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433" r:id="rId3"/>
    <p:sldId id="434" r:id="rId4"/>
    <p:sldId id="435" r:id="rId5"/>
    <p:sldId id="443" r:id="rId6"/>
    <p:sldId id="436" r:id="rId7"/>
    <p:sldId id="445" r:id="rId8"/>
    <p:sldId id="444" r:id="rId9"/>
    <p:sldId id="437" r:id="rId10"/>
    <p:sldId id="446" r:id="rId11"/>
    <p:sldId id="447" r:id="rId12"/>
    <p:sldId id="438" r:id="rId13"/>
    <p:sldId id="439" r:id="rId14"/>
    <p:sldId id="440" r:id="rId15"/>
    <p:sldId id="448" r:id="rId16"/>
    <p:sldId id="441" r:id="rId17"/>
    <p:sldId id="449" r:id="rId18"/>
    <p:sldId id="442" r:id="rId19"/>
    <p:sldId id="409" r:id="rId20"/>
    <p:sldId id="411" r:id="rId21"/>
    <p:sldId id="412" r:id="rId22"/>
    <p:sldId id="414" r:id="rId23"/>
    <p:sldId id="413" r:id="rId24"/>
    <p:sldId id="415" r:id="rId25"/>
    <p:sldId id="416" r:id="rId26"/>
    <p:sldId id="417" r:id="rId27"/>
    <p:sldId id="428" r:id="rId28"/>
    <p:sldId id="418" r:id="rId29"/>
    <p:sldId id="419" r:id="rId30"/>
    <p:sldId id="478" r:id="rId31"/>
    <p:sldId id="420" r:id="rId32"/>
    <p:sldId id="421" r:id="rId33"/>
    <p:sldId id="429" r:id="rId34"/>
    <p:sldId id="422" r:id="rId35"/>
    <p:sldId id="423" r:id="rId36"/>
    <p:sldId id="430" r:id="rId37"/>
    <p:sldId id="431" r:id="rId38"/>
    <p:sldId id="432" r:id="rId39"/>
    <p:sldId id="42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96"/>
      </p:cViewPr>
      <p:guideLst>
        <p:guide orient="horz" pos="215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31.emf"/><Relationship Id="rId2" Type="http://schemas.openxmlformats.org/officeDocument/2006/relationships/oleObject" Target="../embeddings/oleObject3.bin"/><Relationship Id="rId1"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8.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38.pn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40.pn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5.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46.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48.png"/><Relationship Id="rId1" Type="http://schemas.openxmlformats.org/officeDocument/2006/relationships/image" Target="../media/image4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image" Target="../media/image50.png"/><Relationship Id="rId1" Type="http://schemas.openxmlformats.org/officeDocument/2006/relationships/image" Target="../media/image49.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51.png"/><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image" Target="../media/image52.png"/><Relationship Id="rId1" Type="http://schemas.openxmlformats.org/officeDocument/2006/relationships/image" Target="../media/image50.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0.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2.xml"/><Relationship Id="rId2" Type="http://schemas.openxmlformats.org/officeDocument/2006/relationships/image" Target="../media/image55.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1123789"/>
            <a:ext cx="10969200" cy="705600"/>
          </a:xfrm>
        </p:spPr>
        <p:txBody>
          <a:bodyPr>
            <a:normAutofit/>
          </a:bodyPr>
          <a:lstStyle/>
          <a:p>
            <a:r>
              <a:rPr lang="en-US" altLang="zh-CN" sz="2000" b="0" dirty="0" smtClean="0">
                <a:latin typeface="+mn-ea"/>
                <a:ea typeface="+mn-ea"/>
              </a:rPr>
              <a:t>1</a:t>
            </a:r>
            <a:r>
              <a:rPr lang="zh-CN" altLang="en-US" sz="2000" b="0" dirty="0">
                <a:latin typeface="+mn-ea"/>
                <a:ea typeface="+mn-ea"/>
              </a:rPr>
              <a:t>、</a:t>
            </a:r>
            <a:r>
              <a:rPr lang="en-US" altLang="zh-CN" sz="2000" b="0" dirty="0" smtClean="0">
                <a:latin typeface="+mn-ea"/>
                <a:ea typeface="+mn-ea"/>
              </a:rPr>
              <a:t> </a:t>
            </a:r>
            <a:r>
              <a:rPr lang="zh-CN" altLang="en-US" sz="2000" b="0" dirty="0" smtClean="0">
                <a:latin typeface="+mn-ea"/>
                <a:ea typeface="+mn-ea"/>
              </a:rPr>
              <a:t>某</a:t>
            </a:r>
            <a:r>
              <a:rPr lang="zh-CN" altLang="en-US" sz="2000" b="0" dirty="0">
                <a:latin typeface="+mn-ea"/>
                <a:ea typeface="+mn-ea"/>
              </a:rPr>
              <a:t>台主频</a:t>
            </a:r>
            <a:r>
              <a:rPr lang="zh-CN" altLang="en-US" sz="2000" b="0" dirty="0" smtClean="0">
                <a:latin typeface="+mn-ea"/>
                <a:ea typeface="+mn-ea"/>
              </a:rPr>
              <a:t>为 </a:t>
            </a:r>
            <a:r>
              <a:rPr lang="en-US" altLang="zh-CN" sz="2000" b="0" dirty="0" smtClean="0">
                <a:latin typeface="+mn-ea"/>
                <a:ea typeface="+mn-ea"/>
              </a:rPr>
              <a:t>400MHz </a:t>
            </a:r>
            <a:r>
              <a:rPr lang="zh-CN" altLang="en-US" sz="2000" b="0" dirty="0" smtClean="0">
                <a:latin typeface="+mn-ea"/>
                <a:ea typeface="+mn-ea"/>
              </a:rPr>
              <a:t>的</a:t>
            </a:r>
            <a:r>
              <a:rPr lang="zh-CN" altLang="en-US" sz="2000" b="0" dirty="0">
                <a:latin typeface="+mn-ea"/>
                <a:ea typeface="+mn-ea"/>
              </a:rPr>
              <a:t>计算机执行标准测试程</a:t>
            </a:r>
            <a:r>
              <a:rPr lang="zh-CN" altLang="en-US" sz="2000" b="0" dirty="0" smtClean="0">
                <a:latin typeface="+mn-ea"/>
                <a:ea typeface="+mn-ea"/>
              </a:rPr>
              <a:t>序，程</a:t>
            </a:r>
            <a:r>
              <a:rPr lang="zh-CN" altLang="en-US" sz="2000" b="0" dirty="0">
                <a:latin typeface="+mn-ea"/>
                <a:ea typeface="+mn-ea"/>
              </a:rPr>
              <a:t>序中指令类型、执行数</a:t>
            </a:r>
            <a:r>
              <a:rPr lang="zh-CN" altLang="en-US" sz="2000" b="0" dirty="0" smtClean="0">
                <a:latin typeface="+mn-ea"/>
                <a:ea typeface="+mn-ea"/>
              </a:rPr>
              <a:t>量和</a:t>
            </a:r>
            <a:r>
              <a:rPr lang="zh-CN" altLang="en-US" sz="2000" b="0" dirty="0">
                <a:latin typeface="+mn-ea"/>
                <a:ea typeface="+mn-ea"/>
              </a:rPr>
              <a:t>平均时钟周期数如下</a:t>
            </a:r>
            <a:r>
              <a:rPr lang="zh-CN" altLang="en-US" sz="2000" b="0" dirty="0" smtClean="0">
                <a:latin typeface="+mn-ea"/>
                <a:ea typeface="+mn-ea"/>
              </a:rPr>
              <a:t>：</a:t>
            </a:r>
            <a:endParaRPr lang="zh-CN" altLang="en-US" sz="2000" b="0" dirty="0">
              <a:latin typeface="+mn-ea"/>
              <a:ea typeface="+mn-ea"/>
            </a:endParaRPr>
          </a:p>
        </p:txBody>
      </p:sp>
      <p:pic>
        <p:nvPicPr>
          <p:cNvPr id="4" name="内容占位符 3"/>
          <p:cNvPicPr>
            <a:picLocks noGrp="1" noChangeAspect="1"/>
          </p:cNvPicPr>
          <p:nvPr>
            <p:ph idx="1"/>
          </p:nvPr>
        </p:nvPicPr>
        <p:blipFill rotWithShape="1">
          <a:blip r:embed="rId1"/>
          <a:srcRect r="2573"/>
          <a:stretch>
            <a:fillRect/>
          </a:stretch>
        </p:blipFill>
        <p:spPr>
          <a:xfrm>
            <a:off x="2443943" y="2111433"/>
            <a:ext cx="6924502" cy="1853738"/>
          </a:xfrm>
          <a:prstGeom prst="rect">
            <a:avLst/>
          </a:prstGeom>
        </p:spPr>
      </p:pic>
      <p:sp>
        <p:nvSpPr>
          <p:cNvPr id="5" name="文本框 4"/>
          <p:cNvSpPr txBox="1"/>
          <p:nvPr/>
        </p:nvSpPr>
        <p:spPr>
          <a:xfrm>
            <a:off x="608400" y="5228705"/>
            <a:ext cx="10274531" cy="1323439"/>
          </a:xfrm>
          <a:prstGeom prst="rect">
            <a:avLst/>
          </a:prstGeom>
          <a:noFill/>
        </p:spPr>
        <p:txBody>
          <a:bodyPr wrap="square" rtlCol="0">
            <a:spAutoFit/>
          </a:bodyPr>
          <a:lstStyle/>
          <a:p>
            <a:r>
              <a:rPr lang="zh-CN" altLang="en-US" sz="2000" dirty="0"/>
              <a:t>解题思路</a:t>
            </a:r>
            <a:r>
              <a:rPr lang="zh-CN" altLang="en-US" sz="2000" dirty="0" smtClean="0"/>
              <a:t>：</a:t>
            </a:r>
            <a:r>
              <a:rPr lang="en-US" altLang="zh-CN" sz="2000" dirty="0" smtClean="0"/>
              <a:t>CPI</a:t>
            </a:r>
            <a:r>
              <a:rPr lang="zh-CN" altLang="en-US" sz="2000" dirty="0" smtClean="0"/>
              <a:t>是</a:t>
            </a:r>
            <a:r>
              <a:rPr lang="zh-CN" altLang="en-US" sz="2000" dirty="0"/>
              <a:t>指令的平均时钟周期</a:t>
            </a:r>
            <a:r>
              <a:rPr lang="zh-CN" altLang="en-US" sz="2000" dirty="0" smtClean="0"/>
              <a:t>数，套用公式：</a:t>
            </a:r>
            <a:endParaRPr lang="en-US" altLang="zh-CN" sz="2000" dirty="0" smtClean="0"/>
          </a:p>
          <a:p>
            <a:r>
              <a:rPr lang="en-US" altLang="zh-CN" sz="2000" dirty="0"/>
              <a:t> </a:t>
            </a:r>
            <a:r>
              <a:rPr lang="en-US" altLang="zh-CN" sz="2000" dirty="0" smtClean="0"/>
              <a:t> 	   </a:t>
            </a:r>
            <a:endParaRPr lang="en-US" altLang="zh-CN" sz="2000" dirty="0" smtClean="0"/>
          </a:p>
          <a:p>
            <a:r>
              <a:rPr lang="en-US" altLang="zh-CN" sz="2000" dirty="0" smtClean="0"/>
              <a:t>	    MIPS</a:t>
            </a:r>
            <a:r>
              <a:rPr lang="zh-CN" altLang="en-US" sz="2000" dirty="0"/>
              <a:t>是指每秒（百万条）指令</a:t>
            </a:r>
            <a:r>
              <a:rPr lang="zh-CN" altLang="en-US" sz="2000" dirty="0" smtClean="0"/>
              <a:t>数，套用公式：</a:t>
            </a:r>
            <a:r>
              <a:rPr lang="en-US" altLang="zh-CN" sz="2000" dirty="0" smtClean="0"/>
              <a:t>MIPS=f/(CPI*1000000)</a:t>
            </a:r>
            <a:endParaRPr lang="en-US" altLang="zh-CN" sz="2000" dirty="0" smtClean="0"/>
          </a:p>
          <a:p>
            <a:r>
              <a:rPr lang="en-US" altLang="zh-CN" sz="2000" dirty="0"/>
              <a:t> </a:t>
            </a:r>
            <a:r>
              <a:rPr lang="en-US" altLang="zh-CN" sz="2000" dirty="0" smtClean="0"/>
              <a:t>           </a:t>
            </a:r>
            <a:endParaRPr lang="zh-CN" altLang="en-US" sz="2000" dirty="0"/>
          </a:p>
        </p:txBody>
      </p:sp>
      <p:sp>
        <p:nvSpPr>
          <p:cNvPr id="6" name="标题 1"/>
          <p:cNvSpPr txBox="1"/>
          <p:nvPr/>
        </p:nvSpPr>
        <p:spPr>
          <a:xfrm>
            <a:off x="608400" y="412776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sz="2000" b="0" dirty="0">
                <a:latin typeface="+mn-ea"/>
                <a:ea typeface="+mn-ea"/>
              </a:rPr>
              <a:t>求该计算机的有效 </a:t>
            </a:r>
            <a:r>
              <a:rPr lang="en-US" altLang="zh-CN" sz="2000" b="0" dirty="0">
                <a:latin typeface="+mn-ea"/>
                <a:ea typeface="+mn-ea"/>
              </a:rPr>
              <a:t>CPI</a:t>
            </a:r>
            <a:r>
              <a:rPr lang="zh-CN" altLang="en-US" sz="2000" b="0" dirty="0">
                <a:latin typeface="+mn-ea"/>
                <a:ea typeface="+mn-ea"/>
              </a:rPr>
              <a:t>、</a:t>
            </a:r>
            <a:r>
              <a:rPr lang="en-US" altLang="zh-CN" sz="2000" b="0" dirty="0">
                <a:latin typeface="+mn-ea"/>
                <a:ea typeface="+mn-ea"/>
              </a:rPr>
              <a:t>MIPS </a:t>
            </a:r>
            <a:r>
              <a:rPr lang="zh-CN" altLang="en-US" sz="2000" b="0" dirty="0">
                <a:latin typeface="+mn-ea"/>
                <a:ea typeface="+mn-ea"/>
              </a:rPr>
              <a:t>和程序执行时间。 </a:t>
            </a:r>
            <a:endParaRPr lang="zh-CN" altLang="en-US" sz="2000" b="0" dirty="0">
              <a:latin typeface="+mn-ea"/>
              <a:ea typeface="+mn-ea"/>
            </a:endParaRPr>
          </a:p>
        </p:txBody>
      </p:sp>
      <p:pic>
        <p:nvPicPr>
          <p:cNvPr id="7" name="图片 6"/>
          <p:cNvPicPr>
            <a:picLocks noChangeAspect="1"/>
          </p:cNvPicPr>
          <p:nvPr/>
        </p:nvPicPr>
        <p:blipFill>
          <a:blip r:embed="rId2"/>
          <a:stretch>
            <a:fillRect/>
          </a:stretch>
        </p:blipFill>
        <p:spPr>
          <a:xfrm>
            <a:off x="6778800" y="5134575"/>
            <a:ext cx="2862656" cy="647659"/>
          </a:xfrm>
          <a:prstGeom prst="rect">
            <a:avLst/>
          </a:prstGeom>
        </p:spPr>
      </p:pic>
      <p:sp>
        <p:nvSpPr>
          <p:cNvPr id="9" name="标题 1"/>
          <p:cNvSpPr txBox="1"/>
          <p:nvPr/>
        </p:nvSpPr>
        <p:spPr>
          <a:xfrm>
            <a:off x="608400" y="488945"/>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sz="2000" b="0" dirty="0" smtClean="0">
                <a:latin typeface="+mn-ea"/>
                <a:ea typeface="+mn-ea"/>
              </a:rPr>
              <a:t>第一次作业</a:t>
            </a:r>
            <a:endParaRPr lang="zh-CN" altLang="en-US" sz="2000" b="0" dirty="0">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99" y="188259"/>
            <a:ext cx="11211566" cy="2689412"/>
          </a:xfrm>
        </p:spPr>
        <p:txBody>
          <a:bodyPr>
            <a:normAutofit/>
          </a:bodyPr>
          <a:lstStyle/>
          <a:p>
            <a:pPr lvl="0">
              <a:spcBef>
                <a:spcPts val="0"/>
              </a:spcBef>
            </a:pP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5</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、考虑条件分支指令的两种不同设计方法：（</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：对比较指令设置条件码，然后测试条件码进行分支。 （</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2</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CPU2</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：在分支指令中包括比较过程。假设在两种</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中，条件分支指令都占用</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2</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个时钟周期，所有其他指令占用</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个时钟周期。对</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，执行的指令中分支指令占</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20%</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；每条分支指令之前都需要有比较指令，即比较指令也占</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20%</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。由于</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在分支时不需要比较，因此</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CPU2</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的时钟周期时间时</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CPU1</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的</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1.3</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倍。问：哪一个方案的</a:t>
            </a:r>
            <a:r>
              <a:rPr lang="en-US" altLang="zh-CN" sz="2000" b="0" spc="0" noProof="0" dirty="0">
                <a:solidFill>
                  <a:srgbClr val="000000"/>
                </a:solidFill>
                <a:latin typeface="微软雅黑" panose="020B0503020204020204" pitchFamily="34" charset="-122"/>
                <a:ea typeface="微软雅黑" panose="020B0503020204020204" pitchFamily="34" charset="-122"/>
                <a:cs typeface="+mn-cs"/>
              </a:rPr>
              <a:t>CPU</a:t>
            </a:r>
            <a: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t>更快？</a:t>
            </a:r>
            <a:br>
              <a:rPr lang="zh-CN" altLang="en-US" sz="2000" b="0" spc="0" noProof="0" dirty="0">
                <a:solidFill>
                  <a:srgbClr val="000000"/>
                </a:solidFill>
                <a:latin typeface="微软雅黑" panose="020B0503020204020204" pitchFamily="34" charset="-122"/>
                <a:ea typeface="微软雅黑" panose="020B0503020204020204" pitchFamily="34" charset="-122"/>
                <a:cs typeface="+mn-cs"/>
              </a:rPr>
            </a:br>
            <a:endParaRPr lang="zh-CN" altLang="en-US" dirty="0"/>
          </a:p>
        </p:txBody>
      </p:sp>
      <p:sp>
        <p:nvSpPr>
          <p:cNvPr id="3" name="内容占位符 2"/>
          <p:cNvSpPr>
            <a:spLocks noGrp="1"/>
          </p:cNvSpPr>
          <p:nvPr>
            <p:ph idx="1"/>
          </p:nvPr>
        </p:nvSpPr>
        <p:spPr>
          <a:xfrm>
            <a:off x="608400" y="2286000"/>
            <a:ext cx="10969200" cy="3963600"/>
          </a:xfrm>
        </p:spPr>
        <p:txBody>
          <a:bodyPr>
            <a:normAutofit fontScale="92500" lnSpcReduction="20000"/>
          </a:bodyPr>
          <a:lstStyle/>
          <a:p>
            <a:r>
              <a:rPr lang="zh-CN" altLang="en-US" sz="2000" dirty="0" smtClean="0">
                <a:solidFill>
                  <a:schemeClr val="tx1"/>
                </a:solidFill>
                <a:latin typeface="+mn-ea"/>
                <a:ea typeface="+mn-ea"/>
              </a:rPr>
              <a:t>解题思路：</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总</a:t>
            </a:r>
            <a:r>
              <a:rPr lang="en-US" altLang="zh-CN" sz="2000" dirty="0" smtClean="0">
                <a:solidFill>
                  <a:schemeClr val="tx1"/>
                </a:solidFill>
                <a:latin typeface="+mn-ea"/>
                <a:ea typeface="+mn-ea"/>
              </a:rPr>
              <a:t>CPU</a:t>
            </a:r>
            <a:r>
              <a:rPr lang="zh-CN" altLang="en-US" sz="2000" dirty="0" smtClean="0">
                <a:solidFill>
                  <a:schemeClr val="tx1"/>
                </a:solidFill>
                <a:latin typeface="+mn-ea"/>
                <a:ea typeface="+mn-ea"/>
              </a:rPr>
              <a:t>时间</a:t>
            </a:r>
            <a:r>
              <a:rPr lang="en-US" altLang="zh-CN" sz="2000" dirty="0" smtClean="0">
                <a:solidFill>
                  <a:schemeClr val="tx1"/>
                </a:solidFill>
                <a:latin typeface="+mn-ea"/>
                <a:ea typeface="+mn-ea"/>
              </a:rPr>
              <a:t>=CPI</a:t>
            </a:r>
            <a:r>
              <a:rPr lang="zh-CN" altLang="en-US" sz="2000" dirty="0" smtClean="0">
                <a:solidFill>
                  <a:schemeClr val="tx1"/>
                </a:solidFill>
                <a:latin typeface="+mn-ea"/>
                <a:ea typeface="+mn-ea"/>
              </a:rPr>
              <a:t>*</a:t>
            </a:r>
            <a:r>
              <a:rPr lang="en-US" altLang="zh-CN" sz="2000" dirty="0" smtClean="0">
                <a:solidFill>
                  <a:schemeClr val="tx1"/>
                </a:solidFill>
                <a:latin typeface="+mn-ea"/>
                <a:ea typeface="+mn-ea"/>
              </a:rPr>
              <a:t>IC</a:t>
            </a:r>
            <a:r>
              <a:rPr lang="zh-CN" altLang="en-US" sz="2000" dirty="0" smtClean="0">
                <a:solidFill>
                  <a:schemeClr val="tx1"/>
                </a:solidFill>
                <a:latin typeface="+mn-ea"/>
                <a:ea typeface="+mn-ea"/>
              </a:rPr>
              <a:t>*时钟周期</a:t>
            </a:r>
            <a:endParaRPr lang="en-US" altLang="zh-CN" sz="2000" dirty="0" smtClean="0">
              <a:solidFill>
                <a:schemeClr val="tx1"/>
              </a:solidFill>
              <a:latin typeface="+mn-ea"/>
              <a:ea typeface="+mn-ea"/>
            </a:endParaRPr>
          </a:p>
          <a:p>
            <a:r>
              <a:rPr lang="zh-CN" altLang="en-US" sz="2000" dirty="0">
                <a:solidFill>
                  <a:schemeClr val="tx1"/>
                </a:solidFill>
                <a:latin typeface="+mn-ea"/>
                <a:ea typeface="+mn-ea"/>
              </a:rPr>
              <a:t>对</a:t>
            </a:r>
            <a:r>
              <a:rPr lang="zh-CN" altLang="en-US" sz="2000" dirty="0" smtClean="0">
                <a:solidFill>
                  <a:schemeClr val="tx1"/>
                </a:solidFill>
                <a:latin typeface="+mn-ea"/>
                <a:ea typeface="+mn-ea"/>
              </a:rPr>
              <a:t>于</a:t>
            </a:r>
            <a:r>
              <a:rPr lang="en-US" altLang="zh-CN" sz="2000" dirty="0" smtClean="0">
                <a:solidFill>
                  <a:schemeClr val="tx1"/>
                </a:solidFill>
                <a:latin typeface="+mn-ea"/>
                <a:ea typeface="+mn-ea"/>
              </a:rPr>
              <a:t>CPU1</a:t>
            </a:r>
            <a:r>
              <a:rPr lang="zh-CN" altLang="en-US" sz="2000" dirty="0" smtClean="0">
                <a:solidFill>
                  <a:schemeClr val="tx1"/>
                </a:solidFill>
                <a:latin typeface="+mn-ea"/>
                <a:ea typeface="+mn-ea"/>
              </a:rPr>
              <a:t>来说，</a:t>
            </a:r>
            <a:r>
              <a:rPr lang="zh-CN" altLang="en-US" sz="2000" noProof="0" dirty="0">
                <a:solidFill>
                  <a:schemeClr val="tx1"/>
                </a:solidFill>
                <a:latin typeface="+mn-ea"/>
                <a:ea typeface="+mn-ea"/>
              </a:rPr>
              <a:t>执行的指令中分支指令占</a:t>
            </a:r>
            <a:r>
              <a:rPr lang="en-US" altLang="zh-CN" sz="2000" noProof="0" dirty="0">
                <a:solidFill>
                  <a:schemeClr val="tx1"/>
                </a:solidFill>
                <a:latin typeface="+mn-ea"/>
                <a:ea typeface="+mn-ea"/>
              </a:rPr>
              <a:t>20</a:t>
            </a:r>
            <a:r>
              <a:rPr lang="en-US" altLang="zh-CN" sz="2000" noProof="0" dirty="0" smtClean="0">
                <a:solidFill>
                  <a:schemeClr val="tx1"/>
                </a:solidFill>
                <a:latin typeface="+mn-ea"/>
                <a:ea typeface="+mn-ea"/>
              </a:rPr>
              <a:t>%</a:t>
            </a:r>
            <a:r>
              <a:rPr lang="zh-CN" altLang="en-US" sz="2000" noProof="0" dirty="0" smtClean="0">
                <a:solidFill>
                  <a:schemeClr val="tx1"/>
                </a:solidFill>
                <a:latin typeface="+mn-ea"/>
                <a:ea typeface="+mn-ea"/>
              </a:rPr>
              <a:t>，且</a:t>
            </a:r>
            <a:r>
              <a:rPr lang="zh-CN" altLang="en-US" sz="2000" noProof="0" dirty="0">
                <a:solidFill>
                  <a:schemeClr val="tx1"/>
                </a:solidFill>
                <a:latin typeface="+mn-ea"/>
                <a:ea typeface="+mn-ea"/>
              </a:rPr>
              <a:t>都占用</a:t>
            </a:r>
            <a:r>
              <a:rPr lang="en-US" altLang="zh-CN" sz="2000" noProof="0" dirty="0">
                <a:solidFill>
                  <a:schemeClr val="tx1"/>
                </a:solidFill>
                <a:latin typeface="+mn-ea"/>
                <a:ea typeface="+mn-ea"/>
              </a:rPr>
              <a:t>2</a:t>
            </a:r>
            <a:r>
              <a:rPr lang="zh-CN" altLang="en-US" sz="2000" noProof="0" dirty="0">
                <a:solidFill>
                  <a:schemeClr val="tx1"/>
                </a:solidFill>
                <a:latin typeface="+mn-ea"/>
                <a:ea typeface="+mn-ea"/>
              </a:rPr>
              <a:t>个时钟周</a:t>
            </a:r>
            <a:r>
              <a:rPr lang="zh-CN" altLang="en-US" sz="2000" noProof="0" dirty="0" smtClean="0">
                <a:solidFill>
                  <a:schemeClr val="tx1"/>
                </a:solidFill>
                <a:latin typeface="+mn-ea"/>
                <a:ea typeface="+mn-ea"/>
              </a:rPr>
              <a:t>期，剩余指令占</a:t>
            </a:r>
            <a:r>
              <a:rPr lang="en-US" altLang="zh-CN" sz="2000" noProof="0" dirty="0" smtClean="0">
                <a:solidFill>
                  <a:schemeClr val="tx1"/>
                </a:solidFill>
                <a:latin typeface="+mn-ea"/>
                <a:ea typeface="+mn-ea"/>
              </a:rPr>
              <a:t>80%</a:t>
            </a:r>
            <a:r>
              <a:rPr lang="zh-CN" altLang="en-US" sz="2000" noProof="0" dirty="0" smtClean="0">
                <a:solidFill>
                  <a:schemeClr val="tx1"/>
                </a:solidFill>
                <a:latin typeface="+mn-ea"/>
                <a:ea typeface="+mn-ea"/>
              </a:rPr>
              <a:t>，</a:t>
            </a:r>
            <a:r>
              <a:rPr lang="zh-CN" altLang="en-US" sz="2000" noProof="0" dirty="0">
                <a:solidFill>
                  <a:schemeClr val="tx1"/>
                </a:solidFill>
                <a:latin typeface="+mn-ea"/>
                <a:ea typeface="+mn-ea"/>
              </a:rPr>
              <a:t>所</a:t>
            </a:r>
            <a:r>
              <a:rPr lang="zh-CN" altLang="en-US" sz="2000" noProof="0" dirty="0" smtClean="0">
                <a:solidFill>
                  <a:schemeClr val="tx1"/>
                </a:solidFill>
                <a:latin typeface="+mn-ea"/>
                <a:ea typeface="+mn-ea"/>
              </a:rPr>
              <a:t>有</a:t>
            </a:r>
            <a:r>
              <a:rPr lang="zh-CN" altLang="en-US" sz="2000" noProof="0" dirty="0">
                <a:solidFill>
                  <a:schemeClr val="tx1"/>
                </a:solidFill>
                <a:latin typeface="+mn-ea"/>
                <a:ea typeface="+mn-ea"/>
              </a:rPr>
              <a:t>剩余</a:t>
            </a:r>
            <a:r>
              <a:rPr lang="zh-CN" altLang="en-US" sz="2000" noProof="0" dirty="0" smtClean="0">
                <a:solidFill>
                  <a:schemeClr val="tx1"/>
                </a:solidFill>
                <a:latin typeface="+mn-ea"/>
                <a:ea typeface="+mn-ea"/>
              </a:rPr>
              <a:t>指</a:t>
            </a:r>
            <a:r>
              <a:rPr lang="zh-CN" altLang="en-US" sz="2000" noProof="0" dirty="0">
                <a:solidFill>
                  <a:schemeClr val="tx1"/>
                </a:solidFill>
                <a:latin typeface="+mn-ea"/>
                <a:ea typeface="+mn-ea"/>
              </a:rPr>
              <a:t>令占用</a:t>
            </a:r>
            <a:r>
              <a:rPr lang="en-US" altLang="zh-CN" sz="2000" noProof="0" dirty="0">
                <a:solidFill>
                  <a:schemeClr val="tx1"/>
                </a:solidFill>
                <a:latin typeface="+mn-ea"/>
                <a:ea typeface="+mn-ea"/>
              </a:rPr>
              <a:t>1</a:t>
            </a:r>
            <a:r>
              <a:rPr lang="zh-CN" altLang="en-US" sz="2000" noProof="0" dirty="0">
                <a:solidFill>
                  <a:schemeClr val="tx1"/>
                </a:solidFill>
                <a:latin typeface="+mn-ea"/>
                <a:ea typeface="+mn-ea"/>
              </a:rPr>
              <a:t>个时钟周</a:t>
            </a:r>
            <a:r>
              <a:rPr lang="zh-CN" altLang="en-US" sz="2000" noProof="0" dirty="0" smtClean="0">
                <a:solidFill>
                  <a:schemeClr val="tx1"/>
                </a:solidFill>
                <a:latin typeface="+mn-ea"/>
                <a:ea typeface="+mn-ea"/>
              </a:rPr>
              <a:t>期，可以通过这个计算</a:t>
            </a:r>
            <a:r>
              <a:rPr lang="en-US" altLang="zh-CN" sz="2000" noProof="0" dirty="0" smtClean="0">
                <a:solidFill>
                  <a:schemeClr val="tx1"/>
                </a:solidFill>
                <a:latin typeface="+mn-ea"/>
                <a:ea typeface="+mn-ea"/>
              </a:rPr>
              <a:t>CPI1</a:t>
            </a:r>
            <a:r>
              <a:rPr lang="zh-CN" altLang="en-US" sz="2000" noProof="0" dirty="0" smtClean="0">
                <a:solidFill>
                  <a:schemeClr val="tx1"/>
                </a:solidFill>
                <a:latin typeface="+mn-ea"/>
                <a:ea typeface="+mn-ea"/>
              </a:rPr>
              <a:t>。</a:t>
            </a:r>
            <a:endParaRPr lang="en-US" altLang="zh-CN" sz="2000" noProof="0" dirty="0" smtClean="0">
              <a:solidFill>
                <a:schemeClr val="tx1"/>
              </a:solidFill>
              <a:latin typeface="+mn-ea"/>
              <a:ea typeface="+mn-ea"/>
            </a:endParaRPr>
          </a:p>
          <a:p>
            <a:r>
              <a:rPr lang="zh-CN" altLang="en-US" sz="2000" noProof="0" dirty="0">
                <a:solidFill>
                  <a:schemeClr val="tx1"/>
                </a:solidFill>
                <a:latin typeface="+mn-ea"/>
                <a:ea typeface="+mn-ea"/>
              </a:rPr>
              <a:t>对</a:t>
            </a:r>
            <a:r>
              <a:rPr lang="zh-CN" altLang="en-US" sz="2000" noProof="0" dirty="0" smtClean="0">
                <a:solidFill>
                  <a:schemeClr val="tx1"/>
                </a:solidFill>
                <a:latin typeface="+mn-ea"/>
                <a:ea typeface="+mn-ea"/>
              </a:rPr>
              <a:t>于</a:t>
            </a:r>
            <a:r>
              <a:rPr lang="en-US" altLang="zh-CN" sz="2000" noProof="0" dirty="0" smtClean="0">
                <a:solidFill>
                  <a:schemeClr val="tx1"/>
                </a:solidFill>
                <a:latin typeface="+mn-ea"/>
                <a:ea typeface="+mn-ea"/>
              </a:rPr>
              <a:t>CPU2</a:t>
            </a:r>
            <a:r>
              <a:rPr lang="zh-CN" altLang="en-US" sz="2000" noProof="0" dirty="0" smtClean="0">
                <a:solidFill>
                  <a:schemeClr val="tx1"/>
                </a:solidFill>
                <a:latin typeface="+mn-ea"/>
                <a:ea typeface="+mn-ea"/>
              </a:rPr>
              <a:t>来说，由于</a:t>
            </a:r>
            <a:r>
              <a:rPr lang="en-US" altLang="zh-CN" sz="2000" noProof="0" dirty="0" smtClean="0">
                <a:solidFill>
                  <a:schemeClr val="tx1"/>
                </a:solidFill>
                <a:latin typeface="+mn-ea"/>
                <a:ea typeface="+mn-ea"/>
              </a:rPr>
              <a:t>CPU2</a:t>
            </a:r>
            <a:r>
              <a:rPr lang="zh-CN" altLang="en-US" sz="2000" noProof="0" dirty="0" smtClean="0">
                <a:solidFill>
                  <a:schemeClr val="tx1"/>
                </a:solidFill>
                <a:latin typeface="+mn-ea"/>
                <a:ea typeface="+mn-ea"/>
              </a:rPr>
              <a:t>没有独立的比较指令，且</a:t>
            </a:r>
            <a:r>
              <a:rPr lang="en-US" altLang="zh-CN" sz="2000" noProof="0" dirty="0" smtClean="0">
                <a:solidFill>
                  <a:schemeClr val="tx1"/>
                </a:solidFill>
                <a:latin typeface="+mn-ea"/>
                <a:ea typeface="+mn-ea"/>
              </a:rPr>
              <a:t>CPU</a:t>
            </a:r>
            <a:r>
              <a:rPr lang="zh-CN" altLang="en-US" sz="2000" noProof="0" dirty="0">
                <a:solidFill>
                  <a:schemeClr val="tx1"/>
                </a:solidFill>
                <a:latin typeface="+mn-ea"/>
                <a:ea typeface="+mn-ea"/>
              </a:rPr>
              <a:t>中</a:t>
            </a:r>
            <a:r>
              <a:rPr lang="zh-CN" altLang="en-US" sz="2000" noProof="0" dirty="0" smtClean="0">
                <a:solidFill>
                  <a:schemeClr val="tx1"/>
                </a:solidFill>
                <a:latin typeface="+mn-ea"/>
                <a:ea typeface="+mn-ea"/>
              </a:rPr>
              <a:t>的比较指令占</a:t>
            </a:r>
            <a:r>
              <a:rPr lang="en-US" altLang="zh-CN" sz="2000" noProof="0" dirty="0" smtClean="0">
                <a:solidFill>
                  <a:schemeClr val="tx1"/>
                </a:solidFill>
                <a:latin typeface="+mn-ea"/>
                <a:ea typeface="+mn-ea"/>
              </a:rPr>
              <a:t>20%</a:t>
            </a:r>
            <a:r>
              <a:rPr lang="zh-CN" altLang="en-US" sz="2000" noProof="0" dirty="0" smtClean="0">
                <a:solidFill>
                  <a:schemeClr val="tx1"/>
                </a:solidFill>
                <a:latin typeface="+mn-ea"/>
                <a:ea typeface="+mn-ea"/>
              </a:rPr>
              <a:t>，所以</a:t>
            </a:r>
            <a:r>
              <a:rPr lang="en-US" altLang="zh-CN" sz="2000" noProof="0" dirty="0" smtClean="0">
                <a:solidFill>
                  <a:schemeClr val="tx1"/>
                </a:solidFill>
                <a:latin typeface="+mn-ea"/>
                <a:ea typeface="+mn-ea"/>
              </a:rPr>
              <a:t>CPU2</a:t>
            </a:r>
            <a:r>
              <a:rPr lang="zh-CN" altLang="en-US" sz="2000" noProof="0" dirty="0" smtClean="0">
                <a:solidFill>
                  <a:schemeClr val="tx1"/>
                </a:solidFill>
                <a:latin typeface="+mn-ea"/>
                <a:ea typeface="+mn-ea"/>
              </a:rPr>
              <a:t>的指令数量为</a:t>
            </a:r>
            <a:r>
              <a:rPr lang="en-US" altLang="zh-CN" sz="2000" noProof="0" dirty="0" smtClean="0">
                <a:solidFill>
                  <a:schemeClr val="tx1"/>
                </a:solidFill>
                <a:latin typeface="+mn-ea"/>
                <a:ea typeface="+mn-ea"/>
              </a:rPr>
              <a:t>CPU1</a:t>
            </a:r>
            <a:r>
              <a:rPr lang="zh-CN" altLang="en-US" sz="2000" noProof="0" dirty="0" smtClean="0">
                <a:solidFill>
                  <a:schemeClr val="tx1"/>
                </a:solidFill>
                <a:latin typeface="+mn-ea"/>
                <a:ea typeface="+mn-ea"/>
              </a:rPr>
              <a:t>的</a:t>
            </a:r>
            <a:r>
              <a:rPr lang="en-US" altLang="zh-CN" sz="2000" noProof="0" dirty="0" smtClean="0">
                <a:solidFill>
                  <a:schemeClr val="tx1"/>
                </a:solidFill>
                <a:latin typeface="+mn-ea"/>
                <a:ea typeface="+mn-ea"/>
              </a:rPr>
              <a:t>80%</a:t>
            </a:r>
            <a:r>
              <a:rPr lang="zh-CN" altLang="en-US" sz="2000" noProof="0" dirty="0" smtClean="0">
                <a:solidFill>
                  <a:schemeClr val="tx1"/>
                </a:solidFill>
                <a:latin typeface="+mn-ea"/>
                <a:ea typeface="+mn-ea"/>
              </a:rPr>
              <a:t>，即 </a:t>
            </a:r>
            <a:r>
              <a:rPr lang="en-US" altLang="zh-CN" sz="2000" noProof="0" dirty="0" smtClean="0">
                <a:solidFill>
                  <a:schemeClr val="tx1"/>
                </a:solidFill>
                <a:latin typeface="+mn-ea"/>
                <a:ea typeface="+mn-ea"/>
              </a:rPr>
              <a:t>IC2=0.8IC1</a:t>
            </a:r>
            <a:r>
              <a:rPr lang="zh-CN" altLang="en-US" sz="2000" noProof="0" dirty="0" smtClean="0">
                <a:solidFill>
                  <a:schemeClr val="tx1"/>
                </a:solidFill>
                <a:latin typeface="+mn-ea"/>
                <a:ea typeface="+mn-ea"/>
              </a:rPr>
              <a:t>，分支指令占比则变为</a:t>
            </a:r>
            <a:r>
              <a:rPr lang="en-US" altLang="zh-CN" sz="2000" noProof="0" dirty="0" smtClean="0">
                <a:solidFill>
                  <a:schemeClr val="tx1"/>
                </a:solidFill>
                <a:latin typeface="+mn-ea"/>
                <a:ea typeface="+mn-ea"/>
              </a:rPr>
              <a:t>0.2/0.8=0.25</a:t>
            </a:r>
            <a:r>
              <a:rPr lang="zh-CN" altLang="en-US" sz="2000" noProof="0" dirty="0" smtClean="0">
                <a:solidFill>
                  <a:schemeClr val="tx1"/>
                </a:solidFill>
                <a:latin typeface="+mn-ea"/>
                <a:ea typeface="+mn-ea"/>
              </a:rPr>
              <a:t>，剩余指令占</a:t>
            </a:r>
            <a:r>
              <a:rPr lang="en-US" altLang="zh-CN" sz="2000" noProof="0" dirty="0" smtClean="0">
                <a:solidFill>
                  <a:schemeClr val="tx1"/>
                </a:solidFill>
                <a:latin typeface="+mn-ea"/>
                <a:ea typeface="+mn-ea"/>
              </a:rPr>
              <a:t>0.75</a:t>
            </a:r>
            <a:r>
              <a:rPr lang="zh-CN" altLang="en-US" sz="2000" noProof="0" dirty="0" smtClean="0">
                <a:solidFill>
                  <a:schemeClr val="tx1"/>
                </a:solidFill>
                <a:latin typeface="+mn-ea"/>
                <a:ea typeface="+mn-ea"/>
              </a:rPr>
              <a:t>，可以通过这个计算</a:t>
            </a:r>
            <a:r>
              <a:rPr lang="en-US" altLang="zh-CN" sz="2000" noProof="0" dirty="0" smtClean="0">
                <a:solidFill>
                  <a:schemeClr val="tx1"/>
                </a:solidFill>
                <a:latin typeface="+mn-ea"/>
                <a:ea typeface="+mn-ea"/>
              </a:rPr>
              <a:t>CPI2.</a:t>
            </a:r>
            <a:endParaRPr lang="en-US" altLang="zh-CN" sz="2000" noProof="0" dirty="0" smtClean="0">
              <a:solidFill>
                <a:schemeClr val="tx1"/>
              </a:solidFill>
              <a:latin typeface="+mn-ea"/>
              <a:ea typeface="+mn-ea"/>
            </a:endParaRPr>
          </a:p>
          <a:p>
            <a:r>
              <a:rPr lang="zh-CN" altLang="en-US" sz="2000" noProof="0" dirty="0" smtClean="0">
                <a:solidFill>
                  <a:schemeClr val="tx1"/>
                </a:solidFill>
                <a:latin typeface="+mn-ea"/>
                <a:ea typeface="+mn-ea"/>
              </a:rPr>
              <a:t>由题可知，</a:t>
            </a:r>
            <a:r>
              <a:rPr lang="en-US" altLang="zh-CN" sz="2000" noProof="0" dirty="0">
                <a:solidFill>
                  <a:schemeClr val="tx1"/>
                </a:solidFill>
                <a:latin typeface="+mn-ea"/>
                <a:ea typeface="+mn-ea"/>
              </a:rPr>
              <a:t> CPU2</a:t>
            </a:r>
            <a:r>
              <a:rPr lang="zh-CN" altLang="en-US" sz="2000" noProof="0" dirty="0">
                <a:solidFill>
                  <a:schemeClr val="tx1"/>
                </a:solidFill>
                <a:latin typeface="+mn-ea"/>
                <a:ea typeface="+mn-ea"/>
              </a:rPr>
              <a:t>的时钟周期时间时</a:t>
            </a:r>
            <a:r>
              <a:rPr lang="en-US" altLang="zh-CN" sz="2000" noProof="0" dirty="0">
                <a:solidFill>
                  <a:schemeClr val="tx1"/>
                </a:solidFill>
                <a:latin typeface="+mn-ea"/>
                <a:ea typeface="+mn-ea"/>
              </a:rPr>
              <a:t>CPU1</a:t>
            </a:r>
            <a:r>
              <a:rPr lang="zh-CN" altLang="en-US" sz="2000" noProof="0" dirty="0">
                <a:solidFill>
                  <a:schemeClr val="tx1"/>
                </a:solidFill>
                <a:latin typeface="+mn-ea"/>
                <a:ea typeface="+mn-ea"/>
              </a:rPr>
              <a:t>的</a:t>
            </a:r>
            <a:r>
              <a:rPr lang="en-US" altLang="zh-CN" sz="2000" noProof="0" dirty="0">
                <a:solidFill>
                  <a:schemeClr val="tx1"/>
                </a:solidFill>
                <a:latin typeface="+mn-ea"/>
                <a:ea typeface="+mn-ea"/>
              </a:rPr>
              <a:t>1.3</a:t>
            </a:r>
            <a:r>
              <a:rPr lang="zh-CN" altLang="en-US" sz="2000" noProof="0" dirty="0">
                <a:solidFill>
                  <a:schemeClr val="tx1"/>
                </a:solidFill>
                <a:latin typeface="+mn-ea"/>
                <a:ea typeface="+mn-ea"/>
              </a:rPr>
              <a:t>倍</a:t>
            </a:r>
            <a:r>
              <a:rPr lang="zh-CN" altLang="en-US" sz="2000" noProof="0" dirty="0" smtClean="0">
                <a:solidFill>
                  <a:schemeClr val="tx1"/>
                </a:solidFill>
                <a:latin typeface="+mn-ea"/>
                <a:ea typeface="+mn-ea"/>
              </a:rPr>
              <a:t>。即</a:t>
            </a:r>
            <a:r>
              <a:rPr lang="en-US" altLang="zh-CN" sz="2000" noProof="0" dirty="0" smtClean="0">
                <a:solidFill>
                  <a:schemeClr val="tx1"/>
                </a:solidFill>
                <a:latin typeface="+mn-ea"/>
                <a:ea typeface="+mn-ea"/>
              </a:rPr>
              <a:t>T2=1.3T1</a:t>
            </a:r>
            <a:endParaRPr lang="en-US" altLang="zh-CN" sz="2000" noProof="0" dirty="0" smtClean="0">
              <a:solidFill>
                <a:schemeClr val="tx1"/>
              </a:solidFill>
              <a:latin typeface="+mn-ea"/>
              <a:ea typeface="+mn-ea"/>
            </a:endParaRPr>
          </a:p>
          <a:p>
            <a:r>
              <a:rPr lang="zh-CN" altLang="en-US" sz="2000" noProof="0" dirty="0">
                <a:solidFill>
                  <a:schemeClr val="tx1"/>
                </a:solidFill>
                <a:latin typeface="+mn-ea"/>
                <a:ea typeface="+mn-ea"/>
              </a:rPr>
              <a:t>通</a:t>
            </a:r>
            <a:r>
              <a:rPr lang="zh-CN" altLang="en-US" sz="2000" noProof="0" dirty="0" smtClean="0">
                <a:solidFill>
                  <a:schemeClr val="tx1"/>
                </a:solidFill>
                <a:latin typeface="+mn-ea"/>
                <a:ea typeface="+mn-ea"/>
              </a:rPr>
              <a:t>过对总</a:t>
            </a:r>
            <a:r>
              <a:rPr lang="en-US" altLang="zh-CN" sz="2000" noProof="0" dirty="0" smtClean="0">
                <a:solidFill>
                  <a:schemeClr val="tx1"/>
                </a:solidFill>
                <a:latin typeface="+mn-ea"/>
                <a:ea typeface="+mn-ea"/>
              </a:rPr>
              <a:t>CPU</a:t>
            </a:r>
            <a:r>
              <a:rPr lang="zh-CN" altLang="en-US" sz="2000" noProof="0" dirty="0" smtClean="0">
                <a:solidFill>
                  <a:schemeClr val="tx1"/>
                </a:solidFill>
                <a:latin typeface="+mn-ea"/>
                <a:ea typeface="+mn-ea"/>
              </a:rPr>
              <a:t>时间计算可以得出结论</a:t>
            </a:r>
            <a:endParaRPr lang="en-US" altLang="zh-CN" sz="2000" dirty="0" smtClean="0">
              <a:solidFill>
                <a:schemeClr val="tx1"/>
              </a:solidFill>
              <a:latin typeface="+mn-ea"/>
              <a:ea typeface="+mn-ea"/>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6482" y="2120139"/>
            <a:ext cx="8271163" cy="4801314"/>
          </a:xfrm>
          <a:prstGeom prst="rect">
            <a:avLst/>
          </a:prstGeom>
        </p:spPr>
        <p:txBody>
          <a:bodyPr wrap="square">
            <a:spAutoFit/>
          </a:bodyPr>
          <a:lstStyle/>
          <a:p>
            <a:r>
              <a:rPr lang="zh-CN" altLang="en-US" dirty="0"/>
              <a:t>对于CPU1，其CPI</a:t>
            </a:r>
            <a:r>
              <a:rPr lang="zh-CN" altLang="en-US" dirty="0" smtClean="0"/>
              <a:t>为：</a:t>
            </a:r>
            <a:endParaRPr lang="en-US" altLang="zh-CN" dirty="0" smtClean="0"/>
          </a:p>
          <a:p>
            <a:endParaRPr lang="en-US" altLang="zh-CN" dirty="0" smtClean="0"/>
          </a:p>
          <a:p>
            <a:endParaRPr lang="en-US" altLang="zh-CN" dirty="0" smtClean="0"/>
          </a:p>
          <a:p>
            <a:r>
              <a:rPr lang="zh-CN" altLang="en-US" dirty="0" smtClean="0"/>
              <a:t>则</a:t>
            </a:r>
            <a:r>
              <a:rPr lang="en-US" altLang="zh-CN" dirty="0"/>
              <a:t>CPU1</a:t>
            </a:r>
            <a:r>
              <a:rPr lang="zh-CN" altLang="en-US" dirty="0"/>
              <a:t>的性能</a:t>
            </a:r>
            <a:r>
              <a:rPr lang="zh-CN" altLang="en-US" dirty="0" smtClean="0"/>
              <a:t>为</a:t>
            </a:r>
            <a:r>
              <a:rPr lang="zh-CN" altLang="en-US" dirty="0" smtClean="0">
                <a:sym typeface="Wingdings" panose="05000000000000000000" pitchFamily="2" charset="2"/>
              </a:rPr>
              <a:t>：（设</a:t>
            </a:r>
            <a:r>
              <a:rPr lang="en-US" altLang="zh-CN" dirty="0" smtClean="0">
                <a:sym typeface="Wingdings" panose="05000000000000000000" pitchFamily="2" charset="2"/>
              </a:rPr>
              <a:t>T1</a:t>
            </a:r>
            <a:r>
              <a:rPr lang="zh-CN" altLang="en-US" dirty="0" smtClean="0">
                <a:sym typeface="Wingdings" panose="05000000000000000000" pitchFamily="2" charset="2"/>
              </a:rPr>
              <a:t>为</a:t>
            </a:r>
            <a:r>
              <a:rPr lang="en-US" altLang="zh-CN" dirty="0" smtClean="0">
                <a:sym typeface="Wingdings" panose="05000000000000000000" pitchFamily="2" charset="2"/>
              </a:rPr>
              <a:t>CPU1</a:t>
            </a:r>
            <a:r>
              <a:rPr lang="zh-CN" altLang="en-US" dirty="0" smtClean="0">
                <a:sym typeface="Wingdings" panose="05000000000000000000" pitchFamily="2" charset="2"/>
              </a:rPr>
              <a:t>时钟周期）</a:t>
            </a:r>
            <a:endParaRPr lang="en-US" altLang="zh-CN" dirty="0" smtClean="0">
              <a:sym typeface="Wingdings" panose="05000000000000000000" pitchFamily="2" charset="2"/>
            </a:endParaRPr>
          </a:p>
          <a:p>
            <a:endParaRPr lang="en-US" altLang="zh-CN" dirty="0">
              <a:sym typeface="Wingdings" panose="05000000000000000000" pitchFamily="2" charset="2"/>
            </a:endParaRPr>
          </a:p>
          <a:p>
            <a:endParaRPr lang="en-US" altLang="zh-CN" dirty="0" smtClean="0">
              <a:sym typeface="Wingdings" panose="05000000000000000000" pitchFamily="2" charset="2"/>
            </a:endParaRPr>
          </a:p>
          <a:p>
            <a:r>
              <a:rPr lang="en-US" altLang="zh-CN" dirty="0"/>
              <a:t>CPU2</a:t>
            </a:r>
            <a:r>
              <a:rPr lang="zh-CN" altLang="en-US" dirty="0"/>
              <a:t>的分支指令比例和其</a:t>
            </a:r>
            <a:r>
              <a:rPr lang="en-US" altLang="zh-CN" dirty="0"/>
              <a:t>CPI</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a:t>由于</a:t>
            </a:r>
            <a:r>
              <a:rPr lang="en-US" altLang="zh-CN" dirty="0"/>
              <a:t>CPU2</a:t>
            </a:r>
            <a:r>
              <a:rPr lang="zh-CN" altLang="en-US" dirty="0"/>
              <a:t>不执行比较，那</a:t>
            </a:r>
            <a:r>
              <a:rPr lang="zh-CN" altLang="en-US" dirty="0" smtClean="0"/>
              <a:t>么</a:t>
            </a:r>
            <a:endParaRPr lang="en-US" altLang="zh-CN" dirty="0" smtClean="0"/>
          </a:p>
          <a:p>
            <a:endParaRPr lang="en-US" altLang="zh-CN" dirty="0" smtClean="0"/>
          </a:p>
          <a:p>
            <a:endParaRPr lang="en-US" altLang="zh-CN" dirty="0"/>
          </a:p>
          <a:p>
            <a:r>
              <a:rPr lang="zh-CN" altLang="en-US" dirty="0"/>
              <a:t>那么</a:t>
            </a:r>
            <a:r>
              <a:rPr lang="en-US" altLang="zh-CN" dirty="0"/>
              <a:t>CPU2</a:t>
            </a:r>
            <a:r>
              <a:rPr lang="zh-CN" altLang="en-US" dirty="0"/>
              <a:t>的总性能为</a:t>
            </a:r>
            <a:endParaRPr lang="zh-CN" altLang="en-US" dirty="0"/>
          </a:p>
          <a:p>
            <a:endParaRPr lang="en-US" altLang="zh-CN" dirty="0" smtClean="0"/>
          </a:p>
          <a:p>
            <a:endParaRPr lang="en-US" altLang="zh-CN" dirty="0" smtClean="0"/>
          </a:p>
        </p:txBody>
      </p:sp>
      <p:pic>
        <p:nvPicPr>
          <p:cNvPr id="7" name="图片 6"/>
          <p:cNvPicPr>
            <a:picLocks noChangeAspect="1"/>
          </p:cNvPicPr>
          <p:nvPr/>
        </p:nvPicPr>
        <p:blipFill>
          <a:blip r:embed="rId1"/>
          <a:stretch>
            <a:fillRect/>
          </a:stretch>
        </p:blipFill>
        <p:spPr>
          <a:xfrm>
            <a:off x="4008139" y="2466361"/>
            <a:ext cx="3195526" cy="460357"/>
          </a:xfrm>
          <a:prstGeom prst="rect">
            <a:avLst/>
          </a:prstGeom>
        </p:spPr>
      </p:pic>
      <p:pic>
        <p:nvPicPr>
          <p:cNvPr id="8" name="图片 7"/>
          <p:cNvPicPr>
            <a:picLocks noChangeAspect="1"/>
          </p:cNvPicPr>
          <p:nvPr/>
        </p:nvPicPr>
        <p:blipFill>
          <a:blip r:embed="rId2"/>
          <a:stretch>
            <a:fillRect/>
          </a:stretch>
        </p:blipFill>
        <p:spPr>
          <a:xfrm>
            <a:off x="4008139" y="3423326"/>
            <a:ext cx="3336145" cy="426901"/>
          </a:xfrm>
          <a:prstGeom prst="rect">
            <a:avLst/>
          </a:prstGeom>
        </p:spPr>
      </p:pic>
      <p:pic>
        <p:nvPicPr>
          <p:cNvPr id="9" name="图片 8"/>
          <p:cNvPicPr>
            <a:picLocks noChangeAspect="1"/>
          </p:cNvPicPr>
          <p:nvPr/>
        </p:nvPicPr>
        <p:blipFill>
          <a:blip r:embed="rId3"/>
          <a:stretch>
            <a:fillRect/>
          </a:stretch>
        </p:blipFill>
        <p:spPr>
          <a:xfrm>
            <a:off x="3103781" y="4154246"/>
            <a:ext cx="5144859" cy="918639"/>
          </a:xfrm>
          <a:prstGeom prst="rect">
            <a:avLst/>
          </a:prstGeom>
        </p:spPr>
      </p:pic>
      <p:pic>
        <p:nvPicPr>
          <p:cNvPr id="10" name="图片 9"/>
          <p:cNvPicPr>
            <a:picLocks noChangeAspect="1"/>
          </p:cNvPicPr>
          <p:nvPr/>
        </p:nvPicPr>
        <p:blipFill>
          <a:blip r:embed="rId4"/>
          <a:stretch>
            <a:fillRect/>
          </a:stretch>
        </p:blipFill>
        <p:spPr>
          <a:xfrm>
            <a:off x="4008139" y="5399043"/>
            <a:ext cx="1762839" cy="488679"/>
          </a:xfrm>
          <a:prstGeom prst="rect">
            <a:avLst/>
          </a:prstGeom>
        </p:spPr>
      </p:pic>
      <p:pic>
        <p:nvPicPr>
          <p:cNvPr id="11" name="图片 10"/>
          <p:cNvPicPr>
            <a:picLocks noChangeAspect="1"/>
          </p:cNvPicPr>
          <p:nvPr/>
        </p:nvPicPr>
        <p:blipFill>
          <a:blip r:embed="rId5"/>
          <a:stretch>
            <a:fillRect/>
          </a:stretch>
        </p:blipFill>
        <p:spPr>
          <a:xfrm>
            <a:off x="3254169" y="6213880"/>
            <a:ext cx="6491314" cy="562456"/>
          </a:xfrm>
          <a:prstGeom prst="rect">
            <a:avLst/>
          </a:prstGeom>
        </p:spPr>
      </p:pic>
      <p:sp>
        <p:nvSpPr>
          <p:cNvPr id="2" name="文本框 1"/>
          <p:cNvSpPr txBox="1"/>
          <p:nvPr/>
        </p:nvSpPr>
        <p:spPr>
          <a:xfrm>
            <a:off x="514272" y="371219"/>
            <a:ext cx="10969200" cy="1631216"/>
          </a:xfrm>
          <a:prstGeom prst="rect">
            <a:avLst/>
          </a:prstGeom>
          <a:noFill/>
        </p:spPr>
        <p:txBody>
          <a:bodyPr wrap="square" rtlCol="0">
            <a:spAutoFit/>
          </a:bodyPr>
          <a:lstStyle/>
          <a:p>
            <a:r>
              <a:rPr lang="en-US" altLang="zh-CN" sz="2000" dirty="0" smtClean="0">
                <a:latin typeface="+mn-ea"/>
              </a:rPr>
              <a:t>5</a:t>
            </a:r>
            <a:r>
              <a:rPr lang="zh-CN" altLang="en-US" sz="2000" dirty="0" smtClean="0">
                <a:latin typeface="+mn-ea"/>
              </a:rPr>
              <a:t>、考虑条件分支指令的两种不同设计方法：（</a:t>
            </a:r>
            <a:r>
              <a:rPr lang="en-US" altLang="zh-CN" sz="2000" dirty="0" smtClean="0">
                <a:latin typeface="+mn-ea"/>
              </a:rPr>
              <a:t>1</a:t>
            </a:r>
            <a:r>
              <a:rPr lang="zh-CN" altLang="en-US" sz="2000" dirty="0" smtClean="0">
                <a:latin typeface="+mn-ea"/>
              </a:rPr>
              <a:t>）</a:t>
            </a:r>
            <a:r>
              <a:rPr lang="en-US" altLang="zh-CN" sz="2000" dirty="0" smtClean="0">
                <a:latin typeface="+mn-ea"/>
              </a:rPr>
              <a:t>CPU1</a:t>
            </a:r>
            <a:r>
              <a:rPr lang="zh-CN" altLang="en-US" sz="2000" dirty="0" smtClean="0">
                <a:latin typeface="+mn-ea"/>
              </a:rPr>
              <a:t>：对比较指令设置条件码，然后测试条件码进行分支。 （</a:t>
            </a:r>
            <a:r>
              <a:rPr lang="en-US" altLang="zh-CN" sz="2000" dirty="0" smtClean="0">
                <a:latin typeface="+mn-ea"/>
              </a:rPr>
              <a:t>2</a:t>
            </a:r>
            <a:r>
              <a:rPr lang="zh-CN" altLang="en-US" sz="2000" dirty="0" smtClean="0">
                <a:latin typeface="+mn-ea"/>
              </a:rPr>
              <a:t>）</a:t>
            </a:r>
            <a:r>
              <a:rPr lang="en-US" altLang="zh-CN" sz="2000" dirty="0" smtClean="0">
                <a:latin typeface="+mn-ea"/>
              </a:rPr>
              <a:t>CPU2</a:t>
            </a:r>
            <a:r>
              <a:rPr lang="zh-CN" altLang="en-US" sz="2000" dirty="0" smtClean="0">
                <a:latin typeface="+mn-ea"/>
              </a:rPr>
              <a:t>：在分支指令中包括比较过程。假设在两种</a:t>
            </a:r>
            <a:r>
              <a:rPr lang="en-US" altLang="zh-CN" sz="2000" dirty="0" smtClean="0">
                <a:latin typeface="+mn-ea"/>
              </a:rPr>
              <a:t>CPU</a:t>
            </a:r>
            <a:r>
              <a:rPr lang="zh-CN" altLang="en-US" sz="2000" dirty="0" smtClean="0">
                <a:latin typeface="+mn-ea"/>
              </a:rPr>
              <a:t>中，条件分支指令都占用</a:t>
            </a:r>
            <a:r>
              <a:rPr lang="en-US" altLang="zh-CN" sz="2000" dirty="0" smtClean="0">
                <a:latin typeface="+mn-ea"/>
              </a:rPr>
              <a:t>2</a:t>
            </a:r>
            <a:r>
              <a:rPr lang="zh-CN" altLang="en-US" sz="2000" dirty="0" smtClean="0">
                <a:latin typeface="+mn-ea"/>
              </a:rPr>
              <a:t>个时钟周期，所有其他指令占用</a:t>
            </a:r>
            <a:r>
              <a:rPr lang="en-US" altLang="zh-CN" sz="2000" dirty="0" smtClean="0">
                <a:latin typeface="+mn-ea"/>
              </a:rPr>
              <a:t>1</a:t>
            </a:r>
            <a:r>
              <a:rPr lang="zh-CN" altLang="en-US" sz="2000" dirty="0" smtClean="0">
                <a:latin typeface="+mn-ea"/>
              </a:rPr>
              <a:t>个时钟周期。对</a:t>
            </a:r>
            <a:r>
              <a:rPr lang="en-US" altLang="zh-CN" sz="2000" dirty="0" smtClean="0">
                <a:latin typeface="+mn-ea"/>
              </a:rPr>
              <a:t>CPU1</a:t>
            </a:r>
            <a:r>
              <a:rPr lang="zh-CN" altLang="en-US" sz="2000" dirty="0" smtClean="0">
                <a:latin typeface="+mn-ea"/>
              </a:rPr>
              <a:t>，执行的指令中分支指令占</a:t>
            </a:r>
            <a:r>
              <a:rPr lang="en-US" altLang="zh-CN" sz="2000" dirty="0" smtClean="0">
                <a:latin typeface="+mn-ea"/>
              </a:rPr>
              <a:t>20%</a:t>
            </a:r>
            <a:r>
              <a:rPr lang="zh-CN" altLang="en-US" sz="2000" dirty="0" smtClean="0">
                <a:latin typeface="+mn-ea"/>
              </a:rPr>
              <a:t>；每条分支指令之前都需要有比较指令，即比较指令也占</a:t>
            </a:r>
            <a:r>
              <a:rPr lang="en-US" altLang="zh-CN" sz="2000" dirty="0" smtClean="0">
                <a:latin typeface="+mn-ea"/>
              </a:rPr>
              <a:t>20%</a:t>
            </a:r>
            <a:r>
              <a:rPr lang="zh-CN" altLang="en-US" sz="2000" dirty="0" smtClean="0">
                <a:latin typeface="+mn-ea"/>
              </a:rPr>
              <a:t>。由于</a:t>
            </a:r>
            <a:r>
              <a:rPr lang="en-US" altLang="zh-CN" sz="2000" dirty="0" smtClean="0">
                <a:latin typeface="+mn-ea"/>
              </a:rPr>
              <a:t>CPU1</a:t>
            </a:r>
            <a:r>
              <a:rPr lang="zh-CN" altLang="en-US" sz="2000" dirty="0" smtClean="0">
                <a:latin typeface="+mn-ea"/>
              </a:rPr>
              <a:t>在分支时不需要比较，因此</a:t>
            </a:r>
            <a:r>
              <a:rPr lang="en-US" altLang="zh-CN" sz="2000" dirty="0" smtClean="0">
                <a:latin typeface="+mn-ea"/>
              </a:rPr>
              <a:t>CPU2</a:t>
            </a:r>
            <a:r>
              <a:rPr lang="zh-CN" altLang="en-US" sz="2000" dirty="0" smtClean="0">
                <a:latin typeface="+mn-ea"/>
              </a:rPr>
              <a:t>的时钟周期时间时</a:t>
            </a:r>
            <a:r>
              <a:rPr lang="en-US" altLang="zh-CN" sz="2000" dirty="0" smtClean="0">
                <a:latin typeface="+mn-ea"/>
              </a:rPr>
              <a:t>CPU1</a:t>
            </a:r>
            <a:r>
              <a:rPr lang="zh-CN" altLang="en-US" sz="2000" dirty="0" smtClean="0">
                <a:latin typeface="+mn-ea"/>
              </a:rPr>
              <a:t>的</a:t>
            </a:r>
            <a:r>
              <a:rPr lang="en-US" altLang="zh-CN" sz="2000" dirty="0" smtClean="0">
                <a:latin typeface="+mn-ea"/>
              </a:rPr>
              <a:t>1.3</a:t>
            </a:r>
            <a:r>
              <a:rPr lang="zh-CN" altLang="en-US" sz="2000" dirty="0" smtClean="0">
                <a:latin typeface="+mn-ea"/>
              </a:rPr>
              <a:t>倍。问：哪一个方案的</a:t>
            </a:r>
            <a:r>
              <a:rPr lang="en-US" altLang="zh-CN" sz="2000" dirty="0" smtClean="0">
                <a:latin typeface="+mn-ea"/>
              </a:rPr>
              <a:t>CPU</a:t>
            </a:r>
            <a:r>
              <a:rPr lang="zh-CN" altLang="en-US" sz="2000" dirty="0" smtClean="0">
                <a:latin typeface="+mn-ea"/>
              </a:rPr>
              <a:t>更快？</a:t>
            </a:r>
            <a:endParaRPr lang="zh-CN" altLang="en-US" sz="2000"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603441"/>
            <a:ext cx="10969200" cy="1570024"/>
          </a:xfrm>
        </p:spPr>
        <p:txBody>
          <a:bodyPr>
            <a:noAutofit/>
          </a:bodyPr>
          <a:lstStyle/>
          <a:p>
            <a:r>
              <a:rPr lang="en-US" altLang="zh-CN" sz="2000" b="0" dirty="0" smtClean="0">
                <a:latin typeface="+mn-ea"/>
                <a:ea typeface="+mn-ea"/>
              </a:rPr>
              <a:t>1</a:t>
            </a:r>
            <a:r>
              <a:rPr lang="zh-CN" altLang="en-US" sz="2000" b="0" dirty="0" smtClean="0">
                <a:latin typeface="+mn-ea"/>
                <a:ea typeface="+mn-ea"/>
              </a:rPr>
              <a:t>、有</a:t>
            </a:r>
            <a:r>
              <a:rPr lang="zh-CN" altLang="en-US" sz="2000" b="0" dirty="0">
                <a:latin typeface="+mn-ea"/>
                <a:ea typeface="+mn-ea"/>
              </a:rPr>
              <a:t>一条静态多功能流水线由 </a:t>
            </a:r>
            <a:r>
              <a:rPr lang="en-US" altLang="zh-CN" sz="2000" b="0" dirty="0">
                <a:latin typeface="+mn-ea"/>
                <a:ea typeface="+mn-ea"/>
              </a:rPr>
              <a:t>5 </a:t>
            </a:r>
            <a:r>
              <a:rPr lang="zh-CN" altLang="en-US" sz="2000" b="0" dirty="0">
                <a:latin typeface="+mn-ea"/>
                <a:ea typeface="+mn-ea"/>
              </a:rPr>
              <a:t>段组成，加法用 </a:t>
            </a:r>
            <a:r>
              <a:rPr lang="en-US" altLang="zh-CN" sz="2000" b="0" dirty="0">
                <a:latin typeface="+mn-ea"/>
                <a:ea typeface="+mn-ea"/>
              </a:rPr>
              <a:t>1</a:t>
            </a:r>
            <a:r>
              <a:rPr lang="zh-CN" altLang="en-US" sz="2000" b="0" dirty="0">
                <a:latin typeface="+mn-ea"/>
                <a:ea typeface="+mn-ea"/>
              </a:rPr>
              <a:t>、</a:t>
            </a:r>
            <a:r>
              <a:rPr lang="en-US" altLang="zh-CN" sz="2000" b="0" dirty="0">
                <a:latin typeface="+mn-ea"/>
                <a:ea typeface="+mn-ea"/>
              </a:rPr>
              <a:t>3</a:t>
            </a:r>
            <a:r>
              <a:rPr lang="zh-CN" altLang="en-US" sz="2000" b="0" dirty="0">
                <a:latin typeface="+mn-ea"/>
                <a:ea typeface="+mn-ea"/>
              </a:rPr>
              <a:t>、</a:t>
            </a:r>
            <a:r>
              <a:rPr lang="en-US" altLang="zh-CN" sz="2000" b="0" dirty="0">
                <a:latin typeface="+mn-ea"/>
                <a:ea typeface="+mn-ea"/>
              </a:rPr>
              <a:t>4</a:t>
            </a:r>
            <a:r>
              <a:rPr lang="zh-CN" altLang="en-US" sz="2000" b="0" dirty="0">
                <a:latin typeface="+mn-ea"/>
                <a:ea typeface="+mn-ea"/>
              </a:rPr>
              <a:t>、</a:t>
            </a:r>
            <a:r>
              <a:rPr lang="en-US" altLang="zh-CN" sz="2000" b="0" dirty="0">
                <a:latin typeface="+mn-ea"/>
                <a:ea typeface="+mn-ea"/>
              </a:rPr>
              <a:t>5 </a:t>
            </a:r>
            <a:r>
              <a:rPr lang="zh-CN" altLang="en-US" sz="2000" b="0" dirty="0">
                <a:latin typeface="+mn-ea"/>
                <a:ea typeface="+mn-ea"/>
              </a:rPr>
              <a:t>段，乘法用 </a:t>
            </a:r>
            <a:r>
              <a:rPr lang="en-US" altLang="zh-CN" sz="2000" b="0" dirty="0">
                <a:latin typeface="+mn-ea"/>
                <a:ea typeface="+mn-ea"/>
              </a:rPr>
              <a:t>1</a:t>
            </a:r>
            <a:r>
              <a:rPr lang="zh-CN" altLang="en-US" sz="2000" b="0" dirty="0">
                <a:latin typeface="+mn-ea"/>
                <a:ea typeface="+mn-ea"/>
              </a:rPr>
              <a:t>、</a:t>
            </a:r>
            <a:r>
              <a:rPr lang="en-US" altLang="zh-CN" sz="2000" b="0" dirty="0">
                <a:latin typeface="+mn-ea"/>
                <a:ea typeface="+mn-ea"/>
              </a:rPr>
              <a:t>2</a:t>
            </a:r>
            <a:r>
              <a:rPr lang="zh-CN" altLang="en-US" sz="2000" b="0" dirty="0">
                <a:latin typeface="+mn-ea"/>
                <a:ea typeface="+mn-ea"/>
              </a:rPr>
              <a:t>、 </a:t>
            </a:r>
            <a:r>
              <a:rPr lang="en-US" altLang="zh-CN" sz="2000" b="0" dirty="0">
                <a:latin typeface="+mn-ea"/>
                <a:ea typeface="+mn-ea"/>
              </a:rPr>
              <a:t>5 </a:t>
            </a:r>
            <a:r>
              <a:rPr lang="zh-CN" altLang="en-US" sz="2000" b="0" dirty="0">
                <a:latin typeface="+mn-ea"/>
                <a:ea typeface="+mn-ea"/>
              </a:rPr>
              <a:t>段，第 </a:t>
            </a:r>
            <a:r>
              <a:rPr lang="en-US" altLang="zh-CN" sz="2000" b="0" dirty="0" smtClean="0">
                <a:latin typeface="+mn-ea"/>
                <a:ea typeface="+mn-ea"/>
              </a:rPr>
              <a:t>2 </a:t>
            </a:r>
            <a:r>
              <a:rPr lang="zh-CN" altLang="en-US" sz="2000" b="0" dirty="0">
                <a:latin typeface="+mn-ea"/>
                <a:ea typeface="+mn-ea"/>
              </a:rPr>
              <a:t>段的时间为 </a:t>
            </a:r>
            <a:r>
              <a:rPr lang="en-US" altLang="zh-CN" sz="2000" b="0" dirty="0">
                <a:latin typeface="+mn-ea"/>
                <a:ea typeface="+mn-ea"/>
              </a:rPr>
              <a:t>2△t</a:t>
            </a:r>
            <a:r>
              <a:rPr lang="zh-CN" altLang="en-US" sz="2000" b="0" dirty="0">
                <a:latin typeface="+mn-ea"/>
                <a:ea typeface="+mn-ea"/>
              </a:rPr>
              <a:t>，其余各段的时间均为△</a:t>
            </a:r>
            <a:r>
              <a:rPr lang="en-US" altLang="zh-CN" sz="2000" b="0" dirty="0">
                <a:latin typeface="+mn-ea"/>
                <a:ea typeface="+mn-ea"/>
              </a:rPr>
              <a:t>t</a:t>
            </a:r>
            <a:r>
              <a:rPr lang="zh-CN" altLang="en-US" sz="2000" b="0" dirty="0">
                <a:latin typeface="+mn-ea"/>
                <a:ea typeface="+mn-ea"/>
              </a:rPr>
              <a:t>，而且流水线的输出可</a:t>
            </a:r>
            <a:r>
              <a:rPr lang="zh-CN" altLang="en-US" sz="2000" b="0" dirty="0" smtClean="0">
                <a:latin typeface="+mn-ea"/>
                <a:ea typeface="+mn-ea"/>
              </a:rPr>
              <a:t>以直</a:t>
            </a:r>
            <a:r>
              <a:rPr lang="zh-CN" altLang="en-US" sz="2000" b="0" dirty="0">
                <a:latin typeface="+mn-ea"/>
                <a:ea typeface="+mn-ea"/>
              </a:rPr>
              <a:t>接返回输入端或暂存于相应的流水寄存器中。现要在该流水线上计</a:t>
            </a:r>
            <a:r>
              <a:rPr lang="zh-CN" altLang="en-US" sz="2000" b="0" dirty="0" smtClean="0">
                <a:latin typeface="+mn-ea"/>
                <a:ea typeface="+mn-ea"/>
              </a:rPr>
              <a:t>算         ，</a:t>
            </a:r>
            <a:r>
              <a:rPr lang="zh-CN" altLang="en-US" sz="2000" b="0" dirty="0">
                <a:latin typeface="+mn-ea"/>
                <a:ea typeface="+mn-ea"/>
              </a:rPr>
              <a:t>画出其时空图，并计算其吞吐率、加速比和效率</a:t>
            </a:r>
            <a:endParaRPr lang="zh-CN" altLang="en-US" sz="2000" b="0" dirty="0">
              <a:latin typeface="+mn-ea"/>
              <a:ea typeface="+mn-ea"/>
            </a:endParaRPr>
          </a:p>
        </p:txBody>
      </p:sp>
      <p:sp>
        <p:nvSpPr>
          <p:cNvPr id="7" name="矩形 6"/>
          <p:cNvSpPr/>
          <p:nvPr/>
        </p:nvSpPr>
        <p:spPr>
          <a:xfrm>
            <a:off x="608400" y="3276091"/>
            <a:ext cx="10969200" cy="1477328"/>
          </a:xfrm>
          <a:prstGeom prst="rect">
            <a:avLst/>
          </a:prstGeom>
        </p:spPr>
        <p:txBody>
          <a:bodyPr wrap="square">
            <a:spAutoFit/>
          </a:bodyPr>
          <a:lstStyle/>
          <a:p>
            <a:r>
              <a:rPr lang="zh-CN" altLang="en-US" dirty="0"/>
              <a:t>解题思路</a:t>
            </a:r>
            <a:r>
              <a:rPr lang="zh-CN" altLang="en-US" dirty="0" smtClean="0"/>
              <a:t>：</a:t>
            </a:r>
            <a:endParaRPr lang="en-US" altLang="zh-CN" dirty="0" smtClean="0"/>
          </a:p>
          <a:p>
            <a:r>
              <a:rPr lang="en-US" altLang="zh-CN" dirty="0"/>
              <a:t> </a:t>
            </a:r>
            <a:r>
              <a:rPr lang="en-US" altLang="zh-CN" dirty="0" smtClean="0"/>
              <a:t>      </a:t>
            </a:r>
            <a:r>
              <a:rPr lang="zh-CN" altLang="en-US" dirty="0" smtClean="0"/>
              <a:t>首</a:t>
            </a:r>
            <a:r>
              <a:rPr lang="zh-CN" altLang="en-US" dirty="0"/>
              <a:t>先，应选择适合于流水线工作的算法。对于本题，应先计算 A</a:t>
            </a:r>
            <a:r>
              <a:rPr lang="zh-CN" altLang="en-US" dirty="0" smtClean="0"/>
              <a:t>1</a:t>
            </a:r>
            <a:r>
              <a:rPr lang="zh-CN" altLang="en-US" dirty="0"/>
              <a:t> × </a:t>
            </a:r>
            <a:r>
              <a:rPr lang="zh-CN" altLang="en-US" dirty="0" smtClean="0"/>
              <a:t>B</a:t>
            </a:r>
            <a:r>
              <a:rPr lang="zh-CN" altLang="en-US" dirty="0"/>
              <a:t>1、 A</a:t>
            </a:r>
            <a:r>
              <a:rPr lang="zh-CN" altLang="en-US" dirty="0" smtClean="0"/>
              <a:t>2</a:t>
            </a:r>
            <a:r>
              <a:rPr lang="zh-CN" altLang="en-US" dirty="0"/>
              <a:t> × </a:t>
            </a:r>
            <a:r>
              <a:rPr lang="zh-CN" altLang="en-US" dirty="0" smtClean="0"/>
              <a:t>B</a:t>
            </a:r>
            <a:r>
              <a:rPr lang="zh-CN" altLang="en-US" dirty="0"/>
              <a:t>2、A</a:t>
            </a:r>
            <a:r>
              <a:rPr lang="zh-CN" altLang="en-US" dirty="0" smtClean="0"/>
              <a:t>3</a:t>
            </a:r>
            <a:r>
              <a:rPr lang="zh-CN" altLang="en-US" dirty="0"/>
              <a:t> × </a:t>
            </a:r>
            <a:r>
              <a:rPr lang="zh-CN" altLang="en-US" dirty="0" smtClean="0"/>
              <a:t>B</a:t>
            </a:r>
            <a:r>
              <a:rPr lang="zh-CN" altLang="en-US" dirty="0"/>
              <a:t>3 和 A</a:t>
            </a:r>
            <a:r>
              <a:rPr lang="zh-CN" altLang="en-US" dirty="0" smtClean="0"/>
              <a:t>4</a:t>
            </a:r>
            <a:r>
              <a:rPr lang="zh-CN" altLang="en-US" dirty="0"/>
              <a:t> × </a:t>
            </a:r>
            <a:r>
              <a:rPr lang="zh-CN" altLang="en-US" dirty="0" smtClean="0"/>
              <a:t>B</a:t>
            </a:r>
            <a:r>
              <a:rPr lang="zh-CN" altLang="en-US" dirty="0"/>
              <a:t>4；再计算(A</a:t>
            </a:r>
            <a:r>
              <a:rPr lang="zh-CN" altLang="en-US" dirty="0" smtClean="0"/>
              <a:t>1</a:t>
            </a:r>
            <a:r>
              <a:rPr lang="zh-CN" altLang="en-US" dirty="0"/>
              <a:t> × </a:t>
            </a:r>
            <a:r>
              <a:rPr lang="zh-CN" altLang="en-US" dirty="0" smtClean="0"/>
              <a:t>B</a:t>
            </a:r>
            <a:r>
              <a:rPr lang="zh-CN" altLang="en-US" dirty="0"/>
              <a:t>1) ＋</a:t>
            </a:r>
            <a:r>
              <a:rPr lang="zh-CN" altLang="en-US" dirty="0" smtClean="0"/>
              <a:t>(</a:t>
            </a:r>
            <a:r>
              <a:rPr lang="zh-CN" altLang="en-US" dirty="0"/>
              <a:t>A</a:t>
            </a:r>
            <a:r>
              <a:rPr lang="zh-CN" altLang="en-US" dirty="0" smtClean="0"/>
              <a:t>2</a:t>
            </a:r>
            <a:r>
              <a:rPr lang="zh-CN" altLang="en-US" dirty="0"/>
              <a:t> × </a:t>
            </a:r>
            <a:r>
              <a:rPr lang="zh-CN" altLang="en-US" dirty="0" smtClean="0"/>
              <a:t>B</a:t>
            </a:r>
            <a:r>
              <a:rPr lang="zh-CN" altLang="en-US" dirty="0"/>
              <a:t>2)和(A</a:t>
            </a:r>
            <a:r>
              <a:rPr lang="zh-CN" altLang="en-US" dirty="0" smtClean="0"/>
              <a:t>3</a:t>
            </a:r>
            <a:r>
              <a:rPr lang="zh-CN" altLang="en-US" dirty="0"/>
              <a:t> × </a:t>
            </a:r>
            <a:r>
              <a:rPr lang="zh-CN" altLang="en-US" dirty="0" smtClean="0"/>
              <a:t>B</a:t>
            </a:r>
            <a:r>
              <a:rPr lang="zh-CN" altLang="en-US" dirty="0"/>
              <a:t>3) </a:t>
            </a:r>
            <a:r>
              <a:rPr lang="zh-CN" altLang="en-US" dirty="0" smtClean="0"/>
              <a:t>＋ (</a:t>
            </a:r>
            <a:r>
              <a:rPr lang="zh-CN" altLang="en-US" dirty="0"/>
              <a:t>A</a:t>
            </a:r>
            <a:r>
              <a:rPr lang="zh-CN" altLang="en-US" dirty="0" smtClean="0"/>
              <a:t>4</a:t>
            </a:r>
            <a:r>
              <a:rPr lang="zh-CN" altLang="en-US" dirty="0"/>
              <a:t> × </a:t>
            </a:r>
            <a:r>
              <a:rPr lang="zh-CN" altLang="en-US" dirty="0" smtClean="0"/>
              <a:t>B</a:t>
            </a:r>
            <a:r>
              <a:rPr lang="zh-CN" altLang="en-US" dirty="0"/>
              <a:t>4)； 然后求总的结果。 </a:t>
            </a:r>
            <a:endParaRPr lang="en-US" altLang="zh-CN" dirty="0" smtClean="0"/>
          </a:p>
          <a:p>
            <a:r>
              <a:rPr lang="zh-CN" altLang="en-US" dirty="0" smtClean="0"/>
              <a:t>       其</a:t>
            </a:r>
            <a:r>
              <a:rPr lang="zh-CN" altLang="en-US" dirty="0"/>
              <a:t>次，画出完成该计算的时空图，如图所示，图中阴影部分表示该段在</a:t>
            </a:r>
            <a:r>
              <a:rPr lang="zh-CN" altLang="en-US" dirty="0" smtClean="0"/>
              <a:t>工作。</a:t>
            </a:r>
            <a:endParaRPr lang="zh-CN" altLang="en-US" dirty="0"/>
          </a:p>
          <a:p>
            <a:endParaRPr lang="zh-CN" altLang="en-US" dirty="0"/>
          </a:p>
        </p:txBody>
      </p:sp>
      <p:pic>
        <p:nvPicPr>
          <p:cNvPr id="10" name="图片 9"/>
          <p:cNvPicPr>
            <a:picLocks noChangeAspect="1"/>
          </p:cNvPicPr>
          <p:nvPr/>
        </p:nvPicPr>
        <p:blipFill>
          <a:blip r:embed="rId1"/>
          <a:stretch>
            <a:fillRect/>
          </a:stretch>
        </p:blipFill>
        <p:spPr>
          <a:xfrm>
            <a:off x="4596426" y="2327393"/>
            <a:ext cx="2485714" cy="771429"/>
          </a:xfrm>
          <a:prstGeom prst="rect">
            <a:avLst/>
          </a:prstGeom>
        </p:spPr>
      </p:pic>
      <p:pic>
        <p:nvPicPr>
          <p:cNvPr id="11" name="图片 10"/>
          <p:cNvPicPr>
            <a:picLocks noChangeAspect="1"/>
          </p:cNvPicPr>
          <p:nvPr/>
        </p:nvPicPr>
        <p:blipFill>
          <a:blip r:embed="rId2"/>
          <a:stretch>
            <a:fillRect/>
          </a:stretch>
        </p:blipFill>
        <p:spPr>
          <a:xfrm>
            <a:off x="9239761" y="1449286"/>
            <a:ext cx="752381" cy="371429"/>
          </a:xfrm>
          <a:prstGeom prst="rect">
            <a:avLst/>
          </a:prstGeom>
        </p:spPr>
      </p:pic>
      <p:sp>
        <p:nvSpPr>
          <p:cNvPr id="13" name="标题 1"/>
          <p:cNvSpPr txBox="1"/>
          <p:nvPr/>
        </p:nvSpPr>
        <p:spPr>
          <a:xfrm>
            <a:off x="608400" y="173677"/>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sz="2000" b="0" dirty="0" smtClean="0">
                <a:latin typeface="+mn-ea"/>
                <a:ea typeface="+mn-ea"/>
              </a:rPr>
              <a:t>第二次作业</a:t>
            </a:r>
            <a:endParaRPr lang="zh-CN" altLang="en-US" sz="2000" b="0" dirty="0">
              <a:latin typeface="+mn-ea"/>
              <a:ea typeface="+mn-ea"/>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25905"/>
          <a:stretch>
            <a:fillRect/>
          </a:stretch>
        </p:blipFill>
        <p:spPr>
          <a:xfrm>
            <a:off x="3254062" y="4753419"/>
            <a:ext cx="6342431" cy="1750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Autofit/>
          </a:bodyPr>
          <a:lstStyle/>
          <a:p>
            <a:r>
              <a:rPr lang="en-US" altLang="zh-CN" sz="2000" b="0" dirty="0" smtClean="0">
                <a:latin typeface="+mn-ea"/>
                <a:ea typeface="+mn-ea"/>
              </a:rPr>
              <a:t>1</a:t>
            </a:r>
            <a:r>
              <a:rPr lang="zh-CN" altLang="en-US" sz="2000" b="0" dirty="0" smtClean="0">
                <a:latin typeface="+mn-ea"/>
                <a:ea typeface="+mn-ea"/>
              </a:rPr>
              <a:t>、有</a:t>
            </a:r>
            <a:r>
              <a:rPr lang="zh-CN" altLang="en-US" sz="2000" b="0" dirty="0">
                <a:latin typeface="+mn-ea"/>
                <a:ea typeface="+mn-ea"/>
              </a:rPr>
              <a:t>一条静态多功能流水线由 </a:t>
            </a:r>
            <a:r>
              <a:rPr lang="en-US" altLang="zh-CN" sz="2000" b="0" dirty="0">
                <a:latin typeface="+mn-ea"/>
                <a:ea typeface="+mn-ea"/>
              </a:rPr>
              <a:t>5 </a:t>
            </a:r>
            <a:r>
              <a:rPr lang="zh-CN" altLang="en-US" sz="2000" b="0" dirty="0">
                <a:latin typeface="+mn-ea"/>
                <a:ea typeface="+mn-ea"/>
              </a:rPr>
              <a:t>段组成，加法用 </a:t>
            </a:r>
            <a:r>
              <a:rPr lang="en-US" altLang="zh-CN" sz="2000" b="0" dirty="0">
                <a:latin typeface="+mn-ea"/>
                <a:ea typeface="+mn-ea"/>
              </a:rPr>
              <a:t>1</a:t>
            </a:r>
            <a:r>
              <a:rPr lang="zh-CN" altLang="en-US" sz="2000" b="0" dirty="0">
                <a:latin typeface="+mn-ea"/>
                <a:ea typeface="+mn-ea"/>
              </a:rPr>
              <a:t>、</a:t>
            </a:r>
            <a:r>
              <a:rPr lang="en-US" altLang="zh-CN" sz="2000" b="0" dirty="0">
                <a:latin typeface="+mn-ea"/>
                <a:ea typeface="+mn-ea"/>
              </a:rPr>
              <a:t>3</a:t>
            </a:r>
            <a:r>
              <a:rPr lang="zh-CN" altLang="en-US" sz="2000" b="0" dirty="0">
                <a:latin typeface="+mn-ea"/>
                <a:ea typeface="+mn-ea"/>
              </a:rPr>
              <a:t>、</a:t>
            </a:r>
            <a:r>
              <a:rPr lang="en-US" altLang="zh-CN" sz="2000" b="0" dirty="0">
                <a:latin typeface="+mn-ea"/>
                <a:ea typeface="+mn-ea"/>
              </a:rPr>
              <a:t>4</a:t>
            </a:r>
            <a:r>
              <a:rPr lang="zh-CN" altLang="en-US" sz="2000" b="0" dirty="0">
                <a:latin typeface="+mn-ea"/>
                <a:ea typeface="+mn-ea"/>
              </a:rPr>
              <a:t>、</a:t>
            </a:r>
            <a:r>
              <a:rPr lang="en-US" altLang="zh-CN" sz="2000" b="0" dirty="0">
                <a:latin typeface="+mn-ea"/>
                <a:ea typeface="+mn-ea"/>
              </a:rPr>
              <a:t>5 </a:t>
            </a:r>
            <a:r>
              <a:rPr lang="zh-CN" altLang="en-US" sz="2000" b="0" dirty="0">
                <a:latin typeface="+mn-ea"/>
                <a:ea typeface="+mn-ea"/>
              </a:rPr>
              <a:t>段，乘法用 </a:t>
            </a:r>
            <a:r>
              <a:rPr lang="en-US" altLang="zh-CN" sz="2000" b="0" dirty="0">
                <a:latin typeface="+mn-ea"/>
                <a:ea typeface="+mn-ea"/>
              </a:rPr>
              <a:t>1</a:t>
            </a:r>
            <a:r>
              <a:rPr lang="zh-CN" altLang="en-US" sz="2000" b="0" dirty="0">
                <a:latin typeface="+mn-ea"/>
                <a:ea typeface="+mn-ea"/>
              </a:rPr>
              <a:t>、</a:t>
            </a:r>
            <a:r>
              <a:rPr lang="en-US" altLang="zh-CN" sz="2000" b="0" dirty="0">
                <a:latin typeface="+mn-ea"/>
                <a:ea typeface="+mn-ea"/>
              </a:rPr>
              <a:t>2</a:t>
            </a:r>
            <a:r>
              <a:rPr lang="zh-CN" altLang="en-US" sz="2000" b="0" dirty="0">
                <a:latin typeface="+mn-ea"/>
                <a:ea typeface="+mn-ea"/>
              </a:rPr>
              <a:t>、 </a:t>
            </a:r>
            <a:r>
              <a:rPr lang="en-US" altLang="zh-CN" sz="2000" b="0" dirty="0">
                <a:latin typeface="+mn-ea"/>
                <a:ea typeface="+mn-ea"/>
              </a:rPr>
              <a:t>5 </a:t>
            </a:r>
            <a:r>
              <a:rPr lang="zh-CN" altLang="en-US" sz="2000" b="0" dirty="0">
                <a:latin typeface="+mn-ea"/>
                <a:ea typeface="+mn-ea"/>
              </a:rPr>
              <a:t>段，第 </a:t>
            </a:r>
            <a:r>
              <a:rPr lang="en-US" altLang="zh-CN" sz="2000" b="0" dirty="0" smtClean="0">
                <a:latin typeface="+mn-ea"/>
                <a:ea typeface="+mn-ea"/>
              </a:rPr>
              <a:t>2 </a:t>
            </a:r>
            <a:r>
              <a:rPr lang="zh-CN" altLang="en-US" sz="2000" b="0" dirty="0">
                <a:latin typeface="+mn-ea"/>
                <a:ea typeface="+mn-ea"/>
              </a:rPr>
              <a:t>段的时间为 </a:t>
            </a:r>
            <a:r>
              <a:rPr lang="en-US" altLang="zh-CN" sz="2000" b="0" dirty="0">
                <a:latin typeface="+mn-ea"/>
                <a:ea typeface="+mn-ea"/>
              </a:rPr>
              <a:t>2△t</a:t>
            </a:r>
            <a:r>
              <a:rPr lang="zh-CN" altLang="en-US" sz="2000" b="0" dirty="0">
                <a:latin typeface="+mn-ea"/>
                <a:ea typeface="+mn-ea"/>
              </a:rPr>
              <a:t>，其余各段的时间均为△</a:t>
            </a:r>
            <a:r>
              <a:rPr lang="en-US" altLang="zh-CN" sz="2000" b="0" dirty="0">
                <a:latin typeface="+mn-ea"/>
                <a:ea typeface="+mn-ea"/>
              </a:rPr>
              <a:t>t</a:t>
            </a:r>
            <a:r>
              <a:rPr lang="zh-CN" altLang="en-US" sz="2000" b="0" dirty="0">
                <a:latin typeface="+mn-ea"/>
                <a:ea typeface="+mn-ea"/>
              </a:rPr>
              <a:t>，而且流水线的输出可</a:t>
            </a:r>
            <a:r>
              <a:rPr lang="zh-CN" altLang="en-US" sz="2000" b="0" dirty="0" smtClean="0">
                <a:latin typeface="+mn-ea"/>
                <a:ea typeface="+mn-ea"/>
              </a:rPr>
              <a:t>以直</a:t>
            </a:r>
            <a:r>
              <a:rPr lang="zh-CN" altLang="en-US" sz="2000" b="0" dirty="0">
                <a:latin typeface="+mn-ea"/>
                <a:ea typeface="+mn-ea"/>
              </a:rPr>
              <a:t>接返回输入端或暂存于相应的流水寄存器中。现要在该流水线上计</a:t>
            </a:r>
            <a:r>
              <a:rPr lang="zh-CN" altLang="en-US" sz="2000" b="0" dirty="0" smtClean="0">
                <a:latin typeface="+mn-ea"/>
                <a:ea typeface="+mn-ea"/>
              </a:rPr>
              <a:t>算         ，</a:t>
            </a:r>
            <a:r>
              <a:rPr lang="zh-CN" altLang="en-US" sz="2000" b="0" dirty="0">
                <a:latin typeface="+mn-ea"/>
                <a:ea typeface="+mn-ea"/>
              </a:rPr>
              <a:t>画出其时空图，并计算其吞吐率、加速比和效率</a:t>
            </a:r>
            <a:endParaRPr lang="zh-CN" altLang="en-US" sz="2000" b="0" dirty="0">
              <a:latin typeface="+mn-ea"/>
              <a:ea typeface="+mn-ea"/>
            </a:endParaRPr>
          </a:p>
        </p:txBody>
      </p:sp>
      <p:sp>
        <p:nvSpPr>
          <p:cNvPr id="7" name="矩形 6"/>
          <p:cNvSpPr/>
          <p:nvPr/>
        </p:nvSpPr>
        <p:spPr>
          <a:xfrm>
            <a:off x="608400" y="3483033"/>
            <a:ext cx="10838225" cy="3416320"/>
          </a:xfrm>
          <a:prstGeom prst="rect">
            <a:avLst/>
          </a:prstGeom>
        </p:spPr>
        <p:txBody>
          <a:bodyPr wrap="square">
            <a:spAutoFit/>
          </a:bodyPr>
          <a:lstStyle/>
          <a:p>
            <a:r>
              <a:rPr lang="zh-CN" altLang="en-US" dirty="0"/>
              <a:t>由图可见，它在 </a:t>
            </a:r>
            <a:r>
              <a:rPr lang="zh-CN" altLang="en-US" dirty="0" smtClean="0"/>
              <a:t>1</a:t>
            </a:r>
            <a:r>
              <a:rPr lang="en-US" altLang="zh-CN" dirty="0" smtClean="0"/>
              <a:t>9</a:t>
            </a:r>
            <a:r>
              <a:rPr lang="zh-CN" altLang="en-US" dirty="0" smtClean="0"/>
              <a:t> </a:t>
            </a:r>
            <a:r>
              <a:rPr lang="zh-CN" altLang="en-US" dirty="0"/>
              <a:t>个△t 时间中，给出了 7 个结果。所以吞吐率为</a:t>
            </a:r>
            <a:r>
              <a:rPr lang="zh-CN" altLang="en-US" dirty="0" smtClean="0"/>
              <a:t>：</a:t>
            </a:r>
            <a:endParaRPr lang="en-US" altLang="zh-CN" dirty="0" smtClean="0"/>
          </a:p>
          <a:p>
            <a:r>
              <a:rPr lang="en-US" altLang="zh-CN" dirty="0" smtClean="0"/>
              <a:t>                                                           </a:t>
            </a:r>
            <a:endParaRPr lang="en-US" altLang="zh-CN" dirty="0" smtClean="0"/>
          </a:p>
          <a:p>
            <a:pPr algn="ctr"/>
            <a:r>
              <a:rPr lang="en-US" altLang="zh-CN" dirty="0" smtClean="0"/>
              <a:t>Tp=7/19</a:t>
            </a:r>
            <a:r>
              <a:rPr lang="zh-CN" altLang="en-US" dirty="0" smtClean="0"/>
              <a:t> </a:t>
            </a:r>
            <a:r>
              <a:rPr lang="zh-CN" altLang="en-US" dirty="0"/>
              <a:t>△t </a:t>
            </a:r>
            <a:endParaRPr lang="en-US" altLang="zh-CN" dirty="0"/>
          </a:p>
          <a:p>
            <a:endParaRPr lang="en-US" altLang="zh-CN" dirty="0" smtClean="0"/>
          </a:p>
          <a:p>
            <a:r>
              <a:rPr lang="zh-CN" altLang="en-US" dirty="0"/>
              <a:t>如果不用流水线，由于一次求积需 </a:t>
            </a:r>
            <a:r>
              <a:rPr lang="en-US" altLang="zh-CN" dirty="0" smtClean="0"/>
              <a:t>4△</a:t>
            </a:r>
            <a:r>
              <a:rPr lang="en-US" altLang="zh-CN" dirty="0"/>
              <a:t>t</a:t>
            </a:r>
            <a:r>
              <a:rPr lang="zh-CN" altLang="en-US" dirty="0"/>
              <a:t>，一次求和需 </a:t>
            </a:r>
            <a:r>
              <a:rPr lang="en-US" altLang="zh-CN" dirty="0" smtClean="0"/>
              <a:t>4△</a:t>
            </a:r>
            <a:r>
              <a:rPr lang="en-US" altLang="zh-CN" dirty="0"/>
              <a:t>t</a:t>
            </a:r>
            <a:r>
              <a:rPr lang="zh-CN" altLang="en-US" dirty="0"/>
              <a:t>，则产生上述 </a:t>
            </a:r>
            <a:r>
              <a:rPr lang="en-US" altLang="zh-CN" dirty="0"/>
              <a:t>7 </a:t>
            </a:r>
            <a:r>
              <a:rPr lang="zh-CN" altLang="en-US" dirty="0"/>
              <a:t>个 结果共需（</a:t>
            </a:r>
            <a:r>
              <a:rPr lang="en-US" altLang="zh-CN" dirty="0" smtClean="0"/>
              <a:t>4×4+3×4</a:t>
            </a:r>
            <a:r>
              <a:rPr lang="zh-CN" altLang="en-US" dirty="0" smtClean="0"/>
              <a:t>）</a:t>
            </a:r>
            <a:r>
              <a:rPr lang="zh-CN" altLang="en-US" dirty="0"/>
              <a:t>△</a:t>
            </a:r>
            <a:r>
              <a:rPr lang="en-US" altLang="zh-CN" dirty="0"/>
              <a:t>t =</a:t>
            </a:r>
            <a:r>
              <a:rPr lang="en-US" altLang="zh-CN" dirty="0" smtClean="0"/>
              <a:t>28△</a:t>
            </a:r>
            <a:r>
              <a:rPr lang="en-US" altLang="zh-CN" dirty="0"/>
              <a:t>t</a:t>
            </a:r>
            <a:r>
              <a:rPr lang="zh-CN" altLang="en-US" dirty="0"/>
              <a:t>。所以加速比为</a:t>
            </a:r>
            <a:r>
              <a:rPr lang="zh-CN" altLang="en-US" dirty="0" smtClean="0"/>
              <a:t>：</a:t>
            </a:r>
            <a:endParaRPr lang="en-US" altLang="zh-CN" dirty="0" smtClean="0"/>
          </a:p>
          <a:p>
            <a:r>
              <a:rPr lang="en-US" altLang="zh-CN" dirty="0" smtClean="0"/>
              <a:t>				S=28</a:t>
            </a:r>
            <a:r>
              <a:rPr lang="zh-CN" altLang="en-US" dirty="0"/>
              <a:t> △</a:t>
            </a:r>
            <a:r>
              <a:rPr lang="en-US" altLang="zh-CN" dirty="0"/>
              <a:t>t </a:t>
            </a:r>
            <a:r>
              <a:rPr lang="en-US" altLang="zh-CN" dirty="0" smtClean="0"/>
              <a:t>/19</a:t>
            </a:r>
            <a:r>
              <a:rPr lang="zh-CN" altLang="en-US" dirty="0" smtClean="0"/>
              <a:t> </a:t>
            </a:r>
            <a:r>
              <a:rPr lang="zh-CN" altLang="en-US" dirty="0"/>
              <a:t>△</a:t>
            </a:r>
            <a:r>
              <a:rPr lang="en-US" altLang="zh-CN" dirty="0"/>
              <a:t>t </a:t>
            </a:r>
            <a:r>
              <a:rPr lang="en-US" altLang="zh-CN" dirty="0" smtClean="0"/>
              <a:t>=1.47</a:t>
            </a:r>
            <a:endParaRPr lang="en-US" altLang="zh-CN" dirty="0"/>
          </a:p>
          <a:p>
            <a:endParaRPr lang="en-US" altLang="zh-CN" dirty="0" smtClean="0"/>
          </a:p>
          <a:p>
            <a:r>
              <a:rPr lang="zh-CN" altLang="en-US" dirty="0"/>
              <a:t>该流水线的效率可由阴影区的面积和 </a:t>
            </a:r>
            <a:r>
              <a:rPr lang="en-US" altLang="zh-CN" dirty="0"/>
              <a:t>5 </a:t>
            </a:r>
            <a:r>
              <a:rPr lang="zh-CN" altLang="en-US" dirty="0"/>
              <a:t>个段总时空区的面积的比值求得：  </a:t>
            </a:r>
            <a:endParaRPr lang="en-US" altLang="zh-CN" dirty="0" smtClean="0"/>
          </a:p>
          <a:p>
            <a:r>
              <a:rPr lang="en-US" altLang="zh-CN" dirty="0"/>
              <a:t> </a:t>
            </a:r>
            <a:r>
              <a:rPr lang="en-US" altLang="zh-CN" dirty="0" smtClean="0"/>
              <a:t>                                                        </a:t>
            </a:r>
            <a:endParaRPr lang="en-US" altLang="zh-CN" dirty="0" smtClean="0"/>
          </a:p>
          <a:p>
            <a:r>
              <a:rPr lang="en-US" altLang="zh-CN" dirty="0"/>
              <a:t> </a:t>
            </a:r>
            <a:r>
              <a:rPr lang="en-US" altLang="zh-CN" dirty="0" smtClean="0"/>
              <a:t>                          			E=28</a:t>
            </a:r>
            <a:r>
              <a:rPr lang="zh-CN" altLang="en-US" dirty="0"/>
              <a:t> △</a:t>
            </a:r>
            <a:r>
              <a:rPr lang="en-US" altLang="zh-CN" dirty="0"/>
              <a:t>t </a:t>
            </a:r>
            <a:r>
              <a:rPr lang="en-US" altLang="zh-CN" dirty="0" smtClean="0"/>
              <a:t>/</a:t>
            </a:r>
            <a:r>
              <a:rPr lang="zh-CN" altLang="en-US" dirty="0" smtClean="0"/>
              <a:t>（</a:t>
            </a:r>
            <a:r>
              <a:rPr lang="en-US" altLang="zh-CN" dirty="0" smtClean="0"/>
              <a:t>5×19</a:t>
            </a:r>
            <a:r>
              <a:rPr lang="zh-CN" altLang="en-US" dirty="0" smtClean="0"/>
              <a:t> </a:t>
            </a:r>
            <a:r>
              <a:rPr lang="zh-CN" altLang="en-US" dirty="0"/>
              <a:t>△</a:t>
            </a:r>
            <a:r>
              <a:rPr lang="en-US" altLang="zh-CN" dirty="0"/>
              <a:t>t </a:t>
            </a:r>
            <a:r>
              <a:rPr lang="zh-CN" altLang="en-US" dirty="0" smtClean="0"/>
              <a:t>）</a:t>
            </a:r>
            <a:r>
              <a:rPr lang="en-US" altLang="zh-CN" dirty="0" smtClean="0"/>
              <a:t>=0.29</a:t>
            </a:r>
            <a:endParaRPr lang="en-US" altLang="zh-CN" dirty="0" smtClean="0"/>
          </a:p>
          <a:p>
            <a:r>
              <a:rPr lang="zh-CN" altLang="en-US" dirty="0" smtClean="0"/>
              <a:t> </a:t>
            </a:r>
            <a:endParaRPr lang="zh-CN" altLang="en-US" dirty="0"/>
          </a:p>
        </p:txBody>
      </p:sp>
      <p:pic>
        <p:nvPicPr>
          <p:cNvPr id="14" name="图片 13"/>
          <p:cNvPicPr>
            <a:picLocks noChangeAspect="1"/>
          </p:cNvPicPr>
          <p:nvPr/>
        </p:nvPicPr>
        <p:blipFill>
          <a:blip r:embed="rId1"/>
          <a:stretch>
            <a:fillRect/>
          </a:stretch>
        </p:blipFill>
        <p:spPr>
          <a:xfrm>
            <a:off x="1360963" y="2171864"/>
            <a:ext cx="2487384" cy="768163"/>
          </a:xfrm>
          <a:prstGeom prst="rect">
            <a:avLst/>
          </a:prstGeom>
        </p:spPr>
      </p:pic>
      <p:pic>
        <p:nvPicPr>
          <p:cNvPr id="9" name="图片 8"/>
          <p:cNvPicPr>
            <a:picLocks noChangeAspect="1"/>
          </p:cNvPicPr>
          <p:nvPr/>
        </p:nvPicPr>
        <p:blipFill>
          <a:blip r:embed="rId2"/>
          <a:stretch>
            <a:fillRect/>
          </a:stretch>
        </p:blipFill>
        <p:spPr>
          <a:xfrm>
            <a:off x="9223135" y="1003982"/>
            <a:ext cx="752381" cy="371429"/>
          </a:xfrm>
          <a:prstGeom prst="rect">
            <a:avLst/>
          </a:prstGeom>
        </p:spPr>
      </p:pic>
      <p:sp>
        <p:nvSpPr>
          <p:cNvPr id="3" name="内容占位符 2"/>
          <p:cNvSpPr>
            <a:spLocks noGrp="1"/>
          </p:cNvSpPr>
          <p:nvPr>
            <p:ph idx="1"/>
          </p:nvPr>
        </p:nvSpPr>
        <p:spPr/>
        <p:txBody>
          <a:bodyPr/>
          <a:lstStyle/>
          <a:p>
            <a:endParaRPr lang="zh-CN" altLang="en-US" dirty="0"/>
          </a:p>
        </p:txBody>
      </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28533"/>
          <a:stretch>
            <a:fillRect/>
          </a:stretch>
        </p:blipFill>
        <p:spPr>
          <a:xfrm>
            <a:off x="5894625" y="1770993"/>
            <a:ext cx="5192683" cy="13819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214016"/>
            <a:ext cx="10969200" cy="1642776"/>
          </a:xfrm>
        </p:spPr>
        <p:txBody>
          <a:bodyPr>
            <a:normAutofit/>
          </a:bodyPr>
          <a:lstStyle/>
          <a:p>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1</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、有一条</a:t>
            </a:r>
            <a:r>
              <a:rPr lang="zh-CN" altLang="en-US" sz="2000" b="0" dirty="0">
                <a:solidFill>
                  <a:srgbClr val="FF0000"/>
                </a:solidFill>
                <a:latin typeface="微软雅黑" panose="020B0503020204020204" pitchFamily="34" charset="-122"/>
                <a:ea typeface="微软雅黑" panose="020B0503020204020204" pitchFamily="34" charset="-122"/>
              </a:rPr>
              <a:t>静态</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多功能流水线由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5 </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段组成，加法用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1</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5 </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段，乘法用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1</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5 </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段，第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2 </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段的时间为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2△t</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，其余各段的时间均为△</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t</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，而且流水线的输出可以直接返回输入端或暂存于相应的流水寄存器中。现要在该流水线上计算         ，画出其时空图，并计算其吞吐率、加速比和效率</a:t>
            </a:r>
            <a:endParaRPr lang="zh-CN" altLang="en-US" dirty="0"/>
          </a:p>
        </p:txBody>
      </p:sp>
      <p:sp>
        <p:nvSpPr>
          <p:cNvPr id="3" name="内容占位符 2"/>
          <p:cNvSpPr>
            <a:spLocks noGrp="1"/>
          </p:cNvSpPr>
          <p:nvPr>
            <p:ph idx="1"/>
          </p:nvPr>
        </p:nvSpPr>
        <p:spPr>
          <a:xfrm>
            <a:off x="608400" y="1856792"/>
            <a:ext cx="10969200" cy="4392808"/>
          </a:xfrm>
        </p:spPr>
        <p:txBody>
          <a:bodyPr/>
          <a:lstStyle/>
          <a:p>
            <a:r>
              <a:rPr lang="zh-CN" altLang="en-US" sz="2000" dirty="0">
                <a:solidFill>
                  <a:schemeClr val="tx1"/>
                </a:solidFill>
                <a:latin typeface="+mn-ea"/>
                <a:ea typeface="+mn-ea"/>
              </a:rPr>
              <a:t>常见错</a:t>
            </a:r>
            <a:r>
              <a:rPr lang="zh-CN" altLang="en-US" sz="2000" dirty="0" smtClean="0">
                <a:solidFill>
                  <a:schemeClr val="tx1"/>
                </a:solidFill>
                <a:latin typeface="+mn-ea"/>
                <a:ea typeface="+mn-ea"/>
              </a:rPr>
              <a:t>误：对静态流水线的定义不清晰（</a:t>
            </a:r>
            <a:r>
              <a:rPr lang="en-US" altLang="zh-CN" sz="2000" dirty="0" smtClean="0">
                <a:solidFill>
                  <a:schemeClr val="tx1"/>
                </a:solidFill>
                <a:latin typeface="+mn-ea"/>
                <a:ea typeface="+mn-ea"/>
              </a:rPr>
              <a:t>ppt</a:t>
            </a:r>
            <a:r>
              <a:rPr lang="zh-CN" altLang="en-US" sz="2000" dirty="0" smtClean="0">
                <a:solidFill>
                  <a:schemeClr val="tx1"/>
                </a:solidFill>
                <a:latin typeface="+mn-ea"/>
                <a:ea typeface="+mn-ea"/>
              </a:rPr>
              <a:t>第三章</a:t>
            </a:r>
            <a:r>
              <a:rPr lang="en-US" altLang="zh-CN" sz="2000" dirty="0" smtClean="0">
                <a:solidFill>
                  <a:schemeClr val="tx1"/>
                </a:solidFill>
                <a:latin typeface="+mn-ea"/>
                <a:ea typeface="+mn-ea"/>
              </a:rPr>
              <a:t>31</a:t>
            </a:r>
            <a:r>
              <a:rPr lang="zh-CN" altLang="en-US" sz="2000" dirty="0" smtClean="0">
                <a:solidFill>
                  <a:schemeClr val="tx1"/>
                </a:solidFill>
                <a:latin typeface="+mn-ea"/>
                <a:ea typeface="+mn-ea"/>
              </a:rPr>
              <a:t>页有类似例题）</a:t>
            </a:r>
            <a:endParaRPr lang="en-US" altLang="zh-CN" sz="2000" dirty="0" smtClean="0">
              <a:solidFill>
                <a:schemeClr val="tx1"/>
              </a:solidFill>
              <a:latin typeface="+mn-ea"/>
              <a:ea typeface="+mn-ea"/>
            </a:endParaRPr>
          </a:p>
          <a:p>
            <a:r>
              <a:rPr lang="zh-CN" altLang="en-US" sz="2000" dirty="0">
                <a:solidFill>
                  <a:schemeClr val="tx1"/>
                </a:solidFill>
                <a:latin typeface="+mn-ea"/>
                <a:ea typeface="+mn-ea"/>
              </a:rPr>
              <a:t> 静态流水线：指在同一时间内，多功能流水线中的各段只能按同一种功能的连接方式工作的流水线。当流水线要切换到另一种功能时，必须等前面的任务都流出流水线之后，才能改变连接。</a:t>
            </a:r>
            <a:br>
              <a:rPr lang="zh-CN" altLang="en-US" sz="2000" dirty="0">
                <a:solidFill>
                  <a:schemeClr val="tx1"/>
                </a:solidFill>
                <a:latin typeface="+mn-ea"/>
                <a:ea typeface="+mn-ea"/>
              </a:rPr>
            </a:br>
            <a:r>
              <a:rPr lang="zh-CN" altLang="en-US" sz="2000" dirty="0">
                <a:solidFill>
                  <a:schemeClr val="tx1"/>
                </a:solidFill>
                <a:latin typeface="+mn-ea"/>
                <a:ea typeface="+mn-ea"/>
              </a:rPr>
              <a:t> </a:t>
            </a:r>
            <a:r>
              <a:rPr lang="zh-CN" altLang="en-US" sz="2000" dirty="0" smtClean="0">
                <a:solidFill>
                  <a:schemeClr val="tx1"/>
                </a:solidFill>
                <a:latin typeface="+mn-ea"/>
                <a:ea typeface="+mn-ea"/>
              </a:rPr>
              <a:t>动</a:t>
            </a:r>
            <a:r>
              <a:rPr lang="zh-CN" altLang="en-US" sz="2000" dirty="0">
                <a:solidFill>
                  <a:schemeClr val="tx1"/>
                </a:solidFill>
                <a:latin typeface="+mn-ea"/>
                <a:ea typeface="+mn-ea"/>
              </a:rPr>
              <a:t>态流水线：指在同一时间内，多功能流水线中的各段可以按照不同的方式连接，同时执行多种功能的流水线。它允许在某些段正在实现某种运算时，另一些段却在实现另一种运算。</a:t>
            </a:r>
            <a:endParaRPr lang="en-US" altLang="zh-CN" sz="2000" dirty="0" smtClean="0">
              <a:solidFill>
                <a:schemeClr val="tx1"/>
              </a:solidFill>
              <a:latin typeface="+mn-ea"/>
              <a:ea typeface="+mn-ea"/>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3273417" y="4338735"/>
            <a:ext cx="5066667" cy="2340073"/>
          </a:xfrm>
          <a:prstGeom prst="rect">
            <a:avLst/>
          </a:prstGeom>
        </p:spPr>
      </p:pic>
      <p:pic>
        <p:nvPicPr>
          <p:cNvPr id="5" name="图片 4"/>
          <p:cNvPicPr>
            <a:picLocks noChangeAspect="1"/>
          </p:cNvPicPr>
          <p:nvPr/>
        </p:nvPicPr>
        <p:blipFill>
          <a:blip r:embed="rId2"/>
          <a:stretch>
            <a:fillRect/>
          </a:stretch>
        </p:blipFill>
        <p:spPr>
          <a:xfrm>
            <a:off x="9267753" y="1056155"/>
            <a:ext cx="752381" cy="37142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99" y="250953"/>
            <a:ext cx="11245550" cy="1879306"/>
          </a:xfrm>
        </p:spPr>
        <p:txBody>
          <a:bodyPr>
            <a:noAutofit/>
          </a:bodyPr>
          <a:lstStyle/>
          <a:p>
            <a:r>
              <a:rPr lang="en-US" altLang="zh-CN" sz="1800" b="0" dirty="0" smtClean="0">
                <a:latin typeface="+mn-ea"/>
                <a:ea typeface="+mn-ea"/>
              </a:rPr>
              <a:t>2</a:t>
            </a:r>
            <a:r>
              <a:rPr lang="zh-CN" altLang="en-US" sz="1800" b="0" dirty="0" smtClean="0">
                <a:latin typeface="+mn-ea"/>
                <a:ea typeface="+mn-ea"/>
              </a:rPr>
              <a:t>、有</a:t>
            </a:r>
            <a:r>
              <a:rPr lang="zh-CN" altLang="en-US" sz="1800" b="0" dirty="0">
                <a:latin typeface="+mn-ea"/>
                <a:ea typeface="+mn-ea"/>
              </a:rPr>
              <a:t>一个流水线</a:t>
            </a:r>
            <a:r>
              <a:rPr lang="zh-CN" altLang="en-US" sz="1800" b="0" dirty="0" smtClean="0">
                <a:latin typeface="+mn-ea"/>
                <a:ea typeface="+mn-ea"/>
              </a:rPr>
              <a:t>由</a:t>
            </a:r>
            <a:r>
              <a:rPr lang="en-US" altLang="zh-CN" sz="1800" b="0" dirty="0" smtClean="0">
                <a:latin typeface="+mn-ea"/>
                <a:ea typeface="+mn-ea"/>
              </a:rPr>
              <a:t>4</a:t>
            </a:r>
            <a:r>
              <a:rPr lang="zh-CN" altLang="en-US" sz="1800" b="0" dirty="0" smtClean="0">
                <a:latin typeface="+mn-ea"/>
                <a:ea typeface="+mn-ea"/>
              </a:rPr>
              <a:t>段</a:t>
            </a:r>
            <a:r>
              <a:rPr lang="zh-CN" altLang="en-US" sz="1800" b="0" dirty="0">
                <a:latin typeface="+mn-ea"/>
                <a:ea typeface="+mn-ea"/>
              </a:rPr>
              <a:t>组成，其中每当流经</a:t>
            </a:r>
            <a:r>
              <a:rPr lang="zh-CN" altLang="en-US" sz="1800" b="0" dirty="0" smtClean="0">
                <a:latin typeface="+mn-ea"/>
                <a:ea typeface="+mn-ea"/>
              </a:rPr>
              <a:t>第</a:t>
            </a:r>
            <a:r>
              <a:rPr lang="en-US" altLang="zh-CN" sz="1800" b="0" dirty="0" smtClean="0">
                <a:latin typeface="+mn-ea"/>
                <a:ea typeface="+mn-ea"/>
              </a:rPr>
              <a:t>3</a:t>
            </a:r>
            <a:r>
              <a:rPr lang="zh-CN" altLang="en-US" sz="1800" b="0" dirty="0" smtClean="0">
                <a:latin typeface="+mn-ea"/>
                <a:ea typeface="+mn-ea"/>
              </a:rPr>
              <a:t>段</a:t>
            </a:r>
            <a:r>
              <a:rPr lang="zh-CN" altLang="en-US" sz="1800" b="0" dirty="0">
                <a:latin typeface="+mn-ea"/>
                <a:ea typeface="+mn-ea"/>
              </a:rPr>
              <a:t>时，总要在该段循环</a:t>
            </a:r>
            <a:r>
              <a:rPr lang="zh-CN" altLang="en-US" sz="1800" b="0" dirty="0" smtClean="0">
                <a:latin typeface="+mn-ea"/>
                <a:ea typeface="+mn-ea"/>
              </a:rPr>
              <a:t>一次</a:t>
            </a:r>
            <a:r>
              <a:rPr lang="zh-CN" altLang="en-US" sz="1800" b="0" dirty="0">
                <a:latin typeface="+mn-ea"/>
                <a:ea typeface="+mn-ea"/>
              </a:rPr>
              <a:t>，然后才能流到</a:t>
            </a:r>
            <a:r>
              <a:rPr lang="zh-CN" altLang="en-US" sz="1800" b="0" dirty="0" smtClean="0">
                <a:latin typeface="+mn-ea"/>
                <a:ea typeface="+mn-ea"/>
              </a:rPr>
              <a:t>第</a:t>
            </a:r>
            <a:r>
              <a:rPr lang="en-US" altLang="zh-CN" sz="1800" b="0" dirty="0" smtClean="0">
                <a:latin typeface="+mn-ea"/>
                <a:ea typeface="+mn-ea"/>
              </a:rPr>
              <a:t>4</a:t>
            </a:r>
            <a:r>
              <a:rPr lang="zh-CN" altLang="en-US" sz="1800" b="0" dirty="0" smtClean="0">
                <a:latin typeface="+mn-ea"/>
                <a:ea typeface="+mn-ea"/>
              </a:rPr>
              <a:t>段</a:t>
            </a:r>
            <a:r>
              <a:rPr lang="zh-CN" altLang="en-US" sz="1800" b="0" dirty="0">
                <a:latin typeface="+mn-ea"/>
                <a:ea typeface="+mn-ea"/>
              </a:rPr>
              <a:t>。如果每段经过一次所需要的时间都</a:t>
            </a:r>
            <a:r>
              <a:rPr lang="zh-CN" altLang="en-US" sz="1800" b="0" dirty="0" smtClean="0">
                <a:latin typeface="+mn-ea"/>
                <a:ea typeface="+mn-ea"/>
              </a:rPr>
              <a:t>是</a:t>
            </a:r>
            <a:r>
              <a:rPr lang="en-US" altLang="zh-CN" sz="1800" b="0" dirty="0" smtClean="0">
                <a:latin typeface="+mn-ea"/>
              </a:rPr>
              <a:t>△t</a:t>
            </a:r>
            <a:r>
              <a:rPr lang="zh-CN" altLang="en-US" sz="1800" b="0" dirty="0">
                <a:latin typeface="+mn-ea"/>
                <a:ea typeface="+mn-ea"/>
              </a:rPr>
              <a:t>，</a:t>
            </a:r>
            <a:r>
              <a:rPr lang="zh-CN" altLang="en-US" sz="1800" b="0" dirty="0" smtClean="0">
                <a:latin typeface="+mn-ea"/>
                <a:ea typeface="+mn-ea"/>
              </a:rPr>
              <a:t>问：</a:t>
            </a:r>
            <a:br>
              <a:rPr lang="en-US" altLang="zh-CN" sz="1800" b="0" dirty="0" smtClean="0">
                <a:latin typeface="+mn-ea"/>
                <a:ea typeface="+mn-ea"/>
              </a:rPr>
            </a:br>
            <a:r>
              <a:rPr lang="zh-CN" altLang="en-US" sz="1800" b="0" dirty="0" smtClean="0">
                <a:latin typeface="+mn-ea"/>
                <a:ea typeface="+mn-ea"/>
              </a:rPr>
              <a:t>（</a:t>
            </a:r>
            <a:r>
              <a:rPr lang="en-US" altLang="zh-CN" sz="1800" b="0" dirty="0" smtClean="0">
                <a:latin typeface="+mn-ea"/>
                <a:ea typeface="+mn-ea"/>
              </a:rPr>
              <a:t>1</a:t>
            </a:r>
            <a:r>
              <a:rPr lang="zh-CN" altLang="en-US" sz="1800" b="0" dirty="0">
                <a:latin typeface="+mn-ea"/>
                <a:ea typeface="+mn-ea"/>
              </a:rPr>
              <a:t>）</a:t>
            </a:r>
            <a:r>
              <a:rPr lang="zh-CN" altLang="en-US" sz="1800" b="0" dirty="0" smtClean="0">
                <a:latin typeface="+mn-ea"/>
                <a:ea typeface="+mn-ea"/>
              </a:rPr>
              <a:t>当</a:t>
            </a:r>
            <a:r>
              <a:rPr lang="zh-CN" altLang="en-US" sz="1800" b="0" dirty="0">
                <a:latin typeface="+mn-ea"/>
                <a:ea typeface="+mn-ea"/>
              </a:rPr>
              <a:t>在流水线的输入端连续地每 </a:t>
            </a:r>
            <a:r>
              <a:rPr lang="en-US" altLang="zh-CN" sz="1800" b="0" dirty="0">
                <a:latin typeface="+mn-ea"/>
              </a:rPr>
              <a:t>△t</a:t>
            </a:r>
            <a:r>
              <a:rPr lang="zh-CN" altLang="en-US" sz="1800" b="0" dirty="0" smtClean="0">
                <a:latin typeface="+mn-ea"/>
                <a:ea typeface="+mn-ea"/>
              </a:rPr>
              <a:t>时</a:t>
            </a:r>
            <a:r>
              <a:rPr lang="zh-CN" altLang="en-US" sz="1800" b="0" dirty="0">
                <a:latin typeface="+mn-ea"/>
                <a:ea typeface="+mn-ea"/>
              </a:rPr>
              <a:t>间输入任务时，该流水线会发生 什么情况？ </a:t>
            </a:r>
            <a:br>
              <a:rPr lang="en-US" altLang="zh-CN" sz="1800" b="0" dirty="0">
                <a:latin typeface="+mn-ea"/>
                <a:ea typeface="+mn-ea"/>
              </a:rPr>
            </a:br>
            <a:r>
              <a:rPr lang="zh-CN" altLang="en-US" sz="1800" b="0" dirty="0" smtClean="0">
                <a:latin typeface="+mn-ea"/>
                <a:ea typeface="+mn-ea"/>
              </a:rPr>
              <a:t>（</a:t>
            </a:r>
            <a:r>
              <a:rPr lang="en-US" altLang="zh-CN" sz="1800" b="0" dirty="0" smtClean="0">
                <a:latin typeface="+mn-ea"/>
                <a:ea typeface="+mn-ea"/>
              </a:rPr>
              <a:t>2</a:t>
            </a:r>
            <a:r>
              <a:rPr lang="zh-CN" altLang="en-US" sz="1800" b="0" dirty="0" smtClean="0">
                <a:latin typeface="+mn-ea"/>
                <a:ea typeface="+mn-ea"/>
              </a:rPr>
              <a:t>）此</a:t>
            </a:r>
            <a:r>
              <a:rPr lang="zh-CN" altLang="en-US" sz="1800" b="0" dirty="0">
                <a:latin typeface="+mn-ea"/>
                <a:ea typeface="+mn-ea"/>
              </a:rPr>
              <a:t>流水线的最大吞吐率为多少？如果每 </a:t>
            </a:r>
            <a:r>
              <a:rPr lang="en-US" altLang="zh-CN" sz="1800" b="0" dirty="0" smtClean="0">
                <a:latin typeface="+mn-ea"/>
                <a:ea typeface="+mn-ea"/>
              </a:rPr>
              <a:t>2</a:t>
            </a:r>
            <a:r>
              <a:rPr lang="en-US" altLang="zh-CN" sz="1800" b="0" dirty="0" smtClean="0">
                <a:latin typeface="+mn-ea"/>
              </a:rPr>
              <a:t>△</a:t>
            </a:r>
            <a:r>
              <a:rPr lang="en-US" altLang="zh-CN" sz="1800" b="0" dirty="0">
                <a:latin typeface="+mn-ea"/>
              </a:rPr>
              <a:t>t</a:t>
            </a:r>
            <a:r>
              <a:rPr lang="zh-CN" altLang="en-US" sz="1800" b="0" dirty="0" smtClean="0">
                <a:latin typeface="+mn-ea"/>
                <a:ea typeface="+mn-ea"/>
              </a:rPr>
              <a:t>输</a:t>
            </a:r>
            <a:r>
              <a:rPr lang="zh-CN" altLang="en-US" sz="1800" b="0" dirty="0">
                <a:latin typeface="+mn-ea"/>
                <a:ea typeface="+mn-ea"/>
              </a:rPr>
              <a:t>入一个任务，连续处</a:t>
            </a:r>
            <a:r>
              <a:rPr lang="zh-CN" altLang="en-US" sz="1800" b="0" dirty="0" smtClean="0">
                <a:latin typeface="+mn-ea"/>
                <a:ea typeface="+mn-ea"/>
              </a:rPr>
              <a:t>理</a:t>
            </a:r>
            <a:r>
              <a:rPr lang="en-US" altLang="zh-CN" sz="1800" b="0" dirty="0" smtClean="0">
                <a:latin typeface="+mn-ea"/>
                <a:ea typeface="+mn-ea"/>
              </a:rPr>
              <a:t>10</a:t>
            </a:r>
            <a:r>
              <a:rPr lang="zh-CN" altLang="en-US" sz="1800" b="0" dirty="0" smtClean="0">
                <a:latin typeface="+mn-ea"/>
                <a:ea typeface="+mn-ea"/>
              </a:rPr>
              <a:t>个</a:t>
            </a:r>
            <a:r>
              <a:rPr lang="zh-CN" altLang="en-US" sz="1800" b="0" dirty="0">
                <a:latin typeface="+mn-ea"/>
                <a:ea typeface="+mn-ea"/>
              </a:rPr>
              <a:t>任务时的实际吞吐率和效率是多少？ </a:t>
            </a:r>
            <a:br>
              <a:rPr lang="en-US" altLang="zh-CN" sz="1800" b="0" dirty="0" smtClean="0">
                <a:latin typeface="+mn-ea"/>
                <a:ea typeface="+mn-ea"/>
              </a:rPr>
            </a:br>
            <a:r>
              <a:rPr lang="zh-CN" altLang="en-US" sz="1800" b="0" dirty="0" smtClean="0">
                <a:latin typeface="+mn-ea"/>
                <a:ea typeface="+mn-ea"/>
              </a:rPr>
              <a:t>（</a:t>
            </a:r>
            <a:r>
              <a:rPr lang="en-US" altLang="zh-CN" sz="1800" b="0" dirty="0">
                <a:latin typeface="+mn-ea"/>
                <a:ea typeface="+mn-ea"/>
              </a:rPr>
              <a:t>3</a:t>
            </a:r>
            <a:r>
              <a:rPr lang="zh-CN" altLang="en-US" sz="1800" b="0" dirty="0" smtClean="0">
                <a:latin typeface="+mn-ea"/>
                <a:ea typeface="+mn-ea"/>
              </a:rPr>
              <a:t>）当</a:t>
            </a:r>
            <a:r>
              <a:rPr lang="zh-CN" altLang="en-US" sz="1800" b="0" dirty="0">
                <a:latin typeface="+mn-ea"/>
                <a:ea typeface="+mn-ea"/>
              </a:rPr>
              <a:t>每段时间不变时，如何提高该流水线的吞吐率？仍连续处</a:t>
            </a:r>
            <a:r>
              <a:rPr lang="zh-CN" altLang="en-US" sz="1800" b="0" dirty="0" smtClean="0">
                <a:latin typeface="+mn-ea"/>
                <a:ea typeface="+mn-ea"/>
              </a:rPr>
              <a:t>理</a:t>
            </a:r>
            <a:r>
              <a:rPr lang="en-US" altLang="zh-CN" sz="1800" b="0" dirty="0" smtClean="0">
                <a:latin typeface="+mn-ea"/>
                <a:ea typeface="+mn-ea"/>
              </a:rPr>
              <a:t>10 </a:t>
            </a:r>
            <a:r>
              <a:rPr lang="zh-CN" altLang="en-US" sz="1800" b="0" dirty="0" smtClean="0">
                <a:latin typeface="+mn-ea"/>
                <a:ea typeface="+mn-ea"/>
              </a:rPr>
              <a:t>个任</a:t>
            </a:r>
            <a:r>
              <a:rPr lang="zh-CN" altLang="en-US" sz="1800" b="0" dirty="0">
                <a:latin typeface="+mn-ea"/>
                <a:ea typeface="+mn-ea"/>
              </a:rPr>
              <a:t>务时，其吞吐率提高多少？ </a:t>
            </a:r>
            <a:endParaRPr lang="zh-CN" altLang="en-US" sz="1800" b="0" dirty="0">
              <a:latin typeface="+mn-ea"/>
              <a:ea typeface="+mn-ea"/>
            </a:endParaRPr>
          </a:p>
        </p:txBody>
      </p:sp>
      <p:sp>
        <p:nvSpPr>
          <p:cNvPr id="3" name="内容占位符 2"/>
          <p:cNvSpPr>
            <a:spLocks noGrp="1"/>
          </p:cNvSpPr>
          <p:nvPr>
            <p:ph idx="1"/>
          </p:nvPr>
        </p:nvSpPr>
        <p:spPr>
          <a:xfrm>
            <a:off x="608398" y="2244436"/>
            <a:ext cx="11754663" cy="5033442"/>
          </a:xfrm>
        </p:spPr>
        <p:txBody>
          <a:bodyPr>
            <a:normAutofit fontScale="55000" lnSpcReduction="20000"/>
          </a:bodyPr>
          <a:lstStyle/>
          <a:p>
            <a:r>
              <a:rPr lang="zh-CN" altLang="en-US" sz="3600" dirty="0" smtClean="0">
                <a:solidFill>
                  <a:schemeClr val="tx1"/>
                </a:solidFill>
              </a:rPr>
              <a:t>解题思路：对流水线进行画图分析</a:t>
            </a:r>
            <a:endParaRPr lang="en-US" altLang="zh-CN" sz="3600" dirty="0" smtClean="0">
              <a:solidFill>
                <a:schemeClr val="tx1"/>
              </a:solidFill>
            </a:endParaRPr>
          </a:p>
          <a:p>
            <a:endParaRPr lang="en-US" altLang="zh-CN" sz="3600" dirty="0" smtClean="0">
              <a:solidFill>
                <a:schemeClr val="tx1"/>
              </a:solidFill>
            </a:endParaRPr>
          </a:p>
          <a:p>
            <a:endParaRPr lang="en-US" altLang="zh-CN" sz="3600" dirty="0" smtClean="0">
              <a:solidFill>
                <a:schemeClr val="tx1"/>
              </a:solidFill>
            </a:endParaRPr>
          </a:p>
          <a:p>
            <a:endParaRPr lang="en-US" altLang="zh-CN" sz="3600" dirty="0">
              <a:solidFill>
                <a:schemeClr val="tx1"/>
              </a:solidFill>
            </a:endParaRPr>
          </a:p>
          <a:p>
            <a:r>
              <a:rPr lang="zh-CN" altLang="en-US" sz="3600" dirty="0" smtClean="0">
                <a:solidFill>
                  <a:schemeClr val="tx1"/>
                </a:solidFill>
              </a:rPr>
              <a:t>答案：（</a:t>
            </a:r>
            <a:r>
              <a:rPr lang="en-US" altLang="zh-CN" sz="3600" dirty="0">
                <a:solidFill>
                  <a:schemeClr val="tx1"/>
                </a:solidFill>
              </a:rPr>
              <a:t>1</a:t>
            </a:r>
            <a:r>
              <a:rPr lang="zh-CN" altLang="en-US" sz="3600" dirty="0">
                <a:solidFill>
                  <a:schemeClr val="tx1"/>
                </a:solidFill>
              </a:rPr>
              <a:t>）会发生流水线阻塞情况</a:t>
            </a:r>
            <a:r>
              <a:rPr lang="zh-CN" altLang="en-US" sz="3600" dirty="0" smtClean="0">
                <a:solidFill>
                  <a:schemeClr val="tx1"/>
                </a:solidFill>
              </a:rPr>
              <a:t>。（如上图）</a:t>
            </a:r>
            <a:endParaRPr lang="en-US" altLang="zh-CN" sz="3600" dirty="0" smtClean="0">
              <a:solidFill>
                <a:schemeClr val="tx1"/>
              </a:solidFill>
            </a:endParaRPr>
          </a:p>
          <a:p>
            <a:r>
              <a:rPr lang="zh-CN" altLang="en-US" sz="3600" dirty="0" smtClean="0">
                <a:solidFill>
                  <a:schemeClr val="tx1"/>
                </a:solidFill>
              </a:rPr>
              <a:t>           （</a:t>
            </a:r>
            <a:r>
              <a:rPr lang="en-US" altLang="zh-CN" sz="3600" dirty="0" smtClean="0">
                <a:solidFill>
                  <a:schemeClr val="tx1"/>
                </a:solidFill>
              </a:rPr>
              <a:t>2</a:t>
            </a:r>
            <a:r>
              <a:rPr lang="zh-CN" altLang="en-US" sz="3600" dirty="0" smtClean="0">
                <a:solidFill>
                  <a:schemeClr val="tx1"/>
                </a:solidFill>
              </a:rPr>
              <a:t>）计算最大吞吐率：由上图可知，除了第一个任务意外，每多一个任务，就多两个</a:t>
            </a:r>
            <a:r>
              <a:rPr lang="en-US" altLang="zh-CN" sz="3600" dirty="0">
                <a:latin typeface="+mn-ea"/>
              </a:rPr>
              <a:t>△</a:t>
            </a:r>
            <a:r>
              <a:rPr lang="en-US" altLang="zh-CN" sz="3600" dirty="0" smtClean="0">
                <a:latin typeface="+mn-ea"/>
              </a:rPr>
              <a:t>t</a:t>
            </a:r>
            <a:endParaRPr lang="en-US" altLang="zh-CN" sz="3600" dirty="0" smtClean="0">
              <a:solidFill>
                <a:schemeClr val="tx1"/>
              </a:solidFill>
            </a:endParaRPr>
          </a:p>
          <a:p>
            <a:r>
              <a:rPr lang="en-US" altLang="zh-CN" sz="3600" dirty="0" smtClean="0">
                <a:solidFill>
                  <a:schemeClr val="tx1"/>
                </a:solidFill>
              </a:rPr>
              <a:t>	</a:t>
            </a:r>
            <a:r>
              <a:rPr lang="en-US" altLang="zh-CN" sz="3600" dirty="0">
                <a:solidFill>
                  <a:schemeClr val="tx1"/>
                </a:solidFill>
              </a:rPr>
              <a:t> </a:t>
            </a:r>
            <a:r>
              <a:rPr lang="en-US" altLang="zh-CN" sz="3600" dirty="0" smtClean="0">
                <a:solidFill>
                  <a:schemeClr val="tx1"/>
                </a:solidFill>
              </a:rPr>
              <a:t>       </a:t>
            </a:r>
            <a:r>
              <a:rPr lang="zh-CN" altLang="en-US" sz="3600" dirty="0" smtClean="0">
                <a:solidFill>
                  <a:schemeClr val="tx1"/>
                </a:solidFill>
              </a:rPr>
              <a:t>所以，完成</a:t>
            </a:r>
            <a:r>
              <a:rPr lang="en-US" altLang="zh-CN" sz="3600" dirty="0" smtClean="0">
                <a:solidFill>
                  <a:schemeClr val="tx1"/>
                </a:solidFill>
              </a:rPr>
              <a:t>n</a:t>
            </a:r>
            <a:r>
              <a:rPr lang="zh-CN" altLang="en-US" sz="3600" dirty="0" smtClean="0">
                <a:solidFill>
                  <a:schemeClr val="tx1"/>
                </a:solidFill>
              </a:rPr>
              <a:t>个任务所需时间为（</a:t>
            </a:r>
            <a:r>
              <a:rPr lang="en-US" altLang="zh-CN" sz="3600" dirty="0">
                <a:solidFill>
                  <a:schemeClr val="tx1"/>
                </a:solidFill>
              </a:rPr>
              <a:t>5</a:t>
            </a:r>
            <a:r>
              <a:rPr lang="en-US" altLang="zh-CN" sz="3600" dirty="0" smtClean="0">
                <a:solidFill>
                  <a:schemeClr val="tx1"/>
                </a:solidFill>
              </a:rPr>
              <a:t>+2n-2</a:t>
            </a:r>
            <a:r>
              <a:rPr lang="zh-CN" altLang="en-US" sz="3600" dirty="0" smtClean="0">
                <a:solidFill>
                  <a:schemeClr val="tx1"/>
                </a:solidFill>
              </a:rPr>
              <a:t>）</a:t>
            </a:r>
            <a:r>
              <a:rPr lang="en-US" altLang="zh-CN" sz="3600" dirty="0" smtClean="0">
                <a:solidFill>
                  <a:schemeClr val="tx1"/>
                </a:solidFill>
                <a:latin typeface="+mn-ea"/>
              </a:rPr>
              <a:t> </a:t>
            </a:r>
            <a:r>
              <a:rPr lang="en-US" altLang="zh-CN" sz="3600" dirty="0">
                <a:solidFill>
                  <a:schemeClr val="tx1"/>
                </a:solidFill>
                <a:latin typeface="+mn-ea"/>
              </a:rPr>
              <a:t>△</a:t>
            </a:r>
            <a:r>
              <a:rPr lang="en-US" altLang="zh-CN" sz="3600" dirty="0" smtClean="0">
                <a:solidFill>
                  <a:schemeClr val="tx1"/>
                </a:solidFill>
                <a:latin typeface="+mn-ea"/>
              </a:rPr>
              <a:t>t=</a:t>
            </a:r>
            <a:r>
              <a:rPr lang="zh-CN" altLang="en-US" sz="3600" dirty="0" smtClean="0">
                <a:solidFill>
                  <a:schemeClr val="tx1"/>
                </a:solidFill>
                <a:latin typeface="+mn-ea"/>
              </a:rPr>
              <a:t>（</a:t>
            </a:r>
            <a:r>
              <a:rPr lang="en-US" altLang="zh-CN" sz="3600" dirty="0" smtClean="0">
                <a:solidFill>
                  <a:schemeClr val="tx1"/>
                </a:solidFill>
                <a:latin typeface="+mn-ea"/>
              </a:rPr>
              <a:t>2n+3</a:t>
            </a:r>
            <a:r>
              <a:rPr lang="zh-CN" altLang="en-US" sz="3600" dirty="0" smtClean="0">
                <a:solidFill>
                  <a:schemeClr val="tx1"/>
                </a:solidFill>
                <a:latin typeface="+mn-ea"/>
              </a:rPr>
              <a:t>）</a:t>
            </a:r>
            <a:r>
              <a:rPr lang="en-US" altLang="zh-CN" sz="3600" dirty="0">
                <a:solidFill>
                  <a:schemeClr val="tx1"/>
                </a:solidFill>
                <a:latin typeface="+mn-ea"/>
              </a:rPr>
              <a:t> △</a:t>
            </a:r>
            <a:r>
              <a:rPr lang="en-US" altLang="zh-CN" sz="3600" dirty="0" smtClean="0">
                <a:solidFill>
                  <a:schemeClr val="tx1"/>
                </a:solidFill>
                <a:latin typeface="+mn-ea"/>
              </a:rPr>
              <a:t>t</a:t>
            </a:r>
            <a:endParaRPr lang="en-US" altLang="zh-CN" sz="3600" dirty="0" smtClean="0">
              <a:solidFill>
                <a:schemeClr val="tx1"/>
              </a:solidFill>
              <a:latin typeface="+mn-ea"/>
            </a:endParaRPr>
          </a:p>
          <a:p>
            <a:r>
              <a:rPr lang="en-US" altLang="zh-CN" sz="3600" dirty="0">
                <a:solidFill>
                  <a:schemeClr val="tx1"/>
                </a:solidFill>
                <a:latin typeface="+mn-ea"/>
              </a:rPr>
              <a:t> </a:t>
            </a:r>
            <a:r>
              <a:rPr lang="en-US" altLang="zh-CN" sz="3600" dirty="0" smtClean="0">
                <a:solidFill>
                  <a:schemeClr val="tx1"/>
                </a:solidFill>
                <a:latin typeface="+mn-ea"/>
              </a:rPr>
              <a:t>                  </a:t>
            </a:r>
            <a:r>
              <a:rPr lang="zh-CN" altLang="en-US" sz="3600" dirty="0" smtClean="0">
                <a:solidFill>
                  <a:schemeClr val="tx1"/>
                </a:solidFill>
                <a:latin typeface="+mn-ea"/>
              </a:rPr>
              <a:t>所以吞吐率   </a:t>
            </a:r>
            <a:r>
              <a:rPr lang="en-US" altLang="zh-CN" sz="3600" dirty="0" smtClean="0">
                <a:solidFill>
                  <a:schemeClr val="tx1"/>
                </a:solidFill>
                <a:latin typeface="+mn-ea"/>
              </a:rPr>
              <a:t>Tp=n/[</a:t>
            </a:r>
            <a:r>
              <a:rPr lang="zh-CN" altLang="en-US" sz="3600" dirty="0" smtClean="0">
                <a:solidFill>
                  <a:schemeClr val="tx1"/>
                </a:solidFill>
                <a:latin typeface="+mn-ea"/>
              </a:rPr>
              <a:t>（</a:t>
            </a:r>
            <a:r>
              <a:rPr lang="en-US" altLang="zh-CN" sz="3600" dirty="0" smtClean="0">
                <a:solidFill>
                  <a:schemeClr val="tx1"/>
                </a:solidFill>
                <a:latin typeface="+mn-ea"/>
              </a:rPr>
              <a:t>2n+3</a:t>
            </a:r>
            <a:r>
              <a:rPr lang="zh-CN" altLang="en-US" sz="3600" dirty="0" smtClean="0">
                <a:solidFill>
                  <a:schemeClr val="tx1"/>
                </a:solidFill>
                <a:latin typeface="+mn-ea"/>
              </a:rPr>
              <a:t>）</a:t>
            </a:r>
            <a:r>
              <a:rPr lang="en-US" altLang="zh-CN" sz="3600" dirty="0">
                <a:solidFill>
                  <a:schemeClr val="tx1"/>
                </a:solidFill>
                <a:latin typeface="+mn-ea"/>
              </a:rPr>
              <a:t> △</a:t>
            </a:r>
            <a:r>
              <a:rPr lang="en-US" altLang="zh-CN" sz="3600" dirty="0" smtClean="0">
                <a:solidFill>
                  <a:schemeClr val="tx1"/>
                </a:solidFill>
                <a:latin typeface="+mn-ea"/>
              </a:rPr>
              <a:t>t]</a:t>
            </a:r>
            <a:endParaRPr lang="en-US" altLang="zh-CN" sz="3600" dirty="0" smtClean="0">
              <a:solidFill>
                <a:schemeClr val="tx1"/>
              </a:solidFill>
              <a:latin typeface="+mn-ea"/>
            </a:endParaRPr>
          </a:p>
          <a:p>
            <a:r>
              <a:rPr lang="en-US" altLang="zh-CN" sz="3600" dirty="0">
                <a:solidFill>
                  <a:schemeClr val="tx1"/>
                </a:solidFill>
                <a:latin typeface="+mn-ea"/>
              </a:rPr>
              <a:t>	</a:t>
            </a:r>
            <a:r>
              <a:rPr lang="en-US" altLang="zh-CN" sz="3600" dirty="0" smtClean="0">
                <a:solidFill>
                  <a:schemeClr val="tx1"/>
                </a:solidFill>
                <a:latin typeface="+mn-ea"/>
              </a:rPr>
              <a:t>       </a:t>
            </a:r>
            <a:r>
              <a:rPr lang="zh-CN" altLang="en-US" sz="3600" dirty="0" smtClean="0">
                <a:solidFill>
                  <a:schemeClr val="tx1"/>
                </a:solidFill>
                <a:latin typeface="+mn-ea"/>
              </a:rPr>
              <a:t>由此可知，当</a:t>
            </a:r>
            <a:r>
              <a:rPr lang="en-US" altLang="zh-CN" sz="3600" dirty="0" smtClean="0">
                <a:solidFill>
                  <a:schemeClr val="tx1"/>
                </a:solidFill>
                <a:latin typeface="+mn-ea"/>
              </a:rPr>
              <a:t>n</a:t>
            </a:r>
            <a:r>
              <a:rPr lang="zh-CN" altLang="en-US" sz="3600" dirty="0" smtClean="0">
                <a:solidFill>
                  <a:schemeClr val="tx1"/>
                </a:solidFill>
                <a:latin typeface="+mn-ea"/>
              </a:rPr>
              <a:t>趋近于无穷时，吞吐率达到最大</a:t>
            </a:r>
            <a:r>
              <a:rPr lang="en-US" altLang="zh-CN" sz="3600" dirty="0" smtClean="0">
                <a:solidFill>
                  <a:schemeClr val="tx1"/>
                </a:solidFill>
                <a:latin typeface="+mn-ea"/>
              </a:rPr>
              <a:t>	</a:t>
            </a:r>
            <a:endParaRPr lang="en-US" altLang="zh-CN" sz="3600" dirty="0" smtClean="0">
              <a:solidFill>
                <a:schemeClr val="tx1"/>
              </a:solidFill>
              <a:latin typeface="+mn-ea"/>
            </a:endParaRPr>
          </a:p>
          <a:p>
            <a:r>
              <a:rPr lang="en-US" altLang="zh-CN" sz="3600" dirty="0" smtClean="0">
                <a:solidFill>
                  <a:schemeClr val="tx1"/>
                </a:solidFill>
                <a:latin typeface="+mn-ea"/>
              </a:rPr>
              <a:t>	       Tpmax=lim  n</a:t>
            </a:r>
            <a:r>
              <a:rPr lang="en-US" altLang="zh-CN" sz="3600" dirty="0">
                <a:solidFill>
                  <a:schemeClr val="tx1"/>
                </a:solidFill>
                <a:latin typeface="+mn-ea"/>
              </a:rPr>
              <a:t>/[</a:t>
            </a:r>
            <a:r>
              <a:rPr lang="zh-CN" altLang="en-US" sz="3600" dirty="0">
                <a:solidFill>
                  <a:schemeClr val="tx1"/>
                </a:solidFill>
                <a:latin typeface="+mn-ea"/>
              </a:rPr>
              <a:t>（</a:t>
            </a:r>
            <a:r>
              <a:rPr lang="en-US" altLang="zh-CN" sz="3600" dirty="0">
                <a:solidFill>
                  <a:schemeClr val="tx1"/>
                </a:solidFill>
                <a:latin typeface="+mn-ea"/>
              </a:rPr>
              <a:t>2n+3</a:t>
            </a:r>
            <a:r>
              <a:rPr lang="zh-CN" altLang="en-US" sz="3600" dirty="0">
                <a:solidFill>
                  <a:schemeClr val="tx1"/>
                </a:solidFill>
                <a:latin typeface="+mn-ea"/>
              </a:rPr>
              <a:t>）</a:t>
            </a:r>
            <a:r>
              <a:rPr lang="en-US" altLang="zh-CN" sz="3600" dirty="0">
                <a:solidFill>
                  <a:schemeClr val="tx1"/>
                </a:solidFill>
                <a:latin typeface="+mn-ea"/>
              </a:rPr>
              <a:t> △t</a:t>
            </a:r>
            <a:r>
              <a:rPr lang="en-US" altLang="zh-CN" sz="3600" dirty="0" smtClean="0">
                <a:solidFill>
                  <a:schemeClr val="tx1"/>
                </a:solidFill>
                <a:latin typeface="+mn-ea"/>
              </a:rPr>
              <a:t>]=1/(2</a:t>
            </a:r>
            <a:r>
              <a:rPr lang="en-US" altLang="zh-CN" sz="3600" dirty="0">
                <a:solidFill>
                  <a:schemeClr val="tx1"/>
                </a:solidFill>
                <a:latin typeface="+mn-ea"/>
              </a:rPr>
              <a:t> △t</a:t>
            </a:r>
            <a:r>
              <a:rPr lang="en-US" altLang="zh-CN" sz="3600" dirty="0" smtClean="0">
                <a:solidFill>
                  <a:schemeClr val="tx1"/>
                </a:solidFill>
                <a:latin typeface="+mn-ea"/>
              </a:rPr>
              <a:t>)</a:t>
            </a:r>
            <a:endParaRPr lang="en-US" altLang="zh-CN" sz="3600" dirty="0" smtClean="0">
              <a:solidFill>
                <a:schemeClr val="tx1"/>
              </a:solidFill>
              <a:latin typeface="+mn-ea"/>
            </a:endParaRPr>
          </a:p>
          <a:p>
            <a:r>
              <a:rPr lang="en-US" altLang="zh-CN" dirty="0">
                <a:latin typeface="+mn-ea"/>
              </a:rPr>
              <a:t>	</a:t>
            </a:r>
            <a:r>
              <a:rPr lang="en-US" altLang="zh-CN" dirty="0" smtClean="0">
                <a:latin typeface="+mn-ea"/>
              </a:rPr>
              <a:t>		</a:t>
            </a:r>
            <a:endParaRPr lang="en-US" altLang="zh-CN" dirty="0" smtClean="0">
              <a:latin typeface="+mn-ea"/>
            </a:endParaRPr>
          </a:p>
        </p:txBody>
      </p:sp>
      <p:pic>
        <p:nvPicPr>
          <p:cNvPr id="4" name="图片 3"/>
          <p:cNvPicPr>
            <a:picLocks noChangeAspect="1"/>
          </p:cNvPicPr>
          <p:nvPr/>
        </p:nvPicPr>
        <p:blipFill rotWithShape="1">
          <a:blip r:embed="rId1"/>
          <a:srcRect b="7353"/>
          <a:stretch>
            <a:fillRect/>
          </a:stretch>
        </p:blipFill>
        <p:spPr>
          <a:xfrm>
            <a:off x="5241834" y="2363786"/>
            <a:ext cx="5619048" cy="167602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0"/>
            <a:ext cx="10969200" cy="2463282"/>
          </a:xfrm>
        </p:spPr>
        <p:txBody>
          <a:bodyPr>
            <a:normAutofit/>
          </a:bodyPr>
          <a:lstStyle/>
          <a:p>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、有一个流水线由</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段组成，其中每当流经第</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段时，总要在该段循环一次，然后才能流到第</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段。如果每段经过一次所需要的时间都是</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，问：</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）当在流水线的输入端连续地每 </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时间输入任务时，该流水线会发生 什么情况？ </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）此流水线的最大吞吐率为多少？如果每 </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输入一个任务，连续处理</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10</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个任务时的实际吞吐率和效率是多少？ </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）当每段时间不变时，如何提高该流水线的吞吐率？仍连续处理</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10 </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个任务时，其吞吐率提高多少？ </a:t>
            </a:r>
            <a:endParaRPr lang="zh-CN" altLang="en-US" dirty="0"/>
          </a:p>
        </p:txBody>
      </p:sp>
      <p:pic>
        <p:nvPicPr>
          <p:cNvPr id="4" name="内容占位符 3"/>
          <p:cNvPicPr>
            <a:picLocks noGrp="1" noChangeAspect="1"/>
          </p:cNvPicPr>
          <p:nvPr>
            <p:ph idx="1"/>
          </p:nvPr>
        </p:nvPicPr>
        <p:blipFill>
          <a:blip r:embed="rId1"/>
          <a:stretch>
            <a:fillRect/>
          </a:stretch>
        </p:blipFill>
        <p:spPr>
          <a:xfrm>
            <a:off x="2838181" y="4096139"/>
            <a:ext cx="6268731" cy="2696547"/>
          </a:xfrm>
          <a:prstGeom prst="rect">
            <a:avLst/>
          </a:prstGeom>
        </p:spPr>
      </p:pic>
      <p:sp>
        <p:nvSpPr>
          <p:cNvPr id="5" name="矩形 4"/>
          <p:cNvSpPr/>
          <p:nvPr/>
        </p:nvSpPr>
        <p:spPr>
          <a:xfrm>
            <a:off x="608400" y="2463281"/>
            <a:ext cx="10728294" cy="1754326"/>
          </a:xfrm>
          <a:prstGeom prst="rect">
            <a:avLst/>
          </a:prstGeom>
        </p:spPr>
        <p:txBody>
          <a:bodyPr wrap="square">
            <a:spAutoFit/>
          </a:bodyPr>
          <a:lstStyle/>
          <a:p>
            <a:r>
              <a:rPr lang="zh-CN" altLang="en-US" dirty="0">
                <a:latin typeface="+mn-ea"/>
              </a:rPr>
              <a:t>答案</a:t>
            </a:r>
            <a:r>
              <a:rPr lang="zh-CN" altLang="en-US" dirty="0" smtClean="0">
                <a:latin typeface="+mn-ea"/>
                <a:sym typeface="Wingdings" panose="05000000000000000000" pitchFamily="2" charset="2"/>
              </a:rPr>
              <a:t>：</a:t>
            </a:r>
            <a:endParaRPr lang="en-US" altLang="zh-CN" dirty="0" smtClean="0">
              <a:latin typeface="+mn-ea"/>
              <a:sym typeface="Wingdings" panose="05000000000000000000" pitchFamily="2" charset="2"/>
            </a:endParaRPr>
          </a:p>
          <a:p>
            <a:r>
              <a:rPr lang="zh-CN" altLang="en-US" dirty="0" smtClean="0">
                <a:latin typeface="+mn-ea"/>
                <a:sym typeface="Wingdings" panose="05000000000000000000" pitchFamily="2" charset="2"/>
              </a:rPr>
              <a:t>（</a:t>
            </a:r>
            <a:r>
              <a:rPr lang="en-US" altLang="zh-CN" dirty="0">
                <a:latin typeface="+mn-ea"/>
                <a:sym typeface="Wingdings" panose="05000000000000000000" pitchFamily="2" charset="2"/>
              </a:rPr>
              <a:t>2</a:t>
            </a:r>
            <a:r>
              <a:rPr lang="zh-CN" altLang="en-US" dirty="0" smtClean="0">
                <a:latin typeface="+mn-ea"/>
                <a:sym typeface="Wingdings" panose="05000000000000000000" pitchFamily="2" charset="2"/>
              </a:rPr>
              <a:t>）当</a:t>
            </a:r>
            <a:r>
              <a:rPr lang="en-US" altLang="zh-CN" dirty="0">
                <a:latin typeface="+mn-ea"/>
                <a:sym typeface="Wingdings" panose="05000000000000000000" pitchFamily="2" charset="2"/>
              </a:rPr>
              <a:t>n=10</a:t>
            </a:r>
            <a:r>
              <a:rPr lang="zh-CN" altLang="en-US" dirty="0" smtClean="0">
                <a:latin typeface="+mn-ea"/>
                <a:sym typeface="Wingdings" panose="05000000000000000000" pitchFamily="2" charset="2"/>
              </a:rPr>
              <a:t>时，由下图可知，总共时间为</a:t>
            </a:r>
            <a:r>
              <a:rPr lang="en-US" altLang="zh-CN" dirty="0" smtClean="0">
                <a:latin typeface="+mn-ea"/>
                <a:sym typeface="Wingdings" panose="05000000000000000000" pitchFamily="2" charset="2"/>
              </a:rPr>
              <a:t>23</a:t>
            </a:r>
            <a:r>
              <a:rPr lang="en-US" altLang="zh-CN" dirty="0">
                <a:latin typeface="+mn-ea"/>
              </a:rPr>
              <a:t> △t </a:t>
            </a:r>
            <a:r>
              <a:rPr lang="zh-CN" altLang="en-US" dirty="0" smtClean="0">
                <a:latin typeface="+mn-ea"/>
              </a:rPr>
              <a:t>，阴影部分面积为</a:t>
            </a:r>
            <a:r>
              <a:rPr lang="en-US" altLang="zh-CN" dirty="0" smtClean="0">
                <a:latin typeface="+mn-ea"/>
              </a:rPr>
              <a:t>50</a:t>
            </a:r>
            <a:endParaRPr lang="en-US" altLang="zh-CN" dirty="0" smtClean="0">
              <a:latin typeface="+mn-ea"/>
              <a:sym typeface="Wingdings" panose="05000000000000000000" pitchFamily="2" charset="2"/>
            </a:endParaRPr>
          </a:p>
          <a:p>
            <a:r>
              <a:rPr lang="en-US" altLang="zh-CN" dirty="0">
                <a:latin typeface="+mn-ea"/>
                <a:sym typeface="Wingdings" panose="05000000000000000000" pitchFamily="2" charset="2"/>
              </a:rPr>
              <a:t> </a:t>
            </a:r>
            <a:r>
              <a:rPr lang="en-US" altLang="zh-CN" dirty="0" smtClean="0">
                <a:latin typeface="+mn-ea"/>
                <a:sym typeface="Wingdings" panose="05000000000000000000" pitchFamily="2" charset="2"/>
              </a:rPr>
              <a:t>       </a:t>
            </a:r>
            <a:endParaRPr lang="en-US" altLang="zh-CN" dirty="0">
              <a:latin typeface="+mn-ea"/>
              <a:sym typeface="Wingdings" panose="05000000000000000000" pitchFamily="2" charset="2"/>
            </a:endParaRPr>
          </a:p>
          <a:p>
            <a:r>
              <a:rPr lang="zh-CN" altLang="en-US" dirty="0" smtClean="0">
                <a:latin typeface="+mn-ea"/>
                <a:sym typeface="Wingdings" panose="05000000000000000000" pitchFamily="2" charset="2"/>
              </a:rPr>
              <a:t>        吞</a:t>
            </a:r>
            <a:r>
              <a:rPr lang="zh-CN" altLang="en-US" dirty="0">
                <a:latin typeface="+mn-ea"/>
                <a:sym typeface="Wingdings" panose="05000000000000000000" pitchFamily="2" charset="2"/>
              </a:rPr>
              <a:t>吐率  </a:t>
            </a:r>
            <a:r>
              <a:rPr lang="en-US" altLang="zh-CN" dirty="0">
                <a:latin typeface="+mn-ea"/>
                <a:sym typeface="Wingdings" panose="05000000000000000000" pitchFamily="2" charset="2"/>
              </a:rPr>
              <a:t>Tp=10/[</a:t>
            </a:r>
            <a:r>
              <a:rPr lang="zh-CN" altLang="en-US" dirty="0">
                <a:latin typeface="+mn-ea"/>
                <a:sym typeface="Wingdings" panose="05000000000000000000" pitchFamily="2" charset="2"/>
              </a:rPr>
              <a:t>（</a:t>
            </a:r>
            <a:r>
              <a:rPr lang="en-US" altLang="zh-CN" dirty="0">
                <a:latin typeface="+mn-ea"/>
                <a:sym typeface="Wingdings" panose="05000000000000000000" pitchFamily="2" charset="2"/>
              </a:rPr>
              <a:t>2</a:t>
            </a:r>
            <a:r>
              <a:rPr lang="zh-CN" altLang="en-US" dirty="0">
                <a:latin typeface="+mn-ea"/>
                <a:sym typeface="Wingdings" panose="05000000000000000000" pitchFamily="2" charset="2"/>
              </a:rPr>
              <a:t>*</a:t>
            </a:r>
            <a:r>
              <a:rPr lang="en-US" altLang="zh-CN" dirty="0">
                <a:latin typeface="+mn-ea"/>
                <a:sym typeface="Wingdings" panose="05000000000000000000" pitchFamily="2" charset="2"/>
              </a:rPr>
              <a:t>10+3</a:t>
            </a:r>
            <a:r>
              <a:rPr lang="zh-CN" altLang="en-US" dirty="0">
                <a:latin typeface="+mn-ea"/>
                <a:sym typeface="Wingdings" panose="05000000000000000000" pitchFamily="2" charset="2"/>
              </a:rPr>
              <a:t>）</a:t>
            </a:r>
            <a:r>
              <a:rPr lang="en-US" altLang="zh-CN" dirty="0">
                <a:latin typeface="+mn-ea"/>
              </a:rPr>
              <a:t>△t</a:t>
            </a:r>
            <a:r>
              <a:rPr lang="en-US" altLang="zh-CN" dirty="0">
                <a:latin typeface="+mn-ea"/>
                <a:sym typeface="Wingdings" panose="05000000000000000000" pitchFamily="2" charset="2"/>
              </a:rPr>
              <a:t>]=10/</a:t>
            </a:r>
            <a:r>
              <a:rPr lang="zh-CN" altLang="en-US" dirty="0">
                <a:latin typeface="+mn-ea"/>
                <a:sym typeface="Wingdings" panose="05000000000000000000" pitchFamily="2" charset="2"/>
              </a:rPr>
              <a:t>（</a:t>
            </a:r>
            <a:r>
              <a:rPr lang="en-US" altLang="zh-CN" dirty="0">
                <a:latin typeface="+mn-ea"/>
                <a:sym typeface="Wingdings" panose="05000000000000000000" pitchFamily="2" charset="2"/>
              </a:rPr>
              <a:t>23</a:t>
            </a:r>
            <a:r>
              <a:rPr lang="en-US" altLang="zh-CN" dirty="0">
                <a:latin typeface="+mn-ea"/>
              </a:rPr>
              <a:t> △t </a:t>
            </a:r>
            <a:r>
              <a:rPr lang="zh-CN" altLang="en-US" dirty="0">
                <a:latin typeface="+mn-ea"/>
                <a:sym typeface="Wingdings" panose="05000000000000000000" pitchFamily="2" charset="2"/>
              </a:rPr>
              <a:t>）</a:t>
            </a:r>
            <a:endParaRPr lang="en-US" altLang="zh-CN" dirty="0">
              <a:latin typeface="+mn-ea"/>
              <a:sym typeface="Wingdings" panose="05000000000000000000" pitchFamily="2" charset="2"/>
            </a:endParaRPr>
          </a:p>
          <a:p>
            <a:r>
              <a:rPr lang="en-US" altLang="zh-CN" dirty="0">
                <a:latin typeface="+mn-ea"/>
                <a:sym typeface="Wingdings" panose="05000000000000000000" pitchFamily="2" charset="2"/>
              </a:rPr>
              <a:t>		     </a:t>
            </a:r>
            <a:endParaRPr lang="en-US" altLang="zh-CN" dirty="0" smtClean="0">
              <a:latin typeface="+mn-ea"/>
              <a:sym typeface="Wingdings" panose="05000000000000000000" pitchFamily="2" charset="2"/>
            </a:endParaRPr>
          </a:p>
          <a:p>
            <a:r>
              <a:rPr lang="en-US" altLang="zh-CN" dirty="0" smtClean="0">
                <a:latin typeface="+mn-ea"/>
                <a:sym typeface="Wingdings" panose="05000000000000000000" pitchFamily="2" charset="2"/>
              </a:rPr>
              <a:t>        </a:t>
            </a:r>
            <a:r>
              <a:rPr lang="zh-CN" altLang="en-US" dirty="0" smtClean="0">
                <a:latin typeface="+mn-ea"/>
                <a:sym typeface="Wingdings" panose="05000000000000000000" pitchFamily="2" charset="2"/>
              </a:rPr>
              <a:t>效</a:t>
            </a:r>
            <a:r>
              <a:rPr lang="zh-CN" altLang="en-US" dirty="0">
                <a:latin typeface="+mn-ea"/>
                <a:sym typeface="Wingdings" panose="05000000000000000000" pitchFamily="2" charset="2"/>
              </a:rPr>
              <a:t>率      </a:t>
            </a:r>
            <a:r>
              <a:rPr lang="en-US" altLang="zh-CN" dirty="0" smtClean="0">
                <a:latin typeface="+mn-ea"/>
                <a:sym typeface="Wingdings" panose="05000000000000000000" pitchFamily="2" charset="2"/>
              </a:rPr>
              <a:t>E=50</a:t>
            </a:r>
            <a:r>
              <a:rPr lang="en-US" altLang="zh-CN" dirty="0" smtClean="0">
                <a:latin typeface="+mn-ea"/>
              </a:rPr>
              <a:t> </a:t>
            </a:r>
            <a:r>
              <a:rPr lang="en-US" altLang="zh-CN" dirty="0">
                <a:latin typeface="+mn-ea"/>
              </a:rPr>
              <a:t>△t/23</a:t>
            </a:r>
            <a:r>
              <a:rPr lang="zh-CN" altLang="en-US" dirty="0">
                <a:latin typeface="+mn-ea"/>
              </a:rPr>
              <a:t>*</a:t>
            </a:r>
            <a:r>
              <a:rPr lang="en-US" altLang="zh-CN" dirty="0">
                <a:latin typeface="+mn-ea"/>
              </a:rPr>
              <a:t>4 △t=0.54</a:t>
            </a:r>
            <a:endParaRPr lang="en-US" altLang="zh-CN" dirty="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99" y="268941"/>
            <a:ext cx="11063647" cy="1559859"/>
          </a:xfrm>
        </p:spPr>
        <p:txBody>
          <a:bodyPr>
            <a:normAutofit fontScale="90000"/>
          </a:bodyPr>
          <a:lstStyle/>
          <a:p>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有一个流水线由</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段组成，其中每当流经第</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段时，总要在该段循环一次，然后才能流到第</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段。如果每段经过一次所需要的时间都是</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，问：</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）当在流水线的输入端连续地每 </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时间输入任务时，该流水线会发生 什么情况？ </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）此流水线的最大吞吐率为多少？如果每 </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2</a:t>
            </a:r>
            <a:r>
              <a:rPr lang="en-US" altLang="zh-CN" sz="1800" b="0" dirty="0">
                <a:solidFill>
                  <a:srgbClr val="000000">
                    <a:lumMod val="85000"/>
                    <a:lumOff val="15000"/>
                  </a:srgbClr>
                </a:solidFill>
                <a:latin typeface="微软雅黑" panose="020B0503020204020204" pitchFamily="34" charset="-122"/>
              </a:rPr>
              <a:t>△t</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输入一个任务，连续处理</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10</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个任务时的实际吞吐率和效率是多少？ </a:t>
            </a:r>
            <a:b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b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）当每段时间不变时，如何提高该流水线的吞吐率？仍连续处理</a:t>
            </a:r>
            <a:r>
              <a:rPr lang="en-US" altLang="zh-CN" sz="1800" b="0" dirty="0">
                <a:solidFill>
                  <a:srgbClr val="000000">
                    <a:lumMod val="85000"/>
                    <a:lumOff val="15000"/>
                  </a:srgbClr>
                </a:solidFill>
                <a:latin typeface="微软雅黑" panose="020B0503020204020204" pitchFamily="34" charset="-122"/>
                <a:ea typeface="微软雅黑" panose="020B0503020204020204" pitchFamily="34" charset="-122"/>
              </a:rPr>
              <a:t>10 </a:t>
            </a:r>
            <a:r>
              <a:rPr lang="zh-CN" altLang="en-US" sz="1800" b="0" dirty="0">
                <a:solidFill>
                  <a:srgbClr val="000000">
                    <a:lumMod val="85000"/>
                    <a:lumOff val="15000"/>
                  </a:srgbClr>
                </a:solidFill>
                <a:latin typeface="微软雅黑" panose="020B0503020204020204" pitchFamily="34" charset="-122"/>
                <a:ea typeface="微软雅黑" panose="020B0503020204020204" pitchFamily="34" charset="-122"/>
              </a:rPr>
              <a:t>个任务时，其吞吐率提高多少？ </a:t>
            </a:r>
            <a:endParaRPr lang="zh-CN" altLang="en-US" dirty="0"/>
          </a:p>
        </p:txBody>
      </p:sp>
      <p:sp>
        <p:nvSpPr>
          <p:cNvPr id="3" name="内容占位符 2"/>
          <p:cNvSpPr>
            <a:spLocks noGrp="1"/>
          </p:cNvSpPr>
          <p:nvPr>
            <p:ph idx="1"/>
          </p:nvPr>
        </p:nvSpPr>
        <p:spPr>
          <a:xfrm>
            <a:off x="608399" y="2043951"/>
            <a:ext cx="11502735" cy="5037983"/>
          </a:xfrm>
        </p:spPr>
        <p:txBody>
          <a:bodyPr>
            <a:noAutofit/>
          </a:bodyPr>
          <a:lstStyle/>
          <a:p>
            <a:r>
              <a:rPr lang="zh-CN" altLang="en-US" sz="2000" dirty="0" smtClean="0">
                <a:solidFill>
                  <a:schemeClr val="tx1"/>
                </a:solidFill>
                <a:latin typeface="+mn-ea"/>
                <a:ea typeface="+mn-ea"/>
              </a:rPr>
              <a:t>解题思路：本题的瓶颈在三四段，即由于第三段需要循环一次，第四段总需要等待，但是如果通过重复设置部件的方式，可以使任务错开，如下图，在第一个任务使用</a:t>
            </a:r>
            <a:r>
              <a:rPr lang="en-US" altLang="zh-CN" sz="2000" dirty="0" smtClean="0">
                <a:solidFill>
                  <a:schemeClr val="tx1"/>
                </a:solidFill>
                <a:latin typeface="+mn-ea"/>
                <a:ea typeface="+mn-ea"/>
              </a:rPr>
              <a:t>3-1</a:t>
            </a:r>
            <a:r>
              <a:rPr lang="zh-CN" altLang="en-US" sz="2000" dirty="0" smtClean="0">
                <a:solidFill>
                  <a:schemeClr val="tx1"/>
                </a:solidFill>
                <a:latin typeface="+mn-ea"/>
                <a:ea typeface="+mn-ea"/>
              </a:rPr>
              <a:t>部件时，第二个任务使用</a:t>
            </a:r>
            <a:r>
              <a:rPr lang="en-US" altLang="zh-CN" sz="2000" dirty="0" smtClean="0">
                <a:solidFill>
                  <a:schemeClr val="tx1"/>
                </a:solidFill>
                <a:latin typeface="+mn-ea"/>
                <a:ea typeface="+mn-ea"/>
              </a:rPr>
              <a:t>3-2</a:t>
            </a:r>
            <a:r>
              <a:rPr lang="zh-CN" altLang="en-US" sz="2000" dirty="0" smtClean="0">
                <a:solidFill>
                  <a:schemeClr val="tx1"/>
                </a:solidFill>
                <a:latin typeface="+mn-ea"/>
                <a:ea typeface="+mn-ea"/>
              </a:rPr>
              <a:t>部件，等第一个任务使用完后，第三个任务正好可以使用</a:t>
            </a:r>
            <a:r>
              <a:rPr lang="en-US" altLang="zh-CN" sz="2000" dirty="0" smtClean="0">
                <a:solidFill>
                  <a:schemeClr val="tx1"/>
                </a:solidFill>
                <a:latin typeface="+mn-ea"/>
                <a:ea typeface="+mn-ea"/>
              </a:rPr>
              <a:t>3-1</a:t>
            </a:r>
            <a:r>
              <a:rPr lang="zh-CN" altLang="en-US" sz="2000" dirty="0" smtClean="0">
                <a:solidFill>
                  <a:schemeClr val="tx1"/>
                </a:solidFill>
                <a:latin typeface="+mn-ea"/>
                <a:ea typeface="+mn-ea"/>
              </a:rPr>
              <a:t>部件。</a:t>
            </a:r>
            <a:endParaRPr lang="en-US" altLang="zh-CN" sz="2000" dirty="0">
              <a:solidFill>
                <a:schemeClr val="tx1"/>
              </a:solidFill>
              <a:latin typeface="+mn-ea"/>
              <a:ea typeface="+mn-ea"/>
            </a:endParaRPr>
          </a:p>
          <a:p>
            <a:r>
              <a:rPr lang="zh-CN" altLang="en-US" sz="2000" dirty="0" smtClean="0">
                <a:solidFill>
                  <a:schemeClr val="tx1"/>
                </a:solidFill>
                <a:latin typeface="+mn-ea"/>
                <a:ea typeface="+mn-ea"/>
              </a:rPr>
              <a:t>答案：</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3</a:t>
            </a:r>
            <a:r>
              <a:rPr lang="zh-CN" altLang="en-US" sz="2000" dirty="0" smtClean="0">
                <a:solidFill>
                  <a:schemeClr val="tx1"/>
                </a:solidFill>
                <a:latin typeface="+mn-ea"/>
                <a:ea typeface="+mn-ea"/>
                <a:sym typeface="Wingdings" panose="05000000000000000000" pitchFamily="2" charset="2"/>
              </a:rPr>
              <a:t>）</a:t>
            </a:r>
            <a:r>
              <a:rPr lang="zh-CN" altLang="en-US" sz="2000" dirty="0" smtClean="0">
                <a:solidFill>
                  <a:schemeClr val="tx1"/>
                </a:solidFill>
                <a:latin typeface="+mn-ea"/>
                <a:ea typeface="+mn-ea"/>
              </a:rPr>
              <a:t>重</a:t>
            </a:r>
            <a:r>
              <a:rPr lang="zh-CN" altLang="en-US" sz="2000" dirty="0">
                <a:solidFill>
                  <a:schemeClr val="tx1"/>
                </a:solidFill>
                <a:latin typeface="+mn-ea"/>
                <a:ea typeface="+mn-ea"/>
              </a:rPr>
              <a:t>复设置部</a:t>
            </a:r>
            <a:r>
              <a:rPr lang="zh-CN" altLang="en-US" sz="2000" dirty="0" smtClean="0">
                <a:solidFill>
                  <a:schemeClr val="tx1"/>
                </a:solidFill>
                <a:latin typeface="+mn-ea"/>
                <a:ea typeface="+mn-ea"/>
              </a:rPr>
              <a:t>件</a:t>
            </a:r>
            <a:r>
              <a:rPr lang="en-US" altLang="zh-CN" sz="2000" dirty="0" smtClean="0">
                <a:solidFill>
                  <a:schemeClr val="tx1"/>
                </a:solidFill>
                <a:latin typeface="+mn-ea"/>
                <a:ea typeface="+mn-ea"/>
              </a:rPr>
              <a:t>		     </a:t>
            </a:r>
            <a:endParaRPr lang="en-US" altLang="zh-CN" sz="2000" dirty="0" smtClean="0">
              <a:solidFill>
                <a:schemeClr val="tx1"/>
              </a:solidFill>
              <a:latin typeface="+mn-ea"/>
              <a:ea typeface="+mn-ea"/>
            </a:endParaRPr>
          </a:p>
          <a:p>
            <a:endParaRPr lang="en-US" altLang="zh-CN" sz="2000" dirty="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                             </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吞吐率   </a:t>
            </a:r>
            <a:r>
              <a:rPr lang="en-US" altLang="zh-CN" sz="2000" dirty="0" smtClean="0">
                <a:solidFill>
                  <a:schemeClr val="tx1"/>
                </a:solidFill>
                <a:latin typeface="+mn-ea"/>
                <a:ea typeface="+mn-ea"/>
                <a:sym typeface="Wingdings" panose="05000000000000000000" pitchFamily="2" charset="2"/>
              </a:rPr>
              <a:t>Tp=10/</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14</a:t>
            </a:r>
            <a:r>
              <a:rPr lang="en-US" altLang="zh-CN" sz="2000" dirty="0">
                <a:solidFill>
                  <a:schemeClr val="tx1"/>
                </a:solidFill>
                <a:latin typeface="+mn-ea"/>
                <a:ea typeface="+mn-ea"/>
              </a:rPr>
              <a:t> △t </a:t>
            </a:r>
            <a:r>
              <a:rPr lang="zh-CN" altLang="en-US" sz="2000" dirty="0" smtClean="0">
                <a:solidFill>
                  <a:schemeClr val="tx1"/>
                </a:solidFill>
                <a:latin typeface="+mn-ea"/>
                <a:ea typeface="+mn-ea"/>
                <a:sym typeface="Wingdings" panose="05000000000000000000" pitchFamily="2" charset="2"/>
              </a:rPr>
              <a:t>）</a:t>
            </a:r>
            <a:endParaRPr lang="en-US" altLang="zh-CN" sz="2000" dirty="0" smtClean="0">
              <a:solidFill>
                <a:schemeClr val="tx1"/>
              </a:solidFill>
              <a:latin typeface="+mn-ea"/>
              <a:ea typeface="+mn-ea"/>
              <a:sym typeface="Wingdings" panose="05000000000000000000" pitchFamily="2" charset="2"/>
            </a:endParaRPr>
          </a:p>
          <a:p>
            <a:r>
              <a:rPr lang="zh-CN" altLang="en-US" sz="2000" dirty="0" smtClean="0">
                <a:solidFill>
                  <a:schemeClr val="tx1"/>
                </a:solidFill>
                <a:latin typeface="+mn-ea"/>
                <a:ea typeface="+mn-ea"/>
                <a:sym typeface="Wingdings" panose="05000000000000000000" pitchFamily="2" charset="2"/>
              </a:rPr>
              <a:t>提升倍数</a:t>
            </a:r>
            <a:r>
              <a:rPr lang="en-US" altLang="zh-CN" sz="2000" dirty="0" smtClean="0">
                <a:solidFill>
                  <a:schemeClr val="tx1"/>
                </a:solidFill>
                <a:latin typeface="+mn-ea"/>
                <a:ea typeface="+mn-ea"/>
                <a:sym typeface="Wingdings" panose="05000000000000000000" pitchFamily="2" charset="2"/>
              </a:rPr>
              <a:t>=</a:t>
            </a:r>
            <a:r>
              <a:rPr lang="zh-CN" altLang="en-US" sz="2000" dirty="0" smtClean="0">
                <a:solidFill>
                  <a:schemeClr val="tx1"/>
                </a:solidFill>
                <a:latin typeface="+mn-ea"/>
                <a:ea typeface="+mn-ea"/>
                <a:sym typeface="Wingdings" panose="05000000000000000000" pitchFamily="2" charset="2"/>
              </a:rPr>
              <a:t> </a:t>
            </a:r>
            <a:r>
              <a:rPr lang="en-US" altLang="zh-CN" sz="2000" dirty="0" smtClean="0">
                <a:solidFill>
                  <a:schemeClr val="tx1"/>
                </a:solidFill>
                <a:latin typeface="+mn-ea"/>
                <a:ea typeface="+mn-ea"/>
                <a:sym typeface="Wingdings" panose="05000000000000000000" pitchFamily="2" charset="2"/>
              </a:rPr>
              <a:t>10/</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14</a:t>
            </a:r>
            <a:r>
              <a:rPr lang="en-US" altLang="zh-CN" sz="2000" dirty="0" smtClean="0">
                <a:solidFill>
                  <a:schemeClr val="tx1"/>
                </a:solidFill>
                <a:latin typeface="+mn-ea"/>
                <a:ea typeface="+mn-ea"/>
              </a:rPr>
              <a:t> △t </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a:t>
            </a:r>
            <a:r>
              <a:rPr lang="en-US" altLang="zh-CN" sz="2000" dirty="0">
                <a:solidFill>
                  <a:schemeClr val="tx1"/>
                </a:solidFill>
                <a:latin typeface="+mn-ea"/>
                <a:ea typeface="+mn-ea"/>
                <a:sym typeface="Wingdings" panose="05000000000000000000" pitchFamily="2" charset="2"/>
              </a:rPr>
              <a:t>10/</a:t>
            </a:r>
            <a:r>
              <a:rPr lang="zh-CN" altLang="en-US" sz="2000" dirty="0">
                <a:solidFill>
                  <a:schemeClr val="tx1"/>
                </a:solidFill>
                <a:latin typeface="+mn-ea"/>
                <a:ea typeface="+mn-ea"/>
                <a:sym typeface="Wingdings" panose="05000000000000000000" pitchFamily="2" charset="2"/>
              </a:rPr>
              <a:t>（</a:t>
            </a:r>
            <a:r>
              <a:rPr lang="en-US" altLang="zh-CN" sz="2000" dirty="0">
                <a:solidFill>
                  <a:schemeClr val="tx1"/>
                </a:solidFill>
                <a:latin typeface="+mn-ea"/>
                <a:ea typeface="+mn-ea"/>
                <a:sym typeface="Wingdings" panose="05000000000000000000" pitchFamily="2" charset="2"/>
              </a:rPr>
              <a:t>23</a:t>
            </a:r>
            <a:r>
              <a:rPr lang="en-US" altLang="zh-CN" sz="2000" dirty="0">
                <a:solidFill>
                  <a:schemeClr val="tx1"/>
                </a:solidFill>
                <a:latin typeface="+mn-ea"/>
                <a:ea typeface="+mn-ea"/>
              </a:rPr>
              <a:t> △t </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=1.64</a:t>
            </a:r>
            <a:endParaRPr lang="en-US" altLang="zh-CN" sz="2000" dirty="0">
              <a:solidFill>
                <a:schemeClr val="tx1"/>
              </a:solidFill>
              <a:latin typeface="+mn-ea"/>
              <a:ea typeface="+mn-ea"/>
              <a:sym typeface="Wingdings" panose="05000000000000000000" pitchFamily="2" charset="2"/>
            </a:endParaRPr>
          </a:p>
          <a:p>
            <a:endParaRPr lang="en-US" altLang="zh-CN" sz="2000" dirty="0" smtClean="0">
              <a:sym typeface="Wingdings" panose="05000000000000000000" pitchFamily="2" charset="2"/>
            </a:endParaRPr>
          </a:p>
          <a:p>
            <a:r>
              <a:rPr lang="zh-CN" altLang="en-US" sz="2000" dirty="0" smtClean="0">
                <a:solidFill>
                  <a:srgbClr val="000000">
                    <a:lumMod val="85000"/>
                    <a:lumOff val="15000"/>
                  </a:srgbClr>
                </a:solidFill>
                <a:latin typeface="微软雅黑" panose="020B0503020204020204" pitchFamily="34" charset="-122"/>
                <a:sym typeface="Wingdings" panose="05000000000000000000" pitchFamily="2" charset="2"/>
              </a:rPr>
              <a:t>      </a:t>
            </a:r>
            <a:endParaRPr lang="en-US" altLang="zh-CN" sz="2000" dirty="0" smtClean="0">
              <a:solidFill>
                <a:srgbClr val="000000">
                  <a:lumMod val="85000"/>
                  <a:lumOff val="15000"/>
                </a:srgbClr>
              </a:solidFill>
              <a:latin typeface="微软雅黑" panose="020B0503020204020204" pitchFamily="34" charset="-122"/>
            </a:endParaRPr>
          </a:p>
        </p:txBody>
      </p:sp>
      <p:pic>
        <p:nvPicPr>
          <p:cNvPr id="5" name="图片 4"/>
          <p:cNvPicPr>
            <a:picLocks noChangeAspect="1"/>
          </p:cNvPicPr>
          <p:nvPr/>
        </p:nvPicPr>
        <p:blipFill rotWithShape="1">
          <a:blip r:embed="rId1"/>
          <a:srcRect t="1" b="64440"/>
          <a:stretch>
            <a:fillRect/>
          </a:stretch>
        </p:blipFill>
        <p:spPr>
          <a:xfrm>
            <a:off x="1434440" y="3750907"/>
            <a:ext cx="5064355" cy="1461118"/>
          </a:xfrm>
          <a:prstGeom prst="rect">
            <a:avLst/>
          </a:prstGeom>
        </p:spPr>
      </p:pic>
      <p:pic>
        <p:nvPicPr>
          <p:cNvPr id="6" name="图片 5"/>
          <p:cNvPicPr>
            <a:picLocks noChangeAspect="1"/>
          </p:cNvPicPr>
          <p:nvPr/>
        </p:nvPicPr>
        <p:blipFill>
          <a:blip r:embed="rId2"/>
          <a:stretch>
            <a:fillRect/>
          </a:stretch>
        </p:blipFill>
        <p:spPr>
          <a:xfrm>
            <a:off x="6451463" y="3443972"/>
            <a:ext cx="5330127" cy="18986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a:stretch>
            <a:fillRect/>
          </a:stretch>
        </p:blipFill>
        <p:spPr>
          <a:xfrm>
            <a:off x="3472873" y="2187229"/>
            <a:ext cx="4582160" cy="2670175"/>
          </a:xfrm>
          <a:prstGeom prst="rect">
            <a:avLst/>
          </a:prstGeom>
          <a:noFill/>
          <a:ln w="9525">
            <a:noFill/>
          </a:ln>
        </p:spPr>
      </p:pic>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8" name="文本框 7"/>
          <p:cNvSpPr txBox="1"/>
          <p:nvPr/>
        </p:nvSpPr>
        <p:spPr>
          <a:xfrm>
            <a:off x="684810" y="879277"/>
            <a:ext cx="10892790" cy="953135"/>
          </a:xfrm>
          <a:prstGeom prst="rect">
            <a:avLst/>
          </a:prstGeom>
          <a:noFill/>
        </p:spPr>
        <p:txBody>
          <a:bodyPr wrap="square" rtlCol="0">
            <a:spAutoFit/>
          </a:bodyPr>
          <a:lstStyle/>
          <a:p>
            <a:pPr>
              <a:lnSpc>
                <a:spcPct val="14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3-1 </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针对所给出的代码段，给出对该代码段进行静态指令调度之后的时空图（</a:t>
            </a:r>
            <a:r>
              <a:rPr 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MIPS</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五段流水线模型，支持“定向传送”）。静态指令调度后的加速比是多少？</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4415155" y="5022850"/>
            <a:ext cx="2469515" cy="1370965"/>
          </a:xfrm>
          <a:prstGeom prst="rect">
            <a:avLst/>
          </a:prstGeom>
          <a:noFill/>
        </p:spPr>
        <p:txBody>
          <a:bodyPr wrap="square" rtlCol="0">
            <a:spAutoFit/>
          </a:bodyPr>
          <a:lstStyle/>
          <a:p>
            <a:pPr>
              <a:lnSpc>
                <a:spcPct val="130000"/>
              </a:lnSpc>
            </a:pPr>
            <a:r>
              <a:rPr lang="en-US" altLang="zh-CN" sz="3200">
                <a:solidFill>
                  <a:srgbClr val="FF0000"/>
                </a:solidFill>
                <a:latin typeface="Cambria" panose="02040503050406030204" charset="0"/>
                <a:cs typeface="Cambria" panose="02040503050406030204" charset="0"/>
              </a:rPr>
              <a:t>R3 = R2 + R1</a:t>
            </a:r>
            <a:endParaRPr lang="en-US" altLang="zh-CN" sz="3200">
              <a:solidFill>
                <a:srgbClr val="FF0000"/>
              </a:solidFill>
              <a:latin typeface="Cambria" panose="02040503050406030204" charset="0"/>
              <a:cs typeface="Cambria" panose="02040503050406030204" charset="0"/>
            </a:endParaRPr>
          </a:p>
          <a:p>
            <a:pPr>
              <a:lnSpc>
                <a:spcPct val="130000"/>
              </a:lnSpc>
            </a:pPr>
            <a:r>
              <a:rPr lang="en-US" altLang="zh-CN" sz="3200">
                <a:solidFill>
                  <a:srgbClr val="FF0000"/>
                </a:solidFill>
                <a:latin typeface="Cambria" panose="02040503050406030204" charset="0"/>
                <a:cs typeface="Cambria" panose="02040503050406030204" charset="0"/>
              </a:rPr>
              <a:t>R6 = R4 + R5</a:t>
            </a:r>
            <a:endParaRPr lang="en-US" altLang="zh-CN" sz="3200">
              <a:solidFill>
                <a:srgbClr val="FF0000"/>
              </a:solidFill>
              <a:latin typeface="Cambria" panose="02040503050406030204" charset="0"/>
              <a:cs typeface="Cambria" panose="02040503050406030204" charset="0"/>
            </a:endParaRPr>
          </a:p>
        </p:txBody>
      </p:sp>
      <p:sp>
        <p:nvSpPr>
          <p:cNvPr id="7" name="标题 1"/>
          <p:cNvSpPr txBox="1"/>
          <p:nvPr/>
        </p:nvSpPr>
        <p:spPr>
          <a:xfrm>
            <a:off x="684810" y="188368"/>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sz="2000" b="0" dirty="0" smtClean="0">
                <a:latin typeface="+mn-ea"/>
                <a:ea typeface="+mn-ea"/>
              </a:rPr>
              <a:t>第三次作业</a:t>
            </a:r>
            <a:endParaRPr lang="zh-CN" altLang="en-US" sz="2000" b="0" dirty="0">
              <a:latin typeface="+mn-ea"/>
              <a:ea typeface="+mn-ea"/>
            </a:endParaRPr>
          </a:p>
        </p:txBody>
      </p:sp>
      <p:sp>
        <p:nvSpPr>
          <p:cNvPr id="11" name="文本框 10"/>
          <p:cNvSpPr txBox="1"/>
          <p:nvPr/>
        </p:nvSpPr>
        <p:spPr>
          <a:xfrm>
            <a:off x="8636000" y="4519295"/>
            <a:ext cx="3118485" cy="922020"/>
          </a:xfrm>
          <a:prstGeom prst="rect">
            <a:avLst/>
          </a:prstGeom>
          <a:noFill/>
        </p:spPr>
        <p:txBody>
          <a:bodyPr wrap="square" rtlCol="0">
            <a:spAutoFit/>
          </a:bodyPr>
          <a:p>
            <a:r>
              <a:rPr lang="zh-CN" altLang="en-US"/>
              <a:t>按照原先的指令顺序：</a:t>
            </a:r>
            <a:endParaRPr lang="zh-CN" altLang="en-US"/>
          </a:p>
          <a:p>
            <a:endParaRPr lang="zh-CN" altLang="en-US"/>
          </a:p>
          <a:p>
            <a:r>
              <a:rPr lang="zh-CN" altLang="en-US">
                <a:solidFill>
                  <a:schemeClr val="accent1"/>
                </a:solidFill>
              </a:rPr>
              <a:t>出现多个冲突，多次停顿</a:t>
            </a:r>
            <a:endParaRPr lang="zh-CN" altLang="en-US">
              <a:solidFill>
                <a:schemeClr val="accent1"/>
              </a:solidFill>
            </a:endParaRPr>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3" name="图片 2"/>
          <p:cNvPicPr>
            <a:picLocks noChangeAspect="1"/>
          </p:cNvPicPr>
          <p:nvPr/>
        </p:nvPicPr>
        <p:blipFill>
          <a:blip r:embed="rId1"/>
          <a:stretch>
            <a:fillRect/>
          </a:stretch>
        </p:blipFill>
        <p:spPr>
          <a:xfrm>
            <a:off x="913130" y="2091690"/>
            <a:ext cx="8151495" cy="4017010"/>
          </a:xfrm>
          <a:prstGeom prst="rect">
            <a:avLst/>
          </a:prstGeom>
        </p:spPr>
      </p:pic>
      <p:sp>
        <p:nvSpPr>
          <p:cNvPr id="4" name="文本框 3"/>
          <p:cNvSpPr txBox="1"/>
          <p:nvPr/>
        </p:nvSpPr>
        <p:spPr>
          <a:xfrm>
            <a:off x="309880" y="225425"/>
            <a:ext cx="8536940" cy="1568450"/>
          </a:xfrm>
          <a:prstGeom prst="rect">
            <a:avLst/>
          </a:prstGeom>
          <a:noFill/>
        </p:spPr>
        <p:txBody>
          <a:bodyPr wrap="square" rtlCol="0">
            <a:spAutoFit/>
          </a:bodyPr>
          <a:lstStyle/>
          <a:p>
            <a:r>
              <a:rPr lang="zh-CN" altLang="en-US" sz="3200"/>
              <a:t>方式一： </a:t>
            </a:r>
            <a:endParaRPr lang="zh-CN" altLang="en-US" sz="3200"/>
          </a:p>
          <a:p>
            <a:endParaRPr lang="zh-CN" altLang="en-US" sz="3200"/>
          </a:p>
          <a:p>
            <a:r>
              <a:rPr lang="zh-CN" altLang="en-US" sz="3200"/>
              <a:t>                 先全部</a:t>
            </a:r>
            <a:r>
              <a:rPr lang="en-US" altLang="zh-CN" sz="3200"/>
              <a:t>load</a:t>
            </a:r>
            <a:r>
              <a:rPr lang="zh-CN" altLang="en-US" sz="3200"/>
              <a:t>，再</a:t>
            </a:r>
            <a:r>
              <a:rPr lang="en-US" altLang="zh-CN" sz="3200"/>
              <a:t>add</a:t>
            </a:r>
            <a:r>
              <a:rPr lang="zh-CN" altLang="en-US" sz="3200"/>
              <a:t>，再</a:t>
            </a:r>
            <a:r>
              <a:rPr lang="en-US" altLang="zh-CN" sz="3200"/>
              <a:t>store</a:t>
            </a:r>
            <a:endParaRPr lang="en-US" altLang="zh-CN" sz="3200"/>
          </a:p>
        </p:txBody>
      </p:sp>
      <p:sp>
        <p:nvSpPr>
          <p:cNvPr id="7" name="文本框 6"/>
          <p:cNvSpPr txBox="1"/>
          <p:nvPr/>
        </p:nvSpPr>
        <p:spPr>
          <a:xfrm>
            <a:off x="9440545" y="2906395"/>
            <a:ext cx="2623820" cy="1198880"/>
          </a:xfrm>
          <a:prstGeom prst="rect">
            <a:avLst/>
          </a:prstGeom>
          <a:noFill/>
        </p:spPr>
        <p:txBody>
          <a:bodyPr wrap="square" rtlCol="0">
            <a:spAutoFit/>
          </a:bodyPr>
          <a:lstStyle/>
          <a:p>
            <a:r>
              <a:rPr lang="zh-CN"/>
              <a:t>加速比</a:t>
            </a:r>
            <a:r>
              <a:rPr lang="en-US"/>
              <a:t> </a:t>
            </a:r>
            <a:endParaRPr lang="en-US"/>
          </a:p>
          <a:p>
            <a:endParaRPr lang="en-US"/>
          </a:p>
          <a:p>
            <a:r>
              <a:rPr lang="en-US"/>
              <a:t>S = </a:t>
            </a:r>
            <a:r>
              <a:rPr lang="zh-CN"/>
              <a:t>（</a:t>
            </a:r>
            <a:r>
              <a:rPr lang="en-US"/>
              <a:t>8×5</a:t>
            </a:r>
            <a:r>
              <a:rPr lang="zh-CN"/>
              <a:t>）</a:t>
            </a:r>
            <a:r>
              <a:rPr lang="en-US"/>
              <a:t>/12 = 3.33</a:t>
            </a:r>
            <a:endParaRPr lang="zh-CN" altLang="en-US"/>
          </a:p>
          <a:p>
            <a:endParaRPr lang="zh-CN" altLang="en-US"/>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2000" b="0" dirty="0" smtClean="0">
                <a:latin typeface="+mn-ea"/>
                <a:ea typeface="+mn-ea"/>
              </a:rPr>
              <a:t>1</a:t>
            </a:r>
            <a:r>
              <a:rPr lang="zh-CN" altLang="en-US" sz="2000" b="0" dirty="0">
                <a:latin typeface="+mn-ea"/>
                <a:ea typeface="+mn-ea"/>
              </a:rPr>
              <a:t>、</a:t>
            </a:r>
            <a:r>
              <a:rPr lang="en-US" altLang="zh-CN" sz="2000" b="0" dirty="0" smtClean="0">
                <a:latin typeface="+mn-ea"/>
                <a:ea typeface="+mn-ea"/>
              </a:rPr>
              <a:t> </a:t>
            </a:r>
            <a:r>
              <a:rPr lang="zh-CN" altLang="en-US" sz="2000" b="0" dirty="0" smtClean="0">
                <a:latin typeface="+mn-ea"/>
                <a:ea typeface="+mn-ea"/>
              </a:rPr>
              <a:t>某</a:t>
            </a:r>
            <a:r>
              <a:rPr lang="zh-CN" altLang="en-US" sz="2000" b="0" dirty="0">
                <a:latin typeface="+mn-ea"/>
                <a:ea typeface="+mn-ea"/>
              </a:rPr>
              <a:t>台主频</a:t>
            </a:r>
            <a:r>
              <a:rPr lang="zh-CN" altLang="en-US" sz="2000" b="0" dirty="0" smtClean="0">
                <a:latin typeface="+mn-ea"/>
                <a:ea typeface="+mn-ea"/>
              </a:rPr>
              <a:t>为 </a:t>
            </a:r>
            <a:r>
              <a:rPr lang="en-US" altLang="zh-CN" sz="2000" b="0" dirty="0" smtClean="0">
                <a:latin typeface="+mn-ea"/>
                <a:ea typeface="+mn-ea"/>
              </a:rPr>
              <a:t>400MHz </a:t>
            </a:r>
            <a:r>
              <a:rPr lang="zh-CN" altLang="en-US" sz="2000" b="0" dirty="0" smtClean="0">
                <a:latin typeface="+mn-ea"/>
                <a:ea typeface="+mn-ea"/>
              </a:rPr>
              <a:t>的</a:t>
            </a:r>
            <a:r>
              <a:rPr lang="zh-CN" altLang="en-US" sz="2000" b="0" dirty="0">
                <a:latin typeface="+mn-ea"/>
                <a:ea typeface="+mn-ea"/>
              </a:rPr>
              <a:t>计算机执行标准测试程</a:t>
            </a:r>
            <a:r>
              <a:rPr lang="zh-CN" altLang="en-US" sz="2000" b="0" dirty="0" smtClean="0">
                <a:latin typeface="+mn-ea"/>
                <a:ea typeface="+mn-ea"/>
              </a:rPr>
              <a:t>序，程</a:t>
            </a:r>
            <a:r>
              <a:rPr lang="zh-CN" altLang="en-US" sz="2000" b="0" dirty="0">
                <a:latin typeface="+mn-ea"/>
                <a:ea typeface="+mn-ea"/>
              </a:rPr>
              <a:t>序中指令类型、执行数</a:t>
            </a:r>
            <a:r>
              <a:rPr lang="zh-CN" altLang="en-US" sz="2000" b="0" dirty="0" smtClean="0">
                <a:latin typeface="+mn-ea"/>
                <a:ea typeface="+mn-ea"/>
              </a:rPr>
              <a:t>量和</a:t>
            </a:r>
            <a:r>
              <a:rPr lang="zh-CN" altLang="en-US" sz="2000" b="0" dirty="0">
                <a:latin typeface="+mn-ea"/>
                <a:ea typeface="+mn-ea"/>
              </a:rPr>
              <a:t>平均时钟周期数如下</a:t>
            </a:r>
            <a:r>
              <a:rPr lang="zh-CN" altLang="en-US" sz="2000" b="0" dirty="0" smtClean="0">
                <a:latin typeface="+mn-ea"/>
                <a:ea typeface="+mn-ea"/>
              </a:rPr>
              <a:t>：</a:t>
            </a:r>
            <a:endParaRPr lang="zh-CN" altLang="en-US" sz="2000" b="0" dirty="0">
              <a:latin typeface="+mn-ea"/>
              <a:ea typeface="+mn-ea"/>
            </a:endParaRPr>
          </a:p>
        </p:txBody>
      </p:sp>
      <p:pic>
        <p:nvPicPr>
          <p:cNvPr id="5" name="内容占位符 3"/>
          <p:cNvPicPr>
            <a:picLocks noGrp="1" noChangeAspect="1"/>
          </p:cNvPicPr>
          <p:nvPr>
            <p:ph idx="1"/>
          </p:nvPr>
        </p:nvPicPr>
        <p:blipFill rotWithShape="1">
          <a:blip r:embed="rId1"/>
          <a:srcRect r="2573"/>
          <a:stretch>
            <a:fillRect/>
          </a:stretch>
        </p:blipFill>
        <p:spPr>
          <a:xfrm>
            <a:off x="2471701" y="1788732"/>
            <a:ext cx="7242598" cy="1702613"/>
          </a:xfrm>
          <a:prstGeom prst="rect">
            <a:avLst/>
          </a:prstGeom>
        </p:spPr>
      </p:pic>
      <p:sp>
        <p:nvSpPr>
          <p:cNvPr id="6" name="标题 1"/>
          <p:cNvSpPr txBox="1"/>
          <p:nvPr/>
        </p:nvSpPr>
        <p:spPr>
          <a:xfrm>
            <a:off x="608400" y="3795251"/>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sz="2000" b="0" dirty="0">
                <a:latin typeface="+mn-ea"/>
                <a:ea typeface="+mn-ea"/>
              </a:rPr>
              <a:t>求该计算机的有效 </a:t>
            </a:r>
            <a:r>
              <a:rPr lang="en-US" altLang="zh-CN" sz="2000" b="0" dirty="0">
                <a:latin typeface="+mn-ea"/>
                <a:ea typeface="+mn-ea"/>
              </a:rPr>
              <a:t>CPI</a:t>
            </a:r>
            <a:r>
              <a:rPr lang="zh-CN" altLang="en-US" sz="2000" b="0" dirty="0">
                <a:latin typeface="+mn-ea"/>
                <a:ea typeface="+mn-ea"/>
              </a:rPr>
              <a:t>、</a:t>
            </a:r>
            <a:r>
              <a:rPr lang="en-US" altLang="zh-CN" sz="2000" b="0" dirty="0">
                <a:latin typeface="+mn-ea"/>
                <a:ea typeface="+mn-ea"/>
              </a:rPr>
              <a:t>MIPS </a:t>
            </a:r>
            <a:r>
              <a:rPr lang="zh-CN" altLang="en-US" sz="2000" b="0" dirty="0">
                <a:latin typeface="+mn-ea"/>
                <a:ea typeface="+mn-ea"/>
              </a:rPr>
              <a:t>和程序执行时间。 </a:t>
            </a:r>
            <a:endParaRPr lang="zh-CN" altLang="en-US" sz="2000" b="0" dirty="0">
              <a:latin typeface="+mn-ea"/>
              <a:ea typeface="+mn-ea"/>
            </a:endParaRPr>
          </a:p>
        </p:txBody>
      </p:sp>
      <p:sp>
        <p:nvSpPr>
          <p:cNvPr id="7" name="文本框 6"/>
          <p:cNvSpPr txBox="1"/>
          <p:nvPr/>
        </p:nvSpPr>
        <p:spPr>
          <a:xfrm>
            <a:off x="608400" y="4904509"/>
            <a:ext cx="10871476" cy="1631216"/>
          </a:xfrm>
          <a:prstGeom prst="rect">
            <a:avLst/>
          </a:prstGeom>
          <a:noFill/>
        </p:spPr>
        <p:txBody>
          <a:bodyPr wrap="square" rtlCol="0">
            <a:spAutoFit/>
          </a:bodyPr>
          <a:lstStyle/>
          <a:p>
            <a:r>
              <a:rPr lang="zh-CN" altLang="en-US" sz="2000" dirty="0" smtClean="0"/>
              <a:t>答案：</a:t>
            </a:r>
            <a:endParaRPr lang="en-US" altLang="zh-CN" sz="2000" dirty="0" smtClean="0"/>
          </a:p>
          <a:p>
            <a:r>
              <a:rPr lang="en-US" altLang="zh-CN" sz="2000" dirty="0" smtClean="0"/>
              <a:t>CPI=</a:t>
            </a:r>
            <a:r>
              <a:rPr lang="zh-CN" altLang="en-US" sz="2000" dirty="0" smtClean="0"/>
              <a:t>（</a:t>
            </a:r>
            <a:r>
              <a:rPr lang="en-US" altLang="zh-CN" sz="2000" dirty="0" smtClean="0"/>
              <a:t>45000</a:t>
            </a:r>
            <a:r>
              <a:rPr lang="zh-CN" altLang="en-US" sz="2000" dirty="0" smtClean="0"/>
              <a:t>*</a:t>
            </a:r>
            <a:r>
              <a:rPr lang="en-US" altLang="zh-CN" sz="2000" dirty="0" smtClean="0"/>
              <a:t>1+35000</a:t>
            </a:r>
            <a:r>
              <a:rPr lang="zh-CN" altLang="en-US" sz="2000" dirty="0" smtClean="0"/>
              <a:t>*</a:t>
            </a:r>
            <a:r>
              <a:rPr lang="en-US" altLang="zh-CN" sz="2000" dirty="0" smtClean="0"/>
              <a:t>2+15000</a:t>
            </a:r>
            <a:r>
              <a:rPr lang="zh-CN" altLang="en-US" sz="2000" dirty="0" smtClean="0"/>
              <a:t>*</a:t>
            </a:r>
            <a:r>
              <a:rPr lang="en-US" altLang="zh-CN" sz="2000" dirty="0" smtClean="0"/>
              <a:t>2+5000</a:t>
            </a:r>
            <a:r>
              <a:rPr lang="zh-CN" altLang="en-US" sz="2000" dirty="0" smtClean="0"/>
              <a:t>*</a:t>
            </a:r>
            <a:r>
              <a:rPr lang="en-US" altLang="zh-CN" sz="2000" dirty="0" smtClean="0"/>
              <a:t>4</a:t>
            </a:r>
            <a:r>
              <a:rPr lang="zh-CN" altLang="en-US" sz="2000" dirty="0" smtClean="0"/>
              <a:t>）</a:t>
            </a:r>
            <a:r>
              <a:rPr lang="en-US" altLang="zh-CN" sz="2000" dirty="0" smtClean="0"/>
              <a:t>/</a:t>
            </a:r>
            <a:r>
              <a:rPr lang="zh-CN" altLang="en-US" sz="2000" dirty="0" smtClean="0"/>
              <a:t>（</a:t>
            </a:r>
            <a:r>
              <a:rPr lang="en-US" altLang="zh-CN" sz="2000" dirty="0" smtClean="0"/>
              <a:t>45000+35000+15000+5000</a:t>
            </a:r>
            <a:r>
              <a:rPr lang="zh-CN" altLang="en-US" sz="2000" dirty="0" smtClean="0"/>
              <a:t>）</a:t>
            </a:r>
            <a:r>
              <a:rPr lang="en-US" altLang="zh-CN" sz="2000" dirty="0" smtClean="0"/>
              <a:t>=1.65</a:t>
            </a:r>
            <a:r>
              <a:rPr lang="zh-CN" altLang="en-US" sz="2000" dirty="0" smtClean="0"/>
              <a:t>（周期</a:t>
            </a:r>
            <a:r>
              <a:rPr lang="en-US" altLang="zh-CN" sz="2000" dirty="0" smtClean="0"/>
              <a:t>/</a:t>
            </a:r>
            <a:r>
              <a:rPr lang="zh-CN" altLang="en-US" sz="2000" dirty="0" smtClean="0"/>
              <a:t>指令）</a:t>
            </a:r>
            <a:endParaRPr lang="en-US" altLang="zh-CN" sz="2000" dirty="0" smtClean="0"/>
          </a:p>
          <a:p>
            <a:r>
              <a:rPr lang="en-US" altLang="zh-CN" sz="2000" dirty="0" smtClean="0"/>
              <a:t>MIPS=400</a:t>
            </a:r>
            <a:r>
              <a:rPr lang="zh-CN" altLang="en-US" sz="2000" dirty="0" smtClean="0"/>
              <a:t>*</a:t>
            </a:r>
            <a:r>
              <a:rPr lang="en-US" altLang="zh-CN" sz="2000" dirty="0" smtClean="0"/>
              <a:t>10^6/</a:t>
            </a:r>
            <a:r>
              <a:rPr lang="zh-CN" altLang="en-US" sz="2000" dirty="0" smtClean="0"/>
              <a:t>（</a:t>
            </a:r>
            <a:r>
              <a:rPr lang="en-US" altLang="zh-CN" sz="2000" dirty="0" smtClean="0"/>
              <a:t>1.65*10^6</a:t>
            </a:r>
            <a:r>
              <a:rPr lang="zh-CN" altLang="en-US" sz="2000" dirty="0" smtClean="0"/>
              <a:t>）</a:t>
            </a:r>
            <a:r>
              <a:rPr lang="en-US" altLang="zh-CN" sz="2000" dirty="0" smtClean="0"/>
              <a:t>=242.42</a:t>
            </a:r>
            <a:r>
              <a:rPr lang="zh-CN" altLang="en-US" sz="2000" dirty="0" smtClean="0"/>
              <a:t>（百万条指令</a:t>
            </a:r>
            <a:r>
              <a:rPr lang="en-US" altLang="zh-CN" sz="2000" dirty="0" smtClean="0"/>
              <a:t>/</a:t>
            </a:r>
            <a:r>
              <a:rPr lang="zh-CN" altLang="en-US" sz="2000" dirty="0" smtClean="0"/>
              <a:t>秒）</a:t>
            </a:r>
            <a:endParaRPr lang="en-US" altLang="zh-CN" sz="2000" dirty="0" smtClean="0"/>
          </a:p>
          <a:p>
            <a:r>
              <a:rPr lang="zh-CN" altLang="en-US" sz="2000" dirty="0" smtClean="0"/>
              <a:t> 程</a:t>
            </a:r>
            <a:r>
              <a:rPr lang="zh-CN" altLang="en-US" sz="2000" dirty="0"/>
              <a:t>序执行时</a:t>
            </a:r>
            <a:r>
              <a:rPr lang="zh-CN" altLang="en-US" sz="2000" dirty="0" smtClean="0"/>
              <a:t>间</a:t>
            </a:r>
            <a:r>
              <a:rPr lang="en-US" altLang="zh-CN" sz="2000" dirty="0"/>
              <a:t> </a:t>
            </a:r>
            <a:r>
              <a:rPr lang="en-US" altLang="zh-CN" sz="2000" dirty="0" smtClean="0"/>
              <a:t>Tcpu=</a:t>
            </a:r>
            <a:r>
              <a:rPr lang="zh-CN" altLang="en-US" sz="2000" dirty="0" smtClean="0"/>
              <a:t>（</a:t>
            </a:r>
            <a:r>
              <a:rPr lang="en-US" altLang="zh-CN" sz="2000" dirty="0"/>
              <a:t> 45000</a:t>
            </a:r>
            <a:r>
              <a:rPr lang="zh-CN" altLang="en-US" sz="2000" dirty="0"/>
              <a:t>*</a:t>
            </a:r>
            <a:r>
              <a:rPr lang="en-US" altLang="zh-CN" sz="2000" dirty="0"/>
              <a:t>1+35000</a:t>
            </a:r>
            <a:r>
              <a:rPr lang="zh-CN" altLang="en-US" sz="2000" dirty="0"/>
              <a:t>*</a:t>
            </a:r>
            <a:r>
              <a:rPr lang="en-US" altLang="zh-CN" sz="2000" dirty="0"/>
              <a:t>2+15000</a:t>
            </a:r>
            <a:r>
              <a:rPr lang="zh-CN" altLang="en-US" sz="2000" dirty="0"/>
              <a:t>*</a:t>
            </a:r>
            <a:r>
              <a:rPr lang="en-US" altLang="zh-CN" sz="2000" dirty="0"/>
              <a:t>2+5000</a:t>
            </a:r>
            <a:r>
              <a:rPr lang="zh-CN" altLang="en-US" sz="2000" dirty="0"/>
              <a:t>*</a:t>
            </a:r>
            <a:r>
              <a:rPr lang="en-US" altLang="zh-CN" sz="2000" dirty="0"/>
              <a:t>4 </a:t>
            </a:r>
            <a:r>
              <a:rPr lang="zh-CN" altLang="en-US" sz="2000" dirty="0" smtClean="0"/>
              <a:t>）</a:t>
            </a:r>
            <a:r>
              <a:rPr lang="en-US" altLang="zh-CN" sz="2000" dirty="0" smtClean="0"/>
              <a:t> /</a:t>
            </a:r>
            <a:r>
              <a:rPr lang="zh-CN" altLang="en-US" sz="2000" dirty="0" smtClean="0"/>
              <a:t>（</a:t>
            </a:r>
            <a:r>
              <a:rPr lang="en-US" altLang="zh-CN" sz="2000" dirty="0"/>
              <a:t> </a:t>
            </a:r>
            <a:r>
              <a:rPr lang="en-US" altLang="zh-CN" sz="2000" dirty="0" smtClean="0"/>
              <a:t>400</a:t>
            </a:r>
            <a:r>
              <a:rPr lang="zh-CN" altLang="en-US" sz="2000" dirty="0"/>
              <a:t>*</a:t>
            </a:r>
            <a:r>
              <a:rPr lang="en-US" altLang="zh-CN" sz="2000" dirty="0"/>
              <a:t>10^6 </a:t>
            </a:r>
            <a:r>
              <a:rPr lang="zh-CN" altLang="en-US" sz="2000" dirty="0" smtClean="0"/>
              <a:t>）</a:t>
            </a:r>
            <a:r>
              <a:rPr lang="en-US" altLang="zh-CN" sz="2000" dirty="0" smtClean="0"/>
              <a:t>=0.0004125</a:t>
            </a:r>
            <a:r>
              <a:rPr lang="zh-CN" altLang="en-US" sz="2000" dirty="0" smtClean="0"/>
              <a:t>（</a:t>
            </a:r>
            <a:r>
              <a:rPr lang="en-US" altLang="zh-CN" sz="2000" dirty="0" smtClean="0"/>
              <a:t>s</a:t>
            </a:r>
            <a:r>
              <a:rPr lang="zh-CN" altLang="en-US" sz="2000" dirty="0" smtClean="0"/>
              <a:t>）</a:t>
            </a:r>
            <a:r>
              <a:rPr lang="en-US" altLang="zh-CN" sz="2000" dirty="0" smtClean="0"/>
              <a:t>   </a:t>
            </a:r>
            <a:endParaRPr lang="zh-CN" alt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4" name="文本框 3"/>
          <p:cNvSpPr txBox="1"/>
          <p:nvPr/>
        </p:nvSpPr>
        <p:spPr>
          <a:xfrm>
            <a:off x="309880" y="225425"/>
            <a:ext cx="8536940" cy="1370965"/>
          </a:xfrm>
          <a:prstGeom prst="rect">
            <a:avLst/>
          </a:prstGeom>
          <a:noFill/>
        </p:spPr>
        <p:txBody>
          <a:bodyPr wrap="square" rtlCol="0">
            <a:spAutoFit/>
          </a:bodyPr>
          <a:lstStyle/>
          <a:p>
            <a:pPr>
              <a:lnSpc>
                <a:spcPct val="130000"/>
              </a:lnSpc>
            </a:pPr>
            <a:r>
              <a:rPr lang="zh-CN" altLang="en-US" sz="3200"/>
              <a:t>方式二： </a:t>
            </a:r>
            <a:endParaRPr lang="zh-CN" altLang="en-US" sz="3200"/>
          </a:p>
          <a:p>
            <a:pPr>
              <a:lnSpc>
                <a:spcPct val="130000"/>
              </a:lnSpc>
            </a:pPr>
            <a:r>
              <a:rPr lang="zh-CN" altLang="en-US" sz="3200"/>
              <a:t>                 交换 </a:t>
            </a:r>
            <a:r>
              <a:rPr lang="en-US" altLang="zh-CN" sz="3200"/>
              <a:t>load </a:t>
            </a:r>
            <a:r>
              <a:rPr lang="zh-CN" altLang="en-US" sz="3200"/>
              <a:t>和 </a:t>
            </a:r>
            <a:r>
              <a:rPr lang="en-US" altLang="zh-CN" sz="3200"/>
              <a:t>add</a:t>
            </a:r>
            <a:endParaRPr lang="en-US" altLang="zh-CN" sz="3200"/>
          </a:p>
        </p:txBody>
      </p:sp>
      <p:pic>
        <p:nvPicPr>
          <p:cNvPr id="9" name="图片 9" descr="IMG_256"/>
          <p:cNvPicPr>
            <a:picLocks noChangeAspect="1"/>
          </p:cNvPicPr>
          <p:nvPr/>
        </p:nvPicPr>
        <p:blipFill>
          <a:blip r:embed="rId1"/>
          <a:srcRect b="21857"/>
          <a:stretch>
            <a:fillRect/>
          </a:stretch>
        </p:blipFill>
        <p:spPr>
          <a:xfrm>
            <a:off x="309880" y="2070100"/>
            <a:ext cx="8100060" cy="3980180"/>
          </a:xfrm>
          <a:prstGeom prst="rect">
            <a:avLst/>
          </a:prstGeom>
          <a:noFill/>
          <a:ln w="9525">
            <a:noFill/>
          </a:ln>
        </p:spPr>
      </p:pic>
      <p:graphicFrame>
        <p:nvGraphicFramePr>
          <p:cNvPr id="2" name="对象 -2147482624"/>
          <p:cNvGraphicFramePr>
            <a:graphicFrameLocks noChangeAspect="1"/>
          </p:cNvGraphicFramePr>
          <p:nvPr/>
        </p:nvGraphicFramePr>
        <p:xfrm>
          <a:off x="7557135" y="88900"/>
          <a:ext cx="4519295" cy="1644650"/>
        </p:xfrm>
        <a:graphic>
          <a:graphicData uri="http://schemas.openxmlformats.org/presentationml/2006/ole">
            <mc:AlternateContent xmlns:mc="http://schemas.openxmlformats.org/markup-compatibility/2006">
              <mc:Choice xmlns:v="urn:schemas-microsoft-com:vml" Requires="v">
                <p:oleObj spid="_x0000_s4103" name="" r:id="rId2" imgW="3422015" imgH="1338580" progId="Word.Picture.8">
                  <p:embed/>
                </p:oleObj>
              </mc:Choice>
              <mc:Fallback>
                <p:oleObj name="" r:id="rId2" imgW="3422015" imgH="1338580" progId="Word.Picture.8">
                  <p:embed/>
                  <p:pic>
                    <p:nvPicPr>
                      <p:cNvPr id="0" name="图片 3075"/>
                      <p:cNvPicPr/>
                      <p:nvPr/>
                    </p:nvPicPr>
                    <p:blipFill>
                      <a:blip r:embed="rId3"/>
                      <a:stretch>
                        <a:fillRect/>
                      </a:stretch>
                    </p:blipFill>
                    <p:spPr>
                      <a:xfrm>
                        <a:off x="7557135" y="88900"/>
                        <a:ext cx="4519295" cy="1644650"/>
                      </a:xfrm>
                      <a:prstGeom prst="rect">
                        <a:avLst/>
                      </a:prstGeom>
                      <a:noFill/>
                      <a:ln w="38100">
                        <a:noFill/>
                        <a:miter/>
                      </a:ln>
                    </p:spPr>
                  </p:pic>
                </p:oleObj>
              </mc:Fallback>
            </mc:AlternateContent>
          </a:graphicData>
        </a:graphic>
      </p:graphicFrame>
      <p:sp>
        <p:nvSpPr>
          <p:cNvPr id="3" name="文本框 2"/>
          <p:cNvSpPr txBox="1"/>
          <p:nvPr/>
        </p:nvSpPr>
        <p:spPr>
          <a:xfrm>
            <a:off x="8636000" y="2327910"/>
            <a:ext cx="3440430" cy="1476375"/>
          </a:xfrm>
          <a:prstGeom prst="rect">
            <a:avLst/>
          </a:prstGeom>
          <a:noFill/>
        </p:spPr>
        <p:txBody>
          <a:bodyPr wrap="square" rtlCol="0">
            <a:spAutoFit/>
          </a:bodyPr>
          <a:lstStyle/>
          <a:p>
            <a:r>
              <a:rPr lang="en-US" altLang="zh-CN"/>
              <a:t>add </a:t>
            </a:r>
            <a:r>
              <a:rPr lang="zh-CN" altLang="en-US"/>
              <a:t>在</a:t>
            </a:r>
            <a:r>
              <a:rPr lang="zh-CN" altLang="en-US">
                <a:solidFill>
                  <a:schemeClr val="accent1"/>
                </a:solidFill>
              </a:rPr>
              <a:t> </a:t>
            </a:r>
            <a:r>
              <a:rPr lang="en-US" altLang="zh-CN">
                <a:solidFill>
                  <a:schemeClr val="accent1"/>
                </a:solidFill>
              </a:rPr>
              <a:t>EX</a:t>
            </a:r>
            <a:r>
              <a:rPr lang="en-US" altLang="zh-CN"/>
              <a:t> </a:t>
            </a:r>
            <a:r>
              <a:rPr lang="zh-CN" altLang="en-US"/>
              <a:t>段计算出 </a:t>
            </a:r>
            <a:r>
              <a:rPr lang="en-US" altLang="zh-CN"/>
              <a:t>R6</a:t>
            </a:r>
            <a:endParaRPr lang="en-US" altLang="zh-CN"/>
          </a:p>
          <a:p>
            <a:endParaRPr lang="en-US" altLang="zh-CN"/>
          </a:p>
          <a:p>
            <a:r>
              <a:rPr lang="en-US" altLang="zh-CN"/>
              <a:t>store </a:t>
            </a:r>
            <a:r>
              <a:rPr lang="zh-CN" altLang="en-US"/>
              <a:t>在</a:t>
            </a:r>
            <a:r>
              <a:rPr lang="zh-CN" altLang="en-US">
                <a:solidFill>
                  <a:schemeClr val="accent1"/>
                </a:solidFill>
              </a:rPr>
              <a:t> </a:t>
            </a:r>
            <a:r>
              <a:rPr lang="en-US" altLang="zh-CN">
                <a:solidFill>
                  <a:schemeClr val="accent1"/>
                </a:solidFill>
              </a:rPr>
              <a:t>ID</a:t>
            </a:r>
            <a:r>
              <a:rPr lang="en-US" altLang="zh-CN"/>
              <a:t> </a:t>
            </a:r>
            <a:r>
              <a:rPr lang="zh-CN" altLang="en-US"/>
              <a:t>段读 </a:t>
            </a:r>
            <a:r>
              <a:rPr lang="en-US" altLang="zh-CN"/>
              <a:t>R6</a:t>
            </a:r>
            <a:endParaRPr lang="en-US" altLang="zh-CN"/>
          </a:p>
          <a:p>
            <a:endParaRPr lang="en-US" altLang="zh-CN"/>
          </a:p>
          <a:p>
            <a:r>
              <a:rPr lang="zh-CN" altLang="en-US"/>
              <a:t>所以两者不能在同一时间周期内</a:t>
            </a:r>
            <a:endParaRPr lang="zh-CN" altLang="en-US"/>
          </a:p>
        </p:txBody>
      </p:sp>
      <p:pic>
        <p:nvPicPr>
          <p:cNvPr id="5" name="图片 9" descr="IMG_256"/>
          <p:cNvPicPr>
            <a:picLocks noChangeAspect="1"/>
          </p:cNvPicPr>
          <p:nvPr/>
        </p:nvPicPr>
        <p:blipFill>
          <a:blip r:embed="rId1"/>
          <a:srcRect l="4417" t="78052" r="47260"/>
          <a:stretch>
            <a:fillRect/>
          </a:stretch>
        </p:blipFill>
        <p:spPr>
          <a:xfrm>
            <a:off x="8417560" y="4275455"/>
            <a:ext cx="3658870" cy="104521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4" name="文本框 3"/>
          <p:cNvSpPr txBox="1"/>
          <p:nvPr/>
        </p:nvSpPr>
        <p:spPr>
          <a:xfrm>
            <a:off x="253365" y="154940"/>
            <a:ext cx="8536940" cy="730885"/>
          </a:xfrm>
          <a:prstGeom prst="rect">
            <a:avLst/>
          </a:prstGeom>
          <a:noFill/>
        </p:spPr>
        <p:txBody>
          <a:bodyPr wrap="square" rtlCol="0">
            <a:spAutoFit/>
          </a:bodyPr>
          <a:lstStyle/>
          <a:p>
            <a:pPr>
              <a:lnSpc>
                <a:spcPct val="130000"/>
              </a:lnSpc>
            </a:pPr>
            <a:r>
              <a:rPr lang="zh-CN" altLang="en-US" sz="3200"/>
              <a:t>常见错误情况： </a:t>
            </a:r>
            <a:endParaRPr lang="en-US" altLang="zh-CN" sz="3200"/>
          </a:p>
        </p:txBody>
      </p:sp>
      <p:pic>
        <p:nvPicPr>
          <p:cNvPr id="8" name="图片 8" descr="C:\Users\ASUS\Documents\Tencent Files\1002509825\FileRecv\MobileFile\fullsizerender(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407160" y="1142365"/>
            <a:ext cx="7572375" cy="3733800"/>
          </a:xfrm>
          <a:prstGeom prst="rect">
            <a:avLst/>
          </a:prstGeom>
          <a:noFill/>
          <a:ln>
            <a:noFill/>
          </a:ln>
        </p:spPr>
      </p:pic>
      <p:sp>
        <p:nvSpPr>
          <p:cNvPr id="6" name="文本框 5"/>
          <p:cNvSpPr txBox="1"/>
          <p:nvPr/>
        </p:nvSpPr>
        <p:spPr>
          <a:xfrm>
            <a:off x="9665970" y="1255395"/>
            <a:ext cx="2059940" cy="1753235"/>
          </a:xfrm>
          <a:prstGeom prst="rect">
            <a:avLst/>
          </a:prstGeom>
          <a:noFill/>
        </p:spPr>
        <p:txBody>
          <a:bodyPr wrap="square" rtlCol="0">
            <a:spAutoFit/>
          </a:bodyPr>
          <a:lstStyle/>
          <a:p>
            <a:r>
              <a:rPr lang="zh-CN" altLang="en-US"/>
              <a:t>错误原因</a:t>
            </a:r>
            <a:endParaRPr lang="zh-CN" altLang="en-US"/>
          </a:p>
          <a:p>
            <a:endParaRPr lang="zh-CN" altLang="en-US"/>
          </a:p>
          <a:p>
            <a:r>
              <a:rPr lang="zh-CN" altLang="en-US">
                <a:solidFill>
                  <a:srgbClr val="FF0000"/>
                </a:solidFill>
              </a:rPr>
              <a:t>虽然是空操作，但还是需要有这个周期的存在。</a:t>
            </a:r>
            <a:endParaRPr lang="zh-CN" altLang="en-US"/>
          </a:p>
          <a:p>
            <a:endParaRPr lang="zh-CN" altLang="en-US"/>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3" name="图片 2"/>
          <p:cNvPicPr/>
          <p:nvPr/>
        </p:nvPicPr>
        <p:blipFill>
          <a:blip r:embed="rId1"/>
          <a:stretch>
            <a:fillRect/>
          </a:stretch>
        </p:blipFill>
        <p:spPr>
          <a:xfrm>
            <a:off x="2158365" y="3150235"/>
            <a:ext cx="7170420" cy="2688590"/>
          </a:xfrm>
          <a:prstGeom prst="rect">
            <a:avLst/>
          </a:prstGeom>
          <a:noFill/>
          <a:ln w="9525">
            <a:noFill/>
          </a:ln>
        </p:spPr>
      </p:pic>
      <p:sp>
        <p:nvSpPr>
          <p:cNvPr id="5" name="文本框 4"/>
          <p:cNvSpPr txBox="1"/>
          <p:nvPr/>
        </p:nvSpPr>
        <p:spPr>
          <a:xfrm>
            <a:off x="338455" y="295910"/>
            <a:ext cx="11583670" cy="2445385"/>
          </a:xfrm>
          <a:prstGeom prst="rect">
            <a:avLst/>
          </a:prstGeom>
          <a:noFill/>
        </p:spPr>
        <p:txBody>
          <a:bodyPr wrap="square" rtlCol="0">
            <a:spAutoFit/>
          </a:bodyPr>
          <a:lstStyle/>
          <a:p>
            <a:pPr>
              <a:lnSpc>
                <a:spcPct val="150000"/>
              </a:lnSpc>
            </a:pPr>
            <a:r>
              <a:rPr lang="en-US" altLang="zh-CN"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3-2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在一条单流水线处理机上执行下面程序。每条指令都要经过</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“取指”,“译码”,“执行”</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“写结果”</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4个流水段。每个流水段的</a:t>
            </a:r>
            <a:r>
              <a:rPr 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延迟时间都是</a:t>
            </a:r>
            <a:r>
              <a:rPr 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5ns</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。在“执行”流水段，</a:t>
            </a:r>
            <a:r>
              <a:rPr 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LS</a:t>
            </a:r>
            <a:r>
              <a:rPr lang="zh-CN"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部件完成</a:t>
            </a:r>
            <a:r>
              <a:rPr 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LOAD</a:t>
            </a:r>
            <a:r>
              <a:rPr lang="zh-CN"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STORE</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操作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其它操作在</a:t>
            </a:r>
            <a:r>
              <a:rPr 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ALU</a:t>
            </a:r>
            <a:r>
              <a:rPr lang="zh-CN"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部件</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完成，两个操作部件输出端有直接数据通路与任一操作部件的输入端相连，</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ALU</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部件产生的条件码能直接送入控制器，若采用静态分支预测技术，每次预测转移成功。画出指令流水线的时空图，计算流水线的吞吐率、加速比和效率。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右箭头 5"/>
          <p:cNvSpPr/>
          <p:nvPr/>
        </p:nvSpPr>
        <p:spPr>
          <a:xfrm>
            <a:off x="1515745" y="4119880"/>
            <a:ext cx="592455" cy="755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右箭头 6"/>
          <p:cNvSpPr/>
          <p:nvPr/>
        </p:nvSpPr>
        <p:spPr>
          <a:xfrm>
            <a:off x="1530985" y="5224780"/>
            <a:ext cx="592455" cy="755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10" name="图片 10" descr="C:\Users\ASUS\Documents\Tencent Files\1002509825\FileRecv\MobileFile\fullsizerender(8).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49860" y="3248660"/>
            <a:ext cx="9322435" cy="3115310"/>
          </a:xfrm>
          <a:prstGeom prst="rect">
            <a:avLst/>
          </a:prstGeom>
          <a:noFill/>
          <a:ln>
            <a:noFill/>
          </a:ln>
        </p:spPr>
      </p:pic>
      <p:pic>
        <p:nvPicPr>
          <p:cNvPr id="4" name="图片 3"/>
          <p:cNvPicPr/>
          <p:nvPr/>
        </p:nvPicPr>
        <p:blipFill>
          <a:blip r:embed="rId2"/>
          <a:srcRect r="46245"/>
          <a:stretch>
            <a:fillRect/>
          </a:stretch>
        </p:blipFill>
        <p:spPr>
          <a:xfrm>
            <a:off x="521335" y="248920"/>
            <a:ext cx="3854450" cy="2688590"/>
          </a:xfrm>
          <a:prstGeom prst="rect">
            <a:avLst/>
          </a:prstGeom>
          <a:noFill/>
          <a:ln w="9525">
            <a:noFill/>
          </a:ln>
        </p:spPr>
      </p:pic>
      <p:cxnSp>
        <p:nvCxnSpPr>
          <p:cNvPr id="5" name="直接连接符 4"/>
          <p:cNvCxnSpPr/>
          <p:nvPr/>
        </p:nvCxnSpPr>
        <p:spPr>
          <a:xfrm>
            <a:off x="366395" y="987425"/>
            <a:ext cx="3993515"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6" name="直接连接符 5"/>
          <p:cNvCxnSpPr/>
          <p:nvPr/>
        </p:nvCxnSpPr>
        <p:spPr>
          <a:xfrm>
            <a:off x="366395" y="2546350"/>
            <a:ext cx="3993515"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 name="文本框 6"/>
          <p:cNvSpPr txBox="1"/>
          <p:nvPr/>
        </p:nvSpPr>
        <p:spPr>
          <a:xfrm>
            <a:off x="4740910" y="1340485"/>
            <a:ext cx="2921000" cy="521970"/>
          </a:xfrm>
          <a:prstGeom prst="rect">
            <a:avLst/>
          </a:prstGeom>
          <a:noFill/>
        </p:spPr>
        <p:txBody>
          <a:bodyPr wrap="square" rtlCol="0">
            <a:spAutoFit/>
          </a:bodyPr>
          <a:lstStyle/>
          <a:p>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循环</a:t>
            </a:r>
            <a:r>
              <a:rPr lang="en-US" alt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次</a:t>
            </a:r>
            <a:endPar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7069455" y="248920"/>
            <a:ext cx="4783455" cy="1917065"/>
          </a:xfrm>
          <a:prstGeom prst="rect">
            <a:avLst/>
          </a:prstGeom>
          <a:noFill/>
        </p:spPr>
        <p:txBody>
          <a:bodyPr wrap="square" rtlCol="0">
            <a:spAutoFit/>
          </a:bodyPr>
          <a:lstStyle/>
          <a:p>
            <a:pPr>
              <a:lnSpc>
                <a:spcPct val="140000"/>
              </a:lnSpc>
            </a:pPr>
            <a:r>
              <a:rPr lang="zh-CN" altLang="en-US" dirty="0"/>
              <a:t>任务数：  </a:t>
            </a:r>
            <a:r>
              <a:rPr lang="en-US" altLang="zh-CN" dirty="0"/>
              <a:t>35</a:t>
            </a:r>
            <a:endParaRPr lang="en-US" altLang="zh-CN" dirty="0"/>
          </a:p>
          <a:p>
            <a:pPr>
              <a:lnSpc>
                <a:spcPct val="140000"/>
              </a:lnSpc>
            </a:pPr>
            <a:r>
              <a:rPr lang="zh-CN" altLang="en-US" dirty="0"/>
              <a:t>总完成时间：  </a:t>
            </a:r>
            <a:r>
              <a:rPr lang="en-US" altLang="zh-CN" dirty="0"/>
              <a:t>40</a:t>
            </a:r>
            <a:r>
              <a:rPr lang="zh-CN" altLang="en-US" dirty="0"/>
              <a:t>×</a:t>
            </a:r>
            <a:r>
              <a:rPr lang="en-US" altLang="zh-CN" dirty="0">
                <a:solidFill>
                  <a:schemeClr val="accent1"/>
                </a:solidFill>
              </a:rPr>
              <a:t>5ns</a:t>
            </a:r>
            <a:endParaRPr lang="en-US" altLang="zh-CN" dirty="0"/>
          </a:p>
          <a:p>
            <a:pPr>
              <a:lnSpc>
                <a:spcPct val="140000"/>
              </a:lnSpc>
            </a:pPr>
            <a:r>
              <a:rPr lang="zh-CN" altLang="en-US" dirty="0"/>
              <a:t>不采用流水线的总时间：  </a:t>
            </a:r>
            <a:r>
              <a:rPr lang="en-US" altLang="zh-CN" dirty="0"/>
              <a:t>35</a:t>
            </a:r>
            <a:r>
              <a:rPr lang="zh-CN" altLang="en-US" dirty="0"/>
              <a:t>×</a:t>
            </a:r>
            <a:r>
              <a:rPr lang="en-US" altLang="zh-CN" dirty="0"/>
              <a:t>4</a:t>
            </a:r>
            <a:r>
              <a:rPr lang="zh-CN" altLang="en-US" dirty="0"/>
              <a:t>×</a:t>
            </a:r>
            <a:r>
              <a:rPr lang="en-US" altLang="zh-CN" dirty="0">
                <a:solidFill>
                  <a:schemeClr val="accent1"/>
                </a:solidFill>
              </a:rPr>
              <a:t>5ns</a:t>
            </a:r>
            <a:endParaRPr lang="en-US" altLang="zh-CN" dirty="0"/>
          </a:p>
          <a:p>
            <a:pPr>
              <a:lnSpc>
                <a:spcPct val="140000"/>
              </a:lnSpc>
            </a:pPr>
            <a:r>
              <a:rPr lang="zh-CN" altLang="en-US" dirty="0">
                <a:solidFill>
                  <a:srgbClr val="FF0000"/>
                </a:solidFill>
              </a:rPr>
              <a:t>设备的实际使用时间： </a:t>
            </a:r>
            <a:r>
              <a:rPr lang="en-US" altLang="zh-CN" dirty="0">
                <a:solidFill>
                  <a:srgbClr val="FF0000"/>
                </a:solidFill>
              </a:rPr>
              <a:t>35</a:t>
            </a:r>
            <a:r>
              <a:rPr lang="zh-CN" altLang="en-US" dirty="0">
                <a:solidFill>
                  <a:srgbClr val="FF0000"/>
                </a:solidFill>
              </a:rPr>
              <a:t>×</a:t>
            </a:r>
            <a:r>
              <a:rPr lang="en-US" altLang="zh-CN" dirty="0">
                <a:solidFill>
                  <a:srgbClr val="FF0000"/>
                </a:solidFill>
              </a:rPr>
              <a:t>4</a:t>
            </a:r>
            <a:r>
              <a:rPr lang="zh-CN" altLang="en-US" dirty="0">
                <a:solidFill>
                  <a:srgbClr val="FF0000"/>
                </a:solidFill>
              </a:rPr>
              <a:t>×</a:t>
            </a:r>
            <a:r>
              <a:rPr lang="en-US" altLang="zh-CN" dirty="0">
                <a:solidFill>
                  <a:srgbClr val="FF0000"/>
                </a:solidFill>
              </a:rPr>
              <a:t>5ns</a:t>
            </a:r>
            <a:endParaRPr lang="en-US" altLang="zh-CN" dirty="0">
              <a:solidFill>
                <a:srgbClr val="FF0000"/>
              </a:solidFill>
            </a:endParaRPr>
          </a:p>
          <a:p>
            <a:endParaRPr lang="en-US" altLang="zh-CN" dirty="0">
              <a:solidFill>
                <a:srgbClr val="FF0000"/>
              </a:solidFill>
            </a:endParaRPr>
          </a:p>
        </p:txBody>
      </p:sp>
      <p:pic>
        <p:nvPicPr>
          <p:cNvPr id="12" name="图片 11"/>
          <p:cNvPicPr>
            <a:picLocks noChangeAspect="1"/>
          </p:cNvPicPr>
          <p:nvPr/>
        </p:nvPicPr>
        <p:blipFill>
          <a:blip r:embed="rId3"/>
          <a:stretch>
            <a:fillRect/>
          </a:stretch>
        </p:blipFill>
        <p:spPr>
          <a:xfrm>
            <a:off x="7016115" y="2546350"/>
            <a:ext cx="4836795" cy="2513330"/>
          </a:xfrm>
          <a:prstGeom prst="rect">
            <a:avLst/>
          </a:prstGeom>
        </p:spPr>
      </p:pic>
      <p:pic>
        <p:nvPicPr>
          <p:cNvPr id="2" name="图片 6"/>
          <p:cNvPicPr>
            <a:picLocks noChangeAspect="1"/>
          </p:cNvPicPr>
          <p:nvPr/>
        </p:nvPicPr>
        <p:blipFill>
          <a:blip r:embed="rId4"/>
          <a:srcRect b="82158"/>
          <a:stretch>
            <a:fillRect/>
          </a:stretch>
        </p:blipFill>
        <p:spPr>
          <a:xfrm>
            <a:off x="6922135" y="4906010"/>
            <a:ext cx="5269865" cy="600710"/>
          </a:xfrm>
          <a:prstGeom prst="rect">
            <a:avLst/>
          </a:prstGeom>
          <a:noFill/>
          <a:ln>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a:blip r:embed="rId1"/>
          <a:stretch>
            <a:fillRect/>
          </a:stretch>
        </p:blipFill>
        <p:spPr>
          <a:xfrm>
            <a:off x="843915" y="425450"/>
            <a:ext cx="10657205" cy="3287395"/>
          </a:xfrm>
          <a:prstGeom prst="rect">
            <a:avLst/>
          </a:prstGeom>
        </p:spPr>
      </p:pic>
      <p:sp>
        <p:nvSpPr>
          <p:cNvPr id="4" name="文本框 3"/>
          <p:cNvSpPr txBox="1"/>
          <p:nvPr/>
        </p:nvSpPr>
        <p:spPr>
          <a:xfrm>
            <a:off x="1221740" y="5700395"/>
            <a:ext cx="7704455" cy="460375"/>
          </a:xfrm>
          <a:prstGeom prst="rect">
            <a:avLst/>
          </a:prstGeom>
          <a:noFill/>
        </p:spPr>
        <p:txBody>
          <a:bodyPr wrap="square" rtlCol="0">
            <a:spAutoFit/>
          </a:bodyPr>
          <a:lstStyle/>
          <a:p>
            <a:r>
              <a:rPr lang="zh-CN" altLang="en-US" sz="2400"/>
              <a:t>没有控制相关的情况： </a:t>
            </a:r>
            <a:r>
              <a:rPr lang="en-US" altLang="zh-CN" sz="2400"/>
              <a:t>CPI=1</a:t>
            </a:r>
            <a:endParaRPr lang="en-US" altLang="zh-CN" sz="2400"/>
          </a:p>
        </p:txBody>
      </p:sp>
      <p:sp>
        <p:nvSpPr>
          <p:cNvPr id="5" name="文本框 4"/>
          <p:cNvSpPr txBox="1"/>
          <p:nvPr/>
        </p:nvSpPr>
        <p:spPr>
          <a:xfrm>
            <a:off x="3712210" y="4117340"/>
            <a:ext cx="2723515" cy="922020"/>
          </a:xfrm>
          <a:prstGeom prst="rect">
            <a:avLst/>
          </a:prstGeom>
          <a:noFill/>
        </p:spPr>
        <p:txBody>
          <a:bodyPr wrap="square" rtlCol="0">
            <a:spAutoFit/>
          </a:bodyPr>
          <a:lstStyle/>
          <a:p>
            <a:r>
              <a:rPr lang="zh-CN" altLang="en-US"/>
              <a:t>加速比（有控制相关）</a:t>
            </a:r>
            <a:endParaRPr lang="zh-CN" altLang="en-US"/>
          </a:p>
          <a:p>
            <a:endParaRPr lang="zh-CN" altLang="en-US"/>
          </a:p>
          <a:p>
            <a:r>
              <a:rPr lang="zh-CN" altLang="en-US"/>
              <a:t>加速比（无控制相关）</a:t>
            </a:r>
            <a:endParaRPr lang="zh-CN" altLang="en-US"/>
          </a:p>
        </p:txBody>
      </p:sp>
      <p:cxnSp>
        <p:nvCxnSpPr>
          <p:cNvPr id="6" name="直接连接符 5"/>
          <p:cNvCxnSpPr>
            <a:stCxn id="5" idx="1"/>
          </p:cNvCxnSpPr>
          <p:nvPr/>
        </p:nvCxnSpPr>
        <p:spPr>
          <a:xfrm>
            <a:off x="3712210" y="4592320"/>
            <a:ext cx="2426970" cy="444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112635" y="4119880"/>
            <a:ext cx="2723515" cy="922020"/>
          </a:xfrm>
          <a:prstGeom prst="rect">
            <a:avLst/>
          </a:prstGeom>
          <a:noFill/>
        </p:spPr>
        <p:txBody>
          <a:bodyPr wrap="square" rtlCol="0">
            <a:spAutoFit/>
          </a:bodyPr>
          <a:lstStyle/>
          <a:p>
            <a:r>
              <a:rPr lang="en-US" altLang="zh-CN"/>
              <a:t>CPI</a:t>
            </a:r>
            <a:r>
              <a:rPr lang="zh-CN" altLang="en-US"/>
              <a:t>（有控制相关）</a:t>
            </a:r>
            <a:endParaRPr lang="zh-CN" altLang="en-US"/>
          </a:p>
          <a:p>
            <a:endParaRPr lang="zh-CN" altLang="en-US"/>
          </a:p>
          <a:p>
            <a:r>
              <a:rPr lang="en-US" altLang="zh-CN"/>
              <a:t>CPI</a:t>
            </a:r>
            <a:r>
              <a:rPr lang="zh-CN" altLang="en-US"/>
              <a:t>（无控制相关）</a:t>
            </a:r>
            <a:endParaRPr lang="zh-CN" altLang="en-US"/>
          </a:p>
        </p:txBody>
      </p:sp>
      <p:cxnSp>
        <p:nvCxnSpPr>
          <p:cNvPr id="8" name="直接连接符 7"/>
          <p:cNvCxnSpPr>
            <a:stCxn id="7" idx="1"/>
          </p:cNvCxnSpPr>
          <p:nvPr/>
        </p:nvCxnSpPr>
        <p:spPr>
          <a:xfrm flipV="1">
            <a:off x="7112635" y="4582795"/>
            <a:ext cx="2187575" cy="12065"/>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6435725" y="4258310"/>
            <a:ext cx="353060" cy="645160"/>
          </a:xfrm>
          <a:prstGeom prst="rect">
            <a:avLst/>
          </a:prstGeom>
          <a:noFill/>
        </p:spPr>
        <p:txBody>
          <a:bodyPr wrap="square" rtlCol="0">
            <a:spAutoFit/>
          </a:bodyPr>
          <a:lstStyle/>
          <a:p>
            <a:r>
              <a:rPr lang="en-US" altLang="zh-CN" sz="3600"/>
              <a:t>=</a:t>
            </a:r>
            <a:endParaRPr lang="en-US" altLang="zh-CN" sz="3600"/>
          </a:p>
        </p:txBody>
      </p:sp>
      <p:sp>
        <p:nvSpPr>
          <p:cNvPr id="10" name="文本框 9"/>
          <p:cNvSpPr txBox="1"/>
          <p:nvPr/>
        </p:nvSpPr>
        <p:spPr>
          <a:xfrm>
            <a:off x="1121410" y="4317365"/>
            <a:ext cx="2103120" cy="521970"/>
          </a:xfrm>
          <a:prstGeom prst="rect">
            <a:avLst/>
          </a:prstGeom>
          <a:noFill/>
        </p:spPr>
        <p:txBody>
          <a:bodyPr wrap="square" rtlCol="0">
            <a:spAutoFit/>
          </a:bodyPr>
          <a:lstStyle/>
          <a:p>
            <a:r>
              <a:rPr lang="zh-CN" altLang="en-US" sz="2800">
                <a:solidFill>
                  <a:srgbClr val="FF0000"/>
                </a:solidFill>
              </a:rPr>
              <a:t>解题思路：</a:t>
            </a:r>
            <a:endParaRPr lang="zh-CN" altLang="en-US" sz="2800">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403225" y="2083435"/>
            <a:ext cx="7704455" cy="460375"/>
          </a:xfrm>
          <a:prstGeom prst="rect">
            <a:avLst/>
          </a:prstGeom>
          <a:noFill/>
        </p:spPr>
        <p:txBody>
          <a:bodyPr wrap="square" rtlCol="0">
            <a:spAutoFit/>
          </a:bodyPr>
          <a:lstStyle/>
          <a:p>
            <a:r>
              <a:rPr lang="en-US" altLang="zh-CN" sz="2400">
                <a:solidFill>
                  <a:schemeClr val="accent1"/>
                </a:solidFill>
              </a:rPr>
              <a:t>1. </a:t>
            </a:r>
            <a:r>
              <a:rPr lang="zh-CN" altLang="en-US" sz="2400">
                <a:solidFill>
                  <a:schemeClr val="accent1"/>
                </a:solidFill>
              </a:rPr>
              <a:t>排空流水线</a:t>
            </a:r>
            <a:endParaRPr lang="zh-CN" altLang="en-US" sz="2400">
              <a:solidFill>
                <a:schemeClr val="accent1"/>
              </a:solidFill>
            </a:endParaRPr>
          </a:p>
        </p:txBody>
      </p:sp>
      <p:sp>
        <p:nvSpPr>
          <p:cNvPr id="4" name="文本框 3"/>
          <p:cNvSpPr txBox="1"/>
          <p:nvPr/>
        </p:nvSpPr>
        <p:spPr>
          <a:xfrm>
            <a:off x="403225" y="168910"/>
            <a:ext cx="7704455" cy="460375"/>
          </a:xfrm>
          <a:prstGeom prst="rect">
            <a:avLst/>
          </a:prstGeom>
          <a:noFill/>
        </p:spPr>
        <p:txBody>
          <a:bodyPr wrap="square" rtlCol="0">
            <a:spAutoFit/>
          </a:bodyPr>
          <a:lstStyle/>
          <a:p>
            <a:r>
              <a:rPr lang="zh-CN" altLang="en-US" sz="2400"/>
              <a:t>有控制相关的情况</a:t>
            </a:r>
            <a:endParaRPr lang="en-US" altLang="zh-CN" sz="2400"/>
          </a:p>
        </p:txBody>
      </p:sp>
      <p:pic>
        <p:nvPicPr>
          <p:cNvPr id="5" name="图片 1"/>
          <p:cNvPicPr>
            <a:picLocks noChangeAspect="1"/>
          </p:cNvPicPr>
          <p:nvPr/>
        </p:nvPicPr>
        <p:blipFill>
          <a:blip r:embed="rId1"/>
          <a:srcRect t="49372" b="22754"/>
          <a:stretch>
            <a:fillRect/>
          </a:stretch>
        </p:blipFill>
        <p:spPr>
          <a:xfrm>
            <a:off x="767080" y="772160"/>
            <a:ext cx="10657205" cy="916305"/>
          </a:xfrm>
          <a:prstGeom prst="rect">
            <a:avLst/>
          </a:prstGeom>
        </p:spPr>
      </p:pic>
      <p:sp>
        <p:nvSpPr>
          <p:cNvPr id="7" name="文本框 6"/>
          <p:cNvSpPr txBox="1"/>
          <p:nvPr/>
        </p:nvSpPr>
        <p:spPr>
          <a:xfrm>
            <a:off x="1212850" y="2783205"/>
            <a:ext cx="10455275" cy="2333625"/>
          </a:xfrm>
          <a:prstGeom prst="rect">
            <a:avLst/>
          </a:prstGeom>
          <a:noFill/>
        </p:spPr>
        <p:txBody>
          <a:bodyPr wrap="square" rtlCol="0">
            <a:spAutoFit/>
          </a:bodyPr>
          <a:lstStyle/>
          <a:p>
            <a:r>
              <a:rPr lang="zh-CN" altLang="en-US">
                <a:sym typeface="+mn-ea"/>
              </a:rPr>
              <a:t>由上图可知，对于条件分支，有2个时钟周期的延迟，对于无条件分支，有1个个时钟周期的延迟。</a:t>
            </a:r>
            <a:endParaRPr lang="zh-CN" altLang="en-US">
              <a:sym typeface="+mn-ea"/>
            </a:endParaRPr>
          </a:p>
          <a:p>
            <a:endParaRPr lang="zh-CN" altLang="en-US"/>
          </a:p>
          <a:p>
            <a:pPr>
              <a:lnSpc>
                <a:spcPct val="130000"/>
              </a:lnSpc>
            </a:pPr>
            <a:r>
              <a:rPr lang="zh-CN" altLang="en-US"/>
              <a:t>所以：</a:t>
            </a:r>
            <a:endParaRPr lang="zh-CN" altLang="en-US"/>
          </a:p>
          <a:p>
            <a:pPr>
              <a:lnSpc>
                <a:spcPct val="130000"/>
              </a:lnSpc>
            </a:pPr>
            <a:r>
              <a:rPr lang="en-US" sz="2400">
                <a:latin typeface="等线" panose="02010600030101010101" charset="-122"/>
                <a:cs typeface="Times New Roman" panose="02020603050405020304" charset="0"/>
                <a:sym typeface="+mn-ea"/>
              </a:rPr>
              <a:t>                    CPI=1+20%×2+5%×1=1.45</a:t>
            </a:r>
            <a:endParaRPr lang="en-US" sz="2400">
              <a:latin typeface="等线" panose="02010600030101010101" charset="-122"/>
              <a:cs typeface="Times New Roman" panose="02020603050405020304" charset="0"/>
              <a:sym typeface="+mn-ea"/>
            </a:endParaRPr>
          </a:p>
          <a:p>
            <a:pPr>
              <a:lnSpc>
                <a:spcPct val="130000"/>
              </a:lnSpc>
            </a:pPr>
            <a:r>
              <a:rPr lang="en-US" sz="2400">
                <a:latin typeface="等线" panose="02010600030101010101" charset="-122"/>
                <a:cs typeface="Times New Roman" panose="02020603050405020304" charset="0"/>
                <a:sym typeface="+mn-ea"/>
              </a:rPr>
              <a:t>                    S=CPI/1=1.45</a:t>
            </a:r>
            <a:endParaRPr lang="zh-CN" altLang="en-US" sz="2400"/>
          </a:p>
          <a:p>
            <a:endParaRPr lang="zh-CN" altLang="en-US" sz="2400"/>
          </a:p>
        </p:txBody>
      </p: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000" y="860425"/>
            <a:ext cx="4106545" cy="460375"/>
          </a:xfrm>
          <a:prstGeom prst="rect">
            <a:avLst/>
          </a:prstGeom>
          <a:noFill/>
        </p:spPr>
        <p:txBody>
          <a:bodyPr wrap="square" rtlCol="0">
            <a:spAutoFit/>
          </a:bodyPr>
          <a:lstStyle/>
          <a:p>
            <a:r>
              <a:rPr lang="en-US" altLang="zh-CN" sz="2400">
                <a:solidFill>
                  <a:schemeClr val="accent1"/>
                </a:solidFill>
              </a:rPr>
              <a:t>2. </a:t>
            </a:r>
            <a:r>
              <a:rPr lang="zh-CN" altLang="en-US" sz="2400">
                <a:solidFill>
                  <a:schemeClr val="accent1"/>
                </a:solidFill>
              </a:rPr>
              <a:t>预测分支失败</a:t>
            </a:r>
            <a:endParaRPr lang="zh-CN" altLang="en-US" sz="2400">
              <a:solidFill>
                <a:schemeClr val="accent1"/>
              </a:solidFill>
            </a:endParaRPr>
          </a:p>
        </p:txBody>
      </p:sp>
      <p:sp>
        <p:nvSpPr>
          <p:cNvPr id="4" name="文本框 3"/>
          <p:cNvSpPr txBox="1"/>
          <p:nvPr/>
        </p:nvSpPr>
        <p:spPr>
          <a:xfrm>
            <a:off x="403225" y="168910"/>
            <a:ext cx="7704455" cy="460375"/>
          </a:xfrm>
          <a:prstGeom prst="rect">
            <a:avLst/>
          </a:prstGeom>
          <a:noFill/>
        </p:spPr>
        <p:txBody>
          <a:bodyPr wrap="square" rtlCol="0">
            <a:spAutoFit/>
          </a:bodyPr>
          <a:lstStyle/>
          <a:p>
            <a:r>
              <a:rPr lang="zh-CN" altLang="en-US" sz="2400"/>
              <a:t>有控制相关的情况</a:t>
            </a:r>
            <a:endParaRPr lang="en-US" altLang="zh-CN" sz="2400"/>
          </a:p>
        </p:txBody>
      </p:sp>
      <p:sp>
        <p:nvSpPr>
          <p:cNvPr id="7" name="文本框 6"/>
          <p:cNvSpPr txBox="1"/>
          <p:nvPr/>
        </p:nvSpPr>
        <p:spPr>
          <a:xfrm>
            <a:off x="629285" y="1410335"/>
            <a:ext cx="9324975" cy="2399665"/>
          </a:xfrm>
          <a:prstGeom prst="rect">
            <a:avLst/>
          </a:prstGeom>
          <a:noFill/>
        </p:spPr>
        <p:txBody>
          <a:bodyPr wrap="square" rtlCol="0">
            <a:spAutoFit/>
          </a:bodyPr>
          <a:lstStyle/>
          <a:p>
            <a:r>
              <a:rPr lang="zh-CN" altLang="en-US">
                <a:sym typeface="+mn-ea"/>
              </a:rPr>
              <a:t>对于失败的条件分支没有延迟；</a:t>
            </a:r>
            <a:endParaRPr lang="zh-CN" altLang="en-US">
              <a:sym typeface="+mn-ea"/>
            </a:endParaRPr>
          </a:p>
          <a:p>
            <a:r>
              <a:rPr lang="zh-CN" altLang="en-US">
                <a:sym typeface="+mn-ea"/>
              </a:rPr>
              <a:t>对于成功的条件分支，有2个时钟周期的延迟；</a:t>
            </a:r>
            <a:endParaRPr lang="zh-CN" altLang="en-US">
              <a:sym typeface="+mn-ea"/>
            </a:endParaRPr>
          </a:p>
          <a:p>
            <a:r>
              <a:rPr lang="zh-CN" altLang="en-US">
                <a:sym typeface="+mn-ea"/>
              </a:rPr>
              <a:t>对于无条件分支，有1个时钟周期的延迟。</a:t>
            </a:r>
            <a:endParaRPr lang="zh-CN" altLang="en-US">
              <a:sym typeface="+mn-ea"/>
            </a:endParaRPr>
          </a:p>
          <a:p>
            <a:endParaRPr lang="en-US" sz="2400">
              <a:latin typeface="等线" panose="02010600030101010101" charset="-122"/>
              <a:cs typeface="Times New Roman" panose="02020603050405020304" charset="0"/>
              <a:sym typeface="+mn-ea"/>
            </a:endParaRPr>
          </a:p>
          <a:p>
            <a:pPr>
              <a:lnSpc>
                <a:spcPct val="150000"/>
              </a:lnSpc>
            </a:pPr>
            <a:r>
              <a:rPr lang="en-US" sz="2400">
                <a:latin typeface="等线" panose="02010600030101010101" charset="-122"/>
                <a:cs typeface="Times New Roman" panose="02020603050405020304" charset="0"/>
                <a:sym typeface="+mn-ea"/>
              </a:rPr>
              <a:t>     CPI=1+20%×60%×2+5%×1=1.29</a:t>
            </a:r>
            <a:endParaRPr lang="en-US" sz="2400">
              <a:latin typeface="等线" panose="02010600030101010101" charset="-122"/>
              <a:cs typeface="Times New Roman" panose="02020603050405020304" charset="0"/>
              <a:sym typeface="+mn-ea"/>
            </a:endParaRPr>
          </a:p>
          <a:p>
            <a:pPr>
              <a:lnSpc>
                <a:spcPct val="150000"/>
              </a:lnSpc>
            </a:pPr>
            <a:r>
              <a:rPr lang="en-US" sz="2400">
                <a:latin typeface="等线" panose="02010600030101010101" charset="-122"/>
                <a:cs typeface="Times New Roman" panose="02020603050405020304" charset="0"/>
                <a:sym typeface="+mn-ea"/>
              </a:rPr>
              <a:t>     S=CPI/1=1.29</a:t>
            </a:r>
            <a:endParaRPr lang="en-US" sz="2400">
              <a:latin typeface="等线" panose="02010600030101010101" charset="-122"/>
              <a:cs typeface="Times New Roman" panose="02020603050405020304" charset="0"/>
              <a:sym typeface="+mn-ea"/>
            </a:endParaRPr>
          </a:p>
        </p:txBody>
      </p:sp>
      <p:sp>
        <p:nvSpPr>
          <p:cNvPr id="9" name="文本框 8"/>
          <p:cNvSpPr txBox="1"/>
          <p:nvPr/>
        </p:nvSpPr>
        <p:spPr>
          <a:xfrm>
            <a:off x="508000" y="4134485"/>
            <a:ext cx="4106545" cy="460375"/>
          </a:xfrm>
          <a:prstGeom prst="rect">
            <a:avLst/>
          </a:prstGeom>
          <a:noFill/>
        </p:spPr>
        <p:txBody>
          <a:bodyPr wrap="square" rtlCol="0">
            <a:spAutoFit/>
          </a:bodyPr>
          <a:lstStyle/>
          <a:p>
            <a:r>
              <a:rPr lang="en-US" altLang="zh-CN" sz="2400">
                <a:solidFill>
                  <a:schemeClr val="accent1"/>
                </a:solidFill>
              </a:rPr>
              <a:t>3. </a:t>
            </a:r>
            <a:r>
              <a:rPr lang="zh-CN" altLang="en-US" sz="2400">
                <a:solidFill>
                  <a:schemeClr val="accent1"/>
                </a:solidFill>
              </a:rPr>
              <a:t>预测分支成功</a:t>
            </a:r>
            <a:endParaRPr lang="zh-CN" altLang="en-US" sz="2400">
              <a:solidFill>
                <a:schemeClr val="accent1"/>
              </a:solidFill>
            </a:endParaRPr>
          </a:p>
        </p:txBody>
      </p:sp>
      <p:sp>
        <p:nvSpPr>
          <p:cNvPr id="10" name="文本框 9"/>
          <p:cNvSpPr txBox="1"/>
          <p:nvPr/>
        </p:nvSpPr>
        <p:spPr>
          <a:xfrm>
            <a:off x="629285" y="4735195"/>
            <a:ext cx="10933430" cy="2122805"/>
          </a:xfrm>
          <a:prstGeom prst="rect">
            <a:avLst/>
          </a:prstGeom>
          <a:noFill/>
        </p:spPr>
        <p:txBody>
          <a:bodyPr wrap="square" rtlCol="0">
            <a:spAutoFit/>
          </a:bodyPr>
          <a:lstStyle/>
          <a:p>
            <a:r>
              <a:rPr lang="zh-CN" altLang="en-US">
                <a:sym typeface="+mn-ea"/>
              </a:rPr>
              <a:t>对于成功分支需要等待到第二个时钟周期得到跳转地址，所以有1个时钟周期的延迟；对于失败的条件分支，有2个时钟周期的延迟；对于无条件分支，有1个时钟周期的延迟。</a:t>
            </a:r>
            <a:endParaRPr lang="zh-CN" altLang="en-US">
              <a:sym typeface="+mn-ea"/>
            </a:endParaRPr>
          </a:p>
          <a:p>
            <a:endParaRPr lang="en-US" sz="2400">
              <a:latin typeface="等线" panose="02010600030101010101" charset="-122"/>
              <a:cs typeface="Times New Roman" panose="02020603050405020304" charset="0"/>
              <a:sym typeface="+mn-ea"/>
            </a:endParaRPr>
          </a:p>
          <a:p>
            <a:pPr>
              <a:lnSpc>
                <a:spcPct val="150000"/>
              </a:lnSpc>
            </a:pPr>
            <a:r>
              <a:rPr lang="en-US" sz="2400">
                <a:latin typeface="等线" panose="02010600030101010101" charset="-122"/>
                <a:cs typeface="Times New Roman" panose="02020603050405020304" charset="0"/>
                <a:sym typeface="+mn-ea"/>
              </a:rPr>
              <a:t>     CPI=1+(20%×60%+5%)×1+20%×40%×2=1.33</a:t>
            </a:r>
            <a:endParaRPr lang="en-US" sz="2400">
              <a:latin typeface="等线" panose="02010600030101010101" charset="-122"/>
              <a:cs typeface="Times New Roman" panose="02020603050405020304" charset="0"/>
              <a:sym typeface="+mn-ea"/>
            </a:endParaRPr>
          </a:p>
          <a:p>
            <a:pPr>
              <a:lnSpc>
                <a:spcPct val="150000"/>
              </a:lnSpc>
            </a:pPr>
            <a:r>
              <a:rPr lang="en-US" sz="2400">
                <a:latin typeface="等线" panose="02010600030101010101" charset="-122"/>
                <a:cs typeface="Times New Roman" panose="02020603050405020304" charset="0"/>
                <a:sym typeface="+mn-ea"/>
              </a:rPr>
              <a:t>     S=CPI/1=1.33</a:t>
            </a:r>
            <a:endParaRPr lang="en-US" sz="2400">
              <a:latin typeface="等线" panose="02010600030101010101"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92200" y="761365"/>
            <a:ext cx="10006965" cy="3084195"/>
          </a:xfrm>
          <a:prstGeom prst="rect">
            <a:avLst/>
          </a:prstGeom>
          <a:noFill/>
          <a:ln>
            <a:noFill/>
          </a:ln>
        </p:spPr>
      </p:pic>
      <p:sp>
        <p:nvSpPr>
          <p:cNvPr id="3" name="文本框 2"/>
          <p:cNvSpPr txBox="1"/>
          <p:nvPr/>
        </p:nvSpPr>
        <p:spPr>
          <a:xfrm>
            <a:off x="846455" y="300990"/>
            <a:ext cx="3202940" cy="460375"/>
          </a:xfrm>
          <a:prstGeom prst="rect">
            <a:avLst/>
          </a:prstGeom>
          <a:noFill/>
        </p:spPr>
        <p:txBody>
          <a:bodyPr wrap="square" rtlCol="0">
            <a:spAutoFit/>
          </a:bodyPr>
          <a:lstStyle/>
          <a:p>
            <a:r>
              <a:rPr lang="zh-CN" altLang="en-US" sz="2400" dirty="0">
                <a:effectLst>
                  <a:outerShdw blurRad="38100" dist="25400" dir="5400000" algn="ctr" rotWithShape="0">
                    <a:srgbClr val="6E747A">
                      <a:alpha val="43000"/>
                    </a:srgbClr>
                  </a:outerShdw>
                </a:effectLst>
              </a:rPr>
              <a:t>第四次作业：</a:t>
            </a:r>
            <a:endParaRPr lang="zh-CN" altLang="en-US" sz="2400" dirty="0">
              <a:effectLst>
                <a:outerShdw blurRad="38100" dist="25400" dir="5400000" algn="ctr" rotWithShape="0">
                  <a:srgbClr val="6E747A">
                    <a:alpha val="43000"/>
                  </a:srgbClr>
                </a:outerShdw>
              </a:effectLst>
            </a:endParaRPr>
          </a:p>
        </p:txBody>
      </p:sp>
      <p:sp>
        <p:nvSpPr>
          <p:cNvPr id="4" name="文本框 3"/>
          <p:cNvSpPr txBox="1"/>
          <p:nvPr/>
        </p:nvSpPr>
        <p:spPr>
          <a:xfrm>
            <a:off x="846455" y="4232910"/>
            <a:ext cx="10680700" cy="1322070"/>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该题的流水线可总结为：</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取指令</a:t>
            </a:r>
            <a:r>
              <a:rPr lang="en-US" altLang="zh-CN"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指令译码</a:t>
            </a:r>
            <a:r>
              <a:rPr lang="en-US" altLang="zh-CN"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操作（取数</a:t>
            </a:r>
            <a:r>
              <a:rPr lang="en-US" altLang="zh-CN"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运算</a:t>
            </a:r>
            <a:r>
              <a:rPr lang="en-US" altLang="zh-CN"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存寄存器）</a:t>
            </a:r>
            <a:endParaRPr lang="zh-CN" altLang="en-US" sz="2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5" name="图片 5"/>
          <p:cNvPicPr>
            <a:picLocks noChangeAspect="1"/>
          </p:cNvPicPr>
          <p:nvPr/>
        </p:nvPicPr>
        <p:blipFill>
          <a:blip r:embed="rId1"/>
          <a:stretch>
            <a:fillRect/>
          </a:stretch>
        </p:blipFill>
        <p:spPr>
          <a:xfrm>
            <a:off x="852170" y="2915285"/>
            <a:ext cx="9725025" cy="2794635"/>
          </a:xfrm>
          <a:prstGeom prst="rect">
            <a:avLst/>
          </a:prstGeom>
          <a:noFill/>
          <a:ln>
            <a:noFill/>
          </a:ln>
        </p:spPr>
      </p:pic>
      <p:pic>
        <p:nvPicPr>
          <p:cNvPr id="2" name="图片 1"/>
          <p:cNvPicPr>
            <a:picLocks noChangeAspect="1"/>
          </p:cNvPicPr>
          <p:nvPr/>
        </p:nvPicPr>
        <p:blipFill>
          <a:blip r:embed="rId2"/>
          <a:srcRect b="74573"/>
          <a:stretch>
            <a:fillRect/>
          </a:stretch>
        </p:blipFill>
        <p:spPr>
          <a:xfrm>
            <a:off x="852170" y="493395"/>
            <a:ext cx="10006965" cy="784225"/>
          </a:xfrm>
          <a:prstGeom prst="rect">
            <a:avLst/>
          </a:prstGeom>
          <a:noFill/>
          <a:ln>
            <a:noFill/>
          </a:ln>
        </p:spPr>
      </p:pic>
      <p:sp>
        <p:nvSpPr>
          <p:cNvPr id="3" name="文本框 2"/>
          <p:cNvSpPr txBox="1"/>
          <p:nvPr/>
        </p:nvSpPr>
        <p:spPr>
          <a:xfrm>
            <a:off x="1134110" y="1763395"/>
            <a:ext cx="2610485" cy="460375"/>
          </a:xfrm>
          <a:prstGeom prst="rect">
            <a:avLst/>
          </a:prstGeom>
          <a:noFill/>
        </p:spPr>
        <p:txBody>
          <a:bodyPr wrap="square" rtlCol="0">
            <a:spAutoFit/>
          </a:bodyPr>
          <a:lstStyle/>
          <a:p>
            <a:r>
              <a:rPr lang="zh-CN" altLang="en-US" sz="2400">
                <a:solidFill>
                  <a:schemeClr val="accent1"/>
                </a:solidFill>
              </a:rPr>
              <a:t>得到时空图如下：</a:t>
            </a:r>
            <a:endParaRPr lang="zh-CN" altLang="en-US" sz="2400">
              <a:solidFill>
                <a:schemeClr val="accent1"/>
              </a:solidFill>
            </a:endParaRPr>
          </a:p>
        </p:txBody>
      </p:sp>
      <p:sp>
        <p:nvSpPr>
          <p:cNvPr id="4" name="文本框 3"/>
          <p:cNvSpPr txBox="1"/>
          <p:nvPr/>
        </p:nvSpPr>
        <p:spPr>
          <a:xfrm>
            <a:off x="4317365" y="5785485"/>
            <a:ext cx="3076575" cy="521970"/>
          </a:xfrm>
          <a:prstGeom prst="rect">
            <a:avLst/>
          </a:prstGeom>
          <a:noFill/>
        </p:spPr>
        <p:txBody>
          <a:bodyPr wrap="square" rtlCol="0">
            <a:spAutoFit/>
          </a:bodyPr>
          <a:lstStyle/>
          <a:p>
            <a:r>
              <a:rPr lang="zh-CN" altLang="en-US" sz="2800">
                <a:solidFill>
                  <a:srgbClr val="FF0000"/>
                </a:solidFill>
              </a:rPr>
              <a:t>共需</a:t>
            </a:r>
            <a:r>
              <a:rPr lang="en-US" altLang="zh-CN" sz="2800">
                <a:solidFill>
                  <a:srgbClr val="FF0000"/>
                </a:solidFill>
              </a:rPr>
              <a:t>9</a:t>
            </a:r>
            <a:r>
              <a:rPr lang="zh-CN" altLang="en-US" sz="2800">
                <a:solidFill>
                  <a:srgbClr val="FF0000"/>
                </a:solidFill>
              </a:rPr>
              <a:t>个时钟周期</a:t>
            </a:r>
            <a:endParaRPr lang="zh-CN" altLang="en-US" sz="2800">
              <a:solidFill>
                <a:srgbClr val="FF0000"/>
              </a:solidFill>
            </a:endParaRPr>
          </a:p>
        </p:txBody>
      </p:sp>
      <p:sp>
        <p:nvSpPr>
          <p:cNvPr id="6" name="文本框 5"/>
          <p:cNvSpPr txBox="1"/>
          <p:nvPr/>
        </p:nvSpPr>
        <p:spPr>
          <a:xfrm>
            <a:off x="6984365" y="1504950"/>
            <a:ext cx="4514850" cy="977265"/>
          </a:xfrm>
          <a:prstGeom prst="rect">
            <a:avLst/>
          </a:prstGeom>
          <a:noFill/>
        </p:spPr>
        <p:txBody>
          <a:bodyPr wrap="square" rtlCol="0">
            <a:spAutoFit/>
          </a:bodyPr>
          <a:lstStyle/>
          <a:p>
            <a:pPr>
              <a:lnSpc>
                <a:spcPct val="160000"/>
              </a:lnSpc>
            </a:pPr>
            <a:r>
              <a:rPr lang="zh-CN" altLang="en-US">
                <a:solidFill>
                  <a:srgbClr val="FF0000"/>
                </a:solidFill>
              </a:rPr>
              <a:t>注意： 一是“先写后读”，</a:t>
            </a:r>
            <a:r>
              <a:rPr lang="en-US" altLang="zh-CN">
                <a:solidFill>
                  <a:srgbClr val="FF0000"/>
                </a:solidFill>
              </a:rPr>
              <a:t>k </a:t>
            </a:r>
            <a:r>
              <a:rPr lang="zh-CN" altLang="en-US">
                <a:solidFill>
                  <a:srgbClr val="FF0000"/>
                </a:solidFill>
              </a:rPr>
              <a:t>和 </a:t>
            </a:r>
            <a:r>
              <a:rPr lang="en-US" altLang="zh-CN">
                <a:solidFill>
                  <a:srgbClr val="FF0000"/>
                </a:solidFill>
              </a:rPr>
              <a:t>k</a:t>
            </a:r>
            <a:r>
              <a:rPr lang="en-US" altLang="zh-CN">
                <a:solidFill>
                  <a:srgbClr val="FF0000"/>
                </a:solidFill>
              </a:rPr>
              <a:t>+1</a:t>
            </a:r>
            <a:endParaRPr lang="en-US" altLang="zh-CN">
              <a:solidFill>
                <a:srgbClr val="FF0000"/>
              </a:solidFill>
            </a:endParaRPr>
          </a:p>
          <a:p>
            <a:pPr>
              <a:lnSpc>
                <a:spcPct val="160000"/>
              </a:lnSpc>
            </a:pPr>
            <a:r>
              <a:rPr lang="zh-CN" altLang="en-US">
                <a:solidFill>
                  <a:srgbClr val="FF0000"/>
                </a:solidFill>
                <a:sym typeface="+mn-ea"/>
              </a:rPr>
              <a:t>            一是“先写后写”，</a:t>
            </a:r>
            <a:r>
              <a:rPr lang="en-US" altLang="zh-CN">
                <a:solidFill>
                  <a:srgbClr val="FF0000"/>
                </a:solidFill>
                <a:sym typeface="+mn-ea"/>
              </a:rPr>
              <a:t>k+1 </a:t>
            </a:r>
            <a:r>
              <a:rPr lang="zh-CN" altLang="en-US">
                <a:solidFill>
                  <a:srgbClr val="FF0000"/>
                </a:solidFill>
                <a:sym typeface="+mn-ea"/>
              </a:rPr>
              <a:t>和 </a:t>
            </a:r>
            <a:r>
              <a:rPr lang="en-US" altLang="zh-CN">
                <a:solidFill>
                  <a:srgbClr val="FF0000"/>
                </a:solidFill>
                <a:sym typeface="+mn-ea"/>
              </a:rPr>
              <a:t>k</a:t>
            </a:r>
            <a:r>
              <a:rPr lang="en-US" altLang="zh-CN">
                <a:solidFill>
                  <a:srgbClr val="FF0000"/>
                </a:solidFill>
                <a:sym typeface="+mn-ea"/>
              </a:rPr>
              <a:t>+2</a:t>
            </a:r>
            <a:endParaRPr lang="en-US" altLang="zh-CN">
              <a:solidFill>
                <a:srgbClr val="FF0000"/>
              </a:solidFill>
              <a:sym typeface="+mn-ea"/>
            </a:endParaRPr>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2" name="图片 1"/>
          <p:cNvPicPr>
            <a:picLocks noChangeAspect="1"/>
          </p:cNvPicPr>
          <p:nvPr/>
        </p:nvPicPr>
        <p:blipFill>
          <a:blip r:embed="rId1"/>
          <a:srcRect b="74573"/>
          <a:stretch>
            <a:fillRect/>
          </a:stretch>
        </p:blipFill>
        <p:spPr>
          <a:xfrm>
            <a:off x="852170" y="493395"/>
            <a:ext cx="10006965" cy="784225"/>
          </a:xfrm>
          <a:prstGeom prst="rect">
            <a:avLst/>
          </a:prstGeom>
          <a:noFill/>
          <a:ln>
            <a:noFill/>
          </a:ln>
        </p:spPr>
      </p:pic>
      <p:sp>
        <p:nvSpPr>
          <p:cNvPr id="3" name="文本框 2"/>
          <p:cNvSpPr txBox="1"/>
          <p:nvPr/>
        </p:nvSpPr>
        <p:spPr>
          <a:xfrm>
            <a:off x="1134110" y="1763395"/>
            <a:ext cx="2610485" cy="460375"/>
          </a:xfrm>
          <a:prstGeom prst="rect">
            <a:avLst/>
          </a:prstGeom>
          <a:noFill/>
        </p:spPr>
        <p:txBody>
          <a:bodyPr wrap="square" rtlCol="0">
            <a:spAutoFit/>
          </a:bodyPr>
          <a:lstStyle/>
          <a:p>
            <a:r>
              <a:rPr lang="zh-CN" altLang="en-US" sz="2400">
                <a:solidFill>
                  <a:schemeClr val="accent1"/>
                </a:solidFill>
              </a:rPr>
              <a:t>得到时空图如下：</a:t>
            </a:r>
            <a:endParaRPr lang="zh-CN" altLang="en-US" sz="2400">
              <a:solidFill>
                <a:schemeClr val="accent1"/>
              </a:solidFill>
            </a:endParaRPr>
          </a:p>
        </p:txBody>
      </p:sp>
      <p:sp>
        <p:nvSpPr>
          <p:cNvPr id="6" name="文本框 5"/>
          <p:cNvSpPr txBox="1"/>
          <p:nvPr/>
        </p:nvSpPr>
        <p:spPr>
          <a:xfrm>
            <a:off x="7026910" y="1391285"/>
            <a:ext cx="4514850" cy="977265"/>
          </a:xfrm>
          <a:prstGeom prst="rect">
            <a:avLst/>
          </a:prstGeom>
          <a:noFill/>
        </p:spPr>
        <p:txBody>
          <a:bodyPr wrap="square" rtlCol="0">
            <a:spAutoFit/>
          </a:bodyPr>
          <a:lstStyle/>
          <a:p>
            <a:pPr>
              <a:lnSpc>
                <a:spcPct val="160000"/>
              </a:lnSpc>
            </a:pPr>
            <a:r>
              <a:rPr lang="zh-CN" altLang="en-US">
                <a:solidFill>
                  <a:srgbClr val="FF0000"/>
                </a:solidFill>
              </a:rPr>
              <a:t>注意： 一是“先写后读”，</a:t>
            </a:r>
            <a:r>
              <a:rPr lang="en-US" altLang="zh-CN">
                <a:solidFill>
                  <a:srgbClr val="FF0000"/>
                </a:solidFill>
              </a:rPr>
              <a:t>k </a:t>
            </a:r>
            <a:r>
              <a:rPr lang="zh-CN" altLang="en-US">
                <a:solidFill>
                  <a:srgbClr val="FF0000"/>
                </a:solidFill>
              </a:rPr>
              <a:t>和 </a:t>
            </a:r>
            <a:r>
              <a:rPr lang="en-US" altLang="zh-CN">
                <a:solidFill>
                  <a:srgbClr val="FF0000"/>
                </a:solidFill>
              </a:rPr>
              <a:t>k</a:t>
            </a:r>
            <a:r>
              <a:rPr lang="en-US" altLang="zh-CN">
                <a:solidFill>
                  <a:srgbClr val="FF0000"/>
                </a:solidFill>
              </a:rPr>
              <a:t>+1</a:t>
            </a:r>
            <a:endParaRPr lang="en-US" altLang="zh-CN">
              <a:solidFill>
                <a:srgbClr val="FF0000"/>
              </a:solidFill>
            </a:endParaRPr>
          </a:p>
          <a:p>
            <a:pPr>
              <a:lnSpc>
                <a:spcPct val="160000"/>
              </a:lnSpc>
            </a:pPr>
            <a:r>
              <a:rPr lang="zh-CN" altLang="en-US">
                <a:solidFill>
                  <a:srgbClr val="FF0000"/>
                </a:solidFill>
                <a:sym typeface="+mn-ea"/>
              </a:rPr>
              <a:t>            一是“先写后写”，</a:t>
            </a:r>
            <a:r>
              <a:rPr lang="en-US" altLang="zh-CN">
                <a:solidFill>
                  <a:srgbClr val="FF0000"/>
                </a:solidFill>
                <a:sym typeface="+mn-ea"/>
              </a:rPr>
              <a:t>k+1 </a:t>
            </a:r>
            <a:r>
              <a:rPr lang="zh-CN" altLang="en-US">
                <a:solidFill>
                  <a:srgbClr val="FF0000"/>
                </a:solidFill>
                <a:sym typeface="+mn-ea"/>
              </a:rPr>
              <a:t>和 </a:t>
            </a:r>
            <a:r>
              <a:rPr lang="en-US" altLang="zh-CN">
                <a:solidFill>
                  <a:srgbClr val="FF0000"/>
                </a:solidFill>
                <a:sym typeface="+mn-ea"/>
              </a:rPr>
              <a:t>k</a:t>
            </a:r>
            <a:r>
              <a:rPr lang="en-US" altLang="zh-CN">
                <a:solidFill>
                  <a:srgbClr val="FF0000"/>
                </a:solidFill>
                <a:sym typeface="+mn-ea"/>
              </a:rPr>
              <a:t>+2</a:t>
            </a:r>
            <a:endParaRPr lang="en-US" altLang="zh-CN">
              <a:solidFill>
                <a:srgbClr val="FF0000"/>
              </a:solidFill>
              <a:sym typeface="+mn-ea"/>
            </a:endParaRPr>
          </a:p>
        </p:txBody>
      </p:sp>
      <p:pic>
        <p:nvPicPr>
          <p:cNvPr id="7" name="图片 6"/>
          <p:cNvPicPr>
            <a:picLocks noChangeAspect="1"/>
          </p:cNvPicPr>
          <p:nvPr/>
        </p:nvPicPr>
        <p:blipFill>
          <a:blip r:embed="rId2"/>
          <a:stretch>
            <a:fillRect/>
          </a:stretch>
        </p:blipFill>
        <p:spPr>
          <a:xfrm>
            <a:off x="993775" y="2609215"/>
            <a:ext cx="10205085" cy="2775585"/>
          </a:xfrm>
          <a:prstGeom prst="rect">
            <a:avLst/>
          </a:prstGeom>
        </p:spPr>
      </p:pic>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754365" cy="1529682"/>
          </a:xfrm>
        </p:spPr>
        <p:txBody>
          <a:bodyPr>
            <a:noAutofit/>
          </a:bodyPr>
          <a:lstStyle/>
          <a:p>
            <a:r>
              <a:rPr lang="en-US" altLang="zh-CN" sz="2400" b="0" dirty="0" smtClean="0">
                <a:latin typeface="+mn-ea"/>
                <a:ea typeface="+mn-ea"/>
              </a:rPr>
              <a:t>2</a:t>
            </a:r>
            <a:r>
              <a:rPr lang="zh-CN" altLang="en-US" sz="2400" b="0" dirty="0" smtClean="0">
                <a:latin typeface="+mn-ea"/>
                <a:ea typeface="+mn-ea"/>
              </a:rPr>
              <a:t>、将</a:t>
            </a:r>
            <a:r>
              <a:rPr lang="zh-CN" altLang="en-US" sz="2400" b="0" dirty="0">
                <a:latin typeface="+mn-ea"/>
                <a:ea typeface="+mn-ea"/>
              </a:rPr>
              <a:t>计算机系统中某一功能的处理速度加快 </a:t>
            </a:r>
            <a:r>
              <a:rPr lang="en-US" altLang="zh-CN" sz="2400" b="0" dirty="0" smtClean="0">
                <a:latin typeface="+mn-ea"/>
                <a:ea typeface="+mn-ea"/>
              </a:rPr>
              <a:t>20 </a:t>
            </a:r>
            <a:r>
              <a:rPr lang="zh-CN" altLang="en-US" sz="2400" b="0" dirty="0">
                <a:latin typeface="+mn-ea"/>
                <a:ea typeface="+mn-ea"/>
              </a:rPr>
              <a:t>倍，但该功能的处理时间仅</a:t>
            </a:r>
            <a:r>
              <a:rPr lang="zh-CN" altLang="en-US" sz="2400" b="0" dirty="0" smtClean="0">
                <a:latin typeface="+mn-ea"/>
                <a:ea typeface="+mn-ea"/>
              </a:rPr>
              <a:t>为整</a:t>
            </a:r>
            <a:r>
              <a:rPr lang="zh-CN" altLang="en-US" sz="2400" b="0" dirty="0">
                <a:latin typeface="+mn-ea"/>
                <a:ea typeface="+mn-ea"/>
              </a:rPr>
              <a:t>个系统运行时间的 </a:t>
            </a:r>
            <a:r>
              <a:rPr lang="en-US" altLang="zh-CN" sz="2400" b="0" dirty="0" smtClean="0">
                <a:latin typeface="+mn-ea"/>
                <a:ea typeface="+mn-ea"/>
              </a:rPr>
              <a:t>50</a:t>
            </a:r>
            <a:r>
              <a:rPr lang="en-US" altLang="zh-CN" sz="2400" b="0" dirty="0">
                <a:latin typeface="+mn-ea"/>
                <a:ea typeface="+mn-ea"/>
              </a:rPr>
              <a:t>%</a:t>
            </a:r>
            <a:r>
              <a:rPr lang="zh-CN" altLang="en-US" sz="2400" b="0" dirty="0">
                <a:latin typeface="+mn-ea"/>
                <a:ea typeface="+mn-ea"/>
              </a:rPr>
              <a:t>，则采用此增强功能方法后，能使整个系统的性能</a:t>
            </a:r>
            <a:r>
              <a:rPr lang="zh-CN" altLang="en-US" sz="2400" b="0" dirty="0" smtClean="0">
                <a:latin typeface="+mn-ea"/>
                <a:ea typeface="+mn-ea"/>
              </a:rPr>
              <a:t>提高</a:t>
            </a:r>
            <a:r>
              <a:rPr lang="zh-CN" altLang="en-US" sz="2400" b="0" dirty="0">
                <a:latin typeface="+mn-ea"/>
                <a:ea typeface="+mn-ea"/>
              </a:rPr>
              <a:t>多少？</a:t>
            </a:r>
            <a:endParaRPr lang="zh-CN" altLang="en-US" sz="2400" b="0" dirty="0">
              <a:latin typeface="+mn-ea"/>
              <a:ea typeface="+mn-ea"/>
            </a:endParaRPr>
          </a:p>
        </p:txBody>
      </p:sp>
      <p:sp>
        <p:nvSpPr>
          <p:cNvPr id="3" name="内容占位符 2"/>
          <p:cNvSpPr>
            <a:spLocks noGrp="1"/>
          </p:cNvSpPr>
          <p:nvPr>
            <p:ph idx="1"/>
          </p:nvPr>
        </p:nvSpPr>
        <p:spPr>
          <a:xfrm>
            <a:off x="608400" y="2138082"/>
            <a:ext cx="10969200" cy="4759200"/>
          </a:xfrm>
        </p:spPr>
        <p:txBody>
          <a:bodyPr>
            <a:normAutofit fontScale="92500" lnSpcReduction="10000"/>
          </a:bodyPr>
          <a:lstStyle/>
          <a:p>
            <a:r>
              <a:rPr lang="zh-CN" altLang="en-US" sz="2000" dirty="0" smtClean="0">
                <a:solidFill>
                  <a:schemeClr val="tx1"/>
                </a:solidFill>
                <a:latin typeface="+mn-ea"/>
                <a:ea typeface="+mn-ea"/>
              </a:rPr>
              <a:t>解题思路：</a:t>
            </a:r>
            <a:endParaRPr lang="en-US" altLang="zh-CN" sz="2000" dirty="0" smtClean="0">
              <a:solidFill>
                <a:schemeClr val="tx1"/>
              </a:solidFill>
              <a:latin typeface="+mn-ea"/>
              <a:ea typeface="+mn-ea"/>
            </a:endParaRPr>
          </a:p>
          <a:p>
            <a:r>
              <a:rPr lang="en-US" altLang="zh-CN" sz="2000" dirty="0" smtClean="0">
                <a:solidFill>
                  <a:schemeClr val="tx1"/>
                </a:solidFill>
                <a:latin typeface="+mn-ea"/>
                <a:ea typeface="+mn-ea"/>
              </a:rPr>
              <a:t>Amdahl</a:t>
            </a:r>
            <a:r>
              <a:rPr lang="zh-CN" altLang="en-US" sz="2000" dirty="0">
                <a:solidFill>
                  <a:schemeClr val="tx1"/>
                </a:solidFill>
                <a:latin typeface="+mn-ea"/>
                <a:ea typeface="+mn-ea"/>
              </a:rPr>
              <a:t>定律</a:t>
            </a:r>
            <a:r>
              <a:rPr lang="en-US" altLang="zh-CN" sz="2000" dirty="0">
                <a:solidFill>
                  <a:schemeClr val="tx1"/>
                </a:solidFill>
                <a:latin typeface="+mn-ea"/>
                <a:ea typeface="+mn-ea"/>
              </a:rPr>
              <a:t>:</a:t>
            </a:r>
            <a:r>
              <a:rPr lang="zh-CN" altLang="en-US" sz="2000" dirty="0">
                <a:solidFill>
                  <a:schemeClr val="tx1"/>
                </a:solidFill>
                <a:latin typeface="+mn-ea"/>
                <a:ea typeface="+mn-ea"/>
              </a:rPr>
              <a:t>加快某部件执行速度所获得的系统性能</a:t>
            </a:r>
            <a:r>
              <a:rPr lang="en-US" altLang="zh-CN" sz="2000" dirty="0">
                <a:solidFill>
                  <a:schemeClr val="tx1"/>
                </a:solidFill>
                <a:latin typeface="+mn-ea"/>
                <a:ea typeface="+mn-ea"/>
              </a:rPr>
              <a:t>(</a:t>
            </a:r>
            <a:r>
              <a:rPr lang="zh-CN" altLang="en-US" sz="2000" dirty="0">
                <a:solidFill>
                  <a:schemeClr val="tx1"/>
                </a:solidFill>
                <a:latin typeface="+mn-ea"/>
                <a:ea typeface="+mn-ea"/>
              </a:rPr>
              <a:t>加速比</a:t>
            </a:r>
            <a:r>
              <a:rPr lang="en-US" altLang="zh-CN" sz="2000" dirty="0">
                <a:solidFill>
                  <a:schemeClr val="tx1"/>
                </a:solidFill>
                <a:latin typeface="+mn-ea"/>
                <a:ea typeface="+mn-ea"/>
              </a:rPr>
              <a:t>)</a:t>
            </a:r>
            <a:r>
              <a:rPr lang="zh-CN" altLang="en-US" sz="2000" dirty="0">
                <a:solidFill>
                  <a:schemeClr val="tx1"/>
                </a:solidFill>
                <a:latin typeface="+mn-ea"/>
                <a:ea typeface="+mn-ea"/>
              </a:rPr>
              <a:t>，与该部件在系统中总执行时间的比例有关。</a:t>
            </a:r>
            <a:endParaRPr lang="zh-CN" altLang="en-US" sz="2000" dirty="0">
              <a:solidFill>
                <a:schemeClr val="tx1"/>
              </a:solidFill>
              <a:latin typeface="+mn-ea"/>
              <a:ea typeface="+mn-ea"/>
            </a:endParaRPr>
          </a:p>
          <a:p>
            <a:r>
              <a:rPr lang="zh-CN" altLang="en-US" sz="2000" dirty="0">
                <a:solidFill>
                  <a:schemeClr val="tx1"/>
                </a:solidFill>
                <a:latin typeface="+mn-ea"/>
                <a:ea typeface="+mn-ea"/>
              </a:rPr>
              <a:t>系统加速比定义</a:t>
            </a:r>
            <a:endParaRPr lang="zh-CN" altLang="en-US" sz="2000" dirty="0">
              <a:solidFill>
                <a:schemeClr val="tx1"/>
              </a:solidFill>
              <a:latin typeface="+mn-ea"/>
              <a:ea typeface="+mn-ea"/>
            </a:endParaRPr>
          </a:p>
          <a:p>
            <a:endParaRPr lang="en-US" altLang="zh-CN" sz="2000" dirty="0" smtClean="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a:solidFill>
                  <a:schemeClr val="tx1"/>
                </a:solidFill>
                <a:latin typeface="+mn-ea"/>
                <a:ea typeface="+mn-ea"/>
              </a:rPr>
              <a:t>系统性能加速比与该部件在系统中的总执行时间有关。</a:t>
            </a:r>
            <a:endParaRPr lang="zh-CN" altLang="en-US" sz="2000" dirty="0">
              <a:solidFill>
                <a:schemeClr val="tx1"/>
              </a:solidFill>
              <a:latin typeface="+mn-ea"/>
              <a:ea typeface="+mn-ea"/>
            </a:endParaRPr>
          </a:p>
          <a:p>
            <a:r>
              <a:rPr lang="zh-CN" altLang="en-US" sz="2000" dirty="0">
                <a:solidFill>
                  <a:schemeClr val="tx1"/>
                </a:solidFill>
                <a:latin typeface="+mn-ea"/>
                <a:ea typeface="+mn-ea"/>
              </a:rPr>
              <a:t>单部件加速主要依赖于两个</a:t>
            </a:r>
            <a:r>
              <a:rPr lang="zh-CN" altLang="en-US" sz="2000" dirty="0" smtClean="0">
                <a:solidFill>
                  <a:schemeClr val="tx1"/>
                </a:solidFill>
                <a:latin typeface="+mn-ea"/>
                <a:ea typeface="+mn-ea"/>
              </a:rPr>
              <a:t>因素：</a:t>
            </a:r>
            <a:endParaRPr lang="en-US" altLang="zh-CN" sz="2000" dirty="0">
              <a:solidFill>
                <a:schemeClr val="tx1"/>
              </a:solidFill>
              <a:latin typeface="+mn-ea"/>
              <a:ea typeface="+mn-ea"/>
            </a:endParaRPr>
          </a:p>
          <a:p>
            <a:r>
              <a:rPr lang="zh-CN" altLang="en-US" sz="2000" dirty="0" smtClean="0">
                <a:solidFill>
                  <a:schemeClr val="tx1"/>
                </a:solidFill>
                <a:latin typeface="+mn-ea"/>
                <a:ea typeface="+mn-ea"/>
              </a:rPr>
              <a:t>部</a:t>
            </a:r>
            <a:r>
              <a:rPr lang="zh-CN" altLang="en-US" sz="2000" dirty="0">
                <a:solidFill>
                  <a:schemeClr val="tx1"/>
                </a:solidFill>
                <a:latin typeface="+mn-ea"/>
                <a:ea typeface="+mn-ea"/>
              </a:rPr>
              <a:t>件加速比（</a:t>
            </a:r>
            <a:r>
              <a:rPr lang="en-US" altLang="zh-CN" sz="2000" dirty="0">
                <a:solidFill>
                  <a:schemeClr val="tx1"/>
                </a:solidFill>
                <a:latin typeface="+mn-ea"/>
                <a:ea typeface="+mn-ea"/>
              </a:rPr>
              <a:t>S</a:t>
            </a:r>
            <a:r>
              <a:rPr lang="en-US" altLang="zh-CN" sz="2000" baseline="-25000" dirty="0">
                <a:solidFill>
                  <a:schemeClr val="tx1"/>
                </a:solidFill>
                <a:latin typeface="+mn-ea"/>
                <a:ea typeface="+mn-ea"/>
              </a:rPr>
              <a:t>e</a:t>
            </a:r>
            <a:r>
              <a:rPr lang="zh-CN" altLang="en-US" sz="2000" dirty="0">
                <a:solidFill>
                  <a:schemeClr val="tx1"/>
                </a:solidFill>
                <a:latin typeface="+mn-ea"/>
                <a:ea typeface="+mn-ea"/>
              </a:rPr>
              <a:t>） ：部件改进前的执行时间与改进后执行时间的比值 。 </a:t>
            </a:r>
            <a:r>
              <a:rPr lang="en-US" altLang="zh-CN" sz="2000" dirty="0">
                <a:solidFill>
                  <a:schemeClr val="tx1"/>
                </a:solidFill>
                <a:latin typeface="+mn-ea"/>
                <a:ea typeface="+mn-ea"/>
              </a:rPr>
              <a:t>S</a:t>
            </a:r>
            <a:r>
              <a:rPr lang="en-US" altLang="zh-CN" sz="2000" baseline="-25000" dirty="0">
                <a:solidFill>
                  <a:schemeClr val="tx1"/>
                </a:solidFill>
                <a:latin typeface="+mn-ea"/>
                <a:ea typeface="+mn-ea"/>
              </a:rPr>
              <a:t>e</a:t>
            </a:r>
            <a:r>
              <a:rPr lang="zh-CN" altLang="en-US" sz="2000" dirty="0">
                <a:solidFill>
                  <a:schemeClr val="tx1"/>
                </a:solidFill>
                <a:latin typeface="+mn-ea"/>
                <a:ea typeface="+mn-ea"/>
              </a:rPr>
              <a:t> 通常大于</a:t>
            </a:r>
            <a:r>
              <a:rPr lang="en-US" altLang="zh-CN" sz="2000" dirty="0">
                <a:solidFill>
                  <a:schemeClr val="tx1"/>
                </a:solidFill>
                <a:latin typeface="+mn-ea"/>
                <a:ea typeface="+mn-ea"/>
              </a:rPr>
              <a:t>1</a:t>
            </a:r>
            <a:r>
              <a:rPr lang="zh-CN" altLang="en-US" sz="2000" dirty="0" smtClean="0">
                <a:solidFill>
                  <a:schemeClr val="tx1"/>
                </a:solidFill>
                <a:latin typeface="+mn-ea"/>
                <a:ea typeface="+mn-ea"/>
              </a:rPr>
              <a:t>。</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可</a:t>
            </a:r>
            <a:r>
              <a:rPr lang="zh-CN" altLang="en-US" sz="2000" dirty="0">
                <a:solidFill>
                  <a:schemeClr val="tx1"/>
                </a:solidFill>
                <a:latin typeface="+mn-ea"/>
                <a:ea typeface="+mn-ea"/>
              </a:rPr>
              <a:t>改进比例（</a:t>
            </a:r>
            <a:r>
              <a:rPr lang="en-US" altLang="zh-CN" sz="2000" dirty="0">
                <a:solidFill>
                  <a:schemeClr val="tx1"/>
                </a:solidFill>
                <a:latin typeface="+mn-ea"/>
                <a:ea typeface="+mn-ea"/>
              </a:rPr>
              <a:t>Fe</a:t>
            </a:r>
            <a:r>
              <a:rPr lang="zh-CN" altLang="en-US" sz="2000" dirty="0">
                <a:solidFill>
                  <a:schemeClr val="tx1"/>
                </a:solidFill>
                <a:latin typeface="+mn-ea"/>
                <a:ea typeface="+mn-ea"/>
              </a:rPr>
              <a:t>）：可改部件的执行时间在总的执行时间中的比例总是小于等于</a:t>
            </a:r>
            <a:r>
              <a:rPr lang="en-US" altLang="zh-CN" sz="2000" dirty="0">
                <a:solidFill>
                  <a:schemeClr val="tx1"/>
                </a:solidFill>
                <a:latin typeface="+mn-ea"/>
                <a:ea typeface="+mn-ea"/>
              </a:rPr>
              <a:t>1</a:t>
            </a:r>
            <a:r>
              <a:rPr lang="zh-CN" altLang="en-US" sz="2000" dirty="0">
                <a:solidFill>
                  <a:schemeClr val="tx1"/>
                </a:solidFill>
                <a:latin typeface="+mn-ea"/>
                <a:ea typeface="+mn-ea"/>
              </a:rPr>
              <a:t>。。</a:t>
            </a:r>
            <a:endParaRPr lang="zh-CN" altLang="en-US" sz="2000" dirty="0">
              <a:solidFill>
                <a:schemeClr val="tx1"/>
              </a:solidFill>
              <a:latin typeface="+mn-ea"/>
              <a:ea typeface="+mn-ea"/>
            </a:endParaRPr>
          </a:p>
          <a:p>
            <a:endParaRPr lang="en-US" altLang="zh-CN" dirty="0" smtClean="0">
              <a:solidFill>
                <a:schemeClr val="tx1"/>
              </a:solidFill>
              <a:latin typeface="+mn-ea"/>
              <a:ea typeface="+mn-ea"/>
            </a:endParaRPr>
          </a:p>
          <a:p>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3056682" y="3527206"/>
            <a:ext cx="4438095" cy="99047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2" name="图片 2"/>
          <p:cNvPicPr>
            <a:picLocks noChangeAspect="1"/>
          </p:cNvPicPr>
          <p:nvPr/>
        </p:nvPicPr>
        <p:blipFill>
          <a:blip r:embed="rId1"/>
          <a:stretch>
            <a:fillRect/>
          </a:stretch>
        </p:blipFill>
        <p:spPr>
          <a:xfrm>
            <a:off x="304800" y="109855"/>
            <a:ext cx="10225405" cy="2915285"/>
          </a:xfrm>
          <a:prstGeom prst="rect">
            <a:avLst/>
          </a:prstGeom>
          <a:noFill/>
          <a:ln>
            <a:noFill/>
          </a:ln>
        </p:spPr>
      </p:pic>
      <p:sp>
        <p:nvSpPr>
          <p:cNvPr id="3" name="文本框 2"/>
          <p:cNvSpPr txBox="1"/>
          <p:nvPr/>
        </p:nvSpPr>
        <p:spPr>
          <a:xfrm>
            <a:off x="521970" y="3244850"/>
            <a:ext cx="1058545" cy="368300"/>
          </a:xfrm>
          <a:prstGeom prst="rect">
            <a:avLst/>
          </a:prstGeom>
          <a:noFill/>
        </p:spPr>
        <p:txBody>
          <a:bodyPr wrap="square" rtlCol="0">
            <a:spAutoFit/>
          </a:bodyPr>
          <a:lstStyle/>
          <a:p>
            <a:r>
              <a:rPr lang="zh-CN" altLang="en-US"/>
              <a:t>（</a:t>
            </a:r>
            <a:r>
              <a:rPr lang="en-US" altLang="zh-CN"/>
              <a:t>1</a:t>
            </a:r>
            <a:r>
              <a:rPr lang="zh-CN" altLang="en-US"/>
              <a:t>）</a:t>
            </a:r>
            <a:endParaRPr lang="zh-CN" altLang="en-US"/>
          </a:p>
        </p:txBody>
      </p:sp>
      <p:pic>
        <p:nvPicPr>
          <p:cNvPr id="4" name="图片 3"/>
          <p:cNvPicPr>
            <a:picLocks noChangeAspect="1"/>
          </p:cNvPicPr>
          <p:nvPr/>
        </p:nvPicPr>
        <p:blipFill>
          <a:blip r:embed="rId2"/>
          <a:stretch>
            <a:fillRect/>
          </a:stretch>
        </p:blipFill>
        <p:spPr>
          <a:xfrm>
            <a:off x="1580515" y="3182620"/>
            <a:ext cx="9123045" cy="1332865"/>
          </a:xfrm>
          <a:prstGeom prst="rect">
            <a:avLst/>
          </a:prstGeom>
        </p:spPr>
      </p:pic>
      <p:pic>
        <p:nvPicPr>
          <p:cNvPr id="6" name="图片 6"/>
          <p:cNvPicPr>
            <a:picLocks noChangeAspect="1"/>
          </p:cNvPicPr>
          <p:nvPr/>
        </p:nvPicPr>
        <p:blipFill>
          <a:blip r:embed="rId3"/>
          <a:srcRect t="14077" r="87479" b="58402"/>
          <a:stretch>
            <a:fillRect/>
          </a:stretch>
        </p:blipFill>
        <p:spPr>
          <a:xfrm>
            <a:off x="433705" y="6016625"/>
            <a:ext cx="626110" cy="634365"/>
          </a:xfrm>
          <a:prstGeom prst="rect">
            <a:avLst/>
          </a:prstGeom>
          <a:noFill/>
          <a:ln>
            <a:noFill/>
          </a:ln>
        </p:spPr>
      </p:pic>
      <p:pic>
        <p:nvPicPr>
          <p:cNvPr id="5" name="图片 6"/>
          <p:cNvPicPr>
            <a:picLocks noChangeAspect="1"/>
          </p:cNvPicPr>
          <p:nvPr/>
        </p:nvPicPr>
        <p:blipFill>
          <a:blip r:embed="rId3"/>
          <a:srcRect t="40386" r="35556" b="27190"/>
          <a:stretch>
            <a:fillRect/>
          </a:stretch>
        </p:blipFill>
        <p:spPr>
          <a:xfrm>
            <a:off x="728345" y="6036310"/>
            <a:ext cx="3222625" cy="747395"/>
          </a:xfrm>
          <a:prstGeom prst="rect">
            <a:avLst/>
          </a:prstGeom>
          <a:noFill/>
          <a:ln>
            <a:noFill/>
          </a:ln>
        </p:spPr>
      </p:pic>
      <p:pic>
        <p:nvPicPr>
          <p:cNvPr id="7" name="图片 6"/>
          <p:cNvPicPr>
            <a:picLocks noChangeAspect="1"/>
          </p:cNvPicPr>
          <p:nvPr/>
        </p:nvPicPr>
        <p:blipFill>
          <a:blip r:embed="rId3"/>
          <a:srcRect t="70992" r="52301" b="4545"/>
          <a:stretch>
            <a:fillRect/>
          </a:stretch>
        </p:blipFill>
        <p:spPr>
          <a:xfrm>
            <a:off x="4278630" y="6052185"/>
            <a:ext cx="2277745" cy="563880"/>
          </a:xfrm>
          <a:prstGeom prst="rect">
            <a:avLst/>
          </a:prstGeom>
          <a:noFill/>
          <a:ln>
            <a:noFill/>
          </a:ln>
        </p:spPr>
      </p:pic>
      <p:pic>
        <p:nvPicPr>
          <p:cNvPr id="8" name="图片 7"/>
          <p:cNvPicPr>
            <a:picLocks noChangeAspect="1"/>
          </p:cNvPicPr>
          <p:nvPr/>
        </p:nvPicPr>
        <p:blipFill>
          <a:blip r:embed="rId4"/>
          <a:stretch>
            <a:fillRect/>
          </a:stretch>
        </p:blipFill>
        <p:spPr>
          <a:xfrm>
            <a:off x="2074545" y="4519295"/>
            <a:ext cx="7317105" cy="1302385"/>
          </a:xfrm>
          <a:prstGeom prst="rect">
            <a:avLst/>
          </a:prstGeom>
        </p:spPr>
      </p:pic>
      <p:sp>
        <p:nvSpPr>
          <p:cNvPr id="9" name="文本框 8"/>
          <p:cNvSpPr txBox="1"/>
          <p:nvPr/>
        </p:nvSpPr>
        <p:spPr>
          <a:xfrm>
            <a:off x="337820" y="4345940"/>
            <a:ext cx="1948180" cy="368300"/>
          </a:xfrm>
          <a:prstGeom prst="rect">
            <a:avLst/>
          </a:prstGeom>
          <a:noFill/>
        </p:spPr>
        <p:txBody>
          <a:bodyPr wrap="square" rtlCol="0">
            <a:spAutoFit/>
          </a:bodyPr>
          <a:lstStyle/>
          <a:p>
            <a:r>
              <a:rPr lang="zh-CN" altLang="en-US"/>
              <a:t>书</a:t>
            </a:r>
            <a:r>
              <a:rPr lang="en-US" altLang="zh-CN"/>
              <a:t>61</a:t>
            </a:r>
            <a:r>
              <a:rPr lang="zh-CN" altLang="en-US"/>
              <a:t>，</a:t>
            </a:r>
            <a:r>
              <a:rPr lang="en-US" altLang="zh-CN"/>
              <a:t>62</a:t>
            </a:r>
            <a:r>
              <a:rPr lang="zh-CN" altLang="en-US"/>
              <a:t>页</a:t>
            </a:r>
            <a:endParaRPr lang="zh-CN" altLang="en-US"/>
          </a:p>
        </p:txBody>
      </p:sp>
      <p:pic>
        <p:nvPicPr>
          <p:cNvPr id="10" name="图片 7"/>
          <p:cNvPicPr>
            <a:picLocks noChangeAspect="1"/>
          </p:cNvPicPr>
          <p:nvPr/>
        </p:nvPicPr>
        <p:blipFill>
          <a:blip r:embed="rId5"/>
          <a:srcRect l="265" t="61544" r="25446"/>
          <a:stretch>
            <a:fillRect/>
          </a:stretch>
        </p:blipFill>
        <p:spPr>
          <a:xfrm>
            <a:off x="7216140" y="5767705"/>
            <a:ext cx="3913505" cy="974090"/>
          </a:xfrm>
          <a:prstGeom prst="rect">
            <a:avLst/>
          </a:prstGeom>
          <a:noFill/>
          <a:ln>
            <a:noFill/>
          </a:ln>
        </p:spPr>
      </p:pic>
      <p:pic>
        <p:nvPicPr>
          <p:cNvPr id="11" name="图片 7"/>
          <p:cNvPicPr>
            <a:picLocks noChangeAspect="1"/>
          </p:cNvPicPr>
          <p:nvPr/>
        </p:nvPicPr>
        <p:blipFill>
          <a:blip r:embed="rId5"/>
          <a:srcRect t="20883" r="90538" b="56831"/>
          <a:stretch>
            <a:fillRect/>
          </a:stretch>
        </p:blipFill>
        <p:spPr>
          <a:xfrm>
            <a:off x="6960870" y="6052185"/>
            <a:ext cx="498475" cy="564515"/>
          </a:xfrm>
          <a:prstGeom prst="rect">
            <a:avLst/>
          </a:prstGeom>
          <a:noFill/>
          <a:ln>
            <a:noFill/>
          </a:ln>
        </p:spPr>
      </p:pic>
    </p:spTree>
    <p:custDataLst>
      <p:tags r:id="rId6"/>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508000" y="380365"/>
            <a:ext cx="833120" cy="368300"/>
          </a:xfrm>
          <a:prstGeom prst="rect">
            <a:avLst/>
          </a:prstGeom>
          <a:noFill/>
        </p:spPr>
        <p:txBody>
          <a:bodyPr wrap="square" rtlCol="0">
            <a:spAutoFit/>
          </a:bodyPr>
          <a:lstStyle/>
          <a:p>
            <a:r>
              <a:rPr lang="zh-CN" altLang="en-US"/>
              <a:t>（</a:t>
            </a:r>
            <a:r>
              <a:rPr lang="en-US" altLang="zh-CN"/>
              <a:t>2</a:t>
            </a:r>
            <a:r>
              <a:rPr lang="zh-CN" altLang="en-US"/>
              <a:t>）</a:t>
            </a:r>
            <a:endParaRPr lang="zh-CN" altLang="en-US"/>
          </a:p>
        </p:txBody>
      </p:sp>
      <p:sp>
        <p:nvSpPr>
          <p:cNvPr id="2" name="文本框 1"/>
          <p:cNvSpPr txBox="1"/>
          <p:nvPr/>
        </p:nvSpPr>
        <p:spPr>
          <a:xfrm>
            <a:off x="1341120" y="380365"/>
            <a:ext cx="9581515" cy="398780"/>
          </a:xfrm>
          <a:prstGeom prst="rect">
            <a:avLst/>
          </a:prstGeom>
          <a:noFill/>
        </p:spPr>
        <p:txBody>
          <a:bodyPr wrap="square" rtlCol="0">
            <a:spAutoFit/>
          </a:bodyPr>
          <a:lstStyle/>
          <a:p>
            <a:r>
              <a:rPr lang="zh-CN" altLang="en-US" sz="2000">
                <a:solidFill>
                  <a:schemeClr val="accent1"/>
                </a:solidFill>
                <a:effectLst>
                  <a:outerShdw blurRad="38100" dist="25400" dir="5400000" algn="ctr" rotWithShape="0">
                    <a:srgbClr val="6E747A">
                      <a:alpha val="43000"/>
                    </a:srgbClr>
                  </a:outerShdw>
                </a:effectLst>
              </a:rPr>
              <a:t>因为前</a:t>
            </a:r>
            <a:r>
              <a:rPr lang="en-US" altLang="zh-CN" sz="2000">
                <a:solidFill>
                  <a:schemeClr val="accent1"/>
                </a:solidFill>
                <a:effectLst>
                  <a:outerShdw blurRad="38100" dist="25400" dir="5400000" algn="ctr" rotWithShape="0">
                    <a:srgbClr val="6E747A">
                      <a:alpha val="43000"/>
                    </a:srgbClr>
                  </a:outerShdw>
                </a:effectLst>
              </a:rPr>
              <a:t>2</a:t>
            </a:r>
            <a:r>
              <a:rPr lang="zh-CN" altLang="en-US" sz="2000">
                <a:solidFill>
                  <a:schemeClr val="accent1"/>
                </a:solidFill>
                <a:effectLst>
                  <a:outerShdw blurRad="38100" dist="25400" dir="5400000" algn="ctr" rotWithShape="0">
                    <a:srgbClr val="6E747A">
                      <a:alpha val="43000"/>
                    </a:srgbClr>
                  </a:outerShdw>
                </a:effectLst>
              </a:rPr>
              <a:t>段时间一样，第</a:t>
            </a:r>
            <a:r>
              <a:rPr lang="en-US" altLang="zh-CN" sz="2000">
                <a:solidFill>
                  <a:schemeClr val="accent1"/>
                </a:solidFill>
                <a:effectLst>
                  <a:outerShdw blurRad="38100" dist="25400" dir="5400000" algn="ctr" rotWithShape="0">
                    <a:srgbClr val="6E747A">
                      <a:alpha val="43000"/>
                    </a:srgbClr>
                  </a:outerShdw>
                </a:effectLst>
              </a:rPr>
              <a:t>3</a:t>
            </a:r>
            <a:r>
              <a:rPr lang="zh-CN" altLang="en-US" sz="2000">
                <a:solidFill>
                  <a:schemeClr val="accent1"/>
                </a:solidFill>
                <a:effectLst>
                  <a:outerShdw blurRad="38100" dist="25400" dir="5400000" algn="ctr" rotWithShape="0">
                    <a:srgbClr val="6E747A">
                      <a:alpha val="43000"/>
                    </a:srgbClr>
                  </a:outerShdw>
                </a:effectLst>
              </a:rPr>
              <a:t>段是其</a:t>
            </a:r>
            <a:r>
              <a:rPr lang="en-US" altLang="zh-CN" sz="2000">
                <a:solidFill>
                  <a:schemeClr val="accent1"/>
                </a:solidFill>
                <a:effectLst>
                  <a:outerShdw blurRad="38100" dist="25400" dir="5400000" algn="ctr" rotWithShape="0">
                    <a:srgbClr val="6E747A">
                      <a:alpha val="43000"/>
                    </a:srgbClr>
                  </a:outerShdw>
                </a:effectLst>
              </a:rPr>
              <a:t>2</a:t>
            </a:r>
            <a:r>
              <a:rPr lang="zh-CN" altLang="en-US" sz="2000">
                <a:solidFill>
                  <a:schemeClr val="accent1"/>
                </a:solidFill>
                <a:effectLst>
                  <a:outerShdw blurRad="38100" dist="25400" dir="5400000" algn="ctr" rotWithShape="0">
                    <a:srgbClr val="6E747A">
                      <a:alpha val="43000"/>
                    </a:srgbClr>
                  </a:outerShdw>
                </a:effectLst>
              </a:rPr>
              <a:t>倍，</a:t>
            </a:r>
            <a:r>
              <a:rPr lang="zh-CN" altLang="en-US" sz="2000">
                <a:solidFill>
                  <a:schemeClr val="accent1"/>
                </a:solidFill>
                <a:effectLst>
                  <a:outerShdw blurRad="38100" dist="25400" dir="5400000" algn="ctr" rotWithShape="0">
                    <a:srgbClr val="6E747A">
                      <a:alpha val="43000"/>
                    </a:srgbClr>
                  </a:outerShdw>
                </a:effectLst>
                <a:sym typeface="+mn-ea"/>
              </a:rPr>
              <a:t>第</a:t>
            </a:r>
            <a:r>
              <a:rPr lang="en-US" altLang="zh-CN" sz="2000">
                <a:solidFill>
                  <a:schemeClr val="accent1"/>
                </a:solidFill>
                <a:effectLst>
                  <a:outerShdw blurRad="38100" dist="25400" dir="5400000" algn="ctr" rotWithShape="0">
                    <a:srgbClr val="6E747A">
                      <a:alpha val="43000"/>
                    </a:srgbClr>
                  </a:outerShdw>
                </a:effectLst>
                <a:sym typeface="+mn-ea"/>
              </a:rPr>
              <a:t>4</a:t>
            </a:r>
            <a:r>
              <a:rPr lang="zh-CN" altLang="en-US" sz="2000">
                <a:solidFill>
                  <a:schemeClr val="accent1"/>
                </a:solidFill>
                <a:effectLst>
                  <a:outerShdw blurRad="38100" dist="25400" dir="5400000" algn="ctr" rotWithShape="0">
                    <a:srgbClr val="6E747A">
                      <a:alpha val="43000"/>
                    </a:srgbClr>
                  </a:outerShdw>
                </a:effectLst>
                <a:sym typeface="+mn-ea"/>
              </a:rPr>
              <a:t>段是其</a:t>
            </a:r>
            <a:r>
              <a:rPr lang="en-US" altLang="zh-CN" sz="2000">
                <a:solidFill>
                  <a:schemeClr val="accent1"/>
                </a:solidFill>
                <a:effectLst>
                  <a:outerShdw blurRad="38100" dist="25400" dir="5400000" algn="ctr" rotWithShape="0">
                    <a:srgbClr val="6E747A">
                      <a:alpha val="43000"/>
                    </a:srgbClr>
                  </a:outerShdw>
                </a:effectLst>
                <a:sym typeface="+mn-ea"/>
              </a:rPr>
              <a:t>4</a:t>
            </a:r>
            <a:r>
              <a:rPr lang="zh-CN" altLang="en-US" sz="2000">
                <a:solidFill>
                  <a:schemeClr val="accent1"/>
                </a:solidFill>
                <a:effectLst>
                  <a:outerShdw blurRad="38100" dist="25400" dir="5400000" algn="ctr" rotWithShape="0">
                    <a:srgbClr val="6E747A">
                      <a:alpha val="43000"/>
                    </a:srgbClr>
                  </a:outerShdw>
                </a:effectLst>
                <a:sym typeface="+mn-ea"/>
              </a:rPr>
              <a:t>倍，所以</a:t>
            </a:r>
            <a:r>
              <a:rPr lang="zh-CN" altLang="en-US" sz="2000">
                <a:solidFill>
                  <a:schemeClr val="accent1"/>
                </a:solidFill>
                <a:effectLst>
                  <a:outerShdw blurRad="38100" dist="25400" dir="5400000" algn="ctr" rotWithShape="0">
                    <a:srgbClr val="6E747A">
                      <a:alpha val="43000"/>
                    </a:srgbClr>
                  </a:outerShdw>
                </a:effectLst>
              </a:rPr>
              <a:t>瓶颈在</a:t>
            </a:r>
            <a:r>
              <a:rPr lang="en-US" altLang="zh-CN" sz="2000">
                <a:solidFill>
                  <a:schemeClr val="accent1"/>
                </a:solidFill>
                <a:effectLst>
                  <a:outerShdw blurRad="38100" dist="25400" dir="5400000" algn="ctr" rotWithShape="0">
                    <a:srgbClr val="6E747A">
                      <a:alpha val="43000"/>
                    </a:srgbClr>
                  </a:outerShdw>
                </a:effectLst>
              </a:rPr>
              <a:t>3,4</a:t>
            </a:r>
            <a:r>
              <a:rPr lang="zh-CN" altLang="en-US" sz="2000">
                <a:solidFill>
                  <a:schemeClr val="accent1"/>
                </a:solidFill>
                <a:effectLst>
                  <a:outerShdw blurRad="38100" dist="25400" dir="5400000" algn="ctr" rotWithShape="0">
                    <a:srgbClr val="6E747A">
                      <a:alpha val="43000"/>
                    </a:srgbClr>
                  </a:outerShdw>
                </a:effectLst>
              </a:rPr>
              <a:t>段</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436880" y="1283970"/>
            <a:ext cx="6913880" cy="368300"/>
          </a:xfrm>
          <a:prstGeom prst="rect">
            <a:avLst/>
          </a:prstGeom>
          <a:noFill/>
        </p:spPr>
        <p:txBody>
          <a:bodyPr wrap="square" rtlCol="0">
            <a:spAutoFit/>
            <a:scene3d>
              <a:camera prst="orthographicFront"/>
              <a:lightRig rig="threePt" dir="t"/>
            </a:scene3d>
          </a:bodyPr>
          <a:lstStyle/>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方法</a:t>
            </a: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细分流水段（变成</a:t>
            </a: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段时间相等的）</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文本框 4"/>
          <p:cNvSpPr txBox="1"/>
          <p:nvPr/>
        </p:nvSpPr>
        <p:spPr>
          <a:xfrm>
            <a:off x="10004425" y="1156970"/>
            <a:ext cx="1523365" cy="368300"/>
          </a:xfrm>
          <a:prstGeom prst="rect">
            <a:avLst/>
          </a:prstGeom>
          <a:noFill/>
        </p:spPr>
        <p:txBody>
          <a:bodyPr wrap="square" rtlCol="0">
            <a:spAutoFit/>
          </a:bodyPr>
          <a:lstStyle/>
          <a:p>
            <a:r>
              <a:rPr lang="zh-CN" altLang="en-US">
                <a:solidFill>
                  <a:srgbClr val="FF0000"/>
                </a:solidFill>
              </a:rPr>
              <a:t>书</a:t>
            </a:r>
            <a:r>
              <a:rPr lang="en-US" altLang="zh-CN">
                <a:solidFill>
                  <a:srgbClr val="FF0000"/>
                </a:solidFill>
              </a:rPr>
              <a:t>59,60</a:t>
            </a:r>
            <a:r>
              <a:rPr lang="zh-CN" altLang="en-US">
                <a:solidFill>
                  <a:srgbClr val="FF0000"/>
                </a:solidFill>
              </a:rPr>
              <a:t>页</a:t>
            </a:r>
            <a:endParaRPr lang="zh-CN" altLang="en-US">
              <a:solidFill>
                <a:srgbClr val="FF0000"/>
              </a:solidFill>
            </a:endParaRPr>
          </a:p>
        </p:txBody>
      </p:sp>
      <p:pic>
        <p:nvPicPr>
          <p:cNvPr id="8" name="图片 8"/>
          <p:cNvPicPr>
            <a:picLocks noChangeAspect="1"/>
          </p:cNvPicPr>
          <p:nvPr/>
        </p:nvPicPr>
        <p:blipFill>
          <a:blip r:embed="rId1"/>
          <a:srcRect l="22988" t="11696" r="20352" b="71455"/>
          <a:stretch>
            <a:fillRect/>
          </a:stretch>
        </p:blipFill>
        <p:spPr>
          <a:xfrm>
            <a:off x="1160145" y="1972945"/>
            <a:ext cx="8384540" cy="1596390"/>
          </a:xfrm>
          <a:prstGeom prst="rect">
            <a:avLst/>
          </a:prstGeom>
          <a:noFill/>
          <a:ln>
            <a:noFill/>
          </a:ln>
        </p:spPr>
      </p:pic>
      <p:pic>
        <p:nvPicPr>
          <p:cNvPr id="6" name="图片 8"/>
          <p:cNvPicPr>
            <a:picLocks noChangeAspect="1"/>
          </p:cNvPicPr>
          <p:nvPr/>
        </p:nvPicPr>
        <p:blipFill>
          <a:blip r:embed="rId1"/>
          <a:srcRect t="29259"/>
          <a:stretch>
            <a:fillRect/>
          </a:stretch>
        </p:blipFill>
        <p:spPr>
          <a:xfrm>
            <a:off x="2203450" y="3413760"/>
            <a:ext cx="6868160" cy="3110865"/>
          </a:xfrm>
          <a:prstGeom prst="rect">
            <a:avLst/>
          </a:prstGeom>
          <a:noFill/>
          <a:ln>
            <a:noFill/>
          </a:ln>
        </p:spPr>
      </p:pic>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508000" y="380365"/>
            <a:ext cx="833120" cy="368300"/>
          </a:xfrm>
          <a:prstGeom prst="rect">
            <a:avLst/>
          </a:prstGeom>
          <a:noFill/>
        </p:spPr>
        <p:txBody>
          <a:bodyPr wrap="square" rtlCol="0">
            <a:spAutoFit/>
          </a:bodyPr>
          <a:lstStyle/>
          <a:p>
            <a:r>
              <a:rPr lang="zh-CN" altLang="en-US"/>
              <a:t>（</a:t>
            </a:r>
            <a:r>
              <a:rPr lang="en-US" altLang="zh-CN"/>
              <a:t>2</a:t>
            </a:r>
            <a:r>
              <a:rPr lang="zh-CN" altLang="en-US"/>
              <a:t>）</a:t>
            </a:r>
            <a:endParaRPr lang="zh-CN" altLang="en-US"/>
          </a:p>
        </p:txBody>
      </p:sp>
      <p:sp>
        <p:nvSpPr>
          <p:cNvPr id="4" name="文本框 3"/>
          <p:cNvSpPr txBox="1"/>
          <p:nvPr/>
        </p:nvSpPr>
        <p:spPr>
          <a:xfrm>
            <a:off x="1452880" y="380365"/>
            <a:ext cx="6913880" cy="368300"/>
          </a:xfrm>
          <a:prstGeom prst="rect">
            <a:avLst/>
          </a:prstGeom>
          <a:noFill/>
        </p:spPr>
        <p:txBody>
          <a:bodyPr wrap="square" rtlCol="0">
            <a:spAutoFit/>
            <a:scene3d>
              <a:camera prst="orthographicFront"/>
              <a:lightRig rig="threePt" dir="t"/>
            </a:scene3d>
          </a:bodyPr>
          <a:lstStyle/>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方法</a:t>
            </a: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重复设置瓶颈段</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9" name="图片 9"/>
          <p:cNvPicPr>
            <a:picLocks noChangeAspect="1"/>
          </p:cNvPicPr>
          <p:nvPr/>
        </p:nvPicPr>
        <p:blipFill>
          <a:blip r:embed="rId1"/>
          <a:srcRect t="13899" b="11250"/>
          <a:stretch>
            <a:fillRect/>
          </a:stretch>
        </p:blipFill>
        <p:spPr>
          <a:xfrm>
            <a:off x="1808480" y="748665"/>
            <a:ext cx="7794625" cy="2442845"/>
          </a:xfrm>
          <a:prstGeom prst="rect">
            <a:avLst/>
          </a:prstGeom>
          <a:noFill/>
          <a:ln>
            <a:noFill/>
          </a:ln>
        </p:spPr>
      </p:pic>
      <p:pic>
        <p:nvPicPr>
          <p:cNvPr id="10" name="图片 10"/>
          <p:cNvPicPr>
            <a:picLocks noChangeAspect="1"/>
          </p:cNvPicPr>
          <p:nvPr/>
        </p:nvPicPr>
        <p:blipFill>
          <a:blip r:embed="rId2"/>
          <a:srcRect t="17533" b="19312"/>
          <a:stretch>
            <a:fillRect/>
          </a:stretch>
        </p:blipFill>
        <p:spPr>
          <a:xfrm>
            <a:off x="1045845" y="3467735"/>
            <a:ext cx="8011795" cy="3012440"/>
          </a:xfrm>
          <a:prstGeom prst="rect">
            <a:avLst/>
          </a:prstGeom>
          <a:noFill/>
          <a:ln>
            <a:noFill/>
          </a:ln>
        </p:spPr>
      </p:pic>
      <p:sp>
        <p:nvSpPr>
          <p:cNvPr id="7" name="文本框 6"/>
          <p:cNvSpPr txBox="1"/>
          <p:nvPr/>
        </p:nvSpPr>
        <p:spPr>
          <a:xfrm>
            <a:off x="1311910" y="2765425"/>
            <a:ext cx="2172970" cy="368300"/>
          </a:xfrm>
          <a:prstGeom prst="rect">
            <a:avLst/>
          </a:prstGeom>
          <a:noFill/>
        </p:spPr>
        <p:txBody>
          <a:bodyPr wrap="square" rtlCol="0">
            <a:spAutoFit/>
          </a:bodyPr>
          <a:lstStyle/>
          <a:p>
            <a:r>
              <a:rPr lang="zh-CN" altLang="en-US">
                <a:solidFill>
                  <a:srgbClr val="FF0000"/>
                </a:solidFill>
              </a:rPr>
              <a:t>画出时空图为：</a:t>
            </a:r>
            <a:endParaRPr lang="zh-CN" altLang="en-US">
              <a:solidFill>
                <a:srgbClr val="FF0000"/>
              </a:solidFill>
            </a:endParaRPr>
          </a:p>
        </p:txBody>
      </p:sp>
      <p:pic>
        <p:nvPicPr>
          <p:cNvPr id="11" name="图片 10"/>
          <p:cNvPicPr>
            <a:picLocks noChangeAspect="1"/>
          </p:cNvPicPr>
          <p:nvPr/>
        </p:nvPicPr>
        <p:blipFill>
          <a:blip r:embed="rId2"/>
          <a:srcRect r="58653" b="82245"/>
          <a:stretch>
            <a:fillRect/>
          </a:stretch>
        </p:blipFill>
        <p:spPr>
          <a:xfrm>
            <a:off x="7565390" y="3871595"/>
            <a:ext cx="3448050" cy="881380"/>
          </a:xfrm>
          <a:prstGeom prst="rect">
            <a:avLst/>
          </a:prstGeom>
          <a:noFill/>
          <a:ln>
            <a:noFill/>
          </a:ln>
        </p:spPr>
      </p:pic>
      <p:pic>
        <p:nvPicPr>
          <p:cNvPr id="12" name="图片 10"/>
          <p:cNvPicPr>
            <a:picLocks noChangeAspect="1"/>
          </p:cNvPicPr>
          <p:nvPr/>
        </p:nvPicPr>
        <p:blipFill>
          <a:blip r:embed="rId2"/>
          <a:srcRect t="82245" r="40898" b="2528"/>
          <a:stretch>
            <a:fillRect/>
          </a:stretch>
        </p:blipFill>
        <p:spPr>
          <a:xfrm>
            <a:off x="7706360" y="4739005"/>
            <a:ext cx="4471670" cy="685800"/>
          </a:xfrm>
          <a:prstGeom prst="rect">
            <a:avLst/>
          </a:prstGeom>
          <a:noFill/>
          <a:ln>
            <a:noFill/>
          </a:ln>
        </p:spPr>
      </p:pic>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3" name="图片 3"/>
          <p:cNvPicPr>
            <a:picLocks noChangeAspect="1"/>
          </p:cNvPicPr>
          <p:nvPr/>
        </p:nvPicPr>
        <p:blipFill>
          <a:blip r:embed="rId1"/>
          <a:stretch>
            <a:fillRect/>
          </a:stretch>
        </p:blipFill>
        <p:spPr>
          <a:xfrm>
            <a:off x="985520" y="186055"/>
            <a:ext cx="9255125" cy="2907030"/>
          </a:xfrm>
          <a:prstGeom prst="rect">
            <a:avLst/>
          </a:prstGeom>
          <a:noFill/>
          <a:ln>
            <a:noFill/>
          </a:ln>
        </p:spPr>
      </p:pic>
      <p:pic>
        <p:nvPicPr>
          <p:cNvPr id="4" name="图片 4"/>
          <p:cNvPicPr>
            <a:picLocks noChangeAspect="1"/>
          </p:cNvPicPr>
          <p:nvPr/>
        </p:nvPicPr>
        <p:blipFill>
          <a:blip r:embed="rId2"/>
          <a:stretch>
            <a:fillRect/>
          </a:stretch>
        </p:blipFill>
        <p:spPr>
          <a:xfrm>
            <a:off x="1252220" y="3093085"/>
            <a:ext cx="8988425" cy="3356610"/>
          </a:xfrm>
          <a:prstGeom prst="rect">
            <a:avLst/>
          </a:prstGeom>
          <a:noFill/>
          <a:ln>
            <a:noFill/>
          </a:ln>
        </p:spPr>
      </p:pic>
      <p:sp>
        <p:nvSpPr>
          <p:cNvPr id="2" name="文本框 1"/>
          <p:cNvSpPr txBox="1"/>
          <p:nvPr/>
        </p:nvSpPr>
        <p:spPr>
          <a:xfrm>
            <a:off x="5714365" y="549910"/>
            <a:ext cx="2836545" cy="1753235"/>
          </a:xfrm>
          <a:prstGeom prst="rect">
            <a:avLst/>
          </a:prstGeom>
          <a:noFill/>
        </p:spPr>
        <p:txBody>
          <a:bodyPr wrap="square" rtlCol="0">
            <a:spAutoFit/>
          </a:bodyPr>
          <a:lstStyle/>
          <a:p>
            <a:r>
              <a:rPr lang="en-US" altLang="zh-CN"/>
              <a:t>R1 </a:t>
            </a:r>
            <a:r>
              <a:rPr lang="zh-CN" altLang="en-US">
                <a:sym typeface="+mn-ea"/>
              </a:rPr>
              <a:t>←  取数</a:t>
            </a:r>
            <a:endParaRPr lang="zh-CN" altLang="en-US">
              <a:sym typeface="+mn-ea"/>
            </a:endParaRPr>
          </a:p>
          <a:p>
            <a:r>
              <a:rPr lang="en-US" altLang="zh-CN"/>
              <a:t>R1 = R1 + 1</a:t>
            </a:r>
            <a:endParaRPr lang="en-US" altLang="zh-CN"/>
          </a:p>
          <a:p>
            <a:r>
              <a:rPr lang="en-US" altLang="zh-CN"/>
              <a:t>R1 → </a:t>
            </a:r>
            <a:r>
              <a:rPr lang="zh-CN" altLang="en-US"/>
              <a:t>存数</a:t>
            </a:r>
            <a:endParaRPr lang="zh-CN" altLang="en-US"/>
          </a:p>
          <a:p>
            <a:r>
              <a:rPr lang="en-US" altLang="zh-CN"/>
              <a:t>R2 = R2 + 4</a:t>
            </a:r>
            <a:endParaRPr lang="en-US" altLang="zh-CN"/>
          </a:p>
          <a:p>
            <a:r>
              <a:rPr lang="en-US" altLang="zh-CN"/>
              <a:t>R4 = R3 - R2</a:t>
            </a:r>
            <a:endParaRPr lang="en-US" altLang="zh-CN"/>
          </a:p>
          <a:p>
            <a:r>
              <a:rPr lang="zh-CN" altLang="en-US"/>
              <a:t>当</a:t>
            </a:r>
            <a:r>
              <a:rPr lang="en-US" altLang="zh-CN"/>
              <a:t>R4</a:t>
            </a:r>
            <a:r>
              <a:rPr lang="zh-CN" altLang="en-US"/>
              <a:t>不为</a:t>
            </a:r>
            <a:r>
              <a:rPr lang="en-US" altLang="zh-CN"/>
              <a:t>0</a:t>
            </a:r>
            <a:r>
              <a:rPr lang="zh-CN" altLang="en-US"/>
              <a:t>时，发生转移</a:t>
            </a:r>
            <a:endParaRPr lang="en-US" altLang="zh-CN"/>
          </a:p>
        </p:txBody>
      </p:sp>
    </p:spTree>
    <p:custDataLst>
      <p:tags r:id="rId3"/>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4" name="图片 4"/>
          <p:cNvPicPr>
            <a:picLocks noChangeAspect="1"/>
          </p:cNvPicPr>
          <p:nvPr/>
        </p:nvPicPr>
        <p:blipFill>
          <a:blip r:embed="rId1"/>
          <a:srcRect t="10102" b="59705"/>
          <a:stretch>
            <a:fillRect/>
          </a:stretch>
        </p:blipFill>
        <p:spPr>
          <a:xfrm>
            <a:off x="166370" y="228600"/>
            <a:ext cx="10370820" cy="1013460"/>
          </a:xfrm>
          <a:prstGeom prst="rect">
            <a:avLst/>
          </a:prstGeom>
          <a:noFill/>
          <a:ln>
            <a:noFill/>
          </a:ln>
        </p:spPr>
      </p:pic>
      <p:sp>
        <p:nvSpPr>
          <p:cNvPr id="3" name="文本框 2"/>
          <p:cNvSpPr txBox="1"/>
          <p:nvPr/>
        </p:nvSpPr>
        <p:spPr>
          <a:xfrm>
            <a:off x="888365" y="1449070"/>
            <a:ext cx="8212455" cy="865505"/>
          </a:xfrm>
          <a:prstGeom prst="rect">
            <a:avLst/>
          </a:prstGeom>
          <a:noFill/>
        </p:spPr>
        <p:txBody>
          <a:bodyPr wrap="square" rtlCol="0">
            <a:spAutoFit/>
          </a:bodyPr>
          <a:lstStyle/>
          <a:p>
            <a:pPr>
              <a:lnSpc>
                <a:spcPct val="140000"/>
              </a:lnSpc>
            </a:pPr>
            <a:r>
              <a:rPr lang="en-US" altLang="zh-CN">
                <a:solidFill>
                  <a:srgbClr val="FF0000"/>
                </a:solidFill>
              </a:rPr>
              <a:t>1</a:t>
            </a:r>
            <a:r>
              <a:rPr lang="zh-CN" altLang="en-US">
                <a:solidFill>
                  <a:srgbClr val="FF0000"/>
                </a:solidFill>
              </a:rPr>
              <a:t>、</a:t>
            </a:r>
            <a:r>
              <a:rPr lang="en-US" altLang="zh-CN">
                <a:solidFill>
                  <a:srgbClr val="FF0000"/>
                </a:solidFill>
              </a:rPr>
              <a:t>“</a:t>
            </a:r>
            <a:r>
              <a:rPr lang="zh-CN" altLang="en-US">
                <a:solidFill>
                  <a:srgbClr val="FF0000"/>
                </a:solidFill>
              </a:rPr>
              <a:t>先读后存</a:t>
            </a:r>
            <a:r>
              <a:rPr lang="en-US" altLang="zh-CN">
                <a:solidFill>
                  <a:srgbClr val="FF0000"/>
                </a:solidFill>
              </a:rPr>
              <a:t>”</a:t>
            </a:r>
            <a:r>
              <a:rPr lang="zh-CN" altLang="en-US">
                <a:solidFill>
                  <a:srgbClr val="FF0000"/>
                </a:solidFill>
              </a:rPr>
              <a:t>，</a:t>
            </a:r>
            <a:r>
              <a:rPr lang="en-US" altLang="zh-CN">
                <a:solidFill>
                  <a:srgbClr val="FF0000"/>
                </a:solidFill>
              </a:rPr>
              <a:t> lw</a:t>
            </a:r>
            <a:r>
              <a:rPr lang="zh-CN" altLang="en-US">
                <a:solidFill>
                  <a:srgbClr val="FF0000"/>
                </a:solidFill>
              </a:rPr>
              <a:t>在</a:t>
            </a:r>
            <a:r>
              <a:rPr lang="en-US" altLang="zh-CN">
                <a:solidFill>
                  <a:srgbClr val="FF0000"/>
                </a:solidFill>
              </a:rPr>
              <a:t>MEM</a:t>
            </a:r>
            <a:r>
              <a:rPr lang="zh-CN" altLang="en-US">
                <a:solidFill>
                  <a:srgbClr val="FF0000"/>
                </a:solidFill>
              </a:rPr>
              <a:t>段存数，</a:t>
            </a:r>
            <a:r>
              <a:rPr lang="en-US" altLang="zh-CN">
                <a:solidFill>
                  <a:srgbClr val="FF0000"/>
                </a:solidFill>
              </a:rPr>
              <a:t>add</a:t>
            </a:r>
            <a:r>
              <a:rPr lang="zh-CN" altLang="en-US">
                <a:solidFill>
                  <a:srgbClr val="FF0000"/>
                </a:solidFill>
              </a:rPr>
              <a:t>在</a:t>
            </a:r>
            <a:r>
              <a:rPr lang="en-US" altLang="zh-CN">
                <a:solidFill>
                  <a:srgbClr val="FF0000"/>
                </a:solidFill>
              </a:rPr>
              <a:t>ID</a:t>
            </a:r>
            <a:r>
              <a:rPr lang="zh-CN" altLang="en-US">
                <a:solidFill>
                  <a:srgbClr val="FF0000"/>
                </a:solidFill>
              </a:rPr>
              <a:t>段读</a:t>
            </a:r>
            <a:endParaRPr lang="zh-CN" altLang="en-US">
              <a:solidFill>
                <a:srgbClr val="FF0000"/>
              </a:solidFill>
            </a:endParaRPr>
          </a:p>
          <a:p>
            <a:pPr>
              <a:lnSpc>
                <a:spcPct val="140000"/>
              </a:lnSpc>
            </a:pPr>
            <a:r>
              <a:rPr lang="en-US" altLang="zh-CN">
                <a:solidFill>
                  <a:srgbClr val="FF0000"/>
                </a:solidFill>
              </a:rPr>
              <a:t>2</a:t>
            </a:r>
            <a:r>
              <a:rPr lang="zh-CN" altLang="en-US">
                <a:solidFill>
                  <a:srgbClr val="FF0000"/>
                </a:solidFill>
              </a:rPr>
              <a:t>、排空流水线，等到</a:t>
            </a:r>
            <a:r>
              <a:rPr lang="en-US" altLang="zh-CN">
                <a:solidFill>
                  <a:srgbClr val="FF0000"/>
                </a:solidFill>
              </a:rPr>
              <a:t>MEM</a:t>
            </a:r>
            <a:r>
              <a:rPr lang="zh-CN" altLang="en-US">
                <a:solidFill>
                  <a:srgbClr val="FF0000"/>
                </a:solidFill>
              </a:rPr>
              <a:t>段分支判断完，才可进行下一指令</a:t>
            </a:r>
            <a:endParaRPr lang="zh-CN" altLang="en-US">
              <a:solidFill>
                <a:srgbClr val="FF0000"/>
              </a:solidFill>
            </a:endParaRPr>
          </a:p>
        </p:txBody>
      </p:sp>
      <p:pic>
        <p:nvPicPr>
          <p:cNvPr id="5" name="图片 4"/>
          <p:cNvPicPr>
            <a:picLocks noChangeAspect="1"/>
          </p:cNvPicPr>
          <p:nvPr/>
        </p:nvPicPr>
        <p:blipFill>
          <a:blip r:embed="rId2"/>
          <a:stretch>
            <a:fillRect/>
          </a:stretch>
        </p:blipFill>
        <p:spPr>
          <a:xfrm>
            <a:off x="888365" y="2314575"/>
            <a:ext cx="9950450" cy="3524885"/>
          </a:xfrm>
          <a:prstGeom prst="rect">
            <a:avLst/>
          </a:prstGeom>
        </p:spPr>
      </p:pic>
      <p:sp>
        <p:nvSpPr>
          <p:cNvPr id="6" name="文本框 5"/>
          <p:cNvSpPr txBox="1"/>
          <p:nvPr/>
        </p:nvSpPr>
        <p:spPr>
          <a:xfrm>
            <a:off x="1149350" y="5839460"/>
            <a:ext cx="7690485" cy="1170305"/>
          </a:xfrm>
          <a:prstGeom prst="rect">
            <a:avLst/>
          </a:prstGeom>
          <a:noFill/>
        </p:spPr>
        <p:txBody>
          <a:bodyPr wrap="square" rtlCol="0">
            <a:spAutoFit/>
          </a:bodyPr>
          <a:lstStyle/>
          <a:p>
            <a:pPr>
              <a:lnSpc>
                <a:spcPct val="130000"/>
              </a:lnSpc>
            </a:pPr>
            <a:r>
              <a:rPr lang="zh-CN" altLang="en-US"/>
              <a:t>总循环数：</a:t>
            </a:r>
            <a:r>
              <a:rPr lang="en-US" altLang="zh-CN"/>
              <a:t>396</a:t>
            </a:r>
            <a:r>
              <a:rPr lang="zh-CN" altLang="en-US"/>
              <a:t>÷</a:t>
            </a:r>
            <a:r>
              <a:rPr lang="en-US" altLang="zh-CN"/>
              <a:t>4 = 99</a:t>
            </a:r>
            <a:r>
              <a:rPr lang="zh-CN" altLang="en-US"/>
              <a:t>，    每轮需要</a:t>
            </a:r>
            <a:r>
              <a:rPr lang="en-US" altLang="zh-CN"/>
              <a:t>17</a:t>
            </a:r>
            <a:r>
              <a:rPr lang="zh-CN" altLang="en-US"/>
              <a:t>个周期（最后一轮</a:t>
            </a:r>
            <a:r>
              <a:rPr lang="en-US" altLang="zh-CN"/>
              <a:t>18</a:t>
            </a:r>
            <a:r>
              <a:rPr lang="zh-CN" altLang="en-US"/>
              <a:t>个周期）</a:t>
            </a:r>
            <a:endParaRPr lang="zh-CN" altLang="en-US"/>
          </a:p>
          <a:p>
            <a:pPr>
              <a:lnSpc>
                <a:spcPct val="130000"/>
              </a:lnSpc>
            </a:pPr>
            <a:r>
              <a:rPr lang="zh-CN" altLang="en-US"/>
              <a:t>总时钟周期 </a:t>
            </a:r>
            <a:r>
              <a:rPr lang="en-US" altLang="zh-CN"/>
              <a:t>= 99</a:t>
            </a:r>
            <a:r>
              <a:rPr lang="zh-CN" altLang="en-US"/>
              <a:t>×</a:t>
            </a:r>
            <a:r>
              <a:rPr lang="en-US" altLang="zh-CN"/>
              <a:t>17 + 1</a:t>
            </a:r>
            <a:r>
              <a:rPr lang="zh-CN" altLang="en-US">
                <a:sym typeface="+mn-ea"/>
              </a:rPr>
              <a:t> </a:t>
            </a:r>
            <a:r>
              <a:rPr lang="en-US" altLang="zh-CN">
                <a:sym typeface="+mn-ea"/>
              </a:rPr>
              <a:t>= 98</a:t>
            </a:r>
            <a:r>
              <a:rPr lang="zh-CN" altLang="en-US">
                <a:sym typeface="+mn-ea"/>
              </a:rPr>
              <a:t>×</a:t>
            </a:r>
            <a:r>
              <a:rPr lang="en-US" altLang="zh-CN">
                <a:sym typeface="+mn-ea"/>
              </a:rPr>
              <a:t>17 + 18</a:t>
            </a:r>
            <a:endParaRPr lang="en-US" altLang="zh-CN"/>
          </a:p>
          <a:p>
            <a:pPr>
              <a:lnSpc>
                <a:spcPct val="130000"/>
              </a:lnSpc>
            </a:pPr>
            <a:endParaRPr lang="en-US" altLang="zh-CN"/>
          </a:p>
        </p:txBody>
      </p:sp>
      <p:cxnSp>
        <p:nvCxnSpPr>
          <p:cNvPr id="2" name="直接连接符 1"/>
          <p:cNvCxnSpPr/>
          <p:nvPr/>
        </p:nvCxnSpPr>
        <p:spPr>
          <a:xfrm>
            <a:off x="761365" y="5192395"/>
            <a:ext cx="10555605" cy="0"/>
          </a:xfrm>
          <a:prstGeom prst="line">
            <a:avLst/>
          </a:prstGeom>
          <a:ln w="57150"/>
        </p:spPr>
        <p:style>
          <a:lnRef idx="3">
            <a:schemeClr val="accent6"/>
          </a:lnRef>
          <a:fillRef idx="0">
            <a:schemeClr val="accent6"/>
          </a:fillRef>
          <a:effectRef idx="2">
            <a:schemeClr val="accent6"/>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840740" y="1350010"/>
            <a:ext cx="10046335" cy="865505"/>
          </a:xfrm>
          <a:prstGeom prst="rect">
            <a:avLst/>
          </a:prstGeom>
          <a:noFill/>
        </p:spPr>
        <p:txBody>
          <a:bodyPr wrap="square" rtlCol="0">
            <a:spAutoFit/>
          </a:bodyPr>
          <a:lstStyle/>
          <a:p>
            <a:pPr>
              <a:lnSpc>
                <a:spcPct val="140000"/>
              </a:lnSpc>
            </a:pPr>
            <a:r>
              <a:rPr lang="en-US" altLang="zh-CN">
                <a:solidFill>
                  <a:srgbClr val="FF0000"/>
                </a:solidFill>
              </a:rPr>
              <a:t>1</a:t>
            </a:r>
            <a:r>
              <a:rPr lang="zh-CN" altLang="en-US">
                <a:solidFill>
                  <a:srgbClr val="FF0000"/>
                </a:solidFill>
              </a:rPr>
              <a:t>、</a:t>
            </a:r>
            <a:r>
              <a:rPr lang="en-US" altLang="zh-CN">
                <a:solidFill>
                  <a:srgbClr val="FF0000"/>
                </a:solidFill>
              </a:rPr>
              <a:t>“</a:t>
            </a:r>
            <a:r>
              <a:rPr lang="zh-CN" altLang="en-US">
                <a:solidFill>
                  <a:srgbClr val="FF0000"/>
                </a:solidFill>
              </a:rPr>
              <a:t>先读后存</a:t>
            </a:r>
            <a:r>
              <a:rPr lang="en-US" altLang="zh-CN">
                <a:solidFill>
                  <a:srgbClr val="FF0000"/>
                </a:solidFill>
              </a:rPr>
              <a:t>”</a:t>
            </a:r>
            <a:r>
              <a:rPr lang="zh-CN" altLang="en-US">
                <a:solidFill>
                  <a:srgbClr val="FF0000"/>
                </a:solidFill>
              </a:rPr>
              <a:t>，</a:t>
            </a:r>
            <a:r>
              <a:rPr lang="en-US" altLang="zh-CN">
                <a:solidFill>
                  <a:srgbClr val="FF0000"/>
                </a:solidFill>
              </a:rPr>
              <a:t> lw</a:t>
            </a:r>
            <a:r>
              <a:rPr lang="zh-CN" altLang="en-US">
                <a:solidFill>
                  <a:srgbClr val="FF0000"/>
                </a:solidFill>
              </a:rPr>
              <a:t>在</a:t>
            </a:r>
            <a:r>
              <a:rPr lang="en-US" altLang="zh-CN">
                <a:solidFill>
                  <a:srgbClr val="FF0000"/>
                </a:solidFill>
              </a:rPr>
              <a:t>MEM</a:t>
            </a:r>
            <a:r>
              <a:rPr lang="zh-CN" altLang="en-US">
                <a:solidFill>
                  <a:srgbClr val="FF0000"/>
                </a:solidFill>
              </a:rPr>
              <a:t>段存数，</a:t>
            </a:r>
            <a:r>
              <a:rPr lang="en-US" altLang="zh-CN">
                <a:solidFill>
                  <a:srgbClr val="FF0000"/>
                </a:solidFill>
              </a:rPr>
              <a:t>add</a:t>
            </a:r>
            <a:r>
              <a:rPr lang="zh-CN" altLang="en-US">
                <a:solidFill>
                  <a:srgbClr val="FF0000"/>
                </a:solidFill>
              </a:rPr>
              <a:t>在</a:t>
            </a:r>
            <a:r>
              <a:rPr lang="en-US" altLang="zh-CN">
                <a:solidFill>
                  <a:srgbClr val="FF0000"/>
                </a:solidFill>
              </a:rPr>
              <a:t>ID</a:t>
            </a:r>
            <a:r>
              <a:rPr lang="zh-CN" altLang="en-US">
                <a:solidFill>
                  <a:srgbClr val="FF0000"/>
                </a:solidFill>
              </a:rPr>
              <a:t>段读，对同一寄存器的读和写可在同一周期进行</a:t>
            </a:r>
            <a:endParaRPr lang="zh-CN" altLang="en-US">
              <a:solidFill>
                <a:srgbClr val="FF0000"/>
              </a:solidFill>
            </a:endParaRPr>
          </a:p>
          <a:p>
            <a:pPr>
              <a:lnSpc>
                <a:spcPct val="140000"/>
              </a:lnSpc>
            </a:pPr>
            <a:r>
              <a:rPr lang="en-US" altLang="zh-CN">
                <a:solidFill>
                  <a:srgbClr val="FF0000"/>
                </a:solidFill>
              </a:rPr>
              <a:t>2</a:t>
            </a:r>
            <a:r>
              <a:rPr lang="zh-CN" altLang="en-US">
                <a:solidFill>
                  <a:srgbClr val="FF0000"/>
                </a:solidFill>
              </a:rPr>
              <a:t>、预测失败时，需等到</a:t>
            </a:r>
            <a:r>
              <a:rPr lang="en-US" altLang="zh-CN">
                <a:solidFill>
                  <a:srgbClr val="FF0000"/>
                </a:solidFill>
              </a:rPr>
              <a:t>MEM</a:t>
            </a:r>
            <a:r>
              <a:rPr lang="zh-CN" altLang="en-US">
                <a:solidFill>
                  <a:srgbClr val="FF0000"/>
                </a:solidFill>
              </a:rPr>
              <a:t>段</a:t>
            </a:r>
            <a:endParaRPr lang="zh-CN" altLang="en-US">
              <a:solidFill>
                <a:srgbClr val="FF0000"/>
              </a:solidFill>
            </a:endParaRPr>
          </a:p>
        </p:txBody>
      </p:sp>
      <p:sp>
        <p:nvSpPr>
          <p:cNvPr id="6" name="文本框 5"/>
          <p:cNvSpPr txBox="1"/>
          <p:nvPr/>
        </p:nvSpPr>
        <p:spPr>
          <a:xfrm>
            <a:off x="1149350" y="5839460"/>
            <a:ext cx="10681335" cy="810260"/>
          </a:xfrm>
          <a:prstGeom prst="rect">
            <a:avLst/>
          </a:prstGeom>
          <a:noFill/>
        </p:spPr>
        <p:txBody>
          <a:bodyPr wrap="square" rtlCol="0">
            <a:spAutoFit/>
          </a:bodyPr>
          <a:lstStyle/>
          <a:p>
            <a:pPr>
              <a:lnSpc>
                <a:spcPct val="130000"/>
              </a:lnSpc>
            </a:pPr>
            <a:r>
              <a:rPr lang="zh-CN" altLang="en-US"/>
              <a:t>总循环数：</a:t>
            </a:r>
            <a:r>
              <a:rPr lang="en-US" altLang="zh-CN"/>
              <a:t>396</a:t>
            </a:r>
            <a:r>
              <a:rPr lang="zh-CN" altLang="en-US"/>
              <a:t>÷</a:t>
            </a:r>
            <a:r>
              <a:rPr lang="en-US" altLang="zh-CN"/>
              <a:t>4 = 99</a:t>
            </a:r>
            <a:r>
              <a:rPr lang="zh-CN" altLang="en-US"/>
              <a:t>，   每轮需要</a:t>
            </a:r>
            <a:r>
              <a:rPr lang="en-US" altLang="zh-CN"/>
              <a:t>10</a:t>
            </a:r>
            <a:r>
              <a:rPr lang="zh-CN" altLang="en-US"/>
              <a:t>个周期； 最后一轮需要</a:t>
            </a:r>
            <a:r>
              <a:rPr lang="en-US" altLang="zh-CN"/>
              <a:t>11</a:t>
            </a:r>
            <a:r>
              <a:rPr lang="zh-CN" altLang="en-US"/>
              <a:t>个周期</a:t>
            </a:r>
            <a:endParaRPr lang="zh-CN" altLang="en-US"/>
          </a:p>
          <a:p>
            <a:pPr>
              <a:lnSpc>
                <a:spcPct val="130000"/>
              </a:lnSpc>
            </a:pPr>
            <a:r>
              <a:rPr lang="zh-CN" altLang="en-US"/>
              <a:t>总时钟周期 </a:t>
            </a:r>
            <a:r>
              <a:rPr lang="en-US" altLang="zh-CN"/>
              <a:t>= 99</a:t>
            </a:r>
            <a:r>
              <a:rPr lang="zh-CN" altLang="en-US"/>
              <a:t>×</a:t>
            </a:r>
            <a:r>
              <a:rPr lang="en-US" altLang="zh-CN"/>
              <a:t>10 + 1</a:t>
            </a:r>
            <a:r>
              <a:rPr lang="zh-CN" altLang="en-US">
                <a:sym typeface="+mn-ea"/>
              </a:rPr>
              <a:t> </a:t>
            </a:r>
            <a:r>
              <a:rPr lang="en-US" altLang="zh-CN">
                <a:sym typeface="+mn-ea"/>
              </a:rPr>
              <a:t>= 98</a:t>
            </a:r>
            <a:r>
              <a:rPr lang="zh-CN" altLang="en-US">
                <a:sym typeface="+mn-ea"/>
              </a:rPr>
              <a:t>×</a:t>
            </a:r>
            <a:r>
              <a:rPr lang="en-US" altLang="zh-CN">
                <a:sym typeface="+mn-ea"/>
              </a:rPr>
              <a:t>10 + 11</a:t>
            </a:r>
            <a:endParaRPr lang="en-US" altLang="zh-CN"/>
          </a:p>
        </p:txBody>
      </p:sp>
      <p:pic>
        <p:nvPicPr>
          <p:cNvPr id="2" name="图片 4"/>
          <p:cNvPicPr>
            <a:picLocks noChangeAspect="1"/>
          </p:cNvPicPr>
          <p:nvPr/>
        </p:nvPicPr>
        <p:blipFill>
          <a:blip r:embed="rId1"/>
          <a:srcRect t="39936" b="29852"/>
          <a:stretch>
            <a:fillRect/>
          </a:stretch>
        </p:blipFill>
        <p:spPr>
          <a:xfrm>
            <a:off x="565150" y="114935"/>
            <a:ext cx="10596880" cy="1195705"/>
          </a:xfrm>
          <a:prstGeom prst="rect">
            <a:avLst/>
          </a:prstGeom>
          <a:noFill/>
          <a:ln>
            <a:noFill/>
          </a:ln>
        </p:spPr>
      </p:pic>
      <p:pic>
        <p:nvPicPr>
          <p:cNvPr id="8" name="图片 7"/>
          <p:cNvPicPr>
            <a:picLocks noChangeAspect="1"/>
          </p:cNvPicPr>
          <p:nvPr/>
        </p:nvPicPr>
        <p:blipFill>
          <a:blip r:embed="rId2"/>
          <a:stretch>
            <a:fillRect/>
          </a:stretch>
        </p:blipFill>
        <p:spPr>
          <a:xfrm>
            <a:off x="1260186" y="2215515"/>
            <a:ext cx="7568565" cy="3486785"/>
          </a:xfrm>
          <a:prstGeom prst="rect">
            <a:avLst/>
          </a:prstGeom>
        </p:spPr>
      </p:pic>
      <p:cxnSp>
        <p:nvCxnSpPr>
          <p:cNvPr id="4" name="直接连接符 3"/>
          <p:cNvCxnSpPr/>
          <p:nvPr/>
        </p:nvCxnSpPr>
        <p:spPr>
          <a:xfrm>
            <a:off x="817880" y="5234940"/>
            <a:ext cx="10555605" cy="0"/>
          </a:xfrm>
          <a:prstGeom prst="line">
            <a:avLst/>
          </a:prstGeom>
          <a:ln w="57150"/>
        </p:spPr>
        <p:style>
          <a:lnRef idx="3">
            <a:schemeClr val="accent6"/>
          </a:lnRef>
          <a:fillRef idx="0">
            <a:schemeClr val="accent6"/>
          </a:fillRef>
          <a:effectRef idx="2">
            <a:schemeClr val="accent6"/>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383540" y="1505585"/>
            <a:ext cx="3062605" cy="478155"/>
          </a:xfrm>
          <a:prstGeom prst="rect">
            <a:avLst/>
          </a:prstGeom>
          <a:noFill/>
        </p:spPr>
        <p:txBody>
          <a:bodyPr wrap="square" rtlCol="0">
            <a:spAutoFit/>
          </a:bodyPr>
          <a:lstStyle/>
          <a:p>
            <a:pPr>
              <a:lnSpc>
                <a:spcPct val="140000"/>
              </a:lnSpc>
            </a:pPr>
            <a:r>
              <a:rPr lang="zh-CN" altLang="en-US">
                <a:solidFill>
                  <a:srgbClr val="FF0000"/>
                </a:solidFill>
              </a:rPr>
              <a:t>可重新组织指令为：</a:t>
            </a:r>
            <a:endParaRPr lang="zh-CN" altLang="en-US">
              <a:solidFill>
                <a:srgbClr val="FF0000"/>
              </a:solidFill>
            </a:endParaRPr>
          </a:p>
        </p:txBody>
      </p:sp>
      <p:pic>
        <p:nvPicPr>
          <p:cNvPr id="2" name="图片 4"/>
          <p:cNvPicPr>
            <a:picLocks noChangeAspect="1"/>
          </p:cNvPicPr>
          <p:nvPr/>
        </p:nvPicPr>
        <p:blipFill>
          <a:blip r:embed="rId1"/>
          <a:srcRect t="68937"/>
          <a:stretch>
            <a:fillRect/>
          </a:stretch>
        </p:blipFill>
        <p:spPr>
          <a:xfrm>
            <a:off x="383540" y="93345"/>
            <a:ext cx="10960735" cy="1271270"/>
          </a:xfrm>
          <a:prstGeom prst="rect">
            <a:avLst/>
          </a:prstGeom>
          <a:noFill/>
          <a:ln>
            <a:noFill/>
          </a:ln>
        </p:spPr>
      </p:pic>
      <p:pic>
        <p:nvPicPr>
          <p:cNvPr id="8" name="图片 7"/>
          <p:cNvPicPr>
            <a:picLocks noChangeAspect="1"/>
          </p:cNvPicPr>
          <p:nvPr/>
        </p:nvPicPr>
        <p:blipFill>
          <a:blip r:embed="rId2"/>
          <a:stretch>
            <a:fillRect/>
          </a:stretch>
        </p:blipFill>
        <p:spPr>
          <a:xfrm>
            <a:off x="3556000" y="1364615"/>
            <a:ext cx="6837045" cy="2922905"/>
          </a:xfrm>
          <a:prstGeom prst="rect">
            <a:avLst/>
          </a:prstGeom>
        </p:spPr>
      </p:pic>
      <p:pic>
        <p:nvPicPr>
          <p:cNvPr id="10" name="图片 9"/>
          <p:cNvPicPr>
            <a:picLocks noChangeAspect="1"/>
          </p:cNvPicPr>
          <p:nvPr/>
        </p:nvPicPr>
        <p:blipFill rotWithShape="1">
          <a:blip r:embed="rId3"/>
          <a:srcRect t="1001" b="-1"/>
          <a:stretch>
            <a:fillRect/>
          </a:stretch>
        </p:blipFill>
        <p:spPr>
          <a:xfrm>
            <a:off x="3556000" y="4538749"/>
            <a:ext cx="6924675" cy="1923646"/>
          </a:xfrm>
          <a:prstGeom prst="rect">
            <a:avLst/>
          </a:prstGeom>
        </p:spPr>
      </p:pic>
    </p:spTree>
    <p:custDataLst>
      <p:tags r:id="rId4"/>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 name="文本框 2"/>
          <p:cNvSpPr txBox="1"/>
          <p:nvPr/>
        </p:nvSpPr>
        <p:spPr>
          <a:xfrm>
            <a:off x="383540" y="1505585"/>
            <a:ext cx="3062605" cy="478155"/>
          </a:xfrm>
          <a:prstGeom prst="rect">
            <a:avLst/>
          </a:prstGeom>
          <a:noFill/>
        </p:spPr>
        <p:txBody>
          <a:bodyPr wrap="square" rtlCol="0">
            <a:spAutoFit/>
          </a:bodyPr>
          <a:lstStyle/>
          <a:p>
            <a:pPr>
              <a:lnSpc>
                <a:spcPct val="140000"/>
              </a:lnSpc>
            </a:pPr>
            <a:r>
              <a:rPr lang="zh-CN" altLang="en-US">
                <a:solidFill>
                  <a:srgbClr val="FF0000"/>
                </a:solidFill>
              </a:rPr>
              <a:t>时空图为：</a:t>
            </a:r>
            <a:endParaRPr lang="zh-CN" altLang="en-US">
              <a:solidFill>
                <a:srgbClr val="FF0000"/>
              </a:solidFill>
            </a:endParaRPr>
          </a:p>
        </p:txBody>
      </p:sp>
      <p:sp>
        <p:nvSpPr>
          <p:cNvPr id="6" name="文本框 5"/>
          <p:cNvSpPr txBox="1"/>
          <p:nvPr/>
        </p:nvSpPr>
        <p:spPr>
          <a:xfrm>
            <a:off x="1675765" y="5443855"/>
            <a:ext cx="7690485" cy="810260"/>
          </a:xfrm>
          <a:prstGeom prst="rect">
            <a:avLst/>
          </a:prstGeom>
          <a:noFill/>
        </p:spPr>
        <p:txBody>
          <a:bodyPr wrap="square" rtlCol="0">
            <a:spAutoFit/>
          </a:bodyPr>
          <a:lstStyle/>
          <a:p>
            <a:pPr>
              <a:lnSpc>
                <a:spcPct val="130000"/>
              </a:lnSpc>
            </a:pPr>
            <a:r>
              <a:rPr lang="zh-CN" altLang="en-US"/>
              <a:t>总循环数：</a:t>
            </a:r>
            <a:r>
              <a:rPr lang="en-US" altLang="zh-CN"/>
              <a:t>396</a:t>
            </a:r>
            <a:r>
              <a:rPr lang="zh-CN" altLang="en-US"/>
              <a:t>÷</a:t>
            </a:r>
            <a:r>
              <a:rPr lang="en-US" altLang="zh-CN"/>
              <a:t>4 = 99</a:t>
            </a:r>
            <a:r>
              <a:rPr lang="zh-CN" altLang="en-US"/>
              <a:t>，    每轮需要</a:t>
            </a:r>
            <a:r>
              <a:rPr lang="en-US" altLang="zh-CN"/>
              <a:t>6</a:t>
            </a:r>
            <a:r>
              <a:rPr lang="zh-CN" altLang="en-US"/>
              <a:t>个周期，最后一轮需要</a:t>
            </a:r>
            <a:r>
              <a:rPr lang="en-US" altLang="zh-CN"/>
              <a:t>10</a:t>
            </a:r>
            <a:r>
              <a:rPr lang="zh-CN" altLang="en-US"/>
              <a:t>个周期</a:t>
            </a:r>
            <a:endParaRPr lang="zh-CN" altLang="en-US"/>
          </a:p>
          <a:p>
            <a:pPr>
              <a:lnSpc>
                <a:spcPct val="130000"/>
              </a:lnSpc>
            </a:pPr>
            <a:r>
              <a:rPr lang="zh-CN" altLang="en-US"/>
              <a:t>总时钟周期 </a:t>
            </a:r>
            <a:r>
              <a:rPr lang="en-US" altLang="zh-CN"/>
              <a:t>= 98</a:t>
            </a:r>
            <a:r>
              <a:rPr lang="zh-CN" altLang="en-US"/>
              <a:t>×</a:t>
            </a:r>
            <a:r>
              <a:rPr lang="en-US" altLang="zh-CN"/>
              <a:t>6 + 10 = 99</a:t>
            </a:r>
            <a:r>
              <a:rPr lang="zh-CN" altLang="en-US"/>
              <a:t>×</a:t>
            </a:r>
            <a:r>
              <a:rPr lang="en-US" altLang="zh-CN"/>
              <a:t>6 + 4</a:t>
            </a:r>
            <a:endParaRPr lang="en-US" altLang="zh-CN"/>
          </a:p>
        </p:txBody>
      </p:sp>
      <p:pic>
        <p:nvPicPr>
          <p:cNvPr id="2" name="图片 4"/>
          <p:cNvPicPr>
            <a:picLocks noChangeAspect="1"/>
          </p:cNvPicPr>
          <p:nvPr/>
        </p:nvPicPr>
        <p:blipFill>
          <a:blip r:embed="rId1"/>
          <a:srcRect t="68937"/>
          <a:stretch>
            <a:fillRect/>
          </a:stretch>
        </p:blipFill>
        <p:spPr>
          <a:xfrm>
            <a:off x="383540" y="93345"/>
            <a:ext cx="10960735" cy="1271270"/>
          </a:xfrm>
          <a:prstGeom prst="rect">
            <a:avLst/>
          </a:prstGeom>
          <a:noFill/>
          <a:ln>
            <a:noFill/>
          </a:ln>
        </p:spPr>
      </p:pic>
      <p:pic>
        <p:nvPicPr>
          <p:cNvPr id="7" name="图片 6"/>
          <p:cNvPicPr>
            <a:picLocks noChangeAspect="1"/>
          </p:cNvPicPr>
          <p:nvPr/>
        </p:nvPicPr>
        <p:blipFill>
          <a:blip r:embed="rId2"/>
          <a:stretch>
            <a:fillRect/>
          </a:stretch>
        </p:blipFill>
        <p:spPr>
          <a:xfrm>
            <a:off x="1675765" y="2159000"/>
            <a:ext cx="8376285" cy="3028950"/>
          </a:xfrm>
          <a:prstGeom prst="rect">
            <a:avLst/>
          </a:prstGeom>
        </p:spPr>
      </p:pic>
      <p:cxnSp>
        <p:nvCxnSpPr>
          <p:cNvPr id="4" name="直接连接符 3"/>
          <p:cNvCxnSpPr/>
          <p:nvPr/>
        </p:nvCxnSpPr>
        <p:spPr>
          <a:xfrm>
            <a:off x="788670" y="4740910"/>
            <a:ext cx="10555605" cy="0"/>
          </a:xfrm>
          <a:prstGeom prst="line">
            <a:avLst/>
          </a:prstGeom>
          <a:ln w="57150"/>
        </p:spPr>
        <p:style>
          <a:lnRef idx="3">
            <a:schemeClr val="accent6"/>
          </a:lnRef>
          <a:fillRef idx="0">
            <a:schemeClr val="accent6"/>
          </a:fillRef>
          <a:effectRef idx="2">
            <a:schemeClr val="accent6"/>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556000" y="4105275"/>
            <a:ext cx="5080000" cy="414020"/>
          </a:xfrm>
          <a:prstGeom prst="rect">
            <a:avLst/>
          </a:prstGeom>
          <a:noFill/>
          <a:ln w="9525">
            <a:noFill/>
          </a:ln>
        </p:spPr>
        <p:txBody>
          <a:bodyPr>
            <a:spAutoFit/>
          </a:bodyPr>
          <a:lstStyle/>
          <a:p>
            <a:pPr indent="0" algn="ctr"/>
            <a:endParaRPr lang="en-US" sz="1050" b="0">
              <a:latin typeface="Calibri" panose="020F0502020204030204" charset="0"/>
              <a:ea typeface="宋体" panose="02010600030101010101" pitchFamily="2" charset="-122"/>
              <a:cs typeface="Times New Roman" panose="02020603050405020304" charset="0"/>
            </a:endParaRPr>
          </a:p>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0" dirty="0">
                <a:latin typeface="+mn-ea"/>
                <a:ea typeface="+mn-ea"/>
              </a:rPr>
              <a:t>2</a:t>
            </a:r>
            <a:r>
              <a:rPr lang="zh-CN" altLang="en-US" sz="2400" b="0" dirty="0">
                <a:latin typeface="+mn-ea"/>
                <a:ea typeface="+mn-ea"/>
              </a:rPr>
              <a:t>、将计算机系统中某一功能的处理速度加快 </a:t>
            </a:r>
            <a:r>
              <a:rPr lang="en-US" altLang="zh-CN" sz="2400" b="0" dirty="0">
                <a:latin typeface="+mn-ea"/>
                <a:ea typeface="+mn-ea"/>
              </a:rPr>
              <a:t>20 </a:t>
            </a:r>
            <a:r>
              <a:rPr lang="zh-CN" altLang="en-US" sz="2400" b="0" dirty="0">
                <a:latin typeface="+mn-ea"/>
                <a:ea typeface="+mn-ea"/>
              </a:rPr>
              <a:t>倍，但该功能的处理时间仅为整个系统运行时间的 </a:t>
            </a:r>
            <a:r>
              <a:rPr lang="en-US" altLang="zh-CN" sz="2400" b="0" dirty="0">
                <a:latin typeface="+mn-ea"/>
                <a:ea typeface="+mn-ea"/>
              </a:rPr>
              <a:t>50%</a:t>
            </a:r>
            <a:r>
              <a:rPr lang="zh-CN" altLang="en-US" sz="2400" b="0" dirty="0">
                <a:latin typeface="+mn-ea"/>
                <a:ea typeface="+mn-ea"/>
              </a:rPr>
              <a:t>，则采用此增强功能方法后，能使整个系统的性能提高多少？</a:t>
            </a:r>
            <a:endParaRPr lang="zh-CN" altLang="en-US" sz="2400" dirty="0">
              <a:latin typeface="+mn-ea"/>
              <a:ea typeface="+mn-ea"/>
            </a:endParaRPr>
          </a:p>
        </p:txBody>
      </p:sp>
      <p:sp>
        <p:nvSpPr>
          <p:cNvPr id="3" name="内容占位符 2"/>
          <p:cNvSpPr>
            <a:spLocks noGrp="1"/>
          </p:cNvSpPr>
          <p:nvPr>
            <p:ph idx="1"/>
          </p:nvPr>
        </p:nvSpPr>
        <p:spPr>
          <a:xfrm>
            <a:off x="608400" y="1490400"/>
            <a:ext cx="11251906" cy="5717224"/>
          </a:xfrm>
        </p:spPr>
        <p:txBody>
          <a:bodyPr>
            <a:normAutofit fontScale="70000" lnSpcReduction="20000"/>
          </a:bodyPr>
          <a:lstStyle/>
          <a:p>
            <a:r>
              <a:rPr lang="zh-CN" altLang="en-US" sz="2900" dirty="0" smtClean="0">
                <a:solidFill>
                  <a:schemeClr val="tx1"/>
                </a:solidFill>
                <a:latin typeface="+mn-ea"/>
                <a:ea typeface="+mn-ea"/>
              </a:rPr>
              <a:t>解题思路：</a:t>
            </a:r>
            <a:endParaRPr lang="en-US" altLang="zh-CN" sz="2900" dirty="0" smtClean="0">
              <a:solidFill>
                <a:schemeClr val="tx1"/>
              </a:solidFill>
              <a:latin typeface="+mn-ea"/>
              <a:ea typeface="+mn-ea"/>
            </a:endParaRPr>
          </a:p>
          <a:p>
            <a:r>
              <a:rPr lang="zh-CN" altLang="en-US" sz="2900" dirty="0">
                <a:solidFill>
                  <a:schemeClr val="tx1"/>
                </a:solidFill>
                <a:latin typeface="+mn-ea"/>
                <a:ea typeface="+mn-ea"/>
              </a:rPr>
              <a:t>（改进后）改进部分的时间缩短为原来的</a:t>
            </a:r>
            <a:r>
              <a:rPr lang="en-US" altLang="zh-CN" sz="2900" dirty="0">
                <a:solidFill>
                  <a:schemeClr val="tx1"/>
                </a:solidFill>
                <a:latin typeface="+mn-ea"/>
                <a:ea typeface="+mn-ea"/>
              </a:rPr>
              <a:t>1/ Se</a:t>
            </a:r>
            <a:r>
              <a:rPr lang="zh-CN" altLang="en-US" sz="2900" dirty="0">
                <a:solidFill>
                  <a:schemeClr val="tx1"/>
                </a:solidFill>
                <a:latin typeface="+mn-ea"/>
                <a:ea typeface="+mn-ea"/>
              </a:rPr>
              <a:t>，不可改进的部分（</a:t>
            </a:r>
            <a:r>
              <a:rPr lang="en-US" altLang="zh-CN" sz="2900" dirty="0">
                <a:solidFill>
                  <a:schemeClr val="tx1"/>
                </a:solidFill>
                <a:latin typeface="+mn-ea"/>
                <a:ea typeface="+mn-ea"/>
              </a:rPr>
              <a:t>1- Fe </a:t>
            </a:r>
            <a:r>
              <a:rPr lang="zh-CN" altLang="en-US" sz="2900" dirty="0">
                <a:solidFill>
                  <a:schemeClr val="tx1"/>
                </a:solidFill>
                <a:latin typeface="+mn-ea"/>
                <a:ea typeface="+mn-ea"/>
              </a:rPr>
              <a:t>）执行时间没有改变，故</a:t>
            </a:r>
            <a:endParaRPr lang="zh-CN" altLang="en-US" sz="2900" dirty="0">
              <a:solidFill>
                <a:schemeClr val="tx1"/>
              </a:solidFill>
              <a:latin typeface="+mn-ea"/>
              <a:ea typeface="+mn-ea"/>
            </a:endParaRPr>
          </a:p>
          <a:p>
            <a:r>
              <a:rPr lang="zh-CN" altLang="en-US" sz="2900" dirty="0">
                <a:solidFill>
                  <a:schemeClr val="tx1"/>
                </a:solidFill>
                <a:latin typeface="+mn-ea"/>
                <a:ea typeface="+mn-ea"/>
              </a:rPr>
              <a:t>改进后程序的总执行时间</a:t>
            </a:r>
            <a:r>
              <a:rPr lang="en-US" altLang="zh-CN" sz="2900" dirty="0" smtClean="0">
                <a:solidFill>
                  <a:schemeClr val="tx1"/>
                </a:solidFill>
                <a:latin typeface="+mn-ea"/>
                <a:ea typeface="+mn-ea"/>
              </a:rPr>
              <a:t>Tn</a:t>
            </a:r>
            <a:endParaRPr lang="en-US" altLang="zh-CN" sz="2900" dirty="0">
              <a:solidFill>
                <a:schemeClr val="tx1"/>
              </a:solidFill>
              <a:latin typeface="+mn-ea"/>
              <a:ea typeface="+mn-ea"/>
            </a:endParaRPr>
          </a:p>
          <a:p>
            <a:endParaRPr lang="en-US" altLang="zh-CN" sz="2900" dirty="0" smtClean="0">
              <a:solidFill>
                <a:schemeClr val="tx1"/>
              </a:solidFill>
              <a:latin typeface="+mn-ea"/>
              <a:ea typeface="+mn-ea"/>
            </a:endParaRPr>
          </a:p>
          <a:p>
            <a:endParaRPr lang="en-US" altLang="zh-CN" sz="2900" dirty="0">
              <a:solidFill>
                <a:schemeClr val="tx1"/>
              </a:solidFill>
              <a:latin typeface="+mn-ea"/>
              <a:ea typeface="+mn-ea"/>
            </a:endParaRPr>
          </a:p>
          <a:p>
            <a:r>
              <a:rPr lang="zh-CN" altLang="en-US" sz="2900" dirty="0" smtClean="0">
                <a:solidFill>
                  <a:schemeClr val="tx1"/>
                </a:solidFill>
                <a:latin typeface="+mn-ea"/>
                <a:ea typeface="+mn-ea"/>
              </a:rPr>
              <a:t>即</a:t>
            </a:r>
            <a:endParaRPr lang="en-US" altLang="zh-CN" sz="2900" dirty="0" smtClean="0">
              <a:solidFill>
                <a:schemeClr val="tx1"/>
              </a:solidFill>
              <a:latin typeface="+mn-ea"/>
              <a:ea typeface="+mn-ea"/>
            </a:endParaRPr>
          </a:p>
          <a:p>
            <a:endParaRPr lang="en-US" altLang="zh-CN" sz="2900" dirty="0">
              <a:solidFill>
                <a:schemeClr val="tx1"/>
              </a:solidFill>
              <a:latin typeface="+mn-ea"/>
              <a:ea typeface="+mn-ea"/>
            </a:endParaRPr>
          </a:p>
          <a:p>
            <a:endParaRPr lang="en-US" altLang="zh-CN" sz="2900" dirty="0">
              <a:solidFill>
                <a:schemeClr val="tx1"/>
              </a:solidFill>
              <a:latin typeface="+mn-ea"/>
              <a:ea typeface="+mn-ea"/>
            </a:endParaRPr>
          </a:p>
          <a:p>
            <a:r>
              <a:rPr lang="zh-CN" altLang="en-US" sz="2900" dirty="0" smtClean="0">
                <a:solidFill>
                  <a:schemeClr val="tx1"/>
                </a:solidFill>
                <a:latin typeface="+mn-ea"/>
                <a:ea typeface="+mn-ea"/>
              </a:rPr>
              <a:t>答</a:t>
            </a:r>
            <a:r>
              <a:rPr lang="zh-CN" altLang="en-US" sz="2900" dirty="0">
                <a:solidFill>
                  <a:schemeClr val="tx1"/>
                </a:solidFill>
                <a:latin typeface="+mn-ea"/>
                <a:ea typeface="+mn-ea"/>
              </a:rPr>
              <a:t>案：由题可知： 可改进比例 </a:t>
            </a:r>
            <a:r>
              <a:rPr lang="en-US" altLang="zh-CN" sz="2900" dirty="0">
                <a:solidFill>
                  <a:schemeClr val="tx1"/>
                </a:solidFill>
                <a:latin typeface="+mn-ea"/>
                <a:ea typeface="+mn-ea"/>
              </a:rPr>
              <a:t>= 50% = 0.5   </a:t>
            </a:r>
            <a:r>
              <a:rPr lang="zh-CN" altLang="en-US" sz="2900" dirty="0">
                <a:solidFill>
                  <a:schemeClr val="tx1"/>
                </a:solidFill>
                <a:latin typeface="+mn-ea"/>
                <a:ea typeface="+mn-ea"/>
              </a:rPr>
              <a:t>部件加速比 </a:t>
            </a:r>
            <a:r>
              <a:rPr lang="en-US" altLang="zh-CN" sz="2900" dirty="0">
                <a:solidFill>
                  <a:schemeClr val="tx1"/>
                </a:solidFill>
                <a:latin typeface="+mn-ea"/>
                <a:ea typeface="+mn-ea"/>
              </a:rPr>
              <a:t>= 20</a:t>
            </a:r>
            <a:endParaRPr lang="en-US" altLang="zh-CN" sz="2900" dirty="0">
              <a:solidFill>
                <a:schemeClr val="tx1"/>
              </a:solidFill>
              <a:latin typeface="+mn-ea"/>
              <a:ea typeface="+mn-ea"/>
            </a:endParaRPr>
          </a:p>
          <a:p>
            <a:r>
              <a:rPr lang="zh-CN" altLang="en-US" sz="2900" noProof="0" dirty="0">
                <a:solidFill>
                  <a:srgbClr val="000000"/>
                </a:solidFill>
                <a:latin typeface="+mn-ea"/>
                <a:ea typeface="+mn-ea"/>
              </a:rPr>
              <a:t>      根据</a:t>
            </a:r>
            <a:r>
              <a:rPr lang="en-US" altLang="zh-CN" sz="2900" noProof="0" dirty="0">
                <a:solidFill>
                  <a:srgbClr val="000000"/>
                </a:solidFill>
                <a:latin typeface="+mn-ea"/>
                <a:ea typeface="+mn-ea"/>
              </a:rPr>
              <a:t>Amdahl</a:t>
            </a:r>
            <a:r>
              <a:rPr lang="zh-CN" altLang="en-US" sz="2900" noProof="0" dirty="0">
                <a:solidFill>
                  <a:srgbClr val="000000"/>
                </a:solidFill>
                <a:latin typeface="+mn-ea"/>
                <a:ea typeface="+mn-ea"/>
              </a:rPr>
              <a:t>定律可知：</a:t>
            </a:r>
            <a:endParaRPr lang="en-US" altLang="zh-CN" sz="2900" noProof="0" dirty="0">
              <a:solidFill>
                <a:srgbClr val="000000"/>
              </a:solidFill>
              <a:latin typeface="+mn-ea"/>
              <a:ea typeface="+mn-ea"/>
            </a:endParaRPr>
          </a:p>
          <a:p>
            <a:r>
              <a:rPr lang="en-US" altLang="zh-CN" sz="2900" noProof="0" dirty="0">
                <a:solidFill>
                  <a:srgbClr val="000000"/>
                </a:solidFill>
                <a:latin typeface="+mn-ea"/>
                <a:ea typeface="+mn-ea"/>
              </a:rPr>
              <a:t>                         Sn=1/[</a:t>
            </a:r>
            <a:r>
              <a:rPr lang="zh-CN" altLang="en-US" sz="2900" noProof="0" dirty="0">
                <a:solidFill>
                  <a:srgbClr val="000000"/>
                </a:solidFill>
                <a:latin typeface="+mn-ea"/>
                <a:ea typeface="+mn-ea"/>
              </a:rPr>
              <a:t>（</a:t>
            </a:r>
            <a:r>
              <a:rPr lang="en-US" altLang="zh-CN" sz="2900" noProof="0" dirty="0">
                <a:solidFill>
                  <a:srgbClr val="000000"/>
                </a:solidFill>
                <a:latin typeface="+mn-ea"/>
                <a:ea typeface="+mn-ea"/>
              </a:rPr>
              <a:t>1-0.5</a:t>
            </a:r>
            <a:r>
              <a:rPr lang="zh-CN" altLang="en-US" sz="2900" noProof="0" dirty="0">
                <a:solidFill>
                  <a:srgbClr val="000000"/>
                </a:solidFill>
                <a:latin typeface="+mn-ea"/>
                <a:ea typeface="+mn-ea"/>
              </a:rPr>
              <a:t>）</a:t>
            </a:r>
            <a:r>
              <a:rPr lang="en-US" altLang="zh-CN" sz="2900" noProof="0" dirty="0">
                <a:solidFill>
                  <a:srgbClr val="000000"/>
                </a:solidFill>
                <a:latin typeface="+mn-ea"/>
                <a:ea typeface="+mn-ea"/>
              </a:rPr>
              <a:t>+</a:t>
            </a:r>
            <a:r>
              <a:rPr lang="zh-CN" altLang="en-US" sz="2900" noProof="0" dirty="0">
                <a:solidFill>
                  <a:srgbClr val="000000"/>
                </a:solidFill>
                <a:latin typeface="+mn-ea"/>
                <a:ea typeface="+mn-ea"/>
              </a:rPr>
              <a:t>（</a:t>
            </a:r>
            <a:r>
              <a:rPr lang="en-US" altLang="zh-CN" sz="2900" noProof="0" dirty="0">
                <a:solidFill>
                  <a:srgbClr val="000000"/>
                </a:solidFill>
                <a:latin typeface="+mn-ea"/>
                <a:ea typeface="+mn-ea"/>
              </a:rPr>
              <a:t>0.5/20</a:t>
            </a:r>
            <a:r>
              <a:rPr lang="zh-CN" altLang="en-US" sz="2900" noProof="0" dirty="0">
                <a:solidFill>
                  <a:srgbClr val="000000"/>
                </a:solidFill>
                <a:latin typeface="+mn-ea"/>
                <a:ea typeface="+mn-ea"/>
              </a:rPr>
              <a:t>）</a:t>
            </a:r>
            <a:r>
              <a:rPr lang="en-US" altLang="zh-CN" sz="2900" noProof="0" dirty="0">
                <a:solidFill>
                  <a:srgbClr val="000000"/>
                </a:solidFill>
                <a:latin typeface="+mn-ea"/>
                <a:ea typeface="+mn-ea"/>
              </a:rPr>
              <a:t>]=1.905</a:t>
            </a:r>
            <a:endParaRPr lang="zh-CN" altLang="en-US" sz="2900" noProof="0" dirty="0">
              <a:solidFill>
                <a:srgbClr val="000000"/>
              </a:solidFill>
              <a:latin typeface="+mn-ea"/>
              <a:ea typeface="+mn-ea"/>
            </a:endParaRPr>
          </a:p>
          <a:p>
            <a:endParaRPr lang="zh-CN" altLang="en-US" dirty="0"/>
          </a:p>
        </p:txBody>
      </p:sp>
      <p:graphicFrame>
        <p:nvGraphicFramePr>
          <p:cNvPr id="4" name="Object 37"/>
          <p:cNvGraphicFramePr>
            <a:graphicFrameLocks noChangeAspect="1"/>
          </p:cNvGraphicFramePr>
          <p:nvPr/>
        </p:nvGraphicFramePr>
        <p:xfrm>
          <a:off x="4974671" y="2561064"/>
          <a:ext cx="2519363" cy="827088"/>
        </p:xfrm>
        <a:graphic>
          <a:graphicData uri="http://schemas.openxmlformats.org/presentationml/2006/ole">
            <mc:AlternateContent xmlns:mc="http://schemas.openxmlformats.org/markup-compatibility/2006">
              <mc:Choice xmlns:v="urn:schemas-microsoft-com:vml" Requires="v">
                <p:oleObj spid="_x0000_s5130" name="公式" r:id="rId1" imgW="1243965" imgH="406400" progId="Equation.3">
                  <p:embed/>
                </p:oleObj>
              </mc:Choice>
              <mc:Fallback>
                <p:oleObj name="公式" r:id="rId1" imgW="1243965" imgH="4064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671" y="2561064"/>
                        <a:ext cx="2519363"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1"/>
          <p:cNvGraphicFramePr>
            <a:graphicFrameLocks noChangeAspect="1"/>
          </p:cNvGraphicFramePr>
          <p:nvPr/>
        </p:nvGraphicFramePr>
        <p:xfrm>
          <a:off x="4064006" y="3729093"/>
          <a:ext cx="3024187" cy="1239838"/>
        </p:xfrm>
        <a:graphic>
          <a:graphicData uri="http://schemas.openxmlformats.org/presentationml/2006/ole">
            <mc:AlternateContent xmlns:mc="http://schemas.openxmlformats.org/markup-compatibility/2006">
              <mc:Choice xmlns:v="urn:schemas-microsoft-com:vml" Requires="v">
                <p:oleObj spid="_x0000_s5131" name="公式" r:id="rId3" imgW="1371600" imgH="558800" progId="Equation.3">
                  <p:embed/>
                </p:oleObj>
              </mc:Choice>
              <mc:Fallback>
                <p:oleObj name="公式" r:id="rId3" imgW="1371600" imgH="55880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6" y="3729093"/>
                        <a:ext cx="3024187"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99" y="385181"/>
            <a:ext cx="11203985" cy="2143113"/>
          </a:xfrm>
        </p:spPr>
        <p:txBody>
          <a:bodyPr>
            <a:normAutofit/>
          </a:bodyPr>
          <a:lstStyle/>
          <a:p>
            <a:r>
              <a:rPr lang="en-US" altLang="zh-CN" sz="2200" b="0" dirty="0" smtClean="0">
                <a:latin typeface="+mn-ea"/>
              </a:rPr>
              <a:t>3</a:t>
            </a:r>
            <a:r>
              <a:rPr lang="zh-CN" altLang="en-US" sz="2200" b="0" dirty="0" smtClean="0">
                <a:latin typeface="+mn-ea"/>
              </a:rPr>
              <a:t>、计</a:t>
            </a:r>
            <a:r>
              <a:rPr lang="zh-CN" altLang="en-US" sz="2200" b="0" dirty="0">
                <a:latin typeface="+mn-ea"/>
              </a:rPr>
              <a:t>算机系统中有三个部件可以改进，这三个部件的部件加速比为： 部</a:t>
            </a:r>
            <a:r>
              <a:rPr lang="zh-CN" altLang="en-US" sz="2200" b="0" dirty="0" smtClean="0">
                <a:latin typeface="+mn-ea"/>
              </a:rPr>
              <a:t>件</a:t>
            </a:r>
            <a:r>
              <a:rPr lang="en-US" altLang="zh-CN" sz="2200" b="0" dirty="0">
                <a:latin typeface="+mn-ea"/>
              </a:rPr>
              <a:t>1</a:t>
            </a:r>
            <a:r>
              <a:rPr lang="zh-CN" altLang="en-US" sz="2200" b="0" dirty="0" smtClean="0">
                <a:latin typeface="+mn-ea"/>
              </a:rPr>
              <a:t>加</a:t>
            </a:r>
            <a:r>
              <a:rPr lang="zh-CN" altLang="en-US" sz="2200" b="0" dirty="0">
                <a:latin typeface="+mn-ea"/>
              </a:rPr>
              <a:t>速比 </a:t>
            </a:r>
            <a:r>
              <a:rPr lang="en-US" altLang="zh-CN" sz="2200" b="0" dirty="0" smtClean="0">
                <a:latin typeface="+mn-ea"/>
              </a:rPr>
              <a:t>S1=30</a:t>
            </a:r>
            <a:r>
              <a:rPr lang="zh-CN" altLang="en-US" sz="2200" b="0" dirty="0" smtClean="0">
                <a:latin typeface="+mn-ea"/>
              </a:rPr>
              <a:t>；部件</a:t>
            </a:r>
            <a:r>
              <a:rPr lang="en-US" altLang="zh-CN" sz="2200" b="0" dirty="0" smtClean="0">
                <a:latin typeface="+mn-ea"/>
              </a:rPr>
              <a:t>2</a:t>
            </a:r>
            <a:r>
              <a:rPr lang="zh-CN" altLang="en-US" sz="2200" b="0" dirty="0" smtClean="0">
                <a:latin typeface="+mn-ea"/>
              </a:rPr>
              <a:t>加</a:t>
            </a:r>
            <a:r>
              <a:rPr lang="zh-CN" altLang="en-US" sz="2200" b="0" dirty="0">
                <a:latin typeface="+mn-ea"/>
              </a:rPr>
              <a:t>速比 </a:t>
            </a:r>
            <a:r>
              <a:rPr lang="en-US" altLang="zh-CN" sz="2200" b="0" dirty="0" smtClean="0">
                <a:latin typeface="+mn-ea"/>
              </a:rPr>
              <a:t>S2=20</a:t>
            </a:r>
            <a:r>
              <a:rPr lang="zh-CN" altLang="en-US" sz="2200" b="0" dirty="0" smtClean="0">
                <a:latin typeface="+mn-ea"/>
              </a:rPr>
              <a:t>；部件</a:t>
            </a:r>
            <a:r>
              <a:rPr lang="en-US" altLang="zh-CN" sz="2200" b="0" dirty="0" smtClean="0">
                <a:latin typeface="+mn-ea"/>
              </a:rPr>
              <a:t>3</a:t>
            </a:r>
            <a:r>
              <a:rPr lang="zh-CN" altLang="en-US" sz="2200" b="0" dirty="0" smtClean="0">
                <a:latin typeface="+mn-ea"/>
              </a:rPr>
              <a:t>加</a:t>
            </a:r>
            <a:r>
              <a:rPr lang="zh-CN" altLang="en-US" sz="2200" b="0" dirty="0">
                <a:latin typeface="+mn-ea"/>
              </a:rPr>
              <a:t>速比 </a:t>
            </a:r>
            <a:r>
              <a:rPr lang="en-US" altLang="zh-CN" sz="2200" b="0" dirty="0" smtClean="0">
                <a:latin typeface="+mn-ea"/>
              </a:rPr>
              <a:t>S3=10 </a:t>
            </a:r>
            <a:br>
              <a:rPr lang="en-US" altLang="zh-CN" sz="2200" b="0" dirty="0" smtClean="0">
                <a:latin typeface="+mn-ea"/>
              </a:rPr>
            </a:br>
            <a:r>
              <a:rPr lang="zh-CN" altLang="en-US" sz="2200" b="0" dirty="0" smtClean="0">
                <a:latin typeface="+mn-ea"/>
              </a:rPr>
              <a:t>（</a:t>
            </a:r>
            <a:r>
              <a:rPr lang="en-US" altLang="zh-CN" sz="2200" b="0" dirty="0">
                <a:latin typeface="+mn-ea"/>
              </a:rPr>
              <a:t>1</a:t>
            </a:r>
            <a:r>
              <a:rPr lang="zh-CN" altLang="en-US" sz="2200" b="0" dirty="0" smtClean="0">
                <a:latin typeface="+mn-ea"/>
              </a:rPr>
              <a:t>）</a:t>
            </a:r>
            <a:r>
              <a:rPr lang="zh-CN" altLang="en-US" sz="2200" b="0" dirty="0">
                <a:latin typeface="+mn-ea"/>
              </a:rPr>
              <a:t>如果三个部件的可改进比例分别为 </a:t>
            </a:r>
            <a:r>
              <a:rPr lang="en-US" altLang="zh-CN" sz="2200" b="0" dirty="0">
                <a:latin typeface="+mn-ea"/>
              </a:rPr>
              <a:t>30%</a:t>
            </a:r>
            <a:r>
              <a:rPr lang="zh-CN" altLang="en-US" sz="2200" b="0" dirty="0">
                <a:latin typeface="+mn-ea"/>
              </a:rPr>
              <a:t>、</a:t>
            </a:r>
            <a:r>
              <a:rPr lang="en-US" altLang="zh-CN" sz="2200" b="0" dirty="0">
                <a:latin typeface="+mn-ea"/>
              </a:rPr>
              <a:t>30%</a:t>
            </a:r>
            <a:r>
              <a:rPr lang="zh-CN" altLang="en-US" sz="2200" b="0" dirty="0">
                <a:latin typeface="+mn-ea"/>
              </a:rPr>
              <a:t>和 </a:t>
            </a:r>
            <a:r>
              <a:rPr lang="en-US" altLang="zh-CN" sz="2200" b="0" dirty="0">
                <a:latin typeface="+mn-ea"/>
              </a:rPr>
              <a:t>20%</a:t>
            </a:r>
            <a:r>
              <a:rPr lang="zh-CN" altLang="en-US" sz="2200" b="0" dirty="0">
                <a:latin typeface="+mn-ea"/>
              </a:rPr>
              <a:t>，三个部件同时</a:t>
            </a:r>
            <a:r>
              <a:rPr lang="zh-CN" altLang="en-US" sz="2200" b="0" dirty="0" smtClean="0">
                <a:latin typeface="+mn-ea"/>
              </a:rPr>
              <a:t>改进</a:t>
            </a:r>
            <a:r>
              <a:rPr lang="zh-CN" altLang="en-US" sz="2200" b="0" dirty="0">
                <a:latin typeface="+mn-ea"/>
              </a:rPr>
              <a:t>，那么系统中不可加速部分的执行时间在总执行时间中占的比例是多少</a:t>
            </a:r>
            <a:r>
              <a:rPr lang="zh-CN" altLang="en-US" sz="2200" b="0" dirty="0" smtClean="0">
                <a:latin typeface="+mn-ea"/>
              </a:rPr>
              <a:t>？（</a:t>
            </a:r>
            <a:r>
              <a:rPr lang="en-US" altLang="zh-CN" sz="2200" b="0" dirty="0">
                <a:latin typeface="+mn-ea"/>
              </a:rPr>
              <a:t>2</a:t>
            </a:r>
            <a:r>
              <a:rPr lang="zh-CN" altLang="en-US" sz="2200" b="0" dirty="0" smtClean="0">
                <a:latin typeface="+mn-ea"/>
              </a:rPr>
              <a:t>）</a:t>
            </a:r>
            <a:r>
              <a:rPr lang="zh-CN" altLang="en-US" sz="2200" b="0" dirty="0">
                <a:latin typeface="+mn-ea"/>
              </a:rPr>
              <a:t>如果部件 </a:t>
            </a:r>
            <a:r>
              <a:rPr lang="en-US" altLang="zh-CN" sz="2200" b="0" dirty="0">
                <a:latin typeface="+mn-ea"/>
              </a:rPr>
              <a:t>1 </a:t>
            </a:r>
            <a:r>
              <a:rPr lang="zh-CN" altLang="en-US" sz="2200" b="0" dirty="0">
                <a:latin typeface="+mn-ea"/>
              </a:rPr>
              <a:t>和部件 </a:t>
            </a:r>
            <a:r>
              <a:rPr lang="en-US" altLang="zh-CN" sz="2200" b="0" dirty="0">
                <a:latin typeface="+mn-ea"/>
              </a:rPr>
              <a:t>2 </a:t>
            </a:r>
            <a:r>
              <a:rPr lang="zh-CN" altLang="en-US" sz="2200" b="0" dirty="0">
                <a:latin typeface="+mn-ea"/>
              </a:rPr>
              <a:t>的可改进比例均为 </a:t>
            </a:r>
            <a:r>
              <a:rPr lang="en-US" altLang="zh-CN" sz="2200" b="0" dirty="0">
                <a:latin typeface="+mn-ea"/>
              </a:rPr>
              <a:t>30%</a:t>
            </a:r>
            <a:r>
              <a:rPr lang="zh-CN" altLang="en-US" sz="2200" b="0" dirty="0">
                <a:latin typeface="+mn-ea"/>
              </a:rPr>
              <a:t>，那么当部件 </a:t>
            </a:r>
            <a:r>
              <a:rPr lang="en-US" altLang="zh-CN" sz="2200" b="0" dirty="0">
                <a:latin typeface="+mn-ea"/>
              </a:rPr>
              <a:t>3 </a:t>
            </a:r>
            <a:r>
              <a:rPr lang="zh-CN" altLang="en-US" sz="2200" b="0" dirty="0">
                <a:latin typeface="+mn-ea"/>
              </a:rPr>
              <a:t>的可改进比 例为多少时，系统加速比才可以达到 </a:t>
            </a:r>
            <a:r>
              <a:rPr lang="en-US" altLang="zh-CN" sz="2200" b="0" dirty="0">
                <a:latin typeface="+mn-ea"/>
              </a:rPr>
              <a:t>10</a:t>
            </a:r>
            <a:r>
              <a:rPr lang="zh-CN" altLang="en-US" sz="2200" b="0" dirty="0">
                <a:latin typeface="+mn-ea"/>
              </a:rPr>
              <a:t>？ </a:t>
            </a:r>
            <a:endParaRPr lang="zh-CN" altLang="en-US" sz="2200" b="0" dirty="0">
              <a:latin typeface="+mn-ea"/>
              <a:ea typeface="+mn-ea"/>
            </a:endParaRPr>
          </a:p>
        </p:txBody>
      </p:sp>
      <p:sp>
        <p:nvSpPr>
          <p:cNvPr id="3" name="内容占位符 2"/>
          <p:cNvSpPr>
            <a:spLocks noGrp="1"/>
          </p:cNvSpPr>
          <p:nvPr>
            <p:ph idx="1"/>
          </p:nvPr>
        </p:nvSpPr>
        <p:spPr>
          <a:xfrm>
            <a:off x="608399" y="2756107"/>
            <a:ext cx="11583601" cy="5029740"/>
          </a:xfrm>
        </p:spPr>
        <p:txBody>
          <a:bodyPr>
            <a:normAutofit lnSpcReduction="10000"/>
          </a:bodyPr>
          <a:lstStyle/>
          <a:p>
            <a:r>
              <a:rPr lang="zh-CN" altLang="en-US" sz="2000" dirty="0">
                <a:solidFill>
                  <a:schemeClr val="tx1"/>
                </a:solidFill>
                <a:latin typeface="+mn-ea"/>
                <a:ea typeface="+mn-ea"/>
              </a:rPr>
              <a:t>解题思路</a:t>
            </a:r>
            <a:r>
              <a:rPr lang="zh-CN" altLang="en-US" sz="2000" dirty="0" smtClean="0">
                <a:solidFill>
                  <a:schemeClr val="tx1"/>
                </a:solidFill>
                <a:latin typeface="+mn-ea"/>
                <a:ea typeface="+mn-ea"/>
              </a:rPr>
              <a:t>：</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与</a:t>
            </a:r>
            <a:r>
              <a:rPr lang="zh-CN" altLang="en-US" sz="2000" dirty="0">
                <a:solidFill>
                  <a:schemeClr val="tx1"/>
                </a:solidFill>
                <a:latin typeface="+mn-ea"/>
                <a:ea typeface="+mn-ea"/>
              </a:rPr>
              <a:t>上题类似</a:t>
            </a:r>
            <a:r>
              <a:rPr lang="zh-CN" altLang="en-US" sz="2000" dirty="0" smtClean="0">
                <a:solidFill>
                  <a:schemeClr val="tx1"/>
                </a:solidFill>
                <a:latin typeface="+mn-ea"/>
                <a:ea typeface="+mn-ea"/>
              </a:rPr>
              <a:t>，</a:t>
            </a:r>
            <a:endParaRPr lang="en-US" altLang="zh-CN" sz="2000" dirty="0" smtClean="0">
              <a:solidFill>
                <a:schemeClr val="tx1"/>
              </a:solidFill>
              <a:latin typeface="+mn-ea"/>
              <a:ea typeface="+mn-ea"/>
            </a:endParaRPr>
          </a:p>
          <a:p>
            <a:endParaRPr lang="en-US" altLang="zh-CN" sz="2000" dirty="0" smtClean="0">
              <a:solidFill>
                <a:schemeClr val="tx1"/>
              </a:solidFill>
              <a:latin typeface="+mn-ea"/>
              <a:ea typeface="+mn-ea"/>
            </a:endParaRPr>
          </a:p>
          <a:p>
            <a:endParaRPr lang="en-US" altLang="zh-CN" sz="2000" dirty="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对</a:t>
            </a:r>
            <a:r>
              <a:rPr lang="zh-CN" altLang="en-US" sz="2000" dirty="0">
                <a:solidFill>
                  <a:schemeClr val="tx1"/>
                </a:solidFill>
                <a:latin typeface="+mn-ea"/>
                <a:ea typeface="+mn-ea"/>
              </a:rPr>
              <a:t>于多部件的</a:t>
            </a:r>
            <a:r>
              <a:rPr lang="en-US" altLang="zh-CN" sz="2000" dirty="0">
                <a:solidFill>
                  <a:schemeClr val="tx1"/>
                </a:solidFill>
                <a:latin typeface="+mn-ea"/>
                <a:ea typeface="+mn-ea"/>
              </a:rPr>
              <a:t>Amdahl</a:t>
            </a:r>
            <a:r>
              <a:rPr lang="zh-CN" altLang="en-US" sz="2000" dirty="0">
                <a:solidFill>
                  <a:schemeClr val="tx1"/>
                </a:solidFill>
                <a:latin typeface="+mn-ea"/>
                <a:ea typeface="+mn-ea"/>
              </a:rPr>
              <a:t>定</a:t>
            </a:r>
            <a:r>
              <a:rPr lang="zh-CN" altLang="en-US" sz="2000" dirty="0" smtClean="0">
                <a:solidFill>
                  <a:schemeClr val="tx1"/>
                </a:solidFill>
                <a:latin typeface="+mn-ea"/>
                <a:ea typeface="+mn-ea"/>
              </a:rPr>
              <a:t>理，不可加速部分的执行时间为</a:t>
            </a:r>
            <a:endParaRPr lang="en-US" altLang="zh-CN" sz="2000" dirty="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改</a:t>
            </a:r>
            <a:r>
              <a:rPr lang="zh-CN" altLang="en-US" sz="2000" dirty="0">
                <a:solidFill>
                  <a:schemeClr val="tx1"/>
                </a:solidFill>
                <a:latin typeface="+mn-ea"/>
                <a:ea typeface="+mn-ea"/>
              </a:rPr>
              <a:t>进后程序的总执行时间</a:t>
            </a:r>
            <a:r>
              <a:rPr lang="en-US" altLang="zh-CN" sz="2000" dirty="0">
                <a:solidFill>
                  <a:schemeClr val="tx1"/>
                </a:solidFill>
                <a:latin typeface="+mn-ea"/>
                <a:ea typeface="+mn-ea"/>
              </a:rPr>
              <a:t>Tn</a:t>
            </a:r>
            <a:r>
              <a:rPr lang="zh-CN" altLang="en-US" sz="2000" dirty="0">
                <a:solidFill>
                  <a:schemeClr val="tx1"/>
                </a:solidFill>
                <a:latin typeface="+mn-ea"/>
                <a:ea typeface="+mn-ea"/>
              </a:rPr>
              <a:t>等于</a:t>
            </a:r>
            <a:endParaRPr lang="en-US" altLang="zh-CN" sz="2000" dirty="0">
              <a:solidFill>
                <a:schemeClr val="tx1"/>
              </a:solidFill>
              <a:latin typeface="+mn-ea"/>
              <a:ea typeface="+mn-ea"/>
            </a:endParaRPr>
          </a:p>
          <a:p>
            <a:endParaRPr lang="en-US" altLang="zh-CN" dirty="0" smtClean="0">
              <a:solidFill>
                <a:schemeClr val="tx1"/>
              </a:solidFill>
              <a:latin typeface="+mn-ea"/>
              <a:ea typeface="+mn-ea"/>
            </a:endParaRPr>
          </a:p>
          <a:p>
            <a:r>
              <a:rPr lang="en-US" altLang="zh-CN" dirty="0" smtClean="0">
                <a:solidFill>
                  <a:schemeClr val="tx1"/>
                </a:solidFill>
                <a:latin typeface="+mn-ea"/>
                <a:ea typeface="+mn-ea"/>
              </a:rPr>
              <a:t>                  </a:t>
            </a:r>
            <a:endParaRPr lang="en-US" altLang="zh-CN" dirty="0">
              <a:solidFill>
                <a:schemeClr val="tx1"/>
              </a:solidFill>
              <a:latin typeface="+mn-ea"/>
              <a:ea typeface="+mn-ea"/>
            </a:endParaRPr>
          </a:p>
          <a:p>
            <a:endParaRPr lang="en-US" altLang="zh-CN" dirty="0" smtClean="0">
              <a:solidFill>
                <a:schemeClr val="tx1"/>
              </a:solidFill>
              <a:latin typeface="+mn-ea"/>
              <a:ea typeface="+mn-ea"/>
            </a:endParaRPr>
          </a:p>
          <a:p>
            <a:endParaRPr lang="en-US" altLang="zh-CN" dirty="0">
              <a:sym typeface="Wingdings" panose="05000000000000000000" pitchFamily="2" charset="2"/>
            </a:endParaRPr>
          </a:p>
        </p:txBody>
      </p:sp>
      <p:pic>
        <p:nvPicPr>
          <p:cNvPr id="8" name="图片 7"/>
          <p:cNvPicPr>
            <a:picLocks noChangeAspect="1"/>
          </p:cNvPicPr>
          <p:nvPr/>
        </p:nvPicPr>
        <p:blipFill>
          <a:blip r:embed="rId1"/>
          <a:stretch>
            <a:fillRect/>
          </a:stretch>
        </p:blipFill>
        <p:spPr>
          <a:xfrm>
            <a:off x="4609907" y="6205306"/>
            <a:ext cx="2304762" cy="390476"/>
          </a:xfrm>
          <a:prstGeom prst="rect">
            <a:avLst/>
          </a:prstGeom>
        </p:spPr>
      </p:pic>
      <p:pic>
        <p:nvPicPr>
          <p:cNvPr id="9" name="图片 8"/>
          <p:cNvPicPr>
            <a:picLocks noChangeAspect="1"/>
          </p:cNvPicPr>
          <p:nvPr/>
        </p:nvPicPr>
        <p:blipFill>
          <a:blip r:embed="rId2"/>
          <a:stretch>
            <a:fillRect/>
          </a:stretch>
        </p:blipFill>
        <p:spPr>
          <a:xfrm>
            <a:off x="2924677" y="3572185"/>
            <a:ext cx="4438095" cy="990476"/>
          </a:xfrm>
          <a:prstGeom prst="rect">
            <a:avLst/>
          </a:prstGeom>
        </p:spPr>
      </p:pic>
      <p:pic>
        <p:nvPicPr>
          <p:cNvPr id="10" name="图片 9"/>
          <p:cNvPicPr>
            <a:picLocks noChangeAspect="1"/>
          </p:cNvPicPr>
          <p:nvPr/>
        </p:nvPicPr>
        <p:blipFill>
          <a:blip r:embed="rId3"/>
          <a:stretch>
            <a:fillRect/>
          </a:stretch>
        </p:blipFill>
        <p:spPr>
          <a:xfrm>
            <a:off x="7362772" y="5270977"/>
            <a:ext cx="1476870" cy="4731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483512"/>
            <a:ext cx="11386376" cy="2013776"/>
          </a:xfrm>
        </p:spPr>
        <p:txBody>
          <a:bodyPr>
            <a:normAutofit fontScale="90000"/>
          </a:bodyPr>
          <a:lstStyle/>
          <a:p>
            <a:r>
              <a:rPr lang="en-US" altLang="zh-CN" sz="2200" b="0" dirty="0">
                <a:solidFill>
                  <a:srgbClr val="000000">
                    <a:lumMod val="85000"/>
                    <a:lumOff val="15000"/>
                  </a:srgbClr>
                </a:solidFill>
                <a:latin typeface="微软雅黑" panose="020B0503020204020204" pitchFamily="34" charset="-122"/>
              </a:rPr>
              <a:t>3</a:t>
            </a:r>
            <a:r>
              <a:rPr lang="zh-CN" altLang="en-US" sz="2200" b="0" dirty="0">
                <a:solidFill>
                  <a:srgbClr val="000000">
                    <a:lumMod val="85000"/>
                    <a:lumOff val="15000"/>
                  </a:srgbClr>
                </a:solidFill>
                <a:latin typeface="微软雅黑" panose="020B0503020204020204" pitchFamily="34" charset="-122"/>
              </a:rPr>
              <a:t>、计算机系统中有三个部件可以改进，这三个部件的部件加速比为： 部件</a:t>
            </a:r>
            <a:r>
              <a:rPr lang="en-US" altLang="zh-CN" sz="2200" b="0" dirty="0">
                <a:solidFill>
                  <a:srgbClr val="000000">
                    <a:lumMod val="85000"/>
                    <a:lumOff val="15000"/>
                  </a:srgbClr>
                </a:solidFill>
                <a:latin typeface="微软雅黑" panose="020B0503020204020204" pitchFamily="34" charset="-122"/>
              </a:rPr>
              <a:t>1</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S1=30</a:t>
            </a:r>
            <a:r>
              <a:rPr lang="zh-CN" altLang="en-US" sz="2200" b="0" dirty="0">
                <a:solidFill>
                  <a:srgbClr val="000000">
                    <a:lumMod val="85000"/>
                    <a:lumOff val="15000"/>
                  </a:srgbClr>
                </a:solidFill>
                <a:latin typeface="微软雅黑" panose="020B0503020204020204" pitchFamily="34" charset="-122"/>
              </a:rPr>
              <a:t>；部件</a:t>
            </a:r>
            <a:r>
              <a:rPr lang="en-US" altLang="zh-CN" sz="2200" b="0" dirty="0">
                <a:solidFill>
                  <a:srgbClr val="000000">
                    <a:lumMod val="85000"/>
                    <a:lumOff val="15000"/>
                  </a:srgbClr>
                </a:solidFill>
                <a:latin typeface="微软雅黑" panose="020B0503020204020204" pitchFamily="34" charset="-122"/>
              </a:rPr>
              <a:t>2</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S2=20</a:t>
            </a:r>
            <a:r>
              <a:rPr lang="zh-CN" altLang="en-US" sz="2200" b="0" dirty="0">
                <a:solidFill>
                  <a:srgbClr val="000000">
                    <a:lumMod val="85000"/>
                    <a:lumOff val="15000"/>
                  </a:srgbClr>
                </a:solidFill>
                <a:latin typeface="微软雅黑" panose="020B0503020204020204" pitchFamily="34" charset="-122"/>
              </a:rPr>
              <a:t>；部件</a:t>
            </a:r>
            <a:r>
              <a:rPr lang="en-US" altLang="zh-CN" sz="2200" b="0" dirty="0">
                <a:solidFill>
                  <a:srgbClr val="000000">
                    <a:lumMod val="85000"/>
                    <a:lumOff val="15000"/>
                  </a:srgbClr>
                </a:solidFill>
                <a:latin typeface="微软雅黑" panose="020B0503020204020204" pitchFamily="34" charset="-122"/>
              </a:rPr>
              <a:t>3</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S3=10 </a:t>
            </a:r>
            <a:br>
              <a:rPr lang="en-US" altLang="zh-CN" sz="2200" b="0" dirty="0">
                <a:solidFill>
                  <a:srgbClr val="000000">
                    <a:lumMod val="85000"/>
                    <a:lumOff val="15000"/>
                  </a:srgbClr>
                </a:solidFill>
                <a:latin typeface="微软雅黑" panose="020B0503020204020204" pitchFamily="34" charset="-122"/>
              </a:rPr>
            </a:br>
            <a:r>
              <a:rPr lang="zh-CN" altLang="en-US" sz="2200" b="0" dirty="0">
                <a:solidFill>
                  <a:srgbClr val="000000">
                    <a:lumMod val="85000"/>
                    <a:lumOff val="15000"/>
                  </a:srgbClr>
                </a:solidFill>
                <a:latin typeface="微软雅黑" panose="020B0503020204020204" pitchFamily="34" charset="-122"/>
              </a:rPr>
              <a:t>（</a:t>
            </a:r>
            <a:r>
              <a:rPr lang="en-US" altLang="zh-CN" sz="2200" b="0" dirty="0">
                <a:solidFill>
                  <a:srgbClr val="000000">
                    <a:lumMod val="85000"/>
                    <a:lumOff val="15000"/>
                  </a:srgbClr>
                </a:solidFill>
                <a:latin typeface="微软雅黑" panose="020B0503020204020204" pitchFamily="34" charset="-122"/>
              </a:rPr>
              <a:t>1</a:t>
            </a:r>
            <a:r>
              <a:rPr lang="zh-CN" altLang="en-US" sz="2200" b="0" dirty="0">
                <a:solidFill>
                  <a:srgbClr val="000000">
                    <a:lumMod val="85000"/>
                    <a:lumOff val="15000"/>
                  </a:srgbClr>
                </a:solidFill>
                <a:latin typeface="微软雅黑" panose="020B0503020204020204" pitchFamily="34" charset="-122"/>
              </a:rPr>
              <a:t>）如果三个部件的可改进比例分别为 </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和 </a:t>
            </a:r>
            <a:r>
              <a:rPr lang="en-US" altLang="zh-CN" sz="2200" b="0" dirty="0">
                <a:solidFill>
                  <a:srgbClr val="000000">
                    <a:lumMod val="85000"/>
                    <a:lumOff val="15000"/>
                  </a:srgbClr>
                </a:solidFill>
                <a:latin typeface="微软雅黑" panose="020B0503020204020204" pitchFamily="34" charset="-122"/>
              </a:rPr>
              <a:t>20%</a:t>
            </a:r>
            <a:r>
              <a:rPr lang="zh-CN" altLang="en-US" sz="2200" b="0" dirty="0">
                <a:solidFill>
                  <a:srgbClr val="000000">
                    <a:lumMod val="85000"/>
                    <a:lumOff val="15000"/>
                  </a:srgbClr>
                </a:solidFill>
                <a:latin typeface="微软雅黑" panose="020B0503020204020204" pitchFamily="34" charset="-122"/>
              </a:rPr>
              <a:t>，三个部件同时改进，那么系统中不可加速部分的执行时间在总执行时间中占的比例是多少？（</a:t>
            </a:r>
            <a:r>
              <a:rPr lang="en-US" altLang="zh-CN" sz="2200" b="0" dirty="0">
                <a:solidFill>
                  <a:srgbClr val="000000">
                    <a:lumMod val="85000"/>
                    <a:lumOff val="15000"/>
                  </a:srgbClr>
                </a:solidFill>
                <a:latin typeface="微软雅黑" panose="020B0503020204020204" pitchFamily="34" charset="-122"/>
              </a:rPr>
              <a:t>2</a:t>
            </a:r>
            <a:r>
              <a:rPr lang="zh-CN" altLang="en-US" sz="2200" b="0" dirty="0">
                <a:solidFill>
                  <a:srgbClr val="000000">
                    <a:lumMod val="85000"/>
                    <a:lumOff val="15000"/>
                  </a:srgbClr>
                </a:solidFill>
                <a:latin typeface="微软雅黑" panose="020B0503020204020204" pitchFamily="34" charset="-122"/>
              </a:rPr>
              <a:t>）如果部件 </a:t>
            </a:r>
            <a:r>
              <a:rPr lang="en-US" altLang="zh-CN" sz="2200" b="0" dirty="0">
                <a:solidFill>
                  <a:srgbClr val="000000">
                    <a:lumMod val="85000"/>
                    <a:lumOff val="15000"/>
                  </a:srgbClr>
                </a:solidFill>
                <a:latin typeface="微软雅黑" panose="020B0503020204020204" pitchFamily="34" charset="-122"/>
              </a:rPr>
              <a:t>1 </a:t>
            </a:r>
            <a:r>
              <a:rPr lang="zh-CN" altLang="en-US" sz="2200" b="0" dirty="0">
                <a:solidFill>
                  <a:srgbClr val="000000">
                    <a:lumMod val="85000"/>
                    <a:lumOff val="15000"/>
                  </a:srgbClr>
                </a:solidFill>
                <a:latin typeface="微软雅黑" panose="020B0503020204020204" pitchFamily="34" charset="-122"/>
              </a:rPr>
              <a:t>和部件 </a:t>
            </a:r>
            <a:r>
              <a:rPr lang="en-US" altLang="zh-CN" sz="2200" b="0" dirty="0">
                <a:solidFill>
                  <a:srgbClr val="000000">
                    <a:lumMod val="85000"/>
                    <a:lumOff val="15000"/>
                  </a:srgbClr>
                </a:solidFill>
                <a:latin typeface="微软雅黑" panose="020B0503020204020204" pitchFamily="34" charset="-122"/>
              </a:rPr>
              <a:t>2 </a:t>
            </a:r>
            <a:r>
              <a:rPr lang="zh-CN" altLang="en-US" sz="2200" b="0" dirty="0">
                <a:solidFill>
                  <a:srgbClr val="000000">
                    <a:lumMod val="85000"/>
                    <a:lumOff val="15000"/>
                  </a:srgbClr>
                </a:solidFill>
                <a:latin typeface="微软雅黑" panose="020B0503020204020204" pitchFamily="34" charset="-122"/>
              </a:rPr>
              <a:t>的可改进比例均为 </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，那么当部件 </a:t>
            </a:r>
            <a:r>
              <a:rPr lang="en-US" altLang="zh-CN" sz="2200" b="0" dirty="0">
                <a:solidFill>
                  <a:srgbClr val="000000">
                    <a:lumMod val="85000"/>
                    <a:lumOff val="15000"/>
                  </a:srgbClr>
                </a:solidFill>
                <a:latin typeface="微软雅黑" panose="020B0503020204020204" pitchFamily="34" charset="-122"/>
              </a:rPr>
              <a:t>3 </a:t>
            </a:r>
            <a:r>
              <a:rPr lang="zh-CN" altLang="en-US" sz="2200" b="0" dirty="0">
                <a:solidFill>
                  <a:srgbClr val="000000">
                    <a:lumMod val="85000"/>
                    <a:lumOff val="15000"/>
                  </a:srgbClr>
                </a:solidFill>
                <a:latin typeface="微软雅黑" panose="020B0503020204020204" pitchFamily="34" charset="-122"/>
              </a:rPr>
              <a:t>的可改进比 例为多少时，系统加速比才可以达到 </a:t>
            </a:r>
            <a:r>
              <a:rPr lang="en-US" altLang="zh-CN" sz="2200" b="0" dirty="0">
                <a:solidFill>
                  <a:srgbClr val="000000">
                    <a:lumMod val="85000"/>
                    <a:lumOff val="15000"/>
                  </a:srgbClr>
                </a:solidFill>
                <a:latin typeface="微软雅黑" panose="020B0503020204020204" pitchFamily="34" charset="-122"/>
              </a:rPr>
              <a:t>10</a:t>
            </a:r>
            <a:r>
              <a:rPr lang="zh-CN" altLang="en-US" sz="2200" b="0" dirty="0">
                <a:solidFill>
                  <a:srgbClr val="000000">
                    <a:lumMod val="85000"/>
                    <a:lumOff val="15000"/>
                  </a:srgbClr>
                </a:solidFill>
                <a:latin typeface="微软雅黑" panose="020B0503020204020204" pitchFamily="34" charset="-122"/>
              </a:rPr>
              <a:t>？ </a:t>
            </a:r>
            <a:endParaRPr lang="zh-CN" altLang="en-US" dirty="0"/>
          </a:p>
        </p:txBody>
      </p:sp>
      <p:sp>
        <p:nvSpPr>
          <p:cNvPr id="3" name="内容占位符 2"/>
          <p:cNvSpPr>
            <a:spLocks noGrp="1"/>
          </p:cNvSpPr>
          <p:nvPr>
            <p:ph idx="1"/>
          </p:nvPr>
        </p:nvSpPr>
        <p:spPr>
          <a:xfrm>
            <a:off x="739588" y="2497288"/>
            <a:ext cx="10838012" cy="3752312"/>
          </a:xfrm>
        </p:spPr>
        <p:txBody>
          <a:bodyPr/>
          <a:lstStyle/>
          <a:p>
            <a:r>
              <a:rPr lang="zh-CN" altLang="en-US" sz="2000" dirty="0" smtClean="0">
                <a:solidFill>
                  <a:schemeClr val="tx1"/>
                </a:solidFill>
                <a:latin typeface="+mn-ea"/>
              </a:rPr>
              <a:t>答案：</a:t>
            </a:r>
            <a:r>
              <a:rPr lang="zh-CN" altLang="en-US" dirty="0" smtClean="0">
                <a:solidFill>
                  <a:schemeClr val="tx1"/>
                </a:solidFill>
                <a:latin typeface="+mn-ea"/>
              </a:rPr>
              <a:t>（</a:t>
            </a:r>
            <a:r>
              <a:rPr lang="en-US" altLang="zh-CN" dirty="0">
                <a:solidFill>
                  <a:schemeClr val="tx1"/>
                </a:solidFill>
                <a:latin typeface="+mn-ea"/>
              </a:rPr>
              <a:t>1</a:t>
            </a:r>
            <a:r>
              <a:rPr lang="zh-CN" altLang="en-US" dirty="0">
                <a:solidFill>
                  <a:schemeClr val="tx1"/>
                </a:solidFill>
                <a:latin typeface="+mn-ea"/>
              </a:rPr>
              <a:t>）</a:t>
            </a:r>
            <a:r>
              <a:rPr lang="zh-CN" altLang="en-US" sz="2000" dirty="0">
                <a:solidFill>
                  <a:schemeClr val="tx1"/>
                </a:solidFill>
                <a:latin typeface="+mn-ea"/>
                <a:ea typeface="+mn-ea"/>
              </a:rPr>
              <a:t>设系统改进前的执行时间为 </a:t>
            </a:r>
            <a:r>
              <a:rPr lang="en-US" altLang="zh-CN" sz="2000" dirty="0">
                <a:solidFill>
                  <a:schemeClr val="tx1"/>
                </a:solidFill>
                <a:latin typeface="+mn-ea"/>
                <a:ea typeface="+mn-ea"/>
              </a:rPr>
              <a:t>T</a:t>
            </a:r>
            <a:r>
              <a:rPr lang="zh-CN" altLang="en-US" sz="2000" dirty="0">
                <a:solidFill>
                  <a:schemeClr val="tx1"/>
                </a:solidFill>
                <a:latin typeface="+mn-ea"/>
                <a:ea typeface="+mn-ea"/>
              </a:rPr>
              <a:t>，不可改进部分的执行时间为</a:t>
            </a:r>
            <a:endParaRPr lang="zh-CN" altLang="en-US" sz="2000" dirty="0">
              <a:solidFill>
                <a:schemeClr val="tx1"/>
              </a:solidFill>
              <a:latin typeface="+mn-ea"/>
              <a:ea typeface="+mn-ea"/>
            </a:endParaRPr>
          </a:p>
          <a:p>
            <a:r>
              <a:rPr lang="zh-CN" altLang="en-US" sz="2000" dirty="0">
                <a:solidFill>
                  <a:schemeClr val="tx1"/>
                </a:solidFill>
                <a:latin typeface="+mn-ea"/>
                <a:ea typeface="+mn-ea"/>
              </a:rPr>
              <a:t>        </a:t>
            </a:r>
            <a:r>
              <a:rPr lang="zh-CN" altLang="en-US" sz="2000" dirty="0" smtClean="0">
                <a:solidFill>
                  <a:schemeClr val="tx1"/>
                </a:solidFill>
                <a:latin typeface="+mn-ea"/>
                <a:ea typeface="+mn-ea"/>
              </a:rPr>
              <a:t>已</a:t>
            </a:r>
            <a:r>
              <a:rPr lang="zh-CN" altLang="en-US" sz="2000" dirty="0">
                <a:solidFill>
                  <a:schemeClr val="tx1"/>
                </a:solidFill>
                <a:latin typeface="+mn-ea"/>
                <a:ea typeface="+mn-ea"/>
              </a:rPr>
              <a:t>知 </a:t>
            </a:r>
            <a:r>
              <a:rPr lang="en-US" altLang="zh-CN" sz="2000" dirty="0">
                <a:solidFill>
                  <a:schemeClr val="tx1"/>
                </a:solidFill>
                <a:latin typeface="+mn-ea"/>
                <a:ea typeface="+mn-ea"/>
              </a:rPr>
              <a:t>3 </a:t>
            </a:r>
            <a:r>
              <a:rPr lang="zh-CN" altLang="en-US" sz="2000" dirty="0">
                <a:solidFill>
                  <a:schemeClr val="tx1"/>
                </a:solidFill>
                <a:latin typeface="+mn-ea"/>
                <a:ea typeface="+mn-ea"/>
              </a:rPr>
              <a:t>个部件改进后的加速比分别为 </a:t>
            </a:r>
            <a:r>
              <a:rPr lang="en-US" altLang="zh-CN" sz="2000" dirty="0">
                <a:solidFill>
                  <a:schemeClr val="tx1"/>
                </a:solidFill>
                <a:latin typeface="+mn-ea"/>
                <a:ea typeface="+mn-ea"/>
              </a:rPr>
              <a:t>S1</a:t>
            </a:r>
            <a:r>
              <a:rPr lang="zh-CN" altLang="en-US" sz="2000" dirty="0">
                <a:solidFill>
                  <a:schemeClr val="tx1"/>
                </a:solidFill>
                <a:latin typeface="+mn-ea"/>
                <a:ea typeface="+mn-ea"/>
              </a:rPr>
              <a:t>＝</a:t>
            </a:r>
            <a:r>
              <a:rPr lang="en-US" altLang="zh-CN" sz="2000" dirty="0">
                <a:solidFill>
                  <a:schemeClr val="tx1"/>
                </a:solidFill>
                <a:latin typeface="+mn-ea"/>
                <a:ea typeface="+mn-ea"/>
              </a:rPr>
              <a:t>30</a:t>
            </a:r>
            <a:r>
              <a:rPr lang="zh-CN" altLang="en-US" sz="2000" dirty="0">
                <a:solidFill>
                  <a:schemeClr val="tx1"/>
                </a:solidFill>
                <a:latin typeface="+mn-ea"/>
                <a:ea typeface="+mn-ea"/>
              </a:rPr>
              <a:t>，</a:t>
            </a:r>
            <a:r>
              <a:rPr lang="en-US" altLang="zh-CN" sz="2000" dirty="0">
                <a:solidFill>
                  <a:schemeClr val="tx1"/>
                </a:solidFill>
                <a:latin typeface="+mn-ea"/>
                <a:ea typeface="+mn-ea"/>
              </a:rPr>
              <a:t>S2</a:t>
            </a:r>
            <a:r>
              <a:rPr lang="zh-CN" altLang="en-US" sz="2000" dirty="0">
                <a:solidFill>
                  <a:schemeClr val="tx1"/>
                </a:solidFill>
                <a:latin typeface="+mn-ea"/>
                <a:ea typeface="+mn-ea"/>
              </a:rPr>
              <a:t>＝</a:t>
            </a:r>
            <a:r>
              <a:rPr lang="en-US" altLang="zh-CN" sz="2000" dirty="0">
                <a:solidFill>
                  <a:schemeClr val="tx1"/>
                </a:solidFill>
                <a:latin typeface="+mn-ea"/>
                <a:ea typeface="+mn-ea"/>
              </a:rPr>
              <a:t>20</a:t>
            </a:r>
            <a:r>
              <a:rPr lang="zh-CN" altLang="en-US" sz="2000" dirty="0">
                <a:solidFill>
                  <a:schemeClr val="tx1"/>
                </a:solidFill>
                <a:latin typeface="+mn-ea"/>
                <a:ea typeface="+mn-ea"/>
              </a:rPr>
              <a:t>，</a:t>
            </a:r>
            <a:r>
              <a:rPr lang="en-US" altLang="zh-CN" sz="2000" dirty="0">
                <a:solidFill>
                  <a:schemeClr val="tx1"/>
                </a:solidFill>
                <a:latin typeface="+mn-ea"/>
                <a:ea typeface="+mn-ea"/>
              </a:rPr>
              <a:t>S3</a:t>
            </a:r>
            <a:r>
              <a:rPr lang="zh-CN" altLang="en-US" sz="2000" dirty="0">
                <a:solidFill>
                  <a:schemeClr val="tx1"/>
                </a:solidFill>
                <a:latin typeface="+mn-ea"/>
                <a:ea typeface="+mn-ea"/>
              </a:rPr>
              <a:t>＝</a:t>
            </a:r>
            <a:r>
              <a:rPr lang="en-US" altLang="zh-CN" sz="2000" dirty="0">
                <a:solidFill>
                  <a:schemeClr val="tx1"/>
                </a:solidFill>
                <a:latin typeface="+mn-ea"/>
                <a:ea typeface="+mn-ea"/>
              </a:rPr>
              <a:t>10</a:t>
            </a:r>
            <a:r>
              <a:rPr lang="zh-CN" altLang="en-US" sz="2000" dirty="0">
                <a:solidFill>
                  <a:schemeClr val="tx1"/>
                </a:solidFill>
                <a:latin typeface="+mn-ea"/>
                <a:ea typeface="+mn-ea"/>
              </a:rPr>
              <a:t>，因此 </a:t>
            </a:r>
            <a:r>
              <a:rPr lang="en-US" altLang="zh-CN" sz="2000" dirty="0">
                <a:solidFill>
                  <a:schemeClr val="tx1"/>
                </a:solidFill>
                <a:latin typeface="+mn-ea"/>
                <a:ea typeface="+mn-ea"/>
              </a:rPr>
              <a:t>3 </a:t>
            </a:r>
            <a:r>
              <a:rPr lang="zh-CN" altLang="en-US" sz="2000" dirty="0">
                <a:solidFill>
                  <a:schemeClr val="tx1"/>
                </a:solidFill>
                <a:latin typeface="+mn-ea"/>
                <a:ea typeface="+mn-ea"/>
              </a:rPr>
              <a:t>个部件 改进后的执行时间为：</a:t>
            </a:r>
            <a:endParaRPr lang="en-US" altLang="zh-CN" sz="2000" dirty="0">
              <a:solidFill>
                <a:schemeClr val="tx1"/>
              </a:solidFill>
              <a:latin typeface="+mn-ea"/>
              <a:ea typeface="+mn-ea"/>
            </a:endParaRPr>
          </a:p>
          <a:p>
            <a:endParaRPr lang="en-US" altLang="zh-CN" sz="2000" dirty="0">
              <a:solidFill>
                <a:schemeClr val="tx1"/>
              </a:solidFill>
              <a:latin typeface="+mn-ea"/>
              <a:ea typeface="+mn-ea"/>
            </a:endParaRPr>
          </a:p>
          <a:p>
            <a:endParaRPr lang="en-US" altLang="zh-CN" sz="2000" dirty="0">
              <a:solidFill>
                <a:schemeClr val="tx1"/>
              </a:solidFill>
              <a:latin typeface="+mn-ea"/>
              <a:ea typeface="+mn-ea"/>
            </a:endParaRPr>
          </a:p>
          <a:p>
            <a:r>
              <a:rPr lang="zh-CN" altLang="en-US" sz="2000" dirty="0">
                <a:solidFill>
                  <a:schemeClr val="tx1"/>
                </a:solidFill>
                <a:latin typeface="+mn-ea"/>
                <a:ea typeface="+mn-ea"/>
              </a:rPr>
              <a:t>       </a:t>
            </a:r>
            <a:r>
              <a:rPr lang="zh-CN" altLang="en-US" sz="2000" dirty="0" smtClean="0">
                <a:solidFill>
                  <a:schemeClr val="tx1"/>
                </a:solidFill>
                <a:latin typeface="+mn-ea"/>
                <a:ea typeface="+mn-ea"/>
              </a:rPr>
              <a:t> </a:t>
            </a:r>
            <a:r>
              <a:rPr lang="zh-CN" altLang="en-US" sz="2000" dirty="0">
                <a:solidFill>
                  <a:schemeClr val="tx1"/>
                </a:solidFill>
                <a:latin typeface="+mn-ea"/>
                <a:ea typeface="+mn-ea"/>
              </a:rPr>
              <a:t>那么系统中不可改进部分的执行时间在总执行时间中占的比例是：</a:t>
            </a:r>
            <a:r>
              <a:rPr lang="en-US" altLang="zh-CN" sz="2000" dirty="0">
                <a:solidFill>
                  <a:schemeClr val="tx1"/>
                </a:solidFill>
                <a:latin typeface="+mn-ea"/>
                <a:ea typeface="+mn-ea"/>
              </a:rPr>
              <a:t>0.2/0.245=81.6%</a:t>
            </a:r>
            <a:endParaRPr lang="en-US" altLang="zh-CN" sz="2000" dirty="0">
              <a:solidFill>
                <a:schemeClr val="tx1"/>
              </a:solidFill>
              <a:latin typeface="+mn-ea"/>
              <a:ea typeface="+mn-ea"/>
            </a:endParaRPr>
          </a:p>
          <a:p>
            <a:endParaRPr lang="zh-CN" altLang="en-US" sz="2000" dirty="0">
              <a:latin typeface="+mn-ea"/>
              <a:ea typeface="+mn-ea"/>
            </a:endParaRPr>
          </a:p>
        </p:txBody>
      </p:sp>
      <p:pic>
        <p:nvPicPr>
          <p:cNvPr id="4" name="图片 3"/>
          <p:cNvPicPr>
            <a:picLocks noChangeAspect="1"/>
          </p:cNvPicPr>
          <p:nvPr/>
        </p:nvPicPr>
        <p:blipFill>
          <a:blip r:embed="rId1"/>
          <a:stretch>
            <a:fillRect/>
          </a:stretch>
        </p:blipFill>
        <p:spPr>
          <a:xfrm>
            <a:off x="1940666" y="3944972"/>
            <a:ext cx="8435856" cy="973368"/>
          </a:xfrm>
          <a:prstGeom prst="rect">
            <a:avLst/>
          </a:prstGeom>
        </p:spPr>
      </p:pic>
      <p:pic>
        <p:nvPicPr>
          <p:cNvPr id="5" name="图片 4"/>
          <p:cNvPicPr>
            <a:picLocks noChangeAspect="1"/>
          </p:cNvPicPr>
          <p:nvPr/>
        </p:nvPicPr>
        <p:blipFill>
          <a:blip r:embed="rId2"/>
          <a:stretch>
            <a:fillRect/>
          </a:stretch>
        </p:blipFill>
        <p:spPr>
          <a:xfrm>
            <a:off x="8121192" y="2557031"/>
            <a:ext cx="2843450" cy="34753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433587"/>
            <a:ext cx="11117435" cy="1865859"/>
          </a:xfrm>
        </p:spPr>
        <p:txBody>
          <a:bodyPr>
            <a:normAutofit fontScale="90000"/>
          </a:bodyPr>
          <a:lstStyle/>
          <a:p>
            <a:r>
              <a:rPr lang="en-US" altLang="zh-CN" sz="2200" b="0" dirty="0">
                <a:solidFill>
                  <a:srgbClr val="000000">
                    <a:lumMod val="85000"/>
                    <a:lumOff val="15000"/>
                  </a:srgbClr>
                </a:solidFill>
                <a:latin typeface="微软雅黑" panose="020B0503020204020204" pitchFamily="34" charset="-122"/>
              </a:rPr>
              <a:t>3</a:t>
            </a:r>
            <a:r>
              <a:rPr lang="zh-CN" altLang="en-US" sz="2200" b="0" dirty="0">
                <a:solidFill>
                  <a:srgbClr val="000000">
                    <a:lumMod val="85000"/>
                    <a:lumOff val="15000"/>
                  </a:srgbClr>
                </a:solidFill>
                <a:latin typeface="微软雅黑" panose="020B0503020204020204" pitchFamily="34" charset="-122"/>
              </a:rPr>
              <a:t>、计算机系统中有三个部件可以改进，这三个部件的部件加速比为： 部件</a:t>
            </a:r>
            <a:r>
              <a:rPr lang="en-US" altLang="zh-CN" sz="2200" b="0" dirty="0">
                <a:solidFill>
                  <a:srgbClr val="000000">
                    <a:lumMod val="85000"/>
                    <a:lumOff val="15000"/>
                  </a:srgbClr>
                </a:solidFill>
                <a:latin typeface="微软雅黑" panose="020B0503020204020204" pitchFamily="34" charset="-122"/>
              </a:rPr>
              <a:t>1</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S1=30</a:t>
            </a:r>
            <a:r>
              <a:rPr lang="zh-CN" altLang="en-US" sz="2200" b="0" dirty="0">
                <a:solidFill>
                  <a:srgbClr val="000000">
                    <a:lumMod val="85000"/>
                    <a:lumOff val="15000"/>
                  </a:srgbClr>
                </a:solidFill>
                <a:latin typeface="微软雅黑" panose="020B0503020204020204" pitchFamily="34" charset="-122"/>
              </a:rPr>
              <a:t>；部件</a:t>
            </a:r>
            <a:r>
              <a:rPr lang="en-US" altLang="zh-CN" sz="2200" b="0" dirty="0">
                <a:solidFill>
                  <a:srgbClr val="000000">
                    <a:lumMod val="85000"/>
                    <a:lumOff val="15000"/>
                  </a:srgbClr>
                </a:solidFill>
                <a:latin typeface="微软雅黑" panose="020B0503020204020204" pitchFamily="34" charset="-122"/>
              </a:rPr>
              <a:t>2</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S2=20</a:t>
            </a:r>
            <a:r>
              <a:rPr lang="zh-CN" altLang="en-US" sz="2200" b="0" dirty="0">
                <a:solidFill>
                  <a:srgbClr val="000000">
                    <a:lumMod val="85000"/>
                    <a:lumOff val="15000"/>
                  </a:srgbClr>
                </a:solidFill>
                <a:latin typeface="微软雅黑" panose="020B0503020204020204" pitchFamily="34" charset="-122"/>
              </a:rPr>
              <a:t>；部件</a:t>
            </a:r>
            <a:r>
              <a:rPr lang="en-US" altLang="zh-CN" sz="2200" b="0" dirty="0">
                <a:solidFill>
                  <a:srgbClr val="000000">
                    <a:lumMod val="85000"/>
                    <a:lumOff val="15000"/>
                  </a:srgbClr>
                </a:solidFill>
                <a:latin typeface="微软雅黑" panose="020B0503020204020204" pitchFamily="34" charset="-122"/>
              </a:rPr>
              <a:t>3</a:t>
            </a:r>
            <a:r>
              <a:rPr lang="zh-CN" altLang="en-US" sz="2200" b="0" dirty="0">
                <a:solidFill>
                  <a:srgbClr val="000000">
                    <a:lumMod val="85000"/>
                    <a:lumOff val="15000"/>
                  </a:srgbClr>
                </a:solidFill>
                <a:latin typeface="微软雅黑" panose="020B0503020204020204" pitchFamily="34" charset="-122"/>
              </a:rPr>
              <a:t>加速比 </a:t>
            </a:r>
            <a:r>
              <a:rPr lang="en-US" altLang="zh-CN" sz="2200" b="0" dirty="0">
                <a:solidFill>
                  <a:srgbClr val="000000">
                    <a:lumMod val="85000"/>
                    <a:lumOff val="15000"/>
                  </a:srgbClr>
                </a:solidFill>
                <a:latin typeface="微软雅黑" panose="020B0503020204020204" pitchFamily="34" charset="-122"/>
              </a:rPr>
              <a:t>S3=10 </a:t>
            </a:r>
            <a:br>
              <a:rPr lang="en-US" altLang="zh-CN" sz="2200" b="0" dirty="0">
                <a:solidFill>
                  <a:srgbClr val="000000">
                    <a:lumMod val="85000"/>
                    <a:lumOff val="15000"/>
                  </a:srgbClr>
                </a:solidFill>
                <a:latin typeface="微软雅黑" panose="020B0503020204020204" pitchFamily="34" charset="-122"/>
              </a:rPr>
            </a:br>
            <a:r>
              <a:rPr lang="zh-CN" altLang="en-US" sz="2200" b="0" dirty="0">
                <a:solidFill>
                  <a:srgbClr val="000000">
                    <a:lumMod val="85000"/>
                    <a:lumOff val="15000"/>
                  </a:srgbClr>
                </a:solidFill>
                <a:latin typeface="微软雅黑" panose="020B0503020204020204" pitchFamily="34" charset="-122"/>
              </a:rPr>
              <a:t>（</a:t>
            </a:r>
            <a:r>
              <a:rPr lang="en-US" altLang="zh-CN" sz="2200" b="0" dirty="0">
                <a:solidFill>
                  <a:srgbClr val="000000">
                    <a:lumMod val="85000"/>
                    <a:lumOff val="15000"/>
                  </a:srgbClr>
                </a:solidFill>
                <a:latin typeface="微软雅黑" panose="020B0503020204020204" pitchFamily="34" charset="-122"/>
              </a:rPr>
              <a:t>1</a:t>
            </a:r>
            <a:r>
              <a:rPr lang="zh-CN" altLang="en-US" sz="2200" b="0" dirty="0">
                <a:solidFill>
                  <a:srgbClr val="000000">
                    <a:lumMod val="85000"/>
                    <a:lumOff val="15000"/>
                  </a:srgbClr>
                </a:solidFill>
                <a:latin typeface="微软雅黑" panose="020B0503020204020204" pitchFamily="34" charset="-122"/>
              </a:rPr>
              <a:t>）如果三个部件的可改进比例分别为 </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和 </a:t>
            </a:r>
            <a:r>
              <a:rPr lang="en-US" altLang="zh-CN" sz="2200" b="0" dirty="0">
                <a:solidFill>
                  <a:srgbClr val="000000">
                    <a:lumMod val="85000"/>
                    <a:lumOff val="15000"/>
                  </a:srgbClr>
                </a:solidFill>
                <a:latin typeface="微软雅黑" panose="020B0503020204020204" pitchFamily="34" charset="-122"/>
              </a:rPr>
              <a:t>20%</a:t>
            </a:r>
            <a:r>
              <a:rPr lang="zh-CN" altLang="en-US" sz="2200" b="0" dirty="0">
                <a:solidFill>
                  <a:srgbClr val="000000">
                    <a:lumMod val="85000"/>
                    <a:lumOff val="15000"/>
                  </a:srgbClr>
                </a:solidFill>
                <a:latin typeface="微软雅黑" panose="020B0503020204020204" pitchFamily="34" charset="-122"/>
              </a:rPr>
              <a:t>，三个部件同时改进，那么系统中不可加速部分的执行时间在总执行时间中占的比例是多少？（</a:t>
            </a:r>
            <a:r>
              <a:rPr lang="en-US" altLang="zh-CN" sz="2200" b="0" dirty="0">
                <a:solidFill>
                  <a:srgbClr val="000000">
                    <a:lumMod val="85000"/>
                    <a:lumOff val="15000"/>
                  </a:srgbClr>
                </a:solidFill>
                <a:latin typeface="微软雅黑" panose="020B0503020204020204" pitchFamily="34" charset="-122"/>
              </a:rPr>
              <a:t>2</a:t>
            </a:r>
            <a:r>
              <a:rPr lang="zh-CN" altLang="en-US" sz="2200" b="0" dirty="0">
                <a:solidFill>
                  <a:srgbClr val="000000">
                    <a:lumMod val="85000"/>
                    <a:lumOff val="15000"/>
                  </a:srgbClr>
                </a:solidFill>
                <a:latin typeface="微软雅黑" panose="020B0503020204020204" pitchFamily="34" charset="-122"/>
              </a:rPr>
              <a:t>）如果部件 </a:t>
            </a:r>
            <a:r>
              <a:rPr lang="en-US" altLang="zh-CN" sz="2200" b="0" dirty="0">
                <a:solidFill>
                  <a:srgbClr val="000000">
                    <a:lumMod val="85000"/>
                    <a:lumOff val="15000"/>
                  </a:srgbClr>
                </a:solidFill>
                <a:latin typeface="微软雅黑" panose="020B0503020204020204" pitchFamily="34" charset="-122"/>
              </a:rPr>
              <a:t>1 </a:t>
            </a:r>
            <a:r>
              <a:rPr lang="zh-CN" altLang="en-US" sz="2200" b="0" dirty="0">
                <a:solidFill>
                  <a:srgbClr val="000000">
                    <a:lumMod val="85000"/>
                    <a:lumOff val="15000"/>
                  </a:srgbClr>
                </a:solidFill>
                <a:latin typeface="微软雅黑" panose="020B0503020204020204" pitchFamily="34" charset="-122"/>
              </a:rPr>
              <a:t>和部件 </a:t>
            </a:r>
            <a:r>
              <a:rPr lang="en-US" altLang="zh-CN" sz="2200" b="0" dirty="0">
                <a:solidFill>
                  <a:srgbClr val="000000">
                    <a:lumMod val="85000"/>
                    <a:lumOff val="15000"/>
                  </a:srgbClr>
                </a:solidFill>
                <a:latin typeface="微软雅黑" panose="020B0503020204020204" pitchFamily="34" charset="-122"/>
              </a:rPr>
              <a:t>2 </a:t>
            </a:r>
            <a:r>
              <a:rPr lang="zh-CN" altLang="en-US" sz="2200" b="0" dirty="0">
                <a:solidFill>
                  <a:srgbClr val="000000">
                    <a:lumMod val="85000"/>
                    <a:lumOff val="15000"/>
                  </a:srgbClr>
                </a:solidFill>
                <a:latin typeface="微软雅黑" panose="020B0503020204020204" pitchFamily="34" charset="-122"/>
              </a:rPr>
              <a:t>的可改进比例均为 </a:t>
            </a:r>
            <a:r>
              <a:rPr lang="en-US" altLang="zh-CN" sz="2200" b="0" dirty="0">
                <a:solidFill>
                  <a:srgbClr val="000000">
                    <a:lumMod val="85000"/>
                    <a:lumOff val="15000"/>
                  </a:srgbClr>
                </a:solidFill>
                <a:latin typeface="微软雅黑" panose="020B0503020204020204" pitchFamily="34" charset="-122"/>
              </a:rPr>
              <a:t>30%</a:t>
            </a:r>
            <a:r>
              <a:rPr lang="zh-CN" altLang="en-US" sz="2200" b="0" dirty="0">
                <a:solidFill>
                  <a:srgbClr val="000000">
                    <a:lumMod val="85000"/>
                    <a:lumOff val="15000"/>
                  </a:srgbClr>
                </a:solidFill>
                <a:latin typeface="微软雅黑" panose="020B0503020204020204" pitchFamily="34" charset="-122"/>
              </a:rPr>
              <a:t>，那么当部件 </a:t>
            </a:r>
            <a:r>
              <a:rPr lang="en-US" altLang="zh-CN" sz="2200" b="0" dirty="0">
                <a:solidFill>
                  <a:srgbClr val="000000">
                    <a:lumMod val="85000"/>
                    <a:lumOff val="15000"/>
                  </a:srgbClr>
                </a:solidFill>
                <a:latin typeface="微软雅黑" panose="020B0503020204020204" pitchFamily="34" charset="-122"/>
              </a:rPr>
              <a:t>3 </a:t>
            </a:r>
            <a:r>
              <a:rPr lang="zh-CN" altLang="en-US" sz="2200" b="0" dirty="0">
                <a:solidFill>
                  <a:srgbClr val="000000">
                    <a:lumMod val="85000"/>
                    <a:lumOff val="15000"/>
                  </a:srgbClr>
                </a:solidFill>
                <a:latin typeface="微软雅黑" panose="020B0503020204020204" pitchFamily="34" charset="-122"/>
              </a:rPr>
              <a:t>的可改进比 例为多少时，系统加速比才可以达到 </a:t>
            </a:r>
            <a:r>
              <a:rPr lang="en-US" altLang="zh-CN" sz="2200" b="0" dirty="0">
                <a:solidFill>
                  <a:srgbClr val="000000">
                    <a:lumMod val="85000"/>
                    <a:lumOff val="15000"/>
                  </a:srgbClr>
                </a:solidFill>
                <a:latin typeface="微软雅黑" panose="020B0503020204020204" pitchFamily="34" charset="-122"/>
              </a:rPr>
              <a:t>10</a:t>
            </a:r>
            <a:r>
              <a:rPr lang="zh-CN" altLang="en-US" sz="2200" b="0" dirty="0">
                <a:solidFill>
                  <a:srgbClr val="000000">
                    <a:lumMod val="85000"/>
                    <a:lumOff val="15000"/>
                  </a:srgbClr>
                </a:solidFill>
                <a:latin typeface="微软雅黑" panose="020B0503020204020204" pitchFamily="34" charset="-122"/>
              </a:rPr>
              <a:t>？ </a:t>
            </a:r>
            <a:endParaRPr lang="zh-CN" altLang="en-US" dirty="0"/>
          </a:p>
        </p:txBody>
      </p:sp>
      <p:sp>
        <p:nvSpPr>
          <p:cNvPr id="3" name="内容占位符 2"/>
          <p:cNvSpPr>
            <a:spLocks noGrp="1"/>
          </p:cNvSpPr>
          <p:nvPr>
            <p:ph idx="1"/>
          </p:nvPr>
        </p:nvSpPr>
        <p:spPr>
          <a:xfrm>
            <a:off x="608400" y="2393576"/>
            <a:ext cx="10727471" cy="4572000"/>
          </a:xfrm>
        </p:spPr>
        <p:txBody>
          <a:bodyPr>
            <a:normAutofit lnSpcReduction="10000"/>
          </a:bodyPr>
          <a:lstStyle/>
          <a:p>
            <a:r>
              <a:rPr lang="zh-CN" altLang="en-US" sz="2000" dirty="0" smtClean="0">
                <a:solidFill>
                  <a:schemeClr val="tx1"/>
                </a:solidFill>
                <a:latin typeface="+mn-ea"/>
                <a:ea typeface="+mn-ea"/>
              </a:rPr>
              <a:t>解题思路：由上问已知</a:t>
            </a:r>
            <a:r>
              <a:rPr lang="zh-CN" altLang="en-US" sz="2000" dirty="0">
                <a:solidFill>
                  <a:schemeClr val="tx1"/>
                </a:solidFill>
                <a:latin typeface="+mn-ea"/>
                <a:ea typeface="+mn-ea"/>
              </a:rPr>
              <a:t>改进后程序的总执行时间</a:t>
            </a:r>
            <a:r>
              <a:rPr lang="en-US" altLang="zh-CN" sz="2000" dirty="0" smtClean="0">
                <a:solidFill>
                  <a:schemeClr val="tx1"/>
                </a:solidFill>
                <a:latin typeface="+mn-ea"/>
                <a:ea typeface="+mn-ea"/>
              </a:rPr>
              <a:t>Tn</a:t>
            </a:r>
            <a:r>
              <a:rPr lang="zh-CN" altLang="en-US" sz="2000" dirty="0" smtClean="0">
                <a:solidFill>
                  <a:schemeClr val="tx1"/>
                </a:solidFill>
                <a:latin typeface="+mn-ea"/>
                <a:ea typeface="+mn-ea"/>
              </a:rPr>
              <a:t>，可得</a:t>
            </a:r>
            <a:endParaRPr lang="en-US" altLang="zh-CN" sz="2000" dirty="0" smtClean="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          即</a:t>
            </a:r>
            <a:endParaRPr lang="en-US" altLang="zh-CN" sz="2000" dirty="0">
              <a:solidFill>
                <a:schemeClr val="tx1"/>
              </a:solidFill>
              <a:latin typeface="+mn-ea"/>
              <a:ea typeface="+mn-ea"/>
            </a:endParaRPr>
          </a:p>
          <a:p>
            <a:r>
              <a:rPr lang="zh-CN" altLang="en-US" sz="2000" dirty="0" smtClean="0">
                <a:solidFill>
                  <a:schemeClr val="tx1"/>
                </a:solidFill>
                <a:latin typeface="+mn-ea"/>
                <a:ea typeface="+mn-ea"/>
              </a:rPr>
              <a:t>答案：（</a:t>
            </a:r>
            <a:r>
              <a:rPr lang="en-US" altLang="zh-CN" sz="2000" dirty="0">
                <a:solidFill>
                  <a:schemeClr val="tx1"/>
                </a:solidFill>
                <a:latin typeface="+mn-ea"/>
                <a:ea typeface="+mn-ea"/>
              </a:rPr>
              <a:t>2</a:t>
            </a:r>
            <a:r>
              <a:rPr lang="zh-CN" altLang="en-US" sz="2000" dirty="0">
                <a:solidFill>
                  <a:schemeClr val="tx1"/>
                </a:solidFill>
                <a:latin typeface="+mn-ea"/>
                <a:ea typeface="+mn-ea"/>
              </a:rPr>
              <a:t>）在多个部件可改进情况下，</a:t>
            </a:r>
            <a:r>
              <a:rPr lang="en-US" altLang="zh-CN" sz="2000" dirty="0">
                <a:solidFill>
                  <a:schemeClr val="tx1"/>
                </a:solidFill>
                <a:latin typeface="+mn-ea"/>
                <a:ea typeface="+mn-ea"/>
              </a:rPr>
              <a:t>Amdahl </a:t>
            </a:r>
            <a:r>
              <a:rPr lang="zh-CN" altLang="en-US" sz="2000" dirty="0">
                <a:solidFill>
                  <a:schemeClr val="tx1"/>
                </a:solidFill>
                <a:latin typeface="+mn-ea"/>
                <a:ea typeface="+mn-ea"/>
              </a:rPr>
              <a:t>定理的扩</a:t>
            </a:r>
            <a:r>
              <a:rPr lang="zh-CN" altLang="en-US" sz="2000" dirty="0" smtClean="0">
                <a:solidFill>
                  <a:schemeClr val="tx1"/>
                </a:solidFill>
                <a:latin typeface="+mn-ea"/>
                <a:ea typeface="+mn-ea"/>
              </a:rPr>
              <a:t>展</a:t>
            </a:r>
            <a:endParaRPr lang="en-US" altLang="zh-CN" sz="2000" dirty="0" smtClean="0">
              <a:solidFill>
                <a:schemeClr val="tx1"/>
              </a:solidFill>
              <a:latin typeface="+mn-ea"/>
              <a:ea typeface="+mn-ea"/>
            </a:endParaRPr>
          </a:p>
          <a:p>
            <a:endParaRPr lang="en-US" altLang="zh-CN" sz="2000" dirty="0">
              <a:solidFill>
                <a:schemeClr val="tx1"/>
              </a:solidFill>
              <a:latin typeface="+mn-ea"/>
              <a:ea typeface="+mn-ea"/>
            </a:endParaRPr>
          </a:p>
          <a:p>
            <a:endParaRPr lang="en-US" altLang="zh-CN" sz="2000" dirty="0" smtClean="0">
              <a:solidFill>
                <a:schemeClr val="tx1"/>
              </a:solidFill>
              <a:latin typeface="+mn-ea"/>
              <a:ea typeface="+mn-ea"/>
            </a:endParaRPr>
          </a:p>
          <a:p>
            <a:r>
              <a:rPr lang="zh-CN" altLang="en-US" sz="2000" dirty="0">
                <a:solidFill>
                  <a:schemeClr val="tx1"/>
                </a:solidFill>
                <a:latin typeface="+mn-ea"/>
                <a:ea typeface="+mn-ea"/>
              </a:rPr>
              <a:t> </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已</a:t>
            </a:r>
            <a:r>
              <a:rPr lang="zh-CN" altLang="en-US" sz="2000" dirty="0">
                <a:solidFill>
                  <a:schemeClr val="tx1"/>
                </a:solidFill>
                <a:latin typeface="+mn-ea"/>
                <a:ea typeface="+mn-ea"/>
              </a:rPr>
              <a:t>知 </a:t>
            </a:r>
            <a:r>
              <a:rPr lang="en-US" altLang="zh-CN" sz="2000" dirty="0">
                <a:solidFill>
                  <a:schemeClr val="tx1"/>
                </a:solidFill>
                <a:latin typeface="+mn-ea"/>
                <a:ea typeface="+mn-ea"/>
              </a:rPr>
              <a:t>S1</a:t>
            </a:r>
            <a:r>
              <a:rPr lang="zh-CN" altLang="en-US" sz="2000" dirty="0">
                <a:solidFill>
                  <a:schemeClr val="tx1"/>
                </a:solidFill>
                <a:latin typeface="+mn-ea"/>
                <a:ea typeface="+mn-ea"/>
              </a:rPr>
              <a:t>＝</a:t>
            </a:r>
            <a:r>
              <a:rPr lang="en-US" altLang="zh-CN" sz="2000" dirty="0">
                <a:solidFill>
                  <a:schemeClr val="tx1"/>
                </a:solidFill>
                <a:latin typeface="+mn-ea"/>
                <a:ea typeface="+mn-ea"/>
              </a:rPr>
              <a:t>30</a:t>
            </a:r>
            <a:r>
              <a:rPr lang="zh-CN" altLang="en-US" sz="2000" dirty="0">
                <a:solidFill>
                  <a:schemeClr val="tx1"/>
                </a:solidFill>
                <a:latin typeface="+mn-ea"/>
                <a:ea typeface="+mn-ea"/>
              </a:rPr>
              <a:t>，</a:t>
            </a:r>
            <a:r>
              <a:rPr lang="en-US" altLang="zh-CN" sz="2000" dirty="0">
                <a:solidFill>
                  <a:schemeClr val="tx1"/>
                </a:solidFill>
                <a:latin typeface="+mn-ea"/>
                <a:ea typeface="+mn-ea"/>
              </a:rPr>
              <a:t>S2</a:t>
            </a:r>
            <a:r>
              <a:rPr lang="zh-CN" altLang="en-US" sz="2000" dirty="0">
                <a:solidFill>
                  <a:schemeClr val="tx1"/>
                </a:solidFill>
                <a:latin typeface="+mn-ea"/>
                <a:ea typeface="+mn-ea"/>
              </a:rPr>
              <a:t>＝</a:t>
            </a:r>
            <a:r>
              <a:rPr lang="en-US" altLang="zh-CN" sz="2000" dirty="0">
                <a:solidFill>
                  <a:schemeClr val="tx1"/>
                </a:solidFill>
                <a:latin typeface="+mn-ea"/>
                <a:ea typeface="+mn-ea"/>
              </a:rPr>
              <a:t>20</a:t>
            </a:r>
            <a:r>
              <a:rPr lang="zh-CN" altLang="en-US" sz="2000" dirty="0">
                <a:solidFill>
                  <a:schemeClr val="tx1"/>
                </a:solidFill>
                <a:latin typeface="+mn-ea"/>
                <a:ea typeface="+mn-ea"/>
              </a:rPr>
              <a:t>，</a:t>
            </a:r>
            <a:r>
              <a:rPr lang="en-US" altLang="zh-CN" sz="2000" dirty="0">
                <a:solidFill>
                  <a:schemeClr val="tx1"/>
                </a:solidFill>
                <a:latin typeface="+mn-ea"/>
                <a:ea typeface="+mn-ea"/>
              </a:rPr>
              <a:t>S3</a:t>
            </a:r>
            <a:r>
              <a:rPr lang="zh-CN" altLang="en-US" sz="2000" dirty="0">
                <a:solidFill>
                  <a:schemeClr val="tx1"/>
                </a:solidFill>
                <a:latin typeface="+mn-ea"/>
                <a:ea typeface="+mn-ea"/>
              </a:rPr>
              <a:t>＝</a:t>
            </a:r>
            <a:r>
              <a:rPr lang="en-US" altLang="zh-CN" sz="2000" dirty="0">
                <a:solidFill>
                  <a:schemeClr val="tx1"/>
                </a:solidFill>
                <a:latin typeface="+mn-ea"/>
                <a:ea typeface="+mn-ea"/>
              </a:rPr>
              <a:t>10</a:t>
            </a:r>
            <a:r>
              <a:rPr lang="zh-CN" altLang="en-US" sz="2000" dirty="0">
                <a:solidFill>
                  <a:schemeClr val="tx1"/>
                </a:solidFill>
                <a:latin typeface="+mn-ea"/>
                <a:ea typeface="+mn-ea"/>
              </a:rPr>
              <a:t>，</a:t>
            </a:r>
            <a:r>
              <a:rPr lang="en-US" altLang="zh-CN" sz="2000" dirty="0">
                <a:solidFill>
                  <a:schemeClr val="tx1"/>
                </a:solidFill>
                <a:latin typeface="+mn-ea"/>
                <a:ea typeface="+mn-ea"/>
              </a:rPr>
              <a:t>Sn</a:t>
            </a:r>
            <a:r>
              <a:rPr lang="zh-CN" altLang="en-US" sz="2000" dirty="0">
                <a:solidFill>
                  <a:schemeClr val="tx1"/>
                </a:solidFill>
                <a:latin typeface="+mn-ea"/>
                <a:ea typeface="+mn-ea"/>
              </a:rPr>
              <a:t>＝</a:t>
            </a:r>
            <a:r>
              <a:rPr lang="en-US" altLang="zh-CN" sz="2000" dirty="0">
                <a:solidFill>
                  <a:schemeClr val="tx1"/>
                </a:solidFill>
                <a:latin typeface="+mn-ea"/>
                <a:ea typeface="+mn-ea"/>
              </a:rPr>
              <a:t>10</a:t>
            </a:r>
            <a:r>
              <a:rPr lang="zh-CN" altLang="en-US" sz="2000" dirty="0">
                <a:solidFill>
                  <a:schemeClr val="tx1"/>
                </a:solidFill>
                <a:latin typeface="+mn-ea"/>
                <a:ea typeface="+mn-ea"/>
              </a:rPr>
              <a:t>，</a:t>
            </a:r>
            <a:r>
              <a:rPr lang="en-US" altLang="zh-CN" sz="2000" dirty="0">
                <a:solidFill>
                  <a:schemeClr val="tx1"/>
                </a:solidFill>
                <a:latin typeface="+mn-ea"/>
                <a:ea typeface="+mn-ea"/>
              </a:rPr>
              <a:t>F1</a:t>
            </a:r>
            <a:r>
              <a:rPr lang="zh-CN" altLang="en-US" sz="2000" dirty="0">
                <a:solidFill>
                  <a:schemeClr val="tx1"/>
                </a:solidFill>
                <a:latin typeface="+mn-ea"/>
                <a:ea typeface="+mn-ea"/>
              </a:rPr>
              <a:t>＝</a:t>
            </a:r>
            <a:r>
              <a:rPr lang="en-US" altLang="zh-CN" sz="2000" dirty="0">
                <a:solidFill>
                  <a:schemeClr val="tx1"/>
                </a:solidFill>
                <a:latin typeface="+mn-ea"/>
                <a:ea typeface="+mn-ea"/>
              </a:rPr>
              <a:t>0.3</a:t>
            </a:r>
            <a:r>
              <a:rPr lang="zh-CN" altLang="en-US" sz="2000" dirty="0">
                <a:solidFill>
                  <a:schemeClr val="tx1"/>
                </a:solidFill>
                <a:latin typeface="+mn-ea"/>
                <a:ea typeface="+mn-ea"/>
              </a:rPr>
              <a:t>，</a:t>
            </a:r>
            <a:r>
              <a:rPr lang="en-US" altLang="zh-CN" sz="2000" dirty="0">
                <a:solidFill>
                  <a:schemeClr val="tx1"/>
                </a:solidFill>
                <a:latin typeface="+mn-ea"/>
                <a:ea typeface="+mn-ea"/>
              </a:rPr>
              <a:t>F2</a:t>
            </a:r>
            <a:r>
              <a:rPr lang="zh-CN" altLang="en-US" sz="2000" dirty="0">
                <a:solidFill>
                  <a:schemeClr val="tx1"/>
                </a:solidFill>
                <a:latin typeface="+mn-ea"/>
                <a:ea typeface="+mn-ea"/>
              </a:rPr>
              <a:t>＝</a:t>
            </a:r>
            <a:r>
              <a:rPr lang="en-US" altLang="zh-CN" sz="2000" dirty="0">
                <a:solidFill>
                  <a:schemeClr val="tx1"/>
                </a:solidFill>
                <a:latin typeface="+mn-ea"/>
                <a:ea typeface="+mn-ea"/>
              </a:rPr>
              <a:t>0.3</a:t>
            </a:r>
            <a:r>
              <a:rPr lang="zh-CN" altLang="en-US" sz="2000" dirty="0">
                <a:solidFill>
                  <a:schemeClr val="tx1"/>
                </a:solidFill>
                <a:latin typeface="+mn-ea"/>
                <a:ea typeface="+mn-ea"/>
              </a:rPr>
              <a:t>，得： 得 </a:t>
            </a:r>
            <a:r>
              <a:rPr lang="en-US" altLang="zh-CN" sz="2000" dirty="0">
                <a:solidFill>
                  <a:schemeClr val="tx1"/>
                </a:solidFill>
                <a:latin typeface="+mn-ea"/>
                <a:ea typeface="+mn-ea"/>
              </a:rPr>
              <a:t>F3</a:t>
            </a:r>
            <a:r>
              <a:rPr lang="zh-CN" altLang="en-US" sz="2000" dirty="0">
                <a:solidFill>
                  <a:schemeClr val="tx1"/>
                </a:solidFill>
                <a:latin typeface="+mn-ea"/>
                <a:ea typeface="+mn-ea"/>
              </a:rPr>
              <a:t>＝</a:t>
            </a:r>
            <a:r>
              <a:rPr lang="en-US" altLang="zh-CN" sz="2000" dirty="0">
                <a:solidFill>
                  <a:schemeClr val="tx1"/>
                </a:solidFill>
                <a:latin typeface="+mn-ea"/>
                <a:ea typeface="+mn-ea"/>
              </a:rPr>
              <a:t>0.36</a:t>
            </a:r>
            <a:r>
              <a:rPr lang="zh-CN" altLang="en-US" sz="2000" dirty="0">
                <a:solidFill>
                  <a:schemeClr val="tx1"/>
                </a:solidFill>
                <a:latin typeface="+mn-ea"/>
                <a:ea typeface="+mn-ea"/>
              </a:rPr>
              <a:t>，即部件 </a:t>
            </a:r>
            <a:r>
              <a:rPr lang="en-US" altLang="zh-CN" sz="2000" dirty="0">
                <a:solidFill>
                  <a:schemeClr val="tx1"/>
                </a:solidFill>
                <a:latin typeface="+mn-ea"/>
                <a:ea typeface="+mn-ea"/>
              </a:rPr>
              <a:t>3 </a:t>
            </a:r>
            <a:r>
              <a:rPr lang="zh-CN" altLang="en-US" sz="2000" dirty="0">
                <a:solidFill>
                  <a:schemeClr val="tx1"/>
                </a:solidFill>
                <a:latin typeface="+mn-ea"/>
                <a:ea typeface="+mn-ea"/>
              </a:rPr>
              <a:t>的可改进比例</a:t>
            </a:r>
            <a:r>
              <a:rPr lang="zh-CN" altLang="en-US" sz="2000" dirty="0" smtClean="0">
                <a:solidFill>
                  <a:schemeClr val="tx1"/>
                </a:solidFill>
                <a:latin typeface="+mn-ea"/>
                <a:ea typeface="+mn-ea"/>
              </a:rPr>
              <a:t>为 </a:t>
            </a:r>
            <a:r>
              <a:rPr lang="en-US" altLang="zh-CN" sz="2000" dirty="0" smtClean="0">
                <a:solidFill>
                  <a:schemeClr val="tx1"/>
                </a:solidFill>
                <a:latin typeface="+mn-ea"/>
                <a:ea typeface="+mn-ea"/>
              </a:rPr>
              <a:t>36</a:t>
            </a:r>
            <a:r>
              <a:rPr lang="en-US" altLang="zh-CN" sz="2000" dirty="0">
                <a:solidFill>
                  <a:schemeClr val="tx1"/>
                </a:solidFill>
                <a:latin typeface="+mn-ea"/>
                <a:ea typeface="+mn-ea"/>
              </a:rPr>
              <a:t>%</a:t>
            </a:r>
            <a:r>
              <a:rPr lang="zh-CN" altLang="en-US" sz="2000" dirty="0">
                <a:solidFill>
                  <a:schemeClr val="tx1"/>
                </a:solidFill>
                <a:latin typeface="+mn-ea"/>
                <a:ea typeface="+mn-ea"/>
              </a:rPr>
              <a:t>。</a:t>
            </a:r>
            <a:endParaRPr lang="en-US" altLang="zh-CN" sz="2000" dirty="0">
              <a:solidFill>
                <a:schemeClr val="tx1"/>
              </a:solidFill>
              <a:latin typeface="+mn-ea"/>
              <a:ea typeface="+mn-ea"/>
            </a:endParaRPr>
          </a:p>
          <a:p>
            <a:endParaRPr lang="zh-CN" altLang="en-US" dirty="0"/>
          </a:p>
        </p:txBody>
      </p:sp>
      <p:pic>
        <p:nvPicPr>
          <p:cNvPr id="4" name="图片 3"/>
          <p:cNvPicPr>
            <a:picLocks noChangeAspect="1"/>
          </p:cNvPicPr>
          <p:nvPr/>
        </p:nvPicPr>
        <p:blipFill>
          <a:blip r:embed="rId1"/>
          <a:stretch>
            <a:fillRect/>
          </a:stretch>
        </p:blipFill>
        <p:spPr>
          <a:xfrm>
            <a:off x="2052447" y="4564930"/>
            <a:ext cx="5316541" cy="975258"/>
          </a:xfrm>
          <a:prstGeom prst="rect">
            <a:avLst/>
          </a:prstGeom>
        </p:spPr>
      </p:pic>
      <p:pic>
        <p:nvPicPr>
          <p:cNvPr id="5" name="图片 4"/>
          <p:cNvPicPr>
            <a:picLocks noChangeAspect="1"/>
          </p:cNvPicPr>
          <p:nvPr/>
        </p:nvPicPr>
        <p:blipFill>
          <a:blip r:embed="rId2"/>
          <a:stretch>
            <a:fillRect/>
          </a:stretch>
        </p:blipFill>
        <p:spPr>
          <a:xfrm>
            <a:off x="7166733" y="2220281"/>
            <a:ext cx="1200800" cy="750002"/>
          </a:xfrm>
          <a:prstGeom prst="rect">
            <a:avLst/>
          </a:prstGeom>
        </p:spPr>
      </p:pic>
      <p:pic>
        <p:nvPicPr>
          <p:cNvPr id="6" name="图片 5"/>
          <p:cNvPicPr>
            <a:picLocks noChangeAspect="1"/>
          </p:cNvPicPr>
          <p:nvPr/>
        </p:nvPicPr>
        <p:blipFill>
          <a:blip r:embed="rId3"/>
          <a:stretch>
            <a:fillRect/>
          </a:stretch>
        </p:blipFill>
        <p:spPr>
          <a:xfrm>
            <a:off x="2230896" y="3025743"/>
            <a:ext cx="2838095" cy="9238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392268"/>
            <a:ext cx="10969200" cy="1436531"/>
          </a:xfrm>
        </p:spPr>
        <p:txBody>
          <a:bodyPr>
            <a:noAutofit/>
          </a:bodyPr>
          <a:lstStyle/>
          <a:p>
            <a:r>
              <a:rPr lang="en-US" altLang="zh-CN" sz="2000" b="0" dirty="0" smtClean="0">
                <a:latin typeface="+mn-ea"/>
                <a:ea typeface="+mn-ea"/>
              </a:rPr>
              <a:t>4</a:t>
            </a:r>
            <a:r>
              <a:rPr lang="zh-CN" altLang="en-US" sz="2000" b="0" dirty="0" smtClean="0">
                <a:latin typeface="+mn-ea"/>
                <a:ea typeface="+mn-ea"/>
              </a:rPr>
              <a:t>、假</a:t>
            </a:r>
            <a:r>
              <a:rPr lang="zh-CN" altLang="en-US" sz="2000" b="0" dirty="0">
                <a:latin typeface="+mn-ea"/>
                <a:ea typeface="+mn-ea"/>
              </a:rPr>
              <a:t>设浮点数指</a:t>
            </a:r>
            <a:r>
              <a:rPr lang="zh-CN" altLang="en-US" sz="2000" b="0" dirty="0" smtClean="0">
                <a:latin typeface="+mn-ea"/>
                <a:ea typeface="+mn-ea"/>
              </a:rPr>
              <a:t>令</a:t>
            </a:r>
            <a:r>
              <a:rPr lang="en-US" altLang="zh-CN" sz="2000" b="0" dirty="0" smtClean="0">
                <a:latin typeface="+mn-ea"/>
                <a:ea typeface="+mn-ea"/>
              </a:rPr>
              <a:t>FP</a:t>
            </a:r>
            <a:r>
              <a:rPr lang="zh-CN" altLang="en-US" sz="2000" b="0" dirty="0" smtClean="0">
                <a:latin typeface="+mn-ea"/>
                <a:ea typeface="+mn-ea"/>
              </a:rPr>
              <a:t>指</a:t>
            </a:r>
            <a:r>
              <a:rPr lang="zh-CN" altLang="en-US" sz="2000" b="0" dirty="0">
                <a:latin typeface="+mn-ea"/>
                <a:ea typeface="+mn-ea"/>
              </a:rPr>
              <a:t>令的比例</a:t>
            </a:r>
            <a:r>
              <a:rPr lang="zh-CN" altLang="en-US" sz="2000" b="0" dirty="0" smtClean="0">
                <a:latin typeface="+mn-ea"/>
                <a:ea typeface="+mn-ea"/>
              </a:rPr>
              <a:t>为 </a:t>
            </a:r>
            <a:r>
              <a:rPr lang="en-US" altLang="zh-CN" sz="2000" b="0" dirty="0" smtClean="0">
                <a:latin typeface="+mn-ea"/>
                <a:ea typeface="+mn-ea"/>
              </a:rPr>
              <a:t>30</a:t>
            </a:r>
            <a:r>
              <a:rPr lang="en-US" altLang="zh-CN" sz="2000" b="0" dirty="0">
                <a:latin typeface="+mn-ea"/>
                <a:ea typeface="+mn-ea"/>
              </a:rPr>
              <a:t>%</a:t>
            </a:r>
            <a:r>
              <a:rPr lang="zh-CN" altLang="en-US" sz="2000" b="0" dirty="0">
                <a:latin typeface="+mn-ea"/>
                <a:ea typeface="+mn-ea"/>
              </a:rPr>
              <a:t>，其中浮点数平方</a:t>
            </a:r>
            <a:r>
              <a:rPr lang="zh-CN" altLang="en-US" sz="2000" b="0" dirty="0" smtClean="0">
                <a:latin typeface="+mn-ea"/>
                <a:ea typeface="+mn-ea"/>
              </a:rPr>
              <a:t>根</a:t>
            </a:r>
            <a:r>
              <a:rPr lang="en-US" altLang="zh-CN" sz="2000" b="0" dirty="0" smtClean="0">
                <a:latin typeface="+mn-ea"/>
                <a:ea typeface="+mn-ea"/>
              </a:rPr>
              <a:t>FPSQR</a:t>
            </a:r>
            <a:r>
              <a:rPr lang="zh-CN" altLang="en-US" sz="2000" b="0" dirty="0" smtClean="0">
                <a:latin typeface="+mn-ea"/>
                <a:ea typeface="+mn-ea"/>
              </a:rPr>
              <a:t>占</a:t>
            </a:r>
            <a:r>
              <a:rPr lang="zh-CN" altLang="en-US" sz="2000" b="0" dirty="0">
                <a:latin typeface="+mn-ea"/>
                <a:ea typeface="+mn-ea"/>
              </a:rPr>
              <a:t>全</a:t>
            </a:r>
            <a:r>
              <a:rPr lang="zh-CN" altLang="en-US" sz="2000" b="0" dirty="0" smtClean="0">
                <a:latin typeface="+mn-ea"/>
                <a:ea typeface="+mn-ea"/>
              </a:rPr>
              <a:t>部指</a:t>
            </a:r>
            <a:r>
              <a:rPr lang="zh-CN" altLang="en-US" sz="2000" b="0" dirty="0">
                <a:latin typeface="+mn-ea"/>
                <a:ea typeface="+mn-ea"/>
              </a:rPr>
              <a:t>令的比例</a:t>
            </a:r>
            <a:r>
              <a:rPr lang="zh-CN" altLang="en-US" sz="2000" b="0" dirty="0" smtClean="0">
                <a:latin typeface="+mn-ea"/>
                <a:ea typeface="+mn-ea"/>
              </a:rPr>
              <a:t>为</a:t>
            </a:r>
            <a:r>
              <a:rPr lang="en-US" altLang="zh-CN" sz="2000" b="0" dirty="0" smtClean="0">
                <a:latin typeface="+mn-ea"/>
                <a:ea typeface="+mn-ea"/>
              </a:rPr>
              <a:t>4</a:t>
            </a:r>
            <a:r>
              <a:rPr lang="en-US" altLang="zh-CN" sz="2000" b="0" dirty="0">
                <a:latin typeface="+mn-ea"/>
                <a:ea typeface="+mn-ea"/>
              </a:rPr>
              <a:t>%</a:t>
            </a:r>
            <a:r>
              <a:rPr lang="zh-CN" altLang="en-US" sz="2000" b="0" dirty="0">
                <a:latin typeface="+mn-ea"/>
                <a:ea typeface="+mn-ea"/>
              </a:rPr>
              <a:t>，</a:t>
            </a:r>
            <a:r>
              <a:rPr lang="en-US" altLang="zh-CN" sz="2000" b="0" dirty="0" smtClean="0">
                <a:latin typeface="+mn-ea"/>
                <a:ea typeface="+mn-ea"/>
              </a:rPr>
              <a:t>FP</a:t>
            </a:r>
            <a:r>
              <a:rPr lang="zh-CN" altLang="en-US" sz="2000" b="0" dirty="0" smtClean="0">
                <a:latin typeface="+mn-ea"/>
                <a:ea typeface="+mn-ea"/>
              </a:rPr>
              <a:t>操</a:t>
            </a:r>
            <a:r>
              <a:rPr lang="zh-CN" altLang="en-US" sz="2000" b="0" dirty="0">
                <a:latin typeface="+mn-ea"/>
                <a:ea typeface="+mn-ea"/>
              </a:rPr>
              <a:t>作</a:t>
            </a:r>
            <a:r>
              <a:rPr lang="zh-CN" altLang="en-US" sz="2000" b="0" dirty="0" smtClean="0">
                <a:latin typeface="+mn-ea"/>
                <a:ea typeface="+mn-ea"/>
              </a:rPr>
              <a:t>的</a:t>
            </a:r>
            <a:r>
              <a:rPr lang="en-US" altLang="zh-CN" sz="2000" b="0" dirty="0" smtClean="0">
                <a:latin typeface="+mn-ea"/>
                <a:ea typeface="+mn-ea"/>
              </a:rPr>
              <a:t>CPI</a:t>
            </a:r>
            <a:r>
              <a:rPr lang="zh-CN" altLang="en-US" sz="2000" b="0" dirty="0" smtClean="0">
                <a:latin typeface="+mn-ea"/>
                <a:ea typeface="+mn-ea"/>
              </a:rPr>
              <a:t>为</a:t>
            </a:r>
            <a:r>
              <a:rPr lang="en-US" altLang="zh-CN" sz="2000" b="0" dirty="0" smtClean="0">
                <a:latin typeface="+mn-ea"/>
                <a:ea typeface="+mn-ea"/>
              </a:rPr>
              <a:t>5</a:t>
            </a:r>
            <a:r>
              <a:rPr lang="zh-CN" altLang="en-US" sz="2000" b="0" dirty="0" smtClean="0">
                <a:latin typeface="+mn-ea"/>
                <a:ea typeface="+mn-ea"/>
              </a:rPr>
              <a:t>，</a:t>
            </a:r>
            <a:r>
              <a:rPr lang="en-US" altLang="zh-CN" sz="2000" b="0" dirty="0" smtClean="0">
                <a:latin typeface="+mn-ea"/>
                <a:ea typeface="+mn-ea"/>
              </a:rPr>
              <a:t>FPSQR</a:t>
            </a:r>
            <a:r>
              <a:rPr lang="zh-CN" altLang="en-US" sz="2000" b="0" dirty="0" smtClean="0">
                <a:latin typeface="+mn-ea"/>
                <a:ea typeface="+mn-ea"/>
              </a:rPr>
              <a:t>操作的</a:t>
            </a:r>
            <a:r>
              <a:rPr lang="en-US" altLang="zh-CN" sz="2000" b="0" dirty="0" smtClean="0">
                <a:latin typeface="+mn-ea"/>
                <a:ea typeface="+mn-ea"/>
              </a:rPr>
              <a:t>CPI</a:t>
            </a:r>
            <a:r>
              <a:rPr lang="zh-CN" altLang="en-US" sz="2000" b="0" dirty="0" smtClean="0">
                <a:latin typeface="+mn-ea"/>
                <a:ea typeface="+mn-ea"/>
              </a:rPr>
              <a:t>为 </a:t>
            </a:r>
            <a:r>
              <a:rPr lang="en-US" altLang="zh-CN" sz="2000" b="0" dirty="0">
                <a:latin typeface="+mn-ea"/>
                <a:ea typeface="+mn-ea"/>
              </a:rPr>
              <a:t>20</a:t>
            </a:r>
            <a:r>
              <a:rPr lang="zh-CN" altLang="en-US" sz="2000" b="0" dirty="0">
                <a:latin typeface="+mn-ea"/>
                <a:ea typeface="+mn-ea"/>
              </a:rPr>
              <a:t>，其他指</a:t>
            </a:r>
            <a:r>
              <a:rPr lang="zh-CN" altLang="en-US" sz="2000" b="0" dirty="0" smtClean="0">
                <a:latin typeface="+mn-ea"/>
                <a:ea typeface="+mn-ea"/>
              </a:rPr>
              <a:t>令的</a:t>
            </a:r>
            <a:r>
              <a:rPr lang="zh-CN" altLang="en-US" sz="2000" b="0" dirty="0">
                <a:latin typeface="+mn-ea"/>
                <a:ea typeface="+mn-ea"/>
              </a:rPr>
              <a:t>平</a:t>
            </a:r>
            <a:r>
              <a:rPr lang="zh-CN" altLang="en-US" sz="2000" b="0" dirty="0" smtClean="0">
                <a:latin typeface="+mn-ea"/>
                <a:ea typeface="+mn-ea"/>
              </a:rPr>
              <a:t>均</a:t>
            </a:r>
            <a:r>
              <a:rPr lang="en-US" altLang="zh-CN" sz="2000" b="0" dirty="0" smtClean="0">
                <a:latin typeface="+mn-ea"/>
                <a:ea typeface="+mn-ea"/>
              </a:rPr>
              <a:t>CPI</a:t>
            </a:r>
            <a:r>
              <a:rPr lang="zh-CN" altLang="en-US" sz="2000" b="0" dirty="0" smtClean="0">
                <a:latin typeface="+mn-ea"/>
                <a:ea typeface="+mn-ea"/>
              </a:rPr>
              <a:t>为</a:t>
            </a:r>
            <a:r>
              <a:rPr lang="en-US" altLang="zh-CN" sz="2000" b="0" dirty="0" smtClean="0">
                <a:latin typeface="+mn-ea"/>
                <a:ea typeface="+mn-ea"/>
              </a:rPr>
              <a:t>1.25</a:t>
            </a:r>
            <a:r>
              <a:rPr lang="zh-CN" altLang="en-US" sz="2000" b="0" dirty="0" smtClean="0">
                <a:latin typeface="+mn-ea"/>
                <a:ea typeface="+mn-ea"/>
              </a:rPr>
              <a:t>。现有两种改进方案，第一种是把</a:t>
            </a:r>
            <a:r>
              <a:rPr lang="en-US" altLang="zh-CN" sz="2000" b="0" dirty="0" smtClean="0">
                <a:latin typeface="+mn-ea"/>
                <a:ea typeface="+mn-ea"/>
              </a:rPr>
              <a:t>FPSQR</a:t>
            </a:r>
            <a:r>
              <a:rPr lang="zh-CN" altLang="en-US" sz="2000" b="0" dirty="0" smtClean="0">
                <a:latin typeface="+mn-ea"/>
                <a:ea typeface="+mn-ea"/>
              </a:rPr>
              <a:t>操作的</a:t>
            </a:r>
            <a:r>
              <a:rPr lang="en-US" altLang="zh-CN" sz="2000" b="0" dirty="0" smtClean="0">
                <a:latin typeface="+mn-ea"/>
                <a:ea typeface="+mn-ea"/>
              </a:rPr>
              <a:t>CPI</a:t>
            </a:r>
            <a:r>
              <a:rPr lang="zh-CN" altLang="en-US" sz="2000" b="0" dirty="0" smtClean="0">
                <a:latin typeface="+mn-ea"/>
                <a:ea typeface="+mn-ea"/>
              </a:rPr>
              <a:t>减至</a:t>
            </a:r>
            <a:r>
              <a:rPr lang="en-US" altLang="zh-CN" sz="2000" b="0" dirty="0" smtClean="0">
                <a:latin typeface="+mn-ea"/>
                <a:ea typeface="+mn-ea"/>
              </a:rPr>
              <a:t>3</a:t>
            </a:r>
            <a:r>
              <a:rPr lang="zh-CN" altLang="en-US" sz="2000" b="0" dirty="0" smtClean="0">
                <a:latin typeface="+mn-ea"/>
                <a:ea typeface="+mn-ea"/>
              </a:rPr>
              <a:t>，第二种是把所有的</a:t>
            </a:r>
            <a:r>
              <a:rPr lang="en-US" altLang="zh-CN" sz="2000" b="0" dirty="0" smtClean="0">
                <a:latin typeface="+mn-ea"/>
                <a:ea typeface="+mn-ea"/>
              </a:rPr>
              <a:t>FP</a:t>
            </a:r>
            <a:r>
              <a:rPr lang="zh-CN" altLang="en-US" sz="2000" b="0" dirty="0" smtClean="0">
                <a:latin typeface="+mn-ea"/>
                <a:ea typeface="+mn-ea"/>
              </a:rPr>
              <a:t>操作的</a:t>
            </a:r>
            <a:r>
              <a:rPr lang="en-US" altLang="zh-CN" sz="2000" b="0" dirty="0" smtClean="0">
                <a:latin typeface="+mn-ea"/>
                <a:ea typeface="+mn-ea"/>
              </a:rPr>
              <a:t>CPI</a:t>
            </a:r>
            <a:r>
              <a:rPr lang="zh-CN" altLang="en-US" sz="2000" b="0" dirty="0" smtClean="0">
                <a:latin typeface="+mn-ea"/>
                <a:ea typeface="+mn-ea"/>
              </a:rPr>
              <a:t>减至</a:t>
            </a:r>
            <a:r>
              <a:rPr lang="en-US" altLang="zh-CN" sz="2000" b="0" dirty="0" smtClean="0">
                <a:latin typeface="+mn-ea"/>
                <a:ea typeface="+mn-ea"/>
              </a:rPr>
              <a:t>3</a:t>
            </a:r>
            <a:r>
              <a:rPr lang="zh-CN" altLang="en-US" sz="2000" b="0" dirty="0" smtClean="0">
                <a:latin typeface="+mn-ea"/>
                <a:ea typeface="+mn-ea"/>
              </a:rPr>
              <a:t>，比较两种方案对系统性能的提高程度</a:t>
            </a:r>
            <a:endParaRPr lang="zh-CN" altLang="en-US" sz="2000" b="0" dirty="0">
              <a:latin typeface="+mn-ea"/>
              <a:ea typeface="+mn-ea"/>
            </a:endParaRPr>
          </a:p>
        </p:txBody>
      </p:sp>
      <p:sp>
        <p:nvSpPr>
          <p:cNvPr id="3" name="内容占位符 2"/>
          <p:cNvSpPr>
            <a:spLocks noGrp="1"/>
          </p:cNvSpPr>
          <p:nvPr>
            <p:ph idx="1"/>
          </p:nvPr>
        </p:nvSpPr>
        <p:spPr>
          <a:xfrm>
            <a:off x="608400" y="2386975"/>
            <a:ext cx="10969200" cy="4279484"/>
          </a:xfrm>
        </p:spPr>
        <p:txBody>
          <a:bodyPr>
            <a:normAutofit/>
          </a:bodyPr>
          <a:lstStyle/>
          <a:p>
            <a:r>
              <a:rPr lang="zh-CN" altLang="en-US" sz="2000" dirty="0" smtClean="0">
                <a:solidFill>
                  <a:schemeClr val="tx1"/>
                </a:solidFill>
                <a:latin typeface="+mn-ea"/>
                <a:ea typeface="+mn-ea"/>
              </a:rPr>
              <a:t>解题思路：</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通过调整前后的</a:t>
            </a:r>
            <a:r>
              <a:rPr lang="en-US" altLang="zh-CN" sz="2000" dirty="0" smtClean="0">
                <a:solidFill>
                  <a:schemeClr val="tx1"/>
                </a:solidFill>
                <a:latin typeface="+mn-ea"/>
                <a:ea typeface="+mn-ea"/>
              </a:rPr>
              <a:t>CPI</a:t>
            </a:r>
            <a:r>
              <a:rPr lang="zh-CN" altLang="en-US" sz="2000" dirty="0" smtClean="0">
                <a:solidFill>
                  <a:schemeClr val="tx1"/>
                </a:solidFill>
                <a:latin typeface="+mn-ea"/>
                <a:ea typeface="+mn-ea"/>
              </a:rPr>
              <a:t>值进行比较，采取公式：</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针对那种操作进行的修改，对系统性能的提高可以通过观察对</a:t>
            </a:r>
            <a:r>
              <a:rPr lang="en-US" altLang="zh-CN" sz="2000" dirty="0" smtClean="0">
                <a:solidFill>
                  <a:schemeClr val="tx1"/>
                </a:solidFill>
                <a:latin typeface="+mn-ea"/>
                <a:ea typeface="+mn-ea"/>
              </a:rPr>
              <a:t>CPI</a:t>
            </a:r>
            <a:r>
              <a:rPr lang="zh-CN" altLang="en-US" sz="2000" dirty="0" smtClean="0">
                <a:solidFill>
                  <a:schemeClr val="tx1"/>
                </a:solidFill>
                <a:latin typeface="+mn-ea"/>
                <a:ea typeface="+mn-ea"/>
              </a:rPr>
              <a:t>的影响来进行判断</a:t>
            </a:r>
            <a:endParaRPr lang="en-US" altLang="zh-CN" sz="2000" dirty="0" smtClean="0">
              <a:solidFill>
                <a:schemeClr val="tx1"/>
              </a:solidFill>
              <a:latin typeface="+mn-ea"/>
              <a:ea typeface="+mn-ea"/>
            </a:endParaRPr>
          </a:p>
          <a:p>
            <a:r>
              <a:rPr lang="zh-CN" altLang="en-US" sz="2000" dirty="0" smtClean="0">
                <a:solidFill>
                  <a:schemeClr val="tx1"/>
                </a:solidFill>
                <a:latin typeface="+mn-ea"/>
                <a:ea typeface="+mn-ea"/>
              </a:rPr>
              <a:t>第一种方案是</a:t>
            </a:r>
            <a:r>
              <a:rPr lang="zh-CN" altLang="en-US" sz="2000" dirty="0">
                <a:solidFill>
                  <a:schemeClr val="tx1"/>
                </a:solidFill>
                <a:latin typeface="+mn-ea"/>
                <a:ea typeface="+mn-ea"/>
              </a:rPr>
              <a:t>把</a:t>
            </a:r>
            <a:r>
              <a:rPr lang="en-US" altLang="zh-CN" sz="2000" dirty="0">
                <a:solidFill>
                  <a:schemeClr val="tx1"/>
                </a:solidFill>
                <a:latin typeface="+mn-ea"/>
                <a:ea typeface="+mn-ea"/>
              </a:rPr>
              <a:t>FPSQR</a:t>
            </a:r>
            <a:r>
              <a:rPr lang="zh-CN" altLang="en-US" sz="2000" dirty="0">
                <a:solidFill>
                  <a:schemeClr val="tx1"/>
                </a:solidFill>
                <a:latin typeface="+mn-ea"/>
                <a:ea typeface="+mn-ea"/>
              </a:rPr>
              <a:t>操作的</a:t>
            </a:r>
            <a:r>
              <a:rPr lang="en-US" altLang="zh-CN" sz="2000" dirty="0">
                <a:solidFill>
                  <a:schemeClr val="tx1"/>
                </a:solidFill>
                <a:latin typeface="+mn-ea"/>
                <a:ea typeface="+mn-ea"/>
              </a:rPr>
              <a:t>CPI</a:t>
            </a:r>
            <a:r>
              <a:rPr lang="zh-CN" altLang="en-US" sz="2000" dirty="0">
                <a:solidFill>
                  <a:schemeClr val="tx1"/>
                </a:solidFill>
                <a:latin typeface="+mn-ea"/>
                <a:ea typeface="+mn-ea"/>
              </a:rPr>
              <a:t>减至</a:t>
            </a:r>
            <a:r>
              <a:rPr lang="en-US" altLang="zh-CN" sz="2000" dirty="0" smtClean="0">
                <a:solidFill>
                  <a:schemeClr val="tx1"/>
                </a:solidFill>
                <a:latin typeface="+mn-ea"/>
                <a:ea typeface="+mn-ea"/>
              </a:rPr>
              <a:t>3</a:t>
            </a:r>
            <a:r>
              <a:rPr lang="zh-CN" altLang="en-US" sz="2000" dirty="0" smtClean="0">
                <a:solidFill>
                  <a:schemeClr val="tx1"/>
                </a:solidFill>
                <a:latin typeface="+mn-ea"/>
                <a:ea typeface="+mn-ea"/>
              </a:rPr>
              <a:t>，每次</a:t>
            </a:r>
            <a:r>
              <a:rPr lang="en-US" altLang="zh-CN" sz="2000" dirty="0">
                <a:solidFill>
                  <a:schemeClr val="tx1"/>
                </a:solidFill>
                <a:latin typeface="+mn-ea"/>
                <a:ea typeface="+mn-ea"/>
              </a:rPr>
              <a:t>FPSQR</a:t>
            </a:r>
            <a:r>
              <a:rPr lang="zh-CN" altLang="en-US" sz="2000" dirty="0" smtClean="0">
                <a:solidFill>
                  <a:schemeClr val="tx1"/>
                </a:solidFill>
                <a:latin typeface="+mn-ea"/>
                <a:ea typeface="+mn-ea"/>
              </a:rPr>
              <a:t>操作的</a:t>
            </a:r>
            <a:r>
              <a:rPr lang="en-US" altLang="zh-CN" sz="2000" dirty="0" smtClean="0">
                <a:solidFill>
                  <a:schemeClr val="tx1"/>
                </a:solidFill>
                <a:latin typeface="+mn-ea"/>
                <a:ea typeface="+mn-ea"/>
              </a:rPr>
              <a:t>CPI</a:t>
            </a:r>
            <a:r>
              <a:rPr lang="zh-CN" altLang="en-US" sz="2000" dirty="0" smtClean="0">
                <a:solidFill>
                  <a:schemeClr val="tx1"/>
                </a:solidFill>
                <a:latin typeface="+mn-ea"/>
                <a:ea typeface="+mn-ea"/>
              </a:rPr>
              <a:t>减少</a:t>
            </a:r>
            <a:r>
              <a:rPr lang="en-US" altLang="zh-CN" sz="2000" dirty="0" smtClean="0">
                <a:solidFill>
                  <a:schemeClr val="tx1"/>
                </a:solidFill>
                <a:latin typeface="+mn-ea"/>
                <a:ea typeface="+mn-ea"/>
              </a:rPr>
              <a:t>17</a:t>
            </a:r>
            <a:r>
              <a:rPr lang="zh-CN" altLang="en-US" sz="2000" dirty="0" smtClean="0">
                <a:solidFill>
                  <a:schemeClr val="tx1"/>
                </a:solidFill>
                <a:latin typeface="+mn-ea"/>
                <a:ea typeface="+mn-ea"/>
              </a:rPr>
              <a:t>，而</a:t>
            </a:r>
            <a:r>
              <a:rPr lang="zh-CN" altLang="en-US" sz="2000" dirty="0">
                <a:solidFill>
                  <a:schemeClr val="tx1"/>
                </a:solidFill>
                <a:latin typeface="+mn-ea"/>
                <a:ea typeface="+mn-ea"/>
              </a:rPr>
              <a:t>其中浮点数平方根</a:t>
            </a:r>
            <a:r>
              <a:rPr lang="en-US" altLang="zh-CN" sz="2000" dirty="0">
                <a:solidFill>
                  <a:schemeClr val="tx1"/>
                </a:solidFill>
                <a:latin typeface="+mn-ea"/>
                <a:ea typeface="+mn-ea"/>
              </a:rPr>
              <a:t>FPSQR</a:t>
            </a:r>
            <a:r>
              <a:rPr lang="zh-CN" altLang="en-US" sz="2000" dirty="0">
                <a:solidFill>
                  <a:schemeClr val="tx1"/>
                </a:solidFill>
                <a:latin typeface="+mn-ea"/>
                <a:ea typeface="+mn-ea"/>
              </a:rPr>
              <a:t>占全部指令的比例为</a:t>
            </a:r>
            <a:r>
              <a:rPr lang="en-US" altLang="zh-CN" sz="2000" dirty="0">
                <a:solidFill>
                  <a:schemeClr val="tx1"/>
                </a:solidFill>
                <a:latin typeface="+mn-ea"/>
                <a:ea typeface="+mn-ea"/>
              </a:rPr>
              <a:t>4</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。通过计算可以得出改进的程度</a:t>
            </a:r>
            <a:endParaRPr lang="en-US" altLang="zh-CN" sz="2000" dirty="0" smtClean="0">
              <a:solidFill>
                <a:schemeClr val="tx1"/>
              </a:solidFill>
              <a:latin typeface="+mn-ea"/>
              <a:ea typeface="+mn-ea"/>
            </a:endParaRPr>
          </a:p>
          <a:p>
            <a:r>
              <a:rPr lang="zh-CN" altLang="en-US" sz="2000" dirty="0">
                <a:solidFill>
                  <a:schemeClr val="tx1"/>
                </a:solidFill>
                <a:latin typeface="+mn-ea"/>
                <a:ea typeface="+mn-ea"/>
              </a:rPr>
              <a:t>第二</a:t>
            </a:r>
            <a:r>
              <a:rPr lang="zh-CN" altLang="en-US" sz="2000" dirty="0" smtClean="0">
                <a:solidFill>
                  <a:schemeClr val="tx1"/>
                </a:solidFill>
                <a:latin typeface="+mn-ea"/>
                <a:ea typeface="+mn-ea"/>
              </a:rPr>
              <a:t>种方案</a:t>
            </a:r>
            <a:r>
              <a:rPr lang="zh-CN" altLang="en-US" sz="2000" dirty="0">
                <a:solidFill>
                  <a:schemeClr val="tx1"/>
                </a:solidFill>
                <a:latin typeface="+mn-ea"/>
                <a:ea typeface="+mn-ea"/>
              </a:rPr>
              <a:t>是把所有的</a:t>
            </a:r>
            <a:r>
              <a:rPr lang="en-US" altLang="zh-CN" sz="2000" dirty="0">
                <a:solidFill>
                  <a:schemeClr val="tx1"/>
                </a:solidFill>
                <a:latin typeface="+mn-ea"/>
                <a:ea typeface="+mn-ea"/>
              </a:rPr>
              <a:t>FP</a:t>
            </a:r>
            <a:r>
              <a:rPr lang="zh-CN" altLang="en-US" sz="2000" dirty="0">
                <a:solidFill>
                  <a:schemeClr val="tx1"/>
                </a:solidFill>
                <a:latin typeface="+mn-ea"/>
                <a:ea typeface="+mn-ea"/>
              </a:rPr>
              <a:t>操作的</a:t>
            </a:r>
            <a:r>
              <a:rPr lang="en-US" altLang="zh-CN" sz="2000" dirty="0">
                <a:solidFill>
                  <a:schemeClr val="tx1"/>
                </a:solidFill>
                <a:latin typeface="+mn-ea"/>
                <a:ea typeface="+mn-ea"/>
              </a:rPr>
              <a:t>CPI</a:t>
            </a:r>
            <a:r>
              <a:rPr lang="zh-CN" altLang="en-US" sz="2000" dirty="0">
                <a:solidFill>
                  <a:schemeClr val="tx1"/>
                </a:solidFill>
                <a:latin typeface="+mn-ea"/>
                <a:ea typeface="+mn-ea"/>
              </a:rPr>
              <a:t>减至</a:t>
            </a:r>
            <a:r>
              <a:rPr lang="en-US" altLang="zh-CN" sz="2000" dirty="0" smtClean="0">
                <a:solidFill>
                  <a:schemeClr val="tx1"/>
                </a:solidFill>
                <a:latin typeface="+mn-ea"/>
                <a:ea typeface="+mn-ea"/>
              </a:rPr>
              <a:t>3</a:t>
            </a:r>
            <a:r>
              <a:rPr lang="zh-CN" altLang="en-US" sz="2000" dirty="0" smtClean="0">
                <a:solidFill>
                  <a:schemeClr val="tx1"/>
                </a:solidFill>
                <a:latin typeface="+mn-ea"/>
                <a:ea typeface="+mn-ea"/>
              </a:rPr>
              <a:t>，每次</a:t>
            </a:r>
            <a:r>
              <a:rPr lang="en-US" altLang="zh-CN" sz="2000" dirty="0">
                <a:solidFill>
                  <a:schemeClr val="tx1"/>
                </a:solidFill>
                <a:latin typeface="+mn-ea"/>
                <a:ea typeface="+mn-ea"/>
              </a:rPr>
              <a:t>FP</a:t>
            </a:r>
            <a:r>
              <a:rPr lang="zh-CN" altLang="en-US" sz="2000" dirty="0" smtClean="0">
                <a:solidFill>
                  <a:schemeClr val="tx1"/>
                </a:solidFill>
                <a:latin typeface="+mn-ea"/>
                <a:ea typeface="+mn-ea"/>
              </a:rPr>
              <a:t>操作的</a:t>
            </a:r>
            <a:r>
              <a:rPr lang="en-US" altLang="zh-CN" sz="2000" dirty="0" smtClean="0">
                <a:solidFill>
                  <a:schemeClr val="tx1"/>
                </a:solidFill>
                <a:latin typeface="+mn-ea"/>
                <a:ea typeface="+mn-ea"/>
              </a:rPr>
              <a:t>CPI</a:t>
            </a:r>
            <a:r>
              <a:rPr lang="zh-CN" altLang="en-US" sz="2000" dirty="0" smtClean="0">
                <a:solidFill>
                  <a:schemeClr val="tx1"/>
                </a:solidFill>
                <a:latin typeface="+mn-ea"/>
                <a:ea typeface="+mn-ea"/>
              </a:rPr>
              <a:t>减少</a:t>
            </a:r>
            <a:r>
              <a:rPr lang="en-US" altLang="zh-CN" sz="2000" dirty="0" smtClean="0">
                <a:solidFill>
                  <a:schemeClr val="tx1"/>
                </a:solidFill>
                <a:latin typeface="+mn-ea"/>
                <a:ea typeface="+mn-ea"/>
              </a:rPr>
              <a:t>2</a:t>
            </a:r>
            <a:r>
              <a:rPr lang="zh-CN" altLang="en-US" sz="2000" dirty="0" smtClean="0">
                <a:solidFill>
                  <a:schemeClr val="tx1"/>
                </a:solidFill>
                <a:latin typeface="+mn-ea"/>
                <a:ea typeface="+mn-ea"/>
              </a:rPr>
              <a:t>，而其中</a:t>
            </a:r>
            <a:r>
              <a:rPr lang="zh-CN" altLang="en-US" sz="2000" dirty="0">
                <a:solidFill>
                  <a:schemeClr val="tx1"/>
                </a:solidFill>
                <a:latin typeface="+mn-ea"/>
                <a:ea typeface="+mn-ea"/>
              </a:rPr>
              <a:t>浮点数指令</a:t>
            </a:r>
            <a:r>
              <a:rPr lang="en-US" altLang="zh-CN" sz="2000" dirty="0">
                <a:solidFill>
                  <a:schemeClr val="tx1"/>
                </a:solidFill>
                <a:latin typeface="+mn-ea"/>
                <a:ea typeface="+mn-ea"/>
              </a:rPr>
              <a:t>FP</a:t>
            </a:r>
            <a:r>
              <a:rPr lang="zh-CN" altLang="en-US" sz="2000" dirty="0">
                <a:solidFill>
                  <a:schemeClr val="tx1"/>
                </a:solidFill>
                <a:latin typeface="+mn-ea"/>
                <a:ea typeface="+mn-ea"/>
              </a:rPr>
              <a:t>指令的比例为 </a:t>
            </a:r>
            <a:r>
              <a:rPr lang="en-US" altLang="zh-CN" sz="2000" dirty="0">
                <a:solidFill>
                  <a:schemeClr val="tx1"/>
                </a:solidFill>
                <a:latin typeface="+mn-ea"/>
                <a:ea typeface="+mn-ea"/>
              </a:rPr>
              <a:t>30</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，通过计算可以得出改进的程度</a:t>
            </a:r>
            <a:endParaRPr lang="en-US" altLang="zh-CN" sz="2000" dirty="0" smtClean="0">
              <a:solidFill>
                <a:schemeClr val="tx1"/>
              </a:solidFill>
              <a:latin typeface="+mn-ea"/>
              <a:ea typeface="+mn-ea"/>
            </a:endParaRPr>
          </a:p>
        </p:txBody>
      </p:sp>
      <p:pic>
        <p:nvPicPr>
          <p:cNvPr id="4" name="图片 3"/>
          <p:cNvPicPr>
            <a:picLocks noChangeAspect="1"/>
          </p:cNvPicPr>
          <p:nvPr/>
        </p:nvPicPr>
        <p:blipFill>
          <a:blip r:embed="rId1"/>
          <a:stretch>
            <a:fillRect/>
          </a:stretch>
        </p:blipFill>
        <p:spPr>
          <a:xfrm>
            <a:off x="5727591" y="2884517"/>
            <a:ext cx="2569244" cy="5555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447035"/>
            <a:ext cx="10969200" cy="1475894"/>
          </a:xfrm>
        </p:spPr>
        <p:txBody>
          <a:bodyPr>
            <a:normAutofit/>
          </a:bodyPr>
          <a:lstStyle/>
          <a:p>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、假设浮点数指令</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指令的比例为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30%</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，其中浮点数平方根</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FPSQR</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占全部指令的比例为</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操作的</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CPI</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为</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5</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FPSQR</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操作的</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CPI</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为 </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20</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，其他指令的平均</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CPI</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为</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1.25</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。现有两种改进方案，第一种是把</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FPSQR</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操作的</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CPI</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减至</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，第二种是把所有的</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FP</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操作的</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CPI</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减至</a:t>
            </a:r>
            <a:r>
              <a:rPr lang="en-US" altLang="zh-CN" sz="2000" b="0"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sz="2000" b="0" dirty="0">
                <a:solidFill>
                  <a:srgbClr val="000000">
                    <a:lumMod val="85000"/>
                    <a:lumOff val="15000"/>
                  </a:srgbClr>
                </a:solidFill>
                <a:latin typeface="微软雅黑" panose="020B0503020204020204" pitchFamily="34" charset="-122"/>
                <a:ea typeface="微软雅黑" panose="020B0503020204020204" pitchFamily="34" charset="-122"/>
              </a:rPr>
              <a:t>，比较两种方案对系统性能的提高程度</a:t>
            </a:r>
            <a:endParaRPr lang="zh-CN" altLang="en-US" dirty="0"/>
          </a:p>
        </p:txBody>
      </p:sp>
      <p:sp>
        <p:nvSpPr>
          <p:cNvPr id="3" name="内容占位符 2"/>
          <p:cNvSpPr>
            <a:spLocks noGrp="1"/>
          </p:cNvSpPr>
          <p:nvPr>
            <p:ph idx="1"/>
          </p:nvPr>
        </p:nvSpPr>
        <p:spPr>
          <a:xfrm>
            <a:off x="608400" y="2420470"/>
            <a:ext cx="10969200" cy="4326671"/>
          </a:xfrm>
        </p:spPr>
        <p:txBody>
          <a:bodyPr/>
          <a:lstStyle/>
          <a:p>
            <a:r>
              <a:rPr lang="zh-CN" altLang="en-US" sz="2000" dirty="0">
                <a:solidFill>
                  <a:schemeClr val="tx1"/>
                </a:solidFill>
                <a:latin typeface="+mn-ea"/>
                <a:ea typeface="+mn-ea"/>
              </a:rPr>
              <a:t>答案：改进前：</a:t>
            </a:r>
            <a:r>
              <a:rPr lang="en-US" altLang="zh-CN" sz="2000" dirty="0">
                <a:solidFill>
                  <a:schemeClr val="tx1"/>
                </a:solidFill>
                <a:latin typeface="+mn-ea"/>
                <a:ea typeface="+mn-ea"/>
              </a:rPr>
              <a:t>CPI=5</a:t>
            </a:r>
            <a:r>
              <a:rPr lang="zh-CN" altLang="en-US" sz="2000" dirty="0">
                <a:solidFill>
                  <a:schemeClr val="tx1"/>
                </a:solidFill>
                <a:latin typeface="+mn-ea"/>
                <a:ea typeface="+mn-ea"/>
              </a:rPr>
              <a:t>*</a:t>
            </a:r>
            <a:r>
              <a:rPr lang="en-US" altLang="zh-CN" sz="2000" dirty="0">
                <a:solidFill>
                  <a:schemeClr val="tx1"/>
                </a:solidFill>
                <a:latin typeface="+mn-ea"/>
                <a:ea typeface="+mn-ea"/>
              </a:rPr>
              <a:t>30%+1.25</a:t>
            </a:r>
            <a:r>
              <a:rPr lang="zh-CN" altLang="en-US" sz="2000" dirty="0">
                <a:solidFill>
                  <a:schemeClr val="tx1"/>
                </a:solidFill>
                <a:latin typeface="+mn-ea"/>
                <a:ea typeface="+mn-ea"/>
              </a:rPr>
              <a:t>*（</a:t>
            </a:r>
            <a:r>
              <a:rPr lang="en-US" altLang="zh-CN" sz="2000" dirty="0">
                <a:solidFill>
                  <a:schemeClr val="tx1"/>
                </a:solidFill>
                <a:latin typeface="+mn-ea"/>
                <a:ea typeface="+mn-ea"/>
              </a:rPr>
              <a:t>1-30%</a:t>
            </a:r>
            <a:r>
              <a:rPr lang="zh-CN" altLang="en-US" sz="2000" dirty="0">
                <a:solidFill>
                  <a:schemeClr val="tx1"/>
                </a:solidFill>
                <a:latin typeface="+mn-ea"/>
                <a:ea typeface="+mn-ea"/>
              </a:rPr>
              <a:t>）</a:t>
            </a:r>
            <a:r>
              <a:rPr lang="en-US" altLang="zh-CN" sz="2000" dirty="0">
                <a:solidFill>
                  <a:schemeClr val="tx1"/>
                </a:solidFill>
                <a:latin typeface="+mn-ea"/>
                <a:ea typeface="+mn-ea"/>
              </a:rPr>
              <a:t>=2.375</a:t>
            </a:r>
            <a:endParaRPr lang="en-US" altLang="zh-CN" sz="2000" dirty="0">
              <a:solidFill>
                <a:schemeClr val="tx1"/>
              </a:solidFill>
              <a:latin typeface="+mn-ea"/>
              <a:ea typeface="+mn-ea"/>
            </a:endParaRPr>
          </a:p>
          <a:p>
            <a:r>
              <a:rPr lang="en-US" altLang="zh-CN" sz="2000" dirty="0">
                <a:solidFill>
                  <a:schemeClr val="tx1"/>
                </a:solidFill>
                <a:latin typeface="+mn-ea"/>
                <a:ea typeface="+mn-ea"/>
              </a:rPr>
              <a:t> </a:t>
            </a:r>
            <a:r>
              <a:rPr lang="en-US" altLang="zh-CN" sz="2000" dirty="0" smtClean="0">
                <a:solidFill>
                  <a:schemeClr val="tx1"/>
                </a:solidFill>
                <a:latin typeface="+mn-ea"/>
                <a:ea typeface="+mn-ea"/>
              </a:rPr>
              <a:t>          </a:t>
            </a:r>
            <a:r>
              <a:rPr lang="zh-CN" altLang="en-US" sz="2000" dirty="0" smtClean="0">
                <a:solidFill>
                  <a:schemeClr val="tx1"/>
                </a:solidFill>
                <a:latin typeface="+mn-ea"/>
                <a:ea typeface="+mn-ea"/>
              </a:rPr>
              <a:t>方</a:t>
            </a:r>
            <a:r>
              <a:rPr lang="zh-CN" altLang="en-US" sz="2000" dirty="0">
                <a:solidFill>
                  <a:schemeClr val="tx1"/>
                </a:solidFill>
                <a:latin typeface="+mn-ea"/>
                <a:ea typeface="+mn-ea"/>
              </a:rPr>
              <a:t>案 </a:t>
            </a:r>
            <a:r>
              <a:rPr lang="en-US" altLang="zh-CN" sz="2000" dirty="0" smtClean="0">
                <a:solidFill>
                  <a:schemeClr val="tx1"/>
                </a:solidFill>
                <a:latin typeface="+mn-ea"/>
                <a:ea typeface="+mn-ea"/>
              </a:rPr>
              <a:t>1</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20-3</a:t>
            </a:r>
            <a:r>
              <a:rPr lang="zh-CN" altLang="en-US" sz="2000" dirty="0" smtClean="0">
                <a:solidFill>
                  <a:schemeClr val="tx1"/>
                </a:solidFill>
                <a:latin typeface="+mn-ea"/>
                <a:ea typeface="+mn-ea"/>
                <a:sym typeface="Wingdings" panose="05000000000000000000" pitchFamily="2" charset="2"/>
              </a:rPr>
              <a:t>）*</a:t>
            </a:r>
            <a:r>
              <a:rPr lang="en-US" altLang="zh-CN" sz="2000" dirty="0" smtClean="0">
                <a:solidFill>
                  <a:schemeClr val="tx1"/>
                </a:solidFill>
                <a:latin typeface="+mn-ea"/>
                <a:ea typeface="+mn-ea"/>
                <a:sym typeface="Wingdings" panose="05000000000000000000" pitchFamily="2" charset="2"/>
              </a:rPr>
              <a:t>4%=0.68</a:t>
            </a:r>
            <a:endParaRPr lang="en-US" altLang="zh-CN" sz="2000" dirty="0">
              <a:solidFill>
                <a:schemeClr val="tx1"/>
              </a:solidFill>
              <a:latin typeface="+mn-ea"/>
              <a:ea typeface="+mn-ea"/>
            </a:endParaRPr>
          </a:p>
          <a:p>
            <a:r>
              <a:rPr lang="zh-CN" altLang="en-US" sz="2000" dirty="0">
                <a:solidFill>
                  <a:schemeClr val="tx1"/>
                </a:solidFill>
                <a:latin typeface="+mn-ea"/>
                <a:ea typeface="+mn-ea"/>
              </a:rPr>
              <a:t>           方案 </a:t>
            </a:r>
            <a:r>
              <a:rPr lang="en-US" altLang="zh-CN" sz="2000" dirty="0" smtClean="0">
                <a:solidFill>
                  <a:schemeClr val="tx1"/>
                </a:solidFill>
                <a:latin typeface="+mn-ea"/>
                <a:ea typeface="+mn-ea"/>
              </a:rPr>
              <a:t>2</a:t>
            </a:r>
            <a:r>
              <a:rPr lang="zh-CN" altLang="en-US" sz="2000" dirty="0" smtClean="0">
                <a:solidFill>
                  <a:schemeClr val="tx1"/>
                </a:solidFill>
                <a:latin typeface="+mn-ea"/>
                <a:ea typeface="+mn-ea"/>
              </a:rPr>
              <a:t>：（</a:t>
            </a:r>
            <a:r>
              <a:rPr lang="en-US" altLang="zh-CN" sz="2000" dirty="0" smtClean="0">
                <a:solidFill>
                  <a:schemeClr val="tx1"/>
                </a:solidFill>
                <a:latin typeface="+mn-ea"/>
                <a:ea typeface="+mn-ea"/>
              </a:rPr>
              <a:t>5-3</a:t>
            </a:r>
            <a:r>
              <a:rPr lang="zh-CN" altLang="en-US" sz="2000" dirty="0" smtClean="0">
                <a:solidFill>
                  <a:schemeClr val="tx1"/>
                </a:solidFill>
                <a:latin typeface="+mn-ea"/>
                <a:ea typeface="+mn-ea"/>
              </a:rPr>
              <a:t>）*</a:t>
            </a:r>
            <a:r>
              <a:rPr lang="en-US" altLang="zh-CN" sz="2000" dirty="0" smtClean="0">
                <a:solidFill>
                  <a:schemeClr val="tx1"/>
                </a:solidFill>
                <a:latin typeface="+mn-ea"/>
                <a:ea typeface="+mn-ea"/>
              </a:rPr>
              <a:t>30%=0.6</a:t>
            </a:r>
            <a:endParaRPr lang="en-US" altLang="zh-CN" sz="2000" dirty="0">
              <a:solidFill>
                <a:schemeClr val="tx1"/>
              </a:solidFill>
              <a:latin typeface="+mn-ea"/>
              <a:ea typeface="+mn-ea"/>
            </a:endParaRPr>
          </a:p>
          <a:p>
            <a:r>
              <a:rPr lang="en-US" altLang="zh-CN" sz="2000" dirty="0">
                <a:solidFill>
                  <a:schemeClr val="tx1"/>
                </a:solidFill>
                <a:latin typeface="+mn-ea"/>
                <a:ea typeface="+mn-ea"/>
              </a:rPr>
              <a:t>         </a:t>
            </a:r>
            <a:r>
              <a:rPr lang="en-US" altLang="zh-CN" sz="2000" dirty="0" smtClean="0">
                <a:solidFill>
                  <a:schemeClr val="tx1"/>
                </a:solidFill>
                <a:latin typeface="+mn-ea"/>
                <a:ea typeface="+mn-ea"/>
              </a:rPr>
              <a:t>  0.68&gt;0.6</a:t>
            </a:r>
            <a:endParaRPr lang="en-US" altLang="zh-CN" sz="2000" dirty="0" smtClean="0">
              <a:solidFill>
                <a:schemeClr val="tx1"/>
              </a:solidFill>
              <a:latin typeface="+mn-ea"/>
              <a:ea typeface="+mn-ea"/>
            </a:endParaRPr>
          </a:p>
          <a:p>
            <a:r>
              <a:rPr lang="en-US" altLang="zh-CN" sz="2000" dirty="0" smtClean="0">
                <a:solidFill>
                  <a:schemeClr val="tx1"/>
                </a:solidFill>
                <a:latin typeface="+mn-ea"/>
                <a:ea typeface="+mn-ea"/>
              </a:rPr>
              <a:t>           </a:t>
            </a:r>
            <a:r>
              <a:rPr lang="zh-CN" altLang="en-US" sz="2000" dirty="0">
                <a:solidFill>
                  <a:schemeClr val="tx1"/>
                </a:solidFill>
                <a:latin typeface="+mn-ea"/>
                <a:ea typeface="+mn-ea"/>
              </a:rPr>
              <a:t>所以方案一提升较大</a:t>
            </a:r>
            <a:endParaRPr lang="en-US" altLang="zh-CN" sz="2000" dirty="0">
              <a:solidFill>
                <a:schemeClr val="tx1"/>
              </a:solidFill>
              <a:latin typeface="+mn-ea"/>
              <a:ea typeface="+mn-ea"/>
            </a:endParaRPr>
          </a:p>
          <a:p>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7553</Words>
  <Application>WPS 演示</Application>
  <PresentationFormat>宽屏</PresentationFormat>
  <Paragraphs>403</Paragraphs>
  <Slides>38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1" baseType="lpstr">
      <vt:lpstr>Arial</vt:lpstr>
      <vt:lpstr>宋体</vt:lpstr>
      <vt:lpstr>Wingdings</vt:lpstr>
      <vt:lpstr>微软雅黑</vt:lpstr>
      <vt:lpstr>Arial Unicode MS</vt:lpstr>
      <vt:lpstr>Calibri</vt:lpstr>
      <vt:lpstr>Times New Roman</vt:lpstr>
      <vt:lpstr>Cambria</vt:lpstr>
      <vt:lpstr>等线</vt:lpstr>
      <vt:lpstr>Office 主题​​</vt:lpstr>
      <vt:lpstr>Equation.3</vt:lpstr>
      <vt:lpstr>Equation.3</vt:lpstr>
      <vt:lpstr>Word.Picture.8</vt:lpstr>
      <vt:lpstr>1、 某台主频为 400MHz 的计算机执行标准测试程序，程序中指令类型、执行数量和平均时钟周期数如下：</vt:lpstr>
      <vt:lpstr>1、 某台主频为 400MHz 的计算机执行标准测试程序，程序中指令类型、执行数量和平均时钟周期数如下：</vt:lpstr>
      <vt:lpstr>2、将计算机系统中某一功能的处理速度加快 20 倍，但该功能的处理时间仅为整个系统运行时间的 50%，则采用此增强功能方法后，能使整个系统的性能提高多少？</vt:lpstr>
      <vt:lpstr>2、将计算机系统中某一功能的处理速度加快 20 倍，但该功能的处理时间仅为整个系统运行时间的 50%，则采用此增强功能方法后，能使整个系统的性能提高多少？</vt:lpstr>
      <vt:lpstr>3、计算机系统中有三个部件可以改进，这三个部件的部件加速比为： 部件1加速比 S1=30；部件2加速比 S2=20；部件3加速比 S3=10  （1）如果三个部件的可改进比例分别为 30%、30%和 20%，三个部件同时改进，那么系统中不可加速部分的执行时间在总执行时间中占的比例是多少？（2）如果部件 1 和部件 2 的可改进比例均为 30%，那么当部件 3 的可改进比 例为多少时，系统加速比才可以达到 10？ </vt:lpstr>
      <vt:lpstr>3、计算机系统中有三个部件可以改进，这三个部件的部件加速比为： 部件1加速比 S1=30；部件2加速比 S2=20；部件3加速比 S3=10  （1）如果三个部件的可改进比例分别为 30%、30%和 20%，三个部件同时改进，那么系统中不可加速部分的执行时间在总执行时间中占的比例是多少？（2）如果部件 1 和部件 2 的可改进比例均为 30%，那么当部件 3 的可改进比 例为多少时，系统加速比才可以达到 10？ </vt:lpstr>
      <vt:lpstr>3、计算机系统中有三个部件可以改进，这三个部件的部件加速比为： 部件1加速比 S1=30；部件2加速比 S2=20；部件3加速比 S3=10  （1）如果三个部件的可改进比例分别为 30%、30%和 20%，三个部件同时改进，那么系统中不可加速部分的执行时间在总执行时间中占的比例是多少？（2）如果部件 1 和部件 2 的可改进比例均为 30%，那么当部件 3 的可改进比 例为多少时，系统加速比才可以达到 10？ </vt:lpstr>
      <vt:lpstr>4、假设浮点数指令FP指令的比例为 30%，其中浮点数平方根FPSQR占全部指令的比例为4%，FP操作的CPI为5，FPSQR操作的CPI为 20，其他指令的平均CPI为1.25。现有两种改进方案，第一种是把FPSQR操作的CPI减至3，第二种是把所有的FP操作的CPI减至3，比较两种方案对系统性能的提高程度</vt:lpstr>
      <vt:lpstr>4、假设浮点数指令FP指令的比例为 30%，其中浮点数平方根FPSQR占全部指令的比例为4%，FP操作的CPI为5，FPSQR操作的CPI为 20，其他指令的平均CPI为1.25。现有两种改进方案，第一种是把FPSQR操作的CPI减至3，第二种是把所有的FP操作的CPI减至3，比较两种方案对系统性能的提高程度</vt:lpstr>
      <vt:lpstr>5、考虑条件分支指令的两种不同设计方法：（1）CPU1：对比较指令设置条件码，然后测试条件码进行分支。 （2）CPU2：在分支指令中包括比较过程。假设在两种CPU中，条件分支指令都占用2个时钟周期，所有其他指令占用1个时钟周期。对CPU1，执行的指令中分支指令占20%；每条分支指令之前都需要有比较指令，即比较指令也占20%。由于CPU1在分支时不需要比较，因此CPU2的时钟周期时间时CPU1的1.3倍。问：哪一个方案的CPU更快？ </vt:lpstr>
      <vt:lpstr>PowerPoint 演示文稿</vt:lpstr>
      <vt:lpstr>1、有一条静态多功能流水线由 5 段组成，加法用 1、3、4、5 段，乘法用 1、2、 5 段，第 2 段的时间为 2△t，其余各段的时间均为△t，而且流水线的输出可以直接返回输入端或暂存于相应的流水寄存器中。现要在该流水线上计算         ，画出其时空图，并计算其吞吐率、加速比和效率</vt:lpstr>
      <vt:lpstr>1、有一条静态多功能流水线由 5 段组成，加法用 1、3、4、5 段，乘法用 1、2、 5 段，第 2 段的时间为 2△t，其余各段的时间均为△t，而且流水线的输出可以直接返回输入端或暂存于相应的流水寄存器中。现要在该流水线上计算         ，画出其时空图，并计算其吞吐率、加速比和效率</vt:lpstr>
      <vt:lpstr>1、有一条静态多功能流水线由 5 段组成，加法用 1、3、4、5 段，乘法用 1、2、 5 段，第 2 段的时间为 2△t，其余各段的时间均为△t，而且流水线的输出可以直接返回输入端或暂存于相应的流水寄存器中。现要在该流水线上计算         ，画出其时空图，并计算其吞吐率、加速比和效率</vt:lpstr>
      <vt:lpstr>2、有一个流水线由4段组成，其中每当流经第3段时，总要在该段循环一次，然后才能流到第4段。如果每段经过一次所需要的时间都是△t，问： （1）当在流水线的输入端连续地每 △t时间输入任务时，该流水线会发生 什么情况？  （2）此流水线的最大吞吐率为多少？如果每 2△t输入一个任务，连续处理10个任务时的实际吞吐率和效率是多少？  （3）当每段时间不变时，如何提高该流水线的吞吐率？仍连续处理10 个任务时，其吞吐率提高多少？ </vt:lpstr>
      <vt:lpstr>2、有一个流水线由4段组成，其中每当流经第3段时，总要在该段循环一次，然后才能流到第4段。如果每段经过一次所需要的时间都是△t，问： （1）当在流水线的输入端连续地每 △t时间输入任务时，该流水线会发生 什么情况？  （2）此流水线的最大吞吐率为多少？如果每 2△t输入一个任务，连续处理10个任务时的实际吞吐率和效率是多少？  （3）当每段时间不变时，如何提高该流水线的吞吐率？仍连续处理10 个任务时，其吞吐率提高多少？ </vt:lpstr>
      <vt:lpstr>有一个流水线由4段组成，其中每当流经第3段时，总要在该段循环一次，然后才能流到第4段。如果每段经过一次所需要的时间都是△t，问： （1）当在流水线的输入端连续地每 △t时间输入任务时，该流水线会发生 什么情况？  （2）此流水线的最大吞吐率为多少？如果每 2△t输入一个任务，连续处理10个任务时的实际吞吐率和效率是多少？  （3）当每段时间不变时，如何提高该流水线的吞吐率？仍连续处理10 个任务时，其吞吐率提高多少？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liuziqi</dc:creator>
  <cp:lastModifiedBy>七厘海岸</cp:lastModifiedBy>
  <cp:revision>160</cp:revision>
  <dcterms:created xsi:type="dcterms:W3CDTF">2019-06-19T02:08:00Z</dcterms:created>
  <dcterms:modified xsi:type="dcterms:W3CDTF">2020-04-09T02:34:40Z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