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393" r:id="rId3"/>
    <p:sldId id="364" r:id="rId4"/>
    <p:sldId id="388" r:id="rId5"/>
    <p:sldId id="389" r:id="rId6"/>
    <p:sldId id="365" r:id="rId7"/>
    <p:sldId id="366" r:id="rId8"/>
    <p:sldId id="368" r:id="rId9"/>
    <p:sldId id="370" r:id="rId10"/>
    <p:sldId id="386" r:id="rId11"/>
    <p:sldId id="387" r:id="rId12"/>
    <p:sldId id="258" r:id="rId13"/>
    <p:sldId id="261" r:id="rId14"/>
  </p:sldIdLst>
  <p:sldSz cx="12192000" cy="6858000"/>
  <p:notesSz cx="9144000" cy="6858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B9B9"/>
    <a:srgbClr val="006699"/>
    <a:srgbClr val="008080"/>
    <a:srgbClr val="0066CC"/>
    <a:srgbClr val="0099CC"/>
    <a:srgbClr val="3366FF"/>
    <a:srgbClr val="800000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50"/>
      </p:cViewPr>
      <p:guideLst>
        <p:guide orient="horz" pos="2880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2169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90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C3AC828-3380-429E-8DDD-776BC8408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59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3AC828-3380-429E-8DDD-776BC8408CD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76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55ED4-E9AB-428D-BB65-907C97C7B4A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8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2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10416118" y="6381751"/>
            <a:ext cx="1631949" cy="4032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Arial Unicode MS" pitchFamily="34" charset="-122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 </a:t>
            </a:r>
            <a:r>
              <a:rPr lang="zh-CN" altLang="en-US" sz="1400" dirty="0"/>
              <a:t>第</a:t>
            </a:r>
            <a:fld id="{70366C0E-F157-4466-B7BC-AC887944F6C0}" type="slidenum">
              <a:rPr lang="zh-CN" altLang="en-US" sz="1400" smtClean="0"/>
              <a:pPr algn="ctr">
                <a:defRPr/>
              </a:pPr>
              <a:t>‹#›</a:t>
            </a:fld>
            <a:r>
              <a:rPr lang="zh-CN" altLang="en-US" sz="1400" dirty="0"/>
              <a:t>页</a:t>
            </a:r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397" y="187996"/>
            <a:ext cx="10363200" cy="7207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445" y="908720"/>
            <a:ext cx="103632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1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5484" y="981075"/>
            <a:ext cx="5080000" cy="262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5484" y="3756025"/>
            <a:ext cx="5080000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3C5E3F47-D157-49A5-BCF4-37187CB2C8C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5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260351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05410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blog.chinaunix.net/uid-10257388-id-2967501.html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csdn.net/turingbook/article/details/1775488" TargetMode="External"/><Relationship Id="rId5" Type="http://schemas.openxmlformats.org/officeDocument/2006/relationships/hyperlink" Target="http://www.hisnote.com/2013/10/27/tanenbaum-torvalds-debate/" TargetMode="External"/><Relationship Id="rId4" Type="http://schemas.openxmlformats.org/officeDocument/2006/relationships/hyperlink" Target="https://www.cnblogs.com/wickedboy237/archive/2013/05/12/307400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q.com/sheet/DTmh2dFliRmZ2TlZ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mqgB4fwYAAGSS0q7jmtSZ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775520" y="1844825"/>
            <a:ext cx="8568952" cy="1470025"/>
          </a:xfrm>
        </p:spPr>
        <p:txBody>
          <a:bodyPr/>
          <a:lstStyle/>
          <a:p>
            <a:r>
              <a:rPr lang="en-US" altLang="zh-CN" sz="6600" dirty="0"/>
              <a:t>Linux</a:t>
            </a:r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开发环境及应用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3143672" y="3861048"/>
            <a:ext cx="6152728" cy="1032520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北京邮电大学计算机学院  蒋砚军</a:t>
            </a:r>
            <a:br>
              <a:rPr lang="zh-CN" altLang="en-US" b="0" dirty="0">
                <a:latin typeface="黑体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jiangyanjun0718@bupt.edu.cn</a:t>
            </a:r>
            <a:br>
              <a:rPr lang="en-US" altLang="zh-CN" b="0" dirty="0">
                <a:latin typeface="Verdana" pitchFamily="34" charset="0"/>
                <a:ea typeface="楷体_GB2312" pitchFamily="49" charset="-122"/>
              </a:rPr>
            </a:br>
            <a:endParaRPr lang="en-US" altLang="zh-CN" b="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423" y="44327"/>
            <a:ext cx="6858920" cy="72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Lucida Console" pitchFamily="49" charset="0"/>
              </a:rPr>
              <a:t>资料清单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208E647-B4E8-42BE-8353-A8F12B9F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4407"/>
              </p:ext>
            </p:extLst>
          </p:nvPr>
        </p:nvGraphicFramePr>
        <p:xfrm>
          <a:off x="1055440" y="1013611"/>
          <a:ext cx="10363200" cy="3460757"/>
        </p:xfrm>
        <a:graphic>
          <a:graphicData uri="http://schemas.openxmlformats.org/drawingml/2006/table">
            <a:tbl>
              <a:tblPr/>
              <a:tblGrid>
                <a:gridCol w="848310">
                  <a:extLst>
                    <a:ext uri="{9D8B030D-6E8A-4147-A177-3AD203B41FA5}">
                      <a16:colId xmlns:a16="http://schemas.microsoft.com/office/drawing/2014/main" val="943670317"/>
                    </a:ext>
                  </a:extLst>
                </a:gridCol>
                <a:gridCol w="3974665">
                  <a:extLst>
                    <a:ext uri="{9D8B030D-6E8A-4147-A177-3AD203B41FA5}">
                      <a16:colId xmlns:a16="http://schemas.microsoft.com/office/drawing/2014/main" val="2458881394"/>
                    </a:ext>
                  </a:extLst>
                </a:gridCol>
                <a:gridCol w="5540225">
                  <a:extLst>
                    <a:ext uri="{9D8B030D-6E8A-4147-A177-3AD203B41FA5}">
                      <a16:colId xmlns:a16="http://schemas.microsoft.com/office/drawing/2014/main" val="3824799252"/>
                    </a:ext>
                  </a:extLst>
                </a:gridCol>
              </a:tblGrid>
              <a:tr h="67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大小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MB)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文件名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42013"/>
                  </a:ext>
                </a:extLst>
              </a:tr>
              <a:tr h="35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教材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实用</a:t>
                      </a: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教程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.7</a:t>
                      </a: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影印版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582840"/>
                  </a:ext>
                </a:extLst>
              </a:tr>
              <a:tr h="35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154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参考资料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.7</a:t>
                      </a: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见下页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3382"/>
                  </a:ext>
                </a:extLst>
              </a:tr>
              <a:tr h="35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450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VMware-15.5.7z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VMware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虚拟机安装包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26567"/>
                  </a:ext>
                </a:extLst>
              </a:tr>
              <a:tr h="35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908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ubuntu-20.04-live-server-amd64.iso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Ubuntu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安装光盘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984554"/>
                  </a:ext>
                </a:extLst>
              </a:tr>
              <a:tr h="35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PuTTY-0.73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英文版</a:t>
                      </a:r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.7</a:t>
                      </a: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不需要安装直接运行的开源的虚拟终端客户端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765935"/>
                  </a:ext>
                </a:extLst>
              </a:tr>
              <a:tr h="35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SecureCRT-8.3.3.7z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windows</a:t>
                      </a:r>
                      <a:r>
                        <a:rPr lang="zh-CN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虚拟终端客户端（商用软件）安装包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39147"/>
                  </a:ext>
                </a:extLst>
              </a:tr>
              <a:tr h="6864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WinSCP-5.17.6-Setup.exe</a:t>
                      </a: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Windows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</a:t>
                      </a: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图形化互传文件</a:t>
                      </a: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WinSCP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安装包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150" marR="7150" marT="7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37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15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260351"/>
            <a:ext cx="8492554" cy="72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Lucida Console" pitchFamily="49" charset="0"/>
              </a:rPr>
              <a:t>“</a:t>
            </a:r>
            <a:r>
              <a:rPr lang="en-US" altLang="zh-CN" dirty="0">
                <a:latin typeface="Lucida Console" pitchFamily="49" charset="0"/>
              </a:rPr>
              <a:t>Linux</a:t>
            </a:r>
            <a:r>
              <a:rPr lang="zh-CN" altLang="en-US" dirty="0">
                <a:latin typeface="Lucida Console" pitchFamily="49" charset="0"/>
              </a:rPr>
              <a:t>参考资料</a:t>
            </a:r>
            <a:r>
              <a:rPr lang="en-US" altLang="zh-CN" dirty="0">
                <a:latin typeface="Lucida Console" pitchFamily="49" charset="0"/>
              </a:rPr>
              <a:t>.7z</a:t>
            </a:r>
            <a:r>
              <a:rPr lang="zh-CN" altLang="en-US" dirty="0">
                <a:latin typeface="Lucida Console" pitchFamily="49" charset="0"/>
              </a:rPr>
              <a:t>”包中文件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7A9E8D9-C4B5-4F30-A7F6-D7C5A67E5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91561"/>
              </p:ext>
            </p:extLst>
          </p:nvPr>
        </p:nvGraphicFramePr>
        <p:xfrm>
          <a:off x="2279576" y="981076"/>
          <a:ext cx="7416824" cy="5620620"/>
        </p:xfrm>
        <a:graphic>
          <a:graphicData uri="http://schemas.openxmlformats.org/drawingml/2006/table">
            <a:tbl>
              <a:tblPr/>
              <a:tblGrid>
                <a:gridCol w="1456588">
                  <a:extLst>
                    <a:ext uri="{9D8B030D-6E8A-4147-A177-3AD203B41FA5}">
                      <a16:colId xmlns:a16="http://schemas.microsoft.com/office/drawing/2014/main" val="1239756575"/>
                    </a:ext>
                  </a:extLst>
                </a:gridCol>
                <a:gridCol w="5960236">
                  <a:extLst>
                    <a:ext uri="{9D8B030D-6E8A-4147-A177-3AD203B41FA5}">
                      <a16:colId xmlns:a16="http://schemas.microsoft.com/office/drawing/2014/main" val="2754859579"/>
                    </a:ext>
                  </a:extLst>
                </a:gridCol>
              </a:tblGrid>
              <a:tr h="3143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大小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MB)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文件名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81943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apue1-UNIX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环境高级编程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第一版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).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659602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apue2.chm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5090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apue2-SourceCode.rar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14032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apue2-UNIX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环境高级编程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第二版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).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9932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Linus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自传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JustForFun.pdf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2167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re-examples.tar.bz2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48323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unixhistory1.pdf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042790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unixhistory2.pdf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735979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编程艺术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01501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手册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-Bash4.0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参考文档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540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手册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GNU-Make-v3.80.pdf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28771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coreutils-8.31.tar.xz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482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52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内核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-2.6.32.68.7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62114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莱昂氏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源代码分析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.7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741"/>
                  </a:ext>
                </a:extLst>
              </a:tr>
            </a:tbl>
          </a:graphicData>
        </a:graphic>
      </p:graphicFrame>
      <p:pic>
        <p:nvPicPr>
          <p:cNvPr id="4" name="Picture 6" descr="https://pic.baike.soso.com/ugc/baikepic2/27921/20141127195325-353965045.jpg/300">
            <a:extLst>
              <a:ext uri="{FF2B5EF4-FFF2-40B4-BE49-F238E27FC236}">
                <a16:creationId xmlns:a16="http://schemas.microsoft.com/office/drawing/2014/main" id="{97D75339-B8F3-46ED-889D-EEA011D8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484784"/>
            <a:ext cx="1860367" cy="2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14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UNIX</a:t>
            </a:r>
            <a:r>
              <a:rPr lang="zh-CN" altLang="en-US" sz="4000" dirty="0"/>
              <a:t>的诞生</a:t>
            </a:r>
            <a:endParaRPr lang="en-US" altLang="zh-CN" sz="40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384" y="981075"/>
            <a:ext cx="8115026" cy="5399088"/>
          </a:xfrm>
        </p:spPr>
        <p:txBody>
          <a:bodyPr/>
          <a:lstStyle/>
          <a:p>
            <a:pPr eaLnBrk="1" hangingPunct="1"/>
            <a:r>
              <a:rPr lang="en-US" altLang="zh-CN" dirty="0"/>
              <a:t>1968</a:t>
            </a:r>
            <a:r>
              <a:rPr lang="zh-CN" altLang="en-US" dirty="0"/>
              <a:t>年，贝尔实验室 </a:t>
            </a:r>
            <a:r>
              <a:rPr lang="en-US" altLang="zh-CN" dirty="0"/>
              <a:t>MULTICS</a:t>
            </a:r>
          </a:p>
          <a:p>
            <a:pPr marL="457200" lvl="1" indent="0" eaLnBrk="1" hangingPunct="1"/>
            <a:r>
              <a:rPr lang="en-US" altLang="zh-CN" dirty="0" err="1">
                <a:latin typeface="Times New Roman" pitchFamily="18" charset="0"/>
              </a:rPr>
              <a:t>MULTiplexed</a:t>
            </a:r>
            <a:r>
              <a:rPr lang="en-US" altLang="zh-CN" dirty="0">
                <a:latin typeface="Times New Roman" pitchFamily="18" charset="0"/>
              </a:rPr>
              <a:t> Information and Computing System</a:t>
            </a:r>
            <a:r>
              <a:rPr lang="zh-CN" altLang="en-US" dirty="0"/>
              <a:t>（多路信息与计算系统）</a:t>
            </a:r>
            <a:endParaRPr lang="zh-CN" altLang="en-US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solidFill>
                  <a:schemeClr val="bg2"/>
                </a:solidFill>
                <a:sym typeface="Wingdings" pitchFamily="2" charset="2"/>
              </a:rPr>
              <a:t>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Many Unnecessarily Large Tables In Core Simultaneously</a:t>
            </a:r>
            <a:endParaRPr lang="en-US" altLang="zh-CN" dirty="0">
              <a:latin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en-US" altLang="zh-CN" dirty="0"/>
              <a:t>1969</a:t>
            </a:r>
            <a:r>
              <a:rPr lang="zh-CN" altLang="en-US" dirty="0"/>
              <a:t>年，</a:t>
            </a:r>
            <a:r>
              <a:rPr lang="en-US" altLang="zh-CN" dirty="0"/>
              <a:t>UNIX</a:t>
            </a:r>
          </a:p>
          <a:p>
            <a:pPr marL="457200" lvl="1" indent="0" eaLnBrk="1" hangingPunct="1"/>
            <a:r>
              <a:rPr lang="zh-CN" altLang="en-US" dirty="0">
                <a:latin typeface="Times New Roman" pitchFamily="18" charset="0"/>
              </a:rPr>
              <a:t>从事</a:t>
            </a:r>
            <a:r>
              <a:rPr lang="en-US" altLang="zh-CN" dirty="0">
                <a:latin typeface="Times New Roman" pitchFamily="18" charset="0"/>
              </a:rPr>
              <a:t>MULTICS</a:t>
            </a:r>
            <a:r>
              <a:rPr lang="zh-CN" altLang="en-US" dirty="0">
                <a:latin typeface="Times New Roman" pitchFamily="18" charset="0"/>
              </a:rPr>
              <a:t>研究的</a:t>
            </a:r>
            <a:r>
              <a:rPr lang="en-US" altLang="zh-CN" dirty="0">
                <a:latin typeface="Times New Roman" pitchFamily="18" charset="0"/>
              </a:rPr>
              <a:t>Ken Thompson, Dennis Ritchie</a:t>
            </a:r>
            <a:r>
              <a:rPr lang="zh-CN" altLang="en-US" dirty="0">
                <a:latin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</a:rPr>
              <a:t>PDP-7</a:t>
            </a:r>
            <a:r>
              <a:rPr lang="zh-CN" altLang="en-US" dirty="0">
                <a:latin typeface="Times New Roman" pitchFamily="18" charset="0"/>
              </a:rPr>
              <a:t>计算机，汇编语言实现</a:t>
            </a:r>
            <a:r>
              <a:rPr lang="en-US" altLang="zh-CN" dirty="0">
                <a:latin typeface="Times New Roman" pitchFamily="18" charset="0"/>
              </a:rPr>
              <a:t>UNICS 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UNIX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pPr marL="457200" lvl="1" indent="0" eaLnBrk="1" hangingPunct="1">
              <a:buNone/>
            </a:pPr>
            <a:r>
              <a:rPr lang="zh-CN" altLang="en-US" dirty="0">
                <a:latin typeface="Times New Roman" pitchFamily="18" charset="0"/>
              </a:rPr>
              <a:t>  </a:t>
            </a:r>
            <a:r>
              <a:rPr lang="en-US" altLang="zh-CN" dirty="0" err="1">
                <a:latin typeface="Times New Roman" pitchFamily="18" charset="0"/>
              </a:rPr>
              <a:t>UNiplexed</a:t>
            </a:r>
            <a:r>
              <a:rPr lang="en-US" altLang="zh-CN" dirty="0">
                <a:latin typeface="Times New Roman" pitchFamily="18" charset="0"/>
              </a:rPr>
              <a:t> Information and Computing System</a:t>
            </a:r>
          </a:p>
          <a:p>
            <a:pPr marL="457200" lvl="1" indent="0" eaLnBrk="1" hangingPunct="1"/>
            <a:r>
              <a:rPr lang="zh-CN" altLang="en-US" dirty="0">
                <a:latin typeface="Times New Roman" pitchFamily="18" charset="0"/>
              </a:rPr>
              <a:t>对</a:t>
            </a:r>
            <a:r>
              <a:rPr lang="en-US" altLang="zh-CN" dirty="0">
                <a:latin typeface="Times New Roman" pitchFamily="18" charset="0"/>
              </a:rPr>
              <a:t>MULTICS</a:t>
            </a:r>
            <a:r>
              <a:rPr lang="zh-CN" altLang="en-US" dirty="0">
                <a:latin typeface="Times New Roman" pitchFamily="18" charset="0"/>
              </a:rPr>
              <a:t>做了裁减，小而精</a:t>
            </a:r>
            <a:endParaRPr lang="en-US" altLang="zh-CN" dirty="0">
              <a:latin typeface="Times New Roman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Times New Roman" pitchFamily="18" charset="0"/>
              </a:rPr>
              <a:t>（后续：</a:t>
            </a:r>
            <a:r>
              <a:rPr lang="en-US" altLang="zh-CN" dirty="0">
                <a:latin typeface="Times New Roman" pitchFamily="18" charset="0"/>
              </a:rPr>
              <a:t>2007</a:t>
            </a:r>
            <a:r>
              <a:rPr lang="zh-CN" altLang="en-US" dirty="0">
                <a:latin typeface="Times New Roman" pitchFamily="18" charset="0"/>
              </a:rPr>
              <a:t>年</a:t>
            </a:r>
            <a:r>
              <a:rPr lang="en-US" altLang="zh-CN" dirty="0">
                <a:latin typeface="Times New Roman" pitchFamily="18" charset="0"/>
              </a:rPr>
              <a:t>Ken Thompson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</a:rPr>
              <a:t>Go</a:t>
            </a:r>
            <a:r>
              <a:rPr lang="zh-CN" altLang="en-US" dirty="0">
                <a:latin typeface="Times New Roman" pitchFamily="18" charset="0"/>
              </a:rPr>
              <a:t>语言创始人之一）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  <p:pic>
        <p:nvPicPr>
          <p:cNvPr id="4101" name="Picture 4" descr="KenThompson(1943)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4211" y="981075"/>
            <a:ext cx="2185987" cy="3024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dmr(1941)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4211" y="3716338"/>
            <a:ext cx="2173287" cy="252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8772772" y="3352800"/>
            <a:ext cx="23637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Ken Thompson(1943)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8701335" y="5949950"/>
            <a:ext cx="23431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Dennis Ritchie(1941)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Linux</a:t>
            </a:r>
            <a:r>
              <a:rPr lang="zh-CN" altLang="en-US" sz="4000" dirty="0"/>
              <a:t>的诞生</a:t>
            </a:r>
            <a:endParaRPr lang="en-US" altLang="zh-CN" sz="40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981076"/>
            <a:ext cx="8425111" cy="5876925"/>
          </a:xfrm>
        </p:spPr>
        <p:txBody>
          <a:bodyPr/>
          <a:lstStyle/>
          <a:p>
            <a:pPr eaLnBrk="1" hangingPunct="1"/>
            <a:r>
              <a:rPr kumimoji="0" lang="zh-CN" altLang="en-US" sz="2400" dirty="0"/>
              <a:t>逐行注释源代码</a:t>
            </a:r>
          </a:p>
          <a:p>
            <a:pPr marL="457200" lvl="1" indent="0" eaLnBrk="1" hangingPunct="1"/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澳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大利亚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John Lions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注释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版代码</a:t>
            </a:r>
          </a:p>
          <a:p>
            <a:pPr marL="457200" lvl="1" indent="0"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莱昂氏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源代码分析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》</a:t>
            </a:r>
          </a:p>
          <a:p>
            <a:pPr eaLnBrk="1" hangingPunct="1"/>
            <a:r>
              <a:rPr lang="zh-CN" altLang="en-US" sz="2400" dirty="0"/>
              <a:t>教学版</a:t>
            </a:r>
            <a:r>
              <a:rPr lang="en-US" altLang="zh-CN" sz="2400" dirty="0"/>
              <a:t>UNIX</a:t>
            </a:r>
          </a:p>
          <a:p>
            <a:pPr marL="457200" lvl="1" indent="0"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Andrew S. Tanenbaum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MINIX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Computer Networks (5th Edition)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坦尼伯姆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谭宁邦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 dirty="0"/>
              <a:t>Linux</a:t>
            </a:r>
            <a:r>
              <a:rPr lang="zh-CN" altLang="en-US" sz="2400" dirty="0"/>
              <a:t>诞生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zh-CN" altLang="en-US" sz="2000" dirty="0"/>
              <a:t>芬兰学生</a:t>
            </a:r>
            <a:r>
              <a:rPr lang="en-US" altLang="zh-CN" sz="2000" dirty="0"/>
              <a:t>Linus</a:t>
            </a:r>
          </a:p>
          <a:p>
            <a:pPr eaLnBrk="1" hangingPunct="1"/>
            <a:r>
              <a:rPr lang="zh-CN" altLang="en-US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八卦</a:t>
            </a:r>
            <a:endParaRPr lang="en-US" altLang="zh-CN" sz="2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李纳斯同学和谭老师关于操作系统的争论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李纳斯同学和谭老师关于操作系统的争论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李纳斯与其他网友因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而关于编程语言的争论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/>
          </a:p>
          <a:p>
            <a:pPr lvl="1" eaLnBrk="1" hangingPunct="1">
              <a:lnSpc>
                <a:spcPct val="100000"/>
              </a:lnSpc>
            </a:pPr>
            <a:endParaRPr lang="zh-CN" altLang="en-US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 eaLnBrk="1" hangingPunct="1"/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/>
              <a:t>Linux</a:t>
            </a:r>
            <a:r>
              <a:rPr lang="zh-CN" altLang="en-US" sz="2400" dirty="0"/>
              <a:t>诞生</a:t>
            </a:r>
          </a:p>
        </p:txBody>
      </p:sp>
      <p:pic>
        <p:nvPicPr>
          <p:cNvPr id="8197" name="Picture 4" descr="Andy Tanenbau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4788" y="950913"/>
            <a:ext cx="2457450" cy="2622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535864" y="3300413"/>
            <a:ext cx="2809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 Tanenbaum</a:t>
            </a:r>
          </a:p>
        </p:txBody>
      </p:sp>
      <p:pic>
        <p:nvPicPr>
          <p:cNvPr id="8199" name="Picture 7" descr="Linus(196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4788" y="3829050"/>
            <a:ext cx="2260600" cy="262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7462839" y="6237288"/>
            <a:ext cx="2809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 Linus(1969.12.28)</a:t>
            </a:r>
          </a:p>
        </p:txBody>
      </p:sp>
      <p:sp>
        <p:nvSpPr>
          <p:cNvPr id="9" name="AutoShape 2" descr="data:image/png;base64,iVBORw0KGgoAAAANSUhEUgAAASwAAAEsCAYAAAB5fY51AAAgAElEQVR4Xu2d0XYcyQ1D4///aOeMso5X0ki46EY1q0fIazggCIJQjdbe/fX79+/f/+n/qkAVqAI3UOBXA+sGWyrFKlAF3hRoYNUIVaAK3EaBBtZtVlWiVaAKNLDqgSpQBW6jQAPrNqsq0SpQBRpY9UAVqAK3UaCBdZtVlWgVqAINrHqgClSB2yjQwLrNqkq0ClQBHFi/fv2qWh8UuPovCTg7uJrbnc0xoavT887aOtyJZxtYjqINrBNq7ftRJzzIUZFJnZ4E7xVqiLYNrBObJgKfgP/0UcfkV3NLznk11oSuTs+r9ZjqRzzbwDqxHSLwCfgGVlK8b7Cc8Ejt3Ol5kQzjbYi2DawTayICn4BvYCXFa2BdpObxNuSeGljH9f0PEfgEfAMrKV4D6yI1j7ch99TAOq5vA+uEdjt91Pl6Ro6KzOb0JHivUEO0bWCd2DQR+AR8X1hJ8frCukjN423IPTWwjuvbF9YJ7Xb6qPPaIUdFZnN6ErxXqCHaNrBObJoIfAK+L6ykeH1hXaTm8TbknhpYx/WVL6zJn6Jk+WR0ZwbVM4lFuNMahxfFTGpBe969Tmn2mG9JYJHGu4rrmFfN6WCl9VDcaD9nBtUziUX5J+uS/JNYyRnTWOk5G1gfNpQU2MFKG0WFB+3nzKB6JrEo/2Rdkn8SKzljGis9ZwOrgfWtR5OGS2KlD4vgJfknsQj3qZr0nA2sBlYDC15z8viSWJD+SFl6zgZWA6uBBU85eXxJLEh/pCw9ZwOrgdXAgqecPL4kFqQ/Upaes4HVwGpgwVNOHl8SC9IfKUvP2cBqYDWw4Cknjy+JBemPlKXnHAksZ4i0ylf+o/ed56S6Ts1w9z1dyf+xy5+wp7c5fytl/3G2I4iCdLDoYdG6JLckFuVP6xQ3ijO1K8Xf4ZXEoroleyqsBtaTrexukB2NlNSMzjdR58xJ+akjdXomsXbk38BqYCFfJg9BYSFCQ0VOeFCKSg+nZxJrR/4NrAYW8mXyEBQWIjRU5IQHpaj0cHomsXbk38BqYCFfJg9BYSFCQ0VOeFCKSg+nZxJrR/4NrAYW8mXyEBQWIjRU5IQHpaj0cHomsXbk38BqYCFfJg9BYSFCQ0VOeFCKSg+nZxJrR/4NrAYW8mXyEBQWIjRU5IQHpaj0cHomsXbk38BqYCFfJg9BYSFCQ0VOeFCKSg+nZxJrR/4NrAYW8uWOh4CIm38yemJOOgepm+Cf7KmwGlgNLHIH8t/pjkDC4bFzT8It+XIi/aZq0nM6eMmZVZg6vBTWWzD3r+a8X19aYGKOn9JzVy0Ir3RNeucOXnIWFTIOL4XVwFr8kqTGSC+V9J3oeWdehLtTk9bfwXN4qloVMg4vhdXAamApP779/8RICAgUpQ0OWo6UpOd08JIDK284vBRWA6uBhbxLjISAQFHa4KDlSEl6TgcvObDyhsNLYTWwGljIu8RICAgUpQ0OWo6UpOd08JIDK284vBRWA6uBhbxLjISAQFHa4KDlSEl6TgcvObDyhsNLYTWwGljIu8RICAgUpQ0OWo6UpOd08JIDK284vBRWA6uBhbxLjISAQFHa4KDlSEl6TgcvObDyhsNLYTWwFgeWs6ykiR5YavkruKmeZMYVvEjftGZKC2dOhfV2yL9+0TGjdYqbw0thNbAaWJealzRzDE7wnBp1MA63K7EaWD1k5POkKVFDo2iCm+pJ6DuhQPCcGsXf4XYlVgOrgYV8njQlamgUTXBTPQl9JxQInlOj+DvcrsRqYDWwkM+TpkQNjaIJbqonoe+EAsFzahR/h9uVWA2sBhbyedKUqKFRNMFN9ST0nVAgeE6N4u9wuxKrgdXAQj5PmhI1NIomuKmehL4TCgTPqVH8HW5XYjWwGljI50lTooZG0QQ31ZPQd0KB4Dk1ir/D7UqsBlYDC/k8aUrU0Cia4KZ6EvpOKBA8p0bxd7hdidXAamAhnydNiRoaRTtzM8a4bWlSf4XVwGpgoUNRRnJ+IqOGRtHO3Iwxblua1F9hNbAWB9bOLnRCRhkpieWaMslt531dzU3pSvmkvUH7Xl2XnnPk3+l+tWhOv6TASawGlrPFdbUNLE/b+A1M/EcovJGvrU4KnMRqYF3rg6+6NbC8PcRvoIH1fgFJgZNYDSzvUFZVN7A8ZeM30MBqYHkW/NnVDSxv/w0sTy+7OilwEqsvLHuVSz7QwPJkjd9AX1h9YXkW/NnVDSxv/w0sTy+7OilwEqsvLHuVSz7QwPJkjd/AiheWN9J9q5V548sy/jW4SW733dAc8+rva680e/uh3cDyhf3zCSXwqwTWlXNWs+N+vPsnlc8aWCc3rATu8X0WuJr9TxPHGydtepuPK280sE6uUgnsmFJhuSZXeEluu2K9imYnbXqbjyvPNrBOrlIJnDzkVzm+atYX1ldnp7zRwGpgIQWUkZLBnMR6lZBHS3qBIuWzBtbJJSuBe3z9HdZXFnO8cdKmt/m4uqcG1slVKoEdUyqsV3ktqDmr2UlT3vjjyhsNrJPLVQL3+PrC6guLH5m6pwYW1/JppRK4gdXAamDxI1P31MDiWt4usE6O9u7jykhOMCd5pbGScyax0nPuiqc0swJr1yF35uUcMlqW8VdziC6kJ8GhNUk9HCzKT+nh9FRYlFPr3iuA/2pOhfMVSBvcwSNsrz4qh7/i5mARLR41yZ4Ki3JqXQPrMg84R0UM7uCRIUlPgkNrHP6Km4NF+SV7KizKqXUNrMs84BwVMbiDR4YkPQkOrXH4K24OFuWX7KmwKKfWNbAu84BzVMTgDh4ZkvQkOLTG4a+4OViUX7KnwqKcWtfAuswDzlERgzt4ZEjSk+DQGoe/4uZgUX7JngqLcmpdA+syDzhHRQzu4JEhSU+CQ2sc/oqbg0X5JXsqLMqpdQ2syzzgHBUxuINHhiQ9CQ6tcfgrbg4W5ZfsqbAop9YdDKyfYpAVcxLTEYPvym0FL6XHip5kT7RmZ/4T3FRPqiv+c1grDKKGcHoqLCxI+A9n0r6Ev6MH7UvqFLcVvCZ6Ei1ozc78J7ipnlTXBtYHpSaOjy6L1E3wd3qmjEu0eNQ43Ahmin+aF+H+p0bNsIKb6kn5N7AaWNIrymyOwRWWJGMWONwIdIp/mhfh3sByVHpSq5bvLFVhUapOT4qZ4kb6TfB3el6pRV9Yzx2jduDsk3jyUaN6Upy+sPrCkl5RZnMMrrAkGbPA4UagU/zTvAj3vrAclfrCOqkW+/iKQ1BH6vRUWGxKXuVwI6gp/mlehHsDy1GpgXVSLfbxFYegjtTpqbDYlLzK4UZQU/zTvAj3BpajUgPrpFrs4ysOQR2p01NhsSl5lcONoKb4p3kR7g0sR6UG1km12MdXHII6UqenwmJT8iqHG0FN8U/zItwbWI5Km9Qqw60wUrJnEouuJNlTYVFOK/ZEe7dujQLEG0v+KaFq7JhNYT2kS+ORdSR7TmGROR81agdJ/pST05NiJuekPUmd4kUwXuFO3mb4DdVwDKIgk1ivsIikHg4WNfrV+yS8dp+TzEBrlP4Ux9Fs154NLLrtD3XJ5U9h0dGVeZP8KSenJ8VMzkl7kjrFi2C8wg/2vrDopp/UOQejDDeFRce/kj/l5GhGMZNz0p6kTvEiGA2sb1RSAjtmU1ivsIikHg4WNbragdNTYVFOTk+Kqbit6Em4KV4E4xXupC8suum+sL5VyjnkieOja1bcnDlpT1KneBGMBlZfWNQnl/5TthVHpQ7G6amwqKhOT4qpuK3oSbgpXgSjgdXAoj5pYP1LqYnjo4tS3BpYVMm/dY5mSv9+JfT1//8nkouYwqLjKyMl+VNOTk+KmZyT9iR1ihfB6AvrohcWXQatU8vf/RAm+FNtSd3d+ZMZ0zVKM9pvhbdpb1JH5hz5c1iE/Kv8RKCzpurubkqHPzJ4+N/RT3qmdpnGcbRN907p1sD6sBlnqaklJM3h8E/2pVhKM4e/wnJ/6JEZSE+CM1HjaJvml9KtgdXASnvzWzxlXOeoFFYD6/0qHG3TpiC7Ij0bWA0s4pNYjTKuc1QKq4HVwELGJUYiQGnz7tqT8KI1jmYUM1mnvOHwV1gNrAYW8i4xEgFKm3fXnoQXrXE0o5jJOuUNh7/CamA1sJB3iZEIUNq8u/YkvGiNoxnFTNYpbzj8FVYDq4GFvEuMRIDS5t21J+FFaxzNKGayTnnD4a+wGlgNLORdYiQC5JiX4KVr1Jy780/rQfCSmimsqcDq3j87geyK+Odl/ikhGTZdo5ZQ4/rGdTRT+jew0o4/jkd2RdC3DiwywJQpCTfn+Aje7jUJUzqakX5pPLIDpyfBS9co3VbwVz3pjA2sJ0rFxA3/tRC61Km6hG7OsZB+aTyirdOT4KVrlG4r+KuedMYGVgOLekXWJUzpHAvpl8aTIpj/FSeCl65RujmaUW6qJ8VpYDWwqFdkXcKUzrGQfmk8KUID66lEZFdI24n/zBch5tQ4piS4MXH7lZDI/a7G2SXZUxqPDOT0JHjpGqXbCv6qJ52xL6y+sKhXZF3ClM6xkH5pPClCX1h9YSmTOKZUWI//nxwCwUnzIj0naxK6OZqRfmk8oq/Tk+Cla5RuK/irnnTGvrD6wqJekXUJUzrHQvql8aQIfWHd74VFltqan6mAChknYH6mgq87tfLGY3L8wqIy7W44JcoK/qrnq2hL5lBaTOi/oifRgtYozSiOMyfp6eARjqgn/aeEpOFbAm7+T8aUKCv4q56voi2ZQ2kxof+KnkQLWqM0ozjOnKSng0c4op4NrPdSppfwQCeLIAtdwY30TdYoLVbMONHzSs1oL0dbpdmKxwnq2cBqYFHDJ+qUKZ2jonwmelJupE7xJxhuwJCe6V2hng2sBhY1fKJOmTJ9BOSFu6JnQqs/GEoz2suZk/R08AhH1LOB1cAiZkrVKFOmj6CB9XdzjrZqT+6LjfgH9WxgNbCImVI1ypTOUVFOEz0pN1Kn+BMMN2BIz/SuUM8GVgOLGj5Rp0yZPoK+sPrC+ta3KwyXOBT6+4AV/NWR0vlWcKO9U3VKixUzTvRM6UUCl/ZytFWauS82whH1pC8sZ1hCbqpGibJizomeU/ru2Pen6J+cU2G9VGCRYZPGdkImxS3Zc1csuiOHP8VUe3J6JrEof1qX5KawKKed6/BfzUkaJC3IBLdkz12x6J4c/hRTHZ/TM4lF+dO6JDeFRTntXNfAOridqYNRpkzyotI4PSnmlXOu4L/jnJTTznUNrIPbcUy+6/EpXlQaRwuKqbg5PZNYlD+tS3JTWJTTznUNrIPbmToYZcokLyqN05NiXjnnCv47zkk57VzXwDq4Hcfkux6f4kWlcbSgmIqb0zOJRfnTuiQ3hUU57VzXwDq4namDUaZM8qLSOD0p5pVzruC/45yU0851DayD23FMvuvxKV5UGkcLiqm4OT2TWJQ/rUtyU1iU0851SwKLDpwS2DEv5fYT6oj+r6CtmvMVZnz49e5zKv6PGRtYPyGZvpgRGWTzf4MsWZ+as4FFVFxfo/ZkBRal6yyfEKR9VZ3DS2Gt+P+JFukZduyZnpG8POg+HW5KWweL8pvoSbmROsW/gUVUvKgGLSv82tmx58Qh0xU73JS2DhblN9GTciN1in8Di6h4UQ1aVgPr0DaItgTYCRnV08Ei3MhLckVPyo3UKc0aWETFi2rQshpYh7ZBtCXAzsGrng4W4dbAoip9qHMWoZZ6kMLTjzm8kn0pFtEiPcOOPdMzkkOmO3K4KW0dLMpvoiflRuoU/76wiIoX1aBl9YV1aBtEWwLshIzq6WARbiSYV/Sk3Eid0qyBRVS8qAYtq4F1aBtEWwLsHLzq6WARbg0sqlK/Eh5U6v3HlMHffro0sA5pTbQlwI7+qqeDRbg1sE4EUUpgikPqVhiE9N25Rh3VREiu2BOZk+zJ4aZ6OliE2yvUKM2sr4QrBCYEU4tw+Kd4OT1Tczo4ZM70DKQnmcHhlepJeE3VOHoQjkQzpyfBI7xe4q/moEGNr1MxcY2eZIZ0DZnTMSXhR3oSHIdXqifhNVXj6EE4Es2cngSP8GpgPVEpJm4D65O6E9qmepKDmqpxwoNwJJo5PQke4dXAamB96xPHlMRwMeMaPwxSPcl8UzUTe3J6pnbQwGpgNbCmUibY1wkP0pYEjNOT4BFeDawGVgOLXMrmNU54kFFIwDg9CR7h1cBqYDWwyKVsXuOEBxmFBIzTk+ARXg2sBlYDi1zK5jVOeJBRSMA4PQke4fUSgeUIR0ShNWoJU7wo/59St/OeFDe6o7TXCC+nJ8EjszawiEpf1KglOAs9QaMfFQrsvCfFjS437TXCy+lJ8MisPy6wlHATSyCLetQkuTlYlF9SW9JT9SMYrq4Uk9alZqD9knWOh1JzNrA+bHBiCdRESW4OFuWnTJnuqfpR3mletO+jLjWD0zNV6+iWmrOB1cBK+Vcen2NwQip2BMYfQiW8nJrUDE7PVK2zz9ScDawGVsq/DawDSqYO+UDr0x9pYB2UMClcEuvgOF9+LMnNwaJzqONL91T9KO80L9q3Xwkdpf5X2xdWX1i+a774hAqQdDCofnSwNC/at4HlKNXAeqqWY97UwdC1Jbk5WJSf0iPdU/WjvNO8aN8GlqNUA6uB5fvl20+oAEkHg+pHx0vzon0bWI5SDazlgbXzIUxy8236/BOvEFgpLUj4OTsn2jp4ZE7U8zepIt3+qXGGCLc2WF5T6miRZqS0dbjdFSutKcVztKWYpO7KPRE+jxpHC8X/Da+BRaX365xl+ejff0It3+F2V6y0phTP0ZZikror90T4NLCoSpvUTRn36q8Hzpw7HlXaLo4eyd47autoofj3hZV0yxMsZ1lpKmr5Dre7YqU1pXiOthST1F25J8KnLyyq0iZ1U8btC2vWAFN7b2Ad2LuzLCXwgfZbfcTRIk1caetwuytWWlOK52hLMUndlXsifPrCoiptUjdl3L6wZg0wtfcG1oG9O8tSAh9ov9VHHC3SxJW2Dre7YqU1pXiOthST1F25J8KnLyyq0iZ1U8btC2vWAFN7b2D9a++7LiFtzak503MkzZvkluSlsNI/4V/FG2SfaW1jPekfHHWWpYZNYhEhnBqHG8VN6pHqSXEcPdScpGe6XxIviUW0cAOXYib2tIIb4YX/pHtyWUksuiRa53CjmGoREz0pd4ebmpP0TPdL4iWxiBYrQoH8umCKG/FPA+vDdhxT0sWqRUz0pNwdbmpO0jPdL4mXxCJaNLA+q9TAamB9eztXH2m6XxIvidXA+qwA+YHXwGpgNbD+UUAdTAPrvVUcPUhAK/3fXpz9pfvaJZDfGaQXT3oSA7lfSYjhVF9HC9IviZfEUjr8+f+dnhST6Eaw0twIrwZWX1h9YfWFRfLpU00D64lsJHUPqf3Fh9JLIK+diZ5UM4dbYlfpfkm8JNYK/SlmYk/u65twI7xe4oXlGIkIl65Ri1jBX/WkM67gRnvfuU7pP6mr4kZ1T89AeDWw6HZO1KlFpBdPXnV0nBXcaO87103snOqluFGctDcILxxYdAhS5wyKhgj/p8bTPQke0W3XGmefdAal2YqelBupm+CvehLeTk16B4R/A+vg782cZZFFOEbZrdbRgnJXmq3oSbmRugn+qifh7dSkd0D4N7AaWI5Hn9amjUu+0q7oeVqIfwGo41vBX/VMzvfASs9A+DewGlinfZw2bgPr2ErIwR9Dfv6p9N4J/wZWA+u0h9PGbWAdWwk5+GPIDSysG1lC+mDSPQkeFmTDwrT+DaxjS77aZ+m9E/59YfWFdew6/vWptHEbWMdWQg7+GHJfWFg3soT0waR7EjwsyIaFaf0bWMeWfLXP0nsn/PELyyGnGiexVvzTimN2+fpTSo90P4KX3IGDRbi1Zq0Cyo9T+1S83m79Ff5tDY7AShQHi9pK9aQ4yTpnTsV/CovqkeRPe+5cl9RDYaV1aGB9UNQ5PrqMq5dKeDlzKv5TWGTOV/h6SeekdVfuk3KidQ2sBpb0ypUGd8JPEv+nIMmf9ty5LqmHwkrr0MBqYElPKVM6IZPEksQbWE8lSu5AYdEd0boGVgNLekWZsoElJdyq4Mp9pgdvYDWwpKeuNLgTfpJ4X1h9YRGTXGnwBx/H5EluRAvyS1+Kk6yb0mxH/R0tkjuYwkruQGGlZ+wLqy8s6SllSufgk1iSeF9YfWERkyRNqbD6wiIb+VwzFTJqnw4vOvlET8ptoi6ph8JKz9cX1gUvLLI0snjnmBXeFBbRojVrFUh6I8lU8Xp7nNA/6Z4k9lOwkqEw+ZIkRiI7dfQgeIRXuifhNfF7S2dOpZuDRfUgdYpXA4uoeKLGWTxalvHvrld4aW5EJqcnwVMzuiFPetIawo1ikTpHW8XNwSLcaI3i1cCiSh6scxaPltXAereJtGYH1/z0Y4Rbsl/Saw5WcgaiWb8SJhX/gOUsHi2rgdXA+sKvSa85WMnzQTfQ32ElJX+P5SweLauB1cBqYP3+ve5kfzZyA+t4gBPnpEOe9KQ1hBvFInVJrzlYhButIZr1KyFV80Cds3i0rL6w+sLqC6svrANZhD7SwOoLCxklUJT0moMVoP5/CPRDm/4Oa2qIpCBpLCXwpGZJbkms9A52xUtqprAeGjheU3gOVlJ/xettzgbWccmVwFOLf0yU5JbEOq72vT6Z1ExhNbCeeGPy+Ha1qjLSpGZJbrtipX2x65yKVzqwqK6Ov8kMpG9fWESlL2rUEpyFnqDx9KNJbrtiVbO/CjheU/ukuo707FdCup7PdWrxzkKPs3j+ySS3XbGqWQPrSw9MHl/amCm85CGnOP3BSXLbFauaNbAaWMYVJA/ZaItKk9x2xUJCGEW7zql49XdYT5bcF1a/En51+4431PE5WEYWodIktyuxGlgNrMsNjhoaRVcejBMySV6GHKg0ye1KrAZWA+tyg6OGRtGVB9PAWvv6VrtsYDWwUDQoIzmHjBoaRTtzM8a4bWlSf4XlBtauoqI5V/yxBtJ4V9GckEnNOdGT6p/k5mARfhP6E16PmhQ32i+tLe2r5nR4Kay3YG5gvV9NWmCy+ImehJf7k1sZzpmT8FP9CIY7I8VMcaP90trSvmpOh5fCamCd/OpLBCaLTy+V9KQ1SW4OFuE3oT/h1RfWX5WcnZN99oX1wYFpgYnBJ3oSXu7rQxnOmZPwU/0IhjsjxUxxo/3S2tK+ak6Hl8LqC6svLOnLpOEcLEks+HuiNK++sPrCIv6N1DjmJT8RCKmJnoSX+/pQejhzEn6qH8FwZ6SYKW60X1pb2lfN6fBSWH1h9YUlfZk0nIMlifWF9U6itLZEf/KSdHg1sKjq/6pLC0woTPQkvNzXhzKcMyfhp/oRDHdGipniRvultaV91ZwOL4XVF1ZfWNKXScM5WJJYX1h9YX1nEsdsKikdLGJcpybJTWFRXlN6EP4ON4XnYBHtVD+CseqFRXu37q8CZJ8jf6whbVxn6UoUh5vCorycnhST1KX4k14rguHu/Klu6bqUbo5vYz0n/qS7M+jVy3K4xZZg/PcGk3qk+FNOjrYE8+78yYwralK6OfuM9WxgvbfEyBIaWIfuMnUEtLnjDYo5UZfSzdEj1rOB1cC66mgcgxNOqSMgvVZ8paV903Up3Zx9xno2sBpY6YP4Cs8xOOGUOgLSq4H1WSVnn6ld9ZfuH/YwsoR+JaSZ8a4udQS0ueMNijlRl9LN0SPWsy+svrCuOhrH4IRT6ghIr76w+sKiPonWKZM7R6WwKHGnJ8UkdSn+pNeKg787f6pbui6lm+PbWM++sNa9sJyFpk1J8GImuvlX2t33RHa5e03Maw2sBtZZs08dfOwIhgL3rO53+nxsVw2s1wyslEHIUTiBpXglsQh396uq4r+iJ8XcuS6mWwOrgXXW6MmQSWLRuXbvSefYua6BdXA7SrikeR2sg+N8+TE1Z7KfM6filcSiM+7ek86xc53aO+XeP4f1QamkeR0sujBalzII6efMqXglsQj3fiWkKp2rU3un6A2sBhb1ypd1yZBJYtHBdu9J59i5roF1cDtKuKR5HayD4/QrYUA4Z0/KP5SO05Ni7lwX062/dH+/ZsdIagkOVtpsiluynzOn4pXEojPu3pPOsXOd2jvl3q+E/UpIvdKvhJv/a5lPL3IhQAProLhKuORPWwfr4DinPqa0cH8hTcionq+gGdFh9znJDOka5Y03P/Yr4bqvhHShjnnVUpNYE4G1QjOKSeqU/gRjRY2z92R/pYfDS2E1sJ5sLi0wMUeyZxKrgfV5e+SoyM7TNc7ek72VHg4vhdXAamBJ7zqGk2Av8DsgclREh3RNek+Un9LD4aWwGlgNLOlLx3ASrIFFJDpUk94TJaFCxuGlsBpYDSzpS8dwEqyBRSQ6VJPeEyWhQsbhpbAaWA0s6UvHcBKsgUUkOlST3hMloULG4aWwGlgNLOlLx3ASrIFFJDpUk94TJaFCxuGlsBpYDSzpS8dwEqyBRSQ6VJPeEyWhQsbhpbAaWA0s6UvHcBKsgUUkOlST3hMloULG4aWwGliLA8tZ1oRBaM+JOmXeFdom51T8aa/d56RzkDqi2cifdCfkp2ocgyiBk1hUD6cnxaR1V+rhzKl40fl+Ss+t9Zj4qzlUkIm6pCmTWFQLpyfFpHUqGBxuV2LR+ZL8d+65M7e+sD5sJ2nKJNYKE1FMWndlyOyurdKCajox587cGlgNLOpPWaeONHl8SSw52D8FP6Xn1nr0K+H79SRNmcRaYSKKSesaWH+VUlpQTSc8tDO3vrD6wqL+lHXqSJPHl8SSg/WF9VSikR30hdUXFj1YVdfA6gvrK48obyhv/fn/+8LqC4t6RdYpUyZ/Iiex5GB9Yb32C4sa4O51Vx7oQyvnSO+ubZK/2hPt5eg/0ZPOMcEt1nPFV0Iq3N3r1BLSBnfw7q5tkr/aE+3l6D/Rk84xwS3Ws4FF1/y5Ti0hbfA03vHJj//eL9XzgaP0T7Y9HrAAAAFTSURBVPZyX7g/gduEH5f8DittlF3xlCnTC03jpXR1eKV6NrCO/9BQvqU7cvYe69kXFl1PX1hfKeUY97javv7JXn1hfVbT2XsDK+3GA3hqCemFpvEOjPz0Iw6vVM++sPrC+tZLU6ZMGjyN1cD6n6JT3lD6p/ftzPkTuE3o0d9hnXC1MmV6oWm8E6O/+6jDK9WzL6y+sPrCMq+pgdUX1leWUd4wrSbLnR8aKW4jPftLd+mFLwvU4tMLTeMdn/z4T/dUz76wju9A+ZbuaMKP/UpIt/OkTi0+vdA03onR+5VQiKe8kdL+D86EN0Z60hdWWuDiVYEqUAVcBfALywVufRWoAlUgrUADK61o8apAFVimQANrmbQFrgJVIK1AAyutaPGqQBVYpkADa5m0Ba4CVSCtQAMrrWjxqkAVWKZAA2uZtAWuAlUgrUADK61o8apAFVimwH8BZrdwP07vi8kAAAAASUVORK5CYII=">
            <a:extLst>
              <a:ext uri="{FF2B5EF4-FFF2-40B4-BE49-F238E27FC236}">
                <a16:creationId xmlns:a16="http://schemas.microsoft.com/office/drawing/2014/main" id="{EFA372B8-77E4-486D-9DF0-237DC9A81B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21939" y="1755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data:image/png;base64,iVBORw0KGgoAAAANSUhEUgAAASwAAAEsCAYAAAB5fY51AAAgAElEQVR4Xu2d0XYcyQ1D4///aOeMso5X0ki46EY1q0fIazggCIJQjdbe/fX79+/f/+n/qkAVqAI3UOBXA+sGWyrFKlAF3hRoYNUIVaAK3EaBBtZtVlWiVaAKNLDqgSpQBW6jQAPrNqsq0SpQBRpY9UAVqAK3UaCBdZtVlWgVqAINrHqgClSB2yjQwLrNqkq0ClQBHFi/fv2qWh8UuPovCTg7uJrbnc0xoavT887aOtyJZxtYjqINrBNq7ftRJzzIUZFJnZ4E7xVqiLYNrBObJgKfgP/0UcfkV3NLznk11oSuTs+r9ZjqRzzbwDqxHSLwCfgGVlK8b7Cc8Ejt3Ol5kQzjbYi2DawTayICn4BvYCXFa2BdpObxNuSeGljH9f0PEfgEfAMrKV4D6yI1j7ch99TAOq5vA+uEdjt91Pl6Ro6KzOb0JHivUEO0bWCd2DQR+AR8X1hJ8frCukjN423IPTWwjuvbF9YJ7Xb6qPPaIUdFZnN6ErxXqCHaNrBObJoIfAK+L6ykeH1hXaTm8TbknhpYx/WVL6zJn6Jk+WR0ZwbVM4lFuNMahxfFTGpBe969Tmn2mG9JYJHGu4rrmFfN6WCl9VDcaD9nBtUziUX5J+uS/JNYyRnTWOk5G1gfNpQU2MFKG0WFB+3nzKB6JrEo/2Rdkn8SKzljGis9ZwOrgfWtR5OGS2KlD4vgJfknsQj3qZr0nA2sBlYDC15z8viSWJD+SFl6zgZWA6uBBU85eXxJLEh/pCw9ZwOrgdXAgqecPL4kFqQ/Upaes4HVwGpgwVNOHl8SC9IfKUvP2cBqYDWw4Cknjy+JBemPlKXnHAksZ4i0ylf+o/ed56S6Ts1w9z1dyf+xy5+wp7c5fytl/3G2I4iCdLDoYdG6JLckFuVP6xQ3ijO1K8Xf4ZXEoroleyqsBtaTrexukB2NlNSMzjdR58xJ+akjdXomsXbk38BqYCFfJg9BYSFCQ0VOeFCKSg+nZxJrR/4NrAYW8mXyEBQWIjRU5IQHpaj0cHomsXbk38BqYCFfJg9BYSFCQ0VOeFCKSg+nZxJrR/4NrAYW8mXyEBQWIjRU5IQHpaj0cHomsXbk38BqYCFfJg9BYSFCQ0VOeFCKSg+nZxJrR/4NrAYW8mXyEBQWIjRU5IQHpaj0cHomsXbk38BqYCFfJg9BYSFCQ0VOeFCKSg+nZxJrR/4NrAYW8uWOh4CIm38yemJOOgepm+Cf7KmwGlgNLHIH8t/pjkDC4bFzT8It+XIi/aZq0nM6eMmZVZg6vBTWWzD3r+a8X19aYGKOn9JzVy0Ir3RNeucOXnIWFTIOL4XVwFr8kqTGSC+V9J3oeWdehLtTk9bfwXN4qloVMg4vhdXAamApP779/8RICAgUpQ0OWo6UpOd08JIDK284vBRWA6uBhbxLjISAQFHa4KDlSEl6TgcvObDyhsNLYTWwGljIu8RICAgUpQ0OWo6UpOd08JIDK284vBRWA6uBhbxLjISAQFHa4KDlSEl6TgcvObDyhsNLYTWwGljIu8RICAgUpQ0OWo6UpOd08JIDK284vBRWA6uBhbxLjISAQFHa4KDlSEl6TgcvObDyhsNLYTWwFgeWs6ykiR5YavkruKmeZMYVvEjftGZKC2dOhfV2yL9+0TGjdYqbw0thNbAaWJealzRzDE7wnBp1MA63K7EaWD1k5POkKVFDo2iCm+pJ6DuhQPCcGsXf4XYlVgOrgYV8njQlamgUTXBTPQl9JxQInlOj+DvcrsRqYDWwkM+TpkQNjaIJbqonoe+EAsFzahR/h9uVWA2sBhbyedKUqKFRNMFN9ST0nVAgeE6N4u9wuxKrgdXAQj5PmhI1NIomuKmehL4TCgTPqVH8HW5XYjWwGljI50lTooZG0QQ31ZPQd0KB4Dk1ir/D7UqsBlYDC/k8aUrU0Cia4KZ6EvpOKBA8p0bxd7hdidXAamAhnydNiRoaRTtzM8a4bWlSf4XVwGpgoUNRRnJ+IqOGRtHO3Iwxblua1F9hNbAWB9bOLnRCRhkpieWaMslt531dzU3pSvmkvUH7Xl2XnnPk3+l+tWhOv6TASawGlrPFdbUNLE/b+A1M/EcovJGvrU4KnMRqYF3rg6+6NbC8PcRvoIH1fgFJgZNYDSzvUFZVN7A8ZeM30MBqYHkW/NnVDSxv/w0sTy+7OilwEqsvLHuVSz7QwPJkjd9AX1h9YXkW/NnVDSxv/w0sTy+7OilwEqsvLHuVSz7QwPJkjd/AiheWN9J9q5V548sy/jW4SW733dAc8+rva680e/uh3cDyhf3zCSXwqwTWlXNWs+N+vPsnlc8aWCc3rATu8X0WuJr9TxPHGydtepuPK280sE6uUgnsmFJhuSZXeEluu2K9imYnbXqbjyvPNrBOrlIJnDzkVzm+atYX1ldnp7zRwGpgIQWUkZLBnMR6lZBHS3qBIuWzBtbJJSuBe3z9HdZXFnO8cdKmt/m4uqcG1slVKoEdUyqsV3ktqDmr2UlT3vjjyhsNrJPLVQL3+PrC6guLH5m6pwYW1/JppRK4gdXAamDxI1P31MDiWt4usE6O9u7jykhOMCd5pbGScyax0nPuiqc0swJr1yF35uUcMlqW8VdziC6kJ8GhNUk9HCzKT+nh9FRYlFPr3iuA/2pOhfMVSBvcwSNsrz4qh7/i5mARLR41yZ4Ki3JqXQPrMg84R0UM7uCRIUlPgkNrHP6Km4NF+SV7KizKqXUNrMs84BwVMbiDR4YkPQkOrXH4K24OFuWX7KmwKKfWNbAu84BzVMTgDh4ZkvQkOLTG4a+4OViUX7KnwqKcWtfAuswDzlERgzt4ZEjSk+DQGoe/4uZgUX7JngqLcmpdA+syDzhHRQzu4JEhSU+CQ2sc/oqbg0X5JXsqLMqpdQ2syzzgHBUxuINHhiQ9CQ6tcfgrbg4W5ZfsqbAop9YdDKyfYpAVcxLTEYPvym0FL6XHip5kT7RmZ/4T3FRPqiv+c1grDKKGcHoqLCxI+A9n0r6Ev6MH7UvqFLcVvCZ6Ei1ozc78J7ipnlTXBtYHpSaOjy6L1E3wd3qmjEu0eNQ43Ahmin+aF+H+p0bNsIKb6kn5N7AaWNIrymyOwRWWJGMWONwIdIp/mhfh3sByVHpSq5bvLFVhUapOT4qZ4kb6TfB3el6pRV9Yzx2jduDsk3jyUaN6Upy+sPrCkl5RZnMMrrAkGbPA4UagU/zTvAj3vrAclfrCOqkW+/iKQ1BH6vRUWGxKXuVwI6gp/mlehHsDy1GpgXVSLfbxFYegjtTpqbDYlLzK4UZQU/zTvAj3BpajUgPrpFrs4ysOQR2p01NhsSl5lcONoKb4p3kR7g0sR6UG1km12MdXHII6UqenwmJT8iqHG0FN8U/zItwbWI5Km9Qqw60wUrJnEouuJNlTYVFOK/ZEe7dujQLEG0v+KaFq7JhNYT2kS+ORdSR7TmGROR81agdJ/pST05NiJuekPUmd4kUwXuFO3mb4DdVwDKIgk1ivsIikHg4WNfrV+yS8dp+TzEBrlP4Ux9Fs154NLLrtD3XJ5U9h0dGVeZP8KSenJ8VMzkl7kjrFi2C8wg/2vrDopp/UOQejDDeFRce/kj/l5GhGMZNz0p6kTvEiGA2sb1RSAjtmU1ivsIikHg4WNbragdNTYVFOTk+Kqbit6Em4KV4E4xXupC8suum+sL5VyjnkieOja1bcnDlpT1KneBGMBlZfWNQnl/5TthVHpQ7G6amwqKhOT4qpuK3oSbgpXgSjgdXAoj5pYP1LqYnjo4tS3BpYVMm/dY5mSv9+JfT1//8nkouYwqLjKyMl+VNOTk+KmZyT9iR1ihfB6AvrohcWXQatU8vf/RAm+FNtSd3d+ZMZ0zVKM9pvhbdpb1JH5hz5c1iE/Kv8RKCzpurubkqHPzJ4+N/RT3qmdpnGcbRN907p1sD6sBlnqaklJM3h8E/2pVhKM4e/wnJ/6JEZSE+CM1HjaJvml9KtgdXASnvzWzxlXOeoFFYD6/0qHG3TpiC7Ij0bWA0s4pNYjTKuc1QKq4HVwELGJUYiQGnz7tqT8KI1jmYUM1mnvOHwV1gNrAYW8i4xEgFKm3fXnoQXrXE0o5jJOuUNh7/CamA1sJB3iZEIUNq8u/YkvGiNoxnFTNYpbzj8FVYDq4GFvEuMRIDS5t21J+FFaxzNKGayTnnD4a+wGlgNLORdYiQC5JiX4KVr1Jy780/rQfCSmimsqcDq3j87geyK+Odl/ikhGTZdo5ZQ4/rGdTRT+jew0o4/jkd2RdC3DiwywJQpCTfn+Aje7jUJUzqakX5pPLIDpyfBS9co3VbwVz3pjA2sJ0rFxA3/tRC61Km6hG7OsZB+aTyirdOT4KVrlG4r+KuedMYGVgOLekXWJUzpHAvpl8aTIpj/FSeCl65RujmaUW6qJ8VpYDWwqFdkXcKUzrGQfmk8KUID66lEZFdI24n/zBch5tQ4piS4MXH7lZDI/a7G2SXZUxqPDOT0JHjpGqXbCv6qJ52xL6y+sKhXZF3ClM6xkH5pPClCX1h9YSmTOKZUWI//nxwCwUnzIj0naxK6OZqRfmk8oq/Tk+Cla5RuK/irnnTGvrD6wqJekXUJUzrHQvql8aQIfWHd74VFltqan6mAChknYH6mgq87tfLGY3L8wqIy7W44JcoK/qrnq2hL5lBaTOi/oifRgtYozSiOMyfp6eARjqgn/aeEpOFbAm7+T8aUKCv4q56voi2ZQ2kxof+KnkQLWqM0ozjOnKSng0c4op4NrPdSppfwQCeLIAtdwY30TdYoLVbMONHzSs1oL0dbpdmKxwnq2cBqYFHDJ+qUKZ2jonwmelJupE7xJxhuwJCe6V2hng2sBhY1fKJOmTJ9BOSFu6JnQqs/GEoz2suZk/R08AhH1LOB1cAiZkrVKFOmj6CB9XdzjrZqT+6LjfgH9WxgNbCImVI1ypTOUVFOEz0pN1Kn+BMMN2BIz/SuUM8GVgOLGj5Rp0yZPoK+sPrC+ta3KwyXOBT6+4AV/NWR0vlWcKO9U3VKixUzTvRM6UUCl/ZytFWauS82whH1pC8sZ1hCbqpGibJizomeU/ru2Pen6J+cU2G9VGCRYZPGdkImxS3Zc1csuiOHP8VUe3J6JrEof1qX5KawKKed6/BfzUkaJC3IBLdkz12x6J4c/hRTHZ/TM4lF+dO6JDeFRTntXNfAOridqYNRpkzyotI4PSnmlXOu4L/jnJTTznUNrIPbcUy+6/EpXlQaRwuKqbg5PZNYlD+tS3JTWJTTznUNrIPbmToYZcokLyqN05NiXjnnCv47zkk57VzXwDq4Hcfkux6f4kWlcbSgmIqb0zOJRfnTuiQ3hUU57VzXwDq4namDUaZM8qLSOD0p5pVzruC/45yU0851DayD23FMvuvxKV5UGkcLiqm4OT2TWJQ/rUtyU1iU0851SwKLDpwS2DEv5fYT6oj+r6CtmvMVZnz49e5zKv6PGRtYPyGZvpgRGWTzf4MsWZ+as4FFVFxfo/ZkBRal6yyfEKR9VZ3DS2Gt+P+JFukZduyZnpG8POg+HW5KWweL8pvoSbmROsW/gUVUvKgGLSv82tmx58Qh0xU73JS2DhblN9GTciN1in8Di6h4UQ1aVgPr0DaItgTYCRnV08Ei3MhLckVPyo3UKc0aWETFi2rQshpYh7ZBtCXAzsGrng4W4dbAoip9qHMWoZZ6kMLTjzm8kn0pFtEiPcOOPdMzkkOmO3K4KW0dLMpvoiflRuoU/76wiIoX1aBl9YV1aBtEWwLshIzq6WARbiSYV/Sk3Eid0qyBRVS8qAYtq4F1aBtEWwLsHLzq6WARbg0sqlK/Eh5U6v3HlMHffro0sA5pTbQlwI7+qqeDRbg1sE4EUUpgikPqVhiE9N25Rh3VREiu2BOZk+zJ4aZ6OliE2yvUKM2sr4QrBCYEU4tw+Kd4OT1Tczo4ZM70DKQnmcHhlepJeE3VOHoQjkQzpyfBI7xe4q/moEGNr1MxcY2eZIZ0DZnTMSXhR3oSHIdXqifhNVXj6EE4Es2cngSP8GpgPVEpJm4D65O6E9qmepKDmqpxwoNwJJo5PQke4dXAamB96xPHlMRwMeMaPwxSPcl8UzUTe3J6pnbQwGpgNbCmUibY1wkP0pYEjNOT4BFeDawGVgOLXMrmNU54kFFIwDg9CR7h1cBqYDWwyKVsXuOEBxmFBIzTk+ARXg2sBlYDi1zK5jVOeJBRSMA4PQke4fUSgeUIR0ShNWoJU7wo/59St/OeFDe6o7TXCC+nJ8EjszawiEpf1KglOAs9QaMfFQrsvCfFjS437TXCy+lJ8MisPy6wlHATSyCLetQkuTlYlF9SW9JT9SMYrq4Uk9alZqD9knWOh1JzNrA+bHBiCdRESW4OFuWnTJnuqfpR3mletO+jLjWD0zNV6+iWmrOB1cBK+Vcen2NwQip2BMYfQiW8nJrUDE7PVK2zz9ScDawGVsq/DawDSqYO+UDr0x9pYB2UMClcEuvgOF9+LMnNwaJzqONL91T9KO80L9q3Xwkdpf5X2xdWX1i+a774hAqQdDCofnSwNC/at4HlKNXAeqqWY97UwdC1Jbk5WJSf0iPdU/WjvNO8aN8GlqNUA6uB5fvl20+oAEkHg+pHx0vzon0bWI5SDazlgbXzIUxy8236/BOvEFgpLUj4OTsn2jp4ZE7U8zepIt3+qXGGCLc2WF5T6miRZqS0dbjdFSutKcVztKWYpO7KPRE+jxpHC8X/Da+BRaX365xl+ejff0It3+F2V6y0phTP0ZZikror90T4NLCoSpvUTRn36q8Hzpw7HlXaLo4eyd47autoofj3hZV0yxMsZ1lpKmr5Dre7YqU1pXiOthST1F25J8KnLyyq0iZ1U8btC2vWAFN7b2Ad2LuzLCXwgfZbfcTRIk1caetwuytWWlOK52hLMUndlXsifPrCoiptUjdl3L6wZg0wtfcG1oG9O8tSAh9ov9VHHC3SxJW2Dre7YqU1pXiOthST1F25J8KnLyyq0iZ1U8btC2vWAFN7b2D9a++7LiFtzak503MkzZvkluSlsNI/4V/FG2SfaW1jPekfHHWWpYZNYhEhnBqHG8VN6pHqSXEcPdScpGe6XxIviUW0cAOXYib2tIIb4YX/pHtyWUksuiRa53CjmGoREz0pd4ebmpP0TPdL4iWxiBYrQoH8umCKG/FPA+vDdhxT0sWqRUz0pNwdbmpO0jPdL4mXxCJaNLA+q9TAamB9eztXH2m6XxIvidXA+qwA+YHXwGpgNbD+UUAdTAPrvVUcPUhAK/3fXpz9pfvaJZDfGaQXT3oSA7lfSYjhVF9HC9IviZfEUjr8+f+dnhST6Eaw0twIrwZWX1h9YfWFRfLpU00D64lsJHUPqf3Fh9JLIK+diZ5UM4dbYlfpfkm8JNYK/SlmYk/u65twI7xe4oXlGIkIl65Ri1jBX/WkM67gRnvfuU7pP6mr4kZ1T89AeDWw6HZO1KlFpBdPXnV0nBXcaO87103snOqluFGctDcILxxYdAhS5wyKhgj/p8bTPQke0W3XGmefdAal2YqelBupm+CvehLeTk16B4R/A+vg782cZZFFOEbZrdbRgnJXmq3oSbmRugn+qifh7dSkd0D4N7AaWI5Hn9amjUu+0q7oeVqIfwGo41vBX/VMzvfASs9A+DewGlinfZw2bgPr2ErIwR9Dfv6p9N4J/wZWA+u0h9PGbWAdWwk5+GPIDSysG1lC+mDSPQkeFmTDwrT+DaxjS77aZ+m9E/59YfWFdew6/vWptHEbWMdWQg7+GHJfWFg3soT0waR7EjwsyIaFaf0bWMeWfLXP0nsn/PELyyGnGiexVvzTimN2+fpTSo90P4KX3IGDRbi1Zq0Cyo9T+1S83m79Ff5tDY7AShQHi9pK9aQ4yTpnTsV/CovqkeRPe+5cl9RDYaV1aGB9UNQ5PrqMq5dKeDlzKv5TWGTOV/h6SeekdVfuk3KidQ2sBpb0ypUGd8JPEv+nIMmf9ty5LqmHwkrr0MBqYElPKVM6IZPEksQbWE8lSu5AYdEd0boGVgNLekWZsoElJdyq4Mp9pgdvYDWwpKeuNLgTfpJ4X1h9YRGTXGnwBx/H5EluRAvyS1+Kk6yb0mxH/R0tkjuYwkruQGGlZ+wLqy8s6SllSufgk1iSeF9YfWERkyRNqbD6wiIb+VwzFTJqnw4vOvlET8ptoi6ph8JKz9cX1gUvLLI0snjnmBXeFBbRojVrFUh6I8lU8Xp7nNA/6Z4k9lOwkqEw+ZIkRiI7dfQgeIRXuifhNfF7S2dOpZuDRfUgdYpXA4uoeKLGWTxalvHvrld4aW5EJqcnwVMzuiFPetIawo1ikTpHW8XNwSLcaI3i1cCiSh6scxaPltXAereJtGYH1/z0Y4Rbsl/Saw5WcgaiWb8SJhX/gOUsHi2rgdXA+sKvSa85WMnzQTfQ32ElJX+P5SweLauB1cBqYP3+ve5kfzZyA+t4gBPnpEOe9KQ1hBvFInVJrzlYhButIZr1KyFV80Cds3i0rL6w+sLqC6svrANZhD7SwOoLCxklUJT0moMVoP5/CPRDm/4Oa2qIpCBpLCXwpGZJbkms9A52xUtqprAeGjheU3gOVlJ/xettzgbWccmVwFOLf0yU5JbEOq72vT6Z1ExhNbCeeGPy+Ha1qjLSpGZJbrtipX2x65yKVzqwqK6Ov8kMpG9fWESlL2rUEpyFnqDx9KNJbrtiVbO/CjheU/ukuo707FdCup7PdWrxzkKPs3j+ySS3XbGqWQPrSw9MHl/amCm85CGnOP3BSXLbFauaNbAaWMYVJA/ZaItKk9x2xUJCGEW7zql49XdYT5bcF1a/En51+4431PE5WEYWodIktyuxGlgNrMsNjhoaRVcejBMySV6GHKg0ye1KrAZWA+tyg6OGRtGVB9PAWvv6VrtsYDWwUDQoIzmHjBoaRTtzM8a4bWlSf4XlBtauoqI5V/yxBtJ4V9GckEnNOdGT6p/k5mARfhP6E16PmhQ32i+tLe2r5nR4Kay3YG5gvV9NWmCy+ImehJf7k1sZzpmT8FP9CIY7I8VMcaP90trSvmpOh5fCamCd/OpLBCaLTy+V9KQ1SW4OFuE3oT/h1RfWX5WcnZN99oX1wYFpgYnBJ3oSXu7rQxnOmZPwU/0IhjsjxUxxo/3S2tK+ak6Hl8LqC6svLOnLpOEcLEks+HuiNK++sPrCIv6N1DjmJT8RCKmJnoSX+/pQejhzEn6qH8FwZ6SYKW60X1pb2lfN6fBSWH1h9YUlfZk0nIMlifWF9U6itLZEf/KSdHg1sKjq/6pLC0woTPQkvNzXhzKcMyfhp/oRDHdGipniRvultaV91ZwOL4XVF1ZfWNKXScM5WJJYX1h9YX1nEsdsKikdLGJcpybJTWFRXlN6EP4ON4XnYBHtVD+CseqFRXu37q8CZJ8jf6whbVxn6UoUh5vCorycnhST1KX4k14rguHu/Klu6bqUbo5vYz0n/qS7M+jVy3K4xZZg/PcGk3qk+FNOjrYE8+78yYwralK6OfuM9WxgvbfEyBIaWIfuMnUEtLnjDYo5UZfSzdEj1rOB1cC66mgcgxNOqSMgvVZ8paV903Up3Zx9xno2sBpY6YP4Cs8xOOGUOgLSq4H1WSVnn6ld9ZfuH/YwsoR+JaSZ8a4udQS0ueMNijlRl9LN0SPWsy+svrCuOhrH4IRT6ghIr76w+sKiPonWKZM7R6WwKHGnJ8UkdSn+pNeKg787f6pbui6lm+PbWM++sNa9sJyFpk1J8GImuvlX2t33RHa5e03Maw2sBtZZs08dfOwIhgL3rO53+nxsVw2s1wyslEHIUTiBpXglsQh396uq4r+iJ8XcuS6mWwOrgXXW6MmQSWLRuXbvSefYua6BdXA7SrikeR2sg+N8+TE1Z7KfM6filcSiM+7ek86xc53aO+XeP4f1QamkeR0sujBalzII6efMqXglsQj3fiWkKp2rU3un6A2sBhb1ypd1yZBJYtHBdu9J59i5roF1cDtKuKR5HayD4/QrYUA4Z0/KP5SO05Ni7lwX062/dH+/ZsdIagkOVtpsiluynzOn4pXEojPu3pPOsXOd2jvl3q+E/UpIvdKvhJv/a5lPL3IhQAProLhKuORPWwfr4DinPqa0cH8hTcionq+gGdFh9znJDOka5Y03P/Yr4bqvhHShjnnVUpNYE4G1QjOKSeqU/gRjRY2z92R/pYfDS2E1sJ5sLi0wMUeyZxKrgfV5e+SoyM7TNc7ek72VHg4vhdXAamBJ7zqGk2Av8DsgclREh3RNek+Un9LD4aWwGlgNLOlLx3ASrIFFJDpUk94TJaFCxuGlsBpYDSzpS8dwEqyBRSQ6VJPeEyWhQsbhpbAaWA0s6UvHcBKsgUUkOlST3hMloULG4aWwGlgNLOlLx3ASrIFFJDpUk94TJaFCxuGlsBpYDSzpS8dwEqyBRSQ6VJPeEyWhQsbhpbAaWA0s6UvHcBKsgUUkOlST3hMloULG4aWwGliLA8tZ1oRBaM+JOmXeFdom51T8aa/d56RzkDqi2cifdCfkp2ocgyiBk1hUD6cnxaR1V+rhzKl40fl+Ss+t9Zj4qzlUkIm6pCmTWFQLpyfFpHUqGBxuV2LR+ZL8d+65M7e+sD5sJ2nKJNYKE1FMWndlyOyurdKCajox587cGlgNLOpPWaeONHl8SSw52D8FP6Xn1nr0K+H79SRNmcRaYSKKSesaWH+VUlpQTSc8tDO3vrD6wqL+lHXqSJPHl8SSg/WF9VSikR30hdUXFj1YVdfA6gvrK48obyhv/fn/+8LqC4t6RdYpUyZ/Iiex5GB9Yb32C4sa4O51Vx7oQyvnSO+ubZK/2hPt5eg/0ZPOMcEt1nPFV0Iq3N3r1BLSBnfw7q5tkr/aE+3l6D/Rk84xwS3Ws4FF1/y5Ti0hbfA03vHJj//eL9XzgaP0T7Y9HrAAAAFTSURBVPZyX7g/gduEH5f8DittlF3xlCnTC03jpXR1eKV6NrCO/9BQvqU7cvYe69kXFl1PX1hfKeUY97javv7JXn1hfVbT2XsDK+3GA3hqCemFpvEOjPz0Iw6vVM++sPrC+tZLU6ZMGjyN1cD6n6JT3lD6p/ftzPkTuE3o0d9hnXC1MmV6oWm8E6O/+6jDK9WzL6y+sPrCMq+pgdUX1leWUd4wrSbLnR8aKW4jPftLd+mFLwvU4tMLTeMdn/z4T/dUz76wju9A+ZbuaMKP/UpIt/OkTi0+vdA03onR+5VQiKe8kdL+D86EN0Z60hdWWuDiVYEqUAVcBfALywVufRWoAlUgrUADK61o8apAFVimQANrmbQFrgJVIK1AAyutaPGqQBVYpkADa5m0Ba4CVSCtQAMrrWjxqkAVWKZAA2uZtAWuAlUgrUADK61o8apAFVimwH8BZrdwP07vi8kAAAAASUVORK5CYII=">
            <a:extLst>
              <a:ext uri="{FF2B5EF4-FFF2-40B4-BE49-F238E27FC236}">
                <a16:creationId xmlns:a16="http://schemas.microsoft.com/office/drawing/2014/main" id="{980AD395-EE7B-4CB2-B9B5-38C095521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269539" y="3279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664" y="43979"/>
            <a:ext cx="468044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教学安排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696040"/>
            <a:ext cx="9937104" cy="6261352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dirty="0"/>
              <a:t>教材</a:t>
            </a:r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en-US" altLang="zh-CN" dirty="0"/>
              <a:t>《</a:t>
            </a:r>
            <a:r>
              <a:rPr lang="zh-CN" altLang="en-US" dirty="0"/>
              <a:t>实用</a:t>
            </a:r>
            <a:r>
              <a:rPr lang="en-US" altLang="zh-CN" dirty="0"/>
              <a:t>UNIX</a:t>
            </a:r>
            <a:r>
              <a:rPr lang="zh-CN" altLang="en-US" dirty="0"/>
              <a:t>教程</a:t>
            </a:r>
            <a:r>
              <a:rPr lang="en-US" altLang="zh-CN" dirty="0"/>
              <a:t>》</a:t>
            </a:r>
            <a:r>
              <a:rPr lang="zh-CN" altLang="en-US" sz="1800" dirty="0"/>
              <a:t> </a:t>
            </a:r>
            <a:r>
              <a:rPr lang="en-US" altLang="zh-CN" sz="1800" dirty="0"/>
              <a:t>ISBN 978-7-302-09825-6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dirty="0"/>
              <a:t>教师及联系方式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计算机学院网络技术中心（教三楼</a:t>
            </a:r>
            <a:r>
              <a:rPr lang="en-US" altLang="zh-CN" dirty="0"/>
              <a:t>903</a:t>
            </a:r>
            <a:r>
              <a:rPr lang="zh-CN" altLang="en-US" dirty="0"/>
              <a:t>） 蒋砚军</a:t>
            </a:r>
            <a:endParaRPr lang="en-US" altLang="zh-CN" dirty="0"/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zh-CN" altLang="en-US" dirty="0"/>
              <a:t>邮件：</a:t>
            </a:r>
            <a:r>
              <a:rPr lang="en-US" altLang="zh-CN" dirty="0"/>
              <a:t>jiangyanjun0718@bupt.edu.cn</a:t>
            </a:r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zh-CN" altLang="en-US" dirty="0"/>
              <a:t>电话：</a:t>
            </a:r>
            <a:r>
              <a:rPr lang="en-US" altLang="zh-CN" dirty="0"/>
              <a:t>13701053229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dirty="0"/>
              <a:t>答疑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线上答疑：微信群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线下答疑：电话或邮件预约</a:t>
            </a:r>
            <a:endParaRPr lang="en-US" altLang="zh-CN" dirty="0"/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6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472" y="43979"/>
            <a:ext cx="842493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课程安排和成绩考核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696040"/>
            <a:ext cx="9937104" cy="6261352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dirty="0"/>
              <a:t>课程安排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en-US" altLang="zh-CN" dirty="0"/>
              <a:t>3</a:t>
            </a:r>
            <a:r>
              <a:rPr lang="zh-CN" altLang="en-US" dirty="0"/>
              <a:t>周</a:t>
            </a:r>
            <a:r>
              <a:rPr lang="en-US" altLang="zh-CN" dirty="0" err="1"/>
              <a:t>Spoc</a:t>
            </a:r>
            <a:r>
              <a:rPr lang="zh-CN" altLang="en-US" dirty="0"/>
              <a:t>学习，第四周开始恢复线下教学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平时作业在</a:t>
            </a:r>
            <a:r>
              <a:rPr lang="en-US" altLang="zh-CN" dirty="0" err="1"/>
              <a:t>Spoc</a:t>
            </a:r>
            <a:r>
              <a:rPr lang="zh-CN" altLang="en-US" dirty="0"/>
              <a:t>上完成，注意提交截止时间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上机作业，撰写实验报告，通过北邮爱课堂平台提交</a:t>
            </a:r>
            <a:endParaRPr lang="en-US" altLang="zh-CN" dirty="0"/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en-US" altLang="zh-CN" dirty="0" err="1"/>
              <a:t>Spoc</a:t>
            </a:r>
            <a:r>
              <a:rPr lang="zh-CN" altLang="en-US" dirty="0"/>
              <a:t>上的作业和上机作业的提交，请注意截止时间</a:t>
            </a:r>
            <a:endParaRPr lang="en-US" altLang="zh-CN" dirty="0"/>
          </a:p>
          <a:p>
            <a:pPr eaLnBrk="1" hangingPunct="1">
              <a:lnSpc>
                <a:spcPts val="3400"/>
              </a:lnSpc>
            </a:pPr>
            <a:r>
              <a:rPr lang="zh-CN" altLang="en-US" dirty="0"/>
              <a:t>成绩考核</a:t>
            </a:r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平时成绩</a:t>
            </a:r>
            <a:r>
              <a:rPr lang="en-US" altLang="zh-CN" dirty="0"/>
              <a:t>(45%)</a:t>
            </a:r>
          </a:p>
          <a:p>
            <a:pPr lvl="2" eaLnBrk="1" hangingPunct="1">
              <a:lnSpc>
                <a:spcPts val="3400"/>
              </a:lnSpc>
            </a:pPr>
            <a:r>
              <a:rPr lang="zh-CN" altLang="en-US" dirty="0">
                <a:latin typeface="+mn-lt"/>
                <a:ea typeface="+mn-ea"/>
              </a:rPr>
              <a:t>平时作业：记录</a:t>
            </a:r>
            <a:r>
              <a:rPr lang="en-US" altLang="zh-CN" dirty="0" err="1">
                <a:latin typeface="+mn-lt"/>
                <a:ea typeface="+mn-ea"/>
              </a:rPr>
              <a:t>Spoc</a:t>
            </a:r>
            <a:r>
              <a:rPr lang="zh-CN" altLang="en-US" dirty="0">
                <a:latin typeface="+mn-lt"/>
                <a:ea typeface="+mn-ea"/>
              </a:rPr>
              <a:t>平台</a:t>
            </a:r>
            <a:r>
              <a:rPr lang="zh-CN" altLang="en-US" sz="2000" dirty="0"/>
              <a:t>每周的</a:t>
            </a:r>
            <a:r>
              <a:rPr lang="zh-CN" altLang="en-US" dirty="0">
                <a:latin typeface="+mn-lt"/>
                <a:ea typeface="+mn-ea"/>
              </a:rPr>
              <a:t>单元测验成绩</a:t>
            </a:r>
            <a:endParaRPr lang="en-US" altLang="zh-CN" dirty="0">
              <a:latin typeface="+mn-lt"/>
              <a:ea typeface="+mn-ea"/>
            </a:endParaRPr>
          </a:p>
          <a:p>
            <a:pPr lvl="2" eaLnBrk="1" hangingPunct="1">
              <a:lnSpc>
                <a:spcPts val="3400"/>
              </a:lnSpc>
            </a:pPr>
            <a:r>
              <a:rPr lang="zh-CN" altLang="en-US" dirty="0">
                <a:latin typeface="+mn-lt"/>
                <a:ea typeface="+mn-ea"/>
              </a:rPr>
              <a:t>上机作业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次：包括源程序和实验报告</a:t>
            </a:r>
            <a:endParaRPr lang="en-US" altLang="zh-CN" dirty="0">
              <a:latin typeface="+mn-lt"/>
              <a:ea typeface="+mn-ea"/>
            </a:endParaRPr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期中考试（无）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期末闭卷考试</a:t>
            </a:r>
            <a:r>
              <a:rPr lang="en-US" altLang="zh-CN" dirty="0"/>
              <a:t>(55%)</a:t>
            </a:r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680" y="-11151"/>
            <a:ext cx="468044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上机环境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729129"/>
            <a:ext cx="11449272" cy="6261352"/>
          </a:xfrm>
        </p:spPr>
        <p:txBody>
          <a:bodyPr/>
          <a:lstStyle/>
          <a:p>
            <a:pPr eaLnBrk="1" hangingPunct="1">
              <a:lnSpc>
                <a:spcPts val="3200"/>
              </a:lnSpc>
            </a:pPr>
            <a:r>
              <a:rPr lang="zh-CN" altLang="en-US" dirty="0"/>
              <a:t>学院提供的实验环境，腾讯云服务器，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Ubuntu20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 eaLnBrk="1" hangingPunct="1">
              <a:lnSpc>
                <a:spcPts val="3200"/>
              </a:lnSpc>
            </a:pP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82.156.118.183</a:t>
            </a:r>
            <a:r>
              <a:rPr lang="zh-CN" altLang="en-US" dirty="0"/>
              <a:t>，</a:t>
            </a:r>
            <a:r>
              <a:rPr lang="zh-CN" altLang="en-US" dirty="0">
                <a:latin typeface="+mn-lt"/>
              </a:rPr>
              <a:t>总带宽</a:t>
            </a:r>
            <a:r>
              <a:rPr lang="en-US" altLang="zh-CN" dirty="0">
                <a:latin typeface="+mn-lt"/>
              </a:rPr>
              <a:t>2Mbps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&lt;250KB/</a:t>
            </a:r>
            <a:r>
              <a:rPr lang="zh-CN" altLang="en-US" dirty="0">
                <a:latin typeface="+mn-lt"/>
              </a:rPr>
              <a:t>秒）</a:t>
            </a:r>
            <a:endParaRPr lang="en-US" altLang="zh-CN" dirty="0">
              <a:latin typeface="+mn-lt"/>
            </a:endParaRPr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zh-CN" altLang="en-US" dirty="0">
                <a:latin typeface="+mn-lt"/>
              </a:rPr>
              <a:t>通过</a:t>
            </a:r>
            <a:r>
              <a:rPr lang="en-US" altLang="zh-CN" dirty="0">
                <a:latin typeface="+mn-lt"/>
              </a:rPr>
              <a:t>PuTTY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dirty="0" err="1">
                <a:latin typeface="+mn-lt"/>
              </a:rPr>
              <a:t>SecureCRT</a:t>
            </a:r>
            <a:r>
              <a:rPr lang="zh-CN" altLang="en-US" dirty="0">
                <a:latin typeface="+mn-lt"/>
              </a:rPr>
              <a:t>等</a:t>
            </a:r>
            <a:r>
              <a:rPr lang="en-US" altLang="zh-CN" dirty="0">
                <a:latin typeface="+mn-lt"/>
              </a:rPr>
              <a:t>SSH</a:t>
            </a:r>
            <a:r>
              <a:rPr lang="zh-CN" altLang="en-US" dirty="0">
                <a:latin typeface="+mn-lt"/>
              </a:rPr>
              <a:t>协议的客户端软件登录，设置</a:t>
            </a:r>
            <a:r>
              <a:rPr lang="en-US" altLang="zh-CN" dirty="0" err="1">
                <a:latin typeface="+mn-lt"/>
              </a:rPr>
              <a:t>ssh</a:t>
            </a:r>
            <a:r>
              <a:rPr lang="zh-CN" altLang="en-US" dirty="0">
                <a:latin typeface="+mn-lt"/>
              </a:rPr>
              <a:t>上的数据压缩</a:t>
            </a:r>
            <a:endParaRPr lang="en-US" altLang="zh-CN" dirty="0">
              <a:latin typeface="+mn-lt"/>
            </a:endParaRPr>
          </a:p>
          <a:p>
            <a:pPr lvl="1" eaLnBrk="1" hangingPunct="1">
              <a:lnSpc>
                <a:spcPts val="3200"/>
              </a:lnSpc>
            </a:pPr>
            <a:r>
              <a:rPr lang="zh-CN" altLang="en-US" dirty="0"/>
              <a:t>获取登录名和初始密码：咨询课代表同学</a:t>
            </a:r>
            <a:endParaRPr lang="en-US" altLang="zh-CN" dirty="0"/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zh-CN" altLang="en-US" dirty="0"/>
              <a:t>妥善保管自己的登录名和密码，直接参与或者将账户密码借给他人参与非法信息的传播，将被追究责任</a:t>
            </a:r>
            <a:endParaRPr lang="en-US" altLang="zh-CN" dirty="0"/>
          </a:p>
          <a:p>
            <a:pPr lvl="1" eaLnBrk="1" hangingPunct="1">
              <a:lnSpc>
                <a:spcPts val="3200"/>
              </a:lnSpc>
            </a:pPr>
            <a:r>
              <a:rPr lang="zh-CN" altLang="en-US" dirty="0"/>
              <a:t>尚无登录名的同学：在下列文档填写信息，下周统一设置登录名和密码</a:t>
            </a:r>
            <a:endParaRPr lang="en-US" altLang="zh-CN" dirty="0"/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https://docs.qq.com/sheet/DTmh2dFliRmZ2TlZy</a:t>
            </a:r>
            <a:endParaRPr lang="en-US" altLang="zh-CN" dirty="0">
              <a:solidFill>
                <a:srgbClr val="0000FF"/>
              </a:solidFill>
            </a:endParaRPr>
          </a:p>
          <a:p>
            <a:pPr lvl="1" eaLnBrk="1" hangingPunct="1">
              <a:lnSpc>
                <a:spcPts val="3200"/>
              </a:lnSpc>
            </a:pPr>
            <a:r>
              <a:rPr lang="zh-CN" altLang="en-US" dirty="0"/>
              <a:t>如果需要在该服务器安装软件包，请在课程群发消息给我，或私信</a:t>
            </a:r>
          </a:p>
          <a:p>
            <a:pPr eaLnBrk="1" hangingPunct="1">
              <a:lnSpc>
                <a:spcPts val="3200"/>
              </a:lnSpc>
            </a:pPr>
            <a:r>
              <a:rPr lang="zh-CN" altLang="en-US" dirty="0"/>
              <a:t>自备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 eaLnBrk="1" hangingPunct="1">
              <a:lnSpc>
                <a:spcPts val="3200"/>
              </a:lnSpc>
            </a:pPr>
            <a:r>
              <a:rPr lang="en-US" altLang="zh-CN" dirty="0">
                <a:latin typeface="+mn-lt"/>
              </a:rPr>
              <a:t>CentOS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dirty="0">
                <a:latin typeface="+mn-lt"/>
              </a:rPr>
              <a:t>Ubuntu</a:t>
            </a:r>
            <a:r>
              <a:rPr lang="zh-CN" altLang="en-US" dirty="0">
                <a:latin typeface="+mn-lt"/>
              </a:rPr>
              <a:t>，或其他类</a:t>
            </a:r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环境，可以不用学院租用的服务器</a:t>
            </a:r>
            <a:endParaRPr lang="en-US" altLang="zh-CN" dirty="0">
              <a:latin typeface="+mn-lt"/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下自己安装</a:t>
            </a:r>
            <a:r>
              <a:rPr lang="en-US" altLang="zh-CN" dirty="0"/>
              <a:t>VMware</a:t>
            </a:r>
            <a:r>
              <a:rPr lang="zh-CN" altLang="en-US" dirty="0"/>
              <a:t>虚拟机</a:t>
            </a:r>
            <a:endParaRPr lang="en-US" altLang="zh-CN" dirty="0"/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664" y="43979"/>
            <a:ext cx="4968552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学习资料和实验素材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92" y="936576"/>
            <a:ext cx="10855783" cy="626135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百度网盘</a:t>
            </a:r>
            <a:endParaRPr lang="en-US" altLang="zh-CN" dirty="0"/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https://pan.baidu.com/s/1mqgB4fwYAAGSS0q7jmtSZQ</a:t>
            </a:r>
            <a:endParaRPr lang="en-US" altLang="zh-CN" sz="2800" b="0" dirty="0">
              <a:solidFill>
                <a:srgbClr val="0000FF"/>
              </a:solidFill>
              <a:ea typeface="Verdana" panose="020B0604030504040204" pitchFamily="34" charset="0"/>
            </a:endParaRPr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zh-CN" altLang="en-US" sz="2800" dirty="0"/>
              <a:t>提取码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t00i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云端</a:t>
            </a:r>
            <a:r>
              <a:rPr lang="en-US" altLang="zh-CN" dirty="0"/>
              <a:t>Ubuntu20</a:t>
            </a:r>
            <a:r>
              <a:rPr lang="zh-CN" altLang="en-US" dirty="0"/>
              <a:t>系统（</a:t>
            </a:r>
            <a:r>
              <a:rPr lang="en-US" altLang="zh-CN"/>
              <a:t>82.156.118.183</a:t>
            </a:r>
            <a:r>
              <a:rPr lang="zh-CN" altLang="en-US"/>
              <a:t>）</a:t>
            </a:r>
            <a:endParaRPr lang="zh-CN" altLang="en-US" dirty="0"/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zh-CN" altLang="en-US" dirty="0"/>
              <a:t>目录 </a:t>
            </a:r>
            <a:r>
              <a:rPr lang="en-US" altLang="zh-CN" dirty="0"/>
              <a:t>/share</a:t>
            </a:r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560" y="1119781"/>
            <a:ext cx="7772400" cy="539908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四部分内容</a:t>
            </a:r>
            <a:endParaRPr lang="zh-CN" altLang="en-US" sz="2500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 err="1"/>
              <a:t>unix</a:t>
            </a:r>
            <a:r>
              <a:rPr lang="zh-CN" altLang="en-US" dirty="0"/>
              <a:t>常用命令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/>
              <a:t>shell</a:t>
            </a:r>
            <a:r>
              <a:rPr lang="zh-CN" altLang="en-US" dirty="0"/>
              <a:t>脚本程序设计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/>
              <a:t>系统调用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/>
              <a:t>网络</a:t>
            </a:r>
            <a:r>
              <a:rPr lang="en-US" altLang="zh-CN" dirty="0"/>
              <a:t>socket</a:t>
            </a:r>
            <a:r>
              <a:rPr lang="zh-CN" altLang="en-US" dirty="0"/>
              <a:t>程序设计</a:t>
            </a:r>
          </a:p>
          <a:p>
            <a:pPr marL="533400" indent="-533400" eaLnBrk="1" hangingPunct="1">
              <a:buNone/>
            </a:pPr>
            <a:endParaRPr lang="en-US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教 材</a:t>
            </a:r>
          </a:p>
        </p:txBody>
      </p:sp>
      <p:pic>
        <p:nvPicPr>
          <p:cNvPr id="17412" name="Picture 4" descr="P1010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052513"/>
            <a:ext cx="3695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422" y="720726"/>
            <a:ext cx="5652554" cy="5587082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400" dirty="0"/>
              <a:t>介绍</a:t>
            </a:r>
            <a:r>
              <a:rPr lang="en-US" altLang="zh-CN" sz="2400" dirty="0"/>
              <a:t>UNIX</a:t>
            </a:r>
            <a:r>
              <a:rPr lang="zh-CN" altLang="en-US" sz="2400" dirty="0"/>
              <a:t>的历史与演化，哲学与文化，</a:t>
            </a:r>
          </a:p>
          <a:p>
            <a:pPr marL="533400" indent="-533400" eaLnBrk="1" hangingPunct="1">
              <a:buNone/>
            </a:pPr>
            <a:r>
              <a:rPr lang="zh-CN" altLang="en-US" sz="2400" dirty="0"/>
              <a:t>软件设计的思想，不涉及具体编程技术</a:t>
            </a:r>
            <a:endParaRPr lang="en-US" altLang="zh-CN" sz="2400" dirty="0"/>
          </a:p>
          <a:p>
            <a:pPr marL="533400" indent="-533400" eaLnBrk="1" hangingPunct="1">
              <a:buNone/>
            </a:pPr>
            <a:r>
              <a:rPr lang="zh-CN" altLang="en-US" sz="2400" dirty="0"/>
              <a:t>（部分观点有些偏激）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37644" y="1"/>
            <a:ext cx="5612627" cy="720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参考书</a:t>
            </a:r>
            <a:r>
              <a:rPr lang="en-US" altLang="zh-CN" sz="4000" dirty="0">
                <a:latin typeface="+mn-lt"/>
              </a:rPr>
              <a:t>1 </a:t>
            </a:r>
            <a:r>
              <a:rPr lang="zh-CN" altLang="en-US" sz="4000" dirty="0">
                <a:latin typeface="+mn-lt"/>
              </a:rPr>
              <a:t>：</a:t>
            </a:r>
            <a:r>
              <a:rPr lang="en-US" altLang="zh-CN" sz="4000" dirty="0">
                <a:latin typeface="+mn-lt"/>
              </a:rPr>
              <a:t>AUP</a:t>
            </a:r>
          </a:p>
        </p:txBody>
      </p:sp>
      <p:pic>
        <p:nvPicPr>
          <p:cNvPr id="18436" name="Picture 4" descr="P1010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40" y="2060848"/>
            <a:ext cx="3810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1010020">
            <a:extLst>
              <a:ext uri="{FF2B5EF4-FFF2-40B4-BE49-F238E27FC236}">
                <a16:creationId xmlns:a16="http://schemas.microsoft.com/office/drawing/2014/main" id="{C7BE3C1B-B37E-4675-B8DE-9C42955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62" y="2060847"/>
            <a:ext cx="3511201" cy="448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7E9CD80-FF9C-4086-B723-5F6A3B96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198" y="116632"/>
            <a:ext cx="615447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 kern="0" dirty="0">
                <a:latin typeface="+mn-lt"/>
              </a:rPr>
              <a:t>参考书</a:t>
            </a:r>
            <a:r>
              <a:rPr lang="en-US" altLang="zh-CN" sz="4000" kern="0" dirty="0">
                <a:latin typeface="+mn-lt"/>
              </a:rPr>
              <a:t>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172BD1-3A89-4B6D-AC76-3124ECDC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040" y="980728"/>
            <a:ext cx="55446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kern="0" dirty="0"/>
              <a:t>     从工程师角度介绍</a:t>
            </a:r>
            <a:r>
              <a:rPr lang="en-US" altLang="zh-CN" sz="2400" kern="0" dirty="0"/>
              <a:t>Shell</a:t>
            </a:r>
            <a:r>
              <a:rPr lang="zh-CN" altLang="en-US" sz="2400" kern="0" dirty="0"/>
              <a:t>脚本设计</a:t>
            </a:r>
          </a:p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kern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0CA5D5-B752-4F5A-99BD-6015C65B3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0271" y="44624"/>
            <a:ext cx="39927" cy="676875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376" y="720726"/>
            <a:ext cx="3888358" cy="539908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400" dirty="0"/>
              <a:t>经典著作，介绍程序员接口</a:t>
            </a:r>
          </a:p>
          <a:p>
            <a:pPr marL="533400" indent="-533400"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系统调用）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79376" y="1"/>
            <a:ext cx="4536504" cy="720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参考书</a:t>
            </a:r>
            <a:r>
              <a:rPr lang="en-US" altLang="zh-CN" sz="4000" dirty="0">
                <a:latin typeface="+mn-lt"/>
              </a:rPr>
              <a:t>3</a:t>
            </a:r>
            <a:r>
              <a:rPr lang="zh-CN" altLang="en-US" sz="4000" dirty="0">
                <a:latin typeface="+mn-lt"/>
              </a:rPr>
              <a:t>：</a:t>
            </a:r>
            <a:r>
              <a:rPr lang="en-US" altLang="zh-CN" sz="4000" dirty="0">
                <a:latin typeface="+mn-lt"/>
              </a:rPr>
              <a:t> APUE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A1F3B4-F20A-41B6-8E3F-3B866FC8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729456"/>
            <a:ext cx="3214773" cy="4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kern="0" dirty="0"/>
              <a:t>主要介绍</a:t>
            </a:r>
            <a:r>
              <a:rPr lang="en-US" altLang="zh-CN" sz="2400" kern="0" dirty="0"/>
              <a:t>Socket</a:t>
            </a:r>
            <a:r>
              <a:rPr lang="zh-CN" altLang="en-US" sz="2400" kern="0" dirty="0"/>
              <a:t>编程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D79BD5-5505-4158-9D44-35C0DAAB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088" y="-15176"/>
            <a:ext cx="41044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 kern="0" dirty="0"/>
              <a:t>参考书</a:t>
            </a:r>
            <a:r>
              <a:rPr lang="en-US" altLang="zh-CN" sz="4000" kern="0" dirty="0"/>
              <a:t>4</a:t>
            </a:r>
          </a:p>
        </p:txBody>
      </p:sp>
      <p:sp>
        <p:nvSpPr>
          <p:cNvPr id="7" name="AutoShape 2" descr="https://img01.haolizi.net/2019/10/18/40/5/a/405a9b07e22d4946cedc05db209c9d48.png">
            <a:extLst>
              <a:ext uri="{FF2B5EF4-FFF2-40B4-BE49-F238E27FC236}">
                <a16:creationId xmlns:a16="http://schemas.microsoft.com/office/drawing/2014/main" id="{D6358AF6-FB6A-4503-87B2-95CC36C6DE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16480" y="2492896"/>
            <a:ext cx="2624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img01.haolizi.net/2019/10/18/40/5/a/405a9b07e22d4946cedc05db209c9d48.png">
            <a:extLst>
              <a:ext uri="{FF2B5EF4-FFF2-40B4-BE49-F238E27FC236}">
                <a16:creationId xmlns:a16="http://schemas.microsoft.com/office/drawing/2014/main" id="{3E9488AF-671F-434D-9FD7-5DB4015C3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4" y="3429000"/>
            <a:ext cx="2624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1BF72137-E096-4843-A457-7C157649F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0271" y="44624"/>
            <a:ext cx="39927" cy="676875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8619D-CC0E-4D9B-ABF4-2A585F13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6" y="1616372"/>
            <a:ext cx="5060745" cy="5060745"/>
          </a:xfrm>
          <a:prstGeom prst="rect">
            <a:avLst/>
          </a:prstGeom>
        </p:spPr>
      </p:pic>
      <p:pic>
        <p:nvPicPr>
          <p:cNvPr id="18434" name="Picture 2" descr="https://img-blog.csdn.net/20171225104051699">
            <a:extLst>
              <a:ext uri="{FF2B5EF4-FFF2-40B4-BE49-F238E27FC236}">
                <a16:creationId xmlns:a16="http://schemas.microsoft.com/office/drawing/2014/main" id="{B8F6381C-DC74-4E89-B3E1-15F582FBB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08" y="1209486"/>
            <a:ext cx="3817263" cy="53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参考书</a:t>
            </a:r>
          </a:p>
        </p:txBody>
      </p:sp>
      <p:pic>
        <p:nvPicPr>
          <p:cNvPr id="22531" name="Picture 3" descr="P101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96951"/>
            <a:ext cx="842486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51088" y="1628775"/>
            <a:ext cx="7772400" cy="5399088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蒋砚军《UNIX编程环境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编程环境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编程环境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编程环境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808</Words>
  <Application>Microsoft Office PowerPoint</Application>
  <PresentationFormat>宽屏</PresentationFormat>
  <Paragraphs>153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等线</vt:lpstr>
      <vt:lpstr>仿宋_GB2312</vt:lpstr>
      <vt:lpstr>黑体</vt:lpstr>
      <vt:lpstr>华文仿宋</vt:lpstr>
      <vt:lpstr>楷体</vt:lpstr>
      <vt:lpstr>楷体_GB2312</vt:lpstr>
      <vt:lpstr>宋体</vt:lpstr>
      <vt:lpstr>微软雅黑</vt:lpstr>
      <vt:lpstr>Courier New</vt:lpstr>
      <vt:lpstr>Lucida Console</vt:lpstr>
      <vt:lpstr>Times New Roman</vt:lpstr>
      <vt:lpstr>Verdana</vt:lpstr>
      <vt:lpstr>Wingdings</vt:lpstr>
      <vt:lpstr>蒋砚军《UNIX编程环境》</vt:lpstr>
      <vt:lpstr>Linux开发环境及应用</vt:lpstr>
      <vt:lpstr>教学安排</vt:lpstr>
      <vt:lpstr>课程安排和成绩考核</vt:lpstr>
      <vt:lpstr>上机环境</vt:lpstr>
      <vt:lpstr>学习资料和实验素材</vt:lpstr>
      <vt:lpstr>教 材</vt:lpstr>
      <vt:lpstr>参考书1 ：AUP</vt:lpstr>
      <vt:lpstr>参考书3： APUE</vt:lpstr>
      <vt:lpstr>参考书</vt:lpstr>
      <vt:lpstr>资料清单</vt:lpstr>
      <vt:lpstr>“Linux参考资料.7z”包中文件</vt:lpstr>
      <vt:lpstr>UNIX的诞生</vt:lpstr>
      <vt:lpstr>Linux的诞生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UNIX简介</dc:title>
  <dc:creator>蒋砚军</dc:creator>
  <cp:lastModifiedBy>▷</cp:lastModifiedBy>
  <cp:revision>302</cp:revision>
  <dcterms:created xsi:type="dcterms:W3CDTF">2001-09-25T00:57:40Z</dcterms:created>
  <dcterms:modified xsi:type="dcterms:W3CDTF">2021-03-05T01:40:55Z</dcterms:modified>
</cp:coreProperties>
</file>