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85" r:id="rId2"/>
    <p:sldId id="364" r:id="rId3"/>
    <p:sldId id="371" r:id="rId4"/>
    <p:sldId id="373" r:id="rId5"/>
    <p:sldId id="374" r:id="rId6"/>
    <p:sldId id="376" r:id="rId7"/>
    <p:sldId id="377" r:id="rId8"/>
    <p:sldId id="378" r:id="rId9"/>
    <p:sldId id="379" r:id="rId10"/>
    <p:sldId id="380" r:id="rId11"/>
    <p:sldId id="382" r:id="rId12"/>
    <p:sldId id="365" r:id="rId13"/>
    <p:sldId id="366" r:id="rId14"/>
    <p:sldId id="368" r:id="rId15"/>
    <p:sldId id="370" r:id="rId16"/>
    <p:sldId id="386" r:id="rId17"/>
    <p:sldId id="387" r:id="rId18"/>
  </p:sldIdLst>
  <p:sldSz cx="12192000" cy="6858000"/>
  <p:notesSz cx="9144000" cy="6858000"/>
  <p:defaultTextStyle>
    <a:defPPr>
      <a:defRPr lang="zh-CN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6699"/>
    <a:srgbClr val="0066CC"/>
    <a:srgbClr val="0099CC"/>
    <a:srgbClr val="3366FF"/>
    <a:srgbClr val="800000"/>
    <a:srgbClr val="FFFF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10" y="96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3" d="100"/>
          <a:sy n="123" d="100"/>
        </p:scale>
        <p:origin x="2169" y="6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90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4C3AC828-3380-429E-8DDD-776BC8408C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598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3AC828-3380-429E-8DDD-776BC8408CD4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576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>
            <a:lvl1pPr>
              <a:defRPr b="1">
                <a:latin typeface="+mj-lt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5422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 txBox="1">
            <a:spLocks noChangeArrowheads="1"/>
          </p:cNvSpPr>
          <p:nvPr userDrawn="1"/>
        </p:nvSpPr>
        <p:spPr>
          <a:xfrm>
            <a:off x="10416118" y="6381751"/>
            <a:ext cx="1631949" cy="4032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0" kern="120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Arial Unicode MS" pitchFamily="34" charset="-122"/>
              </a:defRPr>
            </a:lvl1pPr>
            <a:lvl2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400" dirty="0"/>
              <a:t> </a:t>
            </a:r>
            <a:r>
              <a:rPr lang="zh-CN" altLang="en-US" sz="1400" dirty="0"/>
              <a:t>第</a:t>
            </a:r>
            <a:fld id="{70366C0E-F157-4466-B7BC-AC887944F6C0}" type="slidenum">
              <a:rPr lang="zh-CN" altLang="en-US" sz="1400" smtClean="0"/>
              <a:pPr algn="ctr">
                <a:defRPr/>
              </a:pPr>
              <a:t>‹#›</a:t>
            </a:fld>
            <a:r>
              <a:rPr lang="zh-CN" altLang="en-US" sz="1400" dirty="0"/>
              <a:t>页</a:t>
            </a:r>
          </a:p>
          <a:p>
            <a:pPr>
              <a:defRPr/>
            </a:pPr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9397" y="187996"/>
            <a:ext cx="10363200" cy="7207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445" y="908720"/>
            <a:ext cx="10363200" cy="53990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4113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188915"/>
            <a:ext cx="10363200" cy="7191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284" y="908050"/>
            <a:ext cx="5080000" cy="53990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4" y="908050"/>
            <a:ext cx="5080000" cy="53990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511367" y="6381751"/>
            <a:ext cx="1634067" cy="403225"/>
          </a:xfrm>
          <a:prstGeom prst="rect">
            <a:avLst/>
          </a:prstGeom>
        </p:spPr>
        <p:txBody>
          <a:bodyPr/>
          <a:lstStyle>
            <a:lvl1pPr algn="ctr">
              <a:defRPr b="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Arial Unicode MS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r>
              <a:rPr lang="zh-CN" altLang="en-US"/>
              <a:t>第</a:t>
            </a:r>
            <a:fld id="{B6C0E08F-B06D-4EDB-8AC8-A6697E66BC6A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415801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260351"/>
            <a:ext cx="103632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单击以编辑</a:t>
            </a:r>
            <a:r>
              <a:rPr lang="zh-CN" altLang="en-US" dirty="0"/>
              <a:t>母版标题样式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4" y="1054100"/>
            <a:ext cx="10363200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kumimoji="1" sz="2800" b="1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u"/>
        <a:defRPr kumimoji="1" sz="2400">
          <a:solidFill>
            <a:schemeClr val="tx1"/>
          </a:solidFill>
          <a:latin typeface="Verdana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Ø"/>
        <a:defRPr kumimoji="1" sz="2200">
          <a:solidFill>
            <a:schemeClr val="tx1"/>
          </a:solidFill>
          <a:latin typeface="Verdana" pitchFamily="34" charset="0"/>
          <a:ea typeface="+mj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00FF"/>
        </a:buClr>
        <a:buFont typeface="Wingdings" pitchFamily="2" charset="2"/>
        <a:buChar char="l"/>
        <a:defRPr kumimoji="1" sz="2000">
          <a:solidFill>
            <a:schemeClr val="tx1"/>
          </a:solidFill>
          <a:latin typeface="Verdana" pitchFamily="34" charset="0"/>
          <a:ea typeface="仿宋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an.baidu.com/s/1mqgB4fwYAAGSS0q7jmtSZQ#list/path=%2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1775520" y="1844825"/>
            <a:ext cx="8568952" cy="1470025"/>
          </a:xfrm>
        </p:spPr>
        <p:txBody>
          <a:bodyPr/>
          <a:lstStyle/>
          <a:p>
            <a:r>
              <a:rPr lang="en-US" altLang="zh-CN" sz="6600" dirty="0"/>
              <a:t>Linux</a:t>
            </a:r>
            <a:r>
              <a:rPr lang="zh-CN" altLang="en-US" sz="6600" dirty="0">
                <a:latin typeface="楷体" panose="02010609060101010101" pitchFamily="49" charset="-122"/>
                <a:ea typeface="楷体" panose="02010609060101010101" pitchFamily="49" charset="-122"/>
              </a:rPr>
              <a:t>开发环境及应用</a:t>
            </a:r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3143672" y="3861048"/>
            <a:ext cx="6152728" cy="1032520"/>
          </a:xfrm>
        </p:spPr>
        <p:txBody>
          <a:bodyPr/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北京邮电大学计算机学院  蒋砚军</a:t>
            </a:r>
            <a:br>
              <a:rPr lang="zh-CN" altLang="en-US" b="0" dirty="0">
                <a:latin typeface="黑体" pitchFamily="2" charset="-122"/>
              </a:rPr>
            </a:b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jiangyanjun0718@bupt.edu.cn</a:t>
            </a:r>
            <a:br>
              <a:rPr lang="en-US" altLang="zh-CN" b="0" dirty="0">
                <a:latin typeface="Verdana" pitchFamily="34" charset="0"/>
                <a:ea typeface="楷体_GB2312" pitchFamily="49" charset="-122"/>
              </a:rPr>
            </a:br>
            <a:endParaRPr lang="en-US" altLang="zh-CN" b="0" dirty="0">
              <a:latin typeface="Verdana" pitchFamily="34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2" name="AutoShape 2" descr="data:image/png;base64,iVBORw0KGgoAAAANSUhEUgAAASwAAAEsCAYAAAB5fY51AAAgAElEQVR4Xu2d7XpbRw6D6/u/6Owju93EHxFe6GAO50jYv6VAEAThkZt03379+vXrn/6vClSBKnABBd4aWBfYUilWgSrwrkADq0aoAlXgMgo0sC6zqhKtAlWggVUPVIEqcBkFGliXWVWJVoEq0MCqB6pAFbiMAg2sy6yqRKtAFWhg1QNVoApcRoEG1mVWVaJVoArgwHp7e6taXxRQf0lgd80Uf7rwFXMqbk5PhUXnTNY5/JN9d8Yie2pgHdigEnh3Uyr+VJoVcypuTk+FRedM1jn8k313xiJ7amAd2KASeHdTKv5UmhVzKm5OT4VF50zWOfyTfXfGIntqYB3YoBJ4d1Mq/lSaFXMqbk5PhUXnTNY5/JN9d8Yie2pgHdigEnh3Uyr+VJoVcypuTk+FRedM1jn8k313xiJ7amAd2KASeHdTKv5UmhVzKm5OT4VF50zWOfyTfXfGIntqYB3YoBJ4d1Mq/lSaFXMqbk5PhUXnTNY5/JN9d8Yie2pgHdigEnh3Uyr+VJoVcypuTk+FRedM1jn8k313xiJ7amAd2KASeHdTKv5UmhVzKm5OT4VF50zWOfyTfXfGIntqYB3YoBJ4d1Mq/lSaFXMqbk5PhUXnTNY5/JN9d8Yie2pgHdigErimfFzcXbVVvOjE9cZ3pYi2SwKLNKaLPbvOMdKOczr8z9b21i+l2dScE/xTPSf27eyJzNnA+rLFtMBnm8Thfza3BtZvxZ09kUOe2CXpmZ6zgdXAIr6L1aSOzzmEGPmhF2JKs6QOFMvZE5mzgdXAot6L1BFTkkbOIRA8WjPBP9WTzpisc/ZE5mxgNbCS/pRYxJQS5Pb/Tzf0nzua4J/qSXRN1zh7InM2sBpYaY/exSOmJIScQyB4tGaCf6onnTFZ5+yJzNnAamAl/SmxiCklSF9YRKItahpYi9eQFngx3W/wDv+zud36NbA+VHf2lNJsYt/pOUdeWM4QaZHV8h1uCotyT/Z0sCi/ZJ3SbHf+VIvknArLDUA6A6lT3Jx9Kqz3OX+RqvBPBGcIIppTo8Z1uCksyivZ08Gi/JJ1SrPd+VMtknMqrAbWD1txjKQEdrCoQWhdkpvCopwcPVTPJNaKQzibP90BqUtqm8RasSeiB/mKH5+zL6zPq0kLTBaf7JnEWnEIDawPR+y+J+LbBhZV6UDdjgeTNG8Syz0sspYd9Se8XS3OntPZO52X1J0+Z19YfWHdM2b6EM42ODk6WuNocfacDjc6L6k7fc4GVgOrgUVOM/s1zgkYFQru649Ny6oUt/icDawGVgOLHWfy+JJYDawf9pcU2MFiVuJVZ/9EIMwcPc7m73Ajs57Nn3CiNY4WZ8/pcKPzkrrT5+wLqy+svrDIafYr4U8qNbCYdx6uOltgQnTXn44rvmok9SfaTtUk51RYK/ZEdVPcHG8rrPc5+8Kaf2FRczjLJ5jIIMZ/xoXgEV6kJq0F6enUKC0c/gqrgdXfYSFvEiMhIFjkmJxAEv5OT4JHeJEahxfBS9coLRz+CquB1cBC/iVGQkCwyDE5gST8nZ4Ej/AiNQ4vgpeuUVo4/BVWA6uBhfxLjISAYJFjcgJJ+Ds9CR7hRWocXgQvXaO0cPgrrAZWAwv5lxgJAcEix+QEkvB3ehI8wovUOLwIXrpGaeHwV1gNrAYW8i8xEgKCRY7JCSTh7/QkeIQXqXF4Ebx0jdLC4a+wGlgNLORfYiQEBIsckxNIwt/pSfAIL1Lj8CJ46RqlhcNfYTWwGljIv8RICAgWOSYnkIS/05PgEV6kxuFF8NI1SguHv8JqYDWwkH+JkRAQLHJMTiAJf6cnwSO8SI3Di+Cla5QWDn+F1cBqYCH/EiMhIFjkmBxCRsuUHrvzT4qR1EJhNbAaWMi7xEgICBZNHXxqzjR/wivdE65K/r8DObw652/V+1dzvjgwbSRqcFLncCN4tIYcDMFK8ye80j3JnLcaxc3hpbD6wuoLC/mSGAkBwSLH5BASlaXmTPMnvNI9kWANrP/L5OiP9tm//PzZgmmBqcFJncON4NEaYiSCleZPeKV7kjn7wvrjK1z4L8/3K2G/EsobJMEgQcz/pxiCR3g1sIiSj9eoHTj6K6z3r759YfWFpexKjKQwVvyehfByDobMQGsUN4eXwlqh7bZzNrAaWMqc5GAUxoqjIrycYCAz0BrFzeGlsFZou+2cDawGljInORiFseKoCC8nGMgMtEZxc3gprBXabjtnA2s+sBzzUiNN1KnDSs+p+r3UIRu/3E56Q+3A2bnC6u+wfthcWmBiDqcnwZuqUYZLz6n6NbDWO0HtwNm5whoLrPUyPt4hLTBhkuyZxHIPnhiO6LFrTVLbJNaueq3wz8i/JXwlgcmsSfMmsVYYjuixa01S2yTWrnqt8E8D68u2J4yU7JnEWmG4nY9LcUtqm8RSvCf/eXrOBlYD666f04abPJ6jvZNaJLGOzrXy8+k5G1gNrAYWvNjk8SWxIP2RsvScDawGVgMLnnLy+JJYkP5IWXrOBlYDq4EFTzl5fEksSH+kLD1nA6uB1cCCp5w8viQWpD9Slp5zSWCNKDPQVP25I2dZA/RHWiY1U1i3AZ0dKLwprJFFDTRV+r/vc8VfzRmYdaSlEjhp8Gc5vmr2YVXHGyPmHmiqvNHAOrgUJbBjSoXlmlzhJbntivUsmh206WU+rjzbwDq4SiVw8pCf5fiqWV9Yfzs75Y0GVgMLKaCMlAzmJNazhDxa0hMUKZ81sA4uWQnc4/sucDXrC6svrIPB8+jHe3z+8VUzX7NH/Xm1zylv9IV1cKNK4L6w+sL6m8Ucbxy06WU+ru6pgXVwlUpgx5QK61l+H6PmrGYHTXnhjytvNLAOLlcJ3OPrC6svLH5k6p4aWFzLHyuVwE5gHaTy7eM7c0vNqmZ0X6UpXjccxW3SG8k5k1hKMyuwksReBWuFKclSib4T3JyeqTnTWpzJi3B/tRr8V3NeTZjEvM6B0n6pg5ng5vRMzUl03ZUX4f5qNQ2shRt3DoHSSB3yBDenZ2pOouuuvAj3V6tpYC3cuHMIlEbqkCe4OT1TcxJdd+VFuL9aTQNr4cadQ6A0Uoc8wc3pmZqT6LorL8L91WoaWAs37hwCpZE65AluTs/UnETXXXkR7q9W08BauHHnECiN1CFPcHN6puYkuu7Ki3B/tZoG1sKNO4dAaaQOeYKb0zM1J9F1V16E+6vV4MBylkpFVKbcveeO/Kn2K7Slva9cp3ZOZ3P0T/Wk3JJ16TkbWF+2kxTYwaImSZl3BTc6w5XrJvRP9ZzQ3fEZmbOBtTCwqEHSSyV9kz2nsMicTg05GAfvXm1SsxSnFTjpORtYDSzpU3XISVM6WJK4WaDmNOHuljtznskrOeMNKz1nA6uBJT2qDiZpSgdLEjcL1JwmXAOrgXXcMsqUzsEoLMr26j2T/B0sqi+tS+2T9HPmPJMX4e7UpOfsC6svLOk/dTBJUzpYkrhZoOY04frC6gvruGWUKZ2DUViU7dV7Jvk7WFRfWpfaJ+nnzHkmL8LdqUnP2RdWX1jSf+pgkqZ0sCRxs0DNacL1hdUX1nHLKFM6B6OwKNur90zyd7CovrQutU/Sz5nzTF6Eu1OTnnP0heUM3lpPAWVyx0he5/vVu/KiMyr+FGdK/xs/NcMUN8Xrxh0H1tQi0BBvb5QeqnuGnmQGIoZj3lRPwitZs/OMDjeqidrTRE/KvYH1g1Jqoe9Jv3lIkhmISZw5Uz0Jr2TNzjM63Kgmak8TPSn3BlYD665XHPOqQ6CmPLtu5xkdblQ3taeJnpR7A6uB1cAyXsvq2Onh0bqJ8JjoifX4Fd5AelhCrz2/r5voRkziaJvqSXgla3ae0eFGNVF7muhJufeF1RdWX1h9YX3yQAOLxueThgcZX/3Uc3/RT/AIL8e8qZ6EV7Jm5xkdblQTtaeJnpR7X1hPGpLKlNggG78+6AyqzjnQlK6K03//3OFGMdUMEz0p9wZWA6tfCTcO5YnwmOgZD6wVQ1CSrfMVmPgp6rO83ieUrumv7ivuTs0w0ZM6Ab+wnCEuLYjx05aKnKxT2tJeu++TzpGsu7q2O/JP7uf9hwH9Yw27G3xiWellELyJOVVPxxtkxqkaNSfl5eiheiaxJvjTnrSugfVFKccgVORknTI47eXMqXo6WJTfRJ2ak3Jy9FA9k1gT/GlPWtfAamBJrySPSjYbLFBzUmrJkEliTfCnPWldA6uBJb2iDtk5KtlssEDNSak5eqieSawJ/rQnrWtgNbCkV5JHJZsNFqg5KbVkyCSxJvjTnrSugdXAkl5Rh+wclWw2WKDmpNQcPVTPJNYEf9qT1jWwGljSK8mjks0GC9SclFoyZJJYE/xpT1rXwGpgSa+oQ3aOSjZ7sYKktkksuoZkT4V149TAamBJbyojNbCkhH8tSGqbxKITJXsqLCuw6ACkboXBybCEW2t8BZx9pvaU7OlgUXVSc9J+pM6ZM8U/3RO/sIggtMYZgmKmBKb9WvdbAWefqT0lezpYdO+pOWk/UufMmeKf7tnAIptuzV0F0qYkcid7OliE260mdfC0H6lz5kzxT/dsYJFNt6aBZXogdfBm26feU3+HlXTDC2Olf4oSKZM9HSzCrS+sdb8u6AuLOrB1f1XAOfjUyyPZ08GiNkjNSfuROmfOFP90zwYW2XRrnvqrhnNU1Aqpg6f9SJ0zZ4p/umcDi2y6NQ0s0wOpgzfbPvWerN9hJZPSwaILUwaZ6Em5T3Bzeia1TWJRfdvzQ6nkzqn26Z74hZVsnMRaIRzFVIdAcRw9KKbi5vTcFSulBcWZ0ozyU3uiOMm6pGaXeGGlluAIRxd2ZW6OHmrOKayd95TU7Ow5aT9Sl/RGA4sofqdGmZLCO0ulmIqb03NXrJQWFGdKM8pP7YniJOuSmjWwDm4mZRBnqZSy4ub03BUrpQXFmdKM8lN7ojjJuqRmDayDm0kZxFkqpay4OT13xUppQXGmNKP81J4oTrIuqVkD6+BmUgZxlkopK25Oz12xUlpQnCnNKD+1J4qTrEtq1sA6uJmUQZylUsqKm9NzV6yUFhRnSjPKT+2J4iTrkpo1sA5uJmUQZ6mUsuLm9NwVK6UFxZnSjPJTe6I4ybqkZg2sg5tJGcRZKqWsuDk9d8VKaUFxpjSj/NSeKE6yLqnZJQKLiqeW5Qi3c89n4EZnSNUpb9A+jodUTweL8rt6ndLMCqwJMZylqmGTWFSLdM8knoNF503ugPRU/QjGVI2jP5nTwZuaWfVFc/4iVarTon/uLEGNkcSi46Z7JvEcLDpvcgekp+pHMKZqHP3JnA7e1MyqL5qzgfVdRiKcEv/9+fr2Rsrea0jPJJ6DRYdQM6R7qn6U90SdowWZ08GbmJf0RHM2sBpYxEykRhkufVSqH+E8VeNoQeZ08KZmVn3RnA2sBpYyEv3nynDpo1L9KO+JOkcLMqeDNzEv6YnmbGA1sIiZSI0yXPqoVD/CearG0YLM6eBNzaz6ojkbWA0sZST6z5Xh0kel+lHeE3WOFmROB29iXtITzdnAamARM5EaZbj0Ual+hPNUjaMFmdPBm5pZ9UVzpgPLEU4RnMJSwv73z8/kf+u5ux5Ut9Z5Ciifud7wup9XjeZsYD2+ECVwMmBcUya5Pa5QP5lQQO3S9UaC0woMNGcD63HpicCPo3//ZDoACTenJ8GjNUrbKV6Uf7JOaZHs5Yaf4ubsSWG9c2tgPb5uIvDj6A2se9o5h5DcwQTWlX3m7InM2cA64EAi8AH4bx9NL59wc3oSPFqjtJ3iRfkn65QWyV59Yd1RUy3CMWUSixpA9aQ4tC6px4qeFJPUKW0dLUi/nWuUFmnujraKWxKrXwkPblot6yB8X1h3BHQOIb2Hs/Gu7DNnT2TOfiU84D4i8AH4BlYD612BK/usgfUXE6ulOsLRkFE9KQ6tc2ZIcXN60jlIneI/xYtwT9coLdL9HG0VtyRWvxIe3LRa1kH4vrD6wuoL64sH8FdCJynTh0rwVHis4J/sqbDef7oE//taDhbRP12j9Nidf1oPgqc0IxiTPiP8lwSWarzCbKonXVayzpmT8E/iJbGoZrv3pHPsWkc8RLgn95TEsr4SJhs7WETgW01qWbQfqXPmJPyTeEksokX6J/eKnhRz1zriIcI96Y0kVgOLbO9ATXxZQ18JdzwEuhZnBxRz17od9+ToT/j3K+FC98WX1cCyt+XswAbf7APk4AllRzPVM4nVFxbZ3oGa+LIaWPY2nB3Y4Jt9QIUHpetopnomsRpYdIMP1sWX1cCyN+HswAbf7AMqPChdRzPVM4nVwKIbfLAuvqwGlr0JZwc2+GYfUOFB6TqaqZ5JrAYW3eCDdfFlNbDsTTg7sME3+4AKD0rX0Uz1TGItCywqTOuuoYAyJZ0iaV4Hi/K7ep3a0wrNkj0VVgPr6g49iT8xEqHiHIzq6WARbs9QM6FZsqfCsgKLLtQxkiLoYFF+rfMVUHuiiM4+Vc8k1gT/iZ4TmtE5aR3+c1gYcOj3LJRf63wFVHhQxOTBJLEm+E/0nNCMzknrGlhUqReua2B9LH/i4JM9k1hT59DAmlL+Qn0bWA2sXezawNplExvzaGA1sHaxZwNrl01szKOB1cDaxZ4NrF02sTGPBlYDaxd7NrB22cTGPBpYDaxd7IkDy/k3DLsMVx7nKqCCzfHQrlhUUcWf4jiaUcyJupge9P+qfkq42KDBPx829a+4idGcPRFt03hkhrNrnBkpN6ItxSJ1zgyKm4NFuN1qVE+Ks/0LKzZoA+ubJ4i2jnkJHjXmmXXOjJTX2Vo4MyhuDtbZejSwflBcLbQvrJ9tSnSjBj+zbucDpTo4M6g9OViUn+pJcRpYDay7XnHMmzIlNW+qzpmR9jxbC2cGxc3BOluPBlYDq4Fl/Lrg7AOl/ZyQaWBRVR+oU+JSyORC+5WwXwmV71K+VX3+++dJfztYlF9Kj76w+sLqC6svrE8eaGDRGH4wPAi8swTy0yCNR2YgNWleaTwyw9k1zoyUG/EQxSJ1zgyKm4NFuN1qVE+K0xfWgyHpLDW1LLLUNK80Hpnh7BpnRsrtzJ2nf0Wxsx4NLOrAxXXE4GkjTfSkMipuaS0or3SdmpP2ewY9iBYvE1grFq8EdkyksNyfomTeiZ6EF/kK4WhLe07UkR0QXmk9JniRng2sL25wFq8ETmI1sD4vytGWHPxUjfIQ5ZXWY4IX6dnAamDdvYn0IdADVOad4kX50zo1J8VJ6zHBi/RsYDWwGlg0FRbUkSMlbRtYBw6ZCExrUgul/ZzFK25JrH4l7FfCex52vEZuQXmbYLieJT37wjoQzEpgx0QKy10+MdRET8LrVqO4OdrSnhN1ak7KKa3HBC/Ss4HVwOpXQpoKC+rIkZK2DawDh0wEpjWphdJ+zuIVtyRWX1j9StivhP/88zIvLCc8aLg1sKhSfl1SW7/7eZ9Qc1ImK/xNeiv+Di+F9f5Du/+JZLKWn2uUwPFlhf+SruK/4lVH1VbcHG1pz4k6NSflNKWH4u/wUljjgUUI0oWpurRwqp977Ckt0nM6eEQTWpPSg/ZL1jmapeZ0eiZnTfGnnEZfWGcO6yw0xesZejozUNORutQOSK90jaNZak6nZ3LeFH/KqYH1g1KpJTgm2rWnMwM1HalL6UF6pWsczVJzOj2T86b4U04NrAbWXa+8yiHQgyF1jmapg3d6khloTYo/7dfAamA1sOi1wDonPFIH7/SEY6CyFH/UbPrfEp45rLPQFK9n6OnMQE1H6lI7IL3SNY5mqTmdnsl5U/wpp76w+sLqC4teC6xzwiN18E5POAYqS/FHzfrC+lmm1BIcE+3a05mBmo7UpfQgvdI1jmapOZ2eyXlT/Cmn0RcWIZkSZGqhZMZbzavMSfUgdSnNSK9bze4eonNM1KV21cA6YXupZRGqK44qxT/NLcWL6NrAoiot/tbSv5pzbBHk02ceVjoUdn79nalrA4s4/e81qV31hXVsD+jTqWWRZg0sotJjNSu0fYzJ9T6VuoEG1gm7Ty2LUF1xVCn+aW4pXkTXvrCoSv1KeEypfz+dPhaH1JmHtWLOFP80txQvuss0f9r3GepSu+oL6wQ3pJZFqK44qhT/NLcUL6JrX1hUpb6wjinVF9Zh/VLB0MA6vIrLAsQ81H9LuN4DqWURpulQuPVM8U9zS/EiuvaFRVXqC+uYUn1hHdYvFQwNrMOruCxAzEN9YV3LA2rx6VDoC+u3P1Zoey33Pc5W+ZYi41+6U8DWrTV4avETe3IOfsc5d+bvcCO731H/96/l9IVFhmzNZwXSJkq+diZ25eix48HszN/hRna/o/4NLLK5AzVpEzWwDiwj8FFnn2cfvMONSHE2f8KpgUVVerAubaIG1oOLCH3M2efZB+9wI3KczZ9wamBRlR6sS5uogfXgIkIfc/Z59sE73IgcZ/MnnBpYVKUH69ImamA9uIjQx5x9nn3wDjcix9n8CacGFlXpwbq0iRpYDy4i9DFnn2cfvMONyHE2f8KpgUVVerAubaIG1oOLCH3M2efZB+9wI3KczZ9wsgIrLQgluHOdWurumin+ae0dPc7k5vCimij+Tk+F9X7Ib2+UGqojPRFQuAj/Oay0IOE5RuDUUnfXTPFPi+rocSY3hxfVRPF3eiqsBtYPW3EEpku9eh0xEplxStsUfzKje1Rncluhv+Lv9FRYrrZkX6QnwUnX9IV1QNHUUh3zHqD77aMp/pSTM+eZ3BxedFbF3+mpsBpYfWEhXxIjESDHvASP1qT4037OnGdyc3jRWRV/p6fCamA1sJAviZEIkGNegkdrUvxpP2fOM7k5vOisir/TU2E1sBpYyJfESATIMS/BozUp/rSfM+eZ3BxedFbF3+mpsBpYDSzkS2IkAuSYl+DRmhR/2s+Z80xuDi86q+Lv9FRYDawGFvIlMRIBcsxL8GhNij/t58x5JjeHF51V8Xd6KqwGVgML+ZIYiQA55iV4tCbFn/Zz5jyTm8OLzqr4Oz0VVgOrgYV8SYxEgBzzEjxaszN/xW1Ks5S2Dn+lxVRgpWcg2i75c1hEYEJuomZkCeG/VnHT7cwdvIpmE3PSG5jgNtKT/ieSJ8jRZSXrJuZ0etJZG1hUqd91SjNnTwrLZ3f/ExPcRno2sD4bYWQJfWHZ9+vsiYKrkHF6KizKidZNcBvp2cBqYNGj+FvdiHEHQn5iTrqbCW4jPRtYDSx6FA0s/p9w6Qvrs1tSevSX7l+ucOSnxsBr4WhI/fn5V9FsYk66pwluIz37wuoLix5FX1h9YY3/oGpgNbAaWB8KqK8tEy8KupsJbiM9G1gNLHoUfWH1hfWSLywnmY8e09fPn/lT9FnmTO4gqX+SV7H8X5I7/lZ7p/qP/NLdGZQOQuuUcA63JFaKP8Vx5qSYSg+C4/BK9LtxcnqSGZ6hJqVtWosG1hdFHfOqpTpYdLGqJ8XZlZvDa2ct6B52rUtpm56vgdXAinkqYfIGVmwdh4ASuzxE4C8fbmA1sGK+Spi8gRVbxyGgxC4PEWhgfSigFpE8GAeLLlfxpzi7cnN47awF3cOudSlt0/P1hdUXVsxTCZM3sGLrOASU2OUhAn1h9YX1pwecYKDGS5jc4ZXod5vN6Um1uHpdStu0Dn1h9YUV81TC5E54JPo1sH5ef0rbmLn+BWpgPVlgOQefNtPZeKmjeiXN6I4mtCU9G1gNLOrh7eqIwQnpBtZ3lSa0JT0bWJsEFllW+vhIz52PmfAnmtGaFVqcPQOdNVXnaEa0aGA1sO560zFcyuQUhxicYpG6FVqcPQOZM1njaEa0aGA1sBpY8EKd44OQ8s8FUpxd6xzNGlg/bFGJkhQ4iUUNme7p4FGOqTq1y1Sf/3BWaHH2DGlNFJ6jGdGiL6y+sPrCUlf37z93jg9C9oX1h1ANrL6w7t4NMsiC/948PWZVR/grDOefN7ActT5qHc3IPvvC6gurLyx4h87xQci+sPrCum8VleKOKc/EogeQ5O/+hKQcU3VK/1Sf/g7rcSXjfpz4b7o7Qzwu1c+fVCZ3uCWx0nMWz1dgYp+v0pNsQ2nx/gO0gfVZymRgkSWtesWo5Ttz0jmSdRP8VU86n6Ot6ulgUX4TPQk3xauB9YOKjkGIwGRRTk+Cd6tR3Fb0pNxI3QR/1ZPwdn8AqZ4r9jTRk2ineDWwGljERyM1yrwTh0yFcLjtOKfDn2pC6pQWDawGFvHRSI0y74qjUj2pEA431dPBovwmehJuilcDq4FFfDRSo8w7cchUCIfbjnM6/KkmpE5p0cBqYBEfjdQo8644KtWTCuFwUz0dLMpvoifhpng1sBpYxEcjNcq8E4dMhXC47Tinw59qQuqUFg2sBhbx0UiNMu+Ko1I9qRAON9XTwaL8JnoSbopXA6uBRXw0UqPMO3HIVAiH245zOvypJqROadHAWhxYU4sn5ti9Rpl3SlvF6/2oNv4L4zvvHWk78SfddxbNMZsSOIlFNXN6Uswd56Tc03ooLVYE1kRPqq/i5uivsMZeWFSMibqkwEksqoXTk2IqIzk9FRblROscbgST8H+GnkSLW43Sw9FCYTWwNvpKSJZFTOQYhOBNmJLyInVpPcienqEn0XbCGyN/+ZmKMVHnmE2ZN4lFtXB6Uswd56Tc03ooLfqV8PNmHP2Rtv0d1jqB08siR+r0JHgTP0UpL1KX1gMdVfiX7hM9ibYT3ugL68tmHIMrIyWxqIGcnhRzxzkp97QeSou+sNY9APo7rP4OC929OlInFBQWImQUOdwILOH/DD2JFn1hUZUW1jlmU+ZNYtGRnZ4Uc8c5Kfe0HkqLvrAu+MKiZrp6nTKvcywKi2rl9KSYybrUnJTT7nrQOXatU/t09FdYy74S7ipumpcSOL0swt/pSfDSNUqzdL/d9UjPezae2qejv8JqYB3crhI4vSxCN93TwSP8lGYEI12TntHhp/SY4qZ4OTMma5f8W8IkwZ2x1FIds3FWKioAAAFXSURBVCksqkO6p4NHOKbmJL1oTXpG2vdWp/SY4qZ4OTMmaxtYB9RUS3XMprAozXRPB49wTM1JetGa9Iy0bwPLUeqjtoHla/b/T6jjcw5BYVGa6Z4OHuGYmpP0ojXpGWnfBpajVAPLV+vLJ9TxOYegsCjZdE8Hj3BMzUl60Zr0jLRvA8tRqoHlq9XAWq7Z4QYPADSwvou24w+WfiV8wNx/fkQt1TkEhUWppns6eIRjak7Si9akZ6R9+8JylOoLy1erL6zlmh1u8ABAA6svrAdsc72PqNeCcwgKi6qT7ungEY6pOUkvWpOekfbtC8tRynxh+dD9RBWoAlUgqwD+Yw3ZtkWrAlWgCvgKNLB8zfqJKlAFhhRoYA0J37ZVoAr4CjSwfM36iSpQBYYUaGANCd+2VaAK+Ao0sHzN+okqUAWGFGhgDQnftlWgCvgKNLB8zfqJKlAFhhT4H4VWLzCUhm9O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8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</a:t>
            </a:r>
            <a:r>
              <a:rPr lang="zh-CN" altLang="en-US"/>
              <a:t>第</a:t>
            </a:r>
            <a:fld id="{6E49E898-AB38-4CD3-A2EA-73EF45B35E1C}" type="slidenum">
              <a:rPr lang="zh-CN" altLang="en-US"/>
              <a:pPr>
                <a:defRPr/>
              </a:pPr>
              <a:t>10</a:t>
            </a:fld>
            <a:r>
              <a:rPr lang="zh-CN" altLang="en-US"/>
              <a:t>页</a:t>
            </a:r>
          </a:p>
          <a:p>
            <a:pPr algn="r">
              <a:defRPr/>
            </a:pPr>
            <a:endParaRPr lang="en-US" altLang="zh-CN"/>
          </a:p>
        </p:txBody>
      </p:sp>
      <p:graphicFrame>
        <p:nvGraphicFramePr>
          <p:cNvPr id="14339" name="Object 50"/>
          <p:cNvGraphicFramePr>
            <a:graphicFrameLocks noChangeAspect="1"/>
          </p:cNvGraphicFramePr>
          <p:nvPr/>
        </p:nvGraphicFramePr>
        <p:xfrm>
          <a:off x="2351088" y="981075"/>
          <a:ext cx="4895850" cy="458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9" name="Visio" r:id="rId3" imgW="4043553" imgH="3710559" progId="Visio.Drawing.11">
                  <p:embed/>
                </p:oleObj>
              </mc:Choice>
              <mc:Fallback>
                <p:oleObj name="Visio" r:id="rId3" imgW="4043553" imgH="3710559" progId="Visio.Drawing.11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981075"/>
                        <a:ext cx="4895850" cy="458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51"/>
          <p:cNvSpPr>
            <a:spLocks noGrp="1" noChangeArrowheads="1"/>
          </p:cNvSpPr>
          <p:nvPr>
            <p:ph type="body" idx="1"/>
          </p:nvPr>
        </p:nvSpPr>
        <p:spPr>
          <a:xfrm>
            <a:off x="2351088" y="5661025"/>
            <a:ext cx="7848600" cy="1081088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1400" dirty="0"/>
              <a:t>SDK</a:t>
            </a:r>
            <a:r>
              <a:rPr lang="zh-CN" altLang="en-US" sz="1400" dirty="0"/>
              <a:t>：</a:t>
            </a:r>
            <a:r>
              <a:rPr lang="en-US" altLang="zh-CN" sz="1400" dirty="0"/>
              <a:t>Software Develop Kit</a:t>
            </a:r>
            <a:r>
              <a:rPr lang="zh-CN" altLang="en-US" sz="1400" dirty="0"/>
              <a:t>，软件开发包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400" dirty="0"/>
              <a:t>框架</a:t>
            </a:r>
            <a:r>
              <a:rPr lang="en-US" altLang="zh-CN" sz="1400" dirty="0"/>
              <a:t>framework: </a:t>
            </a:r>
            <a:r>
              <a:rPr lang="zh-CN" altLang="en-US" sz="1400" dirty="0"/>
              <a:t>例如</a:t>
            </a:r>
            <a:r>
              <a:rPr lang="en-US" altLang="zh-CN" sz="1400" dirty="0"/>
              <a:t>MFC</a:t>
            </a:r>
            <a:r>
              <a:rPr lang="zh-CN" altLang="en-US" sz="1400" dirty="0"/>
              <a:t>，提供方便的开发方式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dirty="0"/>
              <a:t>DDK</a:t>
            </a:r>
            <a:r>
              <a:rPr lang="zh-CN" altLang="en-US" sz="1400" dirty="0"/>
              <a:t>：</a:t>
            </a:r>
            <a:r>
              <a:rPr lang="en-US" altLang="zh-CN" sz="1400" dirty="0"/>
              <a:t>Drive Development Kit</a:t>
            </a:r>
            <a:r>
              <a:rPr lang="zh-CN" altLang="en-US" sz="1400" dirty="0"/>
              <a:t>，驱动开发包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dirty="0"/>
              <a:t>PCI</a:t>
            </a:r>
            <a:r>
              <a:rPr lang="zh-CN" altLang="en-US" sz="1400" dirty="0"/>
              <a:t>：</a:t>
            </a:r>
            <a:r>
              <a:rPr lang="en-US" altLang="zh-CN" sz="1400" dirty="0"/>
              <a:t>Peripheral Component Interconnect(</a:t>
            </a:r>
            <a:r>
              <a:rPr lang="zh-CN" altLang="en-US" sz="1400" dirty="0"/>
              <a:t>外设部件互连标准</a:t>
            </a:r>
            <a:r>
              <a:rPr lang="en-US" altLang="zh-CN" sz="1400" dirty="0"/>
              <a:t>) </a:t>
            </a:r>
          </a:p>
        </p:txBody>
      </p:sp>
      <p:sp>
        <p:nvSpPr>
          <p:cNvPr id="14341" name="Rectangle 52"/>
          <p:cNvSpPr>
            <a:spLocks noGrp="1" noChangeArrowheads="1"/>
          </p:cNvSpPr>
          <p:nvPr>
            <p:ph type="title"/>
          </p:nvPr>
        </p:nvSpPr>
        <p:spPr>
          <a:xfrm>
            <a:off x="2279650" y="115888"/>
            <a:ext cx="7772400" cy="792162"/>
          </a:xfrm>
        </p:spPr>
        <p:txBody>
          <a:bodyPr/>
          <a:lstStyle/>
          <a:p>
            <a:pPr eaLnBrk="1" hangingPunct="1"/>
            <a:r>
              <a:rPr lang="zh-CN" altLang="en-US" sz="4000"/>
              <a:t>操作系统在计算机系统中的地位</a:t>
            </a:r>
          </a:p>
        </p:txBody>
      </p:sp>
      <p:graphicFrame>
        <p:nvGraphicFramePr>
          <p:cNvPr id="14342" name="Object 55"/>
          <p:cNvGraphicFramePr>
            <a:graphicFrameLocks noChangeAspect="1"/>
          </p:cNvGraphicFramePr>
          <p:nvPr/>
        </p:nvGraphicFramePr>
        <p:xfrm>
          <a:off x="7175500" y="1414464"/>
          <a:ext cx="2032000" cy="417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0" name="Visio" r:id="rId5" imgW="1695831" imgH="3483102" progId="Visio.Drawing.11">
                  <p:embed/>
                </p:oleObj>
              </mc:Choice>
              <mc:Fallback>
                <p:oleObj name="Visio" r:id="rId5" imgW="1695831" imgH="3483102" progId="Visio.Drawing.11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0" y="1414464"/>
                        <a:ext cx="2032000" cy="417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79650" y="260351"/>
            <a:ext cx="7772400" cy="72072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Lucida Console" pitchFamily="49" charset="0"/>
              </a:rPr>
              <a:t>本课程内容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381398"/>
            <a:ext cx="7268418" cy="4608512"/>
          </a:xfrm>
        </p:spPr>
        <p:txBody>
          <a:bodyPr/>
          <a:lstStyle/>
          <a:p>
            <a:pPr eaLnBrk="1" hangingPunct="1"/>
            <a:r>
              <a:rPr lang="zh-CN" altLang="en-US" dirty="0"/>
              <a:t>课程内容</a:t>
            </a:r>
            <a:endParaRPr lang="zh-CN" altLang="en-US" dirty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Linux</a:t>
            </a:r>
            <a:r>
              <a:rPr lang="zh-CN" altLang="en-US" dirty="0">
                <a:latin typeface="+mn-lt"/>
              </a:rPr>
              <a:t>常用命令 </a:t>
            </a:r>
          </a:p>
          <a:p>
            <a:pPr lvl="1" eaLnBrk="1" hangingPunct="1"/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shell</a:t>
            </a:r>
            <a:r>
              <a:rPr lang="zh-CN" altLang="en-US" dirty="0">
                <a:latin typeface="+mn-lt"/>
              </a:rPr>
              <a:t>脚本程序设计</a:t>
            </a:r>
          </a:p>
          <a:p>
            <a:pPr lvl="1" eaLnBrk="1" hangingPunct="1"/>
            <a:r>
              <a:rPr lang="zh-CN" altLang="en-US" dirty="0">
                <a:latin typeface="+mn-lt"/>
              </a:rPr>
              <a:t> 系统调用 </a:t>
            </a:r>
          </a:p>
          <a:p>
            <a:pPr lvl="1" eaLnBrk="1" hangingPunct="1"/>
            <a:r>
              <a:rPr lang="zh-CN" altLang="en-US" dirty="0">
                <a:latin typeface="+mn-lt"/>
              </a:rPr>
              <a:t> 网络</a:t>
            </a:r>
            <a:r>
              <a:rPr lang="en-US" altLang="zh-CN" dirty="0">
                <a:latin typeface="+mn-lt"/>
              </a:rPr>
              <a:t>socket</a:t>
            </a:r>
            <a:r>
              <a:rPr lang="zh-CN" altLang="en-US" dirty="0">
                <a:latin typeface="+mn-lt"/>
              </a:rPr>
              <a:t>程序设计</a:t>
            </a:r>
          </a:p>
          <a:p>
            <a:pPr eaLnBrk="1" hangingPunct="1"/>
            <a:r>
              <a:rPr lang="zh-CN" altLang="en-US" dirty="0"/>
              <a:t>不讲授的内容</a:t>
            </a:r>
            <a:endParaRPr lang="zh-CN" altLang="en-US" dirty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dirty="0"/>
              <a:t> 系统安装，维护，网络配置</a:t>
            </a:r>
          </a:p>
          <a:p>
            <a:pPr lvl="1" eaLnBrk="1" hangingPunct="1"/>
            <a:r>
              <a:rPr lang="zh-CN" altLang="en-US" dirty="0"/>
              <a:t> 图形界面的使用与编程</a:t>
            </a:r>
          </a:p>
          <a:p>
            <a:pPr lvl="1" eaLnBrk="1" hangingPunct="1"/>
            <a:r>
              <a:rPr lang="zh-CN" altLang="en-US" dirty="0"/>
              <a:t> 数据库</a:t>
            </a:r>
          </a:p>
          <a:p>
            <a:pPr lvl="2" eaLnBrk="1" hangingPunct="1"/>
            <a:endParaRPr lang="en-US" altLang="zh-CN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DA59C5FB-4A35-41C5-88AC-3389FE55FE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764934"/>
              </p:ext>
            </p:extLst>
          </p:nvPr>
        </p:nvGraphicFramePr>
        <p:xfrm>
          <a:off x="5262563" y="1557338"/>
          <a:ext cx="6521450" cy="324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Visio" r:id="rId3" imgW="6539760" imgH="3257640" progId="Visio.Drawing.11">
                  <p:embed/>
                </p:oleObj>
              </mc:Choice>
              <mc:Fallback>
                <p:oleObj name="Visio" r:id="rId3" imgW="6539760" imgH="3257640" progId="Visio.Drawing.11">
                  <p:embed/>
                  <p:pic>
                    <p:nvPicPr>
                      <p:cNvPr id="1638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2563" y="1557338"/>
                        <a:ext cx="6521450" cy="324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35560" y="1119781"/>
            <a:ext cx="7772400" cy="5399088"/>
          </a:xfrm>
        </p:spPr>
        <p:txBody>
          <a:bodyPr/>
          <a:lstStyle/>
          <a:p>
            <a:pPr marL="533400" indent="-533400" eaLnBrk="1" hangingPunct="1"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四部分内容</a:t>
            </a:r>
            <a:endParaRPr lang="zh-CN" altLang="en-US" sz="2500" dirty="0"/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zh-CN" dirty="0" err="1"/>
              <a:t>unix</a:t>
            </a:r>
            <a:r>
              <a:rPr lang="zh-CN" altLang="en-US" dirty="0"/>
              <a:t>常用命令 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zh-CN" dirty="0"/>
              <a:t>shell</a:t>
            </a:r>
            <a:r>
              <a:rPr lang="zh-CN" altLang="en-US" dirty="0"/>
              <a:t>脚本程序设计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zh-CN" altLang="en-US" dirty="0"/>
              <a:t>系统调用 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zh-CN" altLang="en-US" dirty="0"/>
              <a:t>网络</a:t>
            </a:r>
            <a:r>
              <a:rPr lang="en-US" altLang="zh-CN" dirty="0"/>
              <a:t>socket</a:t>
            </a:r>
            <a:r>
              <a:rPr lang="zh-CN" altLang="en-US" dirty="0"/>
              <a:t>程序设计</a:t>
            </a:r>
          </a:p>
          <a:p>
            <a:pPr marL="533400" indent="-533400" eaLnBrk="1" hangingPunct="1">
              <a:buNone/>
            </a:pPr>
            <a:endParaRPr lang="en-US" altLang="zh-CN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2279650" y="1"/>
            <a:ext cx="7772400" cy="720725"/>
          </a:xfrm>
        </p:spPr>
        <p:txBody>
          <a:bodyPr/>
          <a:lstStyle/>
          <a:p>
            <a:pPr eaLnBrk="1" hangingPunct="1"/>
            <a:r>
              <a:rPr lang="zh-CN" altLang="en-US" sz="4000"/>
              <a:t>教 材</a:t>
            </a:r>
          </a:p>
        </p:txBody>
      </p:sp>
      <p:pic>
        <p:nvPicPr>
          <p:cNvPr id="17412" name="Picture 4" descr="P10100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1052513"/>
            <a:ext cx="3695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7422" y="720726"/>
            <a:ext cx="5652554" cy="5587082"/>
          </a:xfrm>
        </p:spPr>
        <p:txBody>
          <a:bodyPr/>
          <a:lstStyle/>
          <a:p>
            <a:pPr marL="533400" indent="-533400" eaLnBrk="1" hangingPunct="1">
              <a:buNone/>
            </a:pPr>
            <a:r>
              <a:rPr lang="zh-CN" altLang="en-US" sz="2400" dirty="0"/>
              <a:t>介绍</a:t>
            </a:r>
            <a:r>
              <a:rPr lang="en-US" altLang="zh-CN" sz="2400" dirty="0"/>
              <a:t>UNIX</a:t>
            </a:r>
            <a:r>
              <a:rPr lang="zh-CN" altLang="en-US" sz="2400" dirty="0"/>
              <a:t>的历史与演化，哲学与文化，</a:t>
            </a:r>
          </a:p>
          <a:p>
            <a:pPr marL="533400" indent="-533400" eaLnBrk="1" hangingPunct="1">
              <a:buNone/>
            </a:pPr>
            <a:r>
              <a:rPr lang="zh-CN" altLang="en-US" sz="2400" dirty="0"/>
              <a:t>软件设计的思想，不涉及具体编程技术</a:t>
            </a:r>
            <a:endParaRPr lang="en-US" altLang="zh-CN" sz="2400" dirty="0"/>
          </a:p>
          <a:p>
            <a:pPr marL="533400" indent="-533400" eaLnBrk="1" hangingPunct="1">
              <a:buNone/>
            </a:pPr>
            <a:r>
              <a:rPr lang="zh-CN" altLang="en-US" sz="2400" dirty="0"/>
              <a:t>（部分观点有些偏激）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37644" y="1"/>
            <a:ext cx="5612627" cy="720725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+mn-lt"/>
              </a:rPr>
              <a:t>参考书</a:t>
            </a:r>
            <a:r>
              <a:rPr lang="en-US" altLang="zh-CN" sz="4000" dirty="0">
                <a:latin typeface="+mn-lt"/>
              </a:rPr>
              <a:t>1 </a:t>
            </a:r>
            <a:r>
              <a:rPr lang="zh-CN" altLang="en-US" sz="4000" dirty="0">
                <a:latin typeface="+mn-lt"/>
              </a:rPr>
              <a:t>：</a:t>
            </a:r>
            <a:r>
              <a:rPr lang="en-US" altLang="zh-CN" sz="4000" dirty="0">
                <a:latin typeface="+mn-lt"/>
              </a:rPr>
              <a:t>AUP</a:t>
            </a:r>
          </a:p>
        </p:txBody>
      </p:sp>
      <p:pic>
        <p:nvPicPr>
          <p:cNvPr id="18436" name="Picture 4" descr="P10100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40" y="2060848"/>
            <a:ext cx="3810000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P1010020">
            <a:extLst>
              <a:ext uri="{FF2B5EF4-FFF2-40B4-BE49-F238E27FC236}">
                <a16:creationId xmlns:a16="http://schemas.microsoft.com/office/drawing/2014/main" id="{C7BE3C1B-B37E-4675-B8DE-9C4295597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262" y="2060847"/>
            <a:ext cx="3511201" cy="448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E7E9CD80-FF9C-4086-B723-5F6A3B969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0198" y="116632"/>
            <a:ext cx="6154474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4000" kern="0" dirty="0">
                <a:latin typeface="+mn-lt"/>
              </a:rPr>
              <a:t>参考书</a:t>
            </a:r>
            <a:r>
              <a:rPr lang="en-US" altLang="zh-CN" sz="4000" kern="0" dirty="0">
                <a:latin typeface="+mn-lt"/>
              </a:rPr>
              <a:t>2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D172BD1-3A89-4B6D-AC76-3124ECDC0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040" y="980728"/>
            <a:ext cx="5544616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33400" indent="-533400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kern="0" dirty="0"/>
              <a:t>     从工程师角度介绍</a:t>
            </a:r>
            <a:r>
              <a:rPr lang="en-US" altLang="zh-CN" sz="2400" kern="0" dirty="0"/>
              <a:t>Shell</a:t>
            </a:r>
            <a:r>
              <a:rPr lang="zh-CN" altLang="en-US" sz="2400" kern="0" dirty="0"/>
              <a:t>脚本设计</a:t>
            </a:r>
          </a:p>
          <a:p>
            <a:pPr marL="533400" indent="-533400" eaLnBrk="1" hangingPunct="1">
              <a:lnSpc>
                <a:spcPct val="100000"/>
              </a:lnSpc>
              <a:buFont typeface="Wingdings" pitchFamily="2" charset="2"/>
              <a:buNone/>
            </a:pPr>
            <a:endParaRPr lang="en-US" altLang="zh-CN" kern="0" dirty="0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C50CA5D5-B752-4F5A-99BD-6015C65B36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0271" y="44624"/>
            <a:ext cx="39927" cy="676875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9376" y="720726"/>
            <a:ext cx="3888358" cy="5399088"/>
          </a:xfrm>
        </p:spPr>
        <p:txBody>
          <a:bodyPr/>
          <a:lstStyle/>
          <a:p>
            <a:pPr marL="533400" indent="-533400" eaLnBrk="1" hangingPunct="1">
              <a:buNone/>
            </a:pPr>
            <a:r>
              <a:rPr lang="zh-CN" altLang="en-US" sz="2400" dirty="0"/>
              <a:t>经典著作，介绍程序员接口</a:t>
            </a:r>
          </a:p>
          <a:p>
            <a:pPr marL="533400" indent="-533400" eaLnBrk="1" hangingPunct="1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UNIX</a:t>
            </a:r>
            <a:r>
              <a:rPr lang="zh-CN" altLang="en-US" sz="2400" dirty="0"/>
              <a:t>系统调用）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479376" y="1"/>
            <a:ext cx="4536504" cy="720725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+mn-lt"/>
              </a:rPr>
              <a:t>参考书</a:t>
            </a:r>
            <a:r>
              <a:rPr lang="en-US" altLang="zh-CN" sz="4000" dirty="0">
                <a:latin typeface="+mn-lt"/>
              </a:rPr>
              <a:t>3</a:t>
            </a:r>
            <a:r>
              <a:rPr lang="zh-CN" altLang="en-US" sz="4000" dirty="0">
                <a:latin typeface="+mn-lt"/>
              </a:rPr>
              <a:t>：</a:t>
            </a:r>
            <a:r>
              <a:rPr lang="en-US" altLang="zh-CN" sz="4000" dirty="0">
                <a:latin typeface="+mn-lt"/>
              </a:rPr>
              <a:t> APUE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684E58-0E79-4653-8AAF-5D18CBB538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628800"/>
            <a:ext cx="3664571" cy="5042178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FA1F3B4-F20A-41B6-8E3F-3B866FC8F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152" y="729456"/>
            <a:ext cx="3214773" cy="467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33400" indent="-533400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kern="0" dirty="0"/>
              <a:t>主要介绍</a:t>
            </a:r>
            <a:r>
              <a:rPr lang="en-US" altLang="zh-CN" sz="2400" kern="0" dirty="0"/>
              <a:t>Socket</a:t>
            </a:r>
            <a:r>
              <a:rPr lang="zh-CN" altLang="en-US" sz="2400" kern="0" dirty="0"/>
              <a:t>编程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1D79BD5-5505-4158-9D44-35C0DAABA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088" y="-15176"/>
            <a:ext cx="4104456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4000" kern="0" dirty="0"/>
              <a:t>参考书</a:t>
            </a:r>
            <a:r>
              <a:rPr lang="en-US" altLang="zh-CN" sz="4000" kern="0" dirty="0"/>
              <a:t>4</a:t>
            </a:r>
          </a:p>
        </p:txBody>
      </p:sp>
      <p:sp>
        <p:nvSpPr>
          <p:cNvPr id="7" name="AutoShape 2" descr="https://img01.haolizi.net/2019/10/18/40/5/a/405a9b07e22d4946cedc05db209c9d48.png">
            <a:extLst>
              <a:ext uri="{FF2B5EF4-FFF2-40B4-BE49-F238E27FC236}">
                <a16:creationId xmlns:a16="http://schemas.microsoft.com/office/drawing/2014/main" id="{D6358AF6-FB6A-4503-87B2-95CC36C6DE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16480" y="2492896"/>
            <a:ext cx="26244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s://img01.haolizi.net/2019/10/18/40/5/a/405a9b07e22d4946cedc05db209c9d48.png">
            <a:extLst>
              <a:ext uri="{FF2B5EF4-FFF2-40B4-BE49-F238E27FC236}">
                <a16:creationId xmlns:a16="http://schemas.microsoft.com/office/drawing/2014/main" id="{3E9488AF-671F-434D-9FD7-5DB4015C33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38354" y="3429000"/>
            <a:ext cx="26244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7F6FD9-2AE3-486F-9611-F7D77D968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89" y="1620598"/>
            <a:ext cx="3995947" cy="5056519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1BF72137-E096-4843-A457-7C157649F4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0271" y="44624"/>
            <a:ext cx="39927" cy="676875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79650" y="1"/>
            <a:ext cx="7772400" cy="720725"/>
          </a:xfrm>
        </p:spPr>
        <p:txBody>
          <a:bodyPr/>
          <a:lstStyle/>
          <a:p>
            <a:pPr eaLnBrk="1" hangingPunct="1"/>
            <a:r>
              <a:rPr lang="zh-CN" altLang="en-US" sz="4000"/>
              <a:t>参考书</a:t>
            </a:r>
          </a:p>
        </p:txBody>
      </p:sp>
      <p:pic>
        <p:nvPicPr>
          <p:cNvPr id="22531" name="Picture 3" descr="P10100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996951"/>
            <a:ext cx="8424862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351088" y="1628775"/>
            <a:ext cx="7772400" cy="5399088"/>
          </a:xfrm>
        </p:spPr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79650" y="260351"/>
            <a:ext cx="6858920" cy="72072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Lucida Console" pitchFamily="49" charset="0"/>
              </a:rPr>
              <a:t>文件清单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45F2762-2D2E-4026-9234-8C9CE2661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61064"/>
              </p:ext>
            </p:extLst>
          </p:nvPr>
        </p:nvGraphicFramePr>
        <p:xfrm>
          <a:off x="2297884" y="1052736"/>
          <a:ext cx="6840686" cy="3816422"/>
        </p:xfrm>
        <a:graphic>
          <a:graphicData uri="http://schemas.openxmlformats.org/drawingml/2006/table">
            <a:tbl>
              <a:tblPr/>
              <a:tblGrid>
                <a:gridCol w="1584102">
                  <a:extLst>
                    <a:ext uri="{9D8B030D-6E8A-4147-A177-3AD203B41FA5}">
                      <a16:colId xmlns:a16="http://schemas.microsoft.com/office/drawing/2014/main" val="3478915694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397193874"/>
                    </a:ext>
                  </a:extLst>
                </a:gridCol>
              </a:tblGrid>
              <a:tr h="97970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大小</a:t>
                      </a:r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MB)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文件名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459966"/>
                  </a:ext>
                </a:extLst>
              </a:tr>
              <a:tr h="5673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Linux</a:t>
                      </a:r>
                      <a:r>
                        <a:rPr lang="zh-CN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参考资料</a:t>
                      </a:r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.7</a:t>
                      </a: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426543"/>
                  </a:ext>
                </a:extLst>
              </a:tr>
              <a:tr h="5673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PuTTY.7z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177540"/>
                  </a:ext>
                </a:extLst>
              </a:tr>
              <a:tr h="5673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464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VMware</a:t>
                      </a:r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及</a:t>
                      </a:r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SecureCRT.7z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858614"/>
                  </a:ext>
                </a:extLst>
              </a:tr>
              <a:tr h="5673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553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VWware</a:t>
                      </a:r>
                      <a:r>
                        <a:rPr lang="zh-CN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虚拟机</a:t>
                      </a:r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Ubuntu16).7z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786806"/>
                  </a:ext>
                </a:extLst>
              </a:tr>
              <a:tr h="5673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教材</a:t>
                      </a:r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《</a:t>
                      </a:r>
                      <a:r>
                        <a:rPr lang="zh-CN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实用</a:t>
                      </a: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UNIX</a:t>
                      </a:r>
                      <a:r>
                        <a:rPr lang="zh-CN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教程</a:t>
                      </a:r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》.7</a:t>
                      </a: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21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151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59496" y="260351"/>
            <a:ext cx="8492554" cy="72072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Lucida Console" pitchFamily="49" charset="0"/>
              </a:rPr>
              <a:t>“</a:t>
            </a:r>
            <a:r>
              <a:rPr lang="en-US" altLang="zh-CN" dirty="0">
                <a:latin typeface="Lucida Console" pitchFamily="49" charset="0"/>
              </a:rPr>
              <a:t>Linux</a:t>
            </a:r>
            <a:r>
              <a:rPr lang="zh-CN" altLang="en-US" dirty="0">
                <a:latin typeface="Lucida Console" pitchFamily="49" charset="0"/>
              </a:rPr>
              <a:t>参考资料</a:t>
            </a:r>
            <a:r>
              <a:rPr lang="en-US" altLang="zh-CN" dirty="0">
                <a:latin typeface="Lucida Console" pitchFamily="49" charset="0"/>
              </a:rPr>
              <a:t>.7z</a:t>
            </a:r>
            <a:r>
              <a:rPr lang="zh-CN" altLang="en-US" dirty="0">
                <a:latin typeface="Lucida Console" pitchFamily="49" charset="0"/>
              </a:rPr>
              <a:t>”包中文件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7A9E8D9-C4B5-4F30-A7F6-D7C5A67E5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714537"/>
              </p:ext>
            </p:extLst>
          </p:nvPr>
        </p:nvGraphicFramePr>
        <p:xfrm>
          <a:off x="2279576" y="981076"/>
          <a:ext cx="8064896" cy="5620620"/>
        </p:xfrm>
        <a:graphic>
          <a:graphicData uri="http://schemas.openxmlformats.org/drawingml/2006/table">
            <a:tbl>
              <a:tblPr/>
              <a:tblGrid>
                <a:gridCol w="1456588">
                  <a:extLst>
                    <a:ext uri="{9D8B030D-6E8A-4147-A177-3AD203B41FA5}">
                      <a16:colId xmlns:a16="http://schemas.microsoft.com/office/drawing/2014/main" val="1239756575"/>
                    </a:ext>
                  </a:extLst>
                </a:gridCol>
                <a:gridCol w="6608308">
                  <a:extLst>
                    <a:ext uri="{9D8B030D-6E8A-4147-A177-3AD203B41FA5}">
                      <a16:colId xmlns:a16="http://schemas.microsoft.com/office/drawing/2014/main" val="2754859579"/>
                    </a:ext>
                  </a:extLst>
                </a:gridCol>
              </a:tblGrid>
              <a:tr h="3143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大小</a:t>
                      </a: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MB)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文件名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081943"/>
                  </a:ext>
                </a:extLst>
              </a:tr>
              <a:tr h="365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apue1-UNIX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环境高级编程</a:t>
                      </a: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第一版</a:t>
                      </a: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).</a:t>
                      </a: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pdf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659602"/>
                  </a:ext>
                </a:extLst>
              </a:tr>
              <a:tr h="365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apue2.chm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050906"/>
                  </a:ext>
                </a:extLst>
              </a:tr>
              <a:tr h="365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apue2-SourceCode.rar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614032"/>
                  </a:ext>
                </a:extLst>
              </a:tr>
              <a:tr h="365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apue2-UNIX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环境高级编程</a:t>
                      </a: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第二版</a:t>
                      </a: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).</a:t>
                      </a: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pdf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399326"/>
                  </a:ext>
                </a:extLst>
              </a:tr>
              <a:tr h="365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Linus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自传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JustForFun.pdf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921676"/>
                  </a:ext>
                </a:extLst>
              </a:tr>
              <a:tr h="365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re-examples.tar.bz2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548323"/>
                  </a:ext>
                </a:extLst>
              </a:tr>
              <a:tr h="365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unixhistory1.pdf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042790"/>
                  </a:ext>
                </a:extLst>
              </a:tr>
              <a:tr h="365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unixhistory2.pdf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735979"/>
                  </a:ext>
                </a:extLst>
              </a:tr>
              <a:tr h="365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Unix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编程艺术</a:t>
                      </a: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.</a:t>
                      </a: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pdf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201501"/>
                  </a:ext>
                </a:extLst>
              </a:tr>
              <a:tr h="365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手册</a:t>
                      </a: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-Bash4.0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参考文档</a:t>
                      </a: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.pdf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75406"/>
                  </a:ext>
                </a:extLst>
              </a:tr>
              <a:tr h="365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手册</a:t>
                      </a: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GNU-Make-v3.80.pdf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328771"/>
                  </a:ext>
                </a:extLst>
              </a:tr>
              <a:tr h="365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源代码</a:t>
                      </a: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coreutils-8.31.tar.xz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32482"/>
                  </a:ext>
                </a:extLst>
              </a:tr>
              <a:tr h="365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52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源代码</a:t>
                      </a: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Linux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内核</a:t>
                      </a:r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-2.6.32.68.7</a:t>
                      </a: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z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862114"/>
                  </a:ext>
                </a:extLst>
              </a:tr>
              <a:tr h="365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源代码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莱昂氏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UNIX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源代码分析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.7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</a:rPr>
                        <a:t>z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82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14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71664" y="43979"/>
            <a:ext cx="4680446" cy="720725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教学安排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384" y="402417"/>
            <a:ext cx="8280920" cy="6261352"/>
          </a:xfrm>
        </p:spPr>
        <p:txBody>
          <a:bodyPr/>
          <a:lstStyle/>
          <a:p>
            <a:pPr eaLnBrk="1" hangingPunct="1"/>
            <a:r>
              <a:rPr lang="zh-CN" altLang="en-US" dirty="0"/>
              <a:t>教材</a:t>
            </a:r>
          </a:p>
          <a:p>
            <a:pPr marL="457200" lvl="1" indent="0" eaLnBrk="1" hangingPunct="1">
              <a:buNone/>
            </a:pPr>
            <a:r>
              <a:rPr lang="en-US" altLang="zh-CN" dirty="0"/>
              <a:t>《</a:t>
            </a:r>
            <a:r>
              <a:rPr lang="zh-CN" altLang="en-US" dirty="0"/>
              <a:t>实用</a:t>
            </a:r>
            <a:r>
              <a:rPr lang="en-US" altLang="zh-CN" dirty="0"/>
              <a:t>UNIX</a:t>
            </a:r>
            <a:r>
              <a:rPr lang="zh-CN" altLang="en-US" dirty="0"/>
              <a:t>教程</a:t>
            </a:r>
            <a:r>
              <a:rPr lang="en-US" altLang="zh-CN" dirty="0"/>
              <a:t>》</a:t>
            </a:r>
            <a:r>
              <a:rPr lang="zh-CN" altLang="en-US" sz="1800" dirty="0"/>
              <a:t> </a:t>
            </a:r>
            <a:r>
              <a:rPr lang="en-US" altLang="zh-CN" sz="1800" dirty="0"/>
              <a:t>ISBN 978-7-302-09825-6</a:t>
            </a:r>
            <a:r>
              <a:rPr lang="en-US" altLang="zh-CN" dirty="0"/>
              <a:t> </a:t>
            </a:r>
          </a:p>
          <a:p>
            <a:pPr eaLnBrk="1" hangingPunct="1"/>
            <a:r>
              <a:rPr lang="zh-CN" altLang="en-US" dirty="0"/>
              <a:t>上机实验</a:t>
            </a:r>
          </a:p>
          <a:p>
            <a:pPr marL="457200" lvl="1" indent="0" eaLnBrk="1" hangingPunct="1">
              <a:buNone/>
            </a:pPr>
            <a:r>
              <a:rPr lang="zh-CN" altLang="en-US" dirty="0"/>
              <a:t>自己安装</a:t>
            </a:r>
            <a:r>
              <a:rPr lang="en-US" altLang="zh-CN" dirty="0"/>
              <a:t>VMware</a:t>
            </a:r>
            <a:r>
              <a:rPr lang="zh-CN" altLang="en-US" dirty="0"/>
              <a:t>虚拟机</a:t>
            </a:r>
            <a:r>
              <a:rPr lang="en-US" altLang="zh-CN" dirty="0"/>
              <a:t>Ubuntu</a:t>
            </a:r>
            <a:r>
              <a:rPr lang="zh-CN" altLang="en-US" dirty="0"/>
              <a:t>或其他方式</a:t>
            </a:r>
            <a:endParaRPr lang="en-US" altLang="zh-CN" dirty="0"/>
          </a:p>
          <a:p>
            <a:pPr eaLnBrk="1" hangingPunct="1"/>
            <a:r>
              <a:rPr lang="zh-CN" altLang="en-US" dirty="0"/>
              <a:t>课程安排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关注</a:t>
            </a:r>
            <a:r>
              <a:rPr lang="en-US" altLang="zh-CN" dirty="0"/>
              <a:t>QQ</a:t>
            </a:r>
            <a:r>
              <a:rPr lang="zh-CN" altLang="en-US" dirty="0"/>
              <a:t>群的通知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每周发布本周学习任务，按要求完成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zh-CN" altLang="en-US" dirty="0"/>
              <a:t>（分享文件的发布：</a:t>
            </a:r>
            <a:r>
              <a:rPr lang="en-US" altLang="zh-CN" dirty="0"/>
              <a:t>QQ</a:t>
            </a:r>
            <a:r>
              <a:rPr lang="zh-CN" altLang="en-US" dirty="0"/>
              <a:t>群，百度网盘，北邮爱课堂）</a:t>
            </a:r>
            <a:endParaRPr lang="en-US" altLang="zh-CN" dirty="0"/>
          </a:p>
          <a:p>
            <a:pPr eaLnBrk="1" hangingPunct="1"/>
            <a:r>
              <a:rPr lang="zh-CN" altLang="en-US" dirty="0"/>
              <a:t>成绩考核</a:t>
            </a:r>
          </a:p>
          <a:p>
            <a:pPr lvl="1" eaLnBrk="1" hangingPunct="1"/>
            <a:r>
              <a:rPr lang="zh-CN" altLang="en-US" dirty="0"/>
              <a:t>平时成绩</a:t>
            </a:r>
            <a:r>
              <a:rPr lang="en-US" altLang="zh-CN" dirty="0"/>
              <a:t>(45%)</a:t>
            </a:r>
          </a:p>
          <a:p>
            <a:pPr lvl="2" eaLnBrk="1" hangingPunct="1"/>
            <a:r>
              <a:rPr lang="zh-CN" altLang="en-US" dirty="0">
                <a:latin typeface="+mn-lt"/>
                <a:ea typeface="+mn-ea"/>
              </a:rPr>
              <a:t>考勤：以</a:t>
            </a:r>
            <a:r>
              <a:rPr lang="en-US" altLang="zh-CN" dirty="0">
                <a:latin typeface="+mn-lt"/>
                <a:ea typeface="+mn-ea"/>
              </a:rPr>
              <a:t>MOOC</a:t>
            </a:r>
            <a:r>
              <a:rPr lang="zh-CN" altLang="en-US" dirty="0">
                <a:latin typeface="+mn-lt"/>
                <a:ea typeface="+mn-ea"/>
              </a:rPr>
              <a:t>平台或其他网上课堂的学习数据为准</a:t>
            </a:r>
            <a:endParaRPr lang="en-US" altLang="zh-CN" dirty="0">
              <a:latin typeface="+mn-lt"/>
              <a:ea typeface="+mn-ea"/>
            </a:endParaRPr>
          </a:p>
          <a:p>
            <a:pPr lvl="2" eaLnBrk="1" hangingPunct="1"/>
            <a:r>
              <a:rPr lang="zh-CN" altLang="en-US" dirty="0">
                <a:latin typeface="+mn-lt"/>
                <a:ea typeface="+mn-ea"/>
              </a:rPr>
              <a:t>平时作业：</a:t>
            </a:r>
            <a:r>
              <a:rPr lang="en-US" altLang="zh-CN" dirty="0">
                <a:latin typeface="+mn-lt"/>
                <a:ea typeface="+mn-ea"/>
              </a:rPr>
              <a:t>MOOC</a:t>
            </a:r>
            <a:r>
              <a:rPr lang="zh-CN" altLang="en-US" dirty="0">
                <a:latin typeface="+mn-lt"/>
                <a:ea typeface="+mn-ea"/>
              </a:rPr>
              <a:t>平台提交</a:t>
            </a:r>
            <a:endParaRPr lang="en-US" altLang="zh-CN" dirty="0">
              <a:latin typeface="+mn-lt"/>
              <a:ea typeface="+mn-ea"/>
            </a:endParaRPr>
          </a:p>
          <a:p>
            <a:pPr lvl="2" eaLnBrk="1" hangingPunct="1"/>
            <a:r>
              <a:rPr lang="zh-CN" altLang="en-US" dirty="0">
                <a:latin typeface="+mn-lt"/>
                <a:ea typeface="+mn-ea"/>
              </a:rPr>
              <a:t>上机作业</a:t>
            </a:r>
            <a:r>
              <a:rPr lang="en-US" altLang="zh-CN" dirty="0">
                <a:latin typeface="+mn-lt"/>
                <a:ea typeface="+mn-ea"/>
              </a:rPr>
              <a:t>4</a:t>
            </a:r>
            <a:r>
              <a:rPr lang="zh-CN" altLang="en-US" dirty="0">
                <a:latin typeface="+mn-lt"/>
                <a:ea typeface="+mn-ea"/>
              </a:rPr>
              <a:t>次：包括源程序和实验报告</a:t>
            </a:r>
            <a:endParaRPr lang="en-US" altLang="zh-CN" dirty="0">
              <a:latin typeface="+mn-lt"/>
              <a:ea typeface="+mn-ea"/>
            </a:endParaRPr>
          </a:p>
          <a:p>
            <a:pPr lvl="1" eaLnBrk="1" hangingPunct="1"/>
            <a:r>
              <a:rPr lang="zh-CN" altLang="en-US" dirty="0"/>
              <a:t>期末考试</a:t>
            </a:r>
            <a:r>
              <a:rPr lang="en-US" altLang="zh-CN" dirty="0"/>
              <a:t>(55%)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1201C23F-FD51-4704-8B71-34ECA674D76F}"/>
              </a:ext>
            </a:extLst>
          </p:cNvPr>
          <p:cNvSpPr txBox="1">
            <a:spLocks/>
          </p:cNvSpPr>
          <p:nvPr/>
        </p:nvSpPr>
        <p:spPr bwMode="auto">
          <a:xfrm>
            <a:off x="8648688" y="2636912"/>
            <a:ext cx="2311449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sz="2000" kern="0" dirty="0">
                <a:latin typeface="华文仿宋" panose="02010600040101010101" pitchFamily="2" charset="-122"/>
                <a:ea typeface="华文仿宋" panose="02010600040101010101" pitchFamily="2" charset="-122"/>
              </a:rPr>
              <a:t>提取码</a:t>
            </a:r>
            <a:r>
              <a:rPr lang="en-US" altLang="zh-CN" sz="3600" kern="0" dirty="0">
                <a:solidFill>
                  <a:srgbClr val="FF0000"/>
                </a:solidFill>
                <a:latin typeface="Courier New" panose="02070309020205020404" pitchFamily="49" charset="0"/>
                <a:ea typeface="华文仿宋" panose="02010600040101010101" pitchFamily="2" charset="-122"/>
                <a:cs typeface="Courier New" panose="02070309020205020404" pitchFamily="49" charset="0"/>
              </a:rPr>
              <a:t>t00i</a:t>
            </a:r>
            <a:endParaRPr lang="zh-CN" altLang="en-US" sz="4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AutoShape 2" descr="data:image/png;base64,iVBORw0KGgoAAAANSUhEUgAAASwAAAEsCAYAAAB5fY51AAAgAElEQVR4Xu2d7XpbRw6D6/u/6Owju93EHxFe6GAO50jYv6VAEAThkZt03379+vXrn/6vClSBKnABBd4aWBfYUilWgSrwrkADq0aoAlXgMgo0sC6zqhKtAlWggVUPVIEqcBkFGliXWVWJVoEq0MCqB6pAFbiMAg2sy6yqRKtAFWhg1QNVoApcRoEG1mVWVaJVoArgwHp7e6taXxRQf0lgd80Uf7rwFXMqbk5PhUXnTNY5/JN9d8Yie2pgHdigEnh3Uyr+VJoVcypuTk+FRedM1jn8k313xiJ7amAd2KASeHdTKv5UmhVzKm5OT4VF50zWOfyTfXfGIntqYB3YoBJ4d1Mq/lSaFXMqbk5PhUXnTNY5/JN9d8Yie2pgHdigEnh3Uyr+VJoVcypuTk+FRedM1jn8k313xiJ7amAd2KASeHdTKv5UmhVzKm5OT4VF50zWOfyTfXfGIntqYB3YoBJ4d1Mq/lSaFXMqbk5PhUXnTNY5/JN9d8Yie2pgHdigEnh3Uyr+VJoVcypuTk+FRedM1jn8k313xiJ7amAd2KASeHdTKv5UmhVzKm5OT4VF50zWOfyTfXfGIntqYB3YoBJ4d1Mq/lSaFXMqbk5PhUXnTNY5/JN9d8Yie2pgHdigErimfFzcXbVVvOjE9cZ3pYi2SwKLNKaLPbvOMdKOczr8z9b21i+l2dScE/xTPSf27eyJzNnA+rLFtMBnm8Thfza3BtZvxZ09kUOe2CXpmZ6zgdXAIr6L1aSOzzmEGPmhF2JKs6QOFMvZE5mzgdXAot6L1BFTkkbOIRA8WjPBP9WTzpisc/ZE5mxgNbCS/pRYxJQS5Pb/Tzf0nzua4J/qSXRN1zh7InM2sBpYaY/exSOmJIScQyB4tGaCf6onnTFZ5+yJzNnAamAl/SmxiCklSF9YRKItahpYi9eQFngx3W/wDv+zud36NbA+VHf2lNJsYt/pOUdeWM4QaZHV8h1uCotyT/Z0sCi/ZJ3SbHf+VIvknArLDUA6A6lT3Jx9Kqz3OX+RqvBPBGcIIppTo8Z1uCksyivZ08Gi/JJ1SrPd+VMtknMqrAbWD1txjKQEdrCoQWhdkpvCopwcPVTPJNaKQzibP90BqUtqm8RasSeiB/mKH5+zL6zPq0kLTBaf7JnEWnEIDawPR+y+J+LbBhZV6UDdjgeTNG8Syz0sspYd9Se8XS3OntPZO52X1J0+Z19YfWHdM2b6EM42ODk6WuNocfacDjc6L6k7fc4GVgOrgUVOM/s1zgkYFQru649Ny6oUt/icDawGVgOLHWfy+JJYDawf9pcU2MFiVuJVZ/9EIMwcPc7m73Ajs57Nn3CiNY4WZ8/pcKPzkrrT5+wLqy+svrDIafYr4U8qNbCYdx6uOltgQnTXn44rvmok9SfaTtUk51RYK/ZEdVPcHG8rrPc5+8Kaf2FRczjLJ5jIIMZ/xoXgEV6kJq0F6enUKC0c/gqrgdXfYSFvEiMhIFjkmJxAEv5OT4JHeJEahxfBS9coLRz+CquB1cBC/iVGQkCwyDE5gST8nZ4Ej/AiNQ4vgpeuUVo4/BVWA6uBhfxLjISAYJFjcgJJ+Ds9CR7hRWocXgQvXaO0cPgrrAZWAwv5lxgJAcEix+QEkvB3ehI8wovUOLwIXrpGaeHwV1gNrAYW8i8xEgKCRY7JCSTh7/QkeIQXqXF4Ebx0jdLC4a+wGlgNLORfYiQEBIsckxNIwt/pSfAIL1Lj8CJ46RqlhcNfYTWwGljIv8RICAgWOSYnkIS/05PgEV6kxuFF8NI1SguHv8JqYDWwkH+JkRAQLHJMTiAJf6cnwSO8SI3Di+Cla5QWDn+F1cBqYCH/EiMhIFjkmBxCRsuUHrvzT4qR1EJhNbAaWMi7xEgICBZNHXxqzjR/wivdE65K/r8DObw652/V+1dzvjgwbSRqcFLncCN4tIYcDMFK8ye80j3JnLcaxc3hpbD6wuoLC/mSGAkBwSLH5BASlaXmTPMnvNI9kWANrP/L5OiP9tm//PzZgmmBqcFJncON4NEaYiSCleZPeKV7kjn7wvrjK1z4L8/3K2G/EsobJMEgQcz/pxiCR3g1sIiSj9eoHTj6K6z3r759YfWFpexKjKQwVvyehfByDobMQGsUN4eXwlqh7bZzNrAaWMqc5GAUxoqjIrycYCAz0BrFzeGlsFZou+2cDawGljInORiFseKoCC8nGMgMtEZxc3gprBXabjtnA2s+sBzzUiNN1KnDSs+p+r3UIRu/3E56Q+3A2bnC6u+wfthcWmBiDqcnwZuqUYZLz6n6NbDWO0HtwNm5whoLrPUyPt4hLTBhkuyZxHIPnhiO6LFrTVLbJNaueq3wz8i/JXwlgcmsSfMmsVYYjuixa01S2yTWrnqt8E8D68u2J4yU7JnEWmG4nY9LcUtqm8RSvCf/eXrOBlYD666f04abPJ6jvZNaJLGOzrXy8+k5G1gNrAYWvNjk8SWxIP2RsvScDawGVgMLnnLy+JJYkP5IWXrOBlYDq4EFTzl5fEksSH+kLD1nA6uB1cCCp5w8viQWpD9Slp5zSWCNKDPQVP25I2dZA/RHWiY1U1i3AZ0dKLwprJFFDTRV+r/vc8VfzRmYdaSlEjhp8Gc5vmr2YVXHGyPmHmiqvNHAOrgUJbBjSoXlmlzhJbntivUsmh206WU+rjzbwDq4SiVw8pCf5fiqWV9Yfzs75Y0GVgMLKaCMlAzmJNazhDxa0hMUKZ81sA4uWQnc4/sucDXrC6svrIPB8+jHe3z+8VUzX7NH/Xm1zylv9IV1cKNK4L6w+sL6m8Ucbxy06WU+ru6pgXVwlUpgx5QK61l+H6PmrGYHTXnhjytvNLAOLlcJ3OPrC6svLH5k6p4aWFzLHyuVwE5gHaTy7eM7c0vNqmZ0X6UpXjccxW3SG8k5k1hKMyuwksReBWuFKclSib4T3JyeqTnTWpzJi3B/tRr8V3NeTZjEvM6B0n6pg5ng5vRMzUl03ZUX4f5qNQ2shRt3DoHSSB3yBDenZ2pOouuuvAj3V6tpYC3cuHMIlEbqkCe4OT1TcxJdd+VFuL9aTQNr4cadQ6A0Uoc8wc3pmZqT6LorL8L91WoaWAs37hwCpZE65AluTs/UnETXXXkR7q9W08BauHHnECiN1CFPcHN6puYkuu7Ki3B/tZoG1sKNO4dAaaQOeYKb0zM1J9F1V16E+6vV4MBylkpFVKbcveeO/Kn2K7Slva9cp3ZOZ3P0T/Wk3JJ16TkbWF+2kxTYwaImSZl3BTc6w5XrJvRP9ZzQ3fEZmbOBtTCwqEHSSyV9kz2nsMicTg05GAfvXm1SsxSnFTjpORtYDSzpU3XISVM6WJK4WaDmNOHuljtznskrOeMNKz1nA6uBJT2qDiZpSgdLEjcL1JwmXAOrgXXcMsqUzsEoLMr26j2T/B0sqi+tS+2T9HPmPJMX4e7UpOfsC6svLOk/dTBJUzpYkrhZoOY04frC6gvruGWUKZ2DUViU7dV7Jvk7WFRfWpfaJ+nnzHkmL8LdqUnP2RdWX1jSf+pgkqZ0sCRxs0DNacL1hdUX1nHLKFM6B6OwKNur90zyd7CovrQutU/Sz5nzTF6Eu1OTnnP0heUM3lpPAWVyx0he5/vVu/KiMyr+FGdK/xs/NcMUN8Xrxh0H1tQi0BBvb5QeqnuGnmQGIoZj3lRPwitZs/OMDjeqidrTRE/KvYH1g1Jqoe9Jv3lIkhmISZw5Uz0Jr2TNzjM63Kgmak8TPSn3BlYD665XHPOqQ6CmPLtu5xkdblQ3taeJnpR7A6uB1cAyXsvq2Onh0bqJ8JjoifX4Fd5AelhCrz2/r5voRkziaJvqSXgla3ae0eFGNVF7muhJufeF1RdWX1h9YX3yQAOLxueThgcZX/3Uc3/RT/AIL8e8qZ6EV7Jm5xkdblQTtaeJnpR7X1hPGpLKlNggG78+6AyqzjnQlK6K03//3OFGMdUMEz0p9wZWA6tfCTcO5YnwmOgZD6wVQ1CSrfMVmPgp6rO83ieUrumv7ivuTs0w0ZM6Ab+wnCEuLYjx05aKnKxT2tJeu++TzpGsu7q2O/JP7uf9hwH9Yw27G3xiWellELyJOVVPxxtkxqkaNSfl5eiheiaxJvjTnrSugfVFKccgVORknTI47eXMqXo6WJTfRJ2ak3Jy9FA9k1gT/GlPWtfAamBJrySPSjYbLFBzUmrJkEliTfCnPWldA6uBJb2iDtk5KtlssEDNSak5eqieSawJ/rQnrWtgNbCkV5JHJZsNFqg5KbVkyCSxJvjTnrSugdXAkl5Rh+wclWw2WKDmpNQcPVTPJNYEf9qT1jWwGljSK8mjks0GC9SclFoyZJJYE/xpT1rXwGpgSa+oQ3aOSjZ7sYKktkksuoZkT4V149TAamBJbyojNbCkhH8tSGqbxKITJXsqLCuw6ACkboXBybCEW2t8BZx9pvaU7OlgUXVSc9J+pM6ZM8U/3RO/sIggtMYZgmKmBKb9WvdbAWefqT0lezpYdO+pOWk/UufMmeKf7tnAIptuzV0F0qYkcid7OliE260mdfC0H6lz5kzxT/dsYJFNt6aBZXogdfBm26feU3+HlXTDC2Olf4oSKZM9HSzCrS+sdb8u6AuLOrB1f1XAOfjUyyPZ08GiNkjNSfuROmfOFP90zwYW2XRrnvqrhnNU1Aqpg6f9SJ0zZ4p/umcDi2y6NQ0s0wOpgzfbPvWerN9hJZPSwaILUwaZ6Em5T3Bzeia1TWJRfdvzQ6nkzqn26Z74hZVsnMRaIRzFVIdAcRw9KKbi5vTcFSulBcWZ0ozyU3uiOMm6pGaXeGGlluAIRxd2ZW6OHmrOKayd95TU7Ow5aT9Sl/RGA4sofqdGmZLCO0ulmIqb03NXrJQWFGdKM8pP7YniJOuSmjWwDm4mZRBnqZSy4ub03BUrpQXFmdKM8lN7ojjJuqRmDayDm0kZxFkqpay4OT13xUppQXGmNKP81J4oTrIuqVkD6+BmUgZxlkopK25Oz12xUlpQnCnNKD+1J4qTrEtq1sA6uJmUQZylUsqKm9NzV6yUFhRnSjPKT+2J4iTrkpo1sA5uJmUQZ6mUsuLm9NwVK6UFxZnSjPJTe6I4ybqkZg2sg5tJGcRZKqWsuDk9d8VKaUFxpjSj/NSeKE6yLqnZJQKLiqeW5Qi3c89n4EZnSNUpb9A+jodUTweL8rt6ndLMCqwJMZylqmGTWFSLdM8knoNF503ugPRU/QjGVI2jP5nTwZuaWfVFc/4iVarTon/uLEGNkcSi46Z7JvEcLDpvcgekp+pHMKZqHP3JnA7e1MyqL5qzgfVdRiKcEv/9+fr2Rsrea0jPJJ6DRYdQM6R7qn6U90SdowWZ08GbmJf0RHM2sBpYxEykRhkufVSqH+E8VeNoQeZ08KZmVn3RnA2sBpYyEv3nynDpo1L9KO+JOkcLMqeDNzEv6YnmbGA1sIiZSI0yXPqoVD/CearG0YLM6eBNzaz6ojkbWA0sZST6z5Xh0kel+lHeE3WOFmROB29iXtITzdnAamARM5EaZbj0Ual+hPNUjaMFmdPBm5pZ9UVzpgPLEU4RnMJSwv73z8/kf+u5ux5Ut9Z5Ciifud7wup9XjeZsYD2+ECVwMmBcUya5Pa5QP5lQQO3S9UaC0woMNGcD63HpicCPo3//ZDoACTenJ8GjNUrbKV6Uf7JOaZHs5Yaf4ubsSWG9c2tgPb5uIvDj6A2se9o5h5DcwQTWlX3m7InM2cA64EAi8AH4bx9NL59wc3oSPFqjtJ3iRfkn65QWyV59Yd1RUy3CMWUSixpA9aQ4tC6px4qeFJPUKW0dLUi/nWuUFmnujraKWxKrXwkPblot6yB8X1h3BHQOIb2Hs/Gu7DNnT2TOfiU84D4i8AH4BlYD612BK/usgfUXE6ulOsLRkFE9KQ6tc2ZIcXN60jlIneI/xYtwT9coLdL9HG0VtyRWvxIe3LRa1kH4vrD6wuoL64sH8FdCJynTh0rwVHis4J/sqbDef7oE//taDhbRP12j9Nidf1oPgqc0IxiTPiP8lwSWarzCbKonXVayzpmT8E/iJbGoZrv3pHPsWkc8RLgn95TEsr4SJhs7WETgW01qWbQfqXPmJPyTeEksokX6J/eKnhRz1zriIcI96Y0kVgOLbO9ATXxZQ18JdzwEuhZnBxRz17od9+ToT/j3K+FC98WX1cCyt+XswAbf7APk4AllRzPVM4nVFxbZ3oGa+LIaWPY2nB3Y4Jt9QIUHpetopnomsRpYdIMP1sWX1cCyN+HswAbf7AMqPChdRzPVM4nVwKIbfLAuvqwGlr0JZwc2+GYfUOFB6TqaqZ5JrAYW3eCDdfFlNbDsTTg7sME3+4AKD0rX0Uz1TGItCywqTOuuoYAyJZ0iaV4Hi/K7ep3a0wrNkj0VVgPr6g49iT8xEqHiHIzq6WARbs9QM6FZsqfCsgKLLtQxkiLoYFF+rfMVUHuiiM4+Vc8k1gT/iZ4TmtE5aR3+c1gYcOj3LJRf63wFVHhQxOTBJLEm+E/0nNCMzknrGlhUqReua2B9LH/i4JM9k1hT59DAmlL+Qn0bWA2sXezawNplExvzaGA1sHaxZwNrl01szKOB1cDaxZ4NrF02sTGPBlYDaxd7NrB22cTGPBpYDaxd7IkDy/k3DLsMVx7nKqCCzfHQrlhUUcWf4jiaUcyJupge9P+qfkq42KDBPx829a+4idGcPRFt03hkhrNrnBkpN6ItxSJ1zgyKm4NFuN1qVE+Ks/0LKzZoA+ubJ4i2jnkJHjXmmXXOjJTX2Vo4MyhuDtbZejSwflBcLbQvrJ9tSnSjBj+zbucDpTo4M6g9OViUn+pJcRpYDay7XnHMmzIlNW+qzpmR9jxbC2cGxc3BOluPBlYDq4Fl/Lrg7AOl/ZyQaWBRVR+oU+JSyORC+5WwXwmV71K+VX3+++dJfztYlF9Kj76w+sLqC6svrE8eaGDRGH4wPAi8swTy0yCNR2YgNWleaTwyw9k1zoyUG/EQxSJ1zgyKm4NFuN1qVE+K0xfWgyHpLDW1LLLUNK80Hpnh7BpnRsrtzJ2nf0Wxsx4NLOrAxXXE4GkjTfSkMipuaS0or3SdmpP2ewY9iBYvE1grFq8EdkyksNyfomTeiZ6EF/kK4WhLe07UkR0QXmk9JniRng2sL25wFq8ETmI1sD4vytGWHPxUjfIQ5ZXWY4IX6dnAamDdvYn0IdADVOad4kX50zo1J8VJ6zHBi/RsYDWwGlg0FRbUkSMlbRtYBw6ZCExrUgul/ZzFK25JrH4l7FfCex52vEZuQXmbYLieJT37wjoQzEpgx0QKy10+MdRET8LrVqO4OdrSnhN1ak7KKa3HBC/Ss4HVwOpXQpoKC+rIkZK2DawDh0wEpjWphdJ+zuIVtyRWX1j9StivhP/88zIvLCc8aLg1sKhSfl1SW7/7eZ9Qc1ImK/xNeiv+Di+F9f5Du/+JZLKWn2uUwPFlhf+SruK/4lVH1VbcHG1pz4k6NSflNKWH4u/wUljjgUUI0oWpurRwqp977Ckt0nM6eEQTWpPSg/ZL1jmapeZ0eiZnTfGnnEZfWGcO6yw0xesZejozUNORutQOSK90jaNZak6nZ3LeFH/KqYH1g1KpJTgm2rWnMwM1HalL6UF6pWsczVJzOj2T86b4U04NrAbWXa+8yiHQgyF1jmapg3d6khloTYo/7dfAamA1sOi1wDonPFIH7/SEY6CyFH/UbPrfEp45rLPQFK9n6OnMQE1H6lI7IL3SNY5mqTmdnsl5U/wpp76w+sLqC4teC6xzwiN18E5POAYqS/FHzfrC+lmm1BIcE+3a05mBmo7UpfQgvdI1jmapOZ2eyXlT/Cmn0RcWIZkSZGqhZMZbzavMSfUgdSnNSK9bze4eonNM1KV21cA6YXupZRGqK44qxT/NLcWL6NrAoiot/tbSv5pzbBHk02ceVjoUdn79nalrA4s4/e81qV31hXVsD+jTqWWRZg0sotJjNSu0fYzJ9T6VuoEG1gm7Ty2LUF1xVCn+aW4pXkTXvrCoSv1KeEypfz+dPhaH1JmHtWLOFP80txQvuss0f9r3GepSu+oL6wQ3pJZFqK44qhT/NLcUL6JrX1hUpb6wjinVF9Zh/VLB0MA6vIrLAsQ81H9LuN4DqWURpulQuPVM8U9zS/EiuvaFRVXqC+uYUn1hHdYvFQwNrMOruCxAzEN9YV3LA2rx6VDoC+u3P1Zoey33Pc5W+ZYi41+6U8DWrTV4avETe3IOfsc5d+bvcCO731H/96/l9IVFhmzNZwXSJkq+diZ25eix48HszN/hRna/o/4NLLK5AzVpEzWwDiwj8FFnn2cfvMONSHE2f8KpgUVVerAubaIG1oOLCH3M2efZB+9wI3KczZ9wamBRlR6sS5uogfXgIkIfc/Z59sE73IgcZ/MnnBpYVKUH69ImamA9uIjQx5x9nn3wDjcix9n8CacGFlXpwbq0iRpYDy4i9DFnn2cfvMONyHE2f8KpgUVVerAubaIG1oOLCH3M2efZB+9wI3KczZ9wsgIrLQgluHOdWurumin+ae0dPc7k5vCimij+Tk+F9X7Ib2+UGqojPRFQuAj/Oay0IOE5RuDUUnfXTPFPi+rocSY3hxfVRPF3eiqsBtYPW3EEpku9eh0xEplxStsUfzKje1Rncluhv+Lv9FRYrrZkX6QnwUnX9IV1QNHUUh3zHqD77aMp/pSTM+eZ3BxedFbF3+mpsBpYfWEhXxIjESDHvASP1qT4037OnGdyc3jRWRV/p6fCamA1sJAviZEIkGNegkdrUvxpP2fOM7k5vOisir/TU2E1sBpYyJfESATIMS/BozUp/rSfM+eZ3BxedFbF3+mpsBpYDSzkS2IkAuSYl+DRmhR/2s+Z80xuDi86q+Lv9FRYDawGFvIlMRIBcsxL8GhNij/t58x5JjeHF51V8Xd6KqwGVgML+ZIYiQA55iV4tCbFn/Zz5jyTm8OLzqr4Oz0VVgOrgYV8SYxEgBzzEjxaszN/xW1Ks5S2Dn+lxVRgpWcg2i75c1hEYEJuomZkCeG/VnHT7cwdvIpmE3PSG5jgNtKT/ieSJ8jRZSXrJuZ0etJZG1hUqd91SjNnTwrLZ3f/ExPcRno2sD4bYWQJfWHZ9+vsiYKrkHF6KizKidZNcBvp2cBqYNGj+FvdiHEHQn5iTrqbCW4jPRtYDSx6FA0s/p9w6Qvrs1tSevSX7l+ucOSnxsBr4WhI/fn5V9FsYk66pwluIz37wuoLix5FX1h9YY3/oGpgNbAaWB8KqK8tEy8KupsJbiM9G1gNLHoUfWH1hfWSLywnmY8e09fPn/lT9FnmTO4gqX+SV7H8X5I7/lZ7p/qP/NLdGZQOQuuUcA63JFaKP8Vx5qSYSg+C4/BK9LtxcnqSGZ6hJqVtWosG1hdFHfOqpTpYdLGqJ8XZlZvDa2ct6B52rUtpm56vgdXAinkqYfIGVmwdh4ASuzxE4C8fbmA1sGK+Spi8gRVbxyGgxC4PEWhgfSigFpE8GAeLLlfxpzi7cnN47awF3cOudSlt0/P1hdUXVsxTCZM3sGLrOASU2OUhAn1h9YX1pwecYKDGS5jc4ZXod5vN6Um1uHpdStu0Dn1h9YUV81TC5E54JPo1sH5ef0rbmLn+BWpgPVlgOQefNtPZeKmjeiXN6I4mtCU9G1gNLOrh7eqIwQnpBtZ3lSa0JT0bWJsEFllW+vhIz52PmfAnmtGaFVqcPQOdNVXnaEa0aGA1sO560zFcyuQUhxicYpG6FVqcPQOZM1njaEa0aGA1sBpY8EKd44OQ8s8FUpxd6xzNGlg/bFGJkhQ4iUUNme7p4FGOqTq1y1Sf/3BWaHH2DGlNFJ6jGdGiL6y+sPrCUlf37z93jg9C9oX1h1ANrL6w7t4NMsiC/948PWZVR/grDOefN7ActT5qHc3IPvvC6gurLyx4h87xQci+sPrCum8VleKOKc/EogeQ5O/+hKQcU3VK/1Sf/g7rcSXjfpz4b7o7Qzwu1c+fVCZ3uCWx0nMWz1dgYp+v0pNsQ2nx/gO0gfVZymRgkSWtesWo5Ttz0jmSdRP8VU86n6Ot6ulgUX4TPQk3xauB9YOKjkGIwGRRTk+Cd6tR3Fb0pNxI3QR/1ZPwdn8AqZ4r9jTRk2ineDWwGljERyM1yrwTh0yFcLjtOKfDn2pC6pQWDawGFvHRSI0y74qjUj2pEA431dPBovwmehJuilcDq4FFfDRSo8w7cchUCIfbjnM6/KkmpE5p0cBqYBEfjdQo8644KtWTCuFwUz0dLMpvoifhpng1sBpYxEcjNcq8E4dMhXC47Tinw59qQuqUFg2sBhbx0UiNMu+Ko1I9qRAON9XTwaL8JnoSbopXA6uBRXw0UqPMO3HIVAiH245zOvypJqROadHAWhxYU4sn5ti9Rpl3SlvF6/2oNv4L4zvvHWk78SfddxbNMZsSOIlFNXN6Uswd56Tc03ooLVYE1kRPqq/i5uivsMZeWFSMibqkwEksqoXTk2IqIzk9FRblROscbgST8H+GnkSLW43Sw9FCYTWwNvpKSJZFTOQYhOBNmJLyInVpPcienqEn0XbCGyN/+ZmKMVHnmE2ZN4lFtXB6Uswd56Tc03ooLfqV8PNmHP2Rtv0d1jqB08siR+r0JHgTP0UpL1KX1gMdVfiX7hM9ibYT3ugL68tmHIMrIyWxqIGcnhRzxzkp97QeSou+sNY9APo7rP4OC929OlInFBQWImQUOdwILOH/DD2JFn1hUZUW1jlmU+ZNYtGRnZ4Uc8c5Kfe0HkqLvrAu+MKiZrp6nTKvcywKi2rl9KSYybrUnJTT7nrQOXatU/t09FdYy74S7ipumpcSOL0swt/pSfDSNUqzdL/d9UjPezae2qejv8JqYB3crhI4vSxCN93TwSP8lGYEI12TntHhp/SY4qZ4OTMma5f8W8IkwZ2x1FIds3FWKioAAAFXSURBVCksqkO6p4NHOKbmJL1oTXpG2vdWp/SY4qZ4OTMmaxtYB9RUS3XMprAozXRPB49wTM1JetGa9Iy0bwPLUeqjtoHla/b/T6jjcw5BYVGa6Z4OHuGYmpP0ojXpGWnfBpajVAPLV+vLJ9TxOYegsCjZdE8Hj3BMzUl60Zr0jLRvA8tRqoHlq9XAWq7Z4QYPADSwvou24w+WfiV8wNx/fkQt1TkEhUWppns6eIRjak7Si9akZ6R9+8JylOoLy1erL6zlmh1u8ABAA6svrAdsc72PqNeCcwgKi6qT7ungEY6pOUkvWpOekfbtC8tRynxh+dD9RBWoAlUgqwD+Yw3ZtkWrAlWgCvgKNLB8zfqJKlAFhhRoYA0J37ZVoAr4CjSwfM36iSpQBYYUaGANCd+2VaAK+Ao0sHzN+okqUAWGFGhgDQnftlWgCvgKNLB8zfqJKlAFhhT4H4VWLzCUhm9OAAAAAElFTkSuQmCC">
            <a:extLst>
              <a:ext uri="{FF2B5EF4-FFF2-40B4-BE49-F238E27FC236}">
                <a16:creationId xmlns:a16="http://schemas.microsoft.com/office/drawing/2014/main" id="{67DE42D9-6C50-4E8C-9DFA-122814DF32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0453" y="-40742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124AC914-61BF-4A02-8D40-CAF51EDB3383}"/>
              </a:ext>
            </a:extLst>
          </p:cNvPr>
          <p:cNvSpPr txBox="1">
            <a:spLocks/>
          </p:cNvSpPr>
          <p:nvPr/>
        </p:nvSpPr>
        <p:spPr bwMode="auto">
          <a:xfrm>
            <a:off x="8832304" y="620688"/>
            <a:ext cx="201615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None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None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None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None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None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None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None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None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None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zh-CN" altLang="en-US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百度网盘</a:t>
            </a:r>
            <a:endParaRPr lang="en-US" altLang="zh-CN" b="0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3DCD94-6995-4979-9049-A9EC07E05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1224504"/>
            <a:ext cx="1512168" cy="151216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3BF27E9-FBF2-4885-B188-478B233AA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51" y="3195968"/>
            <a:ext cx="2937841" cy="30859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</a:t>
            </a:r>
            <a:r>
              <a:rPr lang="zh-CN" altLang="en-US"/>
              <a:t>第</a:t>
            </a:r>
            <a:fld id="{AC2D59C9-3D39-4B3B-BFB7-2965DEB6EE0C}" type="slidenum">
              <a:rPr lang="zh-CN" altLang="en-US"/>
              <a:pPr>
                <a:defRPr/>
              </a:pPr>
              <a:t>3</a:t>
            </a:fld>
            <a:r>
              <a:rPr lang="zh-CN" altLang="en-US"/>
              <a:t>页</a:t>
            </a:r>
          </a:p>
          <a:p>
            <a:pPr algn="r">
              <a:defRPr/>
            </a:pPr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188914"/>
            <a:ext cx="7772400" cy="719137"/>
          </a:xfrm>
        </p:spPr>
        <p:txBody>
          <a:bodyPr/>
          <a:lstStyle/>
          <a:p>
            <a:pPr eaLnBrk="1" hangingPunct="1"/>
            <a:r>
              <a:rPr lang="zh-CN" altLang="en-US"/>
              <a:t>计算机系统的组成</a:t>
            </a:r>
          </a:p>
        </p:txBody>
      </p:sp>
      <p:graphicFrame>
        <p:nvGraphicFramePr>
          <p:cNvPr id="7172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35306810"/>
              </p:ext>
            </p:extLst>
          </p:nvPr>
        </p:nvGraphicFramePr>
        <p:xfrm>
          <a:off x="1574800" y="1198563"/>
          <a:ext cx="4398963" cy="496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Visio" r:id="rId3" imgW="5114934" imgH="5772216" progId="Visio.Drawing.11">
                  <p:embed/>
                </p:oleObj>
              </mc:Choice>
              <mc:Fallback>
                <p:oleObj name="Visio" r:id="rId3" imgW="5114934" imgH="577221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1198563"/>
                        <a:ext cx="4398963" cy="496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457785"/>
              </p:ext>
            </p:extLst>
          </p:nvPr>
        </p:nvGraphicFramePr>
        <p:xfrm>
          <a:off x="6080125" y="1181101"/>
          <a:ext cx="4337050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Visio" r:id="rId5" imgW="4295728" imgH="4000434" progId="Visio.Drawing.11">
                  <p:embed/>
                </p:oleObj>
              </mc:Choice>
              <mc:Fallback>
                <p:oleObj name="Visio" r:id="rId5" imgW="4295728" imgH="400043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25" y="1181101"/>
                        <a:ext cx="4337050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Line 5"/>
          <p:cNvSpPr>
            <a:spLocks noChangeShapeType="1"/>
          </p:cNvSpPr>
          <p:nvPr/>
        </p:nvSpPr>
        <p:spPr bwMode="auto">
          <a:xfrm>
            <a:off x="6024563" y="1125538"/>
            <a:ext cx="0" cy="51117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115889"/>
            <a:ext cx="7772400" cy="719137"/>
          </a:xfrm>
        </p:spPr>
        <p:txBody>
          <a:bodyPr/>
          <a:lstStyle/>
          <a:p>
            <a:pPr eaLnBrk="1" hangingPunct="1"/>
            <a:r>
              <a:rPr kumimoji="0" lang="zh-CN" altLang="en-US" dirty="0"/>
              <a:t>操作系统的发展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448" y="835026"/>
            <a:ext cx="10009112" cy="5617293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手工操作，</a:t>
            </a:r>
            <a:r>
              <a:rPr lang="en-US" altLang="zh-CN" sz="2400" dirty="0"/>
              <a:t>1946 ~ 50</a:t>
            </a:r>
            <a:r>
              <a:rPr lang="zh-CN" altLang="en-US" sz="2400" dirty="0"/>
              <a:t>年代（电子管）</a:t>
            </a:r>
          </a:p>
          <a:p>
            <a:pPr lvl="1" eaLnBrk="1" hangingPunct="1"/>
            <a:r>
              <a:rPr lang="zh-CN" altLang="en-US" sz="2000" dirty="0"/>
              <a:t>计算机昂贵，用户为专业人员；编程语言为机器语言</a:t>
            </a:r>
          </a:p>
          <a:p>
            <a:pPr lvl="1" eaLnBrk="1" hangingPunct="1"/>
            <a:r>
              <a:rPr lang="zh-CN" altLang="en-US" sz="2000" dirty="0"/>
              <a:t>输入输出用纸带或卡片；用户独占全机，资源利用率低</a:t>
            </a:r>
          </a:p>
          <a:p>
            <a:pPr eaLnBrk="1" hangingPunct="1"/>
            <a:r>
              <a:rPr lang="zh-CN" altLang="en-US" sz="2400" dirty="0"/>
              <a:t>单道批处理操作系统，</a:t>
            </a:r>
            <a:r>
              <a:rPr lang="en-US" altLang="zh-CN" sz="2400" dirty="0"/>
              <a:t>50</a:t>
            </a:r>
            <a:r>
              <a:rPr lang="zh-CN" altLang="en-US" sz="2400" dirty="0"/>
              <a:t>年代末 </a:t>
            </a:r>
            <a:r>
              <a:rPr lang="en-US" altLang="zh-CN" sz="2400" dirty="0"/>
              <a:t>~ 60</a:t>
            </a:r>
            <a:r>
              <a:rPr lang="zh-CN" altLang="en-US" sz="2400" dirty="0"/>
              <a:t>年代中（晶体管）</a:t>
            </a:r>
          </a:p>
          <a:p>
            <a:pPr lvl="1" eaLnBrk="1" hangingPunct="1"/>
            <a:r>
              <a:rPr lang="zh-CN" altLang="en-US" sz="2000" dirty="0"/>
              <a:t>用磁带把多个程序编成执行序列，可使用汇编语言开发</a:t>
            </a:r>
          </a:p>
          <a:p>
            <a:pPr lvl="1" eaLnBrk="1" hangingPunct="1"/>
            <a:r>
              <a:rPr lang="zh-CN" altLang="en-US" sz="2000" dirty="0"/>
              <a:t>问题：慢速的输入输出处理仍直接由</a:t>
            </a:r>
            <a:r>
              <a:rPr lang="en-US" altLang="zh-CN" sz="2000" dirty="0"/>
              <a:t>CPU</a:t>
            </a:r>
            <a:r>
              <a:rPr lang="zh-CN" altLang="en-US" sz="2000" dirty="0"/>
              <a:t>完成，输入输出时，</a:t>
            </a:r>
            <a:r>
              <a:rPr lang="en-US" altLang="zh-CN" sz="2000" dirty="0"/>
              <a:t>CPU</a:t>
            </a:r>
            <a:r>
              <a:rPr lang="zh-CN" altLang="en-US" sz="2000" dirty="0"/>
              <a:t>处于等待状态。</a:t>
            </a:r>
          </a:p>
          <a:p>
            <a:pPr eaLnBrk="1" hangingPunct="1"/>
            <a:r>
              <a:rPr lang="zh-CN" altLang="en-US" sz="2400" dirty="0"/>
              <a:t>多道批处理系统，</a:t>
            </a:r>
            <a:r>
              <a:rPr lang="en-US" altLang="zh-CN" sz="2400" dirty="0"/>
              <a:t>60</a:t>
            </a:r>
            <a:r>
              <a:rPr lang="zh-CN" altLang="en-US" sz="2400" dirty="0"/>
              <a:t>年代中 </a:t>
            </a:r>
            <a:r>
              <a:rPr lang="en-US" altLang="zh-CN" sz="2400" dirty="0"/>
              <a:t>~ 70</a:t>
            </a:r>
            <a:r>
              <a:rPr lang="zh-CN" altLang="en-US" sz="2400" dirty="0"/>
              <a:t>年代中（集成电路）</a:t>
            </a:r>
          </a:p>
          <a:p>
            <a:pPr lvl="1" eaLnBrk="1" hangingPunct="1"/>
            <a:r>
              <a:rPr lang="zh-CN" altLang="en-US" sz="2000" dirty="0"/>
              <a:t>利用多道批处理提高资源的利用率。</a:t>
            </a:r>
          </a:p>
          <a:p>
            <a:pPr lvl="1" eaLnBrk="1" hangingPunct="1"/>
            <a:r>
              <a:rPr lang="zh-CN" altLang="en-US" sz="2000" dirty="0"/>
              <a:t>问题：提高了</a:t>
            </a:r>
            <a:r>
              <a:rPr lang="en-US" altLang="zh-CN" sz="2000" dirty="0"/>
              <a:t>CPU</a:t>
            </a:r>
            <a:r>
              <a:rPr lang="zh-CN" altLang="en-US" sz="2000" dirty="0"/>
              <a:t>利用率，用户交互性差</a:t>
            </a:r>
          </a:p>
          <a:p>
            <a:pPr eaLnBrk="1" hangingPunct="1"/>
            <a:r>
              <a:rPr lang="zh-CN" altLang="en-US" sz="2400" dirty="0"/>
              <a:t>分时系统</a:t>
            </a:r>
            <a:r>
              <a:rPr lang="en-US" altLang="zh-CN" sz="2400" dirty="0"/>
              <a:t>(time-sharing system)</a:t>
            </a:r>
            <a:r>
              <a:rPr lang="zh-CN" altLang="en-US" sz="2400" dirty="0"/>
              <a:t>，</a:t>
            </a:r>
            <a:r>
              <a:rPr lang="en-US" altLang="zh-CN" sz="2400" dirty="0"/>
              <a:t>70</a:t>
            </a:r>
            <a:r>
              <a:rPr lang="zh-CN" altLang="en-US" sz="2400" dirty="0"/>
              <a:t>年代中期至今</a:t>
            </a:r>
          </a:p>
          <a:p>
            <a:pPr lvl="1" eaLnBrk="1" hangingPunct="1"/>
            <a:r>
              <a:rPr lang="zh-CN" altLang="en-US" sz="2000" dirty="0"/>
              <a:t>分时共享：多个程序分时共享</a:t>
            </a:r>
            <a:r>
              <a:rPr lang="en-US" altLang="zh-CN" sz="2000" dirty="0"/>
              <a:t>CPU</a:t>
            </a:r>
            <a:r>
              <a:rPr lang="zh-CN" altLang="en-US" sz="2000" dirty="0"/>
              <a:t>资源</a:t>
            </a:r>
          </a:p>
          <a:p>
            <a:pPr lvl="1" eaLnBrk="1" hangingPunct="1"/>
            <a:r>
              <a:rPr lang="zh-CN" altLang="en-US" sz="2000" dirty="0"/>
              <a:t>按时间片</a:t>
            </a:r>
            <a:r>
              <a:rPr lang="en-US" altLang="zh-CN" sz="2000" dirty="0"/>
              <a:t>(time slice)</a:t>
            </a:r>
            <a:r>
              <a:rPr lang="zh-CN" altLang="en-US" sz="2000" dirty="0"/>
              <a:t>分配：多个程序在</a:t>
            </a:r>
            <a:r>
              <a:rPr lang="en-US" altLang="zh-CN" sz="2000" dirty="0"/>
              <a:t>CPU</a:t>
            </a:r>
            <a:r>
              <a:rPr lang="zh-CN" altLang="en-US" sz="2000" dirty="0"/>
              <a:t>上执行的轮换时间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5480" y="260350"/>
            <a:ext cx="1224533" cy="6121400"/>
          </a:xfrm>
        </p:spPr>
        <p:txBody>
          <a:bodyPr/>
          <a:lstStyle/>
          <a:p>
            <a:pPr eaLnBrk="1" hangingPunct="1"/>
            <a:r>
              <a:rPr lang="zh-CN" altLang="en-US" dirty="0"/>
              <a:t>分时系统的发展</a:t>
            </a:r>
          </a:p>
        </p:txBody>
      </p:sp>
      <p:graphicFrame>
        <p:nvGraphicFramePr>
          <p:cNvPr id="9219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013075" y="163514"/>
          <a:ext cx="6611938" cy="665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Visio" r:id="rId3" imgW="7770516" imgH="7811018" progId="Visio.Drawing.11">
                  <p:embed/>
                </p:oleObj>
              </mc:Choice>
              <mc:Fallback>
                <p:oleObj name="Visio" r:id="rId3" imgW="7770516" imgH="781101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163514"/>
                        <a:ext cx="6611938" cy="665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9pPr>
          </a:lstStyle>
          <a:p>
            <a:r>
              <a:rPr lang="en-US" altLang="zh-CN" dirty="0"/>
              <a:t> 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88913"/>
            <a:ext cx="10945216" cy="1439862"/>
          </a:xfrm>
        </p:spPr>
        <p:txBody>
          <a:bodyPr/>
          <a:lstStyle/>
          <a:p>
            <a:pPr eaLnBrk="1" hangingPunct="1"/>
            <a:r>
              <a:rPr kumimoji="0" lang="zh-CN" altLang="en-US" dirty="0"/>
              <a:t>多道程序需要的硬件支持</a:t>
            </a:r>
            <a:r>
              <a:rPr kumimoji="0" lang="en-US" altLang="zh-CN" dirty="0"/>
              <a:t>:</a:t>
            </a:r>
            <a:br>
              <a:rPr kumimoji="0" lang="en-US" altLang="zh-CN" dirty="0"/>
            </a:br>
            <a:r>
              <a:rPr kumimoji="0" lang="zh-CN" altLang="en-US" dirty="0"/>
              <a:t>中断与通道技术</a:t>
            </a:r>
            <a:endParaRPr lang="zh-CN" altLang="en-US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1700808"/>
            <a:ext cx="10297144" cy="4609107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中断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800" dirty="0"/>
              <a:t>CPU</a:t>
            </a:r>
            <a:r>
              <a:rPr lang="zh-CN" altLang="en-US" sz="2800" dirty="0"/>
              <a:t>收到外部信号后，停止原来工作，转去处理该事件，完毕后回到原来断点继续工作</a:t>
            </a:r>
          </a:p>
          <a:p>
            <a:pPr eaLnBrk="1" hangingPunct="1"/>
            <a:r>
              <a:rPr lang="zh-CN" altLang="en-US" sz="3200" dirty="0"/>
              <a:t>通道：专用的</a:t>
            </a:r>
            <a:r>
              <a:rPr lang="en-US" altLang="zh-CN" sz="3200" dirty="0"/>
              <a:t>I/O</a:t>
            </a:r>
            <a:r>
              <a:rPr lang="zh-CN" altLang="en-US" sz="3200" dirty="0"/>
              <a:t>处理器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dirty="0">
                <a:latin typeface="+mn-lt"/>
              </a:rPr>
              <a:t>控制</a:t>
            </a:r>
            <a:r>
              <a:rPr lang="en-US" altLang="zh-CN" sz="2800" dirty="0">
                <a:latin typeface="+mn-lt"/>
              </a:rPr>
              <a:t>I/O</a:t>
            </a:r>
            <a:r>
              <a:rPr lang="zh-CN" altLang="en-US" sz="2800" dirty="0">
                <a:latin typeface="+mn-lt"/>
              </a:rPr>
              <a:t>设备与内存间的数据传输，启动后独立于</a:t>
            </a:r>
            <a:r>
              <a:rPr lang="en-US" altLang="zh-CN" sz="2800" dirty="0">
                <a:latin typeface="+mn-lt"/>
              </a:rPr>
              <a:t>CPU</a:t>
            </a:r>
            <a:r>
              <a:rPr lang="zh-CN" altLang="en-US" sz="2800" dirty="0">
                <a:latin typeface="+mn-lt"/>
              </a:rPr>
              <a:t>运行，实现</a:t>
            </a:r>
            <a:r>
              <a:rPr lang="en-US" altLang="zh-CN" sz="2800" dirty="0">
                <a:latin typeface="+mn-lt"/>
              </a:rPr>
              <a:t>CPU</a:t>
            </a:r>
            <a:r>
              <a:rPr lang="zh-CN" altLang="en-US" sz="2800" dirty="0">
                <a:latin typeface="+mn-lt"/>
              </a:rPr>
              <a:t>与</a:t>
            </a:r>
            <a:r>
              <a:rPr lang="en-US" altLang="zh-CN" sz="2800" dirty="0">
                <a:latin typeface="+mn-lt"/>
              </a:rPr>
              <a:t>I/O</a:t>
            </a:r>
            <a:r>
              <a:rPr lang="zh-CN" altLang="en-US" sz="2800" dirty="0">
                <a:latin typeface="+mn-lt"/>
              </a:rPr>
              <a:t>的并行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sz="2400" dirty="0">
                <a:latin typeface="+mn-lt"/>
                <a:ea typeface="+mn-ea"/>
              </a:rPr>
              <a:t>DMA </a:t>
            </a:r>
            <a:r>
              <a:rPr lang="zh-CN" altLang="en-US" sz="2400" dirty="0">
                <a:latin typeface="+mn-lt"/>
                <a:ea typeface="+mn-ea"/>
              </a:rPr>
              <a:t>直接内存存取</a:t>
            </a:r>
            <a:r>
              <a:rPr lang="en-US" altLang="zh-CN" sz="2400" dirty="0">
                <a:latin typeface="+mn-lt"/>
                <a:ea typeface="+mn-ea"/>
              </a:rPr>
              <a:t>Direct Memory Access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sz="2400" dirty="0">
                <a:latin typeface="+mn-lt"/>
                <a:ea typeface="+mn-ea"/>
              </a:rPr>
              <a:t>CPM </a:t>
            </a:r>
            <a:r>
              <a:rPr lang="zh-CN" altLang="en-US" sz="2400" dirty="0">
                <a:latin typeface="+mn-lt"/>
                <a:ea typeface="+mn-ea"/>
              </a:rPr>
              <a:t>通信处理器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pitchFamily="2" charset="-122"/>
              </a:defRPr>
            </a:lvl9pPr>
          </a:lstStyle>
          <a:p>
            <a:r>
              <a:rPr lang="en-US" altLang="zh-CN" dirty="0"/>
              <a:t> 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88913"/>
            <a:ext cx="10369152" cy="1511300"/>
          </a:xfrm>
        </p:spPr>
        <p:txBody>
          <a:bodyPr/>
          <a:lstStyle/>
          <a:p>
            <a:pPr eaLnBrk="1" hangingPunct="1"/>
            <a:r>
              <a:rPr kumimoji="0" lang="zh-CN" altLang="en-US" dirty="0"/>
              <a:t>实现多道程序需要的硬件支持：内存管制</a:t>
            </a:r>
            <a:endParaRPr lang="en-US" altLang="zh-CN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384" y="1412776"/>
            <a:ext cx="10801200" cy="4824536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200" dirty="0"/>
              <a:t>存储器管理单元</a:t>
            </a:r>
            <a:r>
              <a:rPr lang="en-US" altLang="zh-CN" sz="3200" dirty="0"/>
              <a:t>MMU</a:t>
            </a:r>
          </a:p>
          <a:p>
            <a:pPr eaLnBrk="1" hangingPunct="1"/>
            <a:r>
              <a:rPr lang="zh-CN" altLang="en-US" sz="3200" dirty="0"/>
              <a:t>多道程序的加载</a:t>
            </a:r>
          </a:p>
          <a:p>
            <a:pPr lvl="1" eaLnBrk="1" hangingPunct="1"/>
            <a:r>
              <a:rPr lang="zh-CN" altLang="en-US" sz="2800" dirty="0"/>
              <a:t>程序采用虚拟地址，以保证多道同时运行的程序可以在内存中的重定位（虚实地址转换）</a:t>
            </a:r>
          </a:p>
          <a:p>
            <a:pPr eaLnBrk="1" hangingPunct="1"/>
            <a:r>
              <a:rPr lang="zh-CN" altLang="en-US" sz="3200" dirty="0"/>
              <a:t>内存保护</a:t>
            </a:r>
          </a:p>
          <a:p>
            <a:pPr lvl="1" eaLnBrk="1" hangingPunct="1"/>
            <a:r>
              <a:rPr lang="zh-CN" altLang="en-US" sz="2800" dirty="0">
                <a:latin typeface="+mn-ea"/>
              </a:rPr>
              <a:t>避免同时运行在内存中的程序互相影响（越界</a:t>
            </a:r>
            <a:r>
              <a:rPr lang="en-US" altLang="zh-CN" sz="2800" dirty="0">
                <a:latin typeface="+mn-ea"/>
              </a:rPr>
              <a:t>/</a:t>
            </a:r>
            <a:r>
              <a:rPr lang="zh-CN" altLang="en-US" sz="2800" dirty="0">
                <a:latin typeface="+mn-ea"/>
              </a:rPr>
              <a:t>越权）</a:t>
            </a:r>
          </a:p>
          <a:p>
            <a:pPr lvl="1" eaLnBrk="1" hangingPunct="1"/>
            <a:r>
              <a:rPr lang="en-US" altLang="zh-CN" sz="2800" dirty="0">
                <a:latin typeface="+mn-ea"/>
              </a:rPr>
              <a:t>CPU</a:t>
            </a:r>
            <a:r>
              <a:rPr lang="zh-CN" altLang="en-US" sz="2800" dirty="0">
                <a:latin typeface="+mn-ea"/>
              </a:rPr>
              <a:t>设置核心态</a:t>
            </a:r>
            <a:r>
              <a:rPr lang="en-US" altLang="zh-CN" sz="2800" dirty="0">
                <a:latin typeface="+mn-ea"/>
              </a:rPr>
              <a:t>/</a:t>
            </a:r>
            <a:r>
              <a:rPr lang="zh-CN" altLang="en-US" sz="2800" dirty="0">
                <a:latin typeface="+mn-ea"/>
              </a:rPr>
              <a:t>用户态</a:t>
            </a:r>
          </a:p>
          <a:p>
            <a:pPr lvl="2" eaLnBrk="1" hangingPunct="1"/>
            <a:r>
              <a:rPr lang="zh-CN" altLang="en-US" sz="2400" dirty="0">
                <a:latin typeface="+mn-ea"/>
                <a:ea typeface="+mn-ea"/>
              </a:rPr>
              <a:t>应用程序工作在用户态，仅允许访问程序自己的内存，越界则产生中断</a:t>
            </a:r>
          </a:p>
          <a:p>
            <a:pPr lvl="2" eaLnBrk="1" hangingPunct="1"/>
            <a:r>
              <a:rPr lang="zh-CN" altLang="en-US" sz="2400" dirty="0">
                <a:latin typeface="+mn-ea"/>
                <a:ea typeface="+mn-ea"/>
              </a:rPr>
              <a:t>操作系统内核工作在特权级别（核心态），可随意访问所有内存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b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115889"/>
            <a:ext cx="7772400" cy="719137"/>
          </a:xfrm>
        </p:spPr>
        <p:txBody>
          <a:bodyPr/>
          <a:lstStyle/>
          <a:p>
            <a:pPr eaLnBrk="1" hangingPunct="1"/>
            <a:r>
              <a:rPr lang="zh-CN" altLang="en-US"/>
              <a:t>系统调用和系统命令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384" y="765176"/>
            <a:ext cx="10873208" cy="5544144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系统调用（</a:t>
            </a:r>
            <a:r>
              <a:rPr lang="en-US" altLang="zh-CN" sz="2400" dirty="0"/>
              <a:t>System call)</a:t>
            </a:r>
          </a:p>
          <a:p>
            <a:pPr lvl="1" eaLnBrk="1" hangingPunct="1"/>
            <a:r>
              <a:rPr lang="zh-CN" altLang="en-US" sz="2000" dirty="0">
                <a:latin typeface="+mn-lt"/>
              </a:rPr>
              <a:t>内核的编程接口：应用程序调用操作系统提供的功能</a:t>
            </a:r>
          </a:p>
          <a:p>
            <a:pPr lvl="1" eaLnBrk="1" hangingPunct="1"/>
            <a:r>
              <a:rPr lang="zh-CN" altLang="en-US" sz="2000" dirty="0">
                <a:latin typeface="+mn-lt"/>
              </a:rPr>
              <a:t>用户态程序无法直接使用核心态程序，一般系统调用采用软件中断</a:t>
            </a:r>
            <a:r>
              <a:rPr lang="en-US" altLang="zh-CN" sz="2000" dirty="0">
                <a:latin typeface="+mn-lt"/>
              </a:rPr>
              <a:t>(trap)</a:t>
            </a:r>
            <a:r>
              <a:rPr lang="zh-CN" altLang="en-US" sz="2000" dirty="0">
                <a:latin typeface="+mn-lt"/>
              </a:rPr>
              <a:t>方式，</a:t>
            </a:r>
            <a:r>
              <a:rPr lang="en-US" altLang="zh-CN" sz="2000" dirty="0">
                <a:latin typeface="+mn-lt"/>
              </a:rPr>
              <a:t>CPU</a:t>
            </a:r>
            <a:r>
              <a:rPr lang="zh-CN" altLang="en-US" sz="2000" dirty="0">
                <a:latin typeface="+mn-lt"/>
              </a:rPr>
              <a:t>进入核心态执行</a:t>
            </a:r>
          </a:p>
          <a:p>
            <a:pPr lvl="1" eaLnBrk="1" hangingPunct="1"/>
            <a:r>
              <a:rPr lang="zh-CN" altLang="en-US" sz="2000" dirty="0">
                <a:latin typeface="+mn-lt"/>
              </a:rPr>
              <a:t>操作系统程序的调用时机</a:t>
            </a:r>
          </a:p>
          <a:p>
            <a:pPr lvl="2" eaLnBrk="1" hangingPunct="1"/>
            <a:r>
              <a:rPr lang="zh-CN" altLang="en-US" sz="2000" dirty="0">
                <a:latin typeface="+mn-lt"/>
                <a:ea typeface="+mn-ea"/>
              </a:rPr>
              <a:t>可以认为操作系统就是所有中断服务程序的集合，包括硬件中断和软件中断</a:t>
            </a:r>
          </a:p>
          <a:p>
            <a:pPr eaLnBrk="1" hangingPunct="1"/>
            <a:r>
              <a:rPr lang="zh-CN" altLang="en-US" sz="2400" dirty="0"/>
              <a:t>系统调用与普通函数调用的区别</a:t>
            </a:r>
          </a:p>
          <a:p>
            <a:pPr lvl="1" eaLnBrk="1" hangingPunct="1"/>
            <a:r>
              <a:rPr lang="zh-CN" altLang="en-US" sz="2000" dirty="0">
                <a:latin typeface="+mn-lt"/>
              </a:rPr>
              <a:t>在</a:t>
            </a:r>
            <a:r>
              <a:rPr lang="en-US" altLang="zh-CN" sz="2000" dirty="0">
                <a:latin typeface="+mn-lt"/>
              </a:rPr>
              <a:t>UNIX</a:t>
            </a:r>
            <a:r>
              <a:rPr lang="zh-CN" altLang="en-US" sz="2000" dirty="0">
                <a:latin typeface="+mn-lt"/>
              </a:rPr>
              <a:t>系统中，都以</a:t>
            </a:r>
            <a:r>
              <a:rPr lang="en-US" altLang="zh-CN" sz="2000" dirty="0">
                <a:latin typeface="+mn-lt"/>
              </a:rPr>
              <a:t>C</a:t>
            </a:r>
            <a:r>
              <a:rPr lang="zh-CN" altLang="en-US" sz="2000" dirty="0">
                <a:latin typeface="+mn-lt"/>
              </a:rPr>
              <a:t>语言函数方式给出</a:t>
            </a:r>
          </a:p>
          <a:p>
            <a:pPr lvl="1" eaLnBrk="1" hangingPunct="1"/>
            <a:r>
              <a:rPr lang="zh-CN" altLang="en-US" sz="2000" dirty="0">
                <a:latin typeface="+mn-lt"/>
              </a:rPr>
              <a:t>实现</a:t>
            </a:r>
            <a:r>
              <a:rPr lang="zh-CN" altLang="en-US" sz="2000" b="1" dirty="0">
                <a:solidFill>
                  <a:srgbClr val="C00000"/>
                </a:solidFill>
                <a:latin typeface="+mn-lt"/>
              </a:rPr>
              <a:t>普通函数调用</a:t>
            </a:r>
            <a:r>
              <a:rPr lang="zh-CN" altLang="en-US" sz="2000" dirty="0">
                <a:latin typeface="+mn-lt"/>
              </a:rPr>
              <a:t>的代码在</a:t>
            </a:r>
            <a:r>
              <a:rPr lang="en-US" altLang="zh-CN" sz="2000" dirty="0">
                <a:latin typeface="+mn-lt"/>
              </a:rPr>
              <a:t>CPU</a:t>
            </a:r>
            <a:r>
              <a:rPr lang="zh-CN" altLang="en-US" sz="2000" dirty="0">
                <a:latin typeface="+mn-lt"/>
              </a:rPr>
              <a:t>用户态下运行，包含在可执行程序内，使用</a:t>
            </a:r>
            <a:r>
              <a:rPr lang="en-US" altLang="zh-CN" sz="2000" dirty="0">
                <a:latin typeface="+mn-lt"/>
              </a:rPr>
              <a:t>CALL</a:t>
            </a:r>
            <a:r>
              <a:rPr lang="zh-CN" altLang="en-US" sz="2000" dirty="0">
                <a:latin typeface="+mn-lt"/>
              </a:rPr>
              <a:t>指令，利用堆栈实现，函数调用结束后返回调用处的下一条语句（库函数与自定义函数）</a:t>
            </a:r>
          </a:p>
          <a:p>
            <a:pPr lvl="1" eaLnBrk="1" hangingPunct="1"/>
            <a:r>
              <a:rPr lang="zh-CN" altLang="en-US" sz="2000" dirty="0">
                <a:latin typeface="+mn-lt"/>
              </a:rPr>
              <a:t>实现</a:t>
            </a:r>
            <a:r>
              <a:rPr lang="zh-CN" altLang="en-US" sz="2000" b="1" dirty="0">
                <a:solidFill>
                  <a:srgbClr val="C00000"/>
                </a:solidFill>
                <a:latin typeface="+mn-lt"/>
              </a:rPr>
              <a:t>系统调用</a:t>
            </a:r>
            <a:r>
              <a:rPr lang="zh-CN" altLang="en-US" sz="2000" dirty="0">
                <a:latin typeface="+mn-lt"/>
              </a:rPr>
              <a:t>功能的代码在内核中，用户程序通过使用</a:t>
            </a:r>
            <a:r>
              <a:rPr lang="en-US" altLang="zh-CN" sz="2000" dirty="0">
                <a:latin typeface="+mn-lt"/>
              </a:rPr>
              <a:t>INT</a:t>
            </a:r>
            <a:r>
              <a:rPr lang="zh-CN" altLang="en-US" sz="2000" dirty="0">
                <a:latin typeface="+mn-lt"/>
              </a:rPr>
              <a:t>指令产生软中断进入内核执行，使用进程的核心态堆栈，执行完毕后中断返回</a:t>
            </a:r>
          </a:p>
          <a:p>
            <a:pPr eaLnBrk="1" hangingPunct="1"/>
            <a:r>
              <a:rPr lang="zh-CN" altLang="en-US" sz="2400" dirty="0"/>
              <a:t>系统命令</a:t>
            </a:r>
          </a:p>
          <a:p>
            <a:pPr lvl="1" eaLnBrk="1" hangingPunct="1"/>
            <a:r>
              <a:rPr lang="zh-CN" altLang="en-US" sz="2000" dirty="0">
                <a:latin typeface="+mn-lt"/>
              </a:rPr>
              <a:t>操作系统自带的命令也是利用系统调用设计的应用程序，与普通的应用程序具有相同地位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115889"/>
            <a:ext cx="7772400" cy="719137"/>
          </a:xfrm>
        </p:spPr>
        <p:txBody>
          <a:bodyPr/>
          <a:lstStyle/>
          <a:p>
            <a:pPr eaLnBrk="1" hangingPunct="1"/>
            <a:r>
              <a:rPr lang="zh-CN" altLang="en-US"/>
              <a:t>应用软件和设备驱动程序开发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765176"/>
            <a:ext cx="9865095" cy="583217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应用软件开发</a:t>
            </a:r>
            <a:r>
              <a:rPr lang="en-US" altLang="zh-CN" dirty="0"/>
              <a:t>SDK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+mn-lt"/>
              </a:rPr>
              <a:t>直接使用系统调用</a:t>
            </a:r>
            <a:r>
              <a:rPr lang="en-US" altLang="zh-CN" dirty="0">
                <a:latin typeface="+mn-lt"/>
              </a:rPr>
              <a:t>(</a:t>
            </a:r>
            <a:r>
              <a:rPr lang="zh-CN" altLang="en-US" dirty="0">
                <a:latin typeface="+mn-lt"/>
              </a:rPr>
              <a:t>如：</a:t>
            </a:r>
            <a:r>
              <a:rPr lang="en-US" altLang="zh-CN" dirty="0">
                <a:latin typeface="+mn-lt"/>
              </a:rPr>
              <a:t>Unix)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+mn-lt"/>
              </a:rPr>
              <a:t>将系统调用封装为函数库</a:t>
            </a:r>
            <a:r>
              <a:rPr lang="en-US" altLang="zh-CN" dirty="0">
                <a:latin typeface="+mn-lt"/>
              </a:rPr>
              <a:t>API</a:t>
            </a:r>
            <a:r>
              <a:rPr lang="zh-CN" altLang="en-US" dirty="0">
                <a:latin typeface="+mn-lt"/>
              </a:rPr>
              <a:t>（如</a:t>
            </a:r>
            <a:r>
              <a:rPr lang="en-US" altLang="zh-CN" dirty="0">
                <a:latin typeface="+mn-lt"/>
              </a:rPr>
              <a:t>Win32)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+mn-lt"/>
              </a:rPr>
              <a:t>使用框架，如：</a:t>
            </a:r>
            <a:r>
              <a:rPr lang="en-US" altLang="zh-CN" dirty="0">
                <a:latin typeface="+mn-lt"/>
              </a:rPr>
              <a:t>MFC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+mn-lt"/>
              </a:rPr>
              <a:t>应用软件运行时</a:t>
            </a:r>
            <a:r>
              <a:rPr lang="en-US" altLang="zh-CN" dirty="0">
                <a:latin typeface="+mn-lt"/>
              </a:rPr>
              <a:t>CPU</a:t>
            </a:r>
            <a:r>
              <a:rPr lang="zh-CN" altLang="en-US" dirty="0">
                <a:latin typeface="+mn-lt"/>
              </a:rPr>
              <a:t>处于用户态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设备驱动程序开发</a:t>
            </a:r>
            <a:r>
              <a:rPr lang="en-US" altLang="zh-CN" dirty="0"/>
              <a:t>DDK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+mn-lt"/>
              </a:rPr>
              <a:t>操作系统中对设备分类，例如：网卡，磁盘，显示器，打印机，声卡，音频输入，视频输入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+mn-lt"/>
              </a:rPr>
              <a:t>每类设备设计一种抽象的接口，包括多个函数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+mn-lt"/>
              </a:rPr>
              <a:t>设备驱动程序操纵硬件，处理中断，提供这类设备接口规定的一组函数。函数的调用时机由操作系统决定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+mn-lt"/>
              </a:rPr>
              <a:t>设备驱动程序工作在</a:t>
            </a:r>
            <a:r>
              <a:rPr lang="en-US" altLang="zh-CN" dirty="0">
                <a:latin typeface="+mn-lt"/>
              </a:rPr>
              <a:t>CPU</a:t>
            </a:r>
            <a:r>
              <a:rPr lang="zh-CN" altLang="en-US" dirty="0">
                <a:latin typeface="+mn-lt"/>
              </a:rPr>
              <a:t>特权级，驱动程序的</a:t>
            </a:r>
            <a:r>
              <a:rPr lang="en-US" altLang="zh-CN" dirty="0">
                <a:latin typeface="+mn-lt"/>
              </a:rPr>
              <a:t>BUG</a:t>
            </a:r>
            <a:r>
              <a:rPr lang="zh-CN" altLang="en-US" dirty="0">
                <a:latin typeface="+mn-lt"/>
              </a:rPr>
              <a:t>可能会导致整个系统崩溃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+mn-lt"/>
              </a:rPr>
              <a:t>一般设备驱动程序通过动态链接的方式链接入内核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蒋砚军《UNIX编程环境》">
  <a:themeElements>
    <a:clrScheme name="">
      <a:dk1>
        <a:srgbClr val="000000"/>
      </a:dk1>
      <a:lt1>
        <a:srgbClr val="FF9900"/>
      </a:lt1>
      <a:dk2>
        <a:srgbClr val="FF9900"/>
      </a:dk2>
      <a:lt2>
        <a:srgbClr val="969696"/>
      </a:lt2>
      <a:accent1>
        <a:srgbClr val="00CC99"/>
      </a:accent1>
      <a:accent2>
        <a:srgbClr val="3333CC"/>
      </a:accent2>
      <a:accent3>
        <a:srgbClr val="FFCAAA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蒋砚军《UNIX编程环境》">
      <a:majorFont>
        <a:latin typeface="Times New Roman"/>
        <a:ea typeface="楷体_GB2312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宋体" pitchFamily="2" charset="-122"/>
          </a:defRPr>
        </a:defPPr>
      </a:lstStyle>
    </a:lnDef>
  </a:objectDefaults>
  <a:extraClrSchemeLst>
    <a:extraClrScheme>
      <a:clrScheme name="蒋砚军《UNIX编程环境》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编程环境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蒋砚军《UNIX编程环境》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编程环境》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编程环境》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编程环境》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编程环境》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1364</TotalTime>
  <Words>1097</Words>
  <Application>Microsoft Office PowerPoint</Application>
  <PresentationFormat>宽屏</PresentationFormat>
  <Paragraphs>157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 Unicode MS</vt:lpstr>
      <vt:lpstr>等线</vt:lpstr>
      <vt:lpstr>仿宋_GB2312</vt:lpstr>
      <vt:lpstr>黑体</vt:lpstr>
      <vt:lpstr>华文仿宋</vt:lpstr>
      <vt:lpstr>楷体</vt:lpstr>
      <vt:lpstr>楷体_GB2312</vt:lpstr>
      <vt:lpstr>宋体</vt:lpstr>
      <vt:lpstr>Courier New</vt:lpstr>
      <vt:lpstr>Lucida Console</vt:lpstr>
      <vt:lpstr>Times New Roman</vt:lpstr>
      <vt:lpstr>Verdana</vt:lpstr>
      <vt:lpstr>Wingdings</vt:lpstr>
      <vt:lpstr>蒋砚军《UNIX编程环境》</vt:lpstr>
      <vt:lpstr>Visio</vt:lpstr>
      <vt:lpstr>Linux开发环境及应用</vt:lpstr>
      <vt:lpstr>教学安排</vt:lpstr>
      <vt:lpstr>计算机系统的组成</vt:lpstr>
      <vt:lpstr>操作系统的发展</vt:lpstr>
      <vt:lpstr>分时系统的发展</vt:lpstr>
      <vt:lpstr>多道程序需要的硬件支持: 中断与通道技术</vt:lpstr>
      <vt:lpstr>实现多道程序需要的硬件支持：内存管制</vt:lpstr>
      <vt:lpstr>系统调用和系统命令</vt:lpstr>
      <vt:lpstr>应用软件和设备驱动程序开发</vt:lpstr>
      <vt:lpstr>操作系统在计算机系统中的地位</vt:lpstr>
      <vt:lpstr>本课程内容</vt:lpstr>
      <vt:lpstr>教 材</vt:lpstr>
      <vt:lpstr>参考书1 ：AUP</vt:lpstr>
      <vt:lpstr>参考书3： APUE</vt:lpstr>
      <vt:lpstr>参考书</vt:lpstr>
      <vt:lpstr>文件清单</vt:lpstr>
      <vt:lpstr>“Linux参考资料.7z”包中文件</vt:lpstr>
    </vt:vector>
  </TitlesOfParts>
  <Company>北京邮电大学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第1讲 UNIX简介</dc:title>
  <dc:creator>蒋砚军</dc:creator>
  <cp:lastModifiedBy>▷</cp:lastModifiedBy>
  <cp:revision>283</cp:revision>
  <dcterms:created xsi:type="dcterms:W3CDTF">2001-09-25T00:57:40Z</dcterms:created>
  <dcterms:modified xsi:type="dcterms:W3CDTF">2020-02-26T09:12:52Z</dcterms:modified>
</cp:coreProperties>
</file>