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81"/>
  </p:notesMasterIdLst>
  <p:handoutMasterIdLst>
    <p:handoutMasterId r:id="rId82"/>
  </p:handoutMasterIdLst>
  <p:sldIdLst>
    <p:sldId id="361" r:id="rId2"/>
    <p:sldId id="426" r:id="rId3"/>
    <p:sldId id="487" r:id="rId4"/>
    <p:sldId id="456" r:id="rId5"/>
    <p:sldId id="457" r:id="rId6"/>
    <p:sldId id="458" r:id="rId7"/>
    <p:sldId id="459" r:id="rId8"/>
    <p:sldId id="461" r:id="rId9"/>
    <p:sldId id="417" r:id="rId10"/>
    <p:sldId id="419" r:id="rId11"/>
    <p:sldId id="462" r:id="rId12"/>
    <p:sldId id="463" r:id="rId13"/>
    <p:sldId id="464" r:id="rId14"/>
    <p:sldId id="465" r:id="rId15"/>
    <p:sldId id="466" r:id="rId16"/>
    <p:sldId id="467" r:id="rId17"/>
    <p:sldId id="468" r:id="rId18"/>
    <p:sldId id="469" r:id="rId19"/>
    <p:sldId id="470" r:id="rId20"/>
    <p:sldId id="471" r:id="rId21"/>
    <p:sldId id="472" r:id="rId22"/>
    <p:sldId id="432" r:id="rId23"/>
    <p:sldId id="474" r:id="rId24"/>
    <p:sldId id="476" r:id="rId25"/>
    <p:sldId id="477" r:id="rId26"/>
    <p:sldId id="437" r:id="rId27"/>
    <p:sldId id="478" r:id="rId28"/>
    <p:sldId id="480" r:id="rId29"/>
    <p:sldId id="482" r:id="rId30"/>
    <p:sldId id="483" r:id="rId31"/>
    <p:sldId id="484" r:id="rId32"/>
    <p:sldId id="485" r:id="rId33"/>
    <p:sldId id="442" r:id="rId34"/>
    <p:sldId id="443" r:id="rId35"/>
    <p:sldId id="486" r:id="rId36"/>
    <p:sldId id="444" r:id="rId37"/>
    <p:sldId id="445" r:id="rId38"/>
    <p:sldId id="446" r:id="rId39"/>
    <p:sldId id="447" r:id="rId40"/>
    <p:sldId id="564" r:id="rId41"/>
    <p:sldId id="490" r:id="rId42"/>
    <p:sldId id="498" r:id="rId43"/>
    <p:sldId id="499" r:id="rId44"/>
    <p:sldId id="503" r:id="rId45"/>
    <p:sldId id="430" r:id="rId46"/>
    <p:sldId id="511" r:id="rId47"/>
    <p:sldId id="512" r:id="rId48"/>
    <p:sldId id="506" r:id="rId49"/>
    <p:sldId id="507" r:id="rId50"/>
    <p:sldId id="508" r:id="rId51"/>
    <p:sldId id="509" r:id="rId52"/>
    <p:sldId id="563" r:id="rId53"/>
    <p:sldId id="514" r:id="rId54"/>
    <p:sldId id="515" r:id="rId55"/>
    <p:sldId id="516" r:id="rId56"/>
    <p:sldId id="517" r:id="rId57"/>
    <p:sldId id="518" r:id="rId58"/>
    <p:sldId id="569" r:id="rId59"/>
    <p:sldId id="565" r:id="rId60"/>
    <p:sldId id="521" r:id="rId61"/>
    <p:sldId id="522" r:id="rId62"/>
    <p:sldId id="525" r:id="rId63"/>
    <p:sldId id="526" r:id="rId64"/>
    <p:sldId id="527" r:id="rId65"/>
    <p:sldId id="528" r:id="rId66"/>
    <p:sldId id="566" r:id="rId67"/>
    <p:sldId id="531" r:id="rId68"/>
    <p:sldId id="532" r:id="rId69"/>
    <p:sldId id="533" r:id="rId70"/>
    <p:sldId id="534" r:id="rId71"/>
    <p:sldId id="536" r:id="rId72"/>
    <p:sldId id="537" r:id="rId73"/>
    <p:sldId id="538" r:id="rId74"/>
    <p:sldId id="539" r:id="rId75"/>
    <p:sldId id="540" r:id="rId76"/>
    <p:sldId id="541" r:id="rId77"/>
    <p:sldId id="542" r:id="rId78"/>
    <p:sldId id="547" r:id="rId79"/>
    <p:sldId id="551" r:id="rId80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lnSpc>
        <a:spcPct val="85000"/>
      </a:lnSpc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Lucida Console" pitchFamily="49" charset="0"/>
        <a:ea typeface="宋体" pitchFamily="2" charset="-122"/>
        <a:cs typeface="+mn-cs"/>
      </a:defRPr>
    </a:lvl1pPr>
    <a:lvl2pPr marL="457200" algn="l" rtl="0" eaLnBrk="0" fontAlgn="base" hangingPunct="0">
      <a:lnSpc>
        <a:spcPct val="85000"/>
      </a:lnSpc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Lucida Console" pitchFamily="49" charset="0"/>
        <a:ea typeface="宋体" pitchFamily="2" charset="-122"/>
        <a:cs typeface="+mn-cs"/>
      </a:defRPr>
    </a:lvl2pPr>
    <a:lvl3pPr marL="914400" algn="l" rtl="0" eaLnBrk="0" fontAlgn="base" hangingPunct="0">
      <a:lnSpc>
        <a:spcPct val="85000"/>
      </a:lnSpc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Lucida Console" pitchFamily="49" charset="0"/>
        <a:ea typeface="宋体" pitchFamily="2" charset="-122"/>
        <a:cs typeface="+mn-cs"/>
      </a:defRPr>
    </a:lvl3pPr>
    <a:lvl4pPr marL="1371600" algn="l" rtl="0" eaLnBrk="0" fontAlgn="base" hangingPunct="0">
      <a:lnSpc>
        <a:spcPct val="85000"/>
      </a:lnSpc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Lucida Console" pitchFamily="49" charset="0"/>
        <a:ea typeface="宋体" pitchFamily="2" charset="-122"/>
        <a:cs typeface="+mn-cs"/>
      </a:defRPr>
    </a:lvl4pPr>
    <a:lvl5pPr marL="1828800" algn="l" rtl="0" eaLnBrk="0" fontAlgn="base" hangingPunct="0">
      <a:lnSpc>
        <a:spcPct val="85000"/>
      </a:lnSpc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Lucida Console" pitchFamily="49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1400" b="1" kern="1200">
        <a:solidFill>
          <a:schemeClr val="tx1"/>
        </a:solidFill>
        <a:latin typeface="Lucida Console" pitchFamily="49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1400" b="1" kern="1200">
        <a:solidFill>
          <a:schemeClr val="tx1"/>
        </a:solidFill>
        <a:latin typeface="Lucida Console" pitchFamily="49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1400" b="1" kern="1200">
        <a:solidFill>
          <a:schemeClr val="tx1"/>
        </a:solidFill>
        <a:latin typeface="Lucida Console" pitchFamily="49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1400" b="1" kern="1200">
        <a:solidFill>
          <a:schemeClr val="tx1"/>
        </a:solidFill>
        <a:latin typeface="Lucida Console" pitchFamily="49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C33"/>
    <a:srgbClr val="0000FF"/>
    <a:srgbClr val="0066CC"/>
    <a:srgbClr val="008080"/>
    <a:srgbClr val="FF7C80"/>
    <a:srgbClr val="006699"/>
    <a:srgbClr val="0099CC"/>
    <a:srgbClr val="3366FF"/>
    <a:srgbClr val="CCEC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38" autoAdjust="0"/>
    <p:restoredTop sz="86403" autoAdjust="0"/>
  </p:normalViewPr>
  <p:slideViewPr>
    <p:cSldViewPr>
      <p:cViewPr varScale="1">
        <p:scale>
          <a:sx n="105" d="100"/>
          <a:sy n="105" d="100"/>
        </p:scale>
        <p:origin x="624" y="108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100" d="100"/>
          <a:sy n="100" d="100"/>
        </p:scale>
        <p:origin x="-846" y="48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viewProps" Target="view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notesMaster" Target="notesMasters/notesMaster1.xml"/><Relationship Id="rId86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61" Type="http://schemas.openxmlformats.org/officeDocument/2006/relationships/slide" Target="slides/slide60.xml"/><Relationship Id="rId82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defRPr sz="1200" b="0"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defRPr sz="1200" b="0"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defRPr sz="1200" b="0"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defRPr sz="1200" b="0">
                <a:latin typeface="Times New Roman" pitchFamily="18" charset="0"/>
              </a:defRPr>
            </a:lvl1pPr>
          </a:lstStyle>
          <a:p>
            <a:fld id="{960405C9-51FF-433B-B7BD-11E0BBA3993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264437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defRPr sz="1200" b="0"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defRPr sz="1200" b="0"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2052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单击以编辑母版文本样式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defRPr sz="1200" b="0"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defRPr sz="1200" b="0">
                <a:latin typeface="Times New Roman" pitchFamily="18" charset="0"/>
              </a:defRPr>
            </a:lvl1pPr>
          </a:lstStyle>
          <a:p>
            <a:fld id="{69AB1753-E88C-4852-80CF-F2544E486C5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3877175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AB1753-E88C-4852-80CF-F2544E486C52}" type="slidenum">
              <a:rPr lang="en-US" altLang="zh-CN" smtClean="0"/>
              <a:pPr/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689033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568" y="2060848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524750" y="6453188"/>
            <a:ext cx="1476375" cy="2603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第</a:t>
            </a:r>
            <a:r>
              <a:rPr lang="en-US" altLang="zh-CN"/>
              <a:t>2</a:t>
            </a:r>
            <a:r>
              <a:rPr lang="zh-CN" altLang="en-US"/>
              <a:t>章 第</a:t>
            </a:r>
            <a:fld id="{04F03289-A50D-4A2A-A878-DDC8DCA0560C}" type="slidenum">
              <a:rPr lang="zh-CN" altLang="en-US"/>
              <a:pPr/>
              <a:t>‹#›</a:t>
            </a:fld>
            <a:r>
              <a:rPr lang="zh-CN" altLang="en-US"/>
              <a:t>页</a:t>
            </a:r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86976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524750" y="6453188"/>
            <a:ext cx="1476375" cy="2603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第</a:t>
            </a:r>
            <a:r>
              <a:rPr lang="en-US" altLang="zh-CN"/>
              <a:t>2</a:t>
            </a:r>
            <a:r>
              <a:rPr lang="zh-CN" altLang="en-US"/>
              <a:t>章 第</a:t>
            </a:r>
            <a:fld id="{7F9B57C8-73B9-438E-BCA4-781FC5927A0B}" type="slidenum">
              <a:rPr lang="zh-CN" altLang="en-US"/>
              <a:pPr/>
              <a:t>‹#›</a:t>
            </a:fld>
            <a:r>
              <a:rPr lang="zh-CN" altLang="en-US"/>
              <a:t>页</a:t>
            </a:r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32626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3513" y="188913"/>
            <a:ext cx="1943100" cy="61182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4213" y="188913"/>
            <a:ext cx="5676900" cy="61182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524750" y="6453188"/>
            <a:ext cx="1476375" cy="2603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第</a:t>
            </a:r>
            <a:r>
              <a:rPr lang="en-US" altLang="zh-CN"/>
              <a:t>2</a:t>
            </a:r>
            <a:r>
              <a:rPr lang="zh-CN" altLang="en-US"/>
              <a:t>章 第</a:t>
            </a:r>
            <a:fld id="{9EBF15D5-886D-4F1A-B7C0-D02A07657D04}" type="slidenum">
              <a:rPr lang="zh-CN" altLang="en-US"/>
              <a:pPr/>
              <a:t>‹#›</a:t>
            </a:fld>
            <a:r>
              <a:rPr lang="zh-CN" altLang="en-US"/>
              <a:t>页</a:t>
            </a:r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113481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213" y="188913"/>
            <a:ext cx="7772400" cy="71913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4213" y="908050"/>
            <a:ext cx="3810000" cy="53990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6613" y="908050"/>
            <a:ext cx="3810000" cy="53990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>
          <a:xfrm>
            <a:off x="7524750" y="6453188"/>
            <a:ext cx="1476375" cy="2603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第</a:t>
            </a:r>
            <a:r>
              <a:rPr lang="en-US" altLang="zh-CN"/>
              <a:t>2</a:t>
            </a:r>
            <a:r>
              <a:rPr lang="zh-CN" altLang="en-US"/>
              <a:t>章 第</a:t>
            </a:r>
            <a:fld id="{399D7AF7-C538-4690-9957-E0163DAB8A1C}" type="slidenum">
              <a:rPr lang="zh-CN" altLang="en-US"/>
              <a:pPr/>
              <a:t>‹#›</a:t>
            </a:fld>
            <a:r>
              <a:rPr lang="zh-CN" altLang="en-US"/>
              <a:t>页</a:t>
            </a:r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60903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524750" y="6453188"/>
            <a:ext cx="1476375" cy="2603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章 第</a:t>
            </a:r>
            <a:fld id="{5CC8B056-FAF7-4BDE-A714-745B9E48B7A4}" type="slidenum">
              <a:rPr lang="zh-CN" altLang="en-US"/>
              <a:pPr/>
              <a:t>‹#›</a:t>
            </a:fld>
            <a:r>
              <a:rPr lang="zh-CN" altLang="en-US" dirty="0"/>
              <a:t>页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69402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524750" y="6453188"/>
            <a:ext cx="1476375" cy="2603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第</a:t>
            </a:r>
            <a:r>
              <a:rPr lang="en-US" altLang="zh-CN"/>
              <a:t>2</a:t>
            </a:r>
            <a:r>
              <a:rPr lang="zh-CN" altLang="en-US"/>
              <a:t>章 第</a:t>
            </a:r>
            <a:fld id="{05F7B75E-C6C5-4023-A21F-921CFE132D63}" type="slidenum">
              <a:rPr lang="zh-CN" altLang="en-US"/>
              <a:pPr/>
              <a:t>‹#›</a:t>
            </a:fld>
            <a:r>
              <a:rPr lang="zh-CN" altLang="en-US"/>
              <a:t>页</a:t>
            </a:r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84096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4213" y="908050"/>
            <a:ext cx="3810000" cy="5399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6613" y="908050"/>
            <a:ext cx="3810000" cy="5399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>
          <a:xfrm>
            <a:off x="7524750" y="6453188"/>
            <a:ext cx="1476375" cy="2603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第</a:t>
            </a:r>
            <a:r>
              <a:rPr lang="en-US" altLang="zh-CN"/>
              <a:t>2</a:t>
            </a:r>
            <a:r>
              <a:rPr lang="zh-CN" altLang="en-US"/>
              <a:t>章 第</a:t>
            </a:r>
            <a:fld id="{C551F2C9-8BA7-4E6D-A3A4-C3D81F457838}" type="slidenum">
              <a:rPr lang="zh-CN" altLang="en-US"/>
              <a:pPr/>
              <a:t>‹#›</a:t>
            </a:fld>
            <a:r>
              <a:rPr lang="zh-CN" altLang="en-US"/>
              <a:t>页</a:t>
            </a:r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3149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>
          <a:xfrm>
            <a:off x="7524750" y="6453188"/>
            <a:ext cx="1476375" cy="2603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第</a:t>
            </a:r>
            <a:r>
              <a:rPr lang="en-US" altLang="zh-CN"/>
              <a:t>2</a:t>
            </a:r>
            <a:r>
              <a:rPr lang="zh-CN" altLang="en-US"/>
              <a:t>章 第</a:t>
            </a:r>
            <a:fld id="{5FE46C0B-3122-4FCB-8769-8CC8ADD12E12}" type="slidenum">
              <a:rPr lang="zh-CN" altLang="en-US"/>
              <a:pPr/>
              <a:t>‹#›</a:t>
            </a:fld>
            <a:r>
              <a:rPr lang="zh-CN" altLang="en-US"/>
              <a:t>页</a:t>
            </a:r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55802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>
          <a:xfrm>
            <a:off x="7524750" y="6453188"/>
            <a:ext cx="1476375" cy="2603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第</a:t>
            </a:r>
            <a:r>
              <a:rPr lang="en-US" altLang="zh-CN"/>
              <a:t>2</a:t>
            </a:r>
            <a:r>
              <a:rPr lang="zh-CN" altLang="en-US"/>
              <a:t>章 第</a:t>
            </a:r>
            <a:fld id="{BDE75030-D22C-4EB9-BEE7-7402200CCC17}" type="slidenum">
              <a:rPr lang="zh-CN" altLang="en-US"/>
              <a:pPr/>
              <a:t>‹#›</a:t>
            </a:fld>
            <a:r>
              <a:rPr lang="zh-CN" altLang="en-US"/>
              <a:t>页</a:t>
            </a:r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72906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7524750" y="6453188"/>
            <a:ext cx="1476375" cy="2603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第</a:t>
            </a:r>
            <a:r>
              <a:rPr lang="en-US" altLang="zh-CN"/>
              <a:t>2</a:t>
            </a:r>
            <a:r>
              <a:rPr lang="zh-CN" altLang="en-US"/>
              <a:t>章 第</a:t>
            </a:r>
            <a:fld id="{0F05DCE2-10C7-41A9-A038-94E58B43F98F}" type="slidenum">
              <a:rPr lang="zh-CN" altLang="en-US"/>
              <a:pPr/>
              <a:t>‹#›</a:t>
            </a:fld>
            <a:r>
              <a:rPr lang="zh-CN" altLang="en-US"/>
              <a:t>页</a:t>
            </a:r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66886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>
          <a:xfrm>
            <a:off x="7524750" y="6453188"/>
            <a:ext cx="1476375" cy="2603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第</a:t>
            </a:r>
            <a:r>
              <a:rPr lang="en-US" altLang="zh-CN"/>
              <a:t>2</a:t>
            </a:r>
            <a:r>
              <a:rPr lang="zh-CN" altLang="en-US"/>
              <a:t>章 第</a:t>
            </a:r>
            <a:fld id="{697292C6-3359-4CC4-93C8-AA371FE555CF}" type="slidenum">
              <a:rPr lang="zh-CN" altLang="en-US"/>
              <a:pPr/>
              <a:t>‹#›</a:t>
            </a:fld>
            <a:r>
              <a:rPr lang="zh-CN" altLang="en-US"/>
              <a:t>页</a:t>
            </a:r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10171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>
          <a:xfrm>
            <a:off x="7524750" y="6453188"/>
            <a:ext cx="1476375" cy="2603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第</a:t>
            </a:r>
            <a:r>
              <a:rPr lang="en-US" altLang="zh-CN"/>
              <a:t>2</a:t>
            </a:r>
            <a:r>
              <a:rPr lang="zh-CN" altLang="en-US"/>
              <a:t>章 第</a:t>
            </a:r>
            <a:fld id="{910A8354-CC5F-4DEF-A534-B97CD2673860}" type="slidenum">
              <a:rPr lang="zh-CN" altLang="en-US"/>
              <a:pPr/>
              <a:t>‹#›</a:t>
            </a:fld>
            <a:r>
              <a:rPr lang="zh-CN" altLang="en-US"/>
              <a:t>页</a:t>
            </a:r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50404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4213" y="188913"/>
            <a:ext cx="7772400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单击以编辑</a:t>
            </a:r>
            <a:r>
              <a:rPr lang="zh-CN" altLang="en-US"/>
              <a:t>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4213" y="908050"/>
            <a:ext cx="7772400" cy="539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单击以编辑母版文本样式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</p:txBody>
      </p:sp>
      <p:sp>
        <p:nvSpPr>
          <p:cNvPr id="1038" name="Line 14"/>
          <p:cNvSpPr>
            <a:spLocks noChangeShapeType="1"/>
          </p:cNvSpPr>
          <p:nvPr userDrawn="1"/>
        </p:nvSpPr>
        <p:spPr bwMode="auto">
          <a:xfrm>
            <a:off x="684213" y="908050"/>
            <a:ext cx="7775575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kumimoji="1" sz="4400" b="1">
          <a:solidFill>
            <a:srgbClr val="A5002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 b="1">
          <a:solidFill>
            <a:srgbClr val="A50021"/>
          </a:solidFill>
          <a:latin typeface="Times New Roman" pitchFamily="18" charset="0"/>
          <a:ea typeface="楷体_GB2312" pitchFamily="49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400" b="1">
          <a:solidFill>
            <a:srgbClr val="A50021"/>
          </a:solidFill>
          <a:latin typeface="Times New Roman" pitchFamily="18" charset="0"/>
          <a:ea typeface="楷体_GB2312" pitchFamily="49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400" b="1">
          <a:solidFill>
            <a:srgbClr val="A50021"/>
          </a:solidFill>
          <a:latin typeface="Times New Roman" pitchFamily="18" charset="0"/>
          <a:ea typeface="楷体_GB2312" pitchFamily="49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400" b="1">
          <a:solidFill>
            <a:srgbClr val="A50021"/>
          </a:solidFill>
          <a:latin typeface="Times New Roman" pitchFamily="18" charset="0"/>
          <a:ea typeface="楷体_GB2312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 b="1">
          <a:solidFill>
            <a:srgbClr val="A50021"/>
          </a:solidFill>
          <a:latin typeface="Times New Roman" pitchFamily="18" charset="0"/>
          <a:ea typeface="楷体_GB2312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 b="1">
          <a:solidFill>
            <a:srgbClr val="A50021"/>
          </a:solidFill>
          <a:latin typeface="Times New Roman" pitchFamily="18" charset="0"/>
          <a:ea typeface="楷体_GB2312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 b="1">
          <a:solidFill>
            <a:srgbClr val="A50021"/>
          </a:solidFill>
          <a:latin typeface="Times New Roman" pitchFamily="18" charset="0"/>
          <a:ea typeface="楷体_GB2312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 b="1">
          <a:solidFill>
            <a:srgbClr val="A50021"/>
          </a:solidFill>
          <a:latin typeface="Times New Roman" pitchFamily="18" charset="0"/>
          <a:ea typeface="楷体_GB2312" pitchFamily="49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n"/>
        <a:defRPr kumimoji="1" sz="2800" b="1">
          <a:solidFill>
            <a:srgbClr val="003399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009900"/>
        </a:buClr>
        <a:buFont typeface="Wingdings" pitchFamily="2" charset="2"/>
        <a:buChar char="u"/>
        <a:defRPr kumimoji="1" sz="2400">
          <a:solidFill>
            <a:schemeClr val="tx1"/>
          </a:solidFill>
          <a:latin typeface="Verdana" pitchFamily="34" charset="0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0000FF"/>
        </a:buClr>
        <a:buFont typeface="Wingdings" pitchFamily="2" charset="2"/>
        <a:buChar char="Ø"/>
        <a:defRPr kumimoji="1" sz="2200">
          <a:solidFill>
            <a:schemeClr val="tx1"/>
          </a:solidFill>
          <a:latin typeface="Verdana" pitchFamily="34" charset="0"/>
          <a:ea typeface="+mj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rgbClr val="CC00FF"/>
        </a:buClr>
        <a:buFont typeface="Wingdings" pitchFamily="2" charset="2"/>
        <a:buChar char="l"/>
        <a:defRPr kumimoji="1" sz="2000">
          <a:solidFill>
            <a:schemeClr val="tx1"/>
          </a:solidFill>
          <a:latin typeface="Verdana" pitchFamily="34" charset="0"/>
          <a:ea typeface="仿宋_GB2312" pitchFamily="49" charset="-122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rgbClr val="006600"/>
        </a:buClr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宋体" pitchFamily="2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6600"/>
        </a:buClr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宋体" pitchFamily="2" charset="-122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6600"/>
        </a:buClr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宋体" pitchFamily="2" charset="-122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6600"/>
        </a:buClr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宋体" pitchFamily="2" charset="-122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6600"/>
        </a:buClr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32.xml"/><Relationship Id="rId13" Type="http://schemas.openxmlformats.org/officeDocument/2006/relationships/slide" Target="slide66.xml"/><Relationship Id="rId3" Type="http://schemas.openxmlformats.org/officeDocument/2006/relationships/slide" Target="slide3.xml"/><Relationship Id="rId7" Type="http://schemas.openxmlformats.org/officeDocument/2006/relationships/slide" Target="slide28.xml"/><Relationship Id="rId12" Type="http://schemas.openxmlformats.org/officeDocument/2006/relationships/slide" Target="slide59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slide" Target="slide20.xml"/><Relationship Id="rId11" Type="http://schemas.openxmlformats.org/officeDocument/2006/relationships/slide" Target="slide58.xml"/><Relationship Id="rId5" Type="http://schemas.openxmlformats.org/officeDocument/2006/relationships/slide" Target="slide19.xml"/><Relationship Id="rId10" Type="http://schemas.openxmlformats.org/officeDocument/2006/relationships/slide" Target="slide46.xml"/><Relationship Id="rId4" Type="http://schemas.openxmlformats.org/officeDocument/2006/relationships/slide" Target="slide7.xml"/><Relationship Id="rId9" Type="http://schemas.openxmlformats.org/officeDocument/2006/relationships/slide" Target="slide35.xml"/><Relationship Id="rId14" Type="http://schemas.openxmlformats.org/officeDocument/2006/relationships/slide" Target="slide4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slide" Target="slide2.xml"/><Relationship Id="rId4" Type="http://schemas.openxmlformats.org/officeDocument/2006/relationships/image" Target="../media/image3.emf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8313" y="1844675"/>
            <a:ext cx="8207375" cy="2089150"/>
          </a:xfrm>
        </p:spPr>
        <p:txBody>
          <a:bodyPr/>
          <a:lstStyle/>
          <a:p>
            <a:r>
              <a:rPr lang="zh-CN" altLang="en-US" sz="6600" dirty="0">
                <a:solidFill>
                  <a:srgbClr val="8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第</a:t>
            </a:r>
            <a:r>
              <a:rPr lang="en-US" altLang="zh-CN" sz="6600" dirty="0">
                <a:solidFill>
                  <a:srgbClr val="8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6600" dirty="0">
                <a:solidFill>
                  <a:srgbClr val="8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章</a:t>
            </a:r>
            <a:r>
              <a:rPr lang="zh-CN" altLang="en-US" sz="6600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zh-CN" altLang="en-US" sz="6600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CN" altLang="en-US" sz="6600" dirty="0">
                <a:solidFill>
                  <a:srgbClr val="8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文本文件处理</a:t>
            </a:r>
          </a:p>
        </p:txBody>
      </p:sp>
      <p:sp>
        <p:nvSpPr>
          <p:cNvPr id="200708" name="Line 4"/>
          <p:cNvSpPr>
            <a:spLocks noChangeShapeType="1"/>
          </p:cNvSpPr>
          <p:nvPr/>
        </p:nvSpPr>
        <p:spPr bwMode="auto">
          <a:xfrm>
            <a:off x="684213" y="908050"/>
            <a:ext cx="7775575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1259632" y="1052736"/>
            <a:ext cx="6399609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n"/>
              <a:defRPr kumimoji="1" sz="2800" b="1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u"/>
              <a:defRPr kumimoji="1" sz="2400">
                <a:solidFill>
                  <a:schemeClr val="tx1"/>
                </a:solidFill>
                <a:latin typeface="Verdana" pitchFamily="34" charset="0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Char char="Ø"/>
              <a:defRPr kumimoji="1" sz="2200">
                <a:solidFill>
                  <a:schemeClr val="tx1"/>
                </a:solidFill>
                <a:latin typeface="Verdana" pitchFamily="34" charset="0"/>
                <a:ea typeface="+mj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FF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Verdana" pitchFamily="34" charset="0"/>
                <a:ea typeface="仿宋_GB2312" pitchFamily="49" charset="-122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marL="257175" indent="-257175" defTabSz="685800" eaLnBrk="1" hangingPunct="1">
              <a:lnSpc>
                <a:spcPct val="90000"/>
              </a:lnSpc>
              <a:buClr>
                <a:srgbClr val="FF9900"/>
              </a:buClr>
              <a:buNone/>
              <a:defRPr/>
            </a:pPr>
            <a:r>
              <a:rPr lang="zh-CN" altLang="en-US" sz="1800" b="0" kern="0" dirty="0">
                <a:solidFill>
                  <a:srgbClr val="000000"/>
                </a:solidFill>
                <a:latin typeface="Times New Roman"/>
                <a:ea typeface="黑体"/>
              </a:rPr>
              <a:t>满屏后，显示</a:t>
            </a:r>
            <a:r>
              <a:rPr lang="en-US" altLang="zh-CN" sz="1800" b="0" kern="0" dirty="0">
                <a:solidFill>
                  <a:srgbClr val="000000"/>
                </a:solidFill>
                <a:latin typeface="Times New Roman"/>
                <a:ea typeface="黑体"/>
              </a:rPr>
              <a:t>--more--</a:t>
            </a:r>
            <a:r>
              <a:rPr lang="zh-CN" altLang="en-US" sz="1800" b="0" kern="0" dirty="0">
                <a:solidFill>
                  <a:srgbClr val="000000"/>
                </a:solidFill>
                <a:latin typeface="Times New Roman"/>
                <a:ea typeface="黑体"/>
              </a:rPr>
              <a:t>或</a:t>
            </a:r>
            <a:r>
              <a:rPr lang="en-US" altLang="zh-CN" sz="1800" b="0" kern="0" dirty="0">
                <a:solidFill>
                  <a:srgbClr val="000000"/>
                </a:solidFill>
                <a:latin typeface="Times New Roman"/>
                <a:ea typeface="黑体"/>
              </a:rPr>
              <a:t>--more--(15%)</a:t>
            </a:r>
            <a:r>
              <a:rPr lang="zh-CN" altLang="en-US" sz="1800" b="0" kern="0" dirty="0">
                <a:solidFill>
                  <a:srgbClr val="000000"/>
                </a:solidFill>
                <a:latin typeface="Times New Roman"/>
                <a:ea typeface="黑体"/>
              </a:rPr>
              <a:t>，可以使用</a:t>
            </a:r>
            <a:r>
              <a:rPr lang="en-US" altLang="zh-CN" sz="1800" b="0" kern="0" dirty="0">
                <a:solidFill>
                  <a:srgbClr val="000000"/>
                </a:solidFill>
                <a:latin typeface="Times New Roman"/>
                <a:ea typeface="黑体"/>
              </a:rPr>
              <a:t>more</a:t>
            </a:r>
            <a:r>
              <a:rPr lang="zh-CN" altLang="en-US" sz="1800" b="0" kern="0" dirty="0">
                <a:solidFill>
                  <a:srgbClr val="000000"/>
                </a:solidFill>
                <a:latin typeface="Times New Roman"/>
                <a:ea typeface="黑体"/>
              </a:rPr>
              <a:t>命令：</a:t>
            </a:r>
          </a:p>
        </p:txBody>
      </p:sp>
      <p:graphicFrame>
        <p:nvGraphicFramePr>
          <p:cNvPr id="12" name="Group 4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94461398"/>
              </p:ext>
            </p:extLst>
          </p:nvPr>
        </p:nvGraphicFramePr>
        <p:xfrm>
          <a:off x="1286570" y="1593206"/>
          <a:ext cx="5994796" cy="3694033"/>
        </p:xfrm>
        <a:graphic>
          <a:graphicData uri="http://schemas.openxmlformats.org/drawingml/2006/table">
            <a:tbl>
              <a:tblPr/>
              <a:tblGrid>
                <a:gridCol w="9727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20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3381">
                <a:tc>
                  <a:txBody>
                    <a:bodyPr/>
                    <a:lstStyle>
                      <a:lvl1pPr marL="0" indent="0" algn="l" defTabSz="4572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 baseline="0">
                          <a:solidFill>
                            <a:schemeClr val="tx1"/>
                          </a:solidFill>
                          <a:latin typeface="Times New Roman"/>
                          <a:ea typeface="黑体"/>
                        </a:defRPr>
                      </a:lvl1pPr>
                      <a:lvl2pPr marL="457200" indent="0" algn="l" defTabSz="4572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 baseline="0">
                          <a:solidFill>
                            <a:schemeClr val="tx1"/>
                          </a:solidFill>
                          <a:latin typeface="Times New Roman"/>
                          <a:ea typeface="黑体"/>
                        </a:defRPr>
                      </a:lvl2pPr>
                      <a:lvl3pPr marL="914400" indent="0" algn="l" defTabSz="4572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 baseline="0">
                          <a:solidFill>
                            <a:schemeClr val="tx1"/>
                          </a:solidFill>
                          <a:latin typeface="Times New Roman"/>
                          <a:ea typeface="黑体"/>
                        </a:defRPr>
                      </a:lvl3pPr>
                      <a:lvl4pPr marL="1371600" indent="0" algn="l" defTabSz="4572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 baseline="0">
                          <a:solidFill>
                            <a:schemeClr val="tx1"/>
                          </a:solidFill>
                          <a:latin typeface="Times New Roman"/>
                          <a:ea typeface="黑体"/>
                        </a:defRPr>
                      </a:lvl4pPr>
                      <a:lvl5pPr marL="1828800" indent="0" algn="l" defTabSz="4572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 baseline="0">
                          <a:solidFill>
                            <a:schemeClr val="tx1"/>
                          </a:solidFill>
                          <a:latin typeface="Times New Roman"/>
                          <a:ea typeface="黑体"/>
                        </a:defRPr>
                      </a:lvl5pPr>
                      <a:lvl6pPr marL="2286000" indent="0" algn="l" defTabSz="4572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 baseline="0">
                          <a:solidFill>
                            <a:schemeClr val="tx1"/>
                          </a:solidFill>
                          <a:latin typeface="Times New Roman"/>
                          <a:ea typeface="黑体"/>
                        </a:defRPr>
                      </a:lvl6pPr>
                      <a:lvl7pPr marL="2743200" indent="0" algn="l" defTabSz="4572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 baseline="0">
                          <a:solidFill>
                            <a:schemeClr val="tx1"/>
                          </a:solidFill>
                          <a:latin typeface="Times New Roman"/>
                          <a:ea typeface="黑体"/>
                        </a:defRPr>
                      </a:lvl7pPr>
                      <a:lvl8pPr marL="3200400" indent="0" algn="l" defTabSz="4572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 baseline="0">
                          <a:solidFill>
                            <a:schemeClr val="tx1"/>
                          </a:solidFill>
                          <a:latin typeface="Times New Roman"/>
                          <a:ea typeface="黑体"/>
                        </a:defRPr>
                      </a:lvl8pPr>
                      <a:lvl9pPr marL="3657600" indent="0" algn="l" defTabSz="4572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 baseline="0">
                          <a:solidFill>
                            <a:schemeClr val="tx1"/>
                          </a:solidFill>
                          <a:latin typeface="Times New Roman"/>
                          <a:ea typeface="黑体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黑体" pitchFamily="2" charset="-122"/>
                          <a:cs typeface="Times New Roman" pitchFamily="18" charset="0"/>
                        </a:rPr>
                        <a:t>空格</a:t>
                      </a:r>
                    </a:p>
                  </a:txBody>
                  <a:tcPr marL="68580" marR="68580" marT="34290" marB="34290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indent="0" algn="l" defTabSz="4572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 baseline="0">
                          <a:solidFill>
                            <a:schemeClr val="tx1"/>
                          </a:solidFill>
                          <a:latin typeface="Times New Roman"/>
                          <a:ea typeface="黑体"/>
                        </a:defRPr>
                      </a:lvl1pPr>
                      <a:lvl2pPr marL="457200" indent="0" algn="l" defTabSz="4572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 baseline="0">
                          <a:solidFill>
                            <a:schemeClr val="tx1"/>
                          </a:solidFill>
                          <a:latin typeface="Times New Roman"/>
                          <a:ea typeface="黑体"/>
                        </a:defRPr>
                      </a:lvl2pPr>
                      <a:lvl3pPr marL="914400" indent="0" algn="l" defTabSz="4572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 baseline="0">
                          <a:solidFill>
                            <a:schemeClr val="tx1"/>
                          </a:solidFill>
                          <a:latin typeface="Times New Roman"/>
                          <a:ea typeface="黑体"/>
                        </a:defRPr>
                      </a:lvl3pPr>
                      <a:lvl4pPr marL="1371600" indent="0" algn="l" defTabSz="4572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 baseline="0">
                          <a:solidFill>
                            <a:schemeClr val="tx1"/>
                          </a:solidFill>
                          <a:latin typeface="Times New Roman"/>
                          <a:ea typeface="黑体"/>
                        </a:defRPr>
                      </a:lvl4pPr>
                      <a:lvl5pPr marL="1828800" indent="0" algn="l" defTabSz="4572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 baseline="0">
                          <a:solidFill>
                            <a:schemeClr val="tx1"/>
                          </a:solidFill>
                          <a:latin typeface="Times New Roman"/>
                          <a:ea typeface="黑体"/>
                        </a:defRPr>
                      </a:lvl5pPr>
                      <a:lvl6pPr marL="2286000" indent="0" algn="l" defTabSz="4572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 baseline="0">
                          <a:solidFill>
                            <a:schemeClr val="tx1"/>
                          </a:solidFill>
                          <a:latin typeface="Times New Roman"/>
                          <a:ea typeface="黑体"/>
                        </a:defRPr>
                      </a:lvl6pPr>
                      <a:lvl7pPr marL="2743200" indent="0" algn="l" defTabSz="4572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 baseline="0">
                          <a:solidFill>
                            <a:schemeClr val="tx1"/>
                          </a:solidFill>
                          <a:latin typeface="Times New Roman"/>
                          <a:ea typeface="黑体"/>
                        </a:defRPr>
                      </a:lvl7pPr>
                      <a:lvl8pPr marL="3200400" indent="0" algn="l" defTabSz="4572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 baseline="0">
                          <a:solidFill>
                            <a:schemeClr val="tx1"/>
                          </a:solidFill>
                          <a:latin typeface="Times New Roman"/>
                          <a:ea typeface="黑体"/>
                        </a:defRPr>
                      </a:lvl8pPr>
                      <a:lvl9pPr marL="3657600" indent="0" algn="l" defTabSz="4572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 baseline="0">
                          <a:solidFill>
                            <a:schemeClr val="tx1"/>
                          </a:solidFill>
                          <a:latin typeface="Times New Roman"/>
                          <a:ea typeface="黑体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黑体" pitchFamily="2" charset="-122"/>
                          <a:cs typeface="Times New Roman" pitchFamily="18" charset="0"/>
                        </a:rPr>
                        <a:t>显示下一屏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2960">
                <a:tc>
                  <a:txBody>
                    <a:bodyPr/>
                    <a:lstStyle>
                      <a:lvl1pPr marL="0" indent="0" algn="l" defTabSz="4572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 baseline="0">
                          <a:solidFill>
                            <a:schemeClr val="tx1"/>
                          </a:solidFill>
                          <a:latin typeface="Times New Roman"/>
                          <a:ea typeface="黑体"/>
                        </a:defRPr>
                      </a:lvl1pPr>
                      <a:lvl2pPr marL="457200" indent="0" algn="l" defTabSz="4572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 baseline="0">
                          <a:solidFill>
                            <a:schemeClr val="tx1"/>
                          </a:solidFill>
                          <a:latin typeface="Times New Roman"/>
                          <a:ea typeface="黑体"/>
                        </a:defRPr>
                      </a:lvl2pPr>
                      <a:lvl3pPr marL="914400" indent="0" algn="l" defTabSz="4572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 baseline="0">
                          <a:solidFill>
                            <a:schemeClr val="tx1"/>
                          </a:solidFill>
                          <a:latin typeface="Times New Roman"/>
                          <a:ea typeface="黑体"/>
                        </a:defRPr>
                      </a:lvl3pPr>
                      <a:lvl4pPr marL="1371600" indent="0" algn="l" defTabSz="4572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 baseline="0">
                          <a:solidFill>
                            <a:schemeClr val="tx1"/>
                          </a:solidFill>
                          <a:latin typeface="Times New Roman"/>
                          <a:ea typeface="黑体"/>
                        </a:defRPr>
                      </a:lvl4pPr>
                      <a:lvl5pPr marL="1828800" indent="0" algn="l" defTabSz="4572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 baseline="0">
                          <a:solidFill>
                            <a:schemeClr val="tx1"/>
                          </a:solidFill>
                          <a:latin typeface="Times New Roman"/>
                          <a:ea typeface="黑体"/>
                        </a:defRPr>
                      </a:lvl5pPr>
                      <a:lvl6pPr marL="2286000" indent="0" algn="l" defTabSz="4572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 baseline="0">
                          <a:solidFill>
                            <a:schemeClr val="tx1"/>
                          </a:solidFill>
                          <a:latin typeface="Times New Roman"/>
                          <a:ea typeface="黑体"/>
                        </a:defRPr>
                      </a:lvl6pPr>
                      <a:lvl7pPr marL="2743200" indent="0" algn="l" defTabSz="4572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 baseline="0">
                          <a:solidFill>
                            <a:schemeClr val="tx1"/>
                          </a:solidFill>
                          <a:latin typeface="Times New Roman"/>
                          <a:ea typeface="黑体"/>
                        </a:defRPr>
                      </a:lvl7pPr>
                      <a:lvl8pPr marL="3200400" indent="0" algn="l" defTabSz="4572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 baseline="0">
                          <a:solidFill>
                            <a:schemeClr val="tx1"/>
                          </a:solidFill>
                          <a:latin typeface="Times New Roman"/>
                          <a:ea typeface="黑体"/>
                        </a:defRPr>
                      </a:lvl8pPr>
                      <a:lvl9pPr marL="3657600" indent="0" algn="l" defTabSz="4572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 baseline="0">
                          <a:solidFill>
                            <a:schemeClr val="tx1"/>
                          </a:solidFill>
                          <a:latin typeface="Times New Roman"/>
                          <a:ea typeface="黑体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黑体" pitchFamily="2" charset="-122"/>
                          <a:cs typeface="Times New Roman" pitchFamily="18" charset="0"/>
                        </a:rPr>
                        <a:t>回车</a:t>
                      </a:r>
                    </a:p>
                  </a:txBody>
                  <a:tcPr marL="68580" marR="68580" marT="34290" marB="34290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indent="0" algn="l" defTabSz="4572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 baseline="0">
                          <a:solidFill>
                            <a:schemeClr val="tx1"/>
                          </a:solidFill>
                          <a:latin typeface="Times New Roman"/>
                          <a:ea typeface="黑体"/>
                        </a:defRPr>
                      </a:lvl1pPr>
                      <a:lvl2pPr marL="457200" indent="0" algn="l" defTabSz="4572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 baseline="0">
                          <a:solidFill>
                            <a:schemeClr val="tx1"/>
                          </a:solidFill>
                          <a:latin typeface="Times New Roman"/>
                          <a:ea typeface="黑体"/>
                        </a:defRPr>
                      </a:lvl2pPr>
                      <a:lvl3pPr marL="914400" indent="0" algn="l" defTabSz="4572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 baseline="0">
                          <a:solidFill>
                            <a:schemeClr val="tx1"/>
                          </a:solidFill>
                          <a:latin typeface="Times New Roman"/>
                          <a:ea typeface="黑体"/>
                        </a:defRPr>
                      </a:lvl3pPr>
                      <a:lvl4pPr marL="1371600" indent="0" algn="l" defTabSz="4572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 baseline="0">
                          <a:solidFill>
                            <a:schemeClr val="tx1"/>
                          </a:solidFill>
                          <a:latin typeface="Times New Roman"/>
                          <a:ea typeface="黑体"/>
                        </a:defRPr>
                      </a:lvl4pPr>
                      <a:lvl5pPr marL="1828800" indent="0" algn="l" defTabSz="4572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 baseline="0">
                          <a:solidFill>
                            <a:schemeClr val="tx1"/>
                          </a:solidFill>
                          <a:latin typeface="Times New Roman"/>
                          <a:ea typeface="黑体"/>
                        </a:defRPr>
                      </a:lvl5pPr>
                      <a:lvl6pPr marL="2286000" indent="0" algn="l" defTabSz="4572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 baseline="0">
                          <a:solidFill>
                            <a:schemeClr val="tx1"/>
                          </a:solidFill>
                          <a:latin typeface="Times New Roman"/>
                          <a:ea typeface="黑体"/>
                        </a:defRPr>
                      </a:lvl6pPr>
                      <a:lvl7pPr marL="2743200" indent="0" algn="l" defTabSz="4572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 baseline="0">
                          <a:solidFill>
                            <a:schemeClr val="tx1"/>
                          </a:solidFill>
                          <a:latin typeface="Times New Roman"/>
                          <a:ea typeface="黑体"/>
                        </a:defRPr>
                      </a:lvl7pPr>
                      <a:lvl8pPr marL="3200400" indent="0" algn="l" defTabSz="4572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 baseline="0">
                          <a:solidFill>
                            <a:schemeClr val="tx1"/>
                          </a:solidFill>
                          <a:latin typeface="Times New Roman"/>
                          <a:ea typeface="黑体"/>
                        </a:defRPr>
                      </a:lvl8pPr>
                      <a:lvl9pPr marL="3657600" indent="0" algn="l" defTabSz="4572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 baseline="0">
                          <a:solidFill>
                            <a:schemeClr val="tx1"/>
                          </a:solidFill>
                          <a:latin typeface="Times New Roman"/>
                          <a:ea typeface="黑体"/>
                        </a:defRPr>
                      </a:lvl9pPr>
                    </a:lstStyle>
                    <a:p>
                      <a:pPr marL="342900" marR="0" lvl="0" indent="-342900" algn="l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黑体" pitchFamily="2" charset="-122"/>
                          <a:cs typeface="Times New Roman" pitchFamily="18" charset="0"/>
                        </a:rPr>
                        <a:t>上滚一行，当所感兴趣的段落内容正好处于当前屏的</a:t>
                      </a:r>
                    </a:p>
                    <a:p>
                      <a:pPr marL="342900" marR="0" lvl="0" indent="-342900" algn="l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黑体" pitchFamily="2" charset="-122"/>
                          <a:cs typeface="Times New Roman" pitchFamily="18" charset="0"/>
                        </a:rPr>
                        <a:t>尾部，另有一部分在下一页中时，可以连续按回车，</a:t>
                      </a:r>
                    </a:p>
                    <a:p>
                      <a:pPr marL="342900" marR="0" lvl="0" indent="-342900" algn="l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黑体" pitchFamily="2" charset="-122"/>
                          <a:cs typeface="Times New Roman" pitchFamily="18" charset="0"/>
                        </a:rPr>
                        <a:t>将感兴趣的部分滚动上来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3381">
                <a:tc>
                  <a:txBody>
                    <a:bodyPr/>
                    <a:lstStyle>
                      <a:lvl1pPr marL="0" indent="0" algn="l" defTabSz="4572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 baseline="0">
                          <a:solidFill>
                            <a:schemeClr val="tx1"/>
                          </a:solidFill>
                          <a:latin typeface="Times New Roman"/>
                          <a:ea typeface="黑体"/>
                        </a:defRPr>
                      </a:lvl1pPr>
                      <a:lvl2pPr marL="457200" indent="0" algn="l" defTabSz="4572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 baseline="0">
                          <a:solidFill>
                            <a:schemeClr val="tx1"/>
                          </a:solidFill>
                          <a:latin typeface="Times New Roman"/>
                          <a:ea typeface="黑体"/>
                        </a:defRPr>
                      </a:lvl2pPr>
                      <a:lvl3pPr marL="914400" indent="0" algn="l" defTabSz="4572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 baseline="0">
                          <a:solidFill>
                            <a:schemeClr val="tx1"/>
                          </a:solidFill>
                          <a:latin typeface="Times New Roman"/>
                          <a:ea typeface="黑体"/>
                        </a:defRPr>
                      </a:lvl3pPr>
                      <a:lvl4pPr marL="1371600" indent="0" algn="l" defTabSz="4572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 baseline="0">
                          <a:solidFill>
                            <a:schemeClr val="tx1"/>
                          </a:solidFill>
                          <a:latin typeface="Times New Roman"/>
                          <a:ea typeface="黑体"/>
                        </a:defRPr>
                      </a:lvl4pPr>
                      <a:lvl5pPr marL="1828800" indent="0" algn="l" defTabSz="4572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 baseline="0">
                          <a:solidFill>
                            <a:schemeClr val="tx1"/>
                          </a:solidFill>
                          <a:latin typeface="Times New Roman"/>
                          <a:ea typeface="黑体"/>
                        </a:defRPr>
                      </a:lvl5pPr>
                      <a:lvl6pPr marL="2286000" indent="0" algn="l" defTabSz="4572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 baseline="0">
                          <a:solidFill>
                            <a:schemeClr val="tx1"/>
                          </a:solidFill>
                          <a:latin typeface="Times New Roman"/>
                          <a:ea typeface="黑体"/>
                        </a:defRPr>
                      </a:lvl6pPr>
                      <a:lvl7pPr marL="2743200" indent="0" algn="l" defTabSz="4572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 baseline="0">
                          <a:solidFill>
                            <a:schemeClr val="tx1"/>
                          </a:solidFill>
                          <a:latin typeface="Times New Roman"/>
                          <a:ea typeface="黑体"/>
                        </a:defRPr>
                      </a:lvl7pPr>
                      <a:lvl8pPr marL="3200400" indent="0" algn="l" defTabSz="4572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 baseline="0">
                          <a:solidFill>
                            <a:schemeClr val="tx1"/>
                          </a:solidFill>
                          <a:latin typeface="Times New Roman"/>
                          <a:ea typeface="黑体"/>
                        </a:defRPr>
                      </a:lvl8pPr>
                      <a:lvl9pPr marL="3657600" indent="0" algn="l" defTabSz="4572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 baseline="0">
                          <a:solidFill>
                            <a:schemeClr val="tx1"/>
                          </a:solidFill>
                          <a:latin typeface="Times New Roman"/>
                          <a:ea typeface="黑体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黑体" pitchFamily="2" charset="-122"/>
                          <a:cs typeface="Times New Roman" pitchFamily="18" charset="0"/>
                        </a:rPr>
                        <a:t>q</a:t>
                      </a:r>
                    </a:p>
                  </a:txBody>
                  <a:tcPr marL="68580" marR="68580" marT="34290" marB="34290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indent="0" algn="l" defTabSz="4572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 baseline="0">
                          <a:solidFill>
                            <a:schemeClr val="tx1"/>
                          </a:solidFill>
                          <a:latin typeface="Times New Roman"/>
                          <a:ea typeface="黑体"/>
                        </a:defRPr>
                      </a:lvl1pPr>
                      <a:lvl2pPr marL="457200" indent="0" algn="l" defTabSz="4572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 baseline="0">
                          <a:solidFill>
                            <a:schemeClr val="tx1"/>
                          </a:solidFill>
                          <a:latin typeface="Times New Roman"/>
                          <a:ea typeface="黑体"/>
                        </a:defRPr>
                      </a:lvl2pPr>
                      <a:lvl3pPr marL="914400" indent="0" algn="l" defTabSz="4572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 baseline="0">
                          <a:solidFill>
                            <a:schemeClr val="tx1"/>
                          </a:solidFill>
                          <a:latin typeface="Times New Roman"/>
                          <a:ea typeface="黑体"/>
                        </a:defRPr>
                      </a:lvl3pPr>
                      <a:lvl4pPr marL="1371600" indent="0" algn="l" defTabSz="4572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 baseline="0">
                          <a:solidFill>
                            <a:schemeClr val="tx1"/>
                          </a:solidFill>
                          <a:latin typeface="Times New Roman"/>
                          <a:ea typeface="黑体"/>
                        </a:defRPr>
                      </a:lvl4pPr>
                      <a:lvl5pPr marL="1828800" indent="0" algn="l" defTabSz="4572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 baseline="0">
                          <a:solidFill>
                            <a:schemeClr val="tx1"/>
                          </a:solidFill>
                          <a:latin typeface="Times New Roman"/>
                          <a:ea typeface="黑体"/>
                        </a:defRPr>
                      </a:lvl5pPr>
                      <a:lvl6pPr marL="2286000" indent="0" algn="l" defTabSz="4572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 baseline="0">
                          <a:solidFill>
                            <a:schemeClr val="tx1"/>
                          </a:solidFill>
                          <a:latin typeface="Times New Roman"/>
                          <a:ea typeface="黑体"/>
                        </a:defRPr>
                      </a:lvl6pPr>
                      <a:lvl7pPr marL="2743200" indent="0" algn="l" defTabSz="4572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 baseline="0">
                          <a:solidFill>
                            <a:schemeClr val="tx1"/>
                          </a:solidFill>
                          <a:latin typeface="Times New Roman"/>
                          <a:ea typeface="黑体"/>
                        </a:defRPr>
                      </a:lvl7pPr>
                      <a:lvl8pPr marL="3200400" indent="0" algn="l" defTabSz="4572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 baseline="0">
                          <a:solidFill>
                            <a:schemeClr val="tx1"/>
                          </a:solidFill>
                          <a:latin typeface="Times New Roman"/>
                          <a:ea typeface="黑体"/>
                        </a:defRPr>
                      </a:lvl8pPr>
                      <a:lvl9pPr marL="3657600" indent="0" algn="l" defTabSz="4572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 baseline="0">
                          <a:solidFill>
                            <a:schemeClr val="tx1"/>
                          </a:solidFill>
                          <a:latin typeface="Times New Roman"/>
                          <a:ea typeface="黑体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黑体" pitchFamily="2" charset="-122"/>
                          <a:cs typeface="Times New Roman" pitchFamily="18" charset="0"/>
                        </a:rPr>
                        <a:t>(quit)</a:t>
                      </a:r>
                      <a:r>
                        <a:rPr kumimoji="1" lang="zh-CN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黑体" pitchFamily="2" charset="-122"/>
                          <a:cs typeface="Times New Roman" pitchFamily="18" charset="0"/>
                        </a:rPr>
                        <a:t>退出程序，后面的内容不再显示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3381">
                <a:tc>
                  <a:txBody>
                    <a:bodyPr/>
                    <a:lstStyle>
                      <a:lvl1pPr marL="0" indent="0" algn="l" defTabSz="4572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 baseline="0">
                          <a:solidFill>
                            <a:schemeClr val="tx1"/>
                          </a:solidFill>
                          <a:latin typeface="Times New Roman"/>
                          <a:ea typeface="黑体"/>
                        </a:defRPr>
                      </a:lvl1pPr>
                      <a:lvl2pPr marL="457200" indent="0" algn="l" defTabSz="4572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 baseline="0">
                          <a:solidFill>
                            <a:schemeClr val="tx1"/>
                          </a:solidFill>
                          <a:latin typeface="Times New Roman"/>
                          <a:ea typeface="黑体"/>
                        </a:defRPr>
                      </a:lvl2pPr>
                      <a:lvl3pPr marL="914400" indent="0" algn="l" defTabSz="4572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 baseline="0">
                          <a:solidFill>
                            <a:schemeClr val="tx1"/>
                          </a:solidFill>
                          <a:latin typeface="Times New Roman"/>
                          <a:ea typeface="黑体"/>
                        </a:defRPr>
                      </a:lvl3pPr>
                      <a:lvl4pPr marL="1371600" indent="0" algn="l" defTabSz="4572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 baseline="0">
                          <a:solidFill>
                            <a:schemeClr val="tx1"/>
                          </a:solidFill>
                          <a:latin typeface="Times New Roman"/>
                          <a:ea typeface="黑体"/>
                        </a:defRPr>
                      </a:lvl4pPr>
                      <a:lvl5pPr marL="1828800" indent="0" algn="l" defTabSz="4572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 baseline="0">
                          <a:solidFill>
                            <a:schemeClr val="tx1"/>
                          </a:solidFill>
                          <a:latin typeface="Times New Roman"/>
                          <a:ea typeface="黑体"/>
                        </a:defRPr>
                      </a:lvl5pPr>
                      <a:lvl6pPr marL="2286000" indent="0" algn="l" defTabSz="4572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 baseline="0">
                          <a:solidFill>
                            <a:schemeClr val="tx1"/>
                          </a:solidFill>
                          <a:latin typeface="Times New Roman"/>
                          <a:ea typeface="黑体"/>
                        </a:defRPr>
                      </a:lvl6pPr>
                      <a:lvl7pPr marL="2743200" indent="0" algn="l" defTabSz="4572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 baseline="0">
                          <a:solidFill>
                            <a:schemeClr val="tx1"/>
                          </a:solidFill>
                          <a:latin typeface="Times New Roman"/>
                          <a:ea typeface="黑体"/>
                        </a:defRPr>
                      </a:lvl7pPr>
                      <a:lvl8pPr marL="3200400" indent="0" algn="l" defTabSz="4572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 baseline="0">
                          <a:solidFill>
                            <a:schemeClr val="tx1"/>
                          </a:solidFill>
                          <a:latin typeface="Times New Roman"/>
                          <a:ea typeface="黑体"/>
                        </a:defRPr>
                      </a:lvl8pPr>
                      <a:lvl9pPr marL="3657600" indent="0" algn="l" defTabSz="4572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 baseline="0">
                          <a:solidFill>
                            <a:schemeClr val="tx1"/>
                          </a:solidFill>
                          <a:latin typeface="Times New Roman"/>
                          <a:ea typeface="黑体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黑体" pitchFamily="2" charset="-122"/>
                          <a:cs typeface="Times New Roman" pitchFamily="18" charset="0"/>
                        </a:rPr>
                        <a:t>/</a:t>
                      </a:r>
                      <a:r>
                        <a:rPr kumimoji="1" lang="en-US" altLang="zh-CN" sz="17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pattern</a:t>
                      </a:r>
                    </a:p>
                  </a:txBody>
                  <a:tcPr marL="68580" marR="68580" marT="34290" marB="34290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indent="0" algn="l" defTabSz="4572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 baseline="0">
                          <a:solidFill>
                            <a:schemeClr val="tx1"/>
                          </a:solidFill>
                          <a:latin typeface="Times New Roman"/>
                          <a:ea typeface="黑体"/>
                        </a:defRPr>
                      </a:lvl1pPr>
                      <a:lvl2pPr marL="457200" indent="0" algn="l" defTabSz="4572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 baseline="0">
                          <a:solidFill>
                            <a:schemeClr val="tx1"/>
                          </a:solidFill>
                          <a:latin typeface="Times New Roman"/>
                          <a:ea typeface="黑体"/>
                        </a:defRPr>
                      </a:lvl2pPr>
                      <a:lvl3pPr marL="914400" indent="0" algn="l" defTabSz="4572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 baseline="0">
                          <a:solidFill>
                            <a:schemeClr val="tx1"/>
                          </a:solidFill>
                          <a:latin typeface="Times New Roman"/>
                          <a:ea typeface="黑体"/>
                        </a:defRPr>
                      </a:lvl3pPr>
                      <a:lvl4pPr marL="1371600" indent="0" algn="l" defTabSz="4572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 baseline="0">
                          <a:solidFill>
                            <a:schemeClr val="tx1"/>
                          </a:solidFill>
                          <a:latin typeface="Times New Roman"/>
                          <a:ea typeface="黑体"/>
                        </a:defRPr>
                      </a:lvl4pPr>
                      <a:lvl5pPr marL="1828800" indent="0" algn="l" defTabSz="4572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 baseline="0">
                          <a:solidFill>
                            <a:schemeClr val="tx1"/>
                          </a:solidFill>
                          <a:latin typeface="Times New Roman"/>
                          <a:ea typeface="黑体"/>
                        </a:defRPr>
                      </a:lvl5pPr>
                      <a:lvl6pPr marL="2286000" indent="0" algn="l" defTabSz="4572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 baseline="0">
                          <a:solidFill>
                            <a:schemeClr val="tx1"/>
                          </a:solidFill>
                          <a:latin typeface="Times New Roman"/>
                          <a:ea typeface="黑体"/>
                        </a:defRPr>
                      </a:lvl6pPr>
                      <a:lvl7pPr marL="2743200" indent="0" algn="l" defTabSz="4572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 baseline="0">
                          <a:solidFill>
                            <a:schemeClr val="tx1"/>
                          </a:solidFill>
                          <a:latin typeface="Times New Roman"/>
                          <a:ea typeface="黑体"/>
                        </a:defRPr>
                      </a:lvl7pPr>
                      <a:lvl8pPr marL="3200400" indent="0" algn="l" defTabSz="4572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 baseline="0">
                          <a:solidFill>
                            <a:schemeClr val="tx1"/>
                          </a:solidFill>
                          <a:latin typeface="Times New Roman"/>
                          <a:ea typeface="黑体"/>
                        </a:defRPr>
                      </a:lvl8pPr>
                      <a:lvl9pPr marL="3657600" indent="0" algn="l" defTabSz="4572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 baseline="0">
                          <a:solidFill>
                            <a:schemeClr val="tx1"/>
                          </a:solidFill>
                          <a:latin typeface="Times New Roman"/>
                          <a:ea typeface="黑体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黑体" pitchFamily="2" charset="-122"/>
                          <a:cs typeface="Times New Roman" pitchFamily="18" charset="0"/>
                        </a:rPr>
                        <a:t>搜索指定模式的字符串，模式描述用正则表达式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4572">
                <a:tc>
                  <a:txBody>
                    <a:bodyPr/>
                    <a:lstStyle>
                      <a:lvl1pPr marL="0" indent="0" algn="l" defTabSz="4572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 baseline="0">
                          <a:solidFill>
                            <a:schemeClr val="tx1"/>
                          </a:solidFill>
                          <a:latin typeface="Times New Roman"/>
                          <a:ea typeface="黑体"/>
                        </a:defRPr>
                      </a:lvl1pPr>
                      <a:lvl2pPr marL="457200" indent="0" algn="l" defTabSz="4572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 baseline="0">
                          <a:solidFill>
                            <a:schemeClr val="tx1"/>
                          </a:solidFill>
                          <a:latin typeface="Times New Roman"/>
                          <a:ea typeface="黑体"/>
                        </a:defRPr>
                      </a:lvl2pPr>
                      <a:lvl3pPr marL="914400" indent="0" algn="l" defTabSz="4572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 baseline="0">
                          <a:solidFill>
                            <a:schemeClr val="tx1"/>
                          </a:solidFill>
                          <a:latin typeface="Times New Roman"/>
                          <a:ea typeface="黑体"/>
                        </a:defRPr>
                      </a:lvl3pPr>
                      <a:lvl4pPr marL="1371600" indent="0" algn="l" defTabSz="4572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 baseline="0">
                          <a:solidFill>
                            <a:schemeClr val="tx1"/>
                          </a:solidFill>
                          <a:latin typeface="Times New Roman"/>
                          <a:ea typeface="黑体"/>
                        </a:defRPr>
                      </a:lvl4pPr>
                      <a:lvl5pPr marL="1828800" indent="0" algn="l" defTabSz="4572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 baseline="0">
                          <a:solidFill>
                            <a:schemeClr val="tx1"/>
                          </a:solidFill>
                          <a:latin typeface="Times New Roman"/>
                          <a:ea typeface="黑体"/>
                        </a:defRPr>
                      </a:lvl5pPr>
                      <a:lvl6pPr marL="2286000" indent="0" algn="l" defTabSz="4572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 baseline="0">
                          <a:solidFill>
                            <a:schemeClr val="tx1"/>
                          </a:solidFill>
                          <a:latin typeface="Times New Roman"/>
                          <a:ea typeface="黑体"/>
                        </a:defRPr>
                      </a:lvl6pPr>
                      <a:lvl7pPr marL="2743200" indent="0" algn="l" defTabSz="4572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 baseline="0">
                          <a:solidFill>
                            <a:schemeClr val="tx1"/>
                          </a:solidFill>
                          <a:latin typeface="Times New Roman"/>
                          <a:ea typeface="黑体"/>
                        </a:defRPr>
                      </a:lvl7pPr>
                      <a:lvl8pPr marL="3200400" indent="0" algn="l" defTabSz="4572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 baseline="0">
                          <a:solidFill>
                            <a:schemeClr val="tx1"/>
                          </a:solidFill>
                          <a:latin typeface="Times New Roman"/>
                          <a:ea typeface="黑体"/>
                        </a:defRPr>
                      </a:lvl8pPr>
                      <a:lvl9pPr marL="3657600" indent="0" algn="l" defTabSz="4572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 baseline="0">
                          <a:solidFill>
                            <a:schemeClr val="tx1"/>
                          </a:solidFill>
                          <a:latin typeface="Times New Roman"/>
                          <a:ea typeface="黑体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黑体" pitchFamily="2" charset="-122"/>
                          <a:cs typeface="Times New Roman" pitchFamily="18" charset="0"/>
                        </a:rPr>
                        <a:t>/</a:t>
                      </a:r>
                    </a:p>
                  </a:txBody>
                  <a:tcPr marL="68580" marR="68580" marT="34290" marB="34290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indent="0" algn="l" defTabSz="4572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 baseline="0">
                          <a:solidFill>
                            <a:schemeClr val="tx1"/>
                          </a:solidFill>
                          <a:latin typeface="Times New Roman"/>
                          <a:ea typeface="黑体"/>
                        </a:defRPr>
                      </a:lvl1pPr>
                      <a:lvl2pPr marL="457200" indent="0" algn="l" defTabSz="4572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 baseline="0">
                          <a:solidFill>
                            <a:schemeClr val="tx1"/>
                          </a:solidFill>
                          <a:latin typeface="Times New Roman"/>
                          <a:ea typeface="黑体"/>
                        </a:defRPr>
                      </a:lvl2pPr>
                      <a:lvl3pPr marL="914400" indent="0" algn="l" defTabSz="4572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 baseline="0">
                          <a:solidFill>
                            <a:schemeClr val="tx1"/>
                          </a:solidFill>
                          <a:latin typeface="Times New Roman"/>
                          <a:ea typeface="黑体"/>
                        </a:defRPr>
                      </a:lvl3pPr>
                      <a:lvl4pPr marL="1371600" indent="0" algn="l" defTabSz="4572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 baseline="0">
                          <a:solidFill>
                            <a:schemeClr val="tx1"/>
                          </a:solidFill>
                          <a:latin typeface="Times New Roman"/>
                          <a:ea typeface="黑体"/>
                        </a:defRPr>
                      </a:lvl4pPr>
                      <a:lvl5pPr marL="1828800" indent="0" algn="l" defTabSz="4572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 baseline="0">
                          <a:solidFill>
                            <a:schemeClr val="tx1"/>
                          </a:solidFill>
                          <a:latin typeface="Times New Roman"/>
                          <a:ea typeface="黑体"/>
                        </a:defRPr>
                      </a:lvl5pPr>
                      <a:lvl6pPr marL="2286000" indent="0" algn="l" defTabSz="4572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 baseline="0">
                          <a:solidFill>
                            <a:schemeClr val="tx1"/>
                          </a:solidFill>
                          <a:latin typeface="Times New Roman"/>
                          <a:ea typeface="黑体"/>
                        </a:defRPr>
                      </a:lvl6pPr>
                      <a:lvl7pPr marL="2743200" indent="0" algn="l" defTabSz="4572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 baseline="0">
                          <a:solidFill>
                            <a:schemeClr val="tx1"/>
                          </a:solidFill>
                          <a:latin typeface="Times New Roman"/>
                          <a:ea typeface="黑体"/>
                        </a:defRPr>
                      </a:lvl7pPr>
                      <a:lvl8pPr marL="3200400" indent="0" algn="l" defTabSz="4572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 baseline="0">
                          <a:solidFill>
                            <a:schemeClr val="tx1"/>
                          </a:solidFill>
                          <a:latin typeface="Times New Roman"/>
                          <a:ea typeface="黑体"/>
                        </a:defRPr>
                      </a:lvl8pPr>
                      <a:lvl9pPr marL="3657600" indent="0" algn="l" defTabSz="4572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 baseline="0">
                          <a:solidFill>
                            <a:schemeClr val="tx1"/>
                          </a:solidFill>
                          <a:latin typeface="Times New Roman"/>
                          <a:ea typeface="黑体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黑体" pitchFamily="2" charset="-122"/>
                          <a:cs typeface="Times New Roman" pitchFamily="18" charset="0"/>
                        </a:rPr>
                        <a:t>继续查找指定模式的字符串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0766">
                <a:tc>
                  <a:txBody>
                    <a:bodyPr/>
                    <a:lstStyle>
                      <a:lvl1pPr marL="0" indent="0" algn="l" defTabSz="4572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 baseline="0">
                          <a:solidFill>
                            <a:schemeClr val="tx1"/>
                          </a:solidFill>
                          <a:latin typeface="Times New Roman"/>
                          <a:ea typeface="黑体"/>
                        </a:defRPr>
                      </a:lvl1pPr>
                      <a:lvl2pPr marL="457200" indent="0" algn="l" defTabSz="4572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 baseline="0">
                          <a:solidFill>
                            <a:schemeClr val="tx1"/>
                          </a:solidFill>
                          <a:latin typeface="Times New Roman"/>
                          <a:ea typeface="黑体"/>
                        </a:defRPr>
                      </a:lvl2pPr>
                      <a:lvl3pPr marL="914400" indent="0" algn="l" defTabSz="4572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 baseline="0">
                          <a:solidFill>
                            <a:schemeClr val="tx1"/>
                          </a:solidFill>
                          <a:latin typeface="Times New Roman"/>
                          <a:ea typeface="黑体"/>
                        </a:defRPr>
                      </a:lvl3pPr>
                      <a:lvl4pPr marL="1371600" indent="0" algn="l" defTabSz="4572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 baseline="0">
                          <a:solidFill>
                            <a:schemeClr val="tx1"/>
                          </a:solidFill>
                          <a:latin typeface="Times New Roman"/>
                          <a:ea typeface="黑体"/>
                        </a:defRPr>
                      </a:lvl4pPr>
                      <a:lvl5pPr marL="1828800" indent="0" algn="l" defTabSz="4572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 baseline="0">
                          <a:solidFill>
                            <a:schemeClr val="tx1"/>
                          </a:solidFill>
                          <a:latin typeface="Times New Roman"/>
                          <a:ea typeface="黑体"/>
                        </a:defRPr>
                      </a:lvl5pPr>
                      <a:lvl6pPr marL="2286000" indent="0" algn="l" defTabSz="4572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 baseline="0">
                          <a:solidFill>
                            <a:schemeClr val="tx1"/>
                          </a:solidFill>
                          <a:latin typeface="Times New Roman"/>
                          <a:ea typeface="黑体"/>
                        </a:defRPr>
                      </a:lvl6pPr>
                      <a:lvl7pPr marL="2743200" indent="0" algn="l" defTabSz="4572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 baseline="0">
                          <a:solidFill>
                            <a:schemeClr val="tx1"/>
                          </a:solidFill>
                          <a:latin typeface="Times New Roman"/>
                          <a:ea typeface="黑体"/>
                        </a:defRPr>
                      </a:lvl7pPr>
                      <a:lvl8pPr marL="3200400" indent="0" algn="l" defTabSz="4572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 baseline="0">
                          <a:solidFill>
                            <a:schemeClr val="tx1"/>
                          </a:solidFill>
                          <a:latin typeface="Times New Roman"/>
                          <a:ea typeface="黑体"/>
                        </a:defRPr>
                      </a:lvl8pPr>
                      <a:lvl9pPr marL="3657600" indent="0" algn="l" defTabSz="4572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 baseline="0">
                          <a:solidFill>
                            <a:schemeClr val="tx1"/>
                          </a:solidFill>
                          <a:latin typeface="Times New Roman"/>
                          <a:ea typeface="黑体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黑体" pitchFamily="2" charset="-122"/>
                          <a:cs typeface="Times New Roman" pitchFamily="18" charset="0"/>
                        </a:rPr>
                        <a:t>h</a:t>
                      </a:r>
                    </a:p>
                  </a:txBody>
                  <a:tcPr marL="68580" marR="68580" marT="34290" marB="34290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indent="0" algn="l" defTabSz="4572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 baseline="0">
                          <a:solidFill>
                            <a:schemeClr val="tx1"/>
                          </a:solidFill>
                          <a:latin typeface="Times New Roman"/>
                          <a:ea typeface="黑体"/>
                        </a:defRPr>
                      </a:lvl1pPr>
                      <a:lvl2pPr marL="457200" indent="0" algn="l" defTabSz="4572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 baseline="0">
                          <a:solidFill>
                            <a:schemeClr val="tx1"/>
                          </a:solidFill>
                          <a:latin typeface="Times New Roman"/>
                          <a:ea typeface="黑体"/>
                        </a:defRPr>
                      </a:lvl2pPr>
                      <a:lvl3pPr marL="914400" indent="0" algn="l" defTabSz="4572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 baseline="0">
                          <a:solidFill>
                            <a:schemeClr val="tx1"/>
                          </a:solidFill>
                          <a:latin typeface="Times New Roman"/>
                          <a:ea typeface="黑体"/>
                        </a:defRPr>
                      </a:lvl3pPr>
                      <a:lvl4pPr marL="1371600" indent="0" algn="l" defTabSz="4572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 baseline="0">
                          <a:solidFill>
                            <a:schemeClr val="tx1"/>
                          </a:solidFill>
                          <a:latin typeface="Times New Roman"/>
                          <a:ea typeface="黑体"/>
                        </a:defRPr>
                      </a:lvl4pPr>
                      <a:lvl5pPr marL="1828800" indent="0" algn="l" defTabSz="4572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 baseline="0">
                          <a:solidFill>
                            <a:schemeClr val="tx1"/>
                          </a:solidFill>
                          <a:latin typeface="Times New Roman"/>
                          <a:ea typeface="黑体"/>
                        </a:defRPr>
                      </a:lvl5pPr>
                      <a:lvl6pPr marL="2286000" indent="0" algn="l" defTabSz="4572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 baseline="0">
                          <a:solidFill>
                            <a:schemeClr val="tx1"/>
                          </a:solidFill>
                          <a:latin typeface="Times New Roman"/>
                          <a:ea typeface="黑体"/>
                        </a:defRPr>
                      </a:lvl6pPr>
                      <a:lvl7pPr marL="2743200" indent="0" algn="l" defTabSz="4572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 baseline="0">
                          <a:solidFill>
                            <a:schemeClr val="tx1"/>
                          </a:solidFill>
                          <a:latin typeface="Times New Roman"/>
                          <a:ea typeface="黑体"/>
                        </a:defRPr>
                      </a:lvl7pPr>
                      <a:lvl8pPr marL="3200400" indent="0" algn="l" defTabSz="4572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 baseline="0">
                          <a:solidFill>
                            <a:schemeClr val="tx1"/>
                          </a:solidFill>
                          <a:latin typeface="Times New Roman"/>
                          <a:ea typeface="黑体"/>
                        </a:defRPr>
                      </a:lvl8pPr>
                      <a:lvl9pPr marL="3657600" indent="0" algn="l" defTabSz="4572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 baseline="0">
                          <a:solidFill>
                            <a:schemeClr val="tx1"/>
                          </a:solidFill>
                          <a:latin typeface="Times New Roman"/>
                          <a:ea typeface="黑体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黑体" pitchFamily="2" charset="-122"/>
                          <a:cs typeface="Times New Roman" pitchFamily="18" charset="0"/>
                        </a:rPr>
                        <a:t>(Help)</a:t>
                      </a:r>
                      <a:r>
                        <a:rPr kumimoji="1" lang="zh-CN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黑体" pitchFamily="2" charset="-122"/>
                          <a:cs typeface="Times New Roman" pitchFamily="18" charset="0"/>
                        </a:rPr>
                        <a:t>帮助信息。打印</a:t>
                      </a:r>
                      <a:r>
                        <a:rPr kumimoji="1" lang="en-US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黑体" pitchFamily="2" charset="-122"/>
                          <a:cs typeface="Times New Roman" pitchFamily="18" charset="0"/>
                        </a:rPr>
                        <a:t>more</a:t>
                      </a:r>
                      <a:r>
                        <a:rPr kumimoji="1" lang="zh-CN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黑体" pitchFamily="2" charset="-122"/>
                          <a:cs typeface="Times New Roman" pitchFamily="18" charset="0"/>
                        </a:rPr>
                        <a:t>命令的所有功能列表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4572">
                <a:tc>
                  <a:txBody>
                    <a:bodyPr/>
                    <a:lstStyle>
                      <a:lvl1pPr marL="0" indent="0" algn="l" defTabSz="4572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 baseline="0">
                          <a:solidFill>
                            <a:schemeClr val="tx1"/>
                          </a:solidFill>
                          <a:latin typeface="Times New Roman"/>
                          <a:ea typeface="黑体"/>
                        </a:defRPr>
                      </a:lvl1pPr>
                      <a:lvl2pPr marL="457200" indent="0" algn="l" defTabSz="4572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 baseline="0">
                          <a:solidFill>
                            <a:schemeClr val="tx1"/>
                          </a:solidFill>
                          <a:latin typeface="Times New Roman"/>
                          <a:ea typeface="黑体"/>
                        </a:defRPr>
                      </a:lvl2pPr>
                      <a:lvl3pPr marL="914400" indent="0" algn="l" defTabSz="4572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 baseline="0">
                          <a:solidFill>
                            <a:schemeClr val="tx1"/>
                          </a:solidFill>
                          <a:latin typeface="Times New Roman"/>
                          <a:ea typeface="黑体"/>
                        </a:defRPr>
                      </a:lvl3pPr>
                      <a:lvl4pPr marL="1371600" indent="0" algn="l" defTabSz="4572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 baseline="0">
                          <a:solidFill>
                            <a:schemeClr val="tx1"/>
                          </a:solidFill>
                          <a:latin typeface="Times New Roman"/>
                          <a:ea typeface="黑体"/>
                        </a:defRPr>
                      </a:lvl4pPr>
                      <a:lvl5pPr marL="1828800" indent="0" algn="l" defTabSz="4572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 baseline="0">
                          <a:solidFill>
                            <a:schemeClr val="tx1"/>
                          </a:solidFill>
                          <a:latin typeface="Times New Roman"/>
                          <a:ea typeface="黑体"/>
                        </a:defRPr>
                      </a:lvl5pPr>
                      <a:lvl6pPr marL="2286000" indent="0" algn="l" defTabSz="4572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 baseline="0">
                          <a:solidFill>
                            <a:schemeClr val="tx1"/>
                          </a:solidFill>
                          <a:latin typeface="Times New Roman"/>
                          <a:ea typeface="黑体"/>
                        </a:defRPr>
                      </a:lvl6pPr>
                      <a:lvl7pPr marL="2743200" indent="0" algn="l" defTabSz="4572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 baseline="0">
                          <a:solidFill>
                            <a:schemeClr val="tx1"/>
                          </a:solidFill>
                          <a:latin typeface="Times New Roman"/>
                          <a:ea typeface="黑体"/>
                        </a:defRPr>
                      </a:lvl7pPr>
                      <a:lvl8pPr marL="3200400" indent="0" algn="l" defTabSz="4572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 baseline="0">
                          <a:solidFill>
                            <a:schemeClr val="tx1"/>
                          </a:solidFill>
                          <a:latin typeface="Times New Roman"/>
                          <a:ea typeface="黑体"/>
                        </a:defRPr>
                      </a:lvl8pPr>
                      <a:lvl9pPr marL="3657600" indent="0" algn="l" defTabSz="4572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 baseline="0">
                          <a:solidFill>
                            <a:schemeClr val="tx1"/>
                          </a:solidFill>
                          <a:latin typeface="Times New Roman"/>
                          <a:ea typeface="黑体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黑体" pitchFamily="2" charset="-122"/>
                          <a:cs typeface="Times New Roman" pitchFamily="18" charset="0"/>
                        </a:rPr>
                        <a:t>Ctrl-L</a:t>
                      </a:r>
                    </a:p>
                  </a:txBody>
                  <a:tcPr marL="68580" marR="68580" marT="34290" marB="34290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indent="0" algn="l" defTabSz="4572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 baseline="0">
                          <a:solidFill>
                            <a:schemeClr val="tx1"/>
                          </a:solidFill>
                          <a:latin typeface="Times New Roman"/>
                          <a:ea typeface="黑体"/>
                        </a:defRPr>
                      </a:lvl1pPr>
                      <a:lvl2pPr marL="457200" indent="0" algn="l" defTabSz="4572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 baseline="0">
                          <a:solidFill>
                            <a:schemeClr val="tx1"/>
                          </a:solidFill>
                          <a:latin typeface="Times New Roman"/>
                          <a:ea typeface="黑体"/>
                        </a:defRPr>
                      </a:lvl2pPr>
                      <a:lvl3pPr marL="914400" indent="0" algn="l" defTabSz="4572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 baseline="0">
                          <a:solidFill>
                            <a:schemeClr val="tx1"/>
                          </a:solidFill>
                          <a:latin typeface="Times New Roman"/>
                          <a:ea typeface="黑体"/>
                        </a:defRPr>
                      </a:lvl3pPr>
                      <a:lvl4pPr marL="1371600" indent="0" algn="l" defTabSz="4572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 baseline="0">
                          <a:solidFill>
                            <a:schemeClr val="tx1"/>
                          </a:solidFill>
                          <a:latin typeface="Times New Roman"/>
                          <a:ea typeface="黑体"/>
                        </a:defRPr>
                      </a:lvl4pPr>
                      <a:lvl5pPr marL="1828800" indent="0" algn="l" defTabSz="4572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 baseline="0">
                          <a:solidFill>
                            <a:schemeClr val="tx1"/>
                          </a:solidFill>
                          <a:latin typeface="Times New Roman"/>
                          <a:ea typeface="黑体"/>
                        </a:defRPr>
                      </a:lvl5pPr>
                      <a:lvl6pPr marL="2286000" indent="0" algn="l" defTabSz="4572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 baseline="0">
                          <a:solidFill>
                            <a:schemeClr val="tx1"/>
                          </a:solidFill>
                          <a:latin typeface="Times New Roman"/>
                          <a:ea typeface="黑体"/>
                        </a:defRPr>
                      </a:lvl6pPr>
                      <a:lvl7pPr marL="2743200" indent="0" algn="l" defTabSz="4572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 baseline="0">
                          <a:solidFill>
                            <a:schemeClr val="tx1"/>
                          </a:solidFill>
                          <a:latin typeface="Times New Roman"/>
                          <a:ea typeface="黑体"/>
                        </a:defRPr>
                      </a:lvl7pPr>
                      <a:lvl8pPr marL="3200400" indent="0" algn="l" defTabSz="4572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 baseline="0">
                          <a:solidFill>
                            <a:schemeClr val="tx1"/>
                          </a:solidFill>
                          <a:latin typeface="Times New Roman"/>
                          <a:ea typeface="黑体"/>
                        </a:defRPr>
                      </a:lvl8pPr>
                      <a:lvl9pPr marL="3657600" indent="0" algn="l" defTabSz="4572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 baseline="0">
                          <a:solidFill>
                            <a:schemeClr val="tx1"/>
                          </a:solidFill>
                          <a:latin typeface="Times New Roman"/>
                          <a:ea typeface="黑体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黑体" pitchFamily="2" charset="-122"/>
                          <a:cs typeface="Times New Roman" pitchFamily="18" charset="0"/>
                        </a:rPr>
                        <a:t>屏幕刷新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" name="Rectangle 2">
            <a:extLst>
              <a:ext uri="{FF2B5EF4-FFF2-40B4-BE49-F238E27FC236}">
                <a16:creationId xmlns:a16="http://schemas.microsoft.com/office/drawing/2014/main" id="{B46D7111-B103-4CC1-AE2B-405E14CEAA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115888"/>
            <a:ext cx="777240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3200" kern="0" dirty="0">
                <a:latin typeface="Verdana" panose="020B0604030504040204" pitchFamily="34" charset="0"/>
                <a:ea typeface="Verdana" panose="020B0604030504040204" pitchFamily="34" charset="0"/>
              </a:rPr>
              <a:t>more</a:t>
            </a:r>
            <a:endParaRPr lang="zh-CN" altLang="zh-CN" sz="3200" kern="0" dirty="0">
              <a:latin typeface="Verdana" panose="020B0604030504040204" pitchFamily="34" charset="0"/>
              <a:ea typeface="黑体" panose="02010609060101010101" pitchFamily="49" charset="-122"/>
              <a:sym typeface="黑体" panose="02010609060101010101" pitchFamily="49" charset="-122"/>
            </a:endParaRPr>
          </a:p>
        </p:txBody>
      </p:sp>
      <p:sp>
        <p:nvSpPr>
          <p:cNvPr id="6" name="动作按钮: 转到主页 5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3238CC55-220F-43D9-A6E2-A8BB2CB7AE95}"/>
              </a:ext>
            </a:extLst>
          </p:cNvPr>
          <p:cNvSpPr/>
          <p:nvPr/>
        </p:nvSpPr>
        <p:spPr bwMode="auto">
          <a:xfrm>
            <a:off x="261984" y="260648"/>
            <a:ext cx="284499" cy="368201"/>
          </a:xfrm>
          <a:prstGeom prst="actionButtonHome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44156765"/>
      </p:ext>
    </p:extLst>
  </p:cSld>
  <p:clrMapOvr>
    <a:masterClrMapping/>
  </p:clrMapOvr>
  <p:transition spd="slow" advTm="38376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灯片编号占位符 1"/>
          <p:cNvSpPr>
            <a:spLocks noGrp="1" noChangeArrowheads="1"/>
          </p:cNvSpPr>
          <p:nvPr/>
        </p:nvSpPr>
        <p:spPr bwMode="auto">
          <a:xfrm>
            <a:off x="591741" y="4876800"/>
            <a:ext cx="194072" cy="273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endParaRPr lang="zh-CN" altLang="en-US" sz="1050" dirty="0">
              <a:solidFill>
                <a:srgbClr val="000000"/>
              </a:solidFill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591850" y="1124744"/>
            <a:ext cx="8100000" cy="27000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68580" tIns="34290" rIns="67500" bIns="3429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342900" marR="0" lvl="0" indent="-342900" defTabSz="914400" eaLnBrk="1" latinLnBrk="0" hangingPunct="1">
              <a:lnSpc>
                <a:spcPct val="100000"/>
              </a:lnSpc>
              <a:spcBef>
                <a:spcPct val="20000"/>
              </a:spcBef>
              <a:buClr>
                <a:srgbClr val="FF9900"/>
              </a:buClr>
              <a:buSzTx/>
              <a:buFont typeface="Wingdings" pitchFamily="2" charset="2"/>
              <a:buChar char="n"/>
              <a:tabLst/>
              <a:defRPr kumimoji="1" sz="2800" b="1" i="0" u="none" strike="noStrike" kern="0" cap="none" spc="0" normalizeH="0" baseline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Times New Roman"/>
                <a:ea typeface="黑体"/>
              </a:defRPr>
            </a:lvl1pPr>
            <a:lvl2pPr marL="742950" marR="0" lvl="1" indent="-285750" defTabSz="914400" eaLnBrk="1" latinLnBrk="0" hangingPunct="1">
              <a:lnSpc>
                <a:spcPct val="100000"/>
              </a:lnSpc>
              <a:spcBef>
                <a:spcPct val="20000"/>
              </a:spcBef>
              <a:buClr>
                <a:srgbClr val="009900"/>
              </a:buClr>
              <a:buSzTx/>
              <a:buFont typeface="Wingdings" pitchFamily="2" charset="2"/>
              <a:buChar char="u"/>
              <a:tabLst/>
              <a:defRPr kumimoji="1" sz="24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黑体"/>
              </a:defRPr>
            </a:lvl2pPr>
            <a:lvl3pPr marL="1143000" indent="-228600">
              <a:spcBef>
                <a:spcPct val="20000"/>
              </a:spcBef>
              <a:buClr>
                <a:srgbClr val="0000FF"/>
              </a:buClr>
              <a:buFont typeface="Wingdings" pitchFamily="2" charset="2"/>
              <a:buChar char="Ø"/>
              <a:defRPr kumimoji="1" sz="2200">
                <a:latin typeface="Verdana" pitchFamily="34" charset="0"/>
                <a:ea typeface="+mj-ea"/>
              </a:defRPr>
            </a:lvl3pPr>
            <a:lvl4pPr marL="1600200" indent="-228600">
              <a:spcBef>
                <a:spcPct val="20000"/>
              </a:spcBef>
              <a:buClr>
                <a:srgbClr val="CC00FF"/>
              </a:buClr>
              <a:buFont typeface="Wingdings" pitchFamily="2" charset="2"/>
              <a:buChar char="l"/>
              <a:defRPr kumimoji="1" sz="2000">
                <a:latin typeface="Verdana" pitchFamily="34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rgbClr val="006600"/>
              </a:buClr>
              <a:buFont typeface="Wingdings" pitchFamily="2" charset="2"/>
              <a:buChar char="l"/>
              <a:defRPr kumimoji="1" sz="2000">
                <a:latin typeface="+mn-lt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latin typeface="+mn-lt"/>
              </a:defRPr>
            </a:lvl9pPr>
          </a:lstStyle>
          <a:p>
            <a:r>
              <a:rPr lang="en-US" altLang="zh-CN" sz="2100" dirty="0"/>
              <a:t>Linux</a:t>
            </a:r>
            <a:r>
              <a:rPr lang="zh-CN" altLang="en-US" sz="2100" dirty="0"/>
              <a:t>系统中的命令</a:t>
            </a:r>
            <a:r>
              <a:rPr lang="en-US" altLang="zh-CN" sz="2100" dirty="0"/>
              <a:t>less</a:t>
            </a:r>
          </a:p>
          <a:p>
            <a:pPr marL="342900" lvl="1" indent="0">
              <a:buNone/>
            </a:pP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 is more</a:t>
            </a:r>
          </a:p>
          <a:p>
            <a:pPr lvl="1"/>
            <a:r>
              <a:rPr lang="zh-CN" altLang="en-US" sz="1800" dirty="0"/>
              <a:t>回退浏览的功能更强</a:t>
            </a:r>
          </a:p>
          <a:p>
            <a:pPr lvl="1"/>
            <a:r>
              <a:rPr lang="zh-CN" altLang="en-US" sz="1800" dirty="0"/>
              <a:t>可直接使键盘的上下箭头键，或者</a:t>
            </a:r>
            <a:r>
              <a:rPr lang="en-US" altLang="zh-CN" sz="1800" dirty="0" err="1"/>
              <a:t>j,k</a:t>
            </a:r>
            <a:r>
              <a:rPr lang="zh-CN" altLang="en-US" sz="1800" dirty="0"/>
              <a:t>，类似</a:t>
            </a:r>
            <a:r>
              <a:rPr lang="en-US" altLang="zh-CN" sz="1800" dirty="0"/>
              <a:t>vi</a:t>
            </a:r>
            <a:r>
              <a:rPr lang="zh-CN" altLang="en-US" sz="1800" dirty="0"/>
              <a:t>的光标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定位键，以及</a:t>
            </a:r>
            <a:r>
              <a:rPr lang="en-US" altLang="zh-C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PgUp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PgDn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Home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键</a:t>
            </a:r>
          </a:p>
          <a:p>
            <a:pPr lvl="1"/>
            <a:r>
              <a:rPr lang="zh-CN" altLang="en-US" sz="1800" dirty="0"/>
              <a:t>有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Unix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系统</a:t>
            </a:r>
            <a:r>
              <a:rPr lang="zh-CN" altLang="en-US" sz="1800" dirty="0"/>
              <a:t>不提供</a:t>
            </a:r>
            <a:r>
              <a:rPr lang="en-US" altLang="zh-CN" sz="1800" dirty="0"/>
              <a:t>less</a:t>
            </a:r>
            <a:r>
              <a:rPr lang="zh-CN" altLang="en-US" sz="1800" dirty="0"/>
              <a:t>命令，但是可利用</a:t>
            </a:r>
            <a:r>
              <a:rPr lang="en-US" altLang="zh-CN" sz="1800" dirty="0"/>
              <a:t>more</a:t>
            </a:r>
            <a:r>
              <a:rPr lang="zh-CN" altLang="en-US" sz="1800" dirty="0"/>
              <a:t>命令的增强功能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198814C0-F59D-4042-9C82-EA1379DD2D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115888"/>
            <a:ext cx="777240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3200" kern="0" dirty="0">
                <a:latin typeface="Verdana" panose="020B0604030504040204" pitchFamily="34" charset="0"/>
                <a:ea typeface="黑体" panose="02010609060101010101" pitchFamily="49" charset="-122"/>
              </a:rPr>
              <a:t>less</a:t>
            </a:r>
            <a:endParaRPr lang="zh-CN" altLang="zh-CN" sz="3200" kern="0" dirty="0">
              <a:latin typeface="Verdana" panose="020B0604030504040204" pitchFamily="34" charset="0"/>
              <a:ea typeface="黑体" panose="02010609060101010101" pitchFamily="49" charset="-122"/>
              <a:sym typeface="黑体" panose="02010609060101010101" pitchFamily="49" charset="-122"/>
            </a:endParaRPr>
          </a:p>
        </p:txBody>
      </p:sp>
      <p:sp>
        <p:nvSpPr>
          <p:cNvPr id="6" name="动作按钮: 转到主页 5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2216DB62-7B81-4C9B-A5E1-2F2CE60100DB}"/>
              </a:ext>
            </a:extLst>
          </p:cNvPr>
          <p:cNvSpPr/>
          <p:nvPr/>
        </p:nvSpPr>
        <p:spPr bwMode="auto">
          <a:xfrm>
            <a:off x="261984" y="260648"/>
            <a:ext cx="284499" cy="368201"/>
          </a:xfrm>
          <a:prstGeom prst="actionButtonHome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83747700"/>
      </p:ext>
    </p:extLst>
  </p:cSld>
  <p:clrMapOvr>
    <a:masterClrMapping/>
  </p:clrMapOvr>
  <p:transition spd="slow" advTm="38376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683568" y="1268760"/>
            <a:ext cx="8100000" cy="3726259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68580" tIns="34290" rIns="67500" bIns="3429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342900" marR="0" lvl="0" indent="-342900" defTabSz="914400" eaLnBrk="1" latinLnBrk="0" hangingPunct="1">
              <a:lnSpc>
                <a:spcPct val="100000"/>
              </a:lnSpc>
              <a:spcBef>
                <a:spcPct val="20000"/>
              </a:spcBef>
              <a:buClr>
                <a:srgbClr val="FF9900"/>
              </a:buClr>
              <a:buSzTx/>
              <a:buFont typeface="Wingdings" pitchFamily="2" charset="2"/>
              <a:buChar char="n"/>
              <a:tabLst/>
              <a:defRPr kumimoji="1" sz="2800" b="1" i="0" u="none" strike="noStrike" kern="0" cap="none" spc="0" normalizeH="0" baseline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Times New Roman"/>
                <a:ea typeface="黑体"/>
              </a:defRPr>
            </a:lvl1pPr>
            <a:lvl2pPr marL="742950" marR="0" lvl="1" indent="-285750" defTabSz="914400" eaLnBrk="1" latinLnBrk="0" hangingPunct="1">
              <a:lnSpc>
                <a:spcPct val="100000"/>
              </a:lnSpc>
              <a:spcBef>
                <a:spcPct val="20000"/>
              </a:spcBef>
              <a:buClr>
                <a:srgbClr val="009900"/>
              </a:buClr>
              <a:buSzTx/>
              <a:buFont typeface="Wingdings" pitchFamily="2" charset="2"/>
              <a:buChar char="u"/>
              <a:tabLst/>
              <a:defRPr kumimoji="1" sz="24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黑体"/>
              </a:defRPr>
            </a:lvl2pPr>
            <a:lvl3pPr marL="1143000" indent="-228600">
              <a:spcBef>
                <a:spcPct val="20000"/>
              </a:spcBef>
              <a:buClr>
                <a:srgbClr val="0000FF"/>
              </a:buClr>
              <a:buFont typeface="Wingdings" pitchFamily="2" charset="2"/>
              <a:buChar char="Ø"/>
              <a:defRPr kumimoji="1" sz="2200">
                <a:latin typeface="Verdana" pitchFamily="34" charset="0"/>
                <a:ea typeface="+mj-ea"/>
              </a:defRPr>
            </a:lvl3pPr>
            <a:lvl4pPr marL="1600200" indent="-228600">
              <a:spcBef>
                <a:spcPct val="20000"/>
              </a:spcBef>
              <a:buClr>
                <a:srgbClr val="CC00FF"/>
              </a:buClr>
              <a:buFont typeface="Wingdings" pitchFamily="2" charset="2"/>
              <a:buChar char="l"/>
              <a:defRPr kumimoji="1" sz="2000">
                <a:latin typeface="Verdana" pitchFamily="34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rgbClr val="006600"/>
              </a:buClr>
              <a:buFont typeface="Wingdings" pitchFamily="2" charset="2"/>
              <a:buChar char="l"/>
              <a:defRPr kumimoji="1" sz="2000">
                <a:latin typeface="+mn-lt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latin typeface="+mn-lt"/>
              </a:defRPr>
            </a:lvl9pPr>
          </a:lstStyle>
          <a:p>
            <a:pPr lvl="0">
              <a:lnSpc>
                <a:spcPct val="90000"/>
              </a:lnSpc>
              <a:defRPr/>
            </a:pPr>
            <a:r>
              <a:rPr lang="zh-CN" altLang="en-US" sz="1800" dirty="0"/>
              <a:t>基本功能与命名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zh-CN" sz="1500" dirty="0"/>
              <a:t>cat     concatenate:</a:t>
            </a:r>
            <a:r>
              <a:rPr lang="zh-CN" altLang="en-US" sz="1500" dirty="0"/>
              <a:t>串结，文本格式打印 （选项</a:t>
            </a:r>
            <a:r>
              <a:rPr lang="en-US" altLang="zh-CN" sz="1500" dirty="0"/>
              <a:t>-n</a:t>
            </a:r>
            <a:r>
              <a:rPr lang="zh-CN" altLang="en-US" sz="1500" dirty="0"/>
              <a:t>：行号）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zh-CN" sz="1500" dirty="0"/>
              <a:t>od      octal dump</a:t>
            </a:r>
            <a:r>
              <a:rPr lang="zh-CN" altLang="en-US" sz="1500" dirty="0"/>
              <a:t>逐字节打印（</a:t>
            </a:r>
            <a:r>
              <a:rPr lang="en-US" altLang="zh-CN" sz="1500" dirty="0"/>
              <a:t>-c, -t c, -t x1</a:t>
            </a:r>
            <a:r>
              <a:rPr lang="zh-CN" altLang="en-US" sz="1500" dirty="0"/>
              <a:t>，</a:t>
            </a:r>
            <a:r>
              <a:rPr lang="en-US" altLang="zh-CN" sz="1500" dirty="0"/>
              <a:t>-t d1, -t u1</a:t>
            </a:r>
            <a:r>
              <a:rPr lang="zh-CN" altLang="en-US" sz="1500" dirty="0"/>
              <a:t>选项）</a:t>
            </a:r>
          </a:p>
          <a:p>
            <a:pPr lvl="0">
              <a:lnSpc>
                <a:spcPct val="90000"/>
              </a:lnSpc>
              <a:defRPr/>
            </a:pPr>
            <a:r>
              <a:rPr lang="zh-CN" altLang="en-US" sz="1800" dirty="0"/>
              <a:t>举例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zh-CN" sz="1500" dirty="0"/>
              <a:t>cat </a:t>
            </a:r>
            <a:r>
              <a:rPr lang="en-US" altLang="zh-CN" sz="1500" dirty="0" err="1"/>
              <a:t>tryl.c</a:t>
            </a:r>
            <a:r>
              <a:rPr lang="en-US" altLang="zh-CN" sz="1500" dirty="0"/>
              <a:t>    </a:t>
            </a:r>
            <a:r>
              <a:rPr lang="zh-CN" altLang="en-US" sz="1500" dirty="0"/>
              <a:t>命令行参数</a:t>
            </a:r>
            <a:r>
              <a:rPr lang="en-US" altLang="zh-CN" sz="1500" dirty="0"/>
              <a:t>1</a:t>
            </a:r>
            <a:r>
              <a:rPr lang="zh-CN" altLang="en-US" sz="1500" dirty="0"/>
              <a:t>个</a:t>
            </a:r>
            <a:endParaRPr lang="en-US" altLang="zh-CN" sz="1500" dirty="0"/>
          </a:p>
          <a:p>
            <a:pPr lvl="1">
              <a:lnSpc>
                <a:spcPct val="90000"/>
              </a:lnSpc>
              <a:defRPr/>
            </a:pPr>
            <a:r>
              <a:rPr lang="en-US" altLang="zh-CN" sz="1500" dirty="0"/>
              <a:t>cat –n </a:t>
            </a:r>
            <a:r>
              <a:rPr lang="en-US" altLang="zh-CN" sz="1500" dirty="0" err="1"/>
              <a:t>shudu.c</a:t>
            </a:r>
            <a:endParaRPr lang="zh-CN" altLang="en-US" sz="1500" dirty="0"/>
          </a:p>
          <a:p>
            <a:pPr lvl="1">
              <a:lnSpc>
                <a:spcPct val="90000"/>
              </a:lnSpc>
              <a:defRPr/>
            </a:pPr>
            <a:r>
              <a:rPr lang="en-US" altLang="zh-CN" sz="1500" dirty="0"/>
              <a:t>cat </a:t>
            </a:r>
            <a:r>
              <a:rPr lang="en-US" altLang="zh-CN" sz="1500" dirty="0" err="1"/>
              <a:t>tryl.c</a:t>
            </a:r>
            <a:r>
              <a:rPr lang="en-US" altLang="zh-CN" sz="1500" dirty="0"/>
              <a:t> </a:t>
            </a:r>
            <a:r>
              <a:rPr lang="en-US" altLang="zh-CN" sz="1500" dirty="0" err="1"/>
              <a:t>tryx.c</a:t>
            </a:r>
            <a:r>
              <a:rPr lang="en-US" altLang="zh-CN" sz="1500" dirty="0"/>
              <a:t> </a:t>
            </a:r>
            <a:r>
              <a:rPr lang="en-US" altLang="zh-CN" sz="1500" dirty="0" err="1"/>
              <a:t>try.h</a:t>
            </a:r>
            <a:r>
              <a:rPr lang="en-US" altLang="zh-CN" sz="1500" dirty="0"/>
              <a:t> </a:t>
            </a:r>
            <a:r>
              <a:rPr lang="zh-CN" altLang="en-US" sz="1500" dirty="0"/>
              <a:t>命令行参数</a:t>
            </a:r>
            <a:r>
              <a:rPr lang="en-US" altLang="zh-CN" sz="1500" dirty="0"/>
              <a:t>3</a:t>
            </a:r>
            <a:r>
              <a:rPr lang="zh-CN" altLang="en-US" sz="1500" dirty="0"/>
              <a:t>个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zh-CN" sz="1500" dirty="0"/>
              <a:t>cat &gt;try  </a:t>
            </a:r>
            <a:r>
              <a:rPr lang="zh-CN" altLang="en-US" sz="1500" dirty="0"/>
              <a:t>命令行参数</a:t>
            </a:r>
            <a:r>
              <a:rPr lang="en-US" altLang="zh-CN" sz="1500" dirty="0"/>
              <a:t>=0</a:t>
            </a:r>
            <a:r>
              <a:rPr lang="zh-CN" altLang="en-US" sz="1500" dirty="0"/>
              <a:t>个，从</a:t>
            </a:r>
            <a:r>
              <a:rPr lang="en-US" altLang="zh-CN" sz="1500" dirty="0" err="1"/>
              <a:t>stdin</a:t>
            </a:r>
            <a:r>
              <a:rPr lang="zh-CN" altLang="en-US" sz="1500" dirty="0"/>
              <a:t>获取数据，直到</a:t>
            </a:r>
            <a:r>
              <a:rPr lang="en-US" altLang="zh-CN" sz="1500" dirty="0"/>
              <a:t>ctrl-d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zh-CN" sz="1500" dirty="0"/>
              <a:t>cat </a:t>
            </a:r>
            <a:r>
              <a:rPr lang="en-US" altLang="zh-CN" sz="1500" dirty="0" err="1"/>
              <a:t>tryl.c</a:t>
            </a:r>
            <a:r>
              <a:rPr lang="en-US" altLang="zh-CN" sz="1500" dirty="0"/>
              <a:t> try2.c </a:t>
            </a:r>
            <a:r>
              <a:rPr lang="en-US" altLang="zh-CN" sz="1500" dirty="0" err="1"/>
              <a:t>try.h</a:t>
            </a:r>
            <a:r>
              <a:rPr lang="en-US" altLang="zh-CN" sz="1500" dirty="0"/>
              <a:t> &gt; </a:t>
            </a:r>
            <a:r>
              <a:rPr lang="en-US" altLang="zh-CN" sz="1500" dirty="0" err="1"/>
              <a:t>trysrc</a:t>
            </a:r>
            <a:endParaRPr lang="en-US" altLang="zh-CN" sz="1500" dirty="0"/>
          </a:p>
          <a:p>
            <a:pPr lvl="1">
              <a:lnSpc>
                <a:spcPct val="90000"/>
              </a:lnSpc>
              <a:defRPr/>
            </a:pPr>
            <a:r>
              <a:rPr lang="en-US" altLang="zh-CN" sz="1500" dirty="0"/>
              <a:t>cat </a:t>
            </a:r>
            <a:r>
              <a:rPr lang="en-US" altLang="zh-CN" sz="1500" dirty="0" err="1"/>
              <a:t>makefile</a:t>
            </a:r>
            <a:r>
              <a:rPr lang="en-US" altLang="zh-CN" sz="1500" dirty="0"/>
              <a:t> *.[</a:t>
            </a:r>
            <a:r>
              <a:rPr lang="en-US" altLang="zh-CN" sz="1500" dirty="0" err="1"/>
              <a:t>ch</a:t>
            </a:r>
            <a:r>
              <a:rPr lang="en-US" altLang="zh-CN" sz="1500" dirty="0"/>
              <a:t>] &gt; </a:t>
            </a:r>
            <a:r>
              <a:rPr lang="en-US" altLang="zh-CN" sz="1500" dirty="0" err="1"/>
              <a:t>src</a:t>
            </a:r>
            <a:endParaRPr lang="en-US" altLang="zh-CN" sz="1500" dirty="0"/>
          </a:p>
          <a:p>
            <a:pPr lvl="1">
              <a:lnSpc>
                <a:spcPct val="90000"/>
              </a:lnSpc>
              <a:defRPr/>
            </a:pPr>
            <a:endParaRPr lang="en-US" altLang="zh-CN" sz="1500" dirty="0"/>
          </a:p>
          <a:p>
            <a:pPr lvl="1">
              <a:lnSpc>
                <a:spcPct val="90000"/>
              </a:lnSpc>
              <a:defRPr/>
            </a:pPr>
            <a:r>
              <a:rPr lang="en-US" altLang="zh-CN" sz="1500" dirty="0"/>
              <a:t>od –t x1 x.dat </a:t>
            </a:r>
            <a:r>
              <a:rPr lang="zh-CN" altLang="en-US" sz="1500" dirty="0"/>
              <a:t>以十六进制打印文件</a:t>
            </a:r>
            <a:r>
              <a:rPr lang="en-US" altLang="zh-CN" sz="1500" dirty="0"/>
              <a:t>x.dat</a:t>
            </a:r>
            <a:r>
              <a:rPr lang="zh-CN" altLang="en-US" sz="1500" dirty="0"/>
              <a:t>各字节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zh-CN" sz="1500" dirty="0"/>
              <a:t>od –t x1 x.dat | more </a:t>
            </a:r>
            <a:r>
              <a:rPr lang="zh-CN" altLang="en-US" sz="1500" dirty="0"/>
              <a:t>以十六进制打印文件</a:t>
            </a:r>
            <a:r>
              <a:rPr lang="en-US" altLang="zh-CN" sz="1500" dirty="0"/>
              <a:t>x.dat</a:t>
            </a:r>
            <a:r>
              <a:rPr lang="zh-CN" altLang="en-US" sz="1500" dirty="0"/>
              <a:t>各字节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zh-CN" sz="1500" dirty="0"/>
              <a:t>od –c /bin/bash  </a:t>
            </a:r>
            <a:r>
              <a:rPr lang="zh-CN" altLang="en-US" sz="1500" dirty="0"/>
              <a:t>逐字符方式打印文件，遇到不可打印字符打印编码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zh-CN" sz="1500" dirty="0"/>
              <a:t>echo </a:t>
            </a:r>
            <a:r>
              <a:rPr lang="en-US" altLang="zh-CN" sz="1500" dirty="0" err="1"/>
              <a:t>abcdABCD</a:t>
            </a:r>
            <a:r>
              <a:rPr lang="en-US" altLang="zh-CN" sz="1500" dirty="0"/>
              <a:t> | od –t x1 </a:t>
            </a:r>
            <a:r>
              <a:rPr lang="zh-CN" altLang="en-US" sz="1500" dirty="0"/>
              <a:t>十六进制显示字符的</a:t>
            </a:r>
            <a:r>
              <a:rPr lang="en-US" altLang="zh-CN" sz="1500" dirty="0"/>
              <a:t>ASCII</a:t>
            </a:r>
            <a:r>
              <a:rPr lang="zh-CN" altLang="en-US" sz="1500" dirty="0"/>
              <a:t>码</a:t>
            </a:r>
          </a:p>
          <a:p>
            <a:pPr lvl="0">
              <a:lnSpc>
                <a:spcPct val="90000"/>
              </a:lnSpc>
              <a:defRPr/>
            </a:pPr>
            <a:endParaRPr lang="en-US" altLang="zh-CN" sz="1800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F3ED1758-0CBC-4804-BA08-D038FE0B47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115888"/>
            <a:ext cx="777240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3200" kern="0" dirty="0">
                <a:latin typeface="Verdana" panose="020B0604030504040204" pitchFamily="34" charset="0"/>
                <a:ea typeface="Verdana" panose="020B0604030504040204" pitchFamily="34" charset="0"/>
              </a:rPr>
              <a:t>cat</a:t>
            </a:r>
            <a:r>
              <a:rPr lang="zh-CN" altLang="en-US" sz="3200" kern="0" dirty="0">
                <a:latin typeface="Verdana" panose="020B0604030504040204" pitchFamily="34" charset="0"/>
                <a:ea typeface="黑体" panose="02010609060101010101" pitchFamily="49" charset="-122"/>
              </a:rPr>
              <a:t>与</a:t>
            </a:r>
            <a:r>
              <a:rPr lang="en-US" altLang="zh-CN" sz="3200" kern="0" dirty="0">
                <a:latin typeface="Verdana" panose="020B0604030504040204" pitchFamily="34" charset="0"/>
                <a:ea typeface="Verdana" panose="020B0604030504040204" pitchFamily="34" charset="0"/>
              </a:rPr>
              <a:t>od</a:t>
            </a:r>
            <a:r>
              <a:rPr lang="zh-CN" altLang="en-US" sz="3200" kern="0" dirty="0">
                <a:latin typeface="Verdana" panose="020B0604030504040204" pitchFamily="34" charset="0"/>
                <a:ea typeface="黑体" panose="02010609060101010101" pitchFamily="49" charset="-122"/>
              </a:rPr>
              <a:t>：列出文件内容</a:t>
            </a:r>
            <a:endParaRPr lang="zh-CN" altLang="zh-CN" sz="3200" kern="0" dirty="0">
              <a:latin typeface="Verdana" panose="020B0604030504040204" pitchFamily="34" charset="0"/>
              <a:ea typeface="黑体" panose="02010609060101010101" pitchFamily="49" charset="-122"/>
              <a:sym typeface="黑体" panose="02010609060101010101" pitchFamily="49" charset="-122"/>
            </a:endParaRPr>
          </a:p>
        </p:txBody>
      </p:sp>
      <p:sp>
        <p:nvSpPr>
          <p:cNvPr id="5" name="动作按钮: 转到主页 4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952EDAB1-B8D1-4208-97D6-33944E1137A3}"/>
              </a:ext>
            </a:extLst>
          </p:cNvPr>
          <p:cNvSpPr/>
          <p:nvPr/>
        </p:nvSpPr>
        <p:spPr bwMode="auto">
          <a:xfrm>
            <a:off x="261984" y="260648"/>
            <a:ext cx="284499" cy="368201"/>
          </a:xfrm>
          <a:prstGeom prst="actionButtonHome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17858648"/>
      </p:ext>
    </p:extLst>
  </p:cSld>
  <p:clrMapOvr>
    <a:masterClrMapping/>
  </p:clrMapOvr>
  <p:transition spd="slow" advTm="38376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611560" y="1052736"/>
            <a:ext cx="8264530" cy="39409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n"/>
              <a:defRPr kumimoji="1" sz="2800" b="1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u"/>
              <a:defRPr kumimoji="1" sz="2400">
                <a:solidFill>
                  <a:schemeClr val="tx1"/>
                </a:solidFill>
                <a:latin typeface="Verdana" pitchFamily="34" charset="0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Char char="Ø"/>
              <a:defRPr kumimoji="1" sz="2200">
                <a:solidFill>
                  <a:schemeClr val="tx1"/>
                </a:solidFill>
                <a:latin typeface="Verdana" pitchFamily="34" charset="0"/>
                <a:ea typeface="+mj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FF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Verdana" pitchFamily="34" charset="0"/>
                <a:ea typeface="仿宋_GB2312" pitchFamily="49" charset="-122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marL="342900" lvl="1" indent="0" defTabSz="685800" eaLnBrk="1" hangingPunct="1">
              <a:lnSpc>
                <a:spcPct val="100000"/>
              </a:lnSpc>
              <a:buNone/>
              <a:defRPr/>
            </a:pPr>
            <a:r>
              <a:rPr lang="zh-CN" altLang="en-US" sz="1800" b="0" kern="0" dirty="0">
                <a:solidFill>
                  <a:srgbClr val="000000"/>
                </a:solidFill>
                <a:ea typeface="黑体"/>
              </a:rPr>
              <a:t>默认只选择</a:t>
            </a:r>
            <a:r>
              <a:rPr lang="en-US" altLang="zh-CN" sz="1800" b="0" kern="0" dirty="0">
                <a:solidFill>
                  <a:srgbClr val="000000"/>
                </a:solidFill>
                <a:ea typeface="黑体"/>
              </a:rPr>
              <a:t>10</a:t>
            </a:r>
            <a:r>
              <a:rPr lang="zh-CN" altLang="en-US" sz="1800" b="0" kern="0" dirty="0">
                <a:solidFill>
                  <a:srgbClr val="000000"/>
                </a:solidFill>
                <a:ea typeface="黑体"/>
              </a:rPr>
              <a:t>行，</a:t>
            </a:r>
            <a:r>
              <a:rPr lang="en-US" altLang="zh-CN" sz="1800" b="0" kern="0" dirty="0">
                <a:solidFill>
                  <a:srgbClr val="FF0000"/>
                </a:solidFill>
                <a:ea typeface="黑体"/>
              </a:rPr>
              <a:t>-n</a:t>
            </a:r>
            <a:r>
              <a:rPr lang="zh-CN" altLang="en-US" sz="1800" b="0" kern="0" dirty="0">
                <a:solidFill>
                  <a:srgbClr val="000000"/>
                </a:solidFill>
                <a:ea typeface="黑体"/>
              </a:rPr>
              <a:t>选项可以选择行数</a:t>
            </a:r>
            <a:endParaRPr lang="en-US" altLang="zh-CN" sz="1800" b="0" kern="0" dirty="0">
              <a:solidFill>
                <a:srgbClr val="000000"/>
              </a:solidFill>
              <a:ea typeface="黑体"/>
            </a:endParaRPr>
          </a:p>
          <a:p>
            <a:pPr marL="557213" lvl="1" indent="-214313" defTabSz="685800" eaLnBrk="1" hangingPunct="1">
              <a:lnSpc>
                <a:spcPct val="100000"/>
              </a:lnSpc>
              <a:defRPr/>
            </a:pPr>
            <a:r>
              <a:rPr lang="en-US" altLang="zh-CN" sz="1800" b="0" kern="0" dirty="0">
                <a:solidFill>
                  <a:srgbClr val="000000"/>
                </a:solidFill>
                <a:ea typeface="黑体"/>
              </a:rPr>
              <a:t>head </a:t>
            </a:r>
            <a:r>
              <a:rPr lang="en-US" altLang="zh-CN" sz="1800" kern="0" dirty="0">
                <a:solidFill>
                  <a:srgbClr val="FF0000"/>
                </a:solidFill>
                <a:ea typeface="黑体"/>
              </a:rPr>
              <a:t>–n</a:t>
            </a:r>
            <a:r>
              <a:rPr lang="en-US" altLang="zh-CN" sz="1800" b="0" kern="0" dirty="0">
                <a:solidFill>
                  <a:srgbClr val="000000"/>
                </a:solidFill>
                <a:ea typeface="黑体"/>
              </a:rPr>
              <a:t> 15 </a:t>
            </a:r>
            <a:r>
              <a:rPr lang="en-US" altLang="zh-CN" sz="1800" b="0" kern="0" dirty="0" err="1">
                <a:solidFill>
                  <a:srgbClr val="000000"/>
                </a:solidFill>
                <a:ea typeface="黑体"/>
              </a:rPr>
              <a:t>ab.c</a:t>
            </a:r>
            <a:r>
              <a:rPr lang="en-US" altLang="zh-CN" sz="1800" b="0" kern="0" dirty="0">
                <a:solidFill>
                  <a:srgbClr val="000000"/>
                </a:solidFill>
                <a:ea typeface="黑体"/>
              </a:rPr>
              <a:t> </a:t>
            </a:r>
          </a:p>
          <a:p>
            <a:pPr marL="557213" lvl="1" indent="-214313" defTabSz="685800" eaLnBrk="1" hangingPunct="1">
              <a:lnSpc>
                <a:spcPct val="100000"/>
              </a:lnSpc>
              <a:buNone/>
              <a:defRPr/>
            </a:pPr>
            <a:r>
              <a:rPr lang="en-US" altLang="zh-CN" sz="1800" b="0" kern="0" dirty="0">
                <a:solidFill>
                  <a:srgbClr val="000000"/>
                </a:solidFill>
                <a:ea typeface="黑体"/>
              </a:rPr>
              <a:t>       </a:t>
            </a:r>
            <a:r>
              <a:rPr lang="zh-CN" altLang="en-US" sz="1800" b="0" kern="0" dirty="0">
                <a:solidFill>
                  <a:srgbClr val="000000"/>
                </a:solidFill>
                <a:ea typeface="黑体"/>
              </a:rPr>
              <a:t>显示文件</a:t>
            </a:r>
            <a:r>
              <a:rPr lang="en-US" altLang="zh-CN" sz="1800" b="0" kern="0" dirty="0" err="1">
                <a:solidFill>
                  <a:srgbClr val="000000"/>
                </a:solidFill>
                <a:ea typeface="黑体"/>
              </a:rPr>
              <a:t>ab.c</a:t>
            </a:r>
            <a:r>
              <a:rPr lang="zh-CN" altLang="en-US" sz="1800" b="0" kern="0" dirty="0">
                <a:solidFill>
                  <a:srgbClr val="000000"/>
                </a:solidFill>
                <a:ea typeface="黑体"/>
              </a:rPr>
              <a:t>中前</a:t>
            </a:r>
            <a:r>
              <a:rPr lang="en-US" altLang="zh-CN" sz="1800" b="0" kern="0" dirty="0">
                <a:solidFill>
                  <a:srgbClr val="000000"/>
                </a:solidFill>
                <a:ea typeface="黑体"/>
              </a:rPr>
              <a:t>15</a:t>
            </a:r>
            <a:r>
              <a:rPr lang="zh-CN" altLang="en-US" sz="1800" b="0" kern="0" dirty="0">
                <a:solidFill>
                  <a:srgbClr val="000000"/>
                </a:solidFill>
                <a:ea typeface="黑体"/>
              </a:rPr>
              <a:t>行</a:t>
            </a:r>
          </a:p>
          <a:p>
            <a:pPr marL="557213" lvl="1" indent="-214313" defTabSz="685800" eaLnBrk="1" hangingPunct="1">
              <a:lnSpc>
                <a:spcPct val="100000"/>
              </a:lnSpc>
              <a:defRPr/>
            </a:pPr>
            <a:r>
              <a:rPr lang="en-US" altLang="zh-CN" sz="1800" b="0" kern="0" dirty="0">
                <a:solidFill>
                  <a:srgbClr val="000000"/>
                </a:solidFill>
                <a:ea typeface="黑体"/>
              </a:rPr>
              <a:t>head –n 23 </a:t>
            </a:r>
            <a:r>
              <a:rPr lang="en-US" altLang="zh-CN" sz="1800" b="0" kern="0" dirty="0" err="1">
                <a:solidFill>
                  <a:srgbClr val="000000"/>
                </a:solidFill>
                <a:ea typeface="黑体"/>
              </a:rPr>
              <a:t>a.c</a:t>
            </a:r>
            <a:r>
              <a:rPr lang="en-US" altLang="zh-CN" sz="1800" b="0" kern="0" dirty="0">
                <a:solidFill>
                  <a:srgbClr val="000000"/>
                </a:solidFill>
                <a:ea typeface="黑体"/>
              </a:rPr>
              <a:t> </a:t>
            </a:r>
            <a:r>
              <a:rPr lang="en-US" altLang="zh-CN" sz="1800" b="0" kern="0" dirty="0" err="1">
                <a:solidFill>
                  <a:srgbClr val="000000"/>
                </a:solidFill>
                <a:ea typeface="黑体"/>
              </a:rPr>
              <a:t>b.c</a:t>
            </a:r>
            <a:r>
              <a:rPr lang="en-US" altLang="zh-CN" sz="1800" b="0" kern="0" dirty="0">
                <a:solidFill>
                  <a:srgbClr val="000000"/>
                </a:solidFill>
                <a:ea typeface="黑体"/>
              </a:rPr>
              <a:t> </a:t>
            </a:r>
            <a:r>
              <a:rPr lang="en-US" altLang="zh-CN" sz="1800" b="0" kern="0" dirty="0" err="1">
                <a:solidFill>
                  <a:srgbClr val="000000"/>
                </a:solidFill>
                <a:ea typeface="黑体"/>
              </a:rPr>
              <a:t>c.c</a:t>
            </a:r>
            <a:r>
              <a:rPr lang="en-US" altLang="zh-CN" sz="1800" b="0" kern="0" dirty="0">
                <a:solidFill>
                  <a:srgbClr val="000000"/>
                </a:solidFill>
                <a:ea typeface="黑体"/>
              </a:rPr>
              <a:t> | more</a:t>
            </a:r>
          </a:p>
          <a:p>
            <a:pPr marL="557213" lvl="1" indent="-214313" defTabSz="685800" eaLnBrk="1" hangingPunct="1">
              <a:lnSpc>
                <a:spcPct val="100000"/>
              </a:lnSpc>
              <a:buNone/>
              <a:defRPr/>
            </a:pPr>
            <a:r>
              <a:rPr lang="en-US" altLang="zh-CN" sz="1800" b="0" kern="0" dirty="0">
                <a:solidFill>
                  <a:srgbClr val="000000"/>
                </a:solidFill>
                <a:ea typeface="黑体"/>
              </a:rPr>
              <a:t>       </a:t>
            </a:r>
            <a:r>
              <a:rPr lang="zh-CN" altLang="en-US" sz="1800" b="0" kern="0" dirty="0">
                <a:solidFill>
                  <a:srgbClr val="000000"/>
                </a:solidFill>
                <a:ea typeface="黑体"/>
              </a:rPr>
              <a:t>显示三个文件各自的前</a:t>
            </a:r>
            <a:r>
              <a:rPr lang="en-US" altLang="zh-CN" sz="1800" b="0" kern="0" dirty="0">
                <a:solidFill>
                  <a:srgbClr val="000000"/>
                </a:solidFill>
                <a:ea typeface="黑体"/>
              </a:rPr>
              <a:t>23</a:t>
            </a:r>
            <a:r>
              <a:rPr lang="zh-CN" altLang="en-US" sz="1800" b="0" kern="0" dirty="0">
                <a:solidFill>
                  <a:srgbClr val="000000"/>
                </a:solidFill>
                <a:ea typeface="黑体"/>
              </a:rPr>
              <a:t>行共显示</a:t>
            </a:r>
            <a:r>
              <a:rPr lang="en-US" altLang="zh-CN" sz="1800" b="0" kern="0" dirty="0">
                <a:solidFill>
                  <a:srgbClr val="000000"/>
                </a:solidFill>
                <a:ea typeface="黑体"/>
              </a:rPr>
              <a:t>69</a:t>
            </a:r>
            <a:r>
              <a:rPr lang="zh-CN" altLang="en-US" sz="1800" b="0" kern="0" dirty="0">
                <a:solidFill>
                  <a:srgbClr val="000000"/>
                </a:solidFill>
                <a:ea typeface="黑体"/>
              </a:rPr>
              <a:t>行</a:t>
            </a:r>
          </a:p>
          <a:p>
            <a:pPr marL="557213" lvl="1" indent="-214313" defTabSz="685800" eaLnBrk="1" hangingPunct="1">
              <a:lnSpc>
                <a:spcPct val="100000"/>
              </a:lnSpc>
              <a:defRPr/>
            </a:pPr>
            <a:r>
              <a:rPr lang="en-US" altLang="zh-CN" sz="1800" b="0" kern="0" dirty="0">
                <a:solidFill>
                  <a:srgbClr val="000000"/>
                </a:solidFill>
                <a:ea typeface="黑体"/>
              </a:rPr>
              <a:t>tail –n 40   </a:t>
            </a:r>
            <a:r>
              <a:rPr lang="en-US" altLang="zh-CN" sz="1800" b="0" kern="0" dirty="0" err="1">
                <a:solidFill>
                  <a:srgbClr val="000000"/>
                </a:solidFill>
                <a:ea typeface="黑体"/>
              </a:rPr>
              <a:t>liu.mail</a:t>
            </a:r>
            <a:endParaRPr lang="en-US" altLang="zh-CN" sz="1800" b="0" kern="0" dirty="0">
              <a:solidFill>
                <a:srgbClr val="000000"/>
              </a:solidFill>
              <a:ea typeface="黑体"/>
            </a:endParaRPr>
          </a:p>
          <a:p>
            <a:pPr marL="557213" lvl="1" indent="-214313" defTabSz="685800" eaLnBrk="1" hangingPunct="1">
              <a:lnSpc>
                <a:spcPct val="100000"/>
              </a:lnSpc>
              <a:defRPr/>
            </a:pPr>
            <a:r>
              <a:rPr lang="en-US" altLang="zh-CN" sz="1800" b="0" kern="0" dirty="0">
                <a:solidFill>
                  <a:srgbClr val="000000"/>
                </a:solidFill>
                <a:ea typeface="黑体"/>
              </a:rPr>
              <a:t>head </a:t>
            </a:r>
            <a:r>
              <a:rPr lang="en-US" altLang="zh-CN" sz="1800" b="0" kern="0" dirty="0">
                <a:solidFill>
                  <a:srgbClr val="FF0000"/>
                </a:solidFill>
                <a:ea typeface="黑体"/>
              </a:rPr>
              <a:t>–n -20 </a:t>
            </a:r>
            <a:r>
              <a:rPr lang="en-US" altLang="zh-CN" sz="1800" b="0" kern="0" dirty="0" err="1">
                <a:solidFill>
                  <a:srgbClr val="000000"/>
                </a:solidFill>
                <a:ea typeface="黑体"/>
              </a:rPr>
              <a:t>msg.c</a:t>
            </a:r>
            <a:r>
              <a:rPr lang="en-US" altLang="zh-CN" sz="1800" b="0" kern="0" dirty="0">
                <a:solidFill>
                  <a:srgbClr val="000000"/>
                </a:solidFill>
                <a:ea typeface="黑体"/>
              </a:rPr>
              <a:t> </a:t>
            </a:r>
            <a:r>
              <a:rPr lang="zh-CN" altLang="en-US" sz="1800" b="0" kern="0" dirty="0">
                <a:solidFill>
                  <a:srgbClr val="000000"/>
                </a:solidFill>
                <a:ea typeface="黑体"/>
              </a:rPr>
              <a:t>除去文件尾部</a:t>
            </a:r>
            <a:r>
              <a:rPr lang="en-US" altLang="zh-CN" sz="1800" b="0" kern="0" dirty="0">
                <a:solidFill>
                  <a:srgbClr val="000000"/>
                </a:solidFill>
                <a:ea typeface="黑体"/>
              </a:rPr>
              <a:t>20</a:t>
            </a:r>
            <a:r>
              <a:rPr lang="zh-CN" altLang="en-US" sz="1800" b="0" kern="0" dirty="0">
                <a:solidFill>
                  <a:srgbClr val="000000"/>
                </a:solidFill>
                <a:ea typeface="黑体"/>
              </a:rPr>
              <a:t>行其余均算“头”</a:t>
            </a:r>
            <a:endParaRPr lang="en-US" altLang="zh-CN" sz="1800" b="0" kern="0" dirty="0">
              <a:solidFill>
                <a:srgbClr val="000000"/>
              </a:solidFill>
              <a:ea typeface="黑体"/>
            </a:endParaRPr>
          </a:p>
          <a:p>
            <a:pPr marL="557213" lvl="1" indent="-214313" defTabSz="685800" eaLnBrk="1" hangingPunct="1">
              <a:lnSpc>
                <a:spcPct val="100000"/>
              </a:lnSpc>
              <a:defRPr/>
            </a:pPr>
            <a:r>
              <a:rPr lang="en-US" altLang="zh-CN" sz="1800" b="0" kern="0" dirty="0">
                <a:solidFill>
                  <a:srgbClr val="000000"/>
                </a:solidFill>
                <a:ea typeface="黑体"/>
              </a:rPr>
              <a:t>tail </a:t>
            </a:r>
            <a:r>
              <a:rPr lang="en-US" altLang="zh-CN" sz="1800" b="0" kern="0" dirty="0">
                <a:solidFill>
                  <a:srgbClr val="FF0000"/>
                </a:solidFill>
                <a:ea typeface="黑体"/>
              </a:rPr>
              <a:t>–n +20 </a:t>
            </a:r>
            <a:r>
              <a:rPr lang="en-US" altLang="zh-CN" sz="1800" b="0" kern="0" dirty="0" err="1">
                <a:solidFill>
                  <a:srgbClr val="000000"/>
                </a:solidFill>
                <a:ea typeface="黑体"/>
              </a:rPr>
              <a:t>msg.c</a:t>
            </a:r>
            <a:r>
              <a:rPr lang="en-US" altLang="zh-CN" sz="1800" b="0" kern="0" dirty="0">
                <a:solidFill>
                  <a:srgbClr val="000000"/>
                </a:solidFill>
                <a:ea typeface="黑体"/>
              </a:rPr>
              <a:t> </a:t>
            </a:r>
            <a:r>
              <a:rPr lang="zh-CN" altLang="en-US" sz="1800" b="0" kern="0" dirty="0">
                <a:solidFill>
                  <a:srgbClr val="000000"/>
                </a:solidFill>
                <a:ea typeface="黑体"/>
              </a:rPr>
              <a:t>除去文件头部</a:t>
            </a:r>
            <a:r>
              <a:rPr lang="en-US" altLang="zh-CN" sz="1800" b="0" kern="0" dirty="0">
                <a:solidFill>
                  <a:srgbClr val="000000"/>
                </a:solidFill>
                <a:ea typeface="黑体"/>
              </a:rPr>
              <a:t>20</a:t>
            </a:r>
            <a:r>
              <a:rPr lang="zh-CN" altLang="en-US" sz="1800" b="0" kern="0" dirty="0">
                <a:solidFill>
                  <a:srgbClr val="000000"/>
                </a:solidFill>
                <a:ea typeface="黑体"/>
              </a:rPr>
              <a:t>行其余均算作“尾”</a:t>
            </a:r>
            <a:endParaRPr lang="en-US" altLang="zh-CN" sz="1800" b="0" kern="0" dirty="0">
              <a:solidFill>
                <a:srgbClr val="000000"/>
              </a:solidFill>
              <a:ea typeface="黑体"/>
            </a:endParaRPr>
          </a:p>
          <a:p>
            <a:pPr marL="557213" lvl="1" indent="-214313" defTabSz="685800" eaLnBrk="1" hangingPunct="1">
              <a:lnSpc>
                <a:spcPct val="100000"/>
              </a:lnSpc>
              <a:defRPr/>
            </a:pPr>
            <a:r>
              <a:rPr lang="en-US" altLang="zh-CN" sz="1800" b="0" kern="0" dirty="0">
                <a:solidFill>
                  <a:srgbClr val="000000"/>
                </a:solidFill>
                <a:ea typeface="黑体"/>
              </a:rPr>
              <a:t>tail </a:t>
            </a:r>
            <a:r>
              <a:rPr lang="en-US" altLang="zh-CN" sz="1800" b="0" kern="0" dirty="0">
                <a:solidFill>
                  <a:srgbClr val="FF0000"/>
                </a:solidFill>
                <a:ea typeface="黑体"/>
              </a:rPr>
              <a:t>-f </a:t>
            </a:r>
            <a:r>
              <a:rPr lang="en-US" altLang="zh-CN" sz="1800" b="0" kern="0" dirty="0">
                <a:solidFill>
                  <a:srgbClr val="000000"/>
                </a:solidFill>
                <a:ea typeface="黑体"/>
              </a:rPr>
              <a:t>debug.txt  </a:t>
            </a:r>
            <a:r>
              <a:rPr lang="zh-CN" altLang="en-US" sz="1800" b="0" kern="0" dirty="0">
                <a:solidFill>
                  <a:srgbClr val="000000"/>
                </a:solidFill>
                <a:ea typeface="黑体"/>
              </a:rPr>
              <a:t>实时打印文件尾部被追加的内容（选项</a:t>
            </a:r>
            <a:r>
              <a:rPr lang="en-US" altLang="zh-CN" sz="1800" b="0" kern="0" dirty="0">
                <a:solidFill>
                  <a:srgbClr val="000000"/>
                </a:solidFill>
                <a:ea typeface="黑体"/>
              </a:rPr>
              <a:t>-</a:t>
            </a:r>
            <a:r>
              <a:rPr lang="en-US" altLang="zh-CN" sz="1800" b="0" kern="0" dirty="0" err="1">
                <a:solidFill>
                  <a:srgbClr val="000000"/>
                </a:solidFill>
                <a:ea typeface="黑体"/>
              </a:rPr>
              <a:t>f:forever</a:t>
            </a:r>
            <a:r>
              <a:rPr lang="zh-CN" altLang="en-US" sz="1800" b="0" kern="0" dirty="0">
                <a:solidFill>
                  <a:srgbClr val="000000"/>
                </a:solidFill>
                <a:ea typeface="黑体"/>
              </a:rPr>
              <a:t>）</a:t>
            </a:r>
          </a:p>
          <a:p>
            <a:pPr marL="342900" lvl="1" indent="0" defTabSz="685800" eaLnBrk="1" hangingPunct="1">
              <a:lnSpc>
                <a:spcPct val="100000"/>
              </a:lnSpc>
              <a:buNone/>
              <a:defRPr/>
            </a:pPr>
            <a:r>
              <a:rPr lang="en-US" altLang="zh-CN" sz="1800" b="0" kern="0" dirty="0">
                <a:solidFill>
                  <a:srgbClr val="000000"/>
                </a:solidFill>
                <a:ea typeface="黑体"/>
              </a:rPr>
              <a:t>  </a:t>
            </a:r>
            <a:r>
              <a:rPr lang="en-US" altLang="zh-CN" sz="1800" b="0" kern="0" dirty="0" err="1">
                <a:solidFill>
                  <a:srgbClr val="000000"/>
                </a:solidFill>
                <a:ea typeface="黑体"/>
              </a:rPr>
              <a:t>netstat</a:t>
            </a:r>
            <a:r>
              <a:rPr lang="en-US" altLang="zh-CN" sz="1800" b="0" kern="0" dirty="0">
                <a:solidFill>
                  <a:srgbClr val="000000"/>
                </a:solidFill>
                <a:ea typeface="黑体"/>
              </a:rPr>
              <a:t> -s -p </a:t>
            </a:r>
            <a:r>
              <a:rPr lang="en-US" altLang="zh-CN" sz="1800" b="0" kern="0" dirty="0" err="1">
                <a:solidFill>
                  <a:srgbClr val="000000"/>
                </a:solidFill>
                <a:ea typeface="黑体"/>
              </a:rPr>
              <a:t>tcp</a:t>
            </a:r>
            <a:r>
              <a:rPr lang="en-US" altLang="zh-CN" sz="1800" b="0" kern="0" dirty="0">
                <a:solidFill>
                  <a:srgbClr val="000000"/>
                </a:solidFill>
                <a:ea typeface="黑体"/>
              </a:rPr>
              <a:t> | head</a:t>
            </a:r>
          </a:p>
          <a:p>
            <a:pPr marL="342900" lvl="1" indent="0" defTabSz="685800" eaLnBrk="1" hangingPunct="1">
              <a:lnSpc>
                <a:spcPct val="100000"/>
              </a:lnSpc>
              <a:buNone/>
              <a:defRPr/>
            </a:pPr>
            <a:r>
              <a:rPr lang="en-US" altLang="zh-CN" sz="1800" b="0" kern="0" dirty="0">
                <a:solidFill>
                  <a:srgbClr val="000000"/>
                </a:solidFill>
                <a:ea typeface="黑体"/>
              </a:rPr>
              <a:t>  ls -s | sort | head –n 20</a:t>
            </a:r>
          </a:p>
          <a:p>
            <a:pPr marL="257175" indent="-257175" defTabSz="685800" eaLnBrk="1" hangingPunct="1">
              <a:lnSpc>
                <a:spcPct val="100000"/>
              </a:lnSpc>
              <a:buClr>
                <a:srgbClr val="FF9900"/>
              </a:buClr>
              <a:defRPr/>
            </a:pPr>
            <a:endParaRPr lang="en-US" altLang="zh-CN" sz="2100" kern="0" dirty="0">
              <a:latin typeface="Times New Roman"/>
              <a:ea typeface="黑体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3E619533-C4E4-4827-8C8F-E2E4BD7DB2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115888"/>
            <a:ext cx="777240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3200" kern="0" dirty="0">
                <a:latin typeface="Arial Black" panose="020B0A04020102020204" pitchFamily="34" charset="0"/>
              </a:rPr>
              <a:t>head</a:t>
            </a:r>
            <a:r>
              <a:rPr lang="zh-CN" altLang="en-US" sz="3200" kern="0" dirty="0">
                <a:latin typeface="宋体" panose="02010600030101010101" pitchFamily="2" charset="-122"/>
              </a:rPr>
              <a:t>与</a:t>
            </a:r>
            <a:r>
              <a:rPr lang="en-US" altLang="zh-CN" sz="3200" kern="0" dirty="0">
                <a:latin typeface="Arial Black" panose="020B0A04020102020204" pitchFamily="34" charset="0"/>
              </a:rPr>
              <a:t>tail</a:t>
            </a:r>
            <a:r>
              <a:rPr lang="zh-CN" altLang="en-US" sz="3200" kern="0" dirty="0">
                <a:latin typeface="宋体" panose="02010600030101010101" pitchFamily="2" charset="-122"/>
              </a:rPr>
              <a:t>：显示文件的头部或者尾部</a:t>
            </a:r>
            <a:endParaRPr lang="zh-CN" altLang="zh-CN" sz="3200" kern="0" dirty="0">
              <a:latin typeface="宋体" panose="02010600030101010101" pitchFamily="2" charset="-122"/>
              <a:sym typeface="黑体" panose="02010609060101010101" pitchFamily="49" charset="-122"/>
            </a:endParaRPr>
          </a:p>
        </p:txBody>
      </p:sp>
      <p:sp>
        <p:nvSpPr>
          <p:cNvPr id="5" name="动作按钮: 转到主页 4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A6C22D3F-2CBC-4348-B0F4-170DFF214EEA}"/>
              </a:ext>
            </a:extLst>
          </p:cNvPr>
          <p:cNvSpPr/>
          <p:nvPr/>
        </p:nvSpPr>
        <p:spPr bwMode="auto">
          <a:xfrm>
            <a:off x="261984" y="260648"/>
            <a:ext cx="284499" cy="368201"/>
          </a:xfrm>
          <a:prstGeom prst="actionButtonHome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59624192"/>
      </p:ext>
    </p:extLst>
  </p:cSld>
  <p:clrMapOvr>
    <a:masterClrMapping/>
  </p:clrMapOvr>
  <p:transition spd="slow" advTm="38376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11560" y="1340768"/>
            <a:ext cx="8100000" cy="27000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68580" tIns="34290" rIns="67500" bIns="3429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342900" marR="0" lvl="0" indent="-342900" defTabSz="914400" eaLnBrk="1" latinLnBrk="0" hangingPunct="1">
              <a:lnSpc>
                <a:spcPct val="100000"/>
              </a:lnSpc>
              <a:spcBef>
                <a:spcPct val="20000"/>
              </a:spcBef>
              <a:buClr>
                <a:srgbClr val="FF9900"/>
              </a:buClr>
              <a:buSzTx/>
              <a:buFont typeface="Wingdings" pitchFamily="2" charset="2"/>
              <a:buChar char="n"/>
              <a:tabLst/>
              <a:defRPr kumimoji="1" sz="2800" b="1" i="0" u="none" strike="noStrike" kern="0" cap="none" spc="0" normalizeH="0" baseline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Times New Roman"/>
                <a:ea typeface="黑体"/>
              </a:defRPr>
            </a:lvl1pPr>
            <a:lvl2pPr marL="742950" marR="0" lvl="1" indent="-285750" defTabSz="914400" eaLnBrk="1" latinLnBrk="0" hangingPunct="1">
              <a:lnSpc>
                <a:spcPct val="100000"/>
              </a:lnSpc>
              <a:spcBef>
                <a:spcPct val="20000"/>
              </a:spcBef>
              <a:buClr>
                <a:srgbClr val="009900"/>
              </a:buClr>
              <a:buSzTx/>
              <a:buFont typeface="Wingdings" pitchFamily="2" charset="2"/>
              <a:buChar char="u"/>
              <a:tabLst/>
              <a:defRPr kumimoji="1" sz="24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黑体"/>
              </a:defRPr>
            </a:lvl2pPr>
            <a:lvl3pPr marL="1143000" indent="-228600">
              <a:spcBef>
                <a:spcPct val="20000"/>
              </a:spcBef>
              <a:buClr>
                <a:srgbClr val="0000FF"/>
              </a:buClr>
              <a:buFont typeface="Wingdings" pitchFamily="2" charset="2"/>
              <a:buChar char="Ø"/>
              <a:defRPr kumimoji="1" sz="2200">
                <a:latin typeface="Verdana" pitchFamily="34" charset="0"/>
                <a:ea typeface="+mj-ea"/>
              </a:defRPr>
            </a:lvl3pPr>
            <a:lvl4pPr marL="1600200" indent="-228600">
              <a:spcBef>
                <a:spcPct val="20000"/>
              </a:spcBef>
              <a:buClr>
                <a:srgbClr val="CC00FF"/>
              </a:buClr>
              <a:buFont typeface="Wingdings" pitchFamily="2" charset="2"/>
              <a:buChar char="l"/>
              <a:defRPr kumimoji="1" sz="2000">
                <a:latin typeface="Verdana" pitchFamily="34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rgbClr val="006600"/>
              </a:buClr>
              <a:buFont typeface="Wingdings" pitchFamily="2" charset="2"/>
              <a:buChar char="l"/>
              <a:defRPr kumimoji="1" sz="2000">
                <a:latin typeface="+mn-lt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latin typeface="+mn-lt"/>
              </a:defRPr>
            </a:lvl9pPr>
          </a:lstStyle>
          <a:p>
            <a:pPr lvl="0">
              <a:defRPr/>
            </a:pPr>
            <a:r>
              <a:rPr lang="zh-CN" altLang="en-US" sz="2100" dirty="0"/>
              <a:t>功能</a:t>
            </a:r>
          </a:p>
          <a:p>
            <a:pPr lvl="1">
              <a:defRPr/>
            </a:pPr>
            <a:r>
              <a:rPr lang="zh-CN" altLang="en-US" sz="1800" dirty="0"/>
              <a:t>将从标准输入</a:t>
            </a:r>
            <a:r>
              <a:rPr lang="en-US" altLang="zh-CN" sz="1800" dirty="0" err="1">
                <a:latin typeface="Times New Roman" pitchFamily="18" charset="0"/>
              </a:rPr>
              <a:t>stdin</a:t>
            </a:r>
            <a:r>
              <a:rPr lang="zh-CN" altLang="en-US" sz="1800" dirty="0">
                <a:latin typeface="Times New Roman" pitchFamily="18" charset="0"/>
              </a:rPr>
              <a:t>得到的数据抄送到标准输出</a:t>
            </a:r>
            <a:r>
              <a:rPr lang="en-US" altLang="zh-CN" sz="1800" dirty="0" err="1">
                <a:latin typeface="Times New Roman" pitchFamily="18" charset="0"/>
              </a:rPr>
              <a:t>stdout</a:t>
            </a:r>
            <a:r>
              <a:rPr lang="zh-CN" altLang="en-US" sz="1800" dirty="0">
                <a:latin typeface="Times New Roman" pitchFamily="18" charset="0"/>
              </a:rPr>
              <a:t>显示</a:t>
            </a:r>
            <a:r>
              <a:rPr lang="zh-CN" altLang="en-US" sz="1800" dirty="0"/>
              <a:t>，同时存入磁盘文件中 </a:t>
            </a:r>
          </a:p>
          <a:p>
            <a:pPr lvl="0">
              <a:defRPr/>
            </a:pPr>
            <a:r>
              <a:rPr lang="zh-CN" altLang="en-US" sz="2100" dirty="0"/>
              <a:t>应用举例</a:t>
            </a:r>
          </a:p>
          <a:p>
            <a:pPr lvl="1">
              <a:defRPr/>
            </a:pPr>
            <a:r>
              <a:rPr lang="zh-CN" altLang="en-US" sz="1800" dirty="0"/>
              <a:t> </a:t>
            </a:r>
            <a:r>
              <a:rPr lang="en-US" altLang="zh-CN" sz="1800" dirty="0"/>
              <a:t>./</a:t>
            </a:r>
            <a:r>
              <a:rPr lang="en-US" altLang="zh-CN" sz="1800" dirty="0" err="1"/>
              <a:t>myap</a:t>
            </a:r>
            <a:r>
              <a:rPr lang="en-US" altLang="zh-CN" sz="1800" dirty="0"/>
              <a:t> | tee myap.log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76117149-C1DB-480B-9B9B-2797B47B58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115888"/>
            <a:ext cx="777240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3200" kern="0" dirty="0">
                <a:latin typeface="Verdana" panose="020B0604030504040204" pitchFamily="34" charset="0"/>
                <a:ea typeface="Verdana" panose="020B0604030504040204" pitchFamily="34" charset="0"/>
              </a:rPr>
              <a:t>tee</a:t>
            </a:r>
            <a:r>
              <a:rPr lang="zh-CN" altLang="en-US" sz="3200" kern="0" dirty="0">
                <a:latin typeface="Verdana" panose="020B0604030504040204" pitchFamily="34" charset="0"/>
                <a:ea typeface="黑体" panose="02010609060101010101" pitchFamily="49" charset="-122"/>
              </a:rPr>
              <a:t>：三通</a:t>
            </a:r>
            <a:endParaRPr lang="zh-CN" altLang="zh-CN" sz="3200" kern="0" dirty="0">
              <a:latin typeface="Verdana" panose="020B0604030504040204" pitchFamily="34" charset="0"/>
              <a:ea typeface="黑体" panose="02010609060101010101" pitchFamily="49" charset="-122"/>
              <a:sym typeface="黑体" panose="02010609060101010101" pitchFamily="49" charset="-122"/>
            </a:endParaRPr>
          </a:p>
        </p:txBody>
      </p:sp>
      <p:sp>
        <p:nvSpPr>
          <p:cNvPr id="6" name="动作按钮: 转到主页 5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982BAD73-0C97-41DA-943B-8F2E1CAA94FF}"/>
              </a:ext>
            </a:extLst>
          </p:cNvPr>
          <p:cNvSpPr/>
          <p:nvPr/>
        </p:nvSpPr>
        <p:spPr bwMode="auto">
          <a:xfrm>
            <a:off x="261984" y="260648"/>
            <a:ext cx="284499" cy="368201"/>
          </a:xfrm>
          <a:prstGeom prst="actionButtonHome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80850384"/>
      </p:ext>
    </p:extLst>
  </p:cSld>
  <p:clrMapOvr>
    <a:masterClrMapping/>
  </p:clrMapOvr>
  <p:transition spd="slow" advTm="38376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76091" y="1265972"/>
            <a:ext cx="8100000" cy="3867845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68580" tIns="34290" rIns="67500" bIns="3429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342900" marR="0" lvl="0" indent="-342900" defTabSz="914400" eaLnBrk="1" latinLnBrk="0" hangingPunct="1">
              <a:lnSpc>
                <a:spcPct val="100000"/>
              </a:lnSpc>
              <a:spcBef>
                <a:spcPct val="20000"/>
              </a:spcBef>
              <a:buClr>
                <a:srgbClr val="FF9900"/>
              </a:buClr>
              <a:buSzTx/>
              <a:buFont typeface="Wingdings" pitchFamily="2" charset="2"/>
              <a:buChar char="n"/>
              <a:tabLst/>
              <a:defRPr kumimoji="1" sz="2800" b="1" i="0" u="none" strike="noStrike" kern="0" cap="none" spc="0" normalizeH="0" baseline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Times New Roman"/>
                <a:ea typeface="黑体"/>
              </a:defRPr>
            </a:lvl1pPr>
            <a:lvl2pPr marL="742950" marR="0" lvl="1" indent="-285750" defTabSz="914400" eaLnBrk="1" latinLnBrk="0" hangingPunct="1">
              <a:lnSpc>
                <a:spcPct val="100000"/>
              </a:lnSpc>
              <a:spcBef>
                <a:spcPct val="20000"/>
              </a:spcBef>
              <a:buClr>
                <a:srgbClr val="009900"/>
              </a:buClr>
              <a:buSzTx/>
              <a:buFont typeface="Wingdings" pitchFamily="2" charset="2"/>
              <a:buChar char="u"/>
              <a:tabLst/>
              <a:defRPr kumimoji="1" sz="24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黑体"/>
              </a:defRPr>
            </a:lvl2pPr>
            <a:lvl3pPr marL="1143000" indent="-228600">
              <a:spcBef>
                <a:spcPct val="20000"/>
              </a:spcBef>
              <a:buClr>
                <a:srgbClr val="0000FF"/>
              </a:buClr>
              <a:buFont typeface="Wingdings" pitchFamily="2" charset="2"/>
              <a:buChar char="Ø"/>
              <a:defRPr kumimoji="1" sz="2200">
                <a:latin typeface="Verdana" pitchFamily="34" charset="0"/>
                <a:ea typeface="+mj-ea"/>
              </a:defRPr>
            </a:lvl3pPr>
            <a:lvl4pPr marL="1600200" indent="-228600">
              <a:spcBef>
                <a:spcPct val="20000"/>
              </a:spcBef>
              <a:buClr>
                <a:srgbClr val="CC00FF"/>
              </a:buClr>
              <a:buFont typeface="Wingdings" pitchFamily="2" charset="2"/>
              <a:buChar char="l"/>
              <a:defRPr kumimoji="1" sz="2000">
                <a:latin typeface="Verdana" pitchFamily="34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rgbClr val="006600"/>
              </a:buClr>
              <a:buFont typeface="Wingdings" pitchFamily="2" charset="2"/>
              <a:buChar char="l"/>
              <a:defRPr kumimoji="1" sz="2000">
                <a:latin typeface="+mn-lt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latin typeface="+mn-lt"/>
              </a:defRPr>
            </a:lvl9pPr>
          </a:lstStyle>
          <a:p>
            <a:pPr lvl="0">
              <a:defRPr/>
            </a:pPr>
            <a:r>
              <a:rPr lang="zh-CN" altLang="en-US" sz="2100" dirty="0"/>
              <a:t>功能</a:t>
            </a:r>
          </a:p>
          <a:p>
            <a:pPr lvl="1">
              <a:defRPr/>
            </a:pPr>
            <a:r>
              <a:rPr lang="zh-CN" altLang="en-US" sz="1800" dirty="0"/>
              <a:t>列出文件中一共有多少行，有多少个单词，多少字符</a:t>
            </a:r>
          </a:p>
          <a:p>
            <a:pPr lvl="1">
              <a:defRPr/>
            </a:pPr>
            <a:r>
              <a:rPr lang="zh-CN" altLang="en-US" sz="1800" dirty="0"/>
              <a:t>当指定的文件数大于</a:t>
            </a:r>
            <a:r>
              <a:rPr lang="en-US" altLang="zh-CN" sz="1800" dirty="0"/>
              <a:t>1</a:t>
            </a:r>
            <a:r>
              <a:rPr lang="zh-CN" altLang="en-US" sz="1800" dirty="0"/>
              <a:t>时，最后还列出一个合计</a:t>
            </a:r>
          </a:p>
          <a:p>
            <a:pPr lvl="1">
              <a:defRPr/>
            </a:pPr>
            <a:r>
              <a:rPr lang="zh-CN" altLang="en-US" sz="1800" dirty="0"/>
              <a:t>常用选项</a:t>
            </a:r>
            <a:r>
              <a:rPr lang="en-US" altLang="zh-CN" sz="1800" dirty="0"/>
              <a:t>-l</a:t>
            </a:r>
            <a:r>
              <a:rPr lang="zh-CN" altLang="en-US" sz="1800" dirty="0"/>
              <a:t>：只列出行计数</a:t>
            </a:r>
          </a:p>
          <a:p>
            <a:pPr lvl="0">
              <a:defRPr/>
            </a:pPr>
            <a:r>
              <a:rPr lang="zh-CN" altLang="en-US" sz="2100" dirty="0"/>
              <a:t>举例</a:t>
            </a:r>
          </a:p>
          <a:p>
            <a:pPr lvl="1">
              <a:defRPr/>
            </a:pPr>
            <a:r>
              <a:rPr lang="en-US" altLang="zh-CN" sz="1800" dirty="0" err="1"/>
              <a:t>wc</a:t>
            </a:r>
            <a:r>
              <a:rPr lang="en-US" altLang="zh-CN" sz="1800" dirty="0"/>
              <a:t> </a:t>
            </a:r>
            <a:r>
              <a:rPr lang="en-US" altLang="zh-CN" sz="1800" dirty="0" err="1"/>
              <a:t>sum.c</a:t>
            </a:r>
            <a:r>
              <a:rPr lang="en-US" altLang="zh-CN" sz="1800" dirty="0"/>
              <a:t>       </a:t>
            </a:r>
            <a:r>
              <a:rPr lang="zh-CN" altLang="en-US" sz="1800" dirty="0"/>
              <a:t>（</a:t>
            </a:r>
            <a:r>
              <a:rPr lang="en-US" altLang="zh-CN" sz="1800" dirty="0"/>
              <a:t>1</a:t>
            </a:r>
            <a:r>
              <a:rPr lang="zh-CN" altLang="en-US" sz="1800" dirty="0"/>
              <a:t>个文件）</a:t>
            </a:r>
          </a:p>
          <a:p>
            <a:pPr lvl="1">
              <a:defRPr/>
            </a:pPr>
            <a:r>
              <a:rPr lang="en-US" altLang="zh-CN" sz="1800" dirty="0" err="1"/>
              <a:t>wc</a:t>
            </a:r>
            <a:r>
              <a:rPr lang="en-US" altLang="zh-CN" sz="1800" dirty="0"/>
              <a:t> </a:t>
            </a:r>
            <a:r>
              <a:rPr lang="en-US" altLang="zh-CN" sz="1800" dirty="0" err="1"/>
              <a:t>x.c</a:t>
            </a:r>
            <a:r>
              <a:rPr lang="en-US" altLang="zh-CN" sz="1800" dirty="0"/>
              <a:t> </a:t>
            </a:r>
            <a:r>
              <a:rPr lang="en-US" altLang="zh-CN" sz="1800" dirty="0" err="1"/>
              <a:t>makefile</a:t>
            </a:r>
            <a:r>
              <a:rPr lang="en-US" altLang="zh-CN" sz="1800" dirty="0"/>
              <a:t> stat.sh </a:t>
            </a:r>
            <a:r>
              <a:rPr lang="zh-CN" altLang="en-US" sz="1800" dirty="0"/>
              <a:t>（多个文件）</a:t>
            </a:r>
          </a:p>
          <a:p>
            <a:pPr lvl="1">
              <a:defRPr/>
            </a:pPr>
            <a:r>
              <a:rPr lang="en-US" altLang="zh-CN" sz="1800" dirty="0" err="1"/>
              <a:t>wc</a:t>
            </a:r>
            <a:r>
              <a:rPr lang="en-US" altLang="zh-CN" sz="1800" dirty="0"/>
              <a:t> -l  *.c  </a:t>
            </a:r>
            <a:r>
              <a:rPr lang="en-US" altLang="zh-CN" sz="1800" dirty="0" err="1"/>
              <a:t>makefile</a:t>
            </a:r>
            <a:r>
              <a:rPr lang="en-US" altLang="zh-CN" sz="1800" dirty="0"/>
              <a:t> start.sh</a:t>
            </a:r>
          </a:p>
          <a:p>
            <a:pPr lvl="1">
              <a:defRPr/>
            </a:pPr>
            <a:r>
              <a:rPr lang="en-US" altLang="zh-CN" sz="1800" dirty="0" err="1"/>
              <a:t>ps</a:t>
            </a:r>
            <a:r>
              <a:rPr lang="en-US" altLang="zh-CN" sz="1800" dirty="0"/>
              <a:t> -</a:t>
            </a:r>
            <a:r>
              <a:rPr lang="en-US" altLang="zh-CN" sz="1800" dirty="0" err="1"/>
              <a:t>ef</a:t>
            </a:r>
            <a:r>
              <a:rPr lang="en-US" altLang="zh-CN" sz="1800" dirty="0"/>
              <a:t> | </a:t>
            </a:r>
            <a:r>
              <a:rPr lang="en-US" altLang="zh-CN" sz="1800" dirty="0" err="1"/>
              <a:t>wc</a:t>
            </a:r>
            <a:r>
              <a:rPr lang="en-US" altLang="zh-CN" sz="1800" dirty="0"/>
              <a:t> -l  </a:t>
            </a:r>
            <a:r>
              <a:rPr lang="zh-CN" altLang="en-US" sz="1800" dirty="0"/>
              <a:t>（</a:t>
            </a:r>
            <a:r>
              <a:rPr lang="en-US" altLang="zh-CN" sz="1800" dirty="0"/>
              <a:t>0</a:t>
            </a:r>
            <a:r>
              <a:rPr lang="zh-CN" altLang="en-US" sz="1800" dirty="0"/>
              <a:t>个）</a:t>
            </a:r>
          </a:p>
          <a:p>
            <a:pPr lvl="1">
              <a:defRPr/>
            </a:pPr>
            <a:r>
              <a:rPr lang="en-US" altLang="zh-CN" sz="1800" dirty="0" err="1"/>
              <a:t>ps</a:t>
            </a:r>
            <a:r>
              <a:rPr lang="en-US" altLang="zh-CN" sz="1800" dirty="0"/>
              <a:t> -</a:t>
            </a:r>
            <a:r>
              <a:rPr lang="en-US" altLang="zh-CN" sz="1800" dirty="0" err="1"/>
              <a:t>ef</a:t>
            </a:r>
            <a:r>
              <a:rPr lang="en-US" altLang="zh-CN" sz="1800" dirty="0"/>
              <a:t> | </a:t>
            </a:r>
            <a:r>
              <a:rPr lang="en-US" altLang="zh-CN" sz="1800" dirty="0" err="1"/>
              <a:t>grep</a:t>
            </a:r>
            <a:r>
              <a:rPr lang="en-US" altLang="zh-CN" sz="1800" dirty="0"/>
              <a:t> </a:t>
            </a:r>
            <a:r>
              <a:rPr lang="en-US" altLang="zh-CN" sz="1800" dirty="0" err="1"/>
              <a:t>liang</a:t>
            </a:r>
            <a:r>
              <a:rPr lang="en-US" altLang="zh-CN" sz="1800" dirty="0"/>
              <a:t> | </a:t>
            </a:r>
            <a:r>
              <a:rPr lang="en-US" altLang="zh-CN" sz="1800" dirty="0" err="1"/>
              <a:t>wc</a:t>
            </a:r>
            <a:r>
              <a:rPr lang="en-US" altLang="zh-CN" sz="1800" dirty="0"/>
              <a:t> -l </a:t>
            </a:r>
            <a:r>
              <a:rPr lang="zh-CN" altLang="en-US" sz="1800" dirty="0"/>
              <a:t>（</a:t>
            </a:r>
            <a:r>
              <a:rPr lang="en-US" altLang="zh-CN" sz="1800" dirty="0"/>
              <a:t>0</a:t>
            </a:r>
            <a:r>
              <a:rPr lang="zh-CN" altLang="en-US" sz="1800" dirty="0"/>
              <a:t>个）</a:t>
            </a:r>
          </a:p>
          <a:p>
            <a:pPr lvl="1">
              <a:defRPr/>
            </a:pPr>
            <a:r>
              <a:rPr lang="en-US" altLang="zh-CN" sz="1800" dirty="0"/>
              <a:t>who | </a:t>
            </a:r>
            <a:r>
              <a:rPr lang="en-US" altLang="zh-CN" sz="1800" dirty="0" err="1"/>
              <a:t>wc</a:t>
            </a:r>
            <a:r>
              <a:rPr lang="en-US" altLang="zh-CN" sz="1800" dirty="0"/>
              <a:t> -l  </a:t>
            </a:r>
            <a:r>
              <a:rPr lang="zh-CN" altLang="en-US" sz="1800" dirty="0"/>
              <a:t>（</a:t>
            </a:r>
            <a:r>
              <a:rPr lang="en-US" altLang="zh-CN" sz="1800" dirty="0"/>
              <a:t>0</a:t>
            </a:r>
            <a:r>
              <a:rPr lang="zh-CN" altLang="en-US" sz="1800" dirty="0"/>
              <a:t>个）</a:t>
            </a:r>
          </a:p>
          <a:p>
            <a:pPr lvl="0">
              <a:defRPr/>
            </a:pPr>
            <a:endParaRPr lang="en-US" altLang="zh-CN" sz="2100" dirty="0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3337BD11-DA72-4CC9-B265-71702B89B0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115888"/>
            <a:ext cx="777240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3200" kern="0" dirty="0" err="1">
                <a:latin typeface="Verdana" panose="020B0604030504040204" pitchFamily="34" charset="0"/>
                <a:ea typeface="Verdana" panose="020B0604030504040204" pitchFamily="34" charset="0"/>
              </a:rPr>
              <a:t>wc</a:t>
            </a:r>
            <a:r>
              <a:rPr lang="zh-CN" altLang="en-US" sz="3200" kern="0" dirty="0">
                <a:latin typeface="Verdana" panose="020B0604030504040204" pitchFamily="34" charset="0"/>
                <a:ea typeface="黑体" panose="02010609060101010101" pitchFamily="49" charset="-122"/>
              </a:rPr>
              <a:t>：字计数（</a:t>
            </a:r>
            <a:r>
              <a:rPr lang="en-US" altLang="zh-CN" sz="3200" kern="0" dirty="0">
                <a:latin typeface="Verdana" panose="020B0604030504040204" pitchFamily="34" charset="0"/>
                <a:ea typeface="Verdana" panose="020B0604030504040204" pitchFamily="34" charset="0"/>
              </a:rPr>
              <a:t>word count</a:t>
            </a:r>
            <a:r>
              <a:rPr lang="zh-CN" altLang="en-US" sz="3200" kern="0" dirty="0">
                <a:latin typeface="Verdana" panose="020B0604030504040204" pitchFamily="34" charset="0"/>
                <a:ea typeface="黑体" panose="02010609060101010101" pitchFamily="49" charset="-122"/>
              </a:rPr>
              <a:t>）</a:t>
            </a:r>
            <a:endParaRPr lang="zh-CN" altLang="zh-CN" sz="3200" kern="0" dirty="0">
              <a:latin typeface="Verdana" panose="020B0604030504040204" pitchFamily="34" charset="0"/>
              <a:ea typeface="黑体" panose="02010609060101010101" pitchFamily="49" charset="-122"/>
              <a:sym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18615029"/>
      </p:ext>
    </p:extLst>
  </p:cSld>
  <p:clrMapOvr>
    <a:masterClrMapping/>
  </p:clrMapOvr>
  <p:transition spd="slow" advTm="38376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721236" y="980728"/>
            <a:ext cx="8100000" cy="3458699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68580" tIns="34290" rIns="67500" bIns="3429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342900" marR="0" lvl="0" indent="-342900" defTabSz="914400" eaLnBrk="1" latinLnBrk="0" hangingPunct="1">
              <a:lnSpc>
                <a:spcPct val="100000"/>
              </a:lnSpc>
              <a:spcBef>
                <a:spcPct val="20000"/>
              </a:spcBef>
              <a:buClr>
                <a:srgbClr val="FF9900"/>
              </a:buClr>
              <a:buSzTx/>
              <a:buFont typeface="Wingdings" pitchFamily="2" charset="2"/>
              <a:buChar char="n"/>
              <a:tabLst/>
              <a:defRPr kumimoji="1" sz="2800" b="1" i="0" u="none" strike="noStrike" kern="0" cap="none" spc="0" normalizeH="0" baseline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Times New Roman"/>
                <a:ea typeface="黑体"/>
              </a:defRPr>
            </a:lvl1pPr>
            <a:lvl2pPr marL="742950" marR="0" lvl="1" indent="-285750" defTabSz="914400" eaLnBrk="1" latinLnBrk="0" hangingPunct="1">
              <a:lnSpc>
                <a:spcPct val="100000"/>
              </a:lnSpc>
              <a:spcBef>
                <a:spcPct val="20000"/>
              </a:spcBef>
              <a:buClr>
                <a:srgbClr val="009900"/>
              </a:buClr>
              <a:buSzTx/>
              <a:buFont typeface="Wingdings" pitchFamily="2" charset="2"/>
              <a:buChar char="u"/>
              <a:tabLst/>
              <a:defRPr kumimoji="1" sz="24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黑体"/>
              </a:defRPr>
            </a:lvl2pPr>
            <a:lvl3pPr marL="1143000" indent="-228600">
              <a:spcBef>
                <a:spcPct val="20000"/>
              </a:spcBef>
              <a:buClr>
                <a:srgbClr val="0000FF"/>
              </a:buClr>
              <a:buFont typeface="Wingdings" pitchFamily="2" charset="2"/>
              <a:buChar char="Ø"/>
              <a:defRPr kumimoji="1" sz="2200">
                <a:latin typeface="Verdana" pitchFamily="34" charset="0"/>
                <a:ea typeface="+mj-ea"/>
              </a:defRPr>
            </a:lvl3pPr>
            <a:lvl4pPr marL="1600200" indent="-228600">
              <a:spcBef>
                <a:spcPct val="20000"/>
              </a:spcBef>
              <a:buClr>
                <a:srgbClr val="CC00FF"/>
              </a:buClr>
              <a:buFont typeface="Wingdings" pitchFamily="2" charset="2"/>
              <a:buChar char="l"/>
              <a:defRPr kumimoji="1" sz="2000">
                <a:latin typeface="Verdana" pitchFamily="34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rgbClr val="006600"/>
              </a:buClr>
              <a:buFont typeface="Wingdings" pitchFamily="2" charset="2"/>
              <a:buChar char="l"/>
              <a:defRPr kumimoji="1" sz="2000">
                <a:latin typeface="+mn-lt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latin typeface="+mn-lt"/>
              </a:defRPr>
            </a:lvl9pPr>
          </a:lstStyle>
          <a:p>
            <a:pPr lvl="0">
              <a:lnSpc>
                <a:spcPct val="90000"/>
              </a:lnSpc>
              <a:defRPr/>
            </a:pPr>
            <a:r>
              <a:rPr lang="en-US" altLang="zh-CN" sz="2100" dirty="0"/>
              <a:t>sort</a:t>
            </a:r>
            <a:r>
              <a:rPr lang="zh-CN" altLang="en-US" sz="2100" dirty="0"/>
              <a:t>选项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zh-CN" sz="1800" dirty="0"/>
              <a:t>-n</a:t>
            </a:r>
            <a:r>
              <a:rPr lang="zh-CN" altLang="en-US" sz="1800" dirty="0"/>
              <a:t>选项</a:t>
            </a:r>
            <a:r>
              <a:rPr lang="en-US" altLang="zh-CN" sz="1800" dirty="0">
                <a:latin typeface="Times New Roman" pitchFamily="18" charset="0"/>
              </a:rPr>
              <a:t>(</a:t>
            </a:r>
            <a:r>
              <a:rPr lang="en-US" altLang="zh-CN" sz="1800" dirty="0" err="1">
                <a:latin typeface="Times New Roman" pitchFamily="18" charset="0"/>
              </a:rPr>
              <a:t>Numberic</a:t>
            </a:r>
            <a:r>
              <a:rPr lang="en-US" altLang="zh-CN" sz="1800" dirty="0">
                <a:latin typeface="Times New Roman" pitchFamily="18" charset="0"/>
              </a:rPr>
              <a:t>):</a:t>
            </a:r>
            <a:r>
              <a:rPr lang="zh-CN" altLang="en-US" sz="1800" dirty="0"/>
              <a:t>对于数字按照算术值大小排序，而不是按照字符串比较规则，例如</a:t>
            </a:r>
            <a:r>
              <a:rPr lang="en-US" altLang="zh-CN" sz="1800" dirty="0"/>
              <a:t>123</a:t>
            </a:r>
            <a:r>
              <a:rPr lang="zh-CN" altLang="en-US" sz="1800" dirty="0"/>
              <a:t>与</a:t>
            </a:r>
            <a:r>
              <a:rPr lang="en-US" altLang="zh-CN" sz="1800" dirty="0"/>
              <a:t>67</a:t>
            </a:r>
            <a:endParaRPr lang="zh-CN" altLang="en-US" sz="1800" dirty="0"/>
          </a:p>
          <a:p>
            <a:pPr lvl="1">
              <a:lnSpc>
                <a:spcPct val="90000"/>
              </a:lnSpc>
              <a:defRPr/>
            </a:pPr>
            <a:r>
              <a:rPr lang="zh-CN" altLang="en-US" sz="1800" dirty="0"/>
              <a:t>可以选择行中某一部分作为排序关键字</a:t>
            </a:r>
          </a:p>
          <a:p>
            <a:pPr lvl="1">
              <a:lnSpc>
                <a:spcPct val="90000"/>
              </a:lnSpc>
              <a:defRPr/>
            </a:pPr>
            <a:r>
              <a:rPr lang="zh-CN" altLang="en-US" sz="1800" dirty="0"/>
              <a:t>选择升序或降序</a:t>
            </a:r>
          </a:p>
          <a:p>
            <a:pPr lvl="1">
              <a:lnSpc>
                <a:spcPct val="90000"/>
              </a:lnSpc>
              <a:defRPr/>
            </a:pPr>
            <a:r>
              <a:rPr lang="zh-CN" altLang="en-US" sz="1800" dirty="0"/>
              <a:t>字符串比较时对字母是否区分大小写</a:t>
            </a:r>
            <a:endParaRPr lang="en-US" altLang="zh-CN" sz="1800" dirty="0"/>
          </a:p>
          <a:p>
            <a:pPr lvl="1">
              <a:lnSpc>
                <a:spcPct val="90000"/>
              </a:lnSpc>
              <a:defRPr/>
            </a:pPr>
            <a:r>
              <a:rPr lang="zh-CN" altLang="en-US" sz="1800" dirty="0"/>
              <a:t>内排序外排序等算法参数选择（当数据量较大时，性能调优）</a:t>
            </a:r>
          </a:p>
          <a:p>
            <a:pPr lvl="0">
              <a:lnSpc>
                <a:spcPct val="90000"/>
              </a:lnSpc>
              <a:defRPr/>
            </a:pPr>
            <a:r>
              <a:rPr lang="zh-CN" altLang="en-US" sz="2100" dirty="0"/>
              <a:t>举例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zh-CN" sz="1800" dirty="0"/>
              <a:t>sort </a:t>
            </a:r>
            <a:r>
              <a:rPr lang="en-US" altLang="zh-CN" sz="1800" dirty="0" err="1"/>
              <a:t>telno</a:t>
            </a:r>
            <a:r>
              <a:rPr lang="en-US" altLang="zh-CN" sz="1800" dirty="0"/>
              <a:t> &gt; telno1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zh-CN" sz="1800" dirty="0"/>
              <a:t>ls -s | sort | tail –10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zh-CN" sz="1800" dirty="0"/>
              <a:t>ls -s | sort -n | tail –10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3C7FA429-BD7E-4328-B475-CCEA0E5619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115888"/>
            <a:ext cx="777240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3200" kern="0" dirty="0">
                <a:latin typeface="Verdana" panose="020B0604030504040204" pitchFamily="34" charset="0"/>
                <a:ea typeface="Verdana" panose="020B0604030504040204" pitchFamily="34" charset="0"/>
              </a:rPr>
              <a:t>sort</a:t>
            </a:r>
            <a:r>
              <a:rPr lang="zh-CN" altLang="en-US" sz="3200" kern="0" dirty="0">
                <a:latin typeface="Verdana" panose="020B0604030504040204" pitchFamily="34" charset="0"/>
                <a:ea typeface="黑体" panose="02010609060101010101" pitchFamily="49" charset="-122"/>
              </a:rPr>
              <a:t>：对文件内容排序</a:t>
            </a:r>
            <a:endParaRPr lang="zh-CN" altLang="zh-CN" sz="3200" kern="0" dirty="0">
              <a:latin typeface="Verdana" panose="020B0604030504040204" pitchFamily="34" charset="0"/>
              <a:ea typeface="黑体" panose="02010609060101010101" pitchFamily="49" charset="-122"/>
              <a:sym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17218557"/>
      </p:ext>
    </p:extLst>
  </p:cSld>
  <p:clrMapOvr>
    <a:masterClrMapping/>
  </p:clrMapOvr>
  <p:transition spd="slow" advTm="38376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539552" y="1188112"/>
            <a:ext cx="8529580" cy="3701923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68580" tIns="34290" rIns="67500" bIns="3429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342900" marR="0" lvl="0" indent="-342900" defTabSz="914400" eaLnBrk="1" latinLnBrk="0" hangingPunct="1">
              <a:lnSpc>
                <a:spcPct val="100000"/>
              </a:lnSpc>
              <a:spcBef>
                <a:spcPct val="20000"/>
              </a:spcBef>
              <a:buClr>
                <a:srgbClr val="FF9900"/>
              </a:buClr>
              <a:buSzTx/>
              <a:buFont typeface="Wingdings" pitchFamily="2" charset="2"/>
              <a:buChar char="n"/>
              <a:tabLst/>
              <a:defRPr kumimoji="1" sz="2800" b="1" i="0" u="none" strike="noStrike" kern="0" cap="none" spc="0" normalizeH="0" baseline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Times New Roman"/>
                <a:ea typeface="黑体"/>
              </a:defRPr>
            </a:lvl1pPr>
            <a:lvl2pPr marL="742950" marR="0" lvl="1" indent="-285750" defTabSz="914400" eaLnBrk="1" latinLnBrk="0" hangingPunct="1">
              <a:lnSpc>
                <a:spcPct val="100000"/>
              </a:lnSpc>
              <a:spcBef>
                <a:spcPct val="20000"/>
              </a:spcBef>
              <a:buClr>
                <a:srgbClr val="009900"/>
              </a:buClr>
              <a:buSzTx/>
              <a:buFont typeface="Wingdings" pitchFamily="2" charset="2"/>
              <a:buChar char="u"/>
              <a:tabLst/>
              <a:defRPr kumimoji="1" sz="24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黑体"/>
              </a:defRPr>
            </a:lvl2pPr>
            <a:lvl3pPr marL="1143000" indent="-228600">
              <a:spcBef>
                <a:spcPct val="20000"/>
              </a:spcBef>
              <a:buClr>
                <a:srgbClr val="0000FF"/>
              </a:buClr>
              <a:buFont typeface="Wingdings" pitchFamily="2" charset="2"/>
              <a:buChar char="Ø"/>
              <a:defRPr kumimoji="1" sz="2200">
                <a:latin typeface="Verdana" pitchFamily="34" charset="0"/>
                <a:ea typeface="+mj-ea"/>
              </a:defRPr>
            </a:lvl3pPr>
            <a:lvl4pPr marL="1600200" indent="-228600">
              <a:spcBef>
                <a:spcPct val="20000"/>
              </a:spcBef>
              <a:buClr>
                <a:srgbClr val="CC00FF"/>
              </a:buClr>
              <a:buFont typeface="Wingdings" pitchFamily="2" charset="2"/>
              <a:buChar char="l"/>
              <a:defRPr kumimoji="1" sz="2000">
                <a:latin typeface="Verdana" pitchFamily="34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rgbClr val="006600"/>
              </a:buClr>
              <a:buFont typeface="Wingdings" pitchFamily="2" charset="2"/>
              <a:buChar char="l"/>
              <a:defRPr kumimoji="1" sz="2000">
                <a:latin typeface="+mn-lt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latin typeface="+mn-lt"/>
              </a:defRPr>
            </a:lvl9pPr>
          </a:lstStyle>
          <a:p>
            <a:pPr lvl="0">
              <a:defRPr/>
            </a:pPr>
            <a:r>
              <a:rPr lang="zh-CN" altLang="en-US" sz="2100" dirty="0"/>
              <a:t>用法</a:t>
            </a:r>
          </a:p>
          <a:p>
            <a:pPr marL="342900" lvl="1" indent="0">
              <a:buNone/>
              <a:defRPr/>
            </a:pPr>
            <a:r>
              <a:rPr lang="en-US" altLang="zh-CN" sz="1800" dirty="0" err="1">
                <a:latin typeface="Lucida Console" pitchFamily="49" charset="0"/>
              </a:rPr>
              <a:t>tr</a:t>
            </a:r>
            <a:r>
              <a:rPr lang="en-US" altLang="zh-CN" sz="1800" dirty="0"/>
              <a:t> </a:t>
            </a:r>
            <a:r>
              <a:rPr lang="en-US" altLang="zh-CN" sz="1800" i="1" dirty="0">
                <a:latin typeface="Times New Roman" pitchFamily="18" charset="0"/>
              </a:rPr>
              <a:t>string1</a:t>
            </a:r>
            <a:r>
              <a:rPr lang="en-US" altLang="zh-CN" sz="1800" dirty="0">
                <a:latin typeface="Times New Roman" pitchFamily="18" charset="0"/>
              </a:rPr>
              <a:t>  </a:t>
            </a:r>
            <a:r>
              <a:rPr lang="en-US" altLang="zh-CN" sz="1800" i="1" dirty="0">
                <a:latin typeface="Times New Roman" pitchFamily="18" charset="0"/>
              </a:rPr>
              <a:t>string2</a:t>
            </a:r>
          </a:p>
          <a:p>
            <a:pPr marL="342900" lvl="1" indent="0">
              <a:buNone/>
              <a:defRPr/>
            </a:pPr>
            <a:r>
              <a:rPr lang="zh-CN" altLang="en-US" sz="1800" dirty="0"/>
              <a:t>把标准输入拷贝到标准输出，</a:t>
            </a:r>
            <a:r>
              <a:rPr lang="en-US" altLang="zh-CN" sz="1800" i="1" dirty="0">
                <a:latin typeface="Times New Roman" pitchFamily="18" charset="0"/>
              </a:rPr>
              <a:t>string1</a:t>
            </a:r>
            <a:r>
              <a:rPr lang="zh-CN" altLang="en-US" sz="1800" dirty="0"/>
              <a:t>中出现的字符替换为</a:t>
            </a:r>
            <a:r>
              <a:rPr lang="en-US" altLang="zh-CN" sz="1800" i="1" dirty="0">
                <a:latin typeface="Times New Roman" pitchFamily="18" charset="0"/>
              </a:rPr>
              <a:t>string2</a:t>
            </a:r>
            <a:r>
              <a:rPr lang="zh-CN" altLang="en-US" sz="1800" dirty="0"/>
              <a:t>中的对应字符</a:t>
            </a:r>
          </a:p>
          <a:p>
            <a:pPr lvl="0">
              <a:defRPr/>
            </a:pPr>
            <a:r>
              <a:rPr lang="zh-CN" altLang="en-US" sz="2100" dirty="0"/>
              <a:t>例</a:t>
            </a:r>
          </a:p>
          <a:p>
            <a:pPr marL="342900" lvl="1" indent="0">
              <a:buNone/>
              <a:defRPr/>
            </a:pPr>
            <a:r>
              <a:rPr lang="en-US" altLang="zh-CN" sz="1800" dirty="0">
                <a:latin typeface="Lucida Console" pitchFamily="49" charset="0"/>
              </a:rPr>
              <a:t>cat </a:t>
            </a:r>
            <a:r>
              <a:rPr lang="en-US" altLang="zh-CN" sz="1800" dirty="0" err="1">
                <a:latin typeface="Lucida Console" pitchFamily="49" charset="0"/>
              </a:rPr>
              <a:t>telnos</a:t>
            </a:r>
            <a:r>
              <a:rPr lang="en-US" altLang="zh-CN" sz="1800" dirty="0">
                <a:latin typeface="Lucida Console" pitchFamily="49" charset="0"/>
              </a:rPr>
              <a:t> | </a:t>
            </a:r>
            <a:r>
              <a:rPr lang="en-US" altLang="zh-CN" sz="1800" dirty="0" err="1">
                <a:latin typeface="Lucida Console" pitchFamily="49" charset="0"/>
              </a:rPr>
              <a:t>tr</a:t>
            </a:r>
            <a:r>
              <a:rPr lang="en-US" altLang="zh-CN" sz="1800" dirty="0">
                <a:latin typeface="Lucida Console" pitchFamily="49" charset="0"/>
              </a:rPr>
              <a:t> UVX </a:t>
            </a:r>
            <a:r>
              <a:rPr lang="en-US" altLang="zh-CN" sz="1800" dirty="0" err="1">
                <a:latin typeface="Lucida Console" pitchFamily="49" charset="0"/>
              </a:rPr>
              <a:t>uvx</a:t>
            </a:r>
            <a:endParaRPr lang="en-US" altLang="zh-CN" sz="1800" dirty="0">
              <a:latin typeface="Lucida Console" pitchFamily="49" charset="0"/>
            </a:endParaRPr>
          </a:p>
          <a:p>
            <a:pPr lvl="0">
              <a:defRPr/>
            </a:pPr>
            <a:r>
              <a:rPr lang="zh-CN" altLang="en-US" sz="2100" dirty="0"/>
              <a:t>例：用［］指定一个集合</a:t>
            </a:r>
          </a:p>
          <a:p>
            <a:pPr marL="342900" lvl="1" indent="0">
              <a:buNone/>
              <a:defRPr/>
            </a:pPr>
            <a:r>
              <a:rPr lang="en-US" altLang="zh-CN" sz="1800" dirty="0">
                <a:latin typeface="Lucida Console" pitchFamily="49" charset="0"/>
              </a:rPr>
              <a:t>cat report | </a:t>
            </a:r>
            <a:r>
              <a:rPr lang="en-US" altLang="zh-CN" sz="1800" dirty="0" err="1">
                <a:latin typeface="Lucida Console" pitchFamily="49" charset="0"/>
              </a:rPr>
              <a:t>tr</a:t>
            </a:r>
            <a:r>
              <a:rPr lang="en-US" altLang="zh-CN" sz="1800" dirty="0">
                <a:latin typeface="Lucida Console" pitchFamily="49" charset="0"/>
              </a:rPr>
              <a:t> '[a-z]' '[A-Z]' </a:t>
            </a:r>
          </a:p>
          <a:p>
            <a:pPr lvl="1">
              <a:buNone/>
              <a:defRPr/>
            </a:pPr>
            <a:r>
              <a:rPr lang="zh-CN" altLang="en-US" sz="1800" dirty="0">
                <a:latin typeface="Lucida Console" pitchFamily="49" charset="0"/>
              </a:rPr>
              <a:t>将小写字母改为大写字母</a:t>
            </a:r>
          </a:p>
          <a:p>
            <a:pPr lvl="0">
              <a:defRPr/>
            </a:pPr>
            <a:r>
              <a:rPr lang="zh-CN" altLang="en-US" sz="2100" dirty="0"/>
              <a:t>例：用</a:t>
            </a:r>
            <a:r>
              <a:rPr lang="en-US" altLang="zh-CN" sz="2100" dirty="0"/>
              <a:t>\</a:t>
            </a:r>
            <a:r>
              <a:rPr lang="zh-CN" altLang="en-US" sz="2100" dirty="0"/>
              <a:t>加三个八进制数字</a:t>
            </a:r>
            <a:r>
              <a:rPr lang="en-US" altLang="zh-CN" sz="2100" dirty="0"/>
              <a:t>(</a:t>
            </a:r>
            <a:r>
              <a:rPr lang="zh-CN" altLang="en-US" sz="2100" dirty="0"/>
              <a:t>类似</a:t>
            </a:r>
            <a:r>
              <a:rPr lang="en-US" altLang="zh-CN" sz="2100" dirty="0"/>
              <a:t>C</a:t>
            </a:r>
            <a:r>
              <a:rPr lang="zh-CN" altLang="en-US" sz="2100" dirty="0"/>
              <a:t>语言</a:t>
            </a:r>
            <a:r>
              <a:rPr lang="en-US" altLang="zh-CN" sz="2100" dirty="0"/>
              <a:t>)</a:t>
            </a:r>
            <a:r>
              <a:rPr lang="zh-CN" altLang="en-US" sz="2100" dirty="0"/>
              <a:t>表示一字符</a:t>
            </a:r>
          </a:p>
          <a:p>
            <a:pPr marL="342900" lvl="1" indent="0">
              <a:buNone/>
              <a:defRPr/>
            </a:pPr>
            <a:r>
              <a:rPr lang="en-US" altLang="zh-CN" sz="1800" dirty="0">
                <a:latin typeface="Lucida Console" pitchFamily="49" charset="0"/>
              </a:rPr>
              <a:t>cat file1 | </a:t>
            </a:r>
            <a:r>
              <a:rPr lang="en-US" altLang="zh-CN" sz="1800" dirty="0" err="1">
                <a:latin typeface="Lucida Console" pitchFamily="49" charset="0"/>
              </a:rPr>
              <a:t>tr</a:t>
            </a:r>
            <a:r>
              <a:rPr lang="en-US" altLang="zh-CN" sz="1800" dirty="0">
                <a:latin typeface="Lucida Console" pitchFamily="49" charset="0"/>
              </a:rPr>
              <a:t> % '\012'  </a:t>
            </a:r>
            <a:r>
              <a:rPr lang="zh-CN" altLang="en-US" sz="1800" dirty="0">
                <a:latin typeface="Lucida Console" pitchFamily="49" charset="0"/>
              </a:rPr>
              <a:t>将</a:t>
            </a:r>
            <a:r>
              <a:rPr lang="en-US" altLang="zh-CN" sz="1800" dirty="0">
                <a:latin typeface="Lucida Console" pitchFamily="49" charset="0"/>
              </a:rPr>
              <a:t>%</a:t>
            </a:r>
            <a:r>
              <a:rPr lang="zh-CN" altLang="en-US" sz="1800" dirty="0">
                <a:latin typeface="Lucida Console" pitchFamily="49" charset="0"/>
              </a:rPr>
              <a:t>改为换行符</a:t>
            </a:r>
            <a:r>
              <a:rPr lang="en-US" altLang="zh-CN" sz="1800" dirty="0">
                <a:latin typeface="Lucida Console" pitchFamily="49" charset="0"/>
              </a:rPr>
              <a:t>,</a:t>
            </a:r>
            <a:r>
              <a:rPr lang="zh-CN" altLang="en-US" sz="1800" dirty="0">
                <a:latin typeface="Lucida Console" pitchFamily="49" charset="0"/>
              </a:rPr>
              <a:t>注意不要漏掉必需的单引号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AB35C965-BC9C-4638-A2EC-6BD63F65DD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115888"/>
            <a:ext cx="777240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3200" kern="0" dirty="0">
                <a:latin typeface="Verdana" panose="020B0604030504040204" pitchFamily="34" charset="0"/>
                <a:ea typeface="Verdana" panose="020B0604030504040204" pitchFamily="34" charset="0"/>
              </a:rPr>
              <a:t>tr</a:t>
            </a:r>
            <a:r>
              <a:rPr lang="zh-CN" altLang="en-US" sz="3200" kern="0" dirty="0">
                <a:latin typeface="Verdana" panose="020B0604030504040204" pitchFamily="34" charset="0"/>
                <a:ea typeface="黑体" panose="02010609060101010101" pitchFamily="49" charset="-122"/>
              </a:rPr>
              <a:t>：翻译字符</a:t>
            </a:r>
            <a:endParaRPr lang="zh-CN" altLang="zh-CN" sz="3200" kern="0" dirty="0">
              <a:latin typeface="Verdana" panose="020B0604030504040204" pitchFamily="34" charset="0"/>
              <a:ea typeface="黑体" panose="02010609060101010101" pitchFamily="49" charset="-122"/>
              <a:sym typeface="黑体" panose="02010609060101010101" pitchFamily="49" charset="-122"/>
            </a:endParaRPr>
          </a:p>
        </p:txBody>
      </p:sp>
      <p:sp>
        <p:nvSpPr>
          <p:cNvPr id="5" name="动作按钮: 转到主页 4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FA0B0CC9-02FC-497B-9CCE-8CDF995C050B}"/>
              </a:ext>
            </a:extLst>
          </p:cNvPr>
          <p:cNvSpPr/>
          <p:nvPr/>
        </p:nvSpPr>
        <p:spPr bwMode="auto">
          <a:xfrm>
            <a:off x="261984" y="260648"/>
            <a:ext cx="284499" cy="368201"/>
          </a:xfrm>
          <a:prstGeom prst="actionButtonHome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13948577"/>
      </p:ext>
    </p:extLst>
  </p:cSld>
  <p:clrMapOvr>
    <a:masterClrMapping/>
  </p:clrMapOvr>
  <p:transition spd="slow" advTm="38376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899592" y="1196752"/>
            <a:ext cx="8529580" cy="3701923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68580" tIns="34290" rIns="67500" bIns="3429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342900" marR="0" lvl="0" indent="-342900" defTabSz="914400" eaLnBrk="1" latinLnBrk="0" hangingPunct="1">
              <a:lnSpc>
                <a:spcPct val="100000"/>
              </a:lnSpc>
              <a:spcBef>
                <a:spcPct val="20000"/>
              </a:spcBef>
              <a:buClr>
                <a:srgbClr val="FF9900"/>
              </a:buClr>
              <a:buSzTx/>
              <a:buFont typeface="Wingdings" pitchFamily="2" charset="2"/>
              <a:buChar char="n"/>
              <a:tabLst/>
              <a:defRPr kumimoji="1" sz="2800" b="1" i="0" u="none" strike="noStrike" kern="0" cap="none" spc="0" normalizeH="0" baseline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Times New Roman"/>
                <a:ea typeface="黑体"/>
              </a:defRPr>
            </a:lvl1pPr>
            <a:lvl2pPr marL="742950" marR="0" lvl="1" indent="-285750" defTabSz="914400" eaLnBrk="1" latinLnBrk="0" hangingPunct="1">
              <a:lnSpc>
                <a:spcPct val="100000"/>
              </a:lnSpc>
              <a:spcBef>
                <a:spcPct val="20000"/>
              </a:spcBef>
              <a:buClr>
                <a:srgbClr val="009900"/>
              </a:buClr>
              <a:buSzTx/>
              <a:buFont typeface="Wingdings" pitchFamily="2" charset="2"/>
              <a:buChar char="u"/>
              <a:tabLst/>
              <a:defRPr kumimoji="1" sz="24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黑体"/>
              </a:defRPr>
            </a:lvl2pPr>
            <a:lvl3pPr marL="1143000" indent="-228600">
              <a:spcBef>
                <a:spcPct val="20000"/>
              </a:spcBef>
              <a:buClr>
                <a:srgbClr val="0000FF"/>
              </a:buClr>
              <a:buFont typeface="Wingdings" pitchFamily="2" charset="2"/>
              <a:buChar char="Ø"/>
              <a:defRPr kumimoji="1" sz="2200">
                <a:latin typeface="Verdana" pitchFamily="34" charset="0"/>
                <a:ea typeface="+mj-ea"/>
              </a:defRPr>
            </a:lvl3pPr>
            <a:lvl4pPr marL="1600200" indent="-228600">
              <a:spcBef>
                <a:spcPct val="20000"/>
              </a:spcBef>
              <a:buClr>
                <a:srgbClr val="CC00FF"/>
              </a:buClr>
              <a:buFont typeface="Wingdings" pitchFamily="2" charset="2"/>
              <a:buChar char="l"/>
              <a:defRPr kumimoji="1" sz="2000">
                <a:latin typeface="Verdana" pitchFamily="34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rgbClr val="006600"/>
              </a:buClr>
              <a:buFont typeface="Wingdings" pitchFamily="2" charset="2"/>
              <a:buChar char="l"/>
              <a:defRPr kumimoji="1" sz="2000">
                <a:latin typeface="+mn-lt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latin typeface="+mn-lt"/>
              </a:defRPr>
            </a:lvl9pPr>
          </a:lstStyle>
          <a:p>
            <a:pPr lvl="0">
              <a:defRPr/>
            </a:pPr>
            <a:r>
              <a:rPr lang="zh-CN" altLang="en-US" sz="2100" dirty="0"/>
              <a:t>用法</a:t>
            </a:r>
          </a:p>
          <a:p>
            <a:pPr marL="342900" lvl="1" indent="0">
              <a:buNone/>
              <a:defRPr/>
            </a:pPr>
            <a:r>
              <a:rPr lang="en-US" altLang="zh-CN" sz="1800" dirty="0" err="1"/>
              <a:t>uniq</a:t>
            </a:r>
            <a:r>
              <a:rPr lang="en-US" altLang="zh-CN" sz="1800" dirty="0"/>
              <a:t> </a:t>
            </a:r>
            <a:r>
              <a:rPr lang="en-US" altLang="zh-CN" sz="1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options</a:t>
            </a:r>
          </a:p>
          <a:p>
            <a:pPr marL="342900" lvl="1" indent="0">
              <a:buNone/>
              <a:defRPr/>
            </a:pPr>
            <a:r>
              <a:rPr lang="en-US" altLang="zh-CN" sz="1800" dirty="0" err="1"/>
              <a:t>uniq</a:t>
            </a:r>
            <a:r>
              <a:rPr lang="en-US" altLang="zh-CN" sz="1800" dirty="0"/>
              <a:t> </a:t>
            </a:r>
            <a:r>
              <a:rPr lang="en-US" altLang="zh-CN" sz="1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options input-file</a:t>
            </a:r>
          </a:p>
          <a:p>
            <a:pPr marL="342900" lvl="1" indent="0">
              <a:buNone/>
              <a:defRPr/>
            </a:pPr>
            <a:r>
              <a:rPr lang="en-US" altLang="zh-CN" sz="1800" dirty="0" err="1"/>
              <a:t>uniq</a:t>
            </a:r>
            <a:r>
              <a:rPr lang="en-US" altLang="zh-CN" sz="1800" dirty="0"/>
              <a:t> </a:t>
            </a:r>
            <a:r>
              <a:rPr lang="en-US" altLang="zh-CN" sz="1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options input-file output-file</a:t>
            </a:r>
          </a:p>
          <a:p>
            <a:pPr lvl="0">
              <a:defRPr/>
            </a:pPr>
            <a:r>
              <a:rPr lang="zh-CN" altLang="en-US" sz="2100" dirty="0"/>
              <a:t>重复的行：紧邻的两行内容相同</a:t>
            </a:r>
            <a:endParaRPr lang="en-US" altLang="zh-CN" sz="2100" dirty="0"/>
          </a:p>
          <a:p>
            <a:pPr lvl="0">
              <a:defRPr/>
            </a:pPr>
            <a:r>
              <a:rPr lang="zh-CN" altLang="en-US" sz="2100" dirty="0"/>
              <a:t>选项</a:t>
            </a:r>
            <a:endParaRPr lang="en-US" altLang="zh-CN" sz="2100" dirty="0"/>
          </a:p>
          <a:p>
            <a:pPr marL="342900" lvl="1" indent="0">
              <a:buNone/>
              <a:defRPr/>
            </a:pPr>
            <a:r>
              <a:rPr lang="en-US" altLang="zh-CN" sz="1800" dirty="0"/>
              <a:t>-u </a:t>
            </a:r>
            <a:r>
              <a:rPr lang="zh-CN" altLang="en-US" sz="1800" dirty="0"/>
              <a:t>（</a:t>
            </a:r>
            <a:r>
              <a:rPr lang="en-US" altLang="zh-CN" sz="1800" dirty="0" err="1"/>
              <a:t>uniqe</a:t>
            </a:r>
            <a:r>
              <a:rPr lang="zh-CN" altLang="en-US" sz="1800" dirty="0"/>
              <a:t>）只保留没有重复的行</a:t>
            </a:r>
            <a:endParaRPr lang="en-US" altLang="zh-CN" sz="1800" dirty="0"/>
          </a:p>
          <a:p>
            <a:pPr marL="342900" lvl="1" indent="0">
              <a:buNone/>
              <a:defRPr/>
            </a:pPr>
            <a:r>
              <a:rPr lang="en-US" altLang="zh-CN" sz="1800" dirty="0"/>
              <a:t>-d </a:t>
            </a:r>
            <a:r>
              <a:rPr lang="zh-CN" altLang="en-US" sz="1800" dirty="0"/>
              <a:t>（</a:t>
            </a:r>
            <a:r>
              <a:rPr lang="en-US" altLang="zh-CN" sz="1800" dirty="0"/>
              <a:t>duplicated</a:t>
            </a:r>
            <a:r>
              <a:rPr lang="zh-CN" altLang="en-US" sz="1800" dirty="0"/>
              <a:t>）只保留有重复的行（但只打印一次）</a:t>
            </a:r>
            <a:endParaRPr lang="en-US" altLang="zh-CN" sz="1800" dirty="0"/>
          </a:p>
          <a:p>
            <a:pPr marL="342900" lvl="1" indent="0">
              <a:buNone/>
              <a:defRPr/>
            </a:pPr>
            <a:r>
              <a:rPr lang="zh-CN" altLang="en-US" sz="1800" dirty="0"/>
              <a:t>没有以上两个选项，打印没有重复的行和有重复的行（但只打印一次</a:t>
            </a:r>
            <a:r>
              <a:rPr lang="en-US" altLang="zh-CN" sz="1800" dirty="0"/>
              <a:t>)</a:t>
            </a:r>
          </a:p>
          <a:p>
            <a:pPr marL="342900" lvl="1" indent="0">
              <a:buNone/>
              <a:defRPr/>
            </a:pPr>
            <a:r>
              <a:rPr lang="en-US" altLang="zh-CN" sz="1800" dirty="0">
                <a:latin typeface="Lucida Console" pitchFamily="49" charset="0"/>
              </a:rPr>
              <a:t>-c </a:t>
            </a:r>
            <a:r>
              <a:rPr lang="zh-CN" altLang="en-US" sz="1800" dirty="0">
                <a:latin typeface="Lucida Console" pitchFamily="49" charset="0"/>
              </a:rPr>
              <a:t>（</a:t>
            </a:r>
            <a:r>
              <a:rPr lang="en-US" altLang="zh-CN" sz="1800" dirty="0">
                <a:latin typeface="Lucida Console" pitchFamily="49" charset="0"/>
              </a:rPr>
              <a:t>count</a:t>
            </a:r>
            <a:r>
              <a:rPr lang="zh-CN" altLang="en-US" sz="1800" dirty="0">
                <a:latin typeface="Lucida Console" pitchFamily="49" charset="0"/>
              </a:rPr>
              <a:t>）计数同样的行出现几次</a:t>
            </a:r>
            <a:endParaRPr lang="en-US" altLang="zh-CN" sz="1800" dirty="0">
              <a:latin typeface="Lucida Console" pitchFamily="49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718756" y="1970899"/>
            <a:ext cx="1687511" cy="14657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500" dirty="0">
                <a:solidFill>
                  <a:srgbClr val="C00000"/>
                </a:solidFill>
              </a:rPr>
              <a:t>Linux</a:t>
            </a:r>
          </a:p>
          <a:p>
            <a:r>
              <a:rPr lang="zh-CN" altLang="en-US" sz="1500" dirty="0">
                <a:solidFill>
                  <a:srgbClr val="C00000"/>
                </a:solidFill>
              </a:rPr>
              <a:t>Windows</a:t>
            </a:r>
          </a:p>
          <a:p>
            <a:r>
              <a:rPr lang="zh-CN" altLang="en-US" sz="1500" dirty="0">
                <a:solidFill>
                  <a:srgbClr val="C00000"/>
                </a:solidFill>
              </a:rPr>
              <a:t>Windows</a:t>
            </a:r>
          </a:p>
          <a:p>
            <a:r>
              <a:rPr lang="zh-CN" altLang="en-US" sz="1500" dirty="0">
                <a:solidFill>
                  <a:srgbClr val="C00000"/>
                </a:solidFill>
              </a:rPr>
              <a:t>Linux</a:t>
            </a:r>
          </a:p>
          <a:p>
            <a:r>
              <a:rPr lang="zh-CN" altLang="en-US" sz="1500" dirty="0">
                <a:solidFill>
                  <a:srgbClr val="C00000"/>
                </a:solidFill>
              </a:rPr>
              <a:t>Linux</a:t>
            </a:r>
          </a:p>
          <a:p>
            <a:r>
              <a:rPr lang="zh-CN" altLang="en-US" sz="1500" dirty="0">
                <a:solidFill>
                  <a:srgbClr val="C00000"/>
                </a:solidFill>
              </a:rPr>
              <a:t>Linux</a:t>
            </a:r>
          </a:p>
          <a:p>
            <a:r>
              <a:rPr lang="zh-CN" altLang="en-US" sz="1500" dirty="0">
                <a:solidFill>
                  <a:srgbClr val="C00000"/>
                </a:solidFill>
              </a:rPr>
              <a:t>AIX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F2AD18CA-A4DE-48B4-8C28-7708119EA6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115888"/>
            <a:ext cx="777240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3200" kern="0" dirty="0" err="1">
                <a:latin typeface="Verdana" panose="020B0604030504040204" pitchFamily="34" charset="0"/>
                <a:ea typeface="Verdana" panose="020B0604030504040204" pitchFamily="34" charset="0"/>
              </a:rPr>
              <a:t>uniq</a:t>
            </a:r>
            <a:r>
              <a:rPr lang="zh-CN" altLang="en-US" sz="3200" kern="0" dirty="0">
                <a:latin typeface="Verdana" panose="020B0604030504040204" pitchFamily="34" charset="0"/>
                <a:ea typeface="黑体" panose="02010609060101010101" pitchFamily="49" charset="-122"/>
              </a:rPr>
              <a:t>：筛选文件中的重复行</a:t>
            </a:r>
            <a:endParaRPr lang="zh-CN" altLang="zh-CN" sz="3200" kern="0" dirty="0">
              <a:latin typeface="Verdana" panose="020B0604030504040204" pitchFamily="34" charset="0"/>
              <a:ea typeface="黑体" panose="02010609060101010101" pitchFamily="49" charset="-122"/>
              <a:sym typeface="黑体" panose="02010609060101010101" pitchFamily="49" charset="-122"/>
            </a:endParaRPr>
          </a:p>
        </p:txBody>
      </p:sp>
      <p:sp>
        <p:nvSpPr>
          <p:cNvPr id="6" name="动作按钮: 转到主页 5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34B99E9B-F5B1-420A-ACAD-50037050F530}"/>
              </a:ext>
            </a:extLst>
          </p:cNvPr>
          <p:cNvSpPr/>
          <p:nvPr/>
        </p:nvSpPr>
        <p:spPr bwMode="auto">
          <a:xfrm>
            <a:off x="261984" y="260648"/>
            <a:ext cx="284499" cy="368201"/>
          </a:xfrm>
          <a:prstGeom prst="actionButtonHome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65436061"/>
      </p:ext>
    </p:extLst>
  </p:cSld>
  <p:clrMapOvr>
    <a:masterClrMapping/>
  </p:clrMapOvr>
  <p:transition spd="slow" advTm="38376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8313" y="1844675"/>
            <a:ext cx="8207375" cy="2089150"/>
          </a:xfrm>
        </p:spPr>
        <p:txBody>
          <a:bodyPr/>
          <a:lstStyle/>
          <a:p>
            <a:r>
              <a:rPr lang="en-US" altLang="zh-CN" sz="6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2.3 </a:t>
            </a:r>
            <a:r>
              <a:rPr lang="zh-CN" altLang="en-US" sz="6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正则表达式及应用 </a:t>
            </a:r>
          </a:p>
        </p:txBody>
      </p:sp>
      <p:sp>
        <p:nvSpPr>
          <p:cNvPr id="200708" name="Line 4"/>
          <p:cNvSpPr>
            <a:spLocks noChangeShapeType="1"/>
          </p:cNvSpPr>
          <p:nvPr/>
        </p:nvSpPr>
        <p:spPr bwMode="auto">
          <a:xfrm>
            <a:off x="684213" y="908050"/>
            <a:ext cx="7775575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595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73485" y="684791"/>
            <a:ext cx="8207375" cy="6192681"/>
          </a:xfrm>
        </p:spPr>
        <p:txBody>
          <a:bodyPr/>
          <a:lstStyle/>
          <a:p>
            <a:pPr algn="l"/>
            <a:r>
              <a:rPr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2.1 </a:t>
            </a:r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文本文件及处理工具</a:t>
            </a:r>
            <a:b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r>
              <a:rPr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2.2</a:t>
            </a:r>
            <a:r>
              <a:rPr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读取文件内容</a:t>
            </a:r>
            <a:b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r>
              <a:rPr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2.3 </a:t>
            </a:r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正则表达式 及应用</a:t>
            </a:r>
            <a:b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r>
              <a:rPr lang="zh-CN" altLang="en-US" sz="2800" dirty="0">
                <a:solidFill>
                  <a:srgbClr val="008080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      </a:t>
            </a:r>
            <a:r>
              <a:rPr lang="zh-CN" altLang="en-US" sz="2800" dirty="0">
                <a:solidFill>
                  <a:srgbClr val="008080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正则表达式的概念</a:t>
            </a:r>
            <a:br>
              <a:rPr lang="zh-CN" altLang="en-US" sz="2800" dirty="0">
                <a:solidFill>
                  <a:srgbClr val="008080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</a:br>
            <a:r>
              <a:rPr lang="zh-CN" altLang="en-US" sz="2800" dirty="0">
                <a:solidFill>
                  <a:srgbClr val="008080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      </a:t>
            </a:r>
            <a:r>
              <a:rPr lang="zh-CN" altLang="en-US" sz="2800" dirty="0">
                <a:solidFill>
                  <a:srgbClr val="008080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文本行筛选</a:t>
            </a:r>
            <a:br>
              <a:rPr lang="en-US" altLang="zh-CN" sz="2800" dirty="0">
                <a:solidFill>
                  <a:srgbClr val="008080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</a:br>
            <a:r>
              <a:rPr lang="en-US" altLang="zh-CN" sz="2800" dirty="0">
                <a:solidFill>
                  <a:srgbClr val="008080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      </a:t>
            </a:r>
            <a:r>
              <a:rPr lang="zh-CN" altLang="en-US" sz="2800" dirty="0">
                <a:solidFill>
                  <a:srgbClr val="008080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  <a:hlinkClick r:id="rId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流编辑及正则表达式替换</a:t>
            </a:r>
            <a:br>
              <a:rPr lang="zh-CN" altLang="en-US" sz="2800" dirty="0">
                <a:solidFill>
                  <a:srgbClr val="008080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</a:br>
            <a:r>
              <a:rPr lang="zh-CN" altLang="en-US" sz="2800" dirty="0">
                <a:solidFill>
                  <a:srgbClr val="008080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      </a:t>
            </a:r>
            <a:r>
              <a:rPr lang="zh-CN" altLang="en-US" sz="2800" dirty="0">
                <a:solidFill>
                  <a:srgbClr val="008080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  <a:hlinkClick r:id="rId9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复杂筛选及加工</a:t>
            </a:r>
            <a:r>
              <a:rPr lang="en-US" altLang="zh-CN" sz="2800" dirty="0" err="1">
                <a:solidFill>
                  <a:srgbClr val="008080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  <a:hlinkClick r:id="rId9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awk</a:t>
            </a:r>
            <a:br>
              <a:rPr lang="en-US" altLang="zh-CN" sz="2800" dirty="0">
                <a:solidFill>
                  <a:srgbClr val="008080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</a:b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hlinkClick r:id="rId10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2.4 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hlinkClick r:id="rId10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文件比对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b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hlinkClick r:id="rId11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2.5 vi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hlinkClick r:id="rId11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编辑器</a:t>
            </a:r>
            <a:b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r>
              <a:rPr lang="zh-CN" altLang="en-US" sz="2400" dirty="0">
                <a:solidFill>
                  <a:srgbClr val="008080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       </a:t>
            </a:r>
            <a:r>
              <a:rPr lang="zh-CN" altLang="en-US" sz="2400" dirty="0">
                <a:solidFill>
                  <a:srgbClr val="008080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  <a:hlinkClick r:id="rId1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状态编辑和光标移动</a:t>
            </a:r>
            <a:br>
              <a:rPr lang="zh-CN" altLang="en-US" sz="2400" dirty="0">
                <a:solidFill>
                  <a:srgbClr val="008080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  <a:hlinkClick r:id="rId1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</a:br>
            <a:r>
              <a:rPr lang="zh-CN" altLang="en-US" sz="2400" dirty="0">
                <a:solidFill>
                  <a:srgbClr val="008080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       </a:t>
            </a:r>
            <a:r>
              <a:rPr lang="zh-CN" altLang="en-US" sz="2400" dirty="0">
                <a:solidFill>
                  <a:srgbClr val="008080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  <a:hlinkClick r:id="rId1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查找、编辑及存盘</a:t>
            </a:r>
            <a:br>
              <a:rPr lang="en-US" altLang="zh-CN" sz="2400" dirty="0">
                <a:solidFill>
                  <a:srgbClr val="008080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</a:b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hlinkClick r:id="rId1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作业</a:t>
            </a:r>
            <a:endParaRPr lang="zh-CN" altLang="en-US" sz="24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00708" name="Line 4"/>
          <p:cNvSpPr>
            <a:spLocks noChangeShapeType="1"/>
          </p:cNvSpPr>
          <p:nvPr/>
        </p:nvSpPr>
        <p:spPr bwMode="auto">
          <a:xfrm>
            <a:off x="684213" y="908050"/>
            <a:ext cx="7775575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476DCB2F-5AC5-4E6D-8689-2FE8436C51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3485" y="116780"/>
            <a:ext cx="777240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黑体" panose="02010609060101010101" pitchFamily="49" charset="-122"/>
              </a:rPr>
              <a:t>主要内容</a:t>
            </a:r>
            <a:endParaRPr lang="zh-CN" altLang="zh-CN" kern="0" dirty="0">
              <a:latin typeface="Verdana" panose="020B0604030504040204" pitchFamily="34" charset="0"/>
              <a:ea typeface="黑体" panose="02010609060101010101" pitchFamily="49" charset="-122"/>
              <a:sym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229239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8313" y="1844675"/>
            <a:ext cx="8207375" cy="2089150"/>
          </a:xfrm>
        </p:spPr>
        <p:txBody>
          <a:bodyPr/>
          <a:lstStyle/>
          <a:p>
            <a:r>
              <a:rPr lang="zh-CN" altLang="en-US" sz="5000" dirty="0">
                <a:solidFill>
                  <a:srgbClr val="00808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正则表达式的概念</a:t>
            </a:r>
          </a:p>
        </p:txBody>
      </p:sp>
      <p:sp>
        <p:nvSpPr>
          <p:cNvPr id="200708" name="Line 4"/>
          <p:cNvSpPr>
            <a:spLocks noChangeShapeType="1"/>
          </p:cNvSpPr>
          <p:nvPr/>
        </p:nvSpPr>
        <p:spPr bwMode="auto">
          <a:xfrm>
            <a:off x="684213" y="908050"/>
            <a:ext cx="7775575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" name="动作按钮: 转到主页 4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01DF369B-87E5-4168-821D-315DF989F5E5}"/>
              </a:ext>
            </a:extLst>
          </p:cNvPr>
          <p:cNvSpPr/>
          <p:nvPr/>
        </p:nvSpPr>
        <p:spPr bwMode="auto">
          <a:xfrm>
            <a:off x="261984" y="260648"/>
            <a:ext cx="284499" cy="368201"/>
          </a:xfrm>
          <a:prstGeom prst="actionButtonHome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893460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76091" y="980728"/>
            <a:ext cx="8100000" cy="3737402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68580" tIns="34290" rIns="67500" bIns="3429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342900" marR="0" lvl="0" indent="-342900" defTabSz="914400" eaLnBrk="1" latinLnBrk="0" hangingPunct="1">
              <a:lnSpc>
                <a:spcPct val="100000"/>
              </a:lnSpc>
              <a:spcBef>
                <a:spcPct val="20000"/>
              </a:spcBef>
              <a:buClr>
                <a:srgbClr val="FF9900"/>
              </a:buClr>
              <a:buSzTx/>
              <a:buFont typeface="Wingdings" pitchFamily="2" charset="2"/>
              <a:buChar char="n"/>
              <a:tabLst/>
              <a:defRPr kumimoji="1" sz="2800" b="1" i="0" u="none" strike="noStrike" kern="0" cap="none" spc="0" normalizeH="0" baseline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Times New Roman"/>
                <a:ea typeface="黑体"/>
              </a:defRPr>
            </a:lvl1pPr>
            <a:lvl2pPr marL="742950" marR="0" lvl="1" indent="-285750" defTabSz="914400" eaLnBrk="1" latinLnBrk="0" hangingPunct="1">
              <a:lnSpc>
                <a:spcPct val="100000"/>
              </a:lnSpc>
              <a:spcBef>
                <a:spcPct val="20000"/>
              </a:spcBef>
              <a:buClr>
                <a:srgbClr val="009900"/>
              </a:buClr>
              <a:buSzTx/>
              <a:buFont typeface="Wingdings" pitchFamily="2" charset="2"/>
              <a:buChar char="u"/>
              <a:tabLst/>
              <a:defRPr kumimoji="1" sz="24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黑体"/>
              </a:defRPr>
            </a:lvl2pPr>
            <a:lvl3pPr marL="1143000" indent="-228600">
              <a:spcBef>
                <a:spcPct val="20000"/>
              </a:spcBef>
              <a:buClr>
                <a:srgbClr val="0000FF"/>
              </a:buClr>
              <a:buFont typeface="Wingdings" pitchFamily="2" charset="2"/>
              <a:buChar char="Ø"/>
              <a:defRPr kumimoji="1" sz="2200">
                <a:latin typeface="Verdana" pitchFamily="34" charset="0"/>
                <a:ea typeface="+mj-ea"/>
              </a:defRPr>
            </a:lvl3pPr>
            <a:lvl4pPr marL="1600200" indent="-228600">
              <a:spcBef>
                <a:spcPct val="20000"/>
              </a:spcBef>
              <a:buClr>
                <a:srgbClr val="CC00FF"/>
              </a:buClr>
              <a:buFont typeface="Wingdings" pitchFamily="2" charset="2"/>
              <a:buChar char="l"/>
              <a:defRPr kumimoji="1" sz="2000">
                <a:latin typeface="Verdana" pitchFamily="34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rgbClr val="006600"/>
              </a:buClr>
              <a:buFont typeface="Wingdings" pitchFamily="2" charset="2"/>
              <a:buChar char="l"/>
              <a:defRPr kumimoji="1" sz="2000">
                <a:latin typeface="+mn-lt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latin typeface="+mn-lt"/>
              </a:defRPr>
            </a:lvl9pPr>
          </a:lstStyle>
          <a:p>
            <a:pPr lvl="0">
              <a:defRPr/>
            </a:pPr>
            <a:r>
              <a:rPr lang="zh-CN" altLang="en-US" sz="2100" dirty="0"/>
              <a:t>正则表达式</a:t>
            </a:r>
            <a:r>
              <a:rPr lang="en-US" altLang="zh-CN" sz="2100" dirty="0"/>
              <a:t>Regular Expressions</a:t>
            </a:r>
            <a:r>
              <a:rPr lang="zh-CN" altLang="en-US" sz="2100" dirty="0"/>
              <a:t>应用范围</a:t>
            </a:r>
          </a:p>
          <a:p>
            <a:pPr lvl="1">
              <a:defRPr/>
            </a:pPr>
            <a:r>
              <a:rPr lang="zh-CN" altLang="en-US" sz="1800" dirty="0"/>
              <a:t>字符串匹配操作和替换操作</a:t>
            </a:r>
          </a:p>
          <a:p>
            <a:pPr lvl="1">
              <a:defRPr/>
            </a:pPr>
            <a:r>
              <a:rPr lang="zh-CN" altLang="en-US" sz="1800" dirty="0"/>
              <a:t>举例</a:t>
            </a:r>
            <a:r>
              <a:rPr lang="zh-CN" altLang="en-US" sz="1800" dirty="0">
                <a:latin typeface="Times New Roman" pitchFamily="18" charset="0"/>
              </a:rPr>
              <a:t>：</a:t>
            </a:r>
            <a:r>
              <a:rPr lang="en-US" altLang="zh-CN" sz="1800" dirty="0">
                <a:latin typeface="Times New Roman" pitchFamily="18" charset="0"/>
              </a:rPr>
              <a:t>Linux</a:t>
            </a:r>
            <a:r>
              <a:rPr lang="zh-CN" altLang="en-US" sz="1800" dirty="0"/>
              <a:t>中的</a:t>
            </a:r>
            <a:r>
              <a:rPr lang="en-US" altLang="zh-CN" sz="1800" dirty="0"/>
              <a:t>vi more </a:t>
            </a:r>
            <a:r>
              <a:rPr lang="en-US" altLang="zh-CN" sz="1800" dirty="0" err="1"/>
              <a:t>grep</a:t>
            </a:r>
            <a:r>
              <a:rPr lang="en-US" altLang="zh-CN" sz="1800" dirty="0"/>
              <a:t> </a:t>
            </a:r>
            <a:r>
              <a:rPr lang="en-US" altLang="zh-CN" sz="1800" dirty="0" err="1"/>
              <a:t>yacc</a:t>
            </a:r>
            <a:r>
              <a:rPr lang="en-US" altLang="zh-CN" sz="1800" dirty="0"/>
              <a:t> </a:t>
            </a:r>
            <a:r>
              <a:rPr lang="en-US" altLang="zh-CN" sz="1800" dirty="0" err="1"/>
              <a:t>lex</a:t>
            </a:r>
            <a:r>
              <a:rPr lang="en-US" altLang="zh-CN" sz="1800" dirty="0"/>
              <a:t> </a:t>
            </a:r>
            <a:r>
              <a:rPr lang="en-US" altLang="zh-CN" sz="1800" dirty="0" err="1"/>
              <a:t>awk</a:t>
            </a:r>
            <a:r>
              <a:rPr lang="en-US" altLang="zh-CN" sz="1800" dirty="0"/>
              <a:t> </a:t>
            </a:r>
            <a:r>
              <a:rPr lang="en-US" altLang="zh-CN" sz="1800" dirty="0" err="1"/>
              <a:t>sed</a:t>
            </a:r>
            <a:endParaRPr lang="en-US" altLang="zh-CN" sz="1800" dirty="0"/>
          </a:p>
          <a:p>
            <a:pPr lvl="1">
              <a:defRPr/>
            </a:pPr>
            <a:r>
              <a:rPr lang="zh-CN" altLang="en-US" sz="1800" dirty="0"/>
              <a:t>其他：</a:t>
            </a:r>
            <a:r>
              <a:rPr lang="en-US" altLang="zh-CN" sz="1800" dirty="0">
                <a:latin typeface="Times New Roman" pitchFamily="18" charset="0"/>
              </a:rPr>
              <a:t>Visual Studio</a:t>
            </a:r>
            <a:r>
              <a:rPr lang="zh-CN" altLang="en-US" sz="1800" dirty="0">
                <a:latin typeface="Times New Roman" pitchFamily="18" charset="0"/>
              </a:rPr>
              <a:t>，</a:t>
            </a:r>
            <a:r>
              <a:rPr lang="en-US" altLang="zh-CN" sz="1800" dirty="0">
                <a:latin typeface="Times New Roman" pitchFamily="18" charset="0"/>
              </a:rPr>
              <a:t>Word</a:t>
            </a:r>
            <a:r>
              <a:rPr lang="zh-CN" altLang="en-US" sz="1800" dirty="0"/>
              <a:t>等文本编辑器</a:t>
            </a:r>
          </a:p>
          <a:p>
            <a:pPr lvl="0">
              <a:defRPr/>
            </a:pPr>
            <a:r>
              <a:rPr lang="zh-CN" altLang="en-US" sz="2100" dirty="0"/>
              <a:t>正则表达式的功能</a:t>
            </a:r>
          </a:p>
          <a:p>
            <a:pPr lvl="1">
              <a:defRPr/>
            </a:pPr>
            <a:r>
              <a:rPr lang="zh-CN" altLang="en-US" sz="1800" dirty="0"/>
              <a:t>描述一个字符串模式</a:t>
            </a:r>
          </a:p>
          <a:p>
            <a:pPr lvl="0">
              <a:defRPr/>
            </a:pPr>
            <a:r>
              <a:rPr lang="zh-CN" altLang="en-US" sz="2100" dirty="0"/>
              <a:t>注意</a:t>
            </a:r>
          </a:p>
          <a:p>
            <a:pPr lvl="1">
              <a:defRPr/>
            </a:pPr>
            <a:r>
              <a:rPr lang="zh-CN" altLang="en-US" sz="1800" dirty="0"/>
              <a:t>正则表达式规则与文件名通配符规则不同</a:t>
            </a:r>
          </a:p>
          <a:p>
            <a:pPr lvl="2" defTabSz="685800" eaLnBrk="1" hangingPunct="1">
              <a:defRPr/>
            </a:pPr>
            <a:r>
              <a:rPr lang="zh-CN" altLang="en-US" sz="1650" kern="0" dirty="0">
                <a:solidFill>
                  <a:srgbClr val="000000"/>
                </a:solidFill>
              </a:rPr>
              <a:t>正则表达式规则用于文本处理的场合</a:t>
            </a:r>
          </a:p>
          <a:p>
            <a:pPr lvl="2" defTabSz="685800" eaLnBrk="1" hangingPunct="1">
              <a:defRPr/>
            </a:pPr>
            <a:r>
              <a:rPr lang="zh-CN" altLang="en-US" sz="1650" kern="0" dirty="0">
                <a:solidFill>
                  <a:srgbClr val="000000"/>
                </a:solidFill>
              </a:rPr>
              <a:t>文件名匹配规则用于文件处理的场合</a:t>
            </a:r>
          </a:p>
          <a:p>
            <a:pPr lvl="1">
              <a:defRPr/>
            </a:pPr>
            <a:r>
              <a:rPr lang="zh-CN" altLang="en-US" sz="1800" dirty="0"/>
              <a:t>不同软件对正则表达式的定义会有差异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71664CEE-4BB1-44F8-B1BF-F7D3A88ECC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115888"/>
            <a:ext cx="777240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defRPr/>
            </a:pPr>
            <a:r>
              <a:rPr lang="zh-CN" altLang="en-US" sz="4000" kern="0" dirty="0">
                <a:latin typeface="Verdana" panose="020B0604030504040204" pitchFamily="34" charset="0"/>
                <a:ea typeface="黑体" panose="02010609060101010101" pitchFamily="49" charset="-122"/>
              </a:rPr>
              <a:t>正则表达式的功能</a:t>
            </a:r>
            <a:endParaRPr lang="zh-CN" altLang="zh-CN" sz="4000" kern="0" dirty="0">
              <a:latin typeface="Verdana" panose="020B0604030504040204" pitchFamily="34" charset="0"/>
              <a:ea typeface="黑体" panose="02010609060101010101" pitchFamily="49" charset="-122"/>
              <a:sym typeface="黑体" panose="02010609060101010101" pitchFamily="49" charset="-122"/>
            </a:endParaRPr>
          </a:p>
        </p:txBody>
      </p:sp>
      <p:sp>
        <p:nvSpPr>
          <p:cNvPr id="5" name="动作按钮: 转到主页 4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E5AE1D86-DB3D-4DF5-8B70-89A6011A8E7E}"/>
              </a:ext>
            </a:extLst>
          </p:cNvPr>
          <p:cNvSpPr/>
          <p:nvPr/>
        </p:nvSpPr>
        <p:spPr bwMode="auto">
          <a:xfrm>
            <a:off x="261984" y="260648"/>
            <a:ext cx="284499" cy="368201"/>
          </a:xfrm>
          <a:prstGeom prst="actionButtonHome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66386893"/>
      </p:ext>
    </p:extLst>
  </p:cSld>
  <p:clrMapOvr>
    <a:masterClrMapping/>
  </p:clrMapOvr>
  <p:transition spd="slow" advTm="38376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591850" y="1124744"/>
            <a:ext cx="8100000" cy="27000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68580" tIns="34290" rIns="67500" bIns="3429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342900" marR="0" lvl="0" indent="-342900" defTabSz="914400" eaLnBrk="1" latinLnBrk="0" hangingPunct="1">
              <a:lnSpc>
                <a:spcPct val="100000"/>
              </a:lnSpc>
              <a:spcBef>
                <a:spcPct val="20000"/>
              </a:spcBef>
              <a:buClr>
                <a:srgbClr val="FF9900"/>
              </a:buClr>
              <a:buSzTx/>
              <a:buFont typeface="Wingdings" pitchFamily="2" charset="2"/>
              <a:buChar char="n"/>
              <a:tabLst/>
              <a:defRPr kumimoji="1" sz="2800" b="1" i="0" u="none" strike="noStrike" kern="0" cap="none" spc="0" normalizeH="0" baseline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Times New Roman"/>
                <a:ea typeface="黑体"/>
              </a:defRPr>
            </a:lvl1pPr>
            <a:lvl2pPr marL="742950" marR="0" lvl="1" indent="-285750" defTabSz="914400" eaLnBrk="1" latinLnBrk="0" hangingPunct="1">
              <a:lnSpc>
                <a:spcPct val="100000"/>
              </a:lnSpc>
              <a:spcBef>
                <a:spcPct val="20000"/>
              </a:spcBef>
              <a:buClr>
                <a:srgbClr val="009900"/>
              </a:buClr>
              <a:buSzTx/>
              <a:buFont typeface="Wingdings" pitchFamily="2" charset="2"/>
              <a:buChar char="u"/>
              <a:tabLst/>
              <a:defRPr kumimoji="1" sz="24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黑体"/>
              </a:defRPr>
            </a:lvl2pPr>
            <a:lvl3pPr marL="1143000" indent="-228600">
              <a:spcBef>
                <a:spcPct val="20000"/>
              </a:spcBef>
              <a:buClr>
                <a:srgbClr val="0000FF"/>
              </a:buClr>
              <a:buFont typeface="Wingdings" pitchFamily="2" charset="2"/>
              <a:buChar char="Ø"/>
              <a:defRPr kumimoji="1" sz="2200">
                <a:latin typeface="Verdana" pitchFamily="34" charset="0"/>
                <a:ea typeface="+mj-ea"/>
              </a:defRPr>
            </a:lvl3pPr>
            <a:lvl4pPr marL="1600200" indent="-228600">
              <a:spcBef>
                <a:spcPct val="20000"/>
              </a:spcBef>
              <a:buClr>
                <a:srgbClr val="CC00FF"/>
              </a:buClr>
              <a:buFont typeface="Wingdings" pitchFamily="2" charset="2"/>
              <a:buChar char="l"/>
              <a:defRPr kumimoji="1" sz="2000">
                <a:latin typeface="Verdana" pitchFamily="34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rgbClr val="006600"/>
              </a:buClr>
              <a:buFont typeface="Wingdings" pitchFamily="2" charset="2"/>
              <a:buChar char="l"/>
              <a:defRPr kumimoji="1" sz="2000">
                <a:latin typeface="+mn-lt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latin typeface="+mn-lt"/>
              </a:defRPr>
            </a:lvl9pPr>
          </a:lstStyle>
          <a:p>
            <a:pPr lvl="0">
              <a:defRPr/>
            </a:pPr>
            <a:r>
              <a:rPr lang="zh-CN" altLang="en-US" sz="2100" dirty="0"/>
              <a:t>长的正则表达式由单字符正则表达式构成的</a:t>
            </a:r>
          </a:p>
          <a:p>
            <a:pPr lvl="0">
              <a:defRPr/>
            </a:pPr>
            <a:r>
              <a:rPr lang="zh-CN" altLang="en-US" sz="2100" dirty="0"/>
              <a:t>非特殊字符与其自身匹配 </a:t>
            </a:r>
          </a:p>
          <a:p>
            <a:pPr lvl="1">
              <a:defRPr/>
            </a:pPr>
            <a:r>
              <a:rPr lang="zh-CN" altLang="en-US" sz="1800" dirty="0"/>
              <a:t>如：正则表达式</a:t>
            </a:r>
            <a:r>
              <a:rPr lang="en-US" altLang="zh-CN" sz="1800" dirty="0"/>
              <a:t>a</a:t>
            </a:r>
            <a:r>
              <a:rPr lang="zh-CN" altLang="en-US" sz="1800" dirty="0"/>
              <a:t>与字符串</a:t>
            </a:r>
            <a:r>
              <a:rPr lang="en-US" altLang="zh-CN" sz="1800" dirty="0"/>
              <a:t>a</a:t>
            </a:r>
            <a:r>
              <a:rPr lang="zh-CN" altLang="en-US" sz="1800" dirty="0"/>
              <a:t>匹配</a:t>
            </a:r>
            <a:r>
              <a:rPr lang="en-US" altLang="zh-CN" sz="1800" dirty="0"/>
              <a:t>,  b</a:t>
            </a:r>
            <a:r>
              <a:rPr lang="zh-CN" altLang="en-US" sz="1800" dirty="0"/>
              <a:t>与</a:t>
            </a:r>
            <a:r>
              <a:rPr lang="en-US" altLang="zh-CN" sz="1800" dirty="0"/>
              <a:t>b</a:t>
            </a:r>
            <a:r>
              <a:rPr lang="zh-CN" altLang="en-US" sz="1800" dirty="0"/>
              <a:t>，</a:t>
            </a:r>
            <a:r>
              <a:rPr lang="en-US" altLang="zh-CN" sz="1800" dirty="0"/>
              <a:t>/</a:t>
            </a:r>
            <a:r>
              <a:rPr lang="zh-CN" altLang="en-US" sz="1800" dirty="0"/>
              <a:t>与</a:t>
            </a:r>
            <a:r>
              <a:rPr lang="en-US" altLang="zh-CN" sz="1800" dirty="0"/>
              <a:t>/</a:t>
            </a:r>
          </a:p>
          <a:p>
            <a:pPr lvl="0">
              <a:defRPr/>
            </a:pPr>
            <a:r>
              <a:rPr lang="zh-CN" altLang="en-US" sz="2100" dirty="0"/>
              <a:t>转义字符（</a:t>
            </a:r>
            <a:r>
              <a:rPr lang="en-US" altLang="zh-CN" sz="2100" dirty="0">
                <a:solidFill>
                  <a:srgbClr val="800000"/>
                </a:solidFill>
                <a:latin typeface="Verdana" pitchFamily="34" charset="0"/>
              </a:rPr>
              <a:t>\</a:t>
            </a:r>
            <a:r>
              <a:rPr lang="zh-CN" altLang="en-US" sz="2100" dirty="0"/>
              <a:t>）</a:t>
            </a:r>
          </a:p>
          <a:p>
            <a:pPr lvl="1">
              <a:defRPr/>
            </a:pPr>
            <a:r>
              <a:rPr lang="en-US" altLang="zh-CN" sz="1800" dirty="0"/>
              <a:t>\.  \*  \$  \^  \[  \\</a:t>
            </a:r>
          </a:p>
          <a:p>
            <a:pPr marL="342900" lvl="1" indent="0">
              <a:buNone/>
              <a:defRPr/>
            </a:pPr>
            <a:r>
              <a:rPr lang="zh-CN" altLang="en-US" sz="1800" dirty="0"/>
              <a:t>正则表达式</a:t>
            </a:r>
            <a:r>
              <a:rPr lang="en-US" altLang="zh-CN" sz="1800" dirty="0"/>
              <a:t>\*</a:t>
            </a:r>
            <a:r>
              <a:rPr lang="zh-CN" altLang="en-US" sz="1800" dirty="0"/>
              <a:t>与字符串</a:t>
            </a:r>
            <a:r>
              <a:rPr lang="en-US" altLang="zh-CN" sz="1800" dirty="0"/>
              <a:t>*</a:t>
            </a:r>
            <a:r>
              <a:rPr lang="zh-CN" altLang="en-US" sz="1800" dirty="0"/>
              <a:t>匹配，与字符串</a:t>
            </a:r>
            <a:r>
              <a:rPr lang="en-US" altLang="zh-CN" sz="1800" dirty="0"/>
              <a:t>\*</a:t>
            </a:r>
            <a:r>
              <a:rPr lang="zh-CN" altLang="en-US" sz="1800" dirty="0"/>
              <a:t>不匹配</a:t>
            </a:r>
            <a:endParaRPr lang="en-US" altLang="zh-CN" sz="1800" dirty="0"/>
          </a:p>
          <a:p>
            <a:pPr marL="342900" lvl="1" indent="0">
              <a:buNone/>
              <a:defRPr/>
            </a:pPr>
            <a:r>
              <a:rPr lang="zh-CN" altLang="en-US" sz="1800" dirty="0"/>
              <a:t>转义字符后除以上六种之外的不该出现其他字符，例如</a:t>
            </a:r>
            <a:r>
              <a:rPr lang="en-US" altLang="zh-CN" sz="1800" dirty="0"/>
              <a:t>:</a:t>
            </a:r>
            <a:r>
              <a:rPr lang="zh-CN" altLang="en-US" sz="1800" dirty="0"/>
              <a:t>不该出现</a:t>
            </a:r>
            <a:r>
              <a:rPr lang="en-US" altLang="zh-CN" sz="1800" dirty="0"/>
              <a:t>\u</a:t>
            </a:r>
            <a:r>
              <a:rPr lang="zh-CN" altLang="en-US" sz="1800" dirty="0"/>
              <a:t>，这样的组合被视为</a:t>
            </a:r>
            <a:r>
              <a:rPr lang="en-US" altLang="zh-CN" sz="1800" dirty="0"/>
              <a:t>undefined</a:t>
            </a:r>
            <a:r>
              <a:rPr lang="zh-CN" altLang="en-US" sz="1800" dirty="0"/>
              <a:t>（未定义的），后出的软件有可能会有特殊的解释</a:t>
            </a:r>
            <a:endParaRPr lang="en-US" altLang="zh-CN" sz="1800" dirty="0"/>
          </a:p>
          <a:p>
            <a:pPr lvl="0">
              <a:defRPr/>
            </a:pPr>
            <a:r>
              <a:rPr lang="zh-CN" altLang="en-US" sz="2100" dirty="0"/>
              <a:t>圆点（</a:t>
            </a:r>
            <a:r>
              <a:rPr lang="en-US" altLang="zh-CN" sz="2100" dirty="0">
                <a:solidFill>
                  <a:srgbClr val="800000"/>
                </a:solidFill>
                <a:latin typeface="Verdana" pitchFamily="34" charset="0"/>
              </a:rPr>
              <a:t>·</a:t>
            </a:r>
            <a:r>
              <a:rPr lang="zh-CN" altLang="en-US" sz="2100" dirty="0"/>
              <a:t>） </a:t>
            </a:r>
          </a:p>
          <a:p>
            <a:pPr lvl="1">
              <a:defRPr/>
            </a:pPr>
            <a:r>
              <a:rPr lang="zh-CN" altLang="en-US" sz="1800" dirty="0"/>
              <a:t>匹配任意单字符</a:t>
            </a:r>
          </a:p>
          <a:p>
            <a:pPr lvl="0">
              <a:defRPr/>
            </a:pPr>
            <a:endParaRPr lang="en-US" altLang="zh-CN" sz="2100" dirty="0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BCEECFBB-51D5-4ADF-968E-6397DE49E7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115888"/>
            <a:ext cx="777240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4000" kern="0" dirty="0">
                <a:latin typeface="Verdana" panose="020B0604030504040204" pitchFamily="34" charset="0"/>
                <a:ea typeface="黑体" panose="02010609060101010101" pitchFamily="49" charset="-122"/>
              </a:rPr>
              <a:t>单字符正则表达式</a:t>
            </a:r>
            <a:endParaRPr lang="zh-CN" altLang="zh-CN" sz="4000" kern="0" dirty="0">
              <a:latin typeface="Verdana" panose="020B0604030504040204" pitchFamily="34" charset="0"/>
              <a:ea typeface="黑体" panose="02010609060101010101" pitchFamily="49" charset="-122"/>
              <a:sym typeface="黑体" panose="02010609060101010101" pitchFamily="49" charset="-122"/>
            </a:endParaRPr>
          </a:p>
        </p:txBody>
      </p:sp>
      <p:sp>
        <p:nvSpPr>
          <p:cNvPr id="5" name="动作按钮: 转到主页 4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0D4115F4-419D-4698-BCD6-E2CD98C665C6}"/>
              </a:ext>
            </a:extLst>
          </p:cNvPr>
          <p:cNvSpPr/>
          <p:nvPr/>
        </p:nvSpPr>
        <p:spPr bwMode="auto">
          <a:xfrm>
            <a:off x="261984" y="260648"/>
            <a:ext cx="284499" cy="368201"/>
          </a:xfrm>
          <a:prstGeom prst="actionButtonHome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05999850"/>
      </p:ext>
    </p:extLst>
  </p:cSld>
  <p:clrMapOvr>
    <a:masterClrMapping/>
  </p:clrMapOvr>
  <p:transition spd="slow" advTm="38376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513160" y="1591867"/>
            <a:ext cx="5831681" cy="3078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n"/>
              <a:defRPr kumimoji="1" sz="2800" b="1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u"/>
              <a:defRPr kumimoji="1" sz="2400">
                <a:solidFill>
                  <a:schemeClr val="tx1"/>
                </a:solidFill>
                <a:latin typeface="Verdana" pitchFamily="34" charset="0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Char char="Ø"/>
              <a:defRPr kumimoji="1" sz="2200">
                <a:solidFill>
                  <a:schemeClr val="tx1"/>
                </a:solidFill>
                <a:latin typeface="Verdana" pitchFamily="34" charset="0"/>
                <a:ea typeface="+mj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FF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Verdana" pitchFamily="34" charset="0"/>
                <a:ea typeface="仿宋_GB2312" pitchFamily="49" charset="-122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marL="257175" indent="-257175" defTabSz="685800" eaLnBrk="1" hangingPunct="1">
              <a:lnSpc>
                <a:spcPct val="100000"/>
              </a:lnSpc>
              <a:buClr>
                <a:srgbClr val="FF9900"/>
              </a:buClr>
              <a:defRPr/>
            </a:pPr>
            <a:endParaRPr lang="zh-CN" altLang="en-US" sz="1650" b="0" kern="0" dirty="0">
              <a:solidFill>
                <a:srgbClr val="000000"/>
              </a:solidFill>
              <a:latin typeface="Verdana" pitchFamily="34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591850" y="1052736"/>
            <a:ext cx="8100000" cy="5328592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68580" tIns="34290" rIns="67500" bIns="3429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342900" marR="0" lvl="0" indent="-342900" defTabSz="914400" eaLnBrk="1" latinLnBrk="0" hangingPunct="1">
              <a:lnSpc>
                <a:spcPct val="100000"/>
              </a:lnSpc>
              <a:spcBef>
                <a:spcPct val="20000"/>
              </a:spcBef>
              <a:buClr>
                <a:srgbClr val="FF9900"/>
              </a:buClr>
              <a:buSzTx/>
              <a:buFont typeface="Wingdings" pitchFamily="2" charset="2"/>
              <a:buChar char="n"/>
              <a:tabLst/>
              <a:defRPr kumimoji="1" sz="2800" b="1" i="0" u="none" strike="noStrike" kern="0" cap="none" spc="0" normalizeH="0" baseline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Times New Roman"/>
                <a:ea typeface="黑体"/>
              </a:defRPr>
            </a:lvl1pPr>
            <a:lvl2pPr marL="742950" marR="0" lvl="1" indent="-285750" defTabSz="914400" eaLnBrk="1" latinLnBrk="0" hangingPunct="1">
              <a:lnSpc>
                <a:spcPct val="100000"/>
              </a:lnSpc>
              <a:spcBef>
                <a:spcPct val="20000"/>
              </a:spcBef>
              <a:buClr>
                <a:srgbClr val="009900"/>
              </a:buClr>
              <a:buSzTx/>
              <a:buFont typeface="Wingdings" pitchFamily="2" charset="2"/>
              <a:buChar char="u"/>
              <a:tabLst/>
              <a:defRPr kumimoji="1" sz="24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黑体"/>
              </a:defRPr>
            </a:lvl2pPr>
            <a:lvl3pPr marL="1143000" indent="-228600">
              <a:spcBef>
                <a:spcPct val="20000"/>
              </a:spcBef>
              <a:buClr>
                <a:srgbClr val="0000FF"/>
              </a:buClr>
              <a:buFont typeface="Wingdings" pitchFamily="2" charset="2"/>
              <a:buChar char="Ø"/>
              <a:defRPr kumimoji="1" sz="2200">
                <a:latin typeface="Verdana" pitchFamily="34" charset="0"/>
                <a:ea typeface="+mj-ea"/>
              </a:defRPr>
            </a:lvl3pPr>
            <a:lvl4pPr marL="1600200" indent="-228600">
              <a:spcBef>
                <a:spcPct val="20000"/>
              </a:spcBef>
              <a:buClr>
                <a:srgbClr val="CC00FF"/>
              </a:buClr>
              <a:buFont typeface="Wingdings" pitchFamily="2" charset="2"/>
              <a:buChar char="l"/>
              <a:defRPr kumimoji="1" sz="2000">
                <a:latin typeface="Verdana" pitchFamily="34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rgbClr val="006600"/>
              </a:buClr>
              <a:buFont typeface="Wingdings" pitchFamily="2" charset="2"/>
              <a:buChar char="l"/>
              <a:defRPr kumimoji="1" sz="2000">
                <a:latin typeface="+mn-lt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latin typeface="+mn-lt"/>
              </a:defRPr>
            </a:lvl9pPr>
          </a:lstStyle>
          <a:p>
            <a:pPr lvl="0">
              <a:defRPr/>
            </a:pPr>
            <a:r>
              <a:rPr lang="zh-CN" altLang="en-US" sz="2100" dirty="0"/>
              <a:t>基本用法</a:t>
            </a:r>
          </a:p>
          <a:p>
            <a:pPr lvl="1">
              <a:defRPr/>
            </a:pPr>
            <a:r>
              <a:rPr lang="zh-CN" altLang="en-US" sz="1800" dirty="0"/>
              <a:t>在一对方括号之间的字符为集合的内容，</a:t>
            </a:r>
          </a:p>
          <a:p>
            <a:pPr lvl="2" defTabSz="685800" eaLnBrk="1" hangingPunct="1">
              <a:defRPr/>
            </a:pPr>
            <a:r>
              <a:rPr lang="zh-CN" altLang="en-US" sz="1650" kern="0" dirty="0">
                <a:solidFill>
                  <a:srgbClr val="000000"/>
                </a:solidFill>
              </a:rPr>
              <a:t>如：单字符正则表达式</a:t>
            </a:r>
            <a:r>
              <a:rPr lang="en-US" altLang="zh-CN" sz="1650" kern="0" dirty="0">
                <a:solidFill>
                  <a:srgbClr val="000000"/>
                </a:solidFill>
              </a:rPr>
              <a:t>[</a:t>
            </a:r>
            <a:r>
              <a:rPr lang="en-US" altLang="zh-CN" sz="1650" kern="0" dirty="0" err="1">
                <a:solidFill>
                  <a:srgbClr val="000000"/>
                </a:solidFill>
              </a:rPr>
              <a:t>abcd</a:t>
            </a:r>
            <a:r>
              <a:rPr lang="en-US" altLang="zh-CN" sz="1650" kern="0" dirty="0">
                <a:solidFill>
                  <a:srgbClr val="000000"/>
                </a:solidFill>
              </a:rPr>
              <a:t>]</a:t>
            </a:r>
            <a:r>
              <a:rPr lang="zh-CN" altLang="en-US" sz="1650" kern="0" dirty="0">
                <a:solidFill>
                  <a:srgbClr val="000000"/>
                </a:solidFill>
              </a:rPr>
              <a:t>与</a:t>
            </a:r>
            <a:r>
              <a:rPr lang="en-US" altLang="zh-CN" sz="1650" kern="0" dirty="0">
                <a:solidFill>
                  <a:srgbClr val="000000"/>
                </a:solidFill>
              </a:rPr>
              <a:t>a</a:t>
            </a:r>
            <a:r>
              <a:rPr lang="zh-CN" altLang="en-US" sz="1650" kern="0" dirty="0">
                <a:solidFill>
                  <a:srgbClr val="000000"/>
                </a:solidFill>
              </a:rPr>
              <a:t>或</a:t>
            </a:r>
            <a:r>
              <a:rPr lang="en-US" altLang="zh-CN" sz="1650" kern="0" dirty="0" err="1">
                <a:solidFill>
                  <a:srgbClr val="000000"/>
                </a:solidFill>
              </a:rPr>
              <a:t>b,c,d</a:t>
            </a:r>
            <a:r>
              <a:rPr lang="zh-CN" altLang="en-US" sz="1650" kern="0" dirty="0">
                <a:solidFill>
                  <a:srgbClr val="000000"/>
                </a:solidFill>
              </a:rPr>
              <a:t>匹配</a:t>
            </a:r>
          </a:p>
          <a:p>
            <a:pPr lvl="1">
              <a:defRPr/>
            </a:pPr>
            <a:r>
              <a:rPr lang="zh-CN" altLang="en-US" sz="1800" dirty="0"/>
              <a:t>圆点</a:t>
            </a:r>
            <a:r>
              <a:rPr lang="en-US" altLang="zh-CN" sz="1800" dirty="0"/>
              <a:t>,</a:t>
            </a:r>
            <a:r>
              <a:rPr lang="zh-CN" altLang="en-US" sz="1800" dirty="0"/>
              <a:t>星号，反斜线在方括号内时，代表它们自己</a:t>
            </a:r>
          </a:p>
          <a:p>
            <a:pPr lvl="2" defTabSz="685800" eaLnBrk="1" hangingPunct="1">
              <a:defRPr/>
            </a:pPr>
            <a:r>
              <a:rPr lang="zh-CN" altLang="en-US" sz="1650" kern="0" dirty="0">
                <a:solidFill>
                  <a:srgbClr val="000000"/>
                </a:solidFill>
              </a:rPr>
              <a:t>如</a:t>
            </a:r>
            <a:r>
              <a:rPr lang="en-US" altLang="zh-CN" sz="1650" kern="0" dirty="0">
                <a:solidFill>
                  <a:srgbClr val="000000"/>
                </a:solidFill>
              </a:rPr>
              <a:t>:[\*.]</a:t>
            </a:r>
            <a:r>
              <a:rPr lang="zh-CN" altLang="en-US" sz="1650" kern="0" dirty="0">
                <a:solidFill>
                  <a:srgbClr val="000000"/>
                </a:solidFill>
              </a:rPr>
              <a:t>可匹配</a:t>
            </a:r>
            <a:r>
              <a:rPr lang="en-US" altLang="zh-CN" sz="1650" kern="0" dirty="0">
                <a:solidFill>
                  <a:srgbClr val="000000"/>
                </a:solidFill>
              </a:rPr>
              <a:t>3</a:t>
            </a:r>
            <a:r>
              <a:rPr lang="zh-CN" altLang="en-US" sz="1650" kern="0" dirty="0">
                <a:solidFill>
                  <a:srgbClr val="000000"/>
                </a:solidFill>
              </a:rPr>
              <a:t>个单字符</a:t>
            </a:r>
            <a:endParaRPr lang="en-US" altLang="zh-CN" sz="1650" kern="0" dirty="0">
              <a:solidFill>
                <a:srgbClr val="000000"/>
              </a:solidFill>
            </a:endParaRPr>
          </a:p>
          <a:p>
            <a:pPr lvl="0">
              <a:defRPr/>
            </a:pPr>
            <a:r>
              <a:rPr lang="zh-CN" altLang="en-US" sz="2100" dirty="0"/>
              <a:t>用减号</a:t>
            </a:r>
            <a:r>
              <a:rPr lang="en-US" altLang="zh-CN" sz="2100" dirty="0">
                <a:solidFill>
                  <a:srgbClr val="800000"/>
                </a:solidFill>
                <a:latin typeface="Verdana" pitchFamily="34" charset="0"/>
              </a:rPr>
              <a:t>-</a:t>
            </a:r>
            <a:r>
              <a:rPr lang="zh-CN" altLang="en-US" sz="2100" dirty="0"/>
              <a:t>定义一个区间</a:t>
            </a:r>
          </a:p>
          <a:p>
            <a:pPr lvl="1">
              <a:defRPr/>
            </a:pPr>
            <a:r>
              <a:rPr lang="zh-CN" altLang="en-US" sz="1800" dirty="0"/>
              <a:t>如</a:t>
            </a:r>
            <a:r>
              <a:rPr lang="en-US" altLang="zh-CN" sz="1800" dirty="0"/>
              <a:t>[a-d]  [A-Z]  [a-zA-Z0-9] </a:t>
            </a:r>
          </a:p>
          <a:p>
            <a:pPr lvl="1">
              <a:defRPr/>
            </a:pPr>
            <a:r>
              <a:rPr lang="en-US" altLang="zh-CN" sz="1800" dirty="0"/>
              <a:t>[][] </a:t>
            </a:r>
            <a:r>
              <a:rPr lang="zh-CN" altLang="en-US" sz="1800" dirty="0"/>
              <a:t>集合含左右中括号两个字符</a:t>
            </a:r>
            <a:endParaRPr lang="en-US" altLang="zh-CN" sz="1800" dirty="0"/>
          </a:p>
          <a:p>
            <a:pPr lvl="1">
              <a:defRPr/>
            </a:pPr>
            <a:r>
              <a:rPr lang="zh-CN" altLang="en-US" sz="1800" dirty="0"/>
              <a:t>减号在最后，则失去表示区间的意义</a:t>
            </a:r>
          </a:p>
          <a:p>
            <a:pPr lvl="2" defTabSz="685800" eaLnBrk="1" hangingPunct="1">
              <a:defRPr/>
            </a:pPr>
            <a:r>
              <a:rPr lang="en-US" altLang="zh-CN" sz="1650" kern="0" dirty="0">
                <a:solidFill>
                  <a:srgbClr val="000000"/>
                </a:solidFill>
              </a:rPr>
              <a:t>[ad-]</a:t>
            </a:r>
            <a:r>
              <a:rPr lang="zh-CN" altLang="en-US" sz="1650" kern="0" dirty="0">
                <a:solidFill>
                  <a:srgbClr val="000000"/>
                </a:solidFill>
              </a:rPr>
              <a:t>只与</a:t>
            </a:r>
            <a:r>
              <a:rPr lang="en-US" altLang="zh-CN" sz="1650" kern="0" dirty="0">
                <a:solidFill>
                  <a:srgbClr val="000000"/>
                </a:solidFill>
              </a:rPr>
              <a:t>3</a:t>
            </a:r>
            <a:r>
              <a:rPr lang="zh-CN" altLang="en-US" sz="1650" kern="0" dirty="0">
                <a:solidFill>
                  <a:srgbClr val="000000"/>
                </a:solidFill>
              </a:rPr>
              <a:t>个字符匹配</a:t>
            </a:r>
          </a:p>
          <a:p>
            <a:pPr lvl="0">
              <a:defRPr/>
            </a:pPr>
            <a:r>
              <a:rPr lang="zh-CN" altLang="en-US" sz="2100" dirty="0"/>
              <a:t>用</a:t>
            </a:r>
            <a:r>
              <a:rPr lang="en-US" altLang="zh-CN" sz="2100" dirty="0">
                <a:solidFill>
                  <a:srgbClr val="800000"/>
                </a:solidFill>
                <a:latin typeface="Verdana" pitchFamily="34" charset="0"/>
              </a:rPr>
              <a:t>^</a:t>
            </a:r>
            <a:r>
              <a:rPr lang="zh-CN" altLang="en-US" sz="2100" dirty="0"/>
              <a:t>表示补集</a:t>
            </a:r>
          </a:p>
          <a:p>
            <a:pPr lvl="1">
              <a:defRPr/>
            </a:pPr>
            <a:r>
              <a:rPr lang="en-US" altLang="zh-CN" sz="1800" dirty="0"/>
              <a:t>^</a:t>
            </a:r>
            <a:r>
              <a:rPr lang="zh-CN" altLang="en-US" sz="1800" dirty="0"/>
              <a:t>在开头</a:t>
            </a:r>
            <a:r>
              <a:rPr lang="en-US" altLang="zh-CN" sz="1800" dirty="0"/>
              <a:t>,</a:t>
            </a:r>
            <a:r>
              <a:rPr lang="zh-CN" altLang="en-US" sz="1800" dirty="0"/>
              <a:t>则表示与集合内字符之外的任意字符匹配</a:t>
            </a:r>
          </a:p>
          <a:p>
            <a:pPr lvl="2" defTabSz="685800" eaLnBrk="1" hangingPunct="1">
              <a:defRPr/>
            </a:pPr>
            <a:r>
              <a:rPr lang="zh-CN" altLang="en-US" sz="1650" kern="0" dirty="0">
                <a:solidFill>
                  <a:srgbClr val="000000"/>
                </a:solidFill>
              </a:rPr>
              <a:t>如：</a:t>
            </a:r>
            <a:r>
              <a:rPr lang="en-US" altLang="zh-CN" sz="1650" kern="0" dirty="0">
                <a:solidFill>
                  <a:srgbClr val="000000"/>
                </a:solidFill>
              </a:rPr>
              <a:t>[^a-z]</a:t>
            </a:r>
            <a:r>
              <a:rPr lang="zh-CN" altLang="en-US" sz="1650" kern="0" dirty="0">
                <a:solidFill>
                  <a:srgbClr val="000000"/>
                </a:solidFill>
              </a:rPr>
              <a:t>匹配任一非小写字母</a:t>
            </a:r>
            <a:endParaRPr lang="en-US" altLang="zh-CN" sz="1650" kern="0" dirty="0">
              <a:solidFill>
                <a:srgbClr val="000000"/>
              </a:solidFill>
            </a:endParaRPr>
          </a:p>
          <a:p>
            <a:pPr lvl="2" defTabSz="685800" eaLnBrk="1" hangingPunct="1">
              <a:defRPr/>
            </a:pPr>
            <a:r>
              <a:rPr lang="en-US" altLang="zh-CN" sz="1650" kern="0" dirty="0">
                <a:solidFill>
                  <a:srgbClr val="969696"/>
                </a:solidFill>
              </a:rPr>
              <a:t>[^][]</a:t>
            </a:r>
            <a:r>
              <a:rPr lang="zh-CN" altLang="en-US" sz="1650" kern="0" dirty="0">
                <a:solidFill>
                  <a:srgbClr val="969696"/>
                </a:solidFill>
              </a:rPr>
              <a:t>匹配任一非中括号字符</a:t>
            </a:r>
            <a:endParaRPr lang="en-US" altLang="zh-CN" sz="1650" kern="0" dirty="0">
              <a:solidFill>
                <a:srgbClr val="969696"/>
              </a:solidFill>
            </a:endParaRPr>
          </a:p>
          <a:p>
            <a:pPr lvl="1">
              <a:defRPr/>
            </a:pPr>
            <a:r>
              <a:rPr lang="en-US" altLang="zh-CN" sz="1800" dirty="0"/>
              <a:t>^</a:t>
            </a:r>
            <a:r>
              <a:rPr lang="zh-CN" altLang="en-US" sz="1800" dirty="0"/>
              <a:t>不在开头</a:t>
            </a:r>
            <a:r>
              <a:rPr lang="en-US" altLang="zh-CN" sz="1800" dirty="0"/>
              <a:t>,</a:t>
            </a:r>
            <a:r>
              <a:rPr lang="zh-CN" altLang="en-US" sz="1800" dirty="0"/>
              <a:t>则失去其表示补集的意义</a:t>
            </a:r>
          </a:p>
          <a:p>
            <a:pPr lvl="2" defTabSz="685800" eaLnBrk="1" hangingPunct="1">
              <a:defRPr/>
            </a:pPr>
            <a:r>
              <a:rPr lang="zh-CN" altLang="en-US" sz="1650" kern="0" dirty="0">
                <a:solidFill>
                  <a:srgbClr val="000000"/>
                </a:solidFill>
              </a:rPr>
              <a:t>如：</a:t>
            </a:r>
            <a:r>
              <a:rPr lang="en-US" altLang="zh-CN" sz="1650" kern="0" dirty="0">
                <a:solidFill>
                  <a:srgbClr val="000000"/>
                </a:solidFill>
              </a:rPr>
              <a:t>[a-z^]</a:t>
            </a:r>
            <a:r>
              <a:rPr lang="zh-CN" altLang="en-US" sz="1650" kern="0" dirty="0">
                <a:solidFill>
                  <a:srgbClr val="000000"/>
                </a:solidFill>
              </a:rPr>
              <a:t>能匹配</a:t>
            </a:r>
            <a:r>
              <a:rPr lang="en-US" altLang="zh-CN" sz="1650" kern="0" dirty="0">
                <a:solidFill>
                  <a:srgbClr val="000000"/>
                </a:solidFill>
              </a:rPr>
              <a:t>27</a:t>
            </a:r>
            <a:r>
              <a:rPr lang="zh-CN" altLang="en-US" sz="1650" kern="0" dirty="0">
                <a:solidFill>
                  <a:srgbClr val="000000"/>
                </a:solidFill>
              </a:rPr>
              <a:t>个单字符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07EB37A8-17BC-45DA-B773-542E3B9C42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115888"/>
            <a:ext cx="777240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4000" kern="0" dirty="0">
                <a:latin typeface="Verdana" panose="020B0604030504040204" pitchFamily="34" charset="0"/>
                <a:ea typeface="黑体" panose="02010609060101010101" pitchFamily="49" charset="-122"/>
              </a:rPr>
              <a:t>单字符正则表达式：定义集合</a:t>
            </a:r>
            <a:endParaRPr lang="zh-CN" altLang="zh-CN" sz="4000" kern="0" dirty="0">
              <a:latin typeface="Verdana" panose="020B0604030504040204" pitchFamily="34" charset="0"/>
              <a:ea typeface="黑体" panose="02010609060101010101" pitchFamily="49" charset="-122"/>
              <a:sym typeface="黑体" panose="02010609060101010101" pitchFamily="49" charset="-122"/>
            </a:endParaRPr>
          </a:p>
        </p:txBody>
      </p:sp>
      <p:sp>
        <p:nvSpPr>
          <p:cNvPr id="5" name="动作按钮: 转到主页 4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ABB1E67E-AF27-44B6-91F9-05B4CB98EB51}"/>
              </a:ext>
            </a:extLst>
          </p:cNvPr>
          <p:cNvSpPr/>
          <p:nvPr/>
        </p:nvSpPr>
        <p:spPr bwMode="auto">
          <a:xfrm>
            <a:off x="261984" y="260648"/>
            <a:ext cx="284499" cy="368201"/>
          </a:xfrm>
          <a:prstGeom prst="actionButtonHome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64652605"/>
      </p:ext>
    </p:extLst>
  </p:cSld>
  <p:clrMapOvr>
    <a:masterClrMapping/>
  </p:clrMapOvr>
  <p:transition spd="slow" advTm="38376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11560" y="1052736"/>
            <a:ext cx="8424936" cy="4032447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68580" tIns="34290" rIns="67500" bIns="3429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342900" marR="0" lvl="0" indent="-342900" defTabSz="914400" eaLnBrk="1" latinLnBrk="0" hangingPunct="1">
              <a:lnSpc>
                <a:spcPct val="100000"/>
              </a:lnSpc>
              <a:spcBef>
                <a:spcPct val="20000"/>
              </a:spcBef>
              <a:buClr>
                <a:srgbClr val="FF9900"/>
              </a:buClr>
              <a:buSzTx/>
              <a:buFont typeface="Wingdings" pitchFamily="2" charset="2"/>
              <a:buChar char="n"/>
              <a:tabLst/>
              <a:defRPr kumimoji="1" sz="2800" b="1" i="0" u="none" strike="noStrike" kern="0" cap="none" spc="0" normalizeH="0" baseline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Times New Roman"/>
                <a:ea typeface="黑体"/>
              </a:defRPr>
            </a:lvl1pPr>
            <a:lvl2pPr marL="742950" marR="0" lvl="1" indent="-285750" defTabSz="914400" eaLnBrk="1" latinLnBrk="0" hangingPunct="1">
              <a:lnSpc>
                <a:spcPct val="100000"/>
              </a:lnSpc>
              <a:spcBef>
                <a:spcPct val="20000"/>
              </a:spcBef>
              <a:buClr>
                <a:srgbClr val="009900"/>
              </a:buClr>
              <a:buSzTx/>
              <a:buFont typeface="Wingdings" pitchFamily="2" charset="2"/>
              <a:buChar char="u"/>
              <a:tabLst/>
              <a:defRPr kumimoji="1" sz="24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黑体"/>
              </a:defRPr>
            </a:lvl2pPr>
            <a:lvl3pPr marL="1143000" indent="-228600">
              <a:spcBef>
                <a:spcPct val="20000"/>
              </a:spcBef>
              <a:buClr>
                <a:srgbClr val="0000FF"/>
              </a:buClr>
              <a:buFont typeface="Wingdings" pitchFamily="2" charset="2"/>
              <a:buChar char="Ø"/>
              <a:defRPr kumimoji="1" sz="2200">
                <a:latin typeface="Verdana" pitchFamily="34" charset="0"/>
                <a:ea typeface="+mj-ea"/>
              </a:defRPr>
            </a:lvl3pPr>
            <a:lvl4pPr marL="1600200" indent="-228600">
              <a:spcBef>
                <a:spcPct val="20000"/>
              </a:spcBef>
              <a:buClr>
                <a:srgbClr val="CC00FF"/>
              </a:buClr>
              <a:buFont typeface="Wingdings" pitchFamily="2" charset="2"/>
              <a:buChar char="l"/>
              <a:defRPr kumimoji="1" sz="2000">
                <a:latin typeface="Verdana" pitchFamily="34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rgbClr val="006600"/>
              </a:buClr>
              <a:buFont typeface="Wingdings" pitchFamily="2" charset="2"/>
              <a:buChar char="l"/>
              <a:defRPr kumimoji="1" sz="2000">
                <a:latin typeface="+mn-lt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latin typeface="+mn-lt"/>
              </a:defRPr>
            </a:lvl9pPr>
          </a:lstStyle>
          <a:p>
            <a:pPr lvl="0">
              <a:defRPr/>
            </a:pPr>
            <a:r>
              <a:rPr lang="zh-CN" altLang="en-US" sz="1800" dirty="0"/>
              <a:t>串结</a:t>
            </a:r>
          </a:p>
          <a:p>
            <a:pPr lvl="1">
              <a:defRPr/>
            </a:pPr>
            <a:r>
              <a:rPr lang="zh-CN" altLang="en-US" sz="1500" dirty="0"/>
              <a:t>如</a:t>
            </a:r>
            <a:r>
              <a:rPr lang="en-US" altLang="zh-CN" sz="1500" dirty="0" err="1"/>
              <a:t>abc</a:t>
            </a:r>
            <a:r>
              <a:rPr lang="zh-CN" altLang="en-US" sz="1500" dirty="0"/>
              <a:t>， </a:t>
            </a:r>
            <a:r>
              <a:rPr lang="en-US" altLang="zh-CN" sz="1500" dirty="0"/>
              <a:t>[A-Z].[0-9]·</a:t>
            </a:r>
          </a:p>
          <a:p>
            <a:pPr lvl="0">
              <a:defRPr/>
            </a:pPr>
            <a:r>
              <a:rPr lang="zh-CN" altLang="en-US" sz="1800" dirty="0"/>
              <a:t>星号（</a:t>
            </a:r>
            <a:r>
              <a:rPr lang="zh-CN" altLang="en-US" sz="1800" dirty="0">
                <a:solidFill>
                  <a:srgbClr val="800000"/>
                </a:solidFill>
                <a:latin typeface="Verdana" pitchFamily="34" charset="0"/>
              </a:rPr>
              <a:t>*</a:t>
            </a:r>
            <a:r>
              <a:rPr lang="zh-CN" altLang="en-US" sz="1800" dirty="0"/>
              <a:t>）</a:t>
            </a:r>
          </a:p>
          <a:p>
            <a:pPr lvl="1">
              <a:defRPr/>
            </a:pPr>
            <a:r>
              <a:rPr lang="zh-CN" altLang="en-US" sz="1500" dirty="0"/>
              <a:t>单字符正则表达式后跟*，匹配此单字符正则表达式的</a:t>
            </a:r>
            <a:r>
              <a:rPr lang="en-US" altLang="zh-CN" sz="1500" b="1" dirty="0">
                <a:solidFill>
                  <a:srgbClr val="FF0000"/>
                </a:solidFill>
              </a:rPr>
              <a:t>0</a:t>
            </a:r>
            <a:r>
              <a:rPr lang="zh-CN" altLang="en-US" sz="1500" b="1" dirty="0">
                <a:solidFill>
                  <a:srgbClr val="FF0000"/>
                </a:solidFill>
              </a:rPr>
              <a:t>次</a:t>
            </a:r>
            <a:r>
              <a:rPr lang="zh-CN" altLang="en-US" sz="1500" dirty="0"/>
              <a:t>或</a:t>
            </a:r>
            <a:r>
              <a:rPr lang="zh-CN" altLang="en-US" sz="1500" b="1" dirty="0">
                <a:solidFill>
                  <a:srgbClr val="FF0000"/>
                </a:solidFill>
              </a:rPr>
              <a:t>任意多次</a:t>
            </a:r>
            <a:r>
              <a:rPr lang="zh-CN" altLang="en-US" sz="1500" dirty="0"/>
              <a:t>出现</a:t>
            </a:r>
          </a:p>
          <a:p>
            <a:pPr lvl="0">
              <a:defRPr/>
            </a:pPr>
            <a:r>
              <a:rPr lang="zh-CN" altLang="en-US" sz="1800" dirty="0"/>
              <a:t>例</a:t>
            </a:r>
            <a:r>
              <a:rPr lang="en-US" altLang="zh-CN" sz="1800" dirty="0"/>
              <a:t>:</a:t>
            </a:r>
            <a:r>
              <a:rPr lang="zh-CN" altLang="en-US" sz="1800" dirty="0"/>
              <a:t>正则表达式</a:t>
            </a:r>
            <a:r>
              <a:rPr lang="en-US" altLang="zh-CN" sz="1800" b="0" dirty="0">
                <a:latin typeface="Verdana" pitchFamily="34" charset="0"/>
              </a:rPr>
              <a:t>12*4</a:t>
            </a:r>
          </a:p>
          <a:p>
            <a:pPr lvl="1">
              <a:defRPr/>
            </a:pPr>
            <a:r>
              <a:rPr lang="zh-CN" altLang="en-US" sz="1500" dirty="0"/>
              <a:t>与字符串</a:t>
            </a:r>
            <a:r>
              <a:rPr lang="en-US" altLang="zh-CN" sz="1500" dirty="0"/>
              <a:t>1234</a:t>
            </a:r>
            <a:r>
              <a:rPr lang="zh-CN" altLang="en-US" sz="1500" dirty="0"/>
              <a:t>不匹配，与</a:t>
            </a:r>
            <a:r>
              <a:rPr lang="en-US" altLang="zh-CN" sz="1500" dirty="0"/>
              <a:t>1224</a:t>
            </a:r>
            <a:r>
              <a:rPr lang="zh-CN" altLang="en-US" sz="1500" dirty="0"/>
              <a:t>，</a:t>
            </a:r>
            <a:r>
              <a:rPr lang="en-US" altLang="zh-CN" sz="1500" dirty="0"/>
              <a:t>12224</a:t>
            </a:r>
            <a:r>
              <a:rPr lang="zh-CN" altLang="en-US" sz="1500" dirty="0"/>
              <a:t>，</a:t>
            </a:r>
            <a:r>
              <a:rPr lang="en-US" altLang="zh-CN" sz="1500" dirty="0"/>
              <a:t>14</a:t>
            </a:r>
            <a:r>
              <a:rPr lang="zh-CN" altLang="en-US" sz="1500" dirty="0"/>
              <a:t>匹配</a:t>
            </a:r>
          </a:p>
          <a:p>
            <a:pPr lvl="0">
              <a:defRPr/>
            </a:pPr>
            <a:r>
              <a:rPr lang="zh-CN" altLang="en-US" sz="1800" dirty="0"/>
              <a:t>例</a:t>
            </a:r>
            <a:r>
              <a:rPr lang="en-US" altLang="zh-CN" sz="1800" dirty="0"/>
              <a:t>: </a:t>
            </a:r>
            <a:r>
              <a:rPr lang="zh-CN" altLang="en-US" sz="1800" dirty="0"/>
              <a:t>正则表达式</a:t>
            </a:r>
            <a:r>
              <a:rPr lang="en-US" altLang="zh-CN" sz="1800" b="0" dirty="0">
                <a:latin typeface="Verdana" pitchFamily="34" charset="0"/>
              </a:rPr>
              <a:t>[A-Z][0-9]*</a:t>
            </a:r>
          </a:p>
          <a:p>
            <a:pPr marL="342900" lvl="1" indent="0">
              <a:buNone/>
              <a:defRPr/>
            </a:pPr>
            <a:r>
              <a:rPr lang="zh-CN" altLang="en-US" sz="1500" dirty="0"/>
              <a:t>此例中*作用的单字符正则表式为</a:t>
            </a:r>
            <a:r>
              <a:rPr lang="en-US" altLang="zh-CN" sz="1500" dirty="0"/>
              <a:t>[0-9]</a:t>
            </a:r>
            <a:r>
              <a:rPr lang="zh-CN" altLang="en-US" sz="1500" dirty="0"/>
              <a:t>，代表</a:t>
            </a:r>
          </a:p>
          <a:p>
            <a:pPr lvl="2" defTabSz="685800" eaLnBrk="1" hangingPunct="1">
              <a:lnSpc>
                <a:spcPct val="90000"/>
              </a:lnSpc>
              <a:spcBef>
                <a:spcPct val="0"/>
              </a:spcBef>
              <a:buNone/>
              <a:defRPr/>
            </a:pPr>
            <a:r>
              <a:rPr lang="zh-CN" altLang="en-US" sz="1500" kern="0" dirty="0">
                <a:solidFill>
                  <a:srgbClr val="000000"/>
                </a:solidFill>
              </a:rPr>
              <a:t>        </a:t>
            </a:r>
            <a:r>
              <a:rPr lang="en-US" altLang="zh-CN" sz="1350" kern="0" dirty="0">
                <a:solidFill>
                  <a:srgbClr val="000000"/>
                </a:solidFill>
              </a:rPr>
              <a:t>[A-Z]</a:t>
            </a:r>
          </a:p>
          <a:p>
            <a:pPr lvl="2" defTabSz="685800" eaLnBrk="1" hangingPunct="1">
              <a:lnSpc>
                <a:spcPct val="90000"/>
              </a:lnSpc>
              <a:spcBef>
                <a:spcPct val="0"/>
              </a:spcBef>
              <a:buNone/>
              <a:defRPr/>
            </a:pPr>
            <a:r>
              <a:rPr lang="en-US" altLang="zh-CN" sz="1350" kern="0" dirty="0">
                <a:solidFill>
                  <a:srgbClr val="000000"/>
                </a:solidFill>
              </a:rPr>
              <a:t>         [A-Z][0-9]</a:t>
            </a:r>
          </a:p>
          <a:p>
            <a:pPr lvl="2" defTabSz="685800" eaLnBrk="1" hangingPunct="1">
              <a:lnSpc>
                <a:spcPct val="90000"/>
              </a:lnSpc>
              <a:spcBef>
                <a:spcPct val="0"/>
              </a:spcBef>
              <a:buNone/>
              <a:defRPr/>
            </a:pPr>
            <a:r>
              <a:rPr lang="en-US" altLang="zh-CN" sz="1350" kern="0" dirty="0">
                <a:solidFill>
                  <a:srgbClr val="000000"/>
                </a:solidFill>
              </a:rPr>
              <a:t>         [A-Z][0-9][0-9]</a:t>
            </a:r>
          </a:p>
          <a:p>
            <a:pPr lvl="2" defTabSz="685800" eaLnBrk="1" hangingPunct="1">
              <a:lnSpc>
                <a:spcPct val="90000"/>
              </a:lnSpc>
              <a:spcBef>
                <a:spcPct val="0"/>
              </a:spcBef>
              <a:buNone/>
              <a:defRPr/>
            </a:pPr>
            <a:r>
              <a:rPr lang="en-US" altLang="zh-CN" sz="1350" kern="0" dirty="0">
                <a:solidFill>
                  <a:srgbClr val="000000"/>
                </a:solidFill>
              </a:rPr>
              <a:t>         [A-Z][0-9][0-9][0-9]</a:t>
            </a:r>
            <a:r>
              <a:rPr lang="zh-CN" altLang="en-US" sz="1350" kern="0" dirty="0">
                <a:solidFill>
                  <a:srgbClr val="000000"/>
                </a:solidFill>
              </a:rPr>
              <a:t>，等等</a:t>
            </a:r>
          </a:p>
          <a:p>
            <a:pPr marL="342900" lvl="1" indent="0">
              <a:buNone/>
              <a:defRPr/>
            </a:pPr>
            <a:r>
              <a:rPr lang="zh-CN" altLang="en-US" sz="1500" dirty="0"/>
              <a:t>与</a:t>
            </a:r>
            <a:r>
              <a:rPr lang="en-US" altLang="zh-CN" sz="1500" dirty="0"/>
              <a:t>A,A1,C45,D768</a:t>
            </a:r>
            <a:r>
              <a:rPr lang="zh-CN" altLang="en-US" sz="1500" dirty="0"/>
              <a:t>匹配，与</a:t>
            </a:r>
            <a:r>
              <a:rPr lang="en-US" altLang="zh-CN" sz="1500" dirty="0"/>
              <a:t>b64512,T56t</a:t>
            </a:r>
            <a:r>
              <a:rPr lang="zh-CN" altLang="en-US" sz="1500" dirty="0"/>
              <a:t>不匹配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A603F6E1-5FDA-4A9A-AEF7-6F4A9CA06C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115888"/>
            <a:ext cx="777240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zh-CN" altLang="en-US" sz="4000" kern="0" dirty="0">
                <a:latin typeface="Verdana" panose="020B0604030504040204" pitchFamily="34" charset="0"/>
                <a:ea typeface="Verdana" panose="020B0604030504040204" pitchFamily="34" charset="0"/>
              </a:rPr>
              <a:t>单字符正则表达式的组合</a:t>
            </a:r>
            <a:r>
              <a:rPr lang="en-US" altLang="zh-CN" sz="4000" kern="0" dirty="0">
                <a:latin typeface="Verdana" panose="020B0604030504040204" pitchFamily="34" charset="0"/>
                <a:ea typeface="Verdana" panose="020B0604030504040204" pitchFamily="34" charset="0"/>
              </a:rPr>
              <a:t>(1)</a:t>
            </a:r>
          </a:p>
        </p:txBody>
      </p:sp>
      <p:sp>
        <p:nvSpPr>
          <p:cNvPr id="5" name="动作按钮: 转到主页 4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2185B35B-DDF4-437A-872E-403969024CFD}"/>
              </a:ext>
            </a:extLst>
          </p:cNvPr>
          <p:cNvSpPr/>
          <p:nvPr/>
        </p:nvSpPr>
        <p:spPr bwMode="auto">
          <a:xfrm>
            <a:off x="261984" y="260648"/>
            <a:ext cx="284499" cy="368201"/>
          </a:xfrm>
          <a:prstGeom prst="actionButtonHome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65039484"/>
      </p:ext>
    </p:extLst>
  </p:cSld>
  <p:clrMapOvr>
    <a:masterClrMapping/>
  </p:clrMapOvr>
  <p:transition spd="slow" advTm="38376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827584" y="1196752"/>
            <a:ext cx="8100000" cy="27000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68580" tIns="34290" rIns="67500" bIns="3429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342900" marR="0" lvl="0" indent="-342900" defTabSz="914400" eaLnBrk="1" latinLnBrk="0" hangingPunct="1">
              <a:lnSpc>
                <a:spcPct val="100000"/>
              </a:lnSpc>
              <a:spcBef>
                <a:spcPct val="20000"/>
              </a:spcBef>
              <a:buClr>
                <a:srgbClr val="FF9900"/>
              </a:buClr>
              <a:buSzTx/>
              <a:buFont typeface="Wingdings" pitchFamily="2" charset="2"/>
              <a:buChar char="n"/>
              <a:tabLst/>
              <a:defRPr kumimoji="1" sz="2800" b="1" i="0" u="none" strike="noStrike" kern="0" cap="none" spc="0" normalizeH="0" baseline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Times New Roman"/>
                <a:ea typeface="黑体"/>
              </a:defRPr>
            </a:lvl1pPr>
            <a:lvl2pPr marL="742950" marR="0" lvl="1" indent="-285750" defTabSz="914400" eaLnBrk="1" latinLnBrk="0" hangingPunct="1">
              <a:lnSpc>
                <a:spcPct val="100000"/>
              </a:lnSpc>
              <a:spcBef>
                <a:spcPct val="20000"/>
              </a:spcBef>
              <a:buClr>
                <a:srgbClr val="009900"/>
              </a:buClr>
              <a:buSzTx/>
              <a:buFont typeface="Wingdings" pitchFamily="2" charset="2"/>
              <a:buChar char="u"/>
              <a:tabLst/>
              <a:defRPr kumimoji="1" sz="24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黑体"/>
              </a:defRPr>
            </a:lvl2pPr>
            <a:lvl3pPr marL="1143000" indent="-228600">
              <a:spcBef>
                <a:spcPct val="20000"/>
              </a:spcBef>
              <a:buClr>
                <a:srgbClr val="0000FF"/>
              </a:buClr>
              <a:buFont typeface="Wingdings" pitchFamily="2" charset="2"/>
              <a:buChar char="Ø"/>
              <a:defRPr kumimoji="1" sz="2200">
                <a:latin typeface="Verdana" pitchFamily="34" charset="0"/>
                <a:ea typeface="+mj-ea"/>
              </a:defRPr>
            </a:lvl3pPr>
            <a:lvl4pPr marL="1600200" indent="-228600">
              <a:spcBef>
                <a:spcPct val="20000"/>
              </a:spcBef>
              <a:buClr>
                <a:srgbClr val="CC00FF"/>
              </a:buClr>
              <a:buFont typeface="Wingdings" pitchFamily="2" charset="2"/>
              <a:buChar char="l"/>
              <a:defRPr kumimoji="1" sz="2000">
                <a:latin typeface="Verdana" pitchFamily="34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rgbClr val="006600"/>
              </a:buClr>
              <a:buFont typeface="Wingdings" pitchFamily="2" charset="2"/>
              <a:buChar char="l"/>
              <a:defRPr kumimoji="1" sz="2000">
                <a:latin typeface="+mn-lt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latin typeface="+mn-lt"/>
              </a:defRPr>
            </a:lvl9pPr>
          </a:lstStyle>
          <a:p>
            <a:pPr lvl="0">
              <a:defRPr/>
            </a:pPr>
            <a:r>
              <a:rPr lang="zh-CN" altLang="en-US" sz="2100" dirty="0"/>
              <a:t>例：正则表达式</a:t>
            </a:r>
            <a:r>
              <a:rPr lang="en-US" altLang="zh-CN" sz="2100" b="0" dirty="0">
                <a:latin typeface="Verdana" pitchFamily="34" charset="0"/>
              </a:rPr>
              <a:t>[Cc]</a:t>
            </a:r>
            <a:r>
              <a:rPr lang="en-US" altLang="zh-CN" sz="2100" b="0" dirty="0" err="1">
                <a:latin typeface="Verdana" pitchFamily="34" charset="0"/>
              </a:rPr>
              <a:t>hapter</a:t>
            </a:r>
            <a:r>
              <a:rPr lang="en-US" altLang="zh-CN" sz="2100" b="0" dirty="0">
                <a:latin typeface="Verdana" pitchFamily="34" charset="0"/>
              </a:rPr>
              <a:t> *[1-4]</a:t>
            </a:r>
          </a:p>
          <a:p>
            <a:pPr lvl="1">
              <a:defRPr/>
            </a:pPr>
            <a:r>
              <a:rPr lang="zh-CN" altLang="en-US" sz="1800" dirty="0"/>
              <a:t>在*号前有一个空格，允许数字</a:t>
            </a:r>
            <a:r>
              <a:rPr lang="en-US" altLang="zh-CN" sz="1800" dirty="0"/>
              <a:t>1-4</a:t>
            </a:r>
            <a:r>
              <a:rPr lang="zh-CN" altLang="en-US" sz="1800" dirty="0"/>
              <a:t>之前有多个或者</a:t>
            </a:r>
            <a:r>
              <a:rPr lang="en-US" altLang="zh-CN" sz="1800" dirty="0"/>
              <a:t>0</a:t>
            </a:r>
            <a:r>
              <a:rPr lang="zh-CN" altLang="en-US" sz="1800" dirty="0"/>
              <a:t>个空格。可匹配</a:t>
            </a:r>
            <a:r>
              <a:rPr lang="en-US" altLang="zh-CN" sz="1800" dirty="0"/>
              <a:t>Chapter2, chapter 3</a:t>
            </a:r>
            <a:r>
              <a:rPr lang="zh-CN" altLang="en-US" sz="1800" dirty="0"/>
              <a:t>等等。</a:t>
            </a:r>
          </a:p>
          <a:p>
            <a:pPr lvl="0">
              <a:defRPr/>
            </a:pPr>
            <a:r>
              <a:rPr lang="zh-CN" altLang="en-US" sz="2100" dirty="0"/>
              <a:t>例：正则表达式</a:t>
            </a:r>
            <a:r>
              <a:rPr lang="en-US" altLang="zh-CN" sz="2100" b="0" dirty="0">
                <a:latin typeface="Verdana" pitchFamily="34" charset="0"/>
              </a:rPr>
              <a:t>a\[</a:t>
            </a:r>
            <a:r>
              <a:rPr lang="en-US" altLang="zh-CN" sz="2100" b="0" dirty="0" err="1">
                <a:latin typeface="Verdana" pitchFamily="34" charset="0"/>
              </a:rPr>
              <a:t>i</a:t>
            </a:r>
            <a:r>
              <a:rPr lang="en-US" altLang="zh-CN" sz="2100" b="0" dirty="0">
                <a:latin typeface="Verdana" pitchFamily="34" charset="0"/>
              </a:rPr>
              <a:t>] *= *b\[j] *\* *c\[k]</a:t>
            </a:r>
          </a:p>
          <a:p>
            <a:pPr lvl="1">
              <a:defRPr/>
            </a:pPr>
            <a:r>
              <a:rPr lang="zh-CN" altLang="en-US" sz="1800" dirty="0"/>
              <a:t>匹配字符串</a:t>
            </a:r>
            <a:r>
              <a:rPr lang="en-US" altLang="zh-CN" sz="1800" dirty="0"/>
              <a:t>a[</a:t>
            </a:r>
            <a:r>
              <a:rPr lang="en-US" altLang="zh-CN" sz="1800" dirty="0" err="1"/>
              <a:t>i</a:t>
            </a:r>
            <a:r>
              <a:rPr lang="en-US" altLang="zh-CN" sz="1800" dirty="0"/>
              <a:t>]=b[j]*c[k]</a:t>
            </a:r>
            <a:r>
              <a:rPr lang="zh-CN" altLang="en-US" sz="1800" dirty="0"/>
              <a:t>，容许等号和星号两侧有空格</a:t>
            </a:r>
            <a:endParaRPr lang="en-US" altLang="zh-CN" sz="1800" dirty="0"/>
          </a:p>
          <a:p>
            <a:pPr>
              <a:defRPr/>
            </a:pPr>
            <a:r>
              <a:rPr lang="zh-CN" altLang="en-US" sz="2100" dirty="0"/>
              <a:t>例：在</a:t>
            </a:r>
            <a:r>
              <a:rPr lang="en-US" altLang="zh-CN" sz="2100" dirty="0"/>
              <a:t>vi</a:t>
            </a:r>
            <a:r>
              <a:rPr lang="zh-CN" altLang="en-US" sz="2100" dirty="0"/>
              <a:t>中使用 </a:t>
            </a:r>
            <a:endParaRPr lang="en-US" altLang="zh-CN" sz="2100" dirty="0"/>
          </a:p>
          <a:p>
            <a:pPr marL="300038" lvl="1" indent="0">
              <a:buNone/>
              <a:defRPr/>
            </a:pPr>
            <a:r>
              <a:rPr lang="en-US" altLang="zh-CN" sz="1800" dirty="0"/>
              <a:t>:1,$s/[0-9]*/xx/g  </a:t>
            </a:r>
          </a:p>
          <a:p>
            <a:pPr lvl="1">
              <a:defRPr/>
            </a:pPr>
            <a:endParaRPr lang="zh-CN" altLang="en-US" sz="1800" dirty="0"/>
          </a:p>
          <a:p>
            <a:pPr lvl="0">
              <a:defRPr/>
            </a:pPr>
            <a:endParaRPr lang="en-US" altLang="zh-CN" sz="2100" dirty="0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626BB171-2140-4D5A-AAA1-20EBFC0D5E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115888"/>
            <a:ext cx="777240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zh-CN" altLang="en-US" sz="4000" kern="0" dirty="0">
                <a:latin typeface="Verdana" panose="020B0604030504040204" pitchFamily="34" charset="0"/>
                <a:ea typeface="黑体" panose="02010609060101010101" pitchFamily="49" charset="-122"/>
              </a:rPr>
              <a:t>单字符正则表达式的组合</a:t>
            </a:r>
            <a:r>
              <a:rPr lang="en-US" altLang="zh-CN" sz="4000" kern="0" dirty="0">
                <a:latin typeface="Verdana" panose="020B0604030504040204" pitchFamily="34" charset="0"/>
                <a:ea typeface="Verdana" panose="020B0604030504040204" pitchFamily="34" charset="0"/>
              </a:rPr>
              <a:t>(2)</a:t>
            </a:r>
            <a:endParaRPr lang="zh-CN" altLang="zh-CN" sz="4000" kern="0" dirty="0">
              <a:latin typeface="Verdana" panose="020B0604030504040204" pitchFamily="34" charset="0"/>
              <a:ea typeface="黑体" panose="02010609060101010101" pitchFamily="49" charset="-122"/>
              <a:sym typeface="黑体" panose="02010609060101010101" pitchFamily="49" charset="-122"/>
            </a:endParaRPr>
          </a:p>
        </p:txBody>
      </p:sp>
      <p:sp>
        <p:nvSpPr>
          <p:cNvPr id="5" name="动作按钮: 转到主页 4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6A2C7B5C-5B3C-45BD-A31B-3398C3C536E9}"/>
              </a:ext>
            </a:extLst>
          </p:cNvPr>
          <p:cNvSpPr/>
          <p:nvPr/>
        </p:nvSpPr>
        <p:spPr bwMode="auto">
          <a:xfrm>
            <a:off x="261984" y="260648"/>
            <a:ext cx="284499" cy="368201"/>
          </a:xfrm>
          <a:prstGeom prst="actionButtonHome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88003231"/>
      </p:ext>
    </p:extLst>
  </p:cSld>
  <p:clrMapOvr>
    <a:masterClrMapping/>
  </p:clrMapOvr>
  <p:transition spd="slow" advTm="38376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591850" y="980728"/>
            <a:ext cx="8100000" cy="27000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68580" tIns="34290" rIns="67500" bIns="3429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342900" marR="0" lvl="0" indent="-342900" defTabSz="914400" eaLnBrk="1" latinLnBrk="0" hangingPunct="1">
              <a:lnSpc>
                <a:spcPct val="100000"/>
              </a:lnSpc>
              <a:spcBef>
                <a:spcPct val="20000"/>
              </a:spcBef>
              <a:buClr>
                <a:srgbClr val="FF9900"/>
              </a:buClr>
              <a:buSzTx/>
              <a:buFont typeface="Wingdings" pitchFamily="2" charset="2"/>
              <a:buChar char="n"/>
              <a:tabLst/>
              <a:defRPr kumimoji="1" sz="2800" b="1" i="0" u="none" strike="noStrike" kern="0" cap="none" spc="0" normalizeH="0" baseline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Times New Roman"/>
                <a:ea typeface="黑体"/>
              </a:defRPr>
            </a:lvl1pPr>
            <a:lvl2pPr marL="742950" marR="0" lvl="1" indent="-285750" defTabSz="914400" eaLnBrk="1" latinLnBrk="0" hangingPunct="1">
              <a:lnSpc>
                <a:spcPct val="100000"/>
              </a:lnSpc>
              <a:spcBef>
                <a:spcPct val="20000"/>
              </a:spcBef>
              <a:buClr>
                <a:srgbClr val="009900"/>
              </a:buClr>
              <a:buSzTx/>
              <a:buFont typeface="Wingdings" pitchFamily="2" charset="2"/>
              <a:buChar char="u"/>
              <a:tabLst/>
              <a:defRPr kumimoji="1" sz="24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黑体"/>
              </a:defRPr>
            </a:lvl2pPr>
            <a:lvl3pPr marL="1143000" indent="-228600">
              <a:spcBef>
                <a:spcPct val="20000"/>
              </a:spcBef>
              <a:buClr>
                <a:srgbClr val="0000FF"/>
              </a:buClr>
              <a:buFont typeface="Wingdings" pitchFamily="2" charset="2"/>
              <a:buChar char="Ø"/>
              <a:defRPr kumimoji="1" sz="2200">
                <a:latin typeface="Verdana" pitchFamily="34" charset="0"/>
                <a:ea typeface="+mj-ea"/>
              </a:defRPr>
            </a:lvl3pPr>
            <a:lvl4pPr marL="1600200" indent="-228600">
              <a:spcBef>
                <a:spcPct val="20000"/>
              </a:spcBef>
              <a:buClr>
                <a:srgbClr val="CC00FF"/>
              </a:buClr>
              <a:buFont typeface="Wingdings" pitchFamily="2" charset="2"/>
              <a:buChar char="l"/>
              <a:defRPr kumimoji="1" sz="2000">
                <a:latin typeface="Verdana" pitchFamily="34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rgbClr val="006600"/>
              </a:buClr>
              <a:buFont typeface="Wingdings" pitchFamily="2" charset="2"/>
              <a:buChar char="l"/>
              <a:defRPr kumimoji="1" sz="2000">
                <a:latin typeface="+mn-lt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latin typeface="+mn-lt"/>
              </a:defRPr>
            </a:lvl9pPr>
          </a:lstStyle>
          <a:p>
            <a:pPr lvl="0">
              <a:defRPr/>
            </a:pPr>
            <a:r>
              <a:rPr lang="en-US" altLang="zh-CN" sz="2100" dirty="0">
                <a:solidFill>
                  <a:srgbClr val="800000"/>
                </a:solidFill>
                <a:latin typeface="Verdana" pitchFamily="34" charset="0"/>
              </a:rPr>
              <a:t>$ </a:t>
            </a:r>
            <a:r>
              <a:rPr lang="zh-CN" altLang="en-US" sz="2100" dirty="0"/>
              <a:t>在尾部时有特殊意义，否则与其自身匹配</a:t>
            </a:r>
          </a:p>
          <a:p>
            <a:pPr lvl="1">
              <a:defRPr/>
            </a:pPr>
            <a:r>
              <a:rPr lang="zh-CN" altLang="en-US" sz="1800" dirty="0"/>
              <a:t>例：</a:t>
            </a:r>
            <a:r>
              <a:rPr lang="en-US" altLang="zh-CN" sz="1800" dirty="0"/>
              <a:t>123$  </a:t>
            </a:r>
            <a:r>
              <a:rPr lang="zh-CN" altLang="en-US" sz="1800" dirty="0"/>
              <a:t>匹配文件中行尾的</a:t>
            </a:r>
            <a:r>
              <a:rPr lang="en-US" altLang="zh-CN" sz="1800" dirty="0"/>
              <a:t>123</a:t>
            </a:r>
            <a:r>
              <a:rPr lang="zh-CN" altLang="en-US" sz="1800" dirty="0"/>
              <a:t>，不在行尾的</a:t>
            </a:r>
            <a:r>
              <a:rPr lang="en-US" altLang="zh-CN" sz="1800" dirty="0"/>
              <a:t>123</a:t>
            </a:r>
            <a:r>
              <a:rPr lang="zh-CN" altLang="en-US" sz="1800" dirty="0"/>
              <a:t>字符不匹配</a:t>
            </a:r>
          </a:p>
          <a:p>
            <a:pPr lvl="1">
              <a:defRPr/>
            </a:pPr>
            <a:r>
              <a:rPr lang="zh-CN" altLang="en-US" sz="1800" dirty="0"/>
              <a:t>例：</a:t>
            </a:r>
            <a:r>
              <a:rPr lang="en-US" altLang="zh-CN" sz="1800" dirty="0"/>
              <a:t>$123</a:t>
            </a:r>
            <a:r>
              <a:rPr lang="zh-CN" altLang="en-US" sz="1800" dirty="0"/>
              <a:t>与字符串</a:t>
            </a:r>
            <a:r>
              <a:rPr lang="en-US" altLang="zh-CN" sz="1800" dirty="0"/>
              <a:t>$123</a:t>
            </a:r>
            <a:r>
              <a:rPr lang="zh-CN" altLang="en-US" sz="1800" dirty="0"/>
              <a:t>匹配 </a:t>
            </a:r>
          </a:p>
          <a:p>
            <a:pPr lvl="1">
              <a:defRPr/>
            </a:pPr>
            <a:r>
              <a:rPr lang="zh-CN" altLang="en-US" sz="1800" dirty="0"/>
              <a:t>例：</a:t>
            </a:r>
            <a:r>
              <a:rPr lang="en-US" altLang="zh-CN" sz="1800" dirty="0"/>
              <a:t>.$   </a:t>
            </a:r>
            <a:r>
              <a:rPr lang="zh-CN" altLang="en-US" sz="1800" dirty="0"/>
              <a:t>匹配行尾的任意字符</a:t>
            </a:r>
          </a:p>
          <a:p>
            <a:pPr lvl="0">
              <a:defRPr/>
            </a:pPr>
            <a:r>
              <a:rPr lang="en-US" altLang="zh-CN" sz="2100" dirty="0">
                <a:solidFill>
                  <a:srgbClr val="800000"/>
                </a:solidFill>
                <a:latin typeface="Verdana" pitchFamily="34" charset="0"/>
              </a:rPr>
              <a:t>^</a:t>
            </a:r>
            <a:r>
              <a:rPr lang="en-US" altLang="zh-CN" sz="2100" dirty="0"/>
              <a:t> </a:t>
            </a:r>
            <a:r>
              <a:rPr lang="zh-CN" altLang="en-US" sz="2100" dirty="0"/>
              <a:t>在首部时有特殊意义，否则与其自身匹配 </a:t>
            </a:r>
          </a:p>
          <a:p>
            <a:pPr lvl="1">
              <a:defRPr/>
            </a:pPr>
            <a:r>
              <a:rPr lang="zh-CN" altLang="en-US" sz="1800" dirty="0"/>
              <a:t>例：</a:t>
            </a:r>
            <a:r>
              <a:rPr lang="en-US" altLang="zh-CN" sz="1800" dirty="0"/>
              <a:t>^</a:t>
            </a:r>
            <a:r>
              <a:rPr lang="en-US" altLang="zh-CN" sz="1800" dirty="0" err="1"/>
              <a:t>printf</a:t>
            </a:r>
            <a:r>
              <a:rPr lang="zh-CN" altLang="en-US" sz="1800" dirty="0"/>
              <a:t>匹配行首的</a:t>
            </a:r>
            <a:r>
              <a:rPr lang="en-US" altLang="zh-CN" sz="1800" dirty="0" err="1"/>
              <a:t>printf</a:t>
            </a:r>
            <a:r>
              <a:rPr lang="zh-CN" altLang="en-US" sz="1800" dirty="0"/>
              <a:t>字符串，不在行首的</a:t>
            </a:r>
            <a:r>
              <a:rPr lang="en-US" altLang="zh-CN" sz="1800" dirty="0" err="1"/>
              <a:t>printf</a:t>
            </a:r>
            <a:r>
              <a:rPr lang="zh-CN" altLang="en-US" sz="1800" dirty="0"/>
              <a:t>串不匹配</a:t>
            </a:r>
          </a:p>
          <a:p>
            <a:pPr lvl="1">
              <a:defRPr/>
            </a:pPr>
            <a:r>
              <a:rPr lang="zh-CN" altLang="en-US" sz="1800" dirty="0"/>
              <a:t>例：</a:t>
            </a:r>
            <a:r>
              <a:rPr lang="en-US" altLang="zh-CN" sz="1800" dirty="0" err="1"/>
              <a:t>Hel^lo</a:t>
            </a:r>
            <a:r>
              <a:rPr lang="zh-CN" altLang="en-US" sz="1800" dirty="0"/>
              <a:t>与字符串</a:t>
            </a:r>
            <a:r>
              <a:rPr lang="en-US" altLang="zh-CN" sz="1800" dirty="0" err="1"/>
              <a:t>Hel^lo</a:t>
            </a:r>
            <a:r>
              <a:rPr lang="zh-CN" altLang="en-US" sz="1800" dirty="0"/>
              <a:t>匹配</a:t>
            </a:r>
          </a:p>
          <a:p>
            <a:pPr lvl="1">
              <a:defRPr/>
            </a:pPr>
            <a:r>
              <a:rPr lang="zh-CN" altLang="en-US" sz="1800" dirty="0"/>
              <a:t>例：在</a:t>
            </a:r>
            <a:r>
              <a:rPr lang="en-US" altLang="zh-CN" sz="1800" dirty="0"/>
              <a:t>vi</a:t>
            </a:r>
            <a:r>
              <a:rPr lang="zh-CN" altLang="en-US" sz="1800" dirty="0"/>
              <a:t>中使用 </a:t>
            </a:r>
            <a:r>
              <a:rPr lang="en-US" altLang="zh-CN" sz="1800" dirty="0"/>
              <a:t>:10,50s/^//g  </a:t>
            </a:r>
          </a:p>
          <a:p>
            <a:pPr lvl="1">
              <a:buNone/>
              <a:defRPr/>
            </a:pPr>
            <a:r>
              <a:rPr lang="en-US" altLang="zh-CN" sz="1800" dirty="0"/>
              <a:t>   </a:t>
            </a:r>
            <a:r>
              <a:rPr lang="zh-CN" altLang="en-US" sz="1800" dirty="0"/>
              <a:t>删除</a:t>
            </a:r>
            <a:r>
              <a:rPr lang="en-US" altLang="zh-CN" sz="1800" dirty="0"/>
              <a:t>10-50</a:t>
            </a:r>
            <a:r>
              <a:rPr lang="zh-CN" altLang="en-US" sz="1800" dirty="0"/>
              <a:t>行的每行行首的</a:t>
            </a:r>
            <a:r>
              <a:rPr lang="en-US" altLang="zh-CN" sz="1800" dirty="0"/>
              <a:t>4</a:t>
            </a:r>
            <a:r>
              <a:rPr lang="zh-CN" altLang="en-US" sz="1800" dirty="0"/>
              <a:t>个空格</a:t>
            </a:r>
            <a:endParaRPr lang="en-US" altLang="zh-CN" sz="1800" dirty="0"/>
          </a:p>
          <a:p>
            <a:pPr lvl="1">
              <a:buNone/>
              <a:defRPr/>
            </a:pPr>
            <a:endParaRPr lang="zh-CN" altLang="en-US" sz="1800" dirty="0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FDFD9A43-D331-4737-9259-2FF7CAB747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115888"/>
            <a:ext cx="777240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zh-CN" altLang="en-US" sz="4000" kern="0" dirty="0">
                <a:latin typeface="Verdana" panose="020B0604030504040204" pitchFamily="34" charset="0"/>
                <a:ea typeface="黑体" panose="02010609060101010101" pitchFamily="49" charset="-122"/>
              </a:rPr>
              <a:t>锚点：</a:t>
            </a:r>
            <a:r>
              <a:rPr lang="en-US" altLang="zh-CN" sz="4000" kern="0" dirty="0">
                <a:latin typeface="Verdana" panose="020B0604030504040204" pitchFamily="34" charset="0"/>
                <a:ea typeface="Verdana" panose="020B0604030504040204" pitchFamily="34" charset="0"/>
              </a:rPr>
              <a:t>$</a:t>
            </a:r>
            <a:r>
              <a:rPr lang="zh-CN" altLang="en-US" sz="4000" kern="0" dirty="0">
                <a:latin typeface="Verdana" panose="020B0604030504040204" pitchFamily="34" charset="0"/>
                <a:ea typeface="黑体" panose="02010609060101010101" pitchFamily="49" charset="-122"/>
              </a:rPr>
              <a:t>与</a:t>
            </a:r>
            <a:r>
              <a:rPr lang="en-US" altLang="zh-CN" sz="4000" kern="0" dirty="0">
                <a:latin typeface="Verdana" panose="020B0604030504040204" pitchFamily="34" charset="0"/>
                <a:ea typeface="Verdana" panose="020B0604030504040204" pitchFamily="34" charset="0"/>
              </a:rPr>
              <a:t>^</a:t>
            </a:r>
            <a:endParaRPr lang="zh-CN" altLang="zh-CN" sz="4000" kern="0" dirty="0">
              <a:latin typeface="Verdana" panose="020B0604030504040204" pitchFamily="34" charset="0"/>
              <a:ea typeface="黑体" panose="02010609060101010101" pitchFamily="49" charset="-122"/>
              <a:sym typeface="黑体" panose="02010609060101010101" pitchFamily="49" charset="-122"/>
            </a:endParaRPr>
          </a:p>
        </p:txBody>
      </p:sp>
      <p:sp>
        <p:nvSpPr>
          <p:cNvPr id="4" name="动作按钮: 转到主页 3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ECBB7BE3-61AC-4F0E-829A-9C86FA13C581}"/>
              </a:ext>
            </a:extLst>
          </p:cNvPr>
          <p:cNvSpPr/>
          <p:nvPr/>
        </p:nvSpPr>
        <p:spPr bwMode="auto">
          <a:xfrm>
            <a:off x="261984" y="260648"/>
            <a:ext cx="284499" cy="368201"/>
          </a:xfrm>
          <a:prstGeom prst="actionButtonHome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019551"/>
      </p:ext>
    </p:extLst>
  </p:cSld>
  <p:clrMapOvr>
    <a:masterClrMapping/>
  </p:clrMapOvr>
  <p:transition spd="slow" advTm="38376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575048" y="911688"/>
            <a:ext cx="8116802" cy="5685664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68580" tIns="34290" rIns="67500" bIns="3429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342900" marR="0" lvl="0" indent="-342900" defTabSz="914400" eaLnBrk="1" latinLnBrk="0" hangingPunct="1">
              <a:lnSpc>
                <a:spcPct val="100000"/>
              </a:lnSpc>
              <a:spcBef>
                <a:spcPct val="20000"/>
              </a:spcBef>
              <a:buClr>
                <a:srgbClr val="FF9900"/>
              </a:buClr>
              <a:buSzTx/>
              <a:buFont typeface="Wingdings" pitchFamily="2" charset="2"/>
              <a:buChar char="n"/>
              <a:tabLst/>
              <a:defRPr kumimoji="1" sz="2800" b="1" i="0" u="none" strike="noStrike" kern="0" cap="none" spc="0" normalizeH="0" baseline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Times New Roman"/>
                <a:ea typeface="黑体"/>
              </a:defRPr>
            </a:lvl1pPr>
            <a:lvl2pPr marL="742950" marR="0" lvl="1" indent="-285750" defTabSz="914400" eaLnBrk="1" latinLnBrk="0" hangingPunct="1">
              <a:lnSpc>
                <a:spcPct val="100000"/>
              </a:lnSpc>
              <a:spcBef>
                <a:spcPct val="20000"/>
              </a:spcBef>
              <a:buClr>
                <a:srgbClr val="009900"/>
              </a:buClr>
              <a:buSzTx/>
              <a:buFont typeface="Wingdings" pitchFamily="2" charset="2"/>
              <a:buChar char="u"/>
              <a:tabLst/>
              <a:defRPr kumimoji="1" sz="24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黑体"/>
              </a:defRPr>
            </a:lvl2pPr>
            <a:lvl3pPr marL="1143000" indent="-228600">
              <a:spcBef>
                <a:spcPct val="20000"/>
              </a:spcBef>
              <a:buClr>
                <a:srgbClr val="0000FF"/>
              </a:buClr>
              <a:buFont typeface="Wingdings" pitchFamily="2" charset="2"/>
              <a:buChar char="Ø"/>
              <a:defRPr kumimoji="1" sz="2200">
                <a:latin typeface="Verdana" pitchFamily="34" charset="0"/>
                <a:ea typeface="+mj-ea"/>
              </a:defRPr>
            </a:lvl3pPr>
            <a:lvl4pPr marL="1600200" indent="-228600">
              <a:spcBef>
                <a:spcPct val="20000"/>
              </a:spcBef>
              <a:buClr>
                <a:srgbClr val="CC00FF"/>
              </a:buClr>
              <a:buFont typeface="Wingdings" pitchFamily="2" charset="2"/>
              <a:buChar char="l"/>
              <a:defRPr kumimoji="1" sz="2000">
                <a:latin typeface="Verdana" pitchFamily="34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rgbClr val="006600"/>
              </a:buClr>
              <a:buFont typeface="Wingdings" pitchFamily="2" charset="2"/>
              <a:buChar char="l"/>
              <a:defRPr kumimoji="1" sz="2000">
                <a:latin typeface="+mn-lt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latin typeface="+mn-lt"/>
              </a:defRPr>
            </a:lvl9pPr>
          </a:lstStyle>
          <a:p>
            <a:pPr marL="0" indent="0">
              <a:lnSpc>
                <a:spcPts val="2200"/>
              </a:lnSpc>
              <a:buNone/>
              <a:defRPr/>
            </a:pPr>
            <a:r>
              <a:rPr lang="en-US" altLang="zh-CN" sz="180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ERE</a:t>
            </a:r>
            <a:r>
              <a:rPr lang="zh-CN" altLang="en-US" sz="1800" dirty="0">
                <a:solidFill>
                  <a:srgbClr val="C00000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：扩展的正则表达式</a:t>
            </a:r>
            <a:r>
              <a:rPr lang="en-US" altLang="zh-CN" sz="180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(ERE)</a:t>
            </a:r>
          </a:p>
          <a:p>
            <a:pPr marL="0" lvl="1" indent="0">
              <a:lnSpc>
                <a:spcPts val="2200"/>
              </a:lnSpc>
              <a:buClr>
                <a:srgbClr val="FF9900"/>
              </a:buClr>
              <a:buNone/>
              <a:defRPr/>
            </a:pPr>
            <a:r>
              <a:rPr lang="en-US" altLang="zh-CN" sz="1800" b="1" dirty="0">
                <a:solidFill>
                  <a:srgbClr val="C0000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PCRE</a:t>
            </a:r>
            <a:r>
              <a:rPr lang="en-US" altLang="zh-CN" sz="1800" dirty="0">
                <a:ea typeface="Verdana" panose="020B0604030504040204" pitchFamily="34" charset="0"/>
                <a:cs typeface="Verdana" panose="020B0604030504040204" pitchFamily="34" charset="0"/>
              </a:rPr>
              <a:t>: Perl-compatible regular expression</a:t>
            </a:r>
          </a:p>
          <a:p>
            <a:pPr>
              <a:lnSpc>
                <a:spcPts val="2200"/>
              </a:lnSpc>
              <a:defRPr/>
            </a:pPr>
            <a:r>
              <a:rPr lang="zh-CN" altLang="en-US" sz="1800" dirty="0"/>
              <a:t>对</a:t>
            </a:r>
            <a:r>
              <a:rPr lang="zh-CN" altLang="en-US" sz="1800" dirty="0">
                <a:solidFill>
                  <a:srgbClr val="C00000"/>
                </a:solidFill>
              </a:rPr>
              <a:t>基本正则表达式（</a:t>
            </a:r>
            <a:r>
              <a:rPr lang="en-US" altLang="zh-CN" sz="2100" dirty="0">
                <a:solidFill>
                  <a:srgbClr val="C00000"/>
                </a:solidFill>
              </a:rPr>
              <a:t>BRE</a:t>
            </a:r>
            <a:r>
              <a:rPr lang="zh-CN" altLang="en-US" sz="1800" dirty="0">
                <a:solidFill>
                  <a:srgbClr val="C00000"/>
                </a:solidFill>
              </a:rPr>
              <a:t>）</a:t>
            </a:r>
            <a:r>
              <a:rPr lang="zh-CN" altLang="en-US" sz="1800" dirty="0"/>
              <a:t>进行了改进：</a:t>
            </a:r>
            <a:endParaRPr lang="en-US" altLang="zh-CN" sz="1800" dirty="0"/>
          </a:p>
          <a:p>
            <a:pPr lvl="1">
              <a:lnSpc>
                <a:spcPts val="2200"/>
              </a:lnSpc>
              <a:defRPr/>
            </a:pPr>
            <a:r>
              <a:rPr lang="zh-CN" altLang="en-US" sz="1500" dirty="0"/>
              <a:t>表示</a:t>
            </a:r>
            <a:r>
              <a:rPr lang="zh-CN" altLang="en-US" sz="1500" b="1" dirty="0">
                <a:solidFill>
                  <a:srgbClr val="0000FF"/>
                </a:solidFill>
              </a:rPr>
              <a:t>分组</a:t>
            </a:r>
            <a:r>
              <a:rPr lang="zh-CN" altLang="en-US" sz="1500" dirty="0"/>
              <a:t>：圆括号</a:t>
            </a:r>
            <a:r>
              <a:rPr lang="en-US" altLang="zh-CN" sz="1500" dirty="0"/>
              <a:t>() </a:t>
            </a:r>
            <a:endParaRPr lang="zh-CN" altLang="en-US" sz="1500" dirty="0"/>
          </a:p>
          <a:p>
            <a:pPr lvl="1">
              <a:lnSpc>
                <a:spcPts val="2200"/>
              </a:lnSpc>
              <a:defRPr/>
            </a:pPr>
            <a:r>
              <a:rPr lang="zh-CN" altLang="en-US" sz="1500" dirty="0"/>
              <a:t>表示逻辑运算：表示</a:t>
            </a:r>
            <a:r>
              <a:rPr lang="zh-CN" altLang="en-US" sz="1500" u="sng" dirty="0"/>
              <a:t>逻辑“</a:t>
            </a:r>
            <a:r>
              <a:rPr lang="zh-CN" altLang="en-US" sz="1500" b="1" u="sng" dirty="0">
                <a:solidFill>
                  <a:srgbClr val="0000FF"/>
                </a:solidFill>
              </a:rPr>
              <a:t>或</a:t>
            </a:r>
            <a:r>
              <a:rPr lang="zh-CN" altLang="en-US" sz="1500" u="sng" dirty="0"/>
              <a:t>” </a:t>
            </a:r>
            <a:r>
              <a:rPr lang="zh-CN" altLang="en-US" sz="1500" dirty="0"/>
              <a:t>的符号 </a:t>
            </a:r>
            <a:r>
              <a:rPr lang="en-US" altLang="zh-CN" sz="1500" dirty="0"/>
              <a:t>|</a:t>
            </a:r>
          </a:p>
          <a:p>
            <a:pPr marL="685800" lvl="2" indent="0" defTabSz="685800" eaLnBrk="1" hangingPunct="1">
              <a:lnSpc>
                <a:spcPts val="2200"/>
              </a:lnSpc>
              <a:buNone/>
              <a:defRPr/>
            </a:pPr>
            <a:r>
              <a:rPr lang="en-US" altLang="zh-CN" sz="1350" kern="0" dirty="0">
                <a:solidFill>
                  <a:srgbClr val="000000"/>
                </a:solidFill>
              </a:rPr>
              <a:t>(</a:t>
            </a:r>
            <a:r>
              <a:rPr lang="en-US" altLang="zh-CN" sz="1350" kern="0" dirty="0" err="1">
                <a:solidFill>
                  <a:srgbClr val="000000"/>
                </a:solidFill>
              </a:rPr>
              <a:t>xy</a:t>
            </a:r>
            <a:r>
              <a:rPr lang="en-US" altLang="zh-CN" sz="1350" kern="0" dirty="0">
                <a:solidFill>
                  <a:srgbClr val="000000"/>
                </a:solidFill>
              </a:rPr>
              <a:t>)*    </a:t>
            </a:r>
            <a:r>
              <a:rPr lang="zh-CN" altLang="en-US" sz="1350" kern="0" dirty="0">
                <a:solidFill>
                  <a:srgbClr val="000000"/>
                </a:solidFill>
              </a:rPr>
              <a:t>可匹配空字符串，</a:t>
            </a:r>
            <a:r>
              <a:rPr lang="en-US" altLang="zh-CN" sz="1350" kern="0" dirty="0" err="1">
                <a:solidFill>
                  <a:srgbClr val="000000"/>
                </a:solidFill>
              </a:rPr>
              <a:t>xy</a:t>
            </a:r>
            <a:r>
              <a:rPr lang="zh-CN" altLang="en-US" sz="1350" kern="0" dirty="0">
                <a:solidFill>
                  <a:srgbClr val="000000"/>
                </a:solidFill>
              </a:rPr>
              <a:t>，</a:t>
            </a:r>
            <a:r>
              <a:rPr lang="en-US" altLang="zh-CN" sz="1350" kern="0" dirty="0" err="1">
                <a:solidFill>
                  <a:srgbClr val="000000"/>
                </a:solidFill>
              </a:rPr>
              <a:t>xyxy</a:t>
            </a:r>
            <a:r>
              <a:rPr lang="zh-CN" altLang="en-US" sz="1350" kern="0" dirty="0">
                <a:solidFill>
                  <a:srgbClr val="000000"/>
                </a:solidFill>
              </a:rPr>
              <a:t>，</a:t>
            </a:r>
            <a:r>
              <a:rPr lang="en-US" altLang="zh-CN" sz="1350" kern="0" dirty="0" err="1">
                <a:solidFill>
                  <a:srgbClr val="000000"/>
                </a:solidFill>
              </a:rPr>
              <a:t>xyxyxy</a:t>
            </a:r>
            <a:endParaRPr lang="en-US" altLang="zh-CN" sz="1350" kern="0" dirty="0">
              <a:solidFill>
                <a:srgbClr val="000000"/>
              </a:solidFill>
            </a:endParaRPr>
          </a:p>
          <a:p>
            <a:pPr marL="685800" lvl="2" indent="0" defTabSz="685800" eaLnBrk="1" hangingPunct="1">
              <a:lnSpc>
                <a:spcPts val="2200"/>
              </a:lnSpc>
              <a:buNone/>
              <a:defRPr/>
            </a:pPr>
            <a:r>
              <a:rPr lang="en-US" altLang="zh-CN" sz="1350" kern="0" dirty="0">
                <a:solidFill>
                  <a:srgbClr val="000000"/>
                </a:solidFill>
              </a:rPr>
              <a:t>(</a:t>
            </a:r>
            <a:r>
              <a:rPr lang="en-US" altLang="zh-CN" sz="1350" kern="0" dirty="0" err="1">
                <a:solidFill>
                  <a:srgbClr val="000000"/>
                </a:solidFill>
              </a:rPr>
              <a:t>pink|green</a:t>
            </a:r>
            <a:r>
              <a:rPr lang="en-US" altLang="zh-CN" sz="1350" kern="0" dirty="0">
                <a:solidFill>
                  <a:srgbClr val="000000"/>
                </a:solidFill>
              </a:rPr>
              <a:t>) </a:t>
            </a:r>
            <a:r>
              <a:rPr lang="zh-CN" altLang="en-US" sz="1350" kern="0" dirty="0">
                <a:solidFill>
                  <a:srgbClr val="000000"/>
                </a:solidFill>
              </a:rPr>
              <a:t>与</a:t>
            </a:r>
            <a:r>
              <a:rPr lang="en-US" altLang="zh-CN" sz="1350" kern="0" dirty="0">
                <a:solidFill>
                  <a:srgbClr val="000000"/>
                </a:solidFill>
              </a:rPr>
              <a:t>pink</a:t>
            </a:r>
            <a:r>
              <a:rPr lang="zh-CN" altLang="en-US" sz="1350" kern="0" dirty="0">
                <a:solidFill>
                  <a:srgbClr val="000000"/>
                </a:solidFill>
              </a:rPr>
              <a:t>或</a:t>
            </a:r>
            <a:r>
              <a:rPr lang="en-US" altLang="zh-CN" sz="1350" kern="0" dirty="0">
                <a:solidFill>
                  <a:srgbClr val="000000"/>
                </a:solidFill>
              </a:rPr>
              <a:t>green</a:t>
            </a:r>
            <a:r>
              <a:rPr lang="zh-CN" altLang="en-US" sz="1350" kern="0" dirty="0">
                <a:solidFill>
                  <a:srgbClr val="000000"/>
                </a:solidFill>
              </a:rPr>
              <a:t>匹配</a:t>
            </a:r>
            <a:endParaRPr lang="en-US" altLang="zh-CN" sz="1500" kern="0" dirty="0">
              <a:solidFill>
                <a:srgbClr val="000000"/>
              </a:solidFill>
            </a:endParaRPr>
          </a:p>
          <a:p>
            <a:pPr lvl="1">
              <a:lnSpc>
                <a:spcPts val="2200"/>
              </a:lnSpc>
              <a:defRPr/>
            </a:pPr>
            <a:r>
              <a:rPr lang="zh-CN" altLang="en-US" sz="1500" b="1" dirty="0">
                <a:solidFill>
                  <a:srgbClr val="0000FF"/>
                </a:solidFill>
              </a:rPr>
              <a:t>重复次数</a:t>
            </a:r>
            <a:r>
              <a:rPr lang="zh-CN" altLang="en-US" sz="1500" dirty="0"/>
              <a:t>定义：与星号地位类似的</a:t>
            </a:r>
            <a:r>
              <a:rPr lang="en-US" altLang="zh-CN" sz="1500" dirty="0"/>
              <a:t>+</a:t>
            </a:r>
            <a:r>
              <a:rPr lang="zh-CN" altLang="en-US" sz="1500" dirty="0"/>
              <a:t>和</a:t>
            </a:r>
            <a:r>
              <a:rPr lang="en-US" altLang="zh-CN" sz="1500" dirty="0"/>
              <a:t>?</a:t>
            </a:r>
            <a:r>
              <a:rPr lang="zh-CN" altLang="en-US" sz="1500" dirty="0"/>
              <a:t>，限定重复次数 </a:t>
            </a:r>
            <a:r>
              <a:rPr lang="en-US" altLang="zh-CN" sz="1500" dirty="0"/>
              <a:t>\{</a:t>
            </a:r>
            <a:r>
              <a:rPr lang="en-US" altLang="zh-CN" sz="1500" dirty="0" err="1"/>
              <a:t>m,n</a:t>
            </a:r>
            <a:r>
              <a:rPr lang="en-US" altLang="zh-CN" sz="1500" dirty="0"/>
              <a:t>\}</a:t>
            </a:r>
          </a:p>
          <a:p>
            <a:pPr lvl="2" defTabSz="685800" eaLnBrk="1" hangingPunct="1">
              <a:lnSpc>
                <a:spcPts val="2200"/>
              </a:lnSpc>
              <a:defRPr/>
            </a:pPr>
            <a:r>
              <a:rPr lang="en-US" altLang="zh-CN" sz="1500" kern="0" dirty="0">
                <a:solidFill>
                  <a:srgbClr val="FF0000"/>
                </a:solidFill>
              </a:rPr>
              <a:t>*</a:t>
            </a:r>
            <a:r>
              <a:rPr lang="zh-CN" altLang="en-US" sz="1500" kern="0" dirty="0">
                <a:solidFill>
                  <a:srgbClr val="000000"/>
                </a:solidFill>
              </a:rPr>
              <a:t>号表示它左边的单字符正则表达式的</a:t>
            </a:r>
            <a:r>
              <a:rPr lang="en-US" altLang="zh-CN" sz="150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150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次</a:t>
            </a:r>
            <a:r>
              <a:rPr lang="zh-CN" altLang="en-US" sz="1500" kern="0" dirty="0">
                <a:solidFill>
                  <a:srgbClr val="000000"/>
                </a:solidFill>
              </a:rPr>
              <a:t>或多次重复</a:t>
            </a:r>
          </a:p>
          <a:p>
            <a:pPr lvl="2" defTabSz="685800" eaLnBrk="1" hangingPunct="1">
              <a:lnSpc>
                <a:spcPts val="2200"/>
              </a:lnSpc>
              <a:defRPr/>
            </a:pPr>
            <a:r>
              <a:rPr lang="en-US" altLang="zh-CN" sz="1500" kern="0" dirty="0">
                <a:solidFill>
                  <a:srgbClr val="FF0000"/>
                </a:solidFill>
              </a:rPr>
              <a:t>+</a:t>
            </a:r>
            <a:r>
              <a:rPr lang="zh-CN" altLang="en-US" sz="1500" kern="0" dirty="0">
                <a:solidFill>
                  <a:srgbClr val="000000"/>
                </a:solidFill>
              </a:rPr>
              <a:t>号表示</a:t>
            </a:r>
            <a:r>
              <a:rPr lang="en-US" altLang="zh-CN" sz="1500" kern="0" dirty="0">
                <a:solidFill>
                  <a:srgbClr val="000000"/>
                </a:solidFill>
              </a:rPr>
              <a:t>1</a:t>
            </a:r>
            <a:r>
              <a:rPr lang="zh-CN" altLang="en-US" sz="1500" kern="0" dirty="0">
                <a:solidFill>
                  <a:srgbClr val="000000"/>
                </a:solidFill>
              </a:rPr>
              <a:t>次或多次： </a:t>
            </a:r>
            <a:r>
              <a:rPr lang="en-US" altLang="zh-CN" sz="1500" kern="0" dirty="0">
                <a:solidFill>
                  <a:srgbClr val="7030A0"/>
                </a:solidFill>
              </a:rPr>
              <a:t>[0-9]+  </a:t>
            </a:r>
            <a:r>
              <a:rPr lang="zh-CN" altLang="en-US" sz="1500" kern="0" dirty="0">
                <a:solidFill>
                  <a:srgbClr val="000000"/>
                </a:solidFill>
              </a:rPr>
              <a:t>匹配长度至少为</a:t>
            </a:r>
            <a:r>
              <a:rPr lang="en-US" altLang="zh-CN" sz="150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1500" kern="0" dirty="0">
                <a:solidFill>
                  <a:srgbClr val="000000"/>
                </a:solidFill>
              </a:rPr>
              <a:t>数字串</a:t>
            </a:r>
          </a:p>
          <a:p>
            <a:pPr lvl="2" defTabSz="685800" eaLnBrk="1" hangingPunct="1">
              <a:lnSpc>
                <a:spcPts val="2200"/>
              </a:lnSpc>
              <a:defRPr/>
            </a:pPr>
            <a:r>
              <a:rPr lang="en-US" altLang="zh-CN" sz="1500" kern="0" dirty="0">
                <a:solidFill>
                  <a:srgbClr val="FF0000"/>
                </a:solidFill>
              </a:rPr>
              <a:t>?</a:t>
            </a:r>
            <a:r>
              <a:rPr lang="zh-CN" altLang="en-US" sz="1500" kern="0" dirty="0">
                <a:solidFill>
                  <a:srgbClr val="000000"/>
                </a:solidFill>
              </a:rPr>
              <a:t>表示</a:t>
            </a:r>
            <a:r>
              <a:rPr lang="en-US" altLang="zh-CN" sz="1500" kern="0" dirty="0">
                <a:solidFill>
                  <a:srgbClr val="000000"/>
                </a:solidFill>
              </a:rPr>
              <a:t>0</a:t>
            </a:r>
            <a:r>
              <a:rPr lang="zh-CN" altLang="en-US" sz="1500" kern="0" dirty="0">
                <a:solidFill>
                  <a:srgbClr val="000000"/>
                </a:solidFill>
              </a:rPr>
              <a:t>次或一次：    </a:t>
            </a:r>
            <a:r>
              <a:rPr lang="en-US" altLang="zh-CN" sz="1500" kern="0" dirty="0">
                <a:solidFill>
                  <a:srgbClr val="7030A0"/>
                </a:solidFill>
              </a:rPr>
              <a:t>a?</a:t>
            </a:r>
            <a:r>
              <a:rPr lang="en-US" altLang="zh-CN" sz="1500" kern="0" dirty="0">
                <a:solidFill>
                  <a:srgbClr val="000000"/>
                </a:solidFill>
              </a:rPr>
              <a:t>       </a:t>
            </a:r>
            <a:r>
              <a:rPr lang="zh-CN" altLang="en-US" sz="1500" kern="0" dirty="0">
                <a:solidFill>
                  <a:srgbClr val="000000"/>
                </a:solidFill>
              </a:rPr>
              <a:t>匹配零个或一个</a:t>
            </a:r>
            <a:r>
              <a:rPr lang="en-US" altLang="zh-CN" sz="150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  <a:p>
            <a:pPr lvl="2" defTabSz="685800" eaLnBrk="1" hangingPunct="1">
              <a:lnSpc>
                <a:spcPts val="2200"/>
              </a:lnSpc>
              <a:defRPr/>
            </a:pPr>
            <a:r>
              <a:rPr lang="zh-CN" altLang="en-US" sz="1500" kern="0" dirty="0">
                <a:solidFill>
                  <a:srgbClr val="000000"/>
                </a:solidFill>
              </a:rPr>
              <a:t>限定重复</a:t>
            </a:r>
            <a:r>
              <a:rPr lang="zh-CN" altLang="en-US" sz="1500" kern="0" dirty="0"/>
              <a:t>次数 </a:t>
            </a:r>
            <a:r>
              <a:rPr lang="en-US" altLang="zh-CN" sz="1500" kern="0" dirty="0">
                <a:solidFill>
                  <a:srgbClr val="FF0000"/>
                </a:solidFill>
              </a:rPr>
              <a:t>\{</a:t>
            </a:r>
            <a:r>
              <a:rPr lang="en-US" altLang="zh-CN" sz="1500" kern="0" dirty="0" err="1">
                <a:solidFill>
                  <a:srgbClr val="FF0000"/>
                </a:solidFill>
              </a:rPr>
              <a:t>m,n</a:t>
            </a:r>
            <a:r>
              <a:rPr lang="en-US" altLang="zh-CN" sz="1500" kern="0" dirty="0">
                <a:solidFill>
                  <a:srgbClr val="FF0000"/>
                </a:solidFill>
              </a:rPr>
              <a:t>\}</a:t>
            </a:r>
            <a:r>
              <a:rPr lang="zh-CN" altLang="en-US" sz="1500" kern="0" dirty="0">
                <a:solidFill>
                  <a:srgbClr val="000000"/>
                </a:solidFill>
              </a:rPr>
              <a:t>，例如：</a:t>
            </a:r>
            <a:r>
              <a:rPr lang="en-US" altLang="zh-CN" sz="1500" kern="0" dirty="0">
                <a:solidFill>
                  <a:srgbClr val="7030A0"/>
                </a:solidFill>
              </a:rPr>
              <a:t>[1-9][0-9]\{6,8\}   </a:t>
            </a:r>
            <a:r>
              <a:rPr lang="en-US" altLang="zh-CN" sz="150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7-9</a:t>
            </a:r>
            <a:r>
              <a:rPr lang="zh-CN" altLang="en-US" sz="150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位数字，首位非</a:t>
            </a:r>
            <a:r>
              <a:rPr lang="en-US" altLang="zh-CN" sz="150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  <a:p>
            <a:pPr lvl="1">
              <a:lnSpc>
                <a:spcPts val="2200"/>
              </a:lnSpc>
              <a:defRPr/>
            </a:pPr>
            <a:r>
              <a:rPr lang="zh-CN" altLang="en-US" sz="1500" dirty="0"/>
              <a:t>命名的预定义</a:t>
            </a:r>
            <a:r>
              <a:rPr lang="zh-CN" altLang="en-US" sz="1500" b="1" dirty="0">
                <a:solidFill>
                  <a:srgbClr val="0000FF"/>
                </a:solidFill>
              </a:rPr>
              <a:t>集合</a:t>
            </a:r>
            <a:endParaRPr lang="en-US" altLang="zh-CN" sz="1500" dirty="0"/>
          </a:p>
          <a:p>
            <a:pPr marL="685800" lvl="2" indent="0" defTabSz="685800" eaLnBrk="1" hangingPunct="1">
              <a:lnSpc>
                <a:spcPts val="2200"/>
              </a:lnSpc>
              <a:buNone/>
              <a:defRPr/>
            </a:pPr>
            <a:r>
              <a:rPr lang="en-US" altLang="zh-CN" sz="1500" kern="0" dirty="0">
                <a:solidFill>
                  <a:srgbClr val="000000"/>
                </a:solidFill>
              </a:rPr>
              <a:t>  [[:</a:t>
            </a:r>
            <a:r>
              <a:rPr lang="en-US" altLang="zh-CN" sz="1500" kern="0" dirty="0" err="1">
                <a:solidFill>
                  <a:srgbClr val="000000"/>
                </a:solidFill>
              </a:rPr>
              <a:t>xdigit</a:t>
            </a:r>
            <a:r>
              <a:rPr lang="en-US" altLang="zh-CN" sz="1500" kern="0" dirty="0">
                <a:solidFill>
                  <a:srgbClr val="000000"/>
                </a:solidFill>
              </a:rPr>
              <a:t>:]]        </a:t>
            </a:r>
            <a:r>
              <a:rPr lang="zh-CN" altLang="en-US" sz="1500" kern="0" dirty="0">
                <a:solidFill>
                  <a:srgbClr val="000000"/>
                </a:solidFill>
              </a:rPr>
              <a:t>十六进制数字 </a:t>
            </a:r>
            <a:endParaRPr lang="en-US" altLang="zh-CN" sz="1500" kern="0" dirty="0">
              <a:solidFill>
                <a:srgbClr val="000000"/>
              </a:solidFill>
            </a:endParaRPr>
          </a:p>
          <a:p>
            <a:pPr marL="685800" lvl="2" indent="0" defTabSz="685800" eaLnBrk="1" hangingPunct="1">
              <a:lnSpc>
                <a:spcPts val="2200"/>
              </a:lnSpc>
              <a:buNone/>
              <a:defRPr/>
            </a:pPr>
            <a:r>
              <a:rPr lang="en-US" altLang="zh-CN" sz="1500" kern="0" dirty="0">
                <a:solidFill>
                  <a:srgbClr val="000000"/>
                </a:solidFill>
              </a:rPr>
              <a:t>  \d</a:t>
            </a:r>
            <a:r>
              <a:rPr lang="zh-CN" altLang="en-US" sz="1500" kern="0" dirty="0">
                <a:solidFill>
                  <a:srgbClr val="000000"/>
                </a:solidFill>
              </a:rPr>
              <a:t>数字               </a:t>
            </a:r>
            <a:r>
              <a:rPr lang="en-US" altLang="zh-CN" sz="1500" kern="0" dirty="0">
                <a:solidFill>
                  <a:srgbClr val="000000"/>
                </a:solidFill>
              </a:rPr>
              <a:t>\D</a:t>
            </a:r>
            <a:r>
              <a:rPr lang="zh-CN" altLang="en-US" sz="1500" kern="0" dirty="0">
                <a:solidFill>
                  <a:srgbClr val="000000"/>
                </a:solidFill>
              </a:rPr>
              <a:t>非数字</a:t>
            </a:r>
            <a:endParaRPr lang="en-US" altLang="zh-CN" sz="1500" kern="0" dirty="0">
              <a:solidFill>
                <a:srgbClr val="000000"/>
              </a:solidFill>
            </a:endParaRPr>
          </a:p>
          <a:p>
            <a:pPr lvl="1">
              <a:lnSpc>
                <a:spcPts val="2200"/>
              </a:lnSpc>
              <a:defRPr/>
            </a:pPr>
            <a:r>
              <a:rPr lang="zh-CN" altLang="en-US" sz="1500" dirty="0"/>
              <a:t>比</a:t>
            </a:r>
            <a:r>
              <a:rPr lang="en-US" altLang="zh-CN" sz="1500" dirty="0"/>
              <a:t>^</a:t>
            </a:r>
            <a:r>
              <a:rPr lang="zh-CN" altLang="en-US" sz="1500" dirty="0"/>
              <a:t>和</a:t>
            </a:r>
            <a:r>
              <a:rPr lang="en-US" altLang="zh-CN" sz="1500" dirty="0"/>
              <a:t>$</a:t>
            </a:r>
            <a:r>
              <a:rPr lang="zh-CN" altLang="en-US" sz="1500" dirty="0"/>
              <a:t>更灵活的</a:t>
            </a:r>
            <a:r>
              <a:rPr lang="zh-CN" altLang="en-US" sz="1500" b="1" dirty="0">
                <a:solidFill>
                  <a:srgbClr val="0000FF"/>
                </a:solidFill>
              </a:rPr>
              <a:t>锚点</a:t>
            </a:r>
            <a:r>
              <a:rPr lang="zh-CN" altLang="en-US" sz="1500" dirty="0"/>
              <a:t>定义</a:t>
            </a:r>
            <a:endParaRPr lang="en-US" altLang="zh-CN" sz="1500" dirty="0"/>
          </a:p>
          <a:p>
            <a:pPr marL="342900" lvl="1" indent="0">
              <a:lnSpc>
                <a:spcPts val="2200"/>
              </a:lnSpc>
              <a:buNone/>
              <a:defRPr/>
            </a:pPr>
            <a:r>
              <a:rPr lang="zh-CN" altLang="en-US" sz="1500" dirty="0"/>
              <a:t>例如：寻找一个数字串，但是要求这个数字串不许出现在“合计”两个字之后</a:t>
            </a:r>
            <a:endParaRPr lang="en-US" altLang="zh-CN" sz="1500" dirty="0"/>
          </a:p>
          <a:p>
            <a:pPr lvl="2" defTabSz="685800" eaLnBrk="1" hangingPunct="1">
              <a:lnSpc>
                <a:spcPct val="90000"/>
              </a:lnSpc>
              <a:defRPr/>
            </a:pPr>
            <a:endParaRPr lang="en-US" altLang="zh-CN" sz="1500" kern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D90DFAF4-94EE-4BBD-BBEB-EC166B5943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115888"/>
            <a:ext cx="777240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4000" kern="0" dirty="0">
                <a:latin typeface="Verdana" panose="020B0604030504040204" pitchFamily="34" charset="0"/>
                <a:ea typeface="黑体" panose="02010609060101010101" pitchFamily="49" charset="-122"/>
              </a:rPr>
              <a:t>正则表达式扩展</a:t>
            </a:r>
            <a:endParaRPr lang="zh-CN" altLang="zh-CN" sz="4000" kern="0" dirty="0">
              <a:latin typeface="Verdana" panose="020B0604030504040204" pitchFamily="34" charset="0"/>
              <a:ea typeface="黑体" panose="02010609060101010101" pitchFamily="49" charset="-122"/>
              <a:sym typeface="黑体" panose="02010609060101010101" pitchFamily="49" charset="-122"/>
            </a:endParaRPr>
          </a:p>
        </p:txBody>
      </p:sp>
      <p:sp>
        <p:nvSpPr>
          <p:cNvPr id="5" name="动作按钮: 转到主页 4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24E59B3C-9821-4F12-8F8B-D3479CA6E55B}"/>
              </a:ext>
            </a:extLst>
          </p:cNvPr>
          <p:cNvSpPr/>
          <p:nvPr/>
        </p:nvSpPr>
        <p:spPr bwMode="auto">
          <a:xfrm>
            <a:off x="261984" y="260648"/>
            <a:ext cx="284499" cy="368201"/>
          </a:xfrm>
          <a:prstGeom prst="actionButtonHome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94695662"/>
      </p:ext>
    </p:extLst>
  </p:cSld>
  <p:clrMapOvr>
    <a:masterClrMapping/>
  </p:clrMapOvr>
  <p:transition spd="slow" advTm="38376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8313" y="1844675"/>
            <a:ext cx="8207375" cy="2089150"/>
          </a:xfrm>
        </p:spPr>
        <p:txBody>
          <a:bodyPr/>
          <a:lstStyle/>
          <a:p>
            <a:r>
              <a:rPr lang="zh-CN" altLang="en-US" sz="5000" dirty="0">
                <a:solidFill>
                  <a:srgbClr val="00808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文本行筛选</a:t>
            </a:r>
          </a:p>
        </p:txBody>
      </p:sp>
      <p:sp>
        <p:nvSpPr>
          <p:cNvPr id="200708" name="Line 4"/>
          <p:cNvSpPr>
            <a:spLocks noChangeShapeType="1"/>
          </p:cNvSpPr>
          <p:nvPr/>
        </p:nvSpPr>
        <p:spPr bwMode="auto">
          <a:xfrm>
            <a:off x="684213" y="908050"/>
            <a:ext cx="7775575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35416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575048" y="980728"/>
            <a:ext cx="8100000" cy="3756692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68580" tIns="34290" rIns="67500" bIns="3429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342900" marR="0" lvl="0" indent="-342900" defTabSz="914400" eaLnBrk="1" latinLnBrk="0" hangingPunct="1">
              <a:lnSpc>
                <a:spcPct val="100000"/>
              </a:lnSpc>
              <a:spcBef>
                <a:spcPct val="20000"/>
              </a:spcBef>
              <a:buClr>
                <a:srgbClr val="FF9900"/>
              </a:buClr>
              <a:buSzTx/>
              <a:buFont typeface="Wingdings" pitchFamily="2" charset="2"/>
              <a:buChar char="n"/>
              <a:tabLst/>
              <a:defRPr kumimoji="1" sz="2800" b="1" i="0" u="none" strike="noStrike" kern="0" cap="none" spc="0" normalizeH="0" baseline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Times New Roman"/>
                <a:ea typeface="黑体"/>
              </a:defRPr>
            </a:lvl1pPr>
            <a:lvl2pPr marL="742950" marR="0" lvl="1" indent="-285750" defTabSz="914400" eaLnBrk="1" latinLnBrk="0" hangingPunct="1">
              <a:lnSpc>
                <a:spcPct val="100000"/>
              </a:lnSpc>
              <a:spcBef>
                <a:spcPct val="20000"/>
              </a:spcBef>
              <a:buClr>
                <a:srgbClr val="009900"/>
              </a:buClr>
              <a:buSzTx/>
              <a:buFont typeface="Wingdings" pitchFamily="2" charset="2"/>
              <a:buChar char="u"/>
              <a:tabLst/>
              <a:defRPr kumimoji="1" sz="24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黑体"/>
              </a:defRPr>
            </a:lvl2pPr>
            <a:lvl3pPr marL="1143000" indent="-228600">
              <a:spcBef>
                <a:spcPct val="20000"/>
              </a:spcBef>
              <a:buClr>
                <a:srgbClr val="0000FF"/>
              </a:buClr>
              <a:buFont typeface="Wingdings" pitchFamily="2" charset="2"/>
              <a:buChar char="Ø"/>
              <a:defRPr kumimoji="1" sz="2200">
                <a:latin typeface="Verdana" pitchFamily="34" charset="0"/>
                <a:ea typeface="+mj-ea"/>
              </a:defRPr>
            </a:lvl3pPr>
            <a:lvl4pPr marL="1600200" indent="-228600">
              <a:spcBef>
                <a:spcPct val="20000"/>
              </a:spcBef>
              <a:buClr>
                <a:srgbClr val="CC00FF"/>
              </a:buClr>
              <a:buFont typeface="Wingdings" pitchFamily="2" charset="2"/>
              <a:buChar char="l"/>
              <a:defRPr kumimoji="1" sz="2000">
                <a:latin typeface="Verdana" pitchFamily="34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rgbClr val="006600"/>
              </a:buClr>
              <a:buFont typeface="Wingdings" pitchFamily="2" charset="2"/>
              <a:buChar char="l"/>
              <a:defRPr kumimoji="1" sz="2000">
                <a:latin typeface="+mn-lt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latin typeface="+mn-lt"/>
              </a:defRPr>
            </a:lvl9pPr>
          </a:lstStyle>
          <a:p>
            <a:pPr lvl="0">
              <a:buNone/>
              <a:defRPr/>
            </a:pPr>
            <a:r>
              <a:rPr lang="zh-CN" altLang="en-US" sz="2100" b="0" dirty="0">
                <a:solidFill>
                  <a:srgbClr val="000000"/>
                </a:solidFill>
              </a:rPr>
              <a:t>  </a:t>
            </a:r>
            <a:r>
              <a:rPr lang="en-US" altLang="zh-CN" sz="1800" b="0" dirty="0" err="1">
                <a:solidFill>
                  <a:srgbClr val="000000"/>
                </a:solidFill>
                <a:latin typeface="Verdana" pitchFamily="34" charset="0"/>
              </a:rPr>
              <a:t>grep</a:t>
            </a:r>
            <a:r>
              <a:rPr lang="zh-CN" altLang="en-US" sz="1800" b="0" dirty="0">
                <a:solidFill>
                  <a:srgbClr val="000000"/>
                </a:solidFill>
              </a:rPr>
              <a:t>（</a:t>
            </a:r>
            <a:r>
              <a:rPr lang="en-US" altLang="zh-CN" sz="1800" b="0" dirty="0">
                <a:solidFill>
                  <a:srgbClr val="000000"/>
                </a:solidFill>
                <a:ea typeface="Gungsuh" pitchFamily="18" charset="-127"/>
              </a:rPr>
              <a:t>Global regular expression print</a:t>
            </a:r>
            <a:r>
              <a:rPr lang="zh-CN" altLang="en-US" sz="1800" b="0" dirty="0">
                <a:solidFill>
                  <a:srgbClr val="000000"/>
                </a:solidFill>
                <a:ea typeface="Gungsuh" pitchFamily="18" charset="-127"/>
              </a:rPr>
              <a:t>）</a:t>
            </a:r>
          </a:p>
          <a:p>
            <a:pPr lvl="0">
              <a:defRPr/>
            </a:pPr>
            <a:r>
              <a:rPr lang="zh-CN" altLang="en-US" sz="2100" dirty="0"/>
              <a:t>语法</a:t>
            </a:r>
          </a:p>
          <a:p>
            <a:pPr lvl="0">
              <a:buNone/>
              <a:defRPr/>
            </a:pPr>
            <a:r>
              <a:rPr lang="zh-CN" altLang="en-US" sz="2100" b="0" dirty="0">
                <a:solidFill>
                  <a:srgbClr val="000000"/>
                </a:solidFill>
                <a:latin typeface="Verdana" pitchFamily="34" charset="0"/>
              </a:rPr>
              <a:t>  </a:t>
            </a:r>
            <a:r>
              <a:rPr lang="en-US" altLang="zh-CN" sz="1800" b="0" dirty="0" err="1">
                <a:solidFill>
                  <a:srgbClr val="000000"/>
                </a:solidFill>
                <a:latin typeface="Verdana" pitchFamily="34" charset="0"/>
              </a:rPr>
              <a:t>grep</a:t>
            </a:r>
            <a:r>
              <a:rPr lang="en-US" altLang="zh-CN" sz="1800" b="0" dirty="0">
                <a:solidFill>
                  <a:srgbClr val="000000"/>
                </a:solidFill>
              </a:rPr>
              <a:t>  </a:t>
            </a:r>
            <a:r>
              <a:rPr lang="zh-CN" altLang="en-US" sz="1800" b="0" dirty="0">
                <a:solidFill>
                  <a:srgbClr val="000000"/>
                </a:solidFill>
              </a:rPr>
              <a:t>模式  文件名列表</a:t>
            </a:r>
          </a:p>
          <a:p>
            <a:pPr lvl="0">
              <a:defRPr/>
            </a:pPr>
            <a:r>
              <a:rPr lang="zh-CN" altLang="en-US" sz="2100" dirty="0"/>
              <a:t>举例</a:t>
            </a:r>
          </a:p>
          <a:p>
            <a:pPr lvl="1">
              <a:defRPr/>
            </a:pPr>
            <a:r>
              <a:rPr lang="en-US" altLang="zh-CN" sz="1800" dirty="0" err="1"/>
              <a:t>grep</a:t>
            </a:r>
            <a:r>
              <a:rPr lang="en-US" altLang="zh-CN" sz="1800" dirty="0"/>
              <a:t> O_RDWR *.h</a:t>
            </a:r>
          </a:p>
          <a:p>
            <a:pPr lvl="1">
              <a:defRPr/>
            </a:pPr>
            <a:r>
              <a:rPr lang="en-US" altLang="zh-CN" sz="1800" dirty="0" err="1"/>
              <a:t>ps</a:t>
            </a:r>
            <a:r>
              <a:rPr lang="en-US" altLang="zh-CN" sz="1800" dirty="0"/>
              <a:t> -</a:t>
            </a:r>
            <a:r>
              <a:rPr lang="en-US" altLang="zh-CN" sz="1800" dirty="0" err="1"/>
              <a:t>ef</a:t>
            </a:r>
            <a:r>
              <a:rPr lang="en-US" altLang="zh-CN" sz="1800" dirty="0"/>
              <a:t> | </a:t>
            </a:r>
            <a:r>
              <a:rPr lang="en-US" altLang="zh-CN" sz="1800" dirty="0" err="1"/>
              <a:t>grep</a:t>
            </a:r>
            <a:r>
              <a:rPr lang="en-US" altLang="zh-CN" sz="1800" dirty="0"/>
              <a:t> </a:t>
            </a:r>
            <a:r>
              <a:rPr lang="en-US" altLang="zh-CN" sz="1800" dirty="0" err="1"/>
              <a:t>liang</a:t>
            </a:r>
            <a:endParaRPr lang="en-US" altLang="zh-CN" sz="1800" dirty="0"/>
          </a:p>
          <a:p>
            <a:pPr lvl="1">
              <a:defRPr/>
            </a:pPr>
            <a:r>
              <a:rPr lang="en-US" altLang="zh-CN" sz="1800" dirty="0"/>
              <a:t>ls -l / | </a:t>
            </a:r>
            <a:r>
              <a:rPr lang="en-US" altLang="zh-CN" sz="1800" dirty="0" err="1"/>
              <a:t>grep</a:t>
            </a:r>
            <a:r>
              <a:rPr lang="en-US" altLang="zh-CN" sz="1800" dirty="0"/>
              <a:t> '^d' | </a:t>
            </a:r>
            <a:r>
              <a:rPr lang="en-US" altLang="zh-CN" sz="1800" dirty="0" err="1"/>
              <a:t>wc</a:t>
            </a:r>
            <a:r>
              <a:rPr lang="en-US" altLang="zh-CN" sz="1800" dirty="0"/>
              <a:t> –l</a:t>
            </a:r>
          </a:p>
          <a:p>
            <a:pPr lvl="1">
              <a:defRPr/>
            </a:pPr>
            <a:r>
              <a:rPr lang="en-US" altLang="zh-CN" sz="1800" dirty="0" err="1"/>
              <a:t>grep</a:t>
            </a:r>
            <a:r>
              <a:rPr lang="en-US" altLang="zh-CN" sz="1800" dirty="0"/>
              <a:t> '[0-9]*'  </a:t>
            </a:r>
            <a:r>
              <a:rPr lang="en-US" altLang="zh-CN" sz="1800" dirty="0" err="1"/>
              <a:t>shudu.c</a:t>
            </a:r>
            <a:endParaRPr lang="en-US" altLang="zh-CN" sz="1800" dirty="0"/>
          </a:p>
          <a:p>
            <a:pPr lvl="1">
              <a:defRPr/>
            </a:pPr>
            <a:r>
              <a:rPr lang="en-US" altLang="zh-CN" sz="1800" dirty="0" err="1"/>
              <a:t>grep</a:t>
            </a:r>
            <a:r>
              <a:rPr lang="en-US" altLang="zh-CN" sz="1800" dirty="0"/>
              <a:t> '[0-9][0-9]*'  </a:t>
            </a:r>
            <a:r>
              <a:rPr lang="en-US" altLang="zh-CN" sz="1800" dirty="0" err="1"/>
              <a:t>shudu.c</a:t>
            </a:r>
            <a:endParaRPr lang="en-US" altLang="zh-CN" sz="1800" dirty="0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2C2B43C6-C978-4688-9F58-7721350906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115888"/>
            <a:ext cx="777240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4000" kern="0" dirty="0">
                <a:latin typeface="Verdana" panose="020B0604030504040204" pitchFamily="34" charset="0"/>
                <a:ea typeface="Verdana" panose="020B0604030504040204" pitchFamily="34" charset="0"/>
              </a:rPr>
              <a:t>grep</a:t>
            </a:r>
            <a:r>
              <a:rPr lang="zh-CN" altLang="en-US" sz="4000" kern="0" dirty="0">
                <a:latin typeface="Verdana" panose="020B0604030504040204" pitchFamily="34" charset="0"/>
                <a:ea typeface="黑体" panose="02010609060101010101" pitchFamily="49" charset="-122"/>
              </a:rPr>
              <a:t>在文件中查找字符串</a:t>
            </a:r>
            <a:endParaRPr lang="zh-CN" altLang="zh-CN" sz="4000" kern="0" dirty="0">
              <a:latin typeface="Verdana" panose="020B0604030504040204" pitchFamily="34" charset="0"/>
              <a:ea typeface="黑体" panose="02010609060101010101" pitchFamily="49" charset="-122"/>
              <a:sym typeface="黑体" panose="02010609060101010101" pitchFamily="49" charset="-122"/>
            </a:endParaRPr>
          </a:p>
        </p:txBody>
      </p:sp>
      <p:sp>
        <p:nvSpPr>
          <p:cNvPr id="5" name="动作按钮: 转到主页 4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88436E20-1198-4F9F-A1D0-DEBC97D47A67}"/>
              </a:ext>
            </a:extLst>
          </p:cNvPr>
          <p:cNvSpPr/>
          <p:nvPr/>
        </p:nvSpPr>
        <p:spPr bwMode="auto">
          <a:xfrm>
            <a:off x="261984" y="260648"/>
            <a:ext cx="284499" cy="368201"/>
          </a:xfrm>
          <a:prstGeom prst="actionButtonHome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87979988"/>
      </p:ext>
    </p:extLst>
  </p:cSld>
  <p:clrMapOvr>
    <a:masterClrMapping/>
  </p:clrMapOvr>
  <p:transition spd="slow" advTm="38376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8313" y="1844675"/>
            <a:ext cx="8207375" cy="2089150"/>
          </a:xfrm>
        </p:spPr>
        <p:txBody>
          <a:bodyPr/>
          <a:lstStyle/>
          <a:p>
            <a:r>
              <a:rPr lang="en-US" altLang="zh-CN" sz="6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2.1</a:t>
            </a:r>
            <a:r>
              <a:rPr lang="zh-CN" altLang="en-US" sz="6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文本文件及处理工具</a:t>
            </a:r>
          </a:p>
        </p:txBody>
      </p:sp>
      <p:sp>
        <p:nvSpPr>
          <p:cNvPr id="200708" name="Line 4"/>
          <p:cNvSpPr>
            <a:spLocks noChangeShapeType="1"/>
          </p:cNvSpPr>
          <p:nvPr/>
        </p:nvSpPr>
        <p:spPr bwMode="auto">
          <a:xfrm>
            <a:off x="684213" y="908050"/>
            <a:ext cx="7775575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41924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591850" y="1052736"/>
            <a:ext cx="8100000" cy="4896544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68580" tIns="34290" rIns="67500" bIns="3429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342900" marR="0" lvl="0" indent="-342900" defTabSz="914400" eaLnBrk="1" latinLnBrk="0" hangingPunct="1">
              <a:lnSpc>
                <a:spcPct val="100000"/>
              </a:lnSpc>
              <a:spcBef>
                <a:spcPct val="20000"/>
              </a:spcBef>
              <a:buClr>
                <a:srgbClr val="FF9900"/>
              </a:buClr>
              <a:buSzTx/>
              <a:buFont typeface="Wingdings" pitchFamily="2" charset="2"/>
              <a:buChar char="n"/>
              <a:tabLst/>
              <a:defRPr kumimoji="1" sz="2800" b="1" i="0" u="none" strike="noStrike" kern="0" cap="none" spc="0" normalizeH="0" baseline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Times New Roman"/>
                <a:ea typeface="黑体"/>
              </a:defRPr>
            </a:lvl1pPr>
            <a:lvl2pPr marL="742950" marR="0" lvl="1" indent="-285750" defTabSz="914400" eaLnBrk="1" latinLnBrk="0" hangingPunct="1">
              <a:lnSpc>
                <a:spcPct val="100000"/>
              </a:lnSpc>
              <a:spcBef>
                <a:spcPct val="20000"/>
              </a:spcBef>
              <a:buClr>
                <a:srgbClr val="009900"/>
              </a:buClr>
              <a:buSzTx/>
              <a:buFont typeface="Wingdings" pitchFamily="2" charset="2"/>
              <a:buChar char="u"/>
              <a:tabLst/>
              <a:defRPr kumimoji="1" sz="24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黑体"/>
              </a:defRPr>
            </a:lvl2pPr>
            <a:lvl3pPr marL="1143000" indent="-228600">
              <a:spcBef>
                <a:spcPct val="20000"/>
              </a:spcBef>
              <a:buClr>
                <a:srgbClr val="0000FF"/>
              </a:buClr>
              <a:buFont typeface="Wingdings" pitchFamily="2" charset="2"/>
              <a:buChar char="Ø"/>
              <a:defRPr kumimoji="1" sz="2200">
                <a:latin typeface="Verdana" pitchFamily="34" charset="0"/>
                <a:ea typeface="+mj-ea"/>
              </a:defRPr>
            </a:lvl3pPr>
            <a:lvl4pPr marL="1600200" indent="-228600">
              <a:spcBef>
                <a:spcPct val="20000"/>
              </a:spcBef>
              <a:buClr>
                <a:srgbClr val="CC00FF"/>
              </a:buClr>
              <a:buFont typeface="Wingdings" pitchFamily="2" charset="2"/>
              <a:buChar char="l"/>
              <a:defRPr kumimoji="1" sz="2000">
                <a:latin typeface="Verdana" pitchFamily="34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rgbClr val="006600"/>
              </a:buClr>
              <a:buFont typeface="Wingdings" pitchFamily="2" charset="2"/>
              <a:buChar char="l"/>
              <a:defRPr kumimoji="1" sz="2000">
                <a:latin typeface="+mn-lt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latin typeface="+mn-lt"/>
              </a:defRPr>
            </a:lvl9pPr>
          </a:lstStyle>
          <a:p>
            <a:pPr lvl="0">
              <a:lnSpc>
                <a:spcPct val="150000"/>
              </a:lnSpc>
              <a:defRPr/>
            </a:pPr>
            <a:r>
              <a:rPr lang="en-US" altLang="zh-CN" sz="2100" dirty="0" err="1"/>
              <a:t>egrep</a:t>
            </a:r>
            <a:r>
              <a:rPr lang="en-US" altLang="zh-CN" sz="2100" dirty="0"/>
              <a:t> </a:t>
            </a:r>
            <a:r>
              <a:rPr lang="zh-CN" altLang="en-US" sz="2100" dirty="0"/>
              <a:t>使用扩展正则表达式</a:t>
            </a:r>
            <a:r>
              <a:rPr lang="en-US" altLang="zh-CN" sz="2100" dirty="0"/>
              <a:t>ERE</a:t>
            </a:r>
            <a:r>
              <a:rPr lang="zh-CN" altLang="en-US" sz="2100" dirty="0"/>
              <a:t>描述模式</a:t>
            </a:r>
            <a:endParaRPr lang="en-US" altLang="zh-CN" sz="2100" dirty="0"/>
          </a:p>
          <a:p>
            <a:pPr lvl="1">
              <a:lnSpc>
                <a:spcPct val="150000"/>
              </a:lnSpc>
              <a:defRPr/>
            </a:pPr>
            <a:r>
              <a:rPr lang="zh-CN" altLang="en-US" sz="1800" dirty="0"/>
              <a:t>在指定模式方面比</a:t>
            </a:r>
            <a:r>
              <a:rPr lang="en-US" altLang="zh-CN" sz="1800" dirty="0" err="1"/>
              <a:t>grep</a:t>
            </a:r>
            <a:r>
              <a:rPr lang="zh-CN" altLang="en-US" sz="1800" dirty="0"/>
              <a:t>更灵活 </a:t>
            </a:r>
          </a:p>
          <a:p>
            <a:pPr lvl="0">
              <a:lnSpc>
                <a:spcPct val="150000"/>
              </a:lnSpc>
              <a:defRPr/>
            </a:pPr>
            <a:r>
              <a:rPr lang="en-US" altLang="zh-CN" sz="2100" dirty="0" err="1"/>
              <a:t>fgrep</a:t>
            </a:r>
            <a:r>
              <a:rPr lang="zh-CN" altLang="en-US" sz="2100" dirty="0"/>
              <a:t> 快速搜索指定字符串</a:t>
            </a:r>
            <a:endParaRPr lang="en-US" altLang="zh-CN" sz="2100" dirty="0"/>
          </a:p>
          <a:p>
            <a:pPr lvl="1">
              <a:lnSpc>
                <a:spcPct val="150000"/>
              </a:lnSpc>
              <a:defRPr/>
            </a:pPr>
            <a:r>
              <a:rPr lang="zh-CN" altLang="en-US" sz="1800" dirty="0"/>
              <a:t>按字符串搜索而不是按模式搜索。</a:t>
            </a:r>
          </a:p>
          <a:p>
            <a:pPr lvl="0">
              <a:lnSpc>
                <a:spcPct val="150000"/>
              </a:lnSpc>
              <a:defRPr/>
            </a:pPr>
            <a:r>
              <a:rPr lang="en-US" altLang="zh-CN" sz="2100" dirty="0" err="1"/>
              <a:t>grep</a:t>
            </a:r>
            <a:r>
              <a:rPr lang="zh-CN" altLang="en-US" sz="2100" dirty="0"/>
              <a:t>选项</a:t>
            </a:r>
            <a:endParaRPr lang="en-US" altLang="zh-CN" sz="2100" dirty="0"/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zh-CN" sz="15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-</a:t>
            </a:r>
            <a:r>
              <a:rPr lang="en-US" altLang="zh-CN" sz="150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</a:t>
            </a:r>
            <a:r>
              <a:rPr lang="en-US" altLang="zh-CN" sz="15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--fixed-strings       </a:t>
            </a:r>
            <a:r>
              <a:rPr lang="en-US" altLang="zh-CN" sz="1500" dirty="0">
                <a:solidFill>
                  <a:srgbClr val="000000"/>
                </a:solidFill>
              </a:rPr>
              <a:t>Fixed strings (instead of regular expressions)</a:t>
            </a: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zh-CN" sz="15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-</a:t>
            </a:r>
            <a:r>
              <a:rPr lang="en-US" altLang="zh-CN" sz="150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</a:t>
            </a:r>
            <a:r>
              <a:rPr lang="en-US" altLang="zh-CN" sz="15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--basic-</a:t>
            </a:r>
            <a:r>
              <a:rPr lang="en-US" altLang="zh-CN" sz="15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regexp</a:t>
            </a:r>
            <a:r>
              <a:rPr lang="en-US" altLang="zh-CN" sz="15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</a:t>
            </a:r>
            <a:r>
              <a:rPr lang="en-US" altLang="zh-CN" sz="1500" dirty="0">
                <a:solidFill>
                  <a:srgbClr val="000000"/>
                </a:solidFill>
              </a:rPr>
              <a:t>Basic regular expression (BRE)</a:t>
            </a: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zh-CN" sz="15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-</a:t>
            </a:r>
            <a:r>
              <a:rPr lang="en-US" altLang="zh-CN" sz="150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</a:t>
            </a:r>
            <a:r>
              <a:rPr lang="en-US" altLang="zh-CN" sz="15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--extended-</a:t>
            </a:r>
            <a:r>
              <a:rPr lang="en-US" altLang="zh-CN" sz="15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regexp</a:t>
            </a:r>
            <a:r>
              <a:rPr lang="en-US" altLang="zh-CN" sz="15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zh-CN" sz="1500" dirty="0">
                <a:solidFill>
                  <a:srgbClr val="000000"/>
                </a:solidFill>
              </a:rPr>
              <a:t>Extended regular expression (ERE)</a:t>
            </a: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zh-CN" sz="15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-</a:t>
            </a:r>
            <a:r>
              <a:rPr lang="en-US" altLang="zh-CN" sz="150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</a:t>
            </a:r>
            <a:r>
              <a:rPr lang="en-US" altLang="zh-CN" sz="15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--</a:t>
            </a:r>
            <a:r>
              <a:rPr lang="en-US" altLang="zh-CN" sz="15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perl-regexp</a:t>
            </a:r>
            <a:r>
              <a:rPr lang="en-US" altLang="zh-CN" sz="15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  </a:t>
            </a:r>
            <a:r>
              <a:rPr lang="en-US" altLang="zh-CN" sz="1500" dirty="0">
                <a:solidFill>
                  <a:srgbClr val="000000"/>
                </a:solidFill>
              </a:rPr>
              <a:t>Perl-compatible regular expression (PCRE)</a:t>
            </a:r>
          </a:p>
          <a:p>
            <a:pPr marL="0" lvl="1" indent="0">
              <a:lnSpc>
                <a:spcPct val="150000"/>
              </a:lnSpc>
              <a:buClr>
                <a:srgbClr val="FF9900"/>
              </a:buClr>
              <a:buNone/>
              <a:defRPr/>
            </a:pPr>
            <a:r>
              <a:rPr lang="zh-CN" altLang="en-US" sz="1800" dirty="0">
                <a:ea typeface="Verdana" panose="020B0604030504040204" pitchFamily="34" charset="0"/>
                <a:cs typeface="Verdana" panose="020B0604030504040204" pitchFamily="34" charset="0"/>
              </a:rPr>
              <a:t>查</a:t>
            </a:r>
            <a:r>
              <a:rPr lang="en-US" altLang="zh-CN" sz="1800" dirty="0">
                <a:ea typeface="Verdana" panose="020B0604030504040204" pitchFamily="34" charset="0"/>
                <a:cs typeface="Verdana" panose="020B0604030504040204" pitchFamily="34" charset="0"/>
              </a:rPr>
              <a:t>PCRE</a:t>
            </a:r>
            <a:r>
              <a:rPr lang="zh-CN" altLang="en-US" sz="1800" dirty="0">
                <a:ea typeface="Verdana" panose="020B0604030504040204" pitchFamily="34" charset="0"/>
                <a:cs typeface="Verdana" panose="020B0604030504040204" pitchFamily="34" charset="0"/>
              </a:rPr>
              <a:t>语法：</a:t>
            </a:r>
            <a:r>
              <a:rPr lang="en-US" altLang="zh-CN" sz="1800" b="1" dirty="0">
                <a:solidFill>
                  <a:srgbClr val="FF000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man </a:t>
            </a:r>
            <a:r>
              <a:rPr lang="en-US" altLang="zh-CN" sz="1800" b="1" dirty="0" err="1">
                <a:solidFill>
                  <a:srgbClr val="FF000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pcresyntax</a:t>
            </a:r>
            <a:endParaRPr lang="zh-CN" altLang="en-US" sz="1800" b="1" dirty="0">
              <a:solidFill>
                <a:srgbClr val="FF0000"/>
              </a:solidFill>
              <a:cs typeface="Verdana" panose="020B0604030504040204" pitchFamily="34" charset="0"/>
            </a:endParaRPr>
          </a:p>
          <a:p>
            <a:pPr marL="0" indent="0">
              <a:buNone/>
              <a:defRPr/>
            </a:pPr>
            <a:endParaRPr lang="zh-CN" altLang="en-US" sz="1500" dirty="0">
              <a:solidFill>
                <a:srgbClr val="000000"/>
              </a:solidFill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059C399E-8CFA-41E4-AF12-065EB40BD1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115888"/>
            <a:ext cx="777240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4000" kern="0" dirty="0">
                <a:latin typeface="Verdana" panose="020B0604030504040204" pitchFamily="34" charset="0"/>
                <a:ea typeface="Verdana" panose="020B0604030504040204" pitchFamily="34" charset="0"/>
              </a:rPr>
              <a:t>grep/</a:t>
            </a:r>
            <a:r>
              <a:rPr lang="en-US" altLang="zh-CN" sz="4000" kern="0" dirty="0" err="1">
                <a:latin typeface="Verdana" panose="020B0604030504040204" pitchFamily="34" charset="0"/>
                <a:ea typeface="Verdana" panose="020B0604030504040204" pitchFamily="34" charset="0"/>
              </a:rPr>
              <a:t>egrep</a:t>
            </a:r>
            <a:r>
              <a:rPr lang="en-US" altLang="zh-CN" sz="4000" kern="0" dirty="0">
                <a:latin typeface="Verdana" panose="020B0604030504040204" pitchFamily="34" charset="0"/>
                <a:ea typeface="Verdana" panose="020B0604030504040204" pitchFamily="34" charset="0"/>
              </a:rPr>
              <a:t>/</a:t>
            </a:r>
            <a:r>
              <a:rPr lang="en-US" altLang="zh-CN" sz="4000" kern="0" dirty="0" err="1">
                <a:latin typeface="Verdana" panose="020B0604030504040204" pitchFamily="34" charset="0"/>
                <a:ea typeface="Verdana" panose="020B0604030504040204" pitchFamily="34" charset="0"/>
              </a:rPr>
              <a:t>fgrep</a:t>
            </a:r>
            <a:endParaRPr lang="zh-CN" altLang="zh-CN" sz="4000" kern="0" dirty="0">
              <a:latin typeface="Verdana" panose="020B0604030504040204" pitchFamily="34" charset="0"/>
              <a:ea typeface="黑体" panose="02010609060101010101" pitchFamily="49" charset="-122"/>
              <a:sym typeface="黑体" panose="02010609060101010101" pitchFamily="49" charset="-122"/>
            </a:endParaRPr>
          </a:p>
        </p:txBody>
      </p:sp>
      <p:sp>
        <p:nvSpPr>
          <p:cNvPr id="5" name="动作按钮: 转到主页 4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82FB0824-844C-4B8D-8F2C-2E387AB5A436}"/>
              </a:ext>
            </a:extLst>
          </p:cNvPr>
          <p:cNvSpPr/>
          <p:nvPr/>
        </p:nvSpPr>
        <p:spPr bwMode="auto">
          <a:xfrm>
            <a:off x="261984" y="260648"/>
            <a:ext cx="284499" cy="368201"/>
          </a:xfrm>
          <a:prstGeom prst="actionButtonHome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14174398"/>
      </p:ext>
    </p:extLst>
  </p:cSld>
  <p:clrMapOvr>
    <a:masterClrMapping/>
  </p:clrMapOvr>
  <p:transition spd="slow" advTm="38376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576456" y="836712"/>
            <a:ext cx="8100000" cy="5472608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68580" tIns="34290" rIns="67500" bIns="3429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342900" marR="0" lvl="0" indent="-342900" defTabSz="914400" eaLnBrk="1" latinLnBrk="0" hangingPunct="1">
              <a:lnSpc>
                <a:spcPct val="100000"/>
              </a:lnSpc>
              <a:spcBef>
                <a:spcPct val="20000"/>
              </a:spcBef>
              <a:buClr>
                <a:srgbClr val="FF9900"/>
              </a:buClr>
              <a:buSzTx/>
              <a:buFont typeface="Wingdings" pitchFamily="2" charset="2"/>
              <a:buChar char="n"/>
              <a:tabLst/>
              <a:defRPr kumimoji="1" sz="2800" b="1" i="0" u="none" strike="noStrike" kern="0" cap="none" spc="0" normalizeH="0" baseline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Times New Roman"/>
                <a:ea typeface="黑体"/>
              </a:defRPr>
            </a:lvl1pPr>
            <a:lvl2pPr marL="742950" marR="0" lvl="1" indent="-285750" defTabSz="914400" eaLnBrk="1" latinLnBrk="0" hangingPunct="1">
              <a:lnSpc>
                <a:spcPct val="100000"/>
              </a:lnSpc>
              <a:spcBef>
                <a:spcPct val="20000"/>
              </a:spcBef>
              <a:buClr>
                <a:srgbClr val="009900"/>
              </a:buClr>
              <a:buSzTx/>
              <a:buFont typeface="Wingdings" pitchFamily="2" charset="2"/>
              <a:buChar char="u"/>
              <a:tabLst/>
              <a:defRPr kumimoji="1" sz="24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黑体"/>
              </a:defRPr>
            </a:lvl2pPr>
            <a:lvl3pPr marL="1143000" indent="-228600">
              <a:spcBef>
                <a:spcPct val="20000"/>
              </a:spcBef>
              <a:buClr>
                <a:srgbClr val="0000FF"/>
              </a:buClr>
              <a:buFont typeface="Wingdings" pitchFamily="2" charset="2"/>
              <a:buChar char="Ø"/>
              <a:defRPr kumimoji="1" sz="2200">
                <a:latin typeface="Verdana" pitchFamily="34" charset="0"/>
                <a:ea typeface="+mj-ea"/>
              </a:defRPr>
            </a:lvl3pPr>
            <a:lvl4pPr marL="1600200" indent="-228600">
              <a:spcBef>
                <a:spcPct val="20000"/>
              </a:spcBef>
              <a:buClr>
                <a:srgbClr val="CC00FF"/>
              </a:buClr>
              <a:buFont typeface="Wingdings" pitchFamily="2" charset="2"/>
              <a:buChar char="l"/>
              <a:defRPr kumimoji="1" sz="2000">
                <a:latin typeface="Verdana" pitchFamily="34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rgbClr val="006600"/>
              </a:buClr>
              <a:buFont typeface="Wingdings" pitchFamily="2" charset="2"/>
              <a:buChar char="l"/>
              <a:defRPr kumimoji="1" sz="2000">
                <a:latin typeface="+mn-lt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latin typeface="+mn-lt"/>
              </a:defRPr>
            </a:lvl9pPr>
          </a:lstStyle>
          <a:p>
            <a:pPr lvl="0">
              <a:lnSpc>
                <a:spcPct val="150000"/>
              </a:lnSpc>
              <a:defRPr/>
            </a:pPr>
            <a:r>
              <a:rPr lang="zh-CN" altLang="en-US" sz="2100" dirty="0"/>
              <a:t>选项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zh-CN" sz="1800" dirty="0"/>
              <a:t>-n  </a:t>
            </a:r>
            <a:r>
              <a:rPr lang="zh-CN" altLang="en-US" sz="1800" dirty="0"/>
              <a:t>显示时每行前面显示行号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zh-CN" sz="1800" dirty="0"/>
              <a:t>-v  </a:t>
            </a:r>
            <a:r>
              <a:rPr lang="zh-CN" altLang="en-US" sz="1800" dirty="0"/>
              <a:t>显示所有不包含模式的行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zh-CN" sz="1800" dirty="0"/>
              <a:t>-</a:t>
            </a:r>
            <a:r>
              <a:rPr lang="en-US" altLang="zh-CN" sz="1800" dirty="0" err="1"/>
              <a:t>i</a:t>
            </a:r>
            <a:r>
              <a:rPr lang="en-US" altLang="zh-CN" sz="1800" dirty="0"/>
              <a:t>   </a:t>
            </a:r>
            <a:r>
              <a:rPr lang="zh-CN" altLang="en-US" sz="1800" dirty="0"/>
              <a:t>字母比较时忽略字母的大小写</a:t>
            </a:r>
          </a:p>
          <a:p>
            <a:pPr lvl="0">
              <a:lnSpc>
                <a:spcPct val="150000"/>
              </a:lnSpc>
              <a:defRPr/>
            </a:pPr>
            <a:r>
              <a:rPr lang="zh-CN" altLang="en-US" sz="2100" dirty="0"/>
              <a:t>例：</a:t>
            </a:r>
            <a:r>
              <a:rPr lang="en-US" altLang="zh-CN" sz="2100" b="0" dirty="0" err="1">
                <a:latin typeface="Verdana" pitchFamily="34" charset="0"/>
              </a:rPr>
              <a:t>grep</a:t>
            </a:r>
            <a:r>
              <a:rPr lang="en-US" altLang="zh-CN" sz="2100" b="0" dirty="0">
                <a:latin typeface="Verdana" pitchFamily="34" charset="0"/>
              </a:rPr>
              <a:t> -n  main *.c</a:t>
            </a:r>
          </a:p>
          <a:p>
            <a:pPr lvl="1">
              <a:lnSpc>
                <a:spcPct val="150000"/>
              </a:lnSpc>
              <a:defRPr/>
            </a:pPr>
            <a:r>
              <a:rPr lang="zh-CN" altLang="en-US" sz="1800" dirty="0"/>
              <a:t>查找含有正则表达式</a:t>
            </a:r>
            <a:r>
              <a:rPr lang="en-US" altLang="zh-CN" sz="1800" dirty="0"/>
              <a:t>main</a:t>
            </a:r>
            <a:r>
              <a:rPr lang="zh-CN" altLang="en-US" sz="1800" dirty="0"/>
              <a:t>的行，并打印行号</a:t>
            </a:r>
          </a:p>
          <a:p>
            <a:pPr lvl="1">
              <a:lnSpc>
                <a:spcPct val="150000"/>
              </a:lnSpc>
              <a:defRPr/>
            </a:pPr>
            <a:r>
              <a:rPr lang="zh-CN" altLang="en-US" sz="1800" dirty="0"/>
              <a:t>当文件数超过一个时，除了输出行号，还输出文件名</a:t>
            </a:r>
          </a:p>
          <a:p>
            <a:pPr lvl="0">
              <a:lnSpc>
                <a:spcPct val="150000"/>
              </a:lnSpc>
              <a:defRPr/>
            </a:pPr>
            <a:r>
              <a:rPr lang="zh-CN" altLang="en-US" sz="2100" dirty="0"/>
              <a:t>例：</a:t>
            </a:r>
            <a:r>
              <a:rPr lang="en-US" altLang="zh-CN" sz="1800" b="0" dirty="0" err="1">
                <a:latin typeface="Verdana" pitchFamily="34" charset="0"/>
                <a:ea typeface="Gungsuh" pitchFamily="18" charset="-127"/>
              </a:rPr>
              <a:t>grep</a:t>
            </a:r>
            <a:r>
              <a:rPr lang="en-US" altLang="zh-CN" sz="1800" b="0" dirty="0">
                <a:latin typeface="Verdana" pitchFamily="34" charset="0"/>
                <a:ea typeface="Gungsuh" pitchFamily="18" charset="-127"/>
              </a:rPr>
              <a:t> -v '[</a:t>
            </a:r>
            <a:r>
              <a:rPr lang="en-US" altLang="zh-CN" sz="1800" b="0" dirty="0" err="1">
                <a:latin typeface="Verdana" pitchFamily="34" charset="0"/>
                <a:ea typeface="Gungsuh" pitchFamily="18" charset="-127"/>
              </a:rPr>
              <a:t>Dd</a:t>
            </a:r>
            <a:r>
              <a:rPr lang="en-US" altLang="zh-CN" sz="1800" b="0" dirty="0">
                <a:latin typeface="Verdana" pitchFamily="34" charset="0"/>
                <a:ea typeface="Gungsuh" pitchFamily="18" charset="-127"/>
              </a:rPr>
              <a:t>]</a:t>
            </a:r>
            <a:r>
              <a:rPr lang="en-US" altLang="zh-CN" sz="1800" b="0" dirty="0" err="1">
                <a:latin typeface="Verdana" pitchFamily="34" charset="0"/>
                <a:ea typeface="Gungsuh" pitchFamily="18" charset="-127"/>
              </a:rPr>
              <a:t>isable</a:t>
            </a:r>
            <a:r>
              <a:rPr lang="en-US" altLang="zh-CN" sz="1800" b="0" dirty="0">
                <a:latin typeface="Verdana" pitchFamily="34" charset="0"/>
                <a:ea typeface="Gungsuh" pitchFamily="18" charset="-127"/>
              </a:rPr>
              <a:t>' </a:t>
            </a:r>
            <a:r>
              <a:rPr lang="en-US" altLang="zh-CN" sz="1800" b="0" dirty="0" err="1">
                <a:latin typeface="Verdana" pitchFamily="34" charset="0"/>
                <a:ea typeface="Gungsuh" pitchFamily="18" charset="-127"/>
              </a:rPr>
              <a:t>dev.stat</a:t>
            </a:r>
            <a:r>
              <a:rPr lang="en-US" altLang="zh-CN" sz="1800" b="0" dirty="0">
                <a:latin typeface="Verdana" pitchFamily="34" charset="0"/>
                <a:ea typeface="Gungsuh" pitchFamily="18" charset="-127"/>
              </a:rPr>
              <a:t>&gt;</a:t>
            </a:r>
            <a:r>
              <a:rPr lang="en-US" altLang="zh-CN" sz="1800" b="0" dirty="0" err="1">
                <a:latin typeface="Verdana" pitchFamily="34" charset="0"/>
                <a:ea typeface="Gungsuh" pitchFamily="18" charset="-127"/>
              </a:rPr>
              <a:t>dev.active</a:t>
            </a:r>
            <a:endParaRPr lang="en-US" altLang="zh-CN" sz="1800" b="0" dirty="0">
              <a:latin typeface="Verdana" pitchFamily="34" charset="0"/>
              <a:ea typeface="Gungsuh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zh-CN" altLang="en-US" sz="1800" dirty="0"/>
              <a:t>取消文件中所有含有指定模式的行，生成新文件</a:t>
            </a:r>
          </a:p>
          <a:p>
            <a:pPr lvl="0">
              <a:lnSpc>
                <a:spcPct val="150000"/>
              </a:lnSpc>
              <a:defRPr/>
            </a:pPr>
            <a:r>
              <a:rPr lang="zh-CN" altLang="en-US" sz="1800" dirty="0"/>
              <a:t>例：</a:t>
            </a:r>
            <a:r>
              <a:rPr lang="en-US" altLang="zh-CN" sz="1800" b="0" dirty="0" err="1">
                <a:latin typeface="Verdana" pitchFamily="34" charset="0"/>
              </a:rPr>
              <a:t>grep</a:t>
            </a:r>
            <a:r>
              <a:rPr lang="en-US" altLang="zh-CN" sz="1800" b="0" dirty="0">
                <a:latin typeface="Verdana" pitchFamily="34" charset="0"/>
              </a:rPr>
              <a:t> -</a:t>
            </a:r>
            <a:r>
              <a:rPr lang="en-US" altLang="zh-CN" sz="1800" b="0" dirty="0" err="1">
                <a:latin typeface="Verdana" pitchFamily="34" charset="0"/>
              </a:rPr>
              <a:t>i</a:t>
            </a:r>
            <a:r>
              <a:rPr lang="en-US" altLang="zh-CN" sz="1800" b="0" dirty="0">
                <a:latin typeface="Verdana" pitchFamily="34" charset="0"/>
              </a:rPr>
              <a:t> </a:t>
            </a:r>
            <a:r>
              <a:rPr lang="en-US" altLang="zh-CN" sz="1800" b="0" dirty="0" err="1">
                <a:latin typeface="Verdana" pitchFamily="34" charset="0"/>
              </a:rPr>
              <a:t>richard</a:t>
            </a:r>
            <a:r>
              <a:rPr lang="en-US" altLang="zh-CN" sz="1800" b="0" dirty="0">
                <a:latin typeface="Verdana" pitchFamily="34" charset="0"/>
              </a:rPr>
              <a:t> </a:t>
            </a:r>
            <a:r>
              <a:rPr lang="en-US" altLang="zh-CN" sz="1800" b="0" dirty="0" err="1">
                <a:latin typeface="Verdana" pitchFamily="34" charset="0"/>
              </a:rPr>
              <a:t>telnos</a:t>
            </a:r>
            <a:endParaRPr lang="en-US" altLang="zh-CN" sz="1800" b="0" dirty="0">
              <a:latin typeface="Verdana" pitchFamily="34" charset="0"/>
            </a:endParaRPr>
          </a:p>
          <a:p>
            <a:pPr lvl="1">
              <a:lnSpc>
                <a:spcPct val="150000"/>
              </a:lnSpc>
              <a:defRPr/>
            </a:pPr>
            <a:r>
              <a:rPr lang="zh-CN" altLang="en-US" sz="1800" dirty="0"/>
              <a:t>在文件中检索字符串</a:t>
            </a:r>
            <a:r>
              <a:rPr lang="en-US" altLang="zh-CN" sz="1800" dirty="0" err="1"/>
              <a:t>richard</a:t>
            </a:r>
            <a:r>
              <a:rPr lang="zh-CN" altLang="en-US" sz="1800" dirty="0"/>
              <a:t>，不顾字母的大小写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AE1C84F8-ED54-43AE-AB47-32CF77B3AB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115888"/>
            <a:ext cx="777240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4000" kern="0" dirty="0">
                <a:latin typeface="Verdana" panose="020B0604030504040204" pitchFamily="34" charset="0"/>
                <a:ea typeface="Verdana" panose="020B0604030504040204" pitchFamily="34" charset="0"/>
              </a:rPr>
              <a:t>grep/</a:t>
            </a:r>
            <a:r>
              <a:rPr lang="en-US" altLang="zh-CN" sz="4000" kern="0" dirty="0" err="1">
                <a:latin typeface="Verdana" panose="020B0604030504040204" pitchFamily="34" charset="0"/>
                <a:ea typeface="Verdana" panose="020B0604030504040204" pitchFamily="34" charset="0"/>
              </a:rPr>
              <a:t>fgrep</a:t>
            </a:r>
            <a:r>
              <a:rPr lang="en-US" altLang="zh-CN" sz="4000" kern="0" dirty="0">
                <a:latin typeface="Verdana" panose="020B0604030504040204" pitchFamily="34" charset="0"/>
                <a:ea typeface="Verdana" panose="020B0604030504040204" pitchFamily="34" charset="0"/>
              </a:rPr>
              <a:t>/</a:t>
            </a:r>
            <a:r>
              <a:rPr lang="en-US" altLang="zh-CN" sz="4000" kern="0" dirty="0" err="1">
                <a:latin typeface="Verdana" panose="020B0604030504040204" pitchFamily="34" charset="0"/>
                <a:ea typeface="Verdana" panose="020B0604030504040204" pitchFamily="34" charset="0"/>
              </a:rPr>
              <a:t>egrep</a:t>
            </a:r>
            <a:r>
              <a:rPr lang="zh-CN" altLang="en-US" sz="4000" kern="0" dirty="0">
                <a:latin typeface="Verdana" panose="020B0604030504040204" pitchFamily="34" charset="0"/>
                <a:ea typeface="黑体" panose="02010609060101010101" pitchFamily="49" charset="-122"/>
              </a:rPr>
              <a:t>选项</a:t>
            </a:r>
            <a:endParaRPr lang="zh-CN" altLang="zh-CN" sz="4000" kern="0" dirty="0">
              <a:latin typeface="Verdana" panose="020B0604030504040204" pitchFamily="34" charset="0"/>
              <a:ea typeface="黑体" panose="02010609060101010101" pitchFamily="49" charset="-122"/>
              <a:sym typeface="黑体" panose="02010609060101010101" pitchFamily="49" charset="-122"/>
            </a:endParaRPr>
          </a:p>
        </p:txBody>
      </p:sp>
      <p:sp>
        <p:nvSpPr>
          <p:cNvPr id="4" name="动作按钮: 转到主页 3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104B6D1E-8D48-4A5C-BDDC-66DCC0534FF6}"/>
              </a:ext>
            </a:extLst>
          </p:cNvPr>
          <p:cNvSpPr/>
          <p:nvPr/>
        </p:nvSpPr>
        <p:spPr bwMode="auto">
          <a:xfrm>
            <a:off x="261984" y="260648"/>
            <a:ext cx="284499" cy="368201"/>
          </a:xfrm>
          <a:prstGeom prst="actionButtonHome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93198248"/>
      </p:ext>
    </p:extLst>
  </p:cSld>
  <p:clrMapOvr>
    <a:masterClrMapping/>
  </p:clrMapOvr>
  <p:transition spd="slow" advTm="38376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8313" y="1844675"/>
            <a:ext cx="8207375" cy="2089150"/>
          </a:xfrm>
        </p:spPr>
        <p:txBody>
          <a:bodyPr/>
          <a:lstStyle/>
          <a:p>
            <a:r>
              <a:rPr lang="zh-CN" altLang="en-US" sz="5000" dirty="0">
                <a:solidFill>
                  <a:srgbClr val="00808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流编辑及正则表达式替换</a:t>
            </a:r>
          </a:p>
        </p:txBody>
      </p:sp>
      <p:sp>
        <p:nvSpPr>
          <p:cNvPr id="200708" name="Line 4"/>
          <p:cNvSpPr>
            <a:spLocks noChangeShapeType="1"/>
          </p:cNvSpPr>
          <p:nvPr/>
        </p:nvSpPr>
        <p:spPr bwMode="auto">
          <a:xfrm>
            <a:off x="684213" y="908050"/>
            <a:ext cx="7775575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03699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522000" y="1052736"/>
            <a:ext cx="8100000" cy="5184576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68580" tIns="34290" rIns="67500" bIns="3429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342900" marR="0" lvl="0" indent="-342900" defTabSz="914400" eaLnBrk="1" latinLnBrk="0" hangingPunct="1">
              <a:lnSpc>
                <a:spcPct val="100000"/>
              </a:lnSpc>
              <a:spcBef>
                <a:spcPct val="20000"/>
              </a:spcBef>
              <a:buClr>
                <a:srgbClr val="FF9900"/>
              </a:buClr>
              <a:buSzTx/>
              <a:buFont typeface="Wingdings" pitchFamily="2" charset="2"/>
              <a:buChar char="n"/>
              <a:tabLst/>
              <a:defRPr kumimoji="1" sz="2800" b="1" i="0" u="none" strike="noStrike" kern="0" cap="none" spc="0" normalizeH="0" baseline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Times New Roman"/>
                <a:ea typeface="黑体"/>
              </a:defRPr>
            </a:lvl1pPr>
            <a:lvl2pPr marL="742950" marR="0" lvl="1" indent="-285750" defTabSz="914400" eaLnBrk="1" latinLnBrk="0" hangingPunct="1">
              <a:lnSpc>
                <a:spcPct val="100000"/>
              </a:lnSpc>
              <a:spcBef>
                <a:spcPct val="20000"/>
              </a:spcBef>
              <a:buClr>
                <a:srgbClr val="009900"/>
              </a:buClr>
              <a:buSzTx/>
              <a:buFont typeface="Wingdings" pitchFamily="2" charset="2"/>
              <a:buChar char="u"/>
              <a:tabLst/>
              <a:defRPr kumimoji="1" sz="24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黑体"/>
              </a:defRPr>
            </a:lvl2pPr>
            <a:lvl3pPr marL="1143000" indent="-228600">
              <a:spcBef>
                <a:spcPct val="20000"/>
              </a:spcBef>
              <a:buClr>
                <a:srgbClr val="0000FF"/>
              </a:buClr>
              <a:buFont typeface="Wingdings" pitchFamily="2" charset="2"/>
              <a:buChar char="Ø"/>
              <a:defRPr kumimoji="1" sz="2200">
                <a:latin typeface="Verdana" pitchFamily="34" charset="0"/>
                <a:ea typeface="+mj-ea"/>
              </a:defRPr>
            </a:lvl3pPr>
            <a:lvl4pPr marL="1600200" indent="-228600">
              <a:spcBef>
                <a:spcPct val="20000"/>
              </a:spcBef>
              <a:buClr>
                <a:srgbClr val="CC00FF"/>
              </a:buClr>
              <a:buFont typeface="Wingdings" pitchFamily="2" charset="2"/>
              <a:buChar char="l"/>
              <a:defRPr kumimoji="1" sz="2000">
                <a:latin typeface="Verdana" pitchFamily="34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rgbClr val="006600"/>
              </a:buClr>
              <a:buFont typeface="Wingdings" pitchFamily="2" charset="2"/>
              <a:buChar char="l"/>
              <a:defRPr kumimoji="1" sz="2000">
                <a:latin typeface="+mn-lt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latin typeface="+mn-lt"/>
              </a:defRPr>
            </a:lvl9pPr>
          </a:lstStyle>
          <a:p>
            <a:pPr lvl="0">
              <a:lnSpc>
                <a:spcPts val="2400"/>
              </a:lnSpc>
              <a:defRPr/>
            </a:pPr>
            <a:r>
              <a:rPr lang="zh-CN" altLang="en-US" sz="2100" dirty="0"/>
              <a:t>用法</a:t>
            </a:r>
          </a:p>
          <a:p>
            <a:pPr lvl="1">
              <a:lnSpc>
                <a:spcPts val="2400"/>
              </a:lnSpc>
              <a:defRPr/>
            </a:pPr>
            <a:r>
              <a:rPr lang="en-US" altLang="zh-CN" sz="1800" dirty="0" err="1"/>
              <a:t>sed</a:t>
            </a:r>
            <a:r>
              <a:rPr lang="en-US" altLang="zh-CN" sz="1800" dirty="0"/>
              <a:t> '</a:t>
            </a:r>
            <a:r>
              <a:rPr lang="zh-CN" altLang="en-US" sz="1800" dirty="0"/>
              <a:t>命令</a:t>
            </a:r>
            <a:r>
              <a:rPr lang="en-US" altLang="zh-CN" sz="1800" dirty="0"/>
              <a:t>' </a:t>
            </a:r>
            <a:r>
              <a:rPr lang="zh-CN" altLang="en-US" sz="1800" dirty="0"/>
              <a:t>文件名列表</a:t>
            </a:r>
            <a:endParaRPr lang="en-US" altLang="zh-CN" sz="1800" dirty="0"/>
          </a:p>
          <a:p>
            <a:pPr lvl="1">
              <a:lnSpc>
                <a:spcPts val="2400"/>
              </a:lnSpc>
              <a:defRPr/>
            </a:pPr>
            <a:r>
              <a:rPr lang="en-US" altLang="zh-CN" sz="1800" dirty="0" err="1"/>
              <a:t>sed</a:t>
            </a:r>
            <a:r>
              <a:rPr lang="en-US" altLang="zh-CN" sz="1800" dirty="0"/>
              <a:t> </a:t>
            </a:r>
            <a:r>
              <a:rPr lang="en-US" altLang="zh-CN" sz="1800" b="1" dirty="0">
                <a:solidFill>
                  <a:srgbClr val="C00000"/>
                </a:solidFill>
              </a:rPr>
              <a:t>–e</a:t>
            </a:r>
            <a:r>
              <a:rPr lang="en-US" altLang="zh-CN" sz="1800" dirty="0"/>
              <a:t> '</a:t>
            </a:r>
            <a:r>
              <a:rPr lang="zh-CN" altLang="en-US" sz="1800" dirty="0"/>
              <a:t>命令</a:t>
            </a:r>
            <a:r>
              <a:rPr lang="en-US" altLang="zh-CN" sz="1800" dirty="0"/>
              <a:t>1' </a:t>
            </a:r>
            <a:r>
              <a:rPr lang="en-US" altLang="zh-CN" sz="1800" b="1" dirty="0">
                <a:solidFill>
                  <a:srgbClr val="C00000"/>
                </a:solidFill>
              </a:rPr>
              <a:t>–e</a:t>
            </a:r>
            <a:r>
              <a:rPr lang="en-US" altLang="zh-CN" sz="1800" dirty="0"/>
              <a:t> '</a:t>
            </a:r>
            <a:r>
              <a:rPr lang="zh-CN" altLang="en-US" sz="1800" dirty="0"/>
              <a:t>命令</a:t>
            </a:r>
            <a:r>
              <a:rPr lang="en-US" altLang="zh-CN" sz="1800" dirty="0"/>
              <a:t>2' </a:t>
            </a:r>
            <a:r>
              <a:rPr lang="en-US" altLang="zh-CN" sz="1800" b="1" dirty="0">
                <a:solidFill>
                  <a:srgbClr val="C00000"/>
                </a:solidFill>
              </a:rPr>
              <a:t>–e</a:t>
            </a:r>
            <a:r>
              <a:rPr lang="en-US" altLang="zh-CN" sz="1800" dirty="0"/>
              <a:t> '</a:t>
            </a:r>
            <a:r>
              <a:rPr lang="zh-CN" altLang="en-US" sz="1800" dirty="0"/>
              <a:t>命令</a:t>
            </a:r>
            <a:r>
              <a:rPr lang="en-US" altLang="zh-CN" sz="1800" dirty="0"/>
              <a:t>3' </a:t>
            </a:r>
            <a:r>
              <a:rPr lang="zh-CN" altLang="en-US" sz="1800" dirty="0"/>
              <a:t>文件名列表</a:t>
            </a:r>
          </a:p>
          <a:p>
            <a:pPr lvl="1">
              <a:lnSpc>
                <a:spcPts val="2400"/>
              </a:lnSpc>
              <a:defRPr/>
            </a:pPr>
            <a:r>
              <a:rPr lang="en-US" altLang="zh-CN" sz="1800" dirty="0" err="1"/>
              <a:t>sed</a:t>
            </a:r>
            <a:r>
              <a:rPr lang="en-US" altLang="zh-CN" sz="1800" dirty="0"/>
              <a:t> </a:t>
            </a:r>
            <a:r>
              <a:rPr lang="en-US" altLang="zh-CN" sz="1800" b="1" dirty="0">
                <a:solidFill>
                  <a:srgbClr val="C00000"/>
                </a:solidFill>
              </a:rPr>
              <a:t>-f</a:t>
            </a:r>
            <a:r>
              <a:rPr lang="en-US" altLang="zh-CN" sz="1800" dirty="0"/>
              <a:t> </a:t>
            </a:r>
            <a:r>
              <a:rPr lang="zh-CN" altLang="en-US" sz="1800" dirty="0"/>
              <a:t>命令文件  文件名列表</a:t>
            </a:r>
            <a:endParaRPr lang="en-US" altLang="zh-CN" sz="1800" dirty="0"/>
          </a:p>
          <a:p>
            <a:pPr marL="457200" lvl="1" indent="0">
              <a:lnSpc>
                <a:spcPts val="2400"/>
              </a:lnSpc>
              <a:buNone/>
              <a:defRPr/>
            </a:pPr>
            <a:r>
              <a:rPr lang="zh-CN" altLang="en-US" sz="1800" dirty="0"/>
              <a:t>举例：</a:t>
            </a:r>
          </a:p>
          <a:p>
            <a:pPr lvl="1">
              <a:lnSpc>
                <a:spcPts val="2400"/>
              </a:lnSpc>
              <a:defRPr/>
            </a:pPr>
            <a:r>
              <a:rPr lang="en-US" altLang="zh-CN" sz="1800" dirty="0"/>
              <a:t>tail -f pppd.log | sed '</a:t>
            </a:r>
            <a:r>
              <a:rPr lang="en-US" altLang="zh-CN" sz="1800" b="1" dirty="0">
                <a:solidFill>
                  <a:srgbClr val="FF0000"/>
                </a:solidFill>
              </a:rPr>
              <a:t>s</a:t>
            </a:r>
            <a:r>
              <a:rPr lang="en-US" altLang="zh-CN" sz="1800" dirty="0">
                <a:solidFill>
                  <a:srgbClr val="FF0000"/>
                </a:solidFill>
              </a:rPr>
              <a:t>/</a:t>
            </a:r>
            <a:r>
              <a:rPr lang="en-US" altLang="zh-CN" sz="1800" dirty="0"/>
              <a:t>145\.37\.23\.26</a:t>
            </a:r>
            <a:r>
              <a:rPr lang="en-US" altLang="zh-CN" sz="1800" dirty="0">
                <a:solidFill>
                  <a:srgbClr val="FF0000"/>
                </a:solidFill>
              </a:rPr>
              <a:t>/</a:t>
            </a:r>
            <a:r>
              <a:rPr lang="zh-CN" altLang="en-US" sz="1800" dirty="0"/>
              <a:t>桥西</a:t>
            </a:r>
            <a:r>
              <a:rPr lang="en-US" altLang="zh-CN" sz="1800" dirty="0">
                <a:solidFill>
                  <a:srgbClr val="FF0000"/>
                </a:solidFill>
              </a:rPr>
              <a:t>/</a:t>
            </a:r>
            <a:r>
              <a:rPr lang="en-US" altLang="zh-CN" sz="1800" b="1" dirty="0">
                <a:solidFill>
                  <a:srgbClr val="FF0000"/>
                </a:solidFill>
              </a:rPr>
              <a:t>g</a:t>
            </a:r>
            <a:r>
              <a:rPr lang="en-US" altLang="zh-CN" sz="1800" dirty="0"/>
              <a:t>'</a:t>
            </a:r>
          </a:p>
          <a:p>
            <a:pPr lvl="1">
              <a:lnSpc>
                <a:spcPts val="2400"/>
              </a:lnSpc>
              <a:defRPr/>
            </a:pPr>
            <a:r>
              <a:rPr lang="en-US" altLang="zh-CN" sz="1800" dirty="0"/>
              <a:t>tail -f pppd.log | sed -f sed.cmd</a:t>
            </a:r>
          </a:p>
          <a:p>
            <a:pPr lvl="2" defTabSz="685800" eaLnBrk="1" hangingPunct="1">
              <a:lnSpc>
                <a:spcPts val="2400"/>
              </a:lnSpc>
              <a:defRPr/>
            </a:pPr>
            <a:r>
              <a:rPr lang="zh-CN" altLang="en-US" sz="1650" kern="0" dirty="0">
                <a:solidFill>
                  <a:srgbClr val="000000"/>
                </a:solidFill>
              </a:rPr>
              <a:t>其中  </a:t>
            </a:r>
            <a:r>
              <a:rPr lang="en-US" altLang="zh-CN" sz="1650" kern="0" dirty="0">
                <a:solidFill>
                  <a:srgbClr val="000000"/>
                </a:solidFill>
              </a:rPr>
              <a:t>sed.cmd </a:t>
            </a:r>
            <a:r>
              <a:rPr lang="zh-CN" altLang="en-US" sz="1650" kern="0" dirty="0">
                <a:solidFill>
                  <a:srgbClr val="000000"/>
                </a:solidFill>
              </a:rPr>
              <a:t>文件</a:t>
            </a:r>
          </a:p>
          <a:p>
            <a:pPr lvl="2" defTabSz="685800" eaLnBrk="1" hangingPunct="1">
              <a:lnSpc>
                <a:spcPts val="2400"/>
              </a:lnSpc>
              <a:buNone/>
              <a:defRPr/>
            </a:pPr>
            <a:r>
              <a:rPr lang="en-US" altLang="zh-CN" sz="1650" kern="0" dirty="0">
                <a:solidFill>
                  <a:srgbClr val="000000"/>
                </a:solidFill>
              </a:rPr>
              <a:t>s/145\.37\.23\.26/</a:t>
            </a:r>
            <a:r>
              <a:rPr lang="zh-CN" altLang="en-US" sz="1650" kern="0" dirty="0">
                <a:solidFill>
                  <a:srgbClr val="000000"/>
                </a:solidFill>
              </a:rPr>
              <a:t>桥西</a:t>
            </a:r>
            <a:r>
              <a:rPr lang="en-US" altLang="zh-CN" sz="1650" kern="0" dirty="0">
                <a:solidFill>
                  <a:srgbClr val="000000"/>
                </a:solidFill>
              </a:rPr>
              <a:t>/g</a:t>
            </a:r>
          </a:p>
          <a:p>
            <a:pPr lvl="2" defTabSz="685800" eaLnBrk="1" hangingPunct="1">
              <a:lnSpc>
                <a:spcPts val="2400"/>
              </a:lnSpc>
              <a:buNone/>
              <a:defRPr/>
            </a:pPr>
            <a:r>
              <a:rPr lang="en-US" altLang="zh-CN" sz="1650" kern="0" dirty="0">
                <a:solidFill>
                  <a:srgbClr val="000000"/>
                </a:solidFill>
              </a:rPr>
              <a:t>s/102\.157\.23\.109/</a:t>
            </a:r>
            <a:r>
              <a:rPr lang="zh-CN" altLang="en-US" sz="1650" kern="0" dirty="0">
                <a:solidFill>
                  <a:srgbClr val="000000"/>
                </a:solidFill>
              </a:rPr>
              <a:t>柳荫街</a:t>
            </a:r>
            <a:r>
              <a:rPr lang="en-US" altLang="zh-CN" sz="1650" kern="0" dirty="0">
                <a:solidFill>
                  <a:srgbClr val="000000"/>
                </a:solidFill>
              </a:rPr>
              <a:t>/g     </a:t>
            </a:r>
          </a:p>
          <a:p>
            <a:pPr lvl="2" defTabSz="685800" eaLnBrk="1" hangingPunct="1">
              <a:lnSpc>
                <a:spcPts val="2400"/>
              </a:lnSpc>
              <a:buNone/>
              <a:defRPr/>
            </a:pPr>
            <a:r>
              <a:rPr lang="en-US" altLang="zh-CN" sz="1650" kern="0" dirty="0">
                <a:solidFill>
                  <a:srgbClr val="000000"/>
                </a:solidFill>
              </a:rPr>
              <a:t>s/145\.37\.123\.57/</a:t>
            </a:r>
            <a:r>
              <a:rPr lang="zh-CN" altLang="en-US" sz="1650" kern="0" dirty="0">
                <a:solidFill>
                  <a:srgbClr val="000000"/>
                </a:solidFill>
              </a:rPr>
              <a:t>大山子</a:t>
            </a:r>
            <a:r>
              <a:rPr lang="en-US" altLang="zh-CN" sz="1650" kern="0" dirty="0">
                <a:solidFill>
                  <a:srgbClr val="000000"/>
                </a:solidFill>
              </a:rPr>
              <a:t>/g</a:t>
            </a:r>
          </a:p>
          <a:p>
            <a:pPr lvl="1">
              <a:lnSpc>
                <a:spcPts val="2400"/>
              </a:lnSpc>
              <a:defRPr/>
            </a:pPr>
            <a:r>
              <a:rPr lang="en-US" altLang="zh-CN" sz="1800" dirty="0"/>
              <a:t>cat pm25.txt | sed '</a:t>
            </a:r>
            <a:r>
              <a:rPr lang="en-US" altLang="zh-CN" sz="1800" dirty="0">
                <a:solidFill>
                  <a:srgbClr val="FF0000"/>
                </a:solidFill>
              </a:rPr>
              <a:t>s</a:t>
            </a:r>
            <a:r>
              <a:rPr lang="en-US" altLang="zh-CN" sz="1800" dirty="0"/>
              <a:t>/\[</a:t>
            </a:r>
            <a:r>
              <a:rPr lang="en-US" altLang="zh-CN" sz="1800" b="1" dirty="0">
                <a:solidFill>
                  <a:srgbClr val="FF0000"/>
                </a:solidFill>
              </a:rPr>
              <a:t>[</a:t>
            </a:r>
            <a:r>
              <a:rPr lang="en-US" altLang="zh-CN" sz="1800" dirty="0">
                <a:solidFill>
                  <a:srgbClr val="FF0000"/>
                </a:solidFill>
                <a:highlight>
                  <a:srgbClr val="FFFF00"/>
                </a:highlight>
              </a:rPr>
              <a:t>^][</a:t>
            </a:r>
            <a:r>
              <a:rPr lang="en-US" altLang="zh-CN" sz="1800" b="1" dirty="0">
                <a:solidFill>
                  <a:srgbClr val="FF0000"/>
                </a:solidFill>
              </a:rPr>
              <a:t>]</a:t>
            </a:r>
            <a:r>
              <a:rPr lang="en-US" altLang="zh-CN" sz="1800" dirty="0">
                <a:solidFill>
                  <a:srgbClr val="33CC33"/>
                </a:solidFill>
              </a:rPr>
              <a:t>*</a:t>
            </a:r>
            <a:r>
              <a:rPr lang="en-US" altLang="zh-CN" sz="1800" dirty="0"/>
              <a:t>]//</a:t>
            </a:r>
            <a:r>
              <a:rPr lang="en-US" altLang="zh-CN" sz="1800" dirty="0">
                <a:solidFill>
                  <a:srgbClr val="FF0000"/>
                </a:solidFill>
              </a:rPr>
              <a:t>g</a:t>
            </a:r>
            <a:r>
              <a:rPr lang="en-US" altLang="zh-CN" sz="1800" dirty="0"/>
              <a:t>'</a:t>
            </a:r>
            <a:endParaRPr lang="zh-CN" altLang="en-US" sz="1800" dirty="0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AB021BE3-D330-4D56-A8E1-CA33895F7C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115888"/>
            <a:ext cx="777240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4000" kern="0" dirty="0">
                <a:latin typeface="Verdana" panose="020B0604030504040204" pitchFamily="34" charset="0"/>
                <a:ea typeface="Verdana" panose="020B0604030504040204" pitchFamily="34" charset="0"/>
              </a:rPr>
              <a:t>sed</a:t>
            </a:r>
            <a:r>
              <a:rPr lang="zh-CN" altLang="en-US" sz="4000" kern="0" dirty="0">
                <a:latin typeface="Verdana" panose="020B0604030504040204" pitchFamily="34" charset="0"/>
                <a:ea typeface="黑体" panose="02010609060101010101" pitchFamily="49" charset="-122"/>
              </a:rPr>
              <a:t>：流编辑</a:t>
            </a:r>
            <a:endParaRPr lang="zh-CN" altLang="zh-CN" sz="4000" kern="0" dirty="0">
              <a:latin typeface="Verdana" panose="020B0604030504040204" pitchFamily="34" charset="0"/>
              <a:ea typeface="黑体" panose="02010609060101010101" pitchFamily="49" charset="-122"/>
              <a:sym typeface="黑体" panose="02010609060101010101" pitchFamily="49" charset="-122"/>
            </a:endParaRPr>
          </a:p>
        </p:txBody>
      </p:sp>
      <p:sp>
        <p:nvSpPr>
          <p:cNvPr id="5" name="动作按钮: 转到主页 4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84689205-F312-4632-B101-FE1BFBCF53FF}"/>
              </a:ext>
            </a:extLst>
          </p:cNvPr>
          <p:cNvSpPr/>
          <p:nvPr/>
        </p:nvSpPr>
        <p:spPr bwMode="auto">
          <a:xfrm>
            <a:off x="261984" y="260648"/>
            <a:ext cx="284499" cy="368201"/>
          </a:xfrm>
          <a:prstGeom prst="actionButtonHome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09595053"/>
      </p:ext>
    </p:extLst>
  </p:cSld>
  <p:clrMapOvr>
    <a:masterClrMapping/>
  </p:clrMapOvr>
  <p:transition spd="slow" advTm="38376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灯片编号占位符 1"/>
          <p:cNvSpPr>
            <a:spLocks noGrp="1" noChangeArrowheads="1"/>
          </p:cNvSpPr>
          <p:nvPr/>
        </p:nvSpPr>
        <p:spPr bwMode="auto">
          <a:xfrm>
            <a:off x="452437" y="4876800"/>
            <a:ext cx="447308" cy="273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 sz="1050" dirty="0">
              <a:solidFill>
                <a:srgbClr val="000000"/>
              </a:solidFill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733603" y="1196752"/>
            <a:ext cx="8100000" cy="5256584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68580" tIns="34290" rIns="67500" bIns="3429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342900" marR="0" lvl="0" indent="-342900" defTabSz="914400" eaLnBrk="1" latinLnBrk="0" hangingPunct="1">
              <a:lnSpc>
                <a:spcPct val="100000"/>
              </a:lnSpc>
              <a:spcBef>
                <a:spcPct val="20000"/>
              </a:spcBef>
              <a:buClr>
                <a:srgbClr val="FF9900"/>
              </a:buClr>
              <a:buSzTx/>
              <a:buFont typeface="Wingdings" pitchFamily="2" charset="2"/>
              <a:buChar char="n"/>
              <a:tabLst/>
              <a:defRPr kumimoji="1" sz="2800" b="1" i="0" u="none" strike="noStrike" kern="0" cap="none" spc="0" normalizeH="0" baseline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Times New Roman"/>
                <a:ea typeface="黑体"/>
              </a:defRPr>
            </a:lvl1pPr>
            <a:lvl2pPr marL="742950" marR="0" lvl="1" indent="-285750" defTabSz="914400" eaLnBrk="1" latinLnBrk="0" hangingPunct="1">
              <a:lnSpc>
                <a:spcPct val="100000"/>
              </a:lnSpc>
              <a:spcBef>
                <a:spcPct val="20000"/>
              </a:spcBef>
              <a:buClr>
                <a:srgbClr val="009900"/>
              </a:buClr>
              <a:buSzTx/>
              <a:buFont typeface="Wingdings" pitchFamily="2" charset="2"/>
              <a:buChar char="u"/>
              <a:tabLst/>
              <a:defRPr kumimoji="1" sz="24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黑体"/>
              </a:defRPr>
            </a:lvl2pPr>
            <a:lvl3pPr marL="1143000" indent="-228600">
              <a:spcBef>
                <a:spcPct val="20000"/>
              </a:spcBef>
              <a:buClr>
                <a:srgbClr val="0000FF"/>
              </a:buClr>
              <a:buFont typeface="Wingdings" pitchFamily="2" charset="2"/>
              <a:buChar char="Ø"/>
              <a:defRPr kumimoji="1" sz="2200">
                <a:latin typeface="Verdana" pitchFamily="34" charset="0"/>
                <a:ea typeface="+mj-ea"/>
              </a:defRPr>
            </a:lvl3pPr>
            <a:lvl4pPr marL="1600200" indent="-228600">
              <a:spcBef>
                <a:spcPct val="20000"/>
              </a:spcBef>
              <a:buClr>
                <a:srgbClr val="CC00FF"/>
              </a:buClr>
              <a:buFont typeface="Wingdings" pitchFamily="2" charset="2"/>
              <a:buChar char="l"/>
              <a:defRPr kumimoji="1" sz="2000">
                <a:latin typeface="Verdana" pitchFamily="34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rgbClr val="006600"/>
              </a:buClr>
              <a:buFont typeface="Wingdings" pitchFamily="2" charset="2"/>
              <a:buChar char="l"/>
              <a:defRPr kumimoji="1" sz="2000">
                <a:latin typeface="+mn-lt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latin typeface="+mn-lt"/>
              </a:defRPr>
            </a:lvl9pPr>
          </a:lstStyle>
          <a:p>
            <a:pPr lvl="0">
              <a:lnSpc>
                <a:spcPct val="150000"/>
              </a:lnSpc>
              <a:defRPr/>
            </a:pPr>
            <a:r>
              <a:rPr lang="zh-CN" altLang="en-US" sz="1800" dirty="0">
                <a:highlight>
                  <a:srgbClr val="FFFF00"/>
                </a:highlight>
              </a:rPr>
              <a:t>模式描述</a:t>
            </a:r>
            <a:r>
              <a:rPr lang="zh-CN" altLang="en-US" sz="1800" dirty="0"/>
              <a:t>中增加</a:t>
            </a:r>
            <a:r>
              <a:rPr lang="en-US" altLang="zh-CN" sz="1800" dirty="0">
                <a:solidFill>
                  <a:srgbClr val="800000"/>
                </a:solidFill>
                <a:latin typeface="Verdana" pitchFamily="34" charset="0"/>
              </a:rPr>
              <a:t>\(</a:t>
            </a:r>
            <a:r>
              <a:rPr lang="zh-CN" altLang="en-US" sz="1800" dirty="0"/>
              <a:t>和</a:t>
            </a:r>
            <a:r>
              <a:rPr lang="en-US" altLang="zh-CN" sz="1800" dirty="0">
                <a:solidFill>
                  <a:srgbClr val="800000"/>
                </a:solidFill>
                <a:latin typeface="Verdana" pitchFamily="34" charset="0"/>
              </a:rPr>
              <a:t>\)</a:t>
            </a:r>
          </a:p>
          <a:p>
            <a:pPr marL="342900" lvl="1" indent="0">
              <a:lnSpc>
                <a:spcPct val="150000"/>
              </a:lnSpc>
              <a:buNone/>
              <a:defRPr/>
            </a:pPr>
            <a:r>
              <a:rPr lang="zh-CN" altLang="en-US" sz="1500" dirty="0"/>
              <a:t>在正则表达式中圆括号，仍然代表它自身</a:t>
            </a:r>
            <a:r>
              <a:rPr lang="en-US" altLang="zh-CN" sz="1500" dirty="0"/>
              <a:t>,</a:t>
            </a:r>
            <a:r>
              <a:rPr lang="zh-CN" altLang="en-US" sz="1500" dirty="0"/>
              <a:t>在正则表达式中出现的</a:t>
            </a:r>
            <a:r>
              <a:rPr lang="en-US" altLang="zh-CN" sz="1500" b="1" dirty="0">
                <a:solidFill>
                  <a:srgbClr val="800000"/>
                </a:solidFill>
              </a:rPr>
              <a:t>\(</a:t>
            </a:r>
            <a:r>
              <a:rPr lang="zh-CN" altLang="en-US" sz="1500" dirty="0"/>
              <a:t>和</a:t>
            </a:r>
            <a:r>
              <a:rPr lang="en-US" altLang="zh-CN" sz="1500" b="1" dirty="0">
                <a:solidFill>
                  <a:srgbClr val="800000"/>
                </a:solidFill>
              </a:rPr>
              <a:t>\)</a:t>
            </a:r>
            <a:r>
              <a:rPr lang="zh-CN" altLang="en-US" sz="1500" dirty="0"/>
              <a:t>不影响匹配操作</a:t>
            </a:r>
          </a:p>
          <a:p>
            <a:pPr marL="342900" lvl="1" indent="0">
              <a:lnSpc>
                <a:spcPct val="150000"/>
              </a:lnSpc>
              <a:buNone/>
              <a:defRPr/>
            </a:pPr>
            <a:r>
              <a:rPr lang="en-US" altLang="zh-CN" sz="1350" dirty="0"/>
              <a:t>[a-</a:t>
            </a:r>
            <a:r>
              <a:rPr lang="en-US" altLang="zh-CN" sz="1350" dirty="0" err="1"/>
              <a:t>zA</a:t>
            </a:r>
            <a:r>
              <a:rPr lang="en-US" altLang="zh-CN" sz="1350" dirty="0"/>
              <a:t>-Z_][a-zA-Z0-9_]*-&gt;number</a:t>
            </a:r>
          </a:p>
          <a:p>
            <a:pPr marL="342900" lvl="1" indent="0">
              <a:lnSpc>
                <a:spcPct val="150000"/>
              </a:lnSpc>
              <a:buNone/>
              <a:defRPr/>
            </a:pPr>
            <a:r>
              <a:rPr lang="en-US" altLang="zh-CN" sz="1350" b="1" dirty="0">
                <a:solidFill>
                  <a:srgbClr val="800000"/>
                </a:solidFill>
              </a:rPr>
              <a:t>\(</a:t>
            </a:r>
            <a:r>
              <a:rPr lang="en-US" altLang="zh-CN" sz="1350" dirty="0"/>
              <a:t>[a-</a:t>
            </a:r>
            <a:r>
              <a:rPr lang="en-US" altLang="zh-CN" sz="1350" dirty="0" err="1"/>
              <a:t>zA</a:t>
            </a:r>
            <a:r>
              <a:rPr lang="en-US" altLang="zh-CN" sz="1350" dirty="0"/>
              <a:t>-Z_][a-zA-Z0-9_]*</a:t>
            </a:r>
            <a:r>
              <a:rPr lang="en-US" altLang="zh-CN" sz="1350" b="1" dirty="0">
                <a:solidFill>
                  <a:srgbClr val="800000"/>
                </a:solidFill>
              </a:rPr>
              <a:t>\)</a:t>
            </a:r>
            <a:r>
              <a:rPr lang="en-US" altLang="zh-CN" sz="1350" dirty="0"/>
              <a:t>-&gt;number</a:t>
            </a:r>
          </a:p>
          <a:p>
            <a:pPr lvl="0">
              <a:lnSpc>
                <a:spcPct val="150000"/>
              </a:lnSpc>
              <a:defRPr/>
            </a:pPr>
            <a:r>
              <a:rPr lang="zh-CN" altLang="en-US" sz="1800" dirty="0">
                <a:highlight>
                  <a:srgbClr val="FFFF00"/>
                </a:highlight>
              </a:rPr>
              <a:t>替换字符串</a:t>
            </a:r>
            <a:r>
              <a:rPr lang="zh-CN" altLang="en-US" sz="1800" dirty="0"/>
              <a:t>中的  </a:t>
            </a:r>
            <a:r>
              <a:rPr lang="en-US" altLang="zh-CN" sz="1800" dirty="0">
                <a:solidFill>
                  <a:srgbClr val="800000"/>
                </a:solidFill>
                <a:latin typeface="Verdana" pitchFamily="34" charset="0"/>
              </a:rPr>
              <a:t>\0 \1 \2 </a:t>
            </a:r>
            <a:r>
              <a:rPr lang="en-US" altLang="zh-CN" sz="1800" dirty="0"/>
              <a:t>……</a:t>
            </a:r>
          </a:p>
          <a:p>
            <a:pPr lvl="0">
              <a:lnSpc>
                <a:spcPct val="150000"/>
              </a:lnSpc>
              <a:defRPr/>
            </a:pPr>
            <a:r>
              <a:rPr lang="zh-CN" altLang="en-US" sz="1800" dirty="0"/>
              <a:t>举例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zh-CN" sz="1425" b="1" dirty="0">
                <a:solidFill>
                  <a:srgbClr val="FF0000"/>
                </a:solidFill>
              </a:rPr>
              <a:t>s</a:t>
            </a:r>
            <a:r>
              <a:rPr lang="en-US" altLang="zh-CN" sz="1425" dirty="0"/>
              <a:t>/\([a-</a:t>
            </a:r>
            <a:r>
              <a:rPr lang="en-US" altLang="zh-CN" sz="1425" dirty="0" err="1"/>
              <a:t>zA</a:t>
            </a:r>
            <a:r>
              <a:rPr lang="en-US" altLang="zh-CN" sz="1425" dirty="0"/>
              <a:t>-Z_][a-zA-Z0-9_]*\)-&gt;number/\1-&gt;</a:t>
            </a:r>
            <a:r>
              <a:rPr lang="en-US" altLang="zh-CN" sz="1425" dirty="0" err="1"/>
              <a:t>num</a:t>
            </a:r>
            <a:r>
              <a:rPr lang="en-US" altLang="zh-CN" sz="1425" dirty="0"/>
              <a:t>/</a:t>
            </a:r>
            <a:r>
              <a:rPr lang="en-US" altLang="zh-CN" sz="1425" dirty="0">
                <a:solidFill>
                  <a:srgbClr val="FF0000"/>
                </a:solidFill>
              </a:rPr>
              <a:t>g</a:t>
            </a:r>
            <a:endParaRPr lang="en-US" altLang="zh-CN" sz="1500" dirty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  <a:defRPr/>
            </a:pPr>
            <a:r>
              <a:rPr lang="zh-CN" altLang="en-US" sz="1500" dirty="0"/>
              <a:t>将日期格式“月</a:t>
            </a:r>
            <a:r>
              <a:rPr lang="en-US" altLang="zh-CN" sz="1500" dirty="0"/>
              <a:t>-</a:t>
            </a:r>
            <a:r>
              <a:rPr lang="zh-CN" altLang="en-US" sz="1500" dirty="0"/>
              <a:t>日</a:t>
            </a:r>
            <a:r>
              <a:rPr lang="en-US" altLang="zh-CN" sz="1500" dirty="0"/>
              <a:t>-</a:t>
            </a:r>
            <a:r>
              <a:rPr lang="zh-CN" altLang="en-US" sz="1500" dirty="0"/>
              <a:t>年”改为“年</a:t>
            </a:r>
            <a:r>
              <a:rPr lang="en-US" altLang="zh-CN" sz="1500" dirty="0"/>
              <a:t>.</a:t>
            </a:r>
            <a:r>
              <a:rPr lang="zh-CN" altLang="en-US" sz="1500" dirty="0"/>
              <a:t>月</a:t>
            </a:r>
            <a:r>
              <a:rPr lang="en-US" altLang="zh-CN" sz="1500" dirty="0"/>
              <a:t>.</a:t>
            </a:r>
            <a:r>
              <a:rPr lang="zh-CN" altLang="en-US" sz="1500" dirty="0"/>
              <a:t>日”</a:t>
            </a:r>
            <a:endParaRPr lang="en-US" altLang="zh-CN" sz="1500" dirty="0"/>
          </a:p>
          <a:p>
            <a:pPr lvl="1">
              <a:lnSpc>
                <a:spcPct val="150000"/>
              </a:lnSpc>
              <a:buNone/>
              <a:defRPr/>
            </a:pPr>
            <a:r>
              <a:rPr lang="en-US" altLang="zh-CN" sz="1500" dirty="0"/>
              <a:t>    </a:t>
            </a:r>
            <a:r>
              <a:rPr lang="zh-CN" altLang="en-US" sz="1500" dirty="0"/>
              <a:t>比如：将  </a:t>
            </a:r>
            <a:r>
              <a:rPr lang="en-US" altLang="zh-CN" sz="1500" dirty="0"/>
              <a:t>04-26-1997</a:t>
            </a:r>
            <a:r>
              <a:rPr lang="zh-CN" altLang="en-US" sz="1500" dirty="0"/>
              <a:t>替换为</a:t>
            </a:r>
            <a:r>
              <a:rPr lang="en-US" altLang="zh-CN" sz="1500" dirty="0"/>
              <a:t>1997.04.26</a:t>
            </a:r>
            <a:r>
              <a:rPr lang="zh-CN" altLang="en-US" sz="1500" dirty="0"/>
              <a:t>使用命令</a:t>
            </a:r>
            <a:r>
              <a:rPr lang="en-US" altLang="zh-CN" sz="1500" dirty="0"/>
              <a:t>:</a:t>
            </a:r>
          </a:p>
          <a:p>
            <a:pPr lvl="2" defTabSz="685800" eaLnBrk="1" hangingPunct="1">
              <a:lnSpc>
                <a:spcPct val="150000"/>
              </a:lnSpc>
              <a:buNone/>
              <a:defRPr/>
            </a:pPr>
            <a:r>
              <a:rPr lang="en-US" altLang="zh-CN" sz="1350" kern="0" dirty="0">
                <a:solidFill>
                  <a:srgbClr val="000000"/>
                </a:solidFill>
              </a:rPr>
              <a:t>s/\([0-9][0-9]\)-\([0-9][0-9]\)-\([0-9][0-9]*\)/\3.\1.\2/g</a:t>
            </a:r>
          </a:p>
          <a:p>
            <a:pPr lvl="1">
              <a:lnSpc>
                <a:spcPct val="150000"/>
              </a:lnSpc>
              <a:defRPr/>
            </a:pPr>
            <a:r>
              <a:rPr lang="zh-CN" altLang="en-US" sz="1500" dirty="0"/>
              <a:t>生成文件改名的命令</a:t>
            </a:r>
            <a:endParaRPr lang="en-US" altLang="zh-CN" sz="1500" dirty="0"/>
          </a:p>
          <a:p>
            <a:pPr marL="342900" lvl="1" indent="0">
              <a:lnSpc>
                <a:spcPct val="150000"/>
              </a:lnSpc>
              <a:buNone/>
              <a:defRPr/>
            </a:pPr>
            <a:r>
              <a:rPr lang="en-US" altLang="zh-CN" sz="1350" dirty="0"/>
              <a:t>[</a:t>
            </a:r>
            <a:r>
              <a:rPr lang="zh-CN" altLang="en-US" sz="1350" dirty="0"/>
              <a:t>快视频</a:t>
            </a:r>
            <a:r>
              <a:rPr lang="en-US" altLang="zh-CN" sz="1350" dirty="0"/>
              <a:t>www.kuai-vdo.com]-</a:t>
            </a:r>
            <a:r>
              <a:rPr lang="zh-CN" altLang="en-US" sz="1350" dirty="0"/>
              <a:t>电视剧</a:t>
            </a:r>
            <a:r>
              <a:rPr lang="en-US" altLang="zh-CN" sz="1350" dirty="0"/>
              <a:t>《</a:t>
            </a:r>
            <a:r>
              <a:rPr lang="zh-CN" altLang="en-US" sz="1350" dirty="0"/>
              <a:t>三国演义</a:t>
            </a:r>
            <a:r>
              <a:rPr lang="en-US" altLang="zh-CN" sz="1350" dirty="0"/>
              <a:t>》</a:t>
            </a:r>
            <a:r>
              <a:rPr lang="zh-CN" altLang="en-US" sz="1350" dirty="0"/>
              <a:t>中文字幕</a:t>
            </a:r>
            <a:r>
              <a:rPr lang="en-US" altLang="zh-CN" sz="1350" dirty="0"/>
              <a:t>_1080p</a:t>
            </a:r>
            <a:r>
              <a:rPr lang="zh-CN" altLang="en-US" sz="1350" dirty="0"/>
              <a:t>高清</a:t>
            </a:r>
            <a:r>
              <a:rPr lang="en-US" altLang="zh-CN" sz="1350" dirty="0"/>
              <a:t>_</a:t>
            </a:r>
            <a:r>
              <a:rPr lang="zh-CN" altLang="en-US" sz="1350" dirty="0"/>
              <a:t>央视</a:t>
            </a:r>
            <a:r>
              <a:rPr lang="en-US" altLang="zh-CN" sz="1350" dirty="0"/>
              <a:t>1994</a:t>
            </a:r>
            <a:r>
              <a:rPr lang="zh-CN" altLang="en-US" sz="1350" dirty="0"/>
              <a:t>版</a:t>
            </a:r>
            <a:r>
              <a:rPr lang="en-US" altLang="zh-CN" sz="1350" dirty="0"/>
              <a:t>-69.rmvb</a:t>
            </a:r>
          </a:p>
          <a:p>
            <a:pPr marL="342900" lvl="1" indent="0">
              <a:lnSpc>
                <a:spcPct val="150000"/>
              </a:lnSpc>
              <a:buNone/>
              <a:defRPr/>
            </a:pPr>
            <a:r>
              <a:rPr lang="en-US" altLang="zh-CN" sz="1500" dirty="0"/>
              <a:t>sed 's/.*-</a:t>
            </a:r>
            <a:r>
              <a:rPr lang="en-US" altLang="zh-CN" sz="1500" b="1" dirty="0">
                <a:solidFill>
                  <a:srgbClr val="FF0000"/>
                </a:solidFill>
              </a:rPr>
              <a:t>\(</a:t>
            </a:r>
            <a:r>
              <a:rPr lang="en-US" altLang="zh-CN" sz="1500" b="1" dirty="0">
                <a:solidFill>
                  <a:schemeClr val="accent1">
                    <a:lumMod val="75000"/>
                  </a:schemeClr>
                </a:solidFill>
              </a:rPr>
              <a:t>[0-9][0-9]</a:t>
            </a:r>
            <a:r>
              <a:rPr lang="en-US" altLang="zh-CN" sz="1500" b="1" dirty="0">
                <a:solidFill>
                  <a:srgbClr val="FF0000"/>
                </a:solidFill>
              </a:rPr>
              <a:t>\)</a:t>
            </a:r>
            <a:r>
              <a:rPr lang="en-US" altLang="zh-CN" sz="1500" dirty="0"/>
              <a:t>.</a:t>
            </a:r>
            <a:r>
              <a:rPr lang="en-US" altLang="zh-CN" sz="1500" dirty="0" err="1"/>
              <a:t>rmvb</a:t>
            </a:r>
            <a:r>
              <a:rPr lang="en-US" altLang="zh-CN" sz="1500" dirty="0"/>
              <a:t>/mv \0 </a:t>
            </a:r>
            <a:r>
              <a:rPr lang="zh-CN" altLang="en-US" sz="1500" dirty="0"/>
              <a:t>第</a:t>
            </a:r>
            <a:r>
              <a:rPr lang="en-US" altLang="zh-CN" sz="1500" b="1" dirty="0">
                <a:solidFill>
                  <a:schemeClr val="accent1">
                    <a:lumMod val="75000"/>
                  </a:schemeClr>
                </a:solidFill>
              </a:rPr>
              <a:t>\1</a:t>
            </a:r>
            <a:r>
              <a:rPr lang="zh-CN" altLang="en-US" sz="1500" dirty="0"/>
              <a:t>集</a:t>
            </a:r>
            <a:r>
              <a:rPr lang="en-US" altLang="zh-CN" sz="1500" dirty="0"/>
              <a:t>.</a:t>
            </a:r>
            <a:r>
              <a:rPr lang="en-US" altLang="zh-CN" sz="1500" dirty="0" err="1"/>
              <a:t>rmvb</a:t>
            </a:r>
            <a:r>
              <a:rPr lang="en-US" altLang="zh-CN" sz="1500" dirty="0"/>
              <a:t>/'</a:t>
            </a:r>
          </a:p>
          <a:p>
            <a:pPr marL="342900" lvl="1" indent="0">
              <a:buNone/>
              <a:defRPr/>
            </a:pPr>
            <a:endParaRPr lang="en-US" altLang="zh-CN" sz="1500" dirty="0"/>
          </a:p>
          <a:p>
            <a:pPr marL="342900" lvl="1" indent="0">
              <a:buNone/>
              <a:defRPr/>
            </a:pPr>
            <a:endParaRPr lang="en-US" altLang="zh-CN" sz="1800" dirty="0"/>
          </a:p>
          <a:p>
            <a:pPr lvl="0">
              <a:defRPr/>
            </a:pPr>
            <a:endParaRPr lang="en-US" altLang="zh-CN" sz="1800" dirty="0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3351D279-1681-4C78-A840-0E4C01AB5F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115888"/>
            <a:ext cx="777240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4000" kern="0" dirty="0">
                <a:latin typeface="Verdana" panose="020B0604030504040204" pitchFamily="34" charset="0"/>
                <a:ea typeface="Verdana" panose="020B0604030504040204" pitchFamily="34" charset="0"/>
              </a:rPr>
              <a:t>sed:</a:t>
            </a:r>
            <a:r>
              <a:rPr lang="zh-CN" altLang="en-US" sz="4000" kern="0" dirty="0">
                <a:latin typeface="Verdana" panose="020B0604030504040204" pitchFamily="34" charset="0"/>
                <a:ea typeface="黑体" panose="02010609060101010101" pitchFamily="49" charset="-122"/>
              </a:rPr>
              <a:t>正则表达式替换</a:t>
            </a:r>
            <a:endParaRPr lang="zh-CN" altLang="zh-CN" sz="4000" kern="0" dirty="0">
              <a:latin typeface="Verdana" panose="020B0604030504040204" pitchFamily="34" charset="0"/>
              <a:ea typeface="黑体" panose="02010609060101010101" pitchFamily="49" charset="-122"/>
              <a:sym typeface="黑体" panose="02010609060101010101" pitchFamily="49" charset="-122"/>
            </a:endParaRPr>
          </a:p>
        </p:txBody>
      </p:sp>
      <p:sp>
        <p:nvSpPr>
          <p:cNvPr id="5" name="动作按钮: 转到主页 4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585B4920-C48E-4424-9733-81965096B2F0}"/>
              </a:ext>
            </a:extLst>
          </p:cNvPr>
          <p:cNvSpPr/>
          <p:nvPr/>
        </p:nvSpPr>
        <p:spPr bwMode="auto">
          <a:xfrm>
            <a:off x="261984" y="260648"/>
            <a:ext cx="284499" cy="368201"/>
          </a:xfrm>
          <a:prstGeom prst="actionButtonHome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24385432"/>
      </p:ext>
    </p:extLst>
  </p:cSld>
  <p:clrMapOvr>
    <a:masterClrMapping/>
  </p:clrMapOvr>
  <p:transition spd="slow" advTm="38376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8313" y="1844675"/>
            <a:ext cx="8207375" cy="2089150"/>
          </a:xfrm>
        </p:spPr>
        <p:txBody>
          <a:bodyPr/>
          <a:lstStyle/>
          <a:p>
            <a:r>
              <a:rPr lang="zh-CN" altLang="en-US" sz="5000" dirty="0">
                <a:solidFill>
                  <a:srgbClr val="00808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复杂筛选及加工</a:t>
            </a:r>
            <a:r>
              <a:rPr lang="en-US" altLang="zh-CN" sz="5000" dirty="0" err="1">
                <a:solidFill>
                  <a:srgbClr val="00808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awk</a:t>
            </a:r>
            <a:endParaRPr lang="zh-CN" altLang="en-US" sz="5000" dirty="0">
              <a:solidFill>
                <a:srgbClr val="00808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200708" name="Line 4"/>
          <p:cNvSpPr>
            <a:spLocks noChangeShapeType="1"/>
          </p:cNvSpPr>
          <p:nvPr/>
        </p:nvSpPr>
        <p:spPr bwMode="auto">
          <a:xfrm>
            <a:off x="684213" y="908050"/>
            <a:ext cx="7775575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06659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522000" y="908049"/>
            <a:ext cx="8100000" cy="5299195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68580" tIns="34290" rIns="67500" bIns="3429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342900" marR="0" lvl="0" indent="-342900" defTabSz="914400" eaLnBrk="1" latinLnBrk="0" hangingPunct="1">
              <a:lnSpc>
                <a:spcPct val="100000"/>
              </a:lnSpc>
              <a:spcBef>
                <a:spcPct val="20000"/>
              </a:spcBef>
              <a:buClr>
                <a:srgbClr val="FF9900"/>
              </a:buClr>
              <a:buSzTx/>
              <a:buFont typeface="Wingdings" pitchFamily="2" charset="2"/>
              <a:buChar char="n"/>
              <a:tabLst/>
              <a:defRPr kumimoji="1" sz="2800" b="1" i="0" u="none" strike="noStrike" kern="0" cap="none" spc="0" normalizeH="0" baseline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Times New Roman"/>
                <a:ea typeface="黑体"/>
              </a:defRPr>
            </a:lvl1pPr>
            <a:lvl2pPr marL="742950" marR="0" lvl="1" indent="-285750" defTabSz="914400" eaLnBrk="1" latinLnBrk="0" hangingPunct="1">
              <a:lnSpc>
                <a:spcPct val="100000"/>
              </a:lnSpc>
              <a:spcBef>
                <a:spcPct val="20000"/>
              </a:spcBef>
              <a:buClr>
                <a:srgbClr val="009900"/>
              </a:buClr>
              <a:buSzTx/>
              <a:buFont typeface="Wingdings" pitchFamily="2" charset="2"/>
              <a:buChar char="u"/>
              <a:tabLst/>
              <a:defRPr kumimoji="1" sz="24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黑体"/>
              </a:defRPr>
            </a:lvl2pPr>
            <a:lvl3pPr marL="1143000" indent="-228600">
              <a:spcBef>
                <a:spcPct val="20000"/>
              </a:spcBef>
              <a:buClr>
                <a:srgbClr val="0000FF"/>
              </a:buClr>
              <a:buFont typeface="Wingdings" pitchFamily="2" charset="2"/>
              <a:buChar char="Ø"/>
              <a:defRPr kumimoji="1" sz="2200">
                <a:latin typeface="Verdana" pitchFamily="34" charset="0"/>
                <a:ea typeface="+mj-ea"/>
              </a:defRPr>
            </a:lvl3pPr>
            <a:lvl4pPr marL="1600200" indent="-228600">
              <a:spcBef>
                <a:spcPct val="20000"/>
              </a:spcBef>
              <a:buClr>
                <a:srgbClr val="CC00FF"/>
              </a:buClr>
              <a:buFont typeface="Wingdings" pitchFamily="2" charset="2"/>
              <a:buChar char="l"/>
              <a:defRPr kumimoji="1" sz="2000">
                <a:latin typeface="Verdana" pitchFamily="34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rgbClr val="006600"/>
              </a:buClr>
              <a:buFont typeface="Wingdings" pitchFamily="2" charset="2"/>
              <a:buChar char="l"/>
              <a:defRPr kumimoji="1" sz="2000">
                <a:latin typeface="+mn-lt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latin typeface="+mn-lt"/>
              </a:defRPr>
            </a:lvl9pPr>
          </a:lstStyle>
          <a:p>
            <a:pPr lvl="1">
              <a:lnSpc>
                <a:spcPct val="150000"/>
              </a:lnSpc>
              <a:buNone/>
              <a:defRPr/>
            </a:pPr>
            <a:r>
              <a:rPr lang="zh-CN" altLang="en-US" sz="1600" dirty="0">
                <a:ea typeface="黑体" panose="02010609060101010101" pitchFamily="49" charset="-122"/>
              </a:rPr>
              <a:t>逐行扫描进行文本处理的一门语言，</a:t>
            </a:r>
            <a:r>
              <a:rPr lang="en-US" altLang="zh-CN" sz="1500" dirty="0" err="1">
                <a:latin typeface="Times New Roman" pitchFamily="18" charset="0"/>
              </a:rPr>
              <a:t>a.w.k</a:t>
            </a:r>
            <a:r>
              <a:rPr lang="zh-CN" altLang="en-US" sz="1500" dirty="0">
                <a:latin typeface="Times New Roman" pitchFamily="18" charset="0"/>
              </a:rPr>
              <a:t>分别</a:t>
            </a:r>
            <a:r>
              <a:rPr lang="zh-CN" altLang="en-US" sz="1500" dirty="0"/>
              <a:t>为该程序的三位设计者姓氏的第一个字母</a:t>
            </a:r>
          </a:p>
          <a:p>
            <a:pPr lvl="0">
              <a:lnSpc>
                <a:spcPct val="150000"/>
              </a:lnSpc>
              <a:defRPr/>
            </a:pPr>
            <a:r>
              <a:rPr lang="zh-CN" altLang="en-US" sz="1800" b="0" dirty="0">
                <a:solidFill>
                  <a:srgbClr val="000099"/>
                </a:solidFill>
              </a:rPr>
              <a:t>用法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zh-CN" sz="1500" dirty="0" err="1">
                <a:latin typeface="Lucida Console" pitchFamily="49" charset="0"/>
              </a:rPr>
              <a:t>awk</a:t>
            </a:r>
            <a:r>
              <a:rPr lang="en-US" altLang="zh-CN" sz="1500" dirty="0">
                <a:latin typeface="Lucida Console" pitchFamily="49" charset="0"/>
              </a:rPr>
              <a:t> '</a:t>
            </a:r>
            <a:r>
              <a:rPr lang="zh-CN" altLang="en-US" sz="1500" dirty="0">
                <a:latin typeface="Lucida Console" pitchFamily="49" charset="0"/>
              </a:rPr>
              <a:t>程序</a:t>
            </a:r>
            <a:r>
              <a:rPr lang="en-US" altLang="zh-CN" sz="1500" dirty="0">
                <a:latin typeface="Lucida Console" pitchFamily="49" charset="0"/>
              </a:rPr>
              <a:t>' </a:t>
            </a:r>
            <a:r>
              <a:rPr lang="zh-CN" altLang="en-US" sz="1500" dirty="0">
                <a:latin typeface="Lucida Console" pitchFamily="49" charset="0"/>
              </a:rPr>
              <a:t>文件名列表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zh-CN" sz="1500" dirty="0" err="1">
                <a:latin typeface="Lucida Console" pitchFamily="49" charset="0"/>
              </a:rPr>
              <a:t>awk</a:t>
            </a:r>
            <a:r>
              <a:rPr lang="en-US" altLang="zh-CN" sz="1500" dirty="0">
                <a:latin typeface="Lucida Console" pitchFamily="49" charset="0"/>
              </a:rPr>
              <a:t> -f </a:t>
            </a:r>
            <a:r>
              <a:rPr lang="zh-CN" altLang="en-US" sz="1500" dirty="0">
                <a:latin typeface="Lucida Console" pitchFamily="49" charset="0"/>
              </a:rPr>
              <a:t>程序文件名  文件名列表</a:t>
            </a:r>
          </a:p>
          <a:p>
            <a:pPr marL="342900" lvl="1" indent="0">
              <a:lnSpc>
                <a:spcPct val="150000"/>
              </a:lnSpc>
              <a:buNone/>
              <a:defRPr/>
            </a:pPr>
            <a:r>
              <a:rPr lang="zh-CN" altLang="en-US" sz="1500" dirty="0">
                <a:latin typeface="Lucida Console" pitchFamily="49" charset="0"/>
              </a:rPr>
              <a:t> 程序  </a:t>
            </a:r>
            <a:r>
              <a:rPr lang="zh-CN" altLang="en-US" sz="1500" b="1" dirty="0">
                <a:solidFill>
                  <a:srgbClr val="C00000"/>
                </a:solidFill>
                <a:latin typeface="Lucida Console" pitchFamily="49" charset="0"/>
              </a:rPr>
              <a:t>条件｛动作｝</a:t>
            </a:r>
          </a:p>
          <a:p>
            <a:pPr lvl="1">
              <a:lnSpc>
                <a:spcPct val="150000"/>
              </a:lnSpc>
              <a:buNone/>
              <a:defRPr/>
            </a:pPr>
            <a:r>
              <a:rPr lang="zh-CN" altLang="en-US" sz="1500" dirty="0">
                <a:latin typeface="Lucida Console" pitchFamily="49" charset="0"/>
              </a:rPr>
              <a:t>一段程序：</a:t>
            </a:r>
            <a:r>
              <a:rPr lang="en-US" altLang="zh-CN" sz="1500" dirty="0" err="1">
                <a:latin typeface="Lucida Console" pitchFamily="49" charset="0"/>
              </a:rPr>
              <a:t>awk</a:t>
            </a:r>
            <a:r>
              <a:rPr lang="zh-CN" altLang="en-US" sz="1500" dirty="0">
                <a:latin typeface="Lucida Console" pitchFamily="49" charset="0"/>
              </a:rPr>
              <a:t>自动对每行文本执行</a:t>
            </a:r>
            <a:r>
              <a:rPr lang="zh-CN" altLang="en-US" sz="1500" b="1" dirty="0">
                <a:solidFill>
                  <a:srgbClr val="C00000"/>
                </a:solidFill>
                <a:latin typeface="Lucida Console" pitchFamily="49" charset="0"/>
              </a:rPr>
              <a:t>条件</a:t>
            </a:r>
            <a:r>
              <a:rPr lang="zh-CN" altLang="en-US" sz="1500" dirty="0">
                <a:latin typeface="Lucida Console" pitchFamily="49" charset="0"/>
              </a:rPr>
              <a:t>判断，满足条件执行</a:t>
            </a:r>
            <a:r>
              <a:rPr lang="zh-CN" altLang="en-US" sz="1500" b="1" dirty="0">
                <a:solidFill>
                  <a:srgbClr val="C00000"/>
                </a:solidFill>
                <a:latin typeface="Lucida Console" pitchFamily="49" charset="0"/>
              </a:rPr>
              <a:t>动作 </a:t>
            </a:r>
            <a:r>
              <a:rPr lang="zh-CN" altLang="en-US" sz="1500" dirty="0">
                <a:latin typeface="Lucida Console" pitchFamily="49" charset="0"/>
              </a:rPr>
              <a:t>（内置循环）</a:t>
            </a:r>
            <a:endParaRPr lang="en-US" altLang="zh-CN" sz="1500" dirty="0">
              <a:latin typeface="Lucida Console" pitchFamily="49" charset="0"/>
            </a:endParaRPr>
          </a:p>
          <a:p>
            <a:pPr lvl="1">
              <a:lnSpc>
                <a:spcPct val="150000"/>
              </a:lnSpc>
              <a:buNone/>
              <a:defRPr/>
            </a:pPr>
            <a:r>
              <a:rPr lang="zh-CN" altLang="en-US" sz="1500" dirty="0">
                <a:latin typeface="Lucida Console" pitchFamily="49" charset="0"/>
              </a:rPr>
              <a:t>多段程序：允许多段程序，程序间用空格或分号隔开</a:t>
            </a:r>
          </a:p>
          <a:p>
            <a:pPr lvl="0">
              <a:lnSpc>
                <a:spcPct val="150000"/>
              </a:lnSpc>
              <a:defRPr/>
            </a:pPr>
            <a:r>
              <a:rPr lang="zh-CN" altLang="en-US" sz="1800" b="0" dirty="0">
                <a:solidFill>
                  <a:srgbClr val="000099"/>
                </a:solidFill>
              </a:rPr>
              <a:t>处理方式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zh-CN" sz="1500" b="1" dirty="0">
                <a:solidFill>
                  <a:srgbClr val="C00000"/>
                </a:solidFill>
              </a:rPr>
              <a:t>(</a:t>
            </a:r>
            <a:r>
              <a:rPr lang="zh-CN" altLang="en-US" sz="1500" b="1" dirty="0">
                <a:solidFill>
                  <a:srgbClr val="C00000"/>
                </a:solidFill>
              </a:rPr>
              <a:t>行</a:t>
            </a:r>
            <a:r>
              <a:rPr lang="en-US" altLang="zh-CN" sz="1500" b="1" dirty="0">
                <a:solidFill>
                  <a:srgbClr val="C00000"/>
                </a:solidFill>
              </a:rPr>
              <a:t>)</a:t>
            </a:r>
            <a:r>
              <a:rPr lang="zh-CN" altLang="en-US" sz="1500" dirty="0"/>
              <a:t>输入文件的每行作为一个</a:t>
            </a:r>
            <a:r>
              <a:rPr lang="zh-CN" altLang="en-US" sz="1500" b="1" dirty="0">
                <a:solidFill>
                  <a:srgbClr val="C00000"/>
                </a:solidFill>
                <a:latin typeface="Times New Roman" pitchFamily="18" charset="0"/>
              </a:rPr>
              <a:t>“记录”</a:t>
            </a:r>
            <a:r>
              <a:rPr lang="zh-CN" altLang="en-US" sz="1500" dirty="0"/>
              <a:t>，变量</a:t>
            </a:r>
            <a:r>
              <a:rPr lang="en-US" altLang="zh-CN" sz="1500" dirty="0"/>
              <a:t>NR</a:t>
            </a:r>
            <a:r>
              <a:rPr lang="zh-CN" altLang="en-US" sz="1500" dirty="0"/>
              <a:t>就是行号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zh-CN" sz="1500" b="1" dirty="0">
                <a:solidFill>
                  <a:srgbClr val="C00000"/>
                </a:solidFill>
              </a:rPr>
              <a:t>(</a:t>
            </a:r>
            <a:r>
              <a:rPr lang="zh-CN" altLang="en-US" sz="1500" b="1" dirty="0">
                <a:solidFill>
                  <a:srgbClr val="C00000"/>
                </a:solidFill>
              </a:rPr>
              <a:t>列</a:t>
            </a:r>
            <a:r>
              <a:rPr lang="en-US" altLang="zh-CN" sz="1500" b="1" dirty="0">
                <a:solidFill>
                  <a:srgbClr val="C00000"/>
                </a:solidFill>
              </a:rPr>
              <a:t>)</a:t>
            </a:r>
            <a:r>
              <a:rPr lang="zh-CN" altLang="en-US" sz="1500" dirty="0"/>
              <a:t>每行用空格分隔开的部分，叫做记录的</a:t>
            </a:r>
            <a:r>
              <a:rPr lang="zh-CN" altLang="en-US" sz="1500" b="1" dirty="0">
                <a:solidFill>
                  <a:srgbClr val="C00000"/>
                </a:solidFill>
                <a:latin typeface="Times New Roman" pitchFamily="18" charset="0"/>
              </a:rPr>
              <a:t>“域”</a:t>
            </a:r>
          </a:p>
          <a:p>
            <a:pPr marL="342900" lvl="1" indent="0">
              <a:lnSpc>
                <a:spcPct val="150000"/>
              </a:lnSpc>
              <a:buNone/>
              <a:defRPr/>
            </a:pPr>
            <a:r>
              <a:rPr lang="zh-CN" altLang="en-US" sz="1500" dirty="0"/>
              <a:t>   内置变量</a:t>
            </a:r>
            <a:r>
              <a:rPr lang="en-US" altLang="zh-CN" sz="1500" dirty="0"/>
              <a:t>$1</a:t>
            </a:r>
            <a:r>
              <a:rPr lang="zh-CN" altLang="en-US" sz="1500" dirty="0"/>
              <a:t>是第</a:t>
            </a:r>
            <a:r>
              <a:rPr lang="en-US" altLang="zh-CN" sz="1500" dirty="0"/>
              <a:t>1</a:t>
            </a:r>
            <a:r>
              <a:rPr lang="zh-CN" altLang="en-US" sz="1500" dirty="0"/>
              <a:t>域内容，依次，</a:t>
            </a:r>
            <a:r>
              <a:rPr lang="en-US" altLang="zh-CN" sz="1500" dirty="0"/>
              <a:t>$2</a:t>
            </a:r>
            <a:r>
              <a:rPr lang="zh-CN" altLang="en-US" sz="1500" dirty="0"/>
              <a:t>是第</a:t>
            </a:r>
            <a:r>
              <a:rPr lang="en-US" altLang="zh-CN" sz="1500" dirty="0"/>
              <a:t>2</a:t>
            </a:r>
            <a:r>
              <a:rPr lang="zh-CN" altLang="en-US" sz="1500" dirty="0"/>
              <a:t>域内容，</a:t>
            </a:r>
            <a:r>
              <a:rPr lang="en-US" altLang="zh-CN" sz="1500" dirty="0"/>
              <a:t>……</a:t>
            </a:r>
          </a:p>
          <a:p>
            <a:pPr marL="342900" lvl="1" indent="0">
              <a:lnSpc>
                <a:spcPct val="150000"/>
              </a:lnSpc>
              <a:buNone/>
              <a:defRPr/>
            </a:pPr>
            <a:r>
              <a:rPr lang="zh-CN" altLang="en-US" sz="1500" dirty="0"/>
              <a:t>   特别的，</a:t>
            </a:r>
            <a:r>
              <a:rPr lang="en-US" altLang="zh-CN" sz="1500" dirty="0"/>
              <a:t>$0</a:t>
            </a:r>
            <a:r>
              <a:rPr lang="zh-CN" altLang="en-US" sz="1500" dirty="0"/>
              <a:t>指的是整个这一行的内容</a:t>
            </a:r>
          </a:p>
          <a:p>
            <a:pPr lvl="1">
              <a:lnSpc>
                <a:spcPct val="150000"/>
              </a:lnSpc>
              <a:defRPr/>
            </a:pPr>
            <a:r>
              <a:rPr kumimoji="0" lang="en-US" altLang="zh-CN" sz="1500" dirty="0" err="1"/>
              <a:t>awk</a:t>
            </a:r>
            <a:r>
              <a:rPr kumimoji="0" lang="zh-CN" altLang="en-US" sz="1500" dirty="0"/>
              <a:t>的处理为：符</a:t>
            </a:r>
            <a:r>
              <a:rPr lang="zh-CN" altLang="en-US" sz="1500" dirty="0"/>
              <a:t>合</a:t>
            </a:r>
            <a:r>
              <a:rPr lang="zh-CN" altLang="en-US" sz="1500" dirty="0">
                <a:solidFill>
                  <a:srgbClr val="0000CC"/>
                </a:solidFill>
              </a:rPr>
              <a:t>条件</a:t>
            </a:r>
            <a:r>
              <a:rPr lang="zh-CN" altLang="en-US" sz="1500" dirty="0"/>
              <a:t>的行，执行相应的</a:t>
            </a:r>
            <a:r>
              <a:rPr lang="zh-CN" altLang="en-US" sz="1500" dirty="0">
                <a:solidFill>
                  <a:srgbClr val="0000CC"/>
                </a:solidFill>
              </a:rPr>
              <a:t>动作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833302D4-7F58-40E1-9578-AF320C55A2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115888"/>
            <a:ext cx="777240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4000" kern="0" dirty="0" err="1">
                <a:latin typeface="Verdana" panose="020B0604030504040204" pitchFamily="34" charset="0"/>
                <a:ea typeface="Verdana" panose="020B0604030504040204" pitchFamily="34" charset="0"/>
              </a:rPr>
              <a:t>awk</a:t>
            </a:r>
            <a:r>
              <a:rPr lang="zh-CN" altLang="en-US" sz="4000" kern="0" dirty="0">
                <a:latin typeface="Verdana" panose="020B0604030504040204" pitchFamily="34" charset="0"/>
                <a:ea typeface="黑体" panose="02010609060101010101" pitchFamily="49" charset="-122"/>
              </a:rPr>
              <a:t>：逐行扫描进行文本处理</a:t>
            </a:r>
            <a:endParaRPr lang="zh-CN" altLang="zh-CN" sz="4000" kern="0" dirty="0">
              <a:latin typeface="Verdana" panose="020B0604030504040204" pitchFamily="34" charset="0"/>
              <a:ea typeface="黑体" panose="02010609060101010101" pitchFamily="49" charset="-122"/>
              <a:sym typeface="黑体" panose="02010609060101010101" pitchFamily="49" charset="-122"/>
            </a:endParaRPr>
          </a:p>
        </p:txBody>
      </p:sp>
      <p:sp>
        <p:nvSpPr>
          <p:cNvPr id="5" name="动作按钮: 转到主页 4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63941A48-DC7B-4A52-A78A-7741EBC44284}"/>
              </a:ext>
            </a:extLst>
          </p:cNvPr>
          <p:cNvSpPr/>
          <p:nvPr/>
        </p:nvSpPr>
        <p:spPr bwMode="auto">
          <a:xfrm>
            <a:off x="261984" y="260648"/>
            <a:ext cx="284499" cy="368201"/>
          </a:xfrm>
          <a:prstGeom prst="actionButtonHome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20284531"/>
      </p:ext>
    </p:extLst>
  </p:cSld>
  <p:clrMapOvr>
    <a:masterClrMapping/>
  </p:clrMapOvr>
  <p:transition spd="slow" advTm="38376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76091" y="1052736"/>
            <a:ext cx="7712333" cy="5544616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68580" tIns="34290" rIns="67500" bIns="3429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342900" marR="0" lvl="0" indent="-342900" defTabSz="914400" eaLnBrk="1" latinLnBrk="0" hangingPunct="1">
              <a:lnSpc>
                <a:spcPct val="100000"/>
              </a:lnSpc>
              <a:spcBef>
                <a:spcPct val="20000"/>
              </a:spcBef>
              <a:buClr>
                <a:srgbClr val="FF9900"/>
              </a:buClr>
              <a:buSzTx/>
              <a:buFont typeface="Wingdings" pitchFamily="2" charset="2"/>
              <a:buChar char="n"/>
              <a:tabLst/>
              <a:defRPr kumimoji="1" sz="2800" b="1" i="0" u="none" strike="noStrike" kern="0" cap="none" spc="0" normalizeH="0" baseline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Times New Roman"/>
                <a:ea typeface="黑体"/>
              </a:defRPr>
            </a:lvl1pPr>
            <a:lvl2pPr marL="742950" marR="0" lvl="1" indent="-285750" defTabSz="914400" eaLnBrk="1" latinLnBrk="0" hangingPunct="1">
              <a:lnSpc>
                <a:spcPct val="100000"/>
              </a:lnSpc>
              <a:spcBef>
                <a:spcPct val="20000"/>
              </a:spcBef>
              <a:buClr>
                <a:srgbClr val="009900"/>
              </a:buClr>
              <a:buSzTx/>
              <a:buFont typeface="Wingdings" pitchFamily="2" charset="2"/>
              <a:buChar char="u"/>
              <a:tabLst/>
              <a:defRPr kumimoji="1" sz="24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黑体"/>
              </a:defRPr>
            </a:lvl2pPr>
            <a:lvl3pPr marL="1143000" indent="-228600">
              <a:spcBef>
                <a:spcPct val="20000"/>
              </a:spcBef>
              <a:buClr>
                <a:srgbClr val="0000FF"/>
              </a:buClr>
              <a:buFont typeface="Wingdings" pitchFamily="2" charset="2"/>
              <a:buChar char="Ø"/>
              <a:defRPr kumimoji="1" sz="2200">
                <a:latin typeface="Verdana" pitchFamily="34" charset="0"/>
                <a:ea typeface="+mj-ea"/>
              </a:defRPr>
            </a:lvl3pPr>
            <a:lvl4pPr marL="1600200" indent="-228600">
              <a:spcBef>
                <a:spcPct val="20000"/>
              </a:spcBef>
              <a:buClr>
                <a:srgbClr val="CC00FF"/>
              </a:buClr>
              <a:buFont typeface="Wingdings" pitchFamily="2" charset="2"/>
              <a:buChar char="l"/>
              <a:defRPr kumimoji="1" sz="2000">
                <a:latin typeface="Verdana" pitchFamily="34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rgbClr val="006600"/>
              </a:buClr>
              <a:buFont typeface="Wingdings" pitchFamily="2" charset="2"/>
              <a:buChar char="l"/>
              <a:defRPr kumimoji="1" sz="2000">
                <a:latin typeface="+mn-lt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latin typeface="+mn-lt"/>
              </a:defRPr>
            </a:lvl9pPr>
          </a:lstStyle>
          <a:p>
            <a:pPr>
              <a:defRPr/>
            </a:pPr>
            <a:r>
              <a:rPr lang="zh-CN" altLang="en-US" sz="2100" dirty="0"/>
              <a:t>使用与</a:t>
            </a:r>
            <a:r>
              <a:rPr lang="en-US" altLang="zh-CN" sz="2100" dirty="0"/>
              <a:t>C</a:t>
            </a:r>
            <a:r>
              <a:rPr lang="zh-CN" altLang="en-US" sz="2100" dirty="0"/>
              <a:t>语言类似的</a:t>
            </a:r>
            <a:r>
              <a:rPr lang="zh-CN" altLang="en-US" sz="2100" dirty="0">
                <a:solidFill>
                  <a:srgbClr val="C00000"/>
                </a:solidFill>
              </a:rPr>
              <a:t>算数运算</a:t>
            </a:r>
            <a:r>
              <a:rPr lang="zh-CN" altLang="en-US" sz="2100" dirty="0">
                <a:solidFill>
                  <a:srgbClr val="0066CC"/>
                </a:solidFill>
              </a:rPr>
              <a:t>（加减乘除）</a:t>
            </a:r>
          </a:p>
          <a:p>
            <a:pPr lvl="0">
              <a:defRPr/>
            </a:pPr>
            <a:r>
              <a:rPr lang="zh-CN" altLang="en-US" sz="2100" dirty="0"/>
              <a:t>使用与</a:t>
            </a:r>
            <a:r>
              <a:rPr lang="en-US" altLang="zh-CN" sz="2100" dirty="0"/>
              <a:t>C</a:t>
            </a:r>
            <a:r>
              <a:rPr lang="zh-CN" altLang="en-US" sz="2100" dirty="0"/>
              <a:t>语言类似的</a:t>
            </a:r>
            <a:r>
              <a:rPr lang="zh-CN" altLang="en-US" sz="2100" dirty="0">
                <a:solidFill>
                  <a:srgbClr val="C00000"/>
                </a:solidFill>
              </a:rPr>
              <a:t>关系运算</a:t>
            </a:r>
          </a:p>
          <a:p>
            <a:pPr lvl="1">
              <a:buNone/>
              <a:defRPr/>
            </a:pPr>
            <a:r>
              <a:rPr lang="en-US" altLang="zh-CN" sz="1800" dirty="0">
                <a:solidFill>
                  <a:srgbClr val="993300"/>
                </a:solidFill>
                <a:latin typeface="Lucida Console" pitchFamily="49" charset="0"/>
              </a:rPr>
              <a:t>&lt; </a:t>
            </a:r>
            <a:r>
              <a:rPr lang="en-US" altLang="zh-CN" sz="1800" dirty="0">
                <a:latin typeface="Lucida Console" pitchFamily="49" charset="0"/>
              </a:rPr>
              <a:t>  </a:t>
            </a:r>
            <a:r>
              <a:rPr lang="zh-CN" altLang="en-US" sz="1800" dirty="0">
                <a:latin typeface="Lucida Console" pitchFamily="49" charset="0"/>
              </a:rPr>
              <a:t>小于    </a:t>
            </a:r>
            <a:r>
              <a:rPr lang="en-US" altLang="zh-CN" sz="1800" dirty="0">
                <a:solidFill>
                  <a:srgbClr val="993300"/>
                </a:solidFill>
                <a:latin typeface="Lucida Console" pitchFamily="49" charset="0"/>
              </a:rPr>
              <a:t>&lt;=</a:t>
            </a:r>
            <a:r>
              <a:rPr lang="en-US" altLang="zh-CN" sz="1800" dirty="0">
                <a:latin typeface="Lucida Console" pitchFamily="49" charset="0"/>
              </a:rPr>
              <a:t> </a:t>
            </a:r>
            <a:r>
              <a:rPr lang="zh-CN" altLang="en-US" sz="1800" dirty="0">
                <a:latin typeface="Lucida Console" pitchFamily="49" charset="0"/>
              </a:rPr>
              <a:t>小于或等于  </a:t>
            </a:r>
            <a:r>
              <a:rPr lang="en-US" altLang="zh-CN" sz="1800" dirty="0">
                <a:solidFill>
                  <a:srgbClr val="993300"/>
                </a:solidFill>
                <a:latin typeface="Lucida Console" pitchFamily="49" charset="0"/>
              </a:rPr>
              <a:t>==</a:t>
            </a:r>
            <a:r>
              <a:rPr lang="en-US" altLang="zh-CN" sz="1800" dirty="0">
                <a:latin typeface="Lucida Console" pitchFamily="49" charset="0"/>
              </a:rPr>
              <a:t>  </a:t>
            </a:r>
            <a:r>
              <a:rPr lang="zh-CN" altLang="en-US" sz="1800" dirty="0">
                <a:latin typeface="Lucida Console" pitchFamily="49" charset="0"/>
              </a:rPr>
              <a:t>等于</a:t>
            </a:r>
            <a:endParaRPr lang="en-US" altLang="zh-CN" sz="1800" dirty="0">
              <a:latin typeface="Lucida Console" pitchFamily="49" charset="0"/>
            </a:endParaRPr>
          </a:p>
          <a:p>
            <a:pPr lvl="1">
              <a:buNone/>
              <a:defRPr/>
            </a:pPr>
            <a:r>
              <a:rPr lang="en-US" altLang="zh-CN" sz="1800" dirty="0">
                <a:solidFill>
                  <a:srgbClr val="993300"/>
                </a:solidFill>
                <a:latin typeface="Lucida Console" pitchFamily="49" charset="0"/>
              </a:rPr>
              <a:t>!=	</a:t>
            </a:r>
            <a:r>
              <a:rPr lang="en-US" altLang="zh-CN" sz="1800" dirty="0">
                <a:latin typeface="Lucida Console" pitchFamily="49" charset="0"/>
              </a:rPr>
              <a:t> </a:t>
            </a:r>
            <a:r>
              <a:rPr lang="zh-CN" altLang="en-US" sz="1800" dirty="0">
                <a:latin typeface="Lucida Console" pitchFamily="49" charset="0"/>
              </a:rPr>
              <a:t>不等于   </a:t>
            </a:r>
            <a:r>
              <a:rPr lang="en-US" altLang="zh-CN" sz="1800" dirty="0">
                <a:solidFill>
                  <a:srgbClr val="993300"/>
                </a:solidFill>
                <a:latin typeface="Lucida Console" pitchFamily="49" charset="0"/>
              </a:rPr>
              <a:t>&gt;  </a:t>
            </a:r>
            <a:r>
              <a:rPr lang="zh-CN" altLang="en-US" sz="1800" dirty="0">
                <a:latin typeface="Lucida Console" pitchFamily="49" charset="0"/>
              </a:rPr>
              <a:t>大于       </a:t>
            </a:r>
            <a:r>
              <a:rPr lang="en-US" altLang="zh-CN" sz="1800" dirty="0">
                <a:solidFill>
                  <a:srgbClr val="993300"/>
                </a:solidFill>
                <a:latin typeface="Lucida Console" pitchFamily="49" charset="0"/>
              </a:rPr>
              <a:t>&gt;=</a:t>
            </a:r>
            <a:r>
              <a:rPr lang="en-US" altLang="zh-CN" sz="1800" dirty="0">
                <a:latin typeface="Lucida Console" pitchFamily="49" charset="0"/>
              </a:rPr>
              <a:t>  </a:t>
            </a:r>
            <a:r>
              <a:rPr lang="zh-CN" altLang="en-US" sz="1800" dirty="0">
                <a:latin typeface="Lucida Console" pitchFamily="49" charset="0"/>
              </a:rPr>
              <a:t>大于或等于</a:t>
            </a:r>
            <a:endParaRPr lang="en-US" altLang="zh-CN" sz="1800" dirty="0">
              <a:latin typeface="Lucida Console" pitchFamily="49" charset="0"/>
            </a:endParaRPr>
          </a:p>
          <a:p>
            <a:pPr lvl="0">
              <a:defRPr/>
            </a:pPr>
            <a:r>
              <a:rPr lang="zh-CN" altLang="en-US" sz="2100" dirty="0"/>
              <a:t>使用与</a:t>
            </a:r>
            <a:r>
              <a:rPr lang="en-US" altLang="zh-CN" sz="2100" dirty="0"/>
              <a:t>C</a:t>
            </a:r>
            <a:r>
              <a:rPr lang="zh-CN" altLang="en-US" sz="2100" dirty="0"/>
              <a:t>语言类似的</a:t>
            </a:r>
            <a:r>
              <a:rPr lang="zh-CN" altLang="en-US" sz="2100" dirty="0">
                <a:solidFill>
                  <a:srgbClr val="C00000"/>
                </a:solidFill>
              </a:rPr>
              <a:t>逻辑运算</a:t>
            </a:r>
            <a:endParaRPr lang="zh-CN" altLang="en-US" sz="2100" dirty="0">
              <a:solidFill>
                <a:srgbClr val="C00000"/>
              </a:solidFill>
              <a:latin typeface="Lucida Console" pitchFamily="49" charset="0"/>
            </a:endParaRPr>
          </a:p>
          <a:p>
            <a:pPr lvl="1">
              <a:buNone/>
              <a:defRPr/>
            </a:pPr>
            <a:r>
              <a:rPr lang="en-US" altLang="zh-CN" sz="1800" dirty="0">
                <a:solidFill>
                  <a:srgbClr val="993300"/>
                </a:solidFill>
                <a:latin typeface="Lucida Console" pitchFamily="49" charset="0"/>
              </a:rPr>
              <a:t>||</a:t>
            </a:r>
            <a:r>
              <a:rPr lang="en-US" altLang="zh-CN" sz="1800" dirty="0">
                <a:latin typeface="Lucida Console" pitchFamily="49" charset="0"/>
              </a:rPr>
              <a:t>  </a:t>
            </a:r>
            <a:r>
              <a:rPr lang="zh-CN" altLang="en-US" sz="1800" dirty="0">
                <a:latin typeface="Lucida Console" pitchFamily="49" charset="0"/>
              </a:rPr>
              <a:t>条件或     </a:t>
            </a:r>
            <a:r>
              <a:rPr lang="en-US" altLang="zh-CN" sz="1800" dirty="0">
                <a:solidFill>
                  <a:srgbClr val="993300"/>
                </a:solidFill>
                <a:latin typeface="Lucida Console" pitchFamily="49" charset="0"/>
              </a:rPr>
              <a:t>&amp;&amp;</a:t>
            </a:r>
            <a:r>
              <a:rPr lang="en-US" altLang="zh-CN" sz="1800" dirty="0">
                <a:latin typeface="Lucida Console" pitchFamily="49" charset="0"/>
              </a:rPr>
              <a:t>  </a:t>
            </a:r>
            <a:r>
              <a:rPr lang="zh-CN" altLang="en-US" sz="1800" dirty="0">
                <a:latin typeface="Lucida Console" pitchFamily="49" charset="0"/>
              </a:rPr>
              <a:t>条件与   </a:t>
            </a:r>
            <a:r>
              <a:rPr lang="en-US" altLang="zh-CN" sz="1800" dirty="0">
                <a:solidFill>
                  <a:srgbClr val="C00000"/>
                </a:solidFill>
                <a:latin typeface="Lucida Console" pitchFamily="49" charset="0"/>
              </a:rPr>
              <a:t>! </a:t>
            </a:r>
            <a:r>
              <a:rPr lang="en-US" altLang="zh-CN" sz="1800" dirty="0">
                <a:latin typeface="Lucida Console" pitchFamily="49" charset="0"/>
              </a:rPr>
              <a:t>  </a:t>
            </a:r>
            <a:r>
              <a:rPr lang="zh-CN" altLang="en-US" sz="1800" dirty="0">
                <a:latin typeface="Lucida Console" pitchFamily="49" charset="0"/>
              </a:rPr>
              <a:t>条件非</a:t>
            </a:r>
            <a:endParaRPr lang="en-US" altLang="zh-CN" sz="1800" dirty="0">
              <a:latin typeface="Lucida Console" pitchFamily="49" charset="0"/>
            </a:endParaRPr>
          </a:p>
          <a:p>
            <a:pPr lvl="0">
              <a:defRPr/>
            </a:pPr>
            <a:r>
              <a:rPr lang="zh-CN" altLang="en-US" sz="2100" dirty="0"/>
              <a:t>正则表达式的</a:t>
            </a:r>
            <a:r>
              <a:rPr lang="zh-CN" altLang="en-US" sz="2100" dirty="0">
                <a:solidFill>
                  <a:srgbClr val="C00000"/>
                </a:solidFill>
              </a:rPr>
              <a:t>模式匹配</a:t>
            </a:r>
            <a:r>
              <a:rPr lang="zh-CN" altLang="en-US" sz="2100" b="0" dirty="0"/>
              <a:t>  </a:t>
            </a:r>
            <a:endParaRPr lang="en-US" altLang="zh-CN" sz="2100" b="0" dirty="0"/>
          </a:p>
          <a:p>
            <a:pPr lvl="1">
              <a:defRPr/>
            </a:pPr>
            <a:r>
              <a:rPr lang="en-US" altLang="zh-CN" sz="1700" dirty="0">
                <a:solidFill>
                  <a:srgbClr val="993300"/>
                </a:solidFill>
                <a:latin typeface="Lucida Console" pitchFamily="49" charset="0"/>
              </a:rPr>
              <a:t>/</a:t>
            </a:r>
            <a:r>
              <a:rPr lang="en-US" altLang="zh-CN" sz="1700" i="1" dirty="0" err="1">
                <a:solidFill>
                  <a:srgbClr val="993300"/>
                </a:solidFill>
              </a:rPr>
              <a:t>regexpr</a:t>
            </a:r>
            <a:r>
              <a:rPr lang="en-US" altLang="zh-CN" sz="1700" dirty="0">
                <a:solidFill>
                  <a:srgbClr val="993300"/>
                </a:solidFill>
                <a:latin typeface="Lucida Console" pitchFamily="49" charset="0"/>
              </a:rPr>
              <a:t>/ </a:t>
            </a:r>
            <a:r>
              <a:rPr lang="zh-CN" altLang="en-US" sz="1800" dirty="0"/>
              <a:t>包含该模式的行</a:t>
            </a:r>
            <a:endParaRPr lang="en-US" altLang="zh-CN" sz="1800" dirty="0"/>
          </a:p>
          <a:p>
            <a:pPr lvl="1">
              <a:defRPr/>
            </a:pPr>
            <a:r>
              <a:rPr lang="zh-CN" altLang="en-US" sz="1800" dirty="0">
                <a:latin typeface="Lucida Console" pitchFamily="49" charset="0"/>
              </a:rPr>
              <a:t>正则表达式匹配运算符  </a:t>
            </a:r>
            <a:r>
              <a:rPr lang="en-US" altLang="zh-CN" b="1" dirty="0">
                <a:solidFill>
                  <a:srgbClr val="FF0000"/>
                </a:solidFill>
                <a:latin typeface="Lucida Console" pitchFamily="49" charset="0"/>
              </a:rPr>
              <a:t>~    !~</a:t>
            </a:r>
          </a:p>
          <a:p>
            <a:pPr marL="942975" lvl="2" indent="-342900" defTabSz="685800" eaLnBrk="1" hangingPunct="1">
              <a:lnSpc>
                <a:spcPct val="100000"/>
              </a:lnSpc>
              <a:defRPr/>
            </a:pPr>
            <a:r>
              <a:rPr lang="zh-CN" altLang="en-US" sz="1650" kern="0" dirty="0">
                <a:solidFill>
                  <a:srgbClr val="000000"/>
                </a:solidFill>
                <a:latin typeface="Lucida Console" pitchFamily="49" charset="0"/>
              </a:rPr>
              <a:t>例如： </a:t>
            </a:r>
            <a:r>
              <a:rPr lang="en-US" altLang="zh-CN" sz="1650" kern="0" dirty="0">
                <a:solidFill>
                  <a:srgbClr val="000000"/>
                </a:solidFill>
                <a:latin typeface="Lucida Console" pitchFamily="49" charset="0"/>
              </a:rPr>
              <a:t>$2 </a:t>
            </a:r>
            <a:r>
              <a:rPr lang="en-US" altLang="zh-CN" sz="2100" kern="0" dirty="0">
                <a:solidFill>
                  <a:srgbClr val="FF0000"/>
                </a:solidFill>
                <a:latin typeface="Lucida Console" pitchFamily="49" charset="0"/>
              </a:rPr>
              <a:t>~ </a:t>
            </a:r>
            <a:r>
              <a:rPr lang="en-US" altLang="zh-CN" sz="1650" kern="0" dirty="0">
                <a:solidFill>
                  <a:srgbClr val="000000"/>
                </a:solidFill>
                <a:latin typeface="Lucida Console" pitchFamily="49" charset="0"/>
              </a:rPr>
              <a:t> "[1-9][0-9]*"</a:t>
            </a:r>
            <a:endParaRPr lang="zh-CN" altLang="en-US" sz="1800" b="1" dirty="0"/>
          </a:p>
          <a:p>
            <a:pPr lvl="0">
              <a:defRPr/>
            </a:pPr>
            <a:r>
              <a:rPr lang="zh-CN" altLang="en-US" sz="2100" dirty="0"/>
              <a:t>特殊的条件</a:t>
            </a:r>
            <a:endParaRPr lang="en-US" altLang="zh-CN" sz="2100" dirty="0"/>
          </a:p>
          <a:p>
            <a:pPr lvl="1">
              <a:defRPr/>
            </a:pPr>
            <a:r>
              <a:rPr lang="zh-CN" altLang="en-US" sz="1800" dirty="0"/>
              <a:t>不指定任何条件，对所有文本行执行动作</a:t>
            </a:r>
          </a:p>
          <a:p>
            <a:pPr lvl="1">
              <a:defRPr/>
            </a:pPr>
            <a:r>
              <a:rPr lang="en-US" altLang="zh-CN" sz="1800" dirty="0"/>
              <a:t>BEGIN</a:t>
            </a:r>
            <a:r>
              <a:rPr lang="zh-CN" altLang="en-US" sz="1800" dirty="0"/>
              <a:t>  开始处理所有文本行之前执行动作</a:t>
            </a:r>
          </a:p>
          <a:p>
            <a:pPr lvl="1">
              <a:defRPr/>
            </a:pPr>
            <a:r>
              <a:rPr lang="en-US" altLang="zh-CN" sz="1800" dirty="0"/>
              <a:t>END</a:t>
            </a:r>
            <a:r>
              <a:rPr lang="zh-CN" altLang="en-US" sz="1800" dirty="0"/>
              <a:t>     处理完所有文本行之后执行动作</a:t>
            </a:r>
          </a:p>
          <a:p>
            <a:pPr lvl="1">
              <a:buNone/>
              <a:defRPr/>
            </a:pPr>
            <a:endParaRPr lang="en-US" altLang="zh-CN" sz="1800" dirty="0">
              <a:latin typeface="Lucida Console" pitchFamily="49" charset="0"/>
            </a:endParaRPr>
          </a:p>
          <a:p>
            <a:pPr lvl="0">
              <a:defRPr/>
            </a:pPr>
            <a:endParaRPr lang="en-US" altLang="zh-CN" sz="2100" dirty="0">
              <a:latin typeface="Lucida Console" pitchFamily="49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5B8F4843-A113-409F-8919-43078940C7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115888"/>
            <a:ext cx="777240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4000" kern="0" dirty="0" err="1">
                <a:latin typeface="Verdana" panose="020B0604030504040204" pitchFamily="34" charset="0"/>
                <a:ea typeface="Verdana" panose="020B0604030504040204" pitchFamily="34" charset="0"/>
              </a:rPr>
              <a:t>awk</a:t>
            </a:r>
            <a:r>
              <a:rPr lang="zh-CN" altLang="en-US" sz="4000" kern="0" dirty="0">
                <a:latin typeface="Verdana" panose="020B0604030504040204" pitchFamily="34" charset="0"/>
                <a:ea typeface="黑体" panose="02010609060101010101" pitchFamily="49" charset="-122"/>
              </a:rPr>
              <a:t>描述的条件</a:t>
            </a:r>
            <a:endParaRPr lang="zh-CN" altLang="zh-CN" sz="4000" kern="0" dirty="0">
              <a:latin typeface="Verdana" panose="020B0604030504040204" pitchFamily="34" charset="0"/>
              <a:ea typeface="黑体" panose="02010609060101010101" pitchFamily="49" charset="-122"/>
              <a:sym typeface="黑体" panose="02010609060101010101" pitchFamily="49" charset="-122"/>
            </a:endParaRPr>
          </a:p>
        </p:txBody>
      </p:sp>
      <p:sp>
        <p:nvSpPr>
          <p:cNvPr id="5" name="动作按钮: 转到主页 4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7ABF98EB-236F-4E3B-9A34-070EB2E24A86}"/>
              </a:ext>
            </a:extLst>
          </p:cNvPr>
          <p:cNvSpPr/>
          <p:nvPr/>
        </p:nvSpPr>
        <p:spPr bwMode="auto">
          <a:xfrm>
            <a:off x="261984" y="260648"/>
            <a:ext cx="284499" cy="368201"/>
          </a:xfrm>
          <a:prstGeom prst="actionButtonHome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76782879"/>
      </p:ext>
    </p:extLst>
  </p:cSld>
  <p:clrMapOvr>
    <a:masterClrMapping/>
  </p:clrMapOvr>
  <p:transition spd="slow" advTm="38376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753744" y="908050"/>
            <a:ext cx="7074377" cy="38353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n"/>
              <a:defRPr kumimoji="1" sz="2800" b="1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u"/>
              <a:defRPr kumimoji="1" sz="2400">
                <a:solidFill>
                  <a:schemeClr val="tx1"/>
                </a:solidFill>
                <a:latin typeface="Verdana" pitchFamily="34" charset="0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Char char="Ø"/>
              <a:defRPr kumimoji="1" sz="2200">
                <a:solidFill>
                  <a:schemeClr val="tx1"/>
                </a:solidFill>
                <a:latin typeface="Verdana" pitchFamily="34" charset="0"/>
                <a:ea typeface="+mj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FF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Verdana" pitchFamily="34" charset="0"/>
                <a:ea typeface="仿宋_GB2312" pitchFamily="49" charset="-122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marL="257175" indent="-257175" defTabSz="685800" eaLnBrk="1" hangingPunct="1">
              <a:lnSpc>
                <a:spcPct val="100000"/>
              </a:lnSpc>
              <a:buClr>
                <a:srgbClr val="FF9900"/>
              </a:buClr>
              <a:defRPr/>
            </a:pPr>
            <a:endParaRPr lang="en-US" altLang="zh-CN" sz="2100" b="0" kern="0" dirty="0">
              <a:latin typeface="Lucida Console" pitchFamily="49" charset="0"/>
              <a:ea typeface="黑体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827584" y="980728"/>
            <a:ext cx="8100000" cy="4034115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68580" tIns="34290" rIns="67500" bIns="3429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342900" marR="0" lvl="0" indent="-342900" defTabSz="914400" eaLnBrk="1" latinLnBrk="0" hangingPunct="1">
              <a:lnSpc>
                <a:spcPct val="100000"/>
              </a:lnSpc>
              <a:spcBef>
                <a:spcPct val="20000"/>
              </a:spcBef>
              <a:buClr>
                <a:srgbClr val="FF9900"/>
              </a:buClr>
              <a:buSzTx/>
              <a:buFont typeface="Wingdings" pitchFamily="2" charset="2"/>
              <a:buChar char="n"/>
              <a:tabLst/>
              <a:defRPr kumimoji="1" sz="2800" b="1" i="0" u="none" strike="noStrike" kern="0" cap="none" spc="0" normalizeH="0" baseline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Times New Roman"/>
                <a:ea typeface="黑体"/>
              </a:defRPr>
            </a:lvl1pPr>
            <a:lvl2pPr marL="742950" marR="0" lvl="1" indent="-285750" defTabSz="914400" eaLnBrk="1" latinLnBrk="0" hangingPunct="1">
              <a:lnSpc>
                <a:spcPct val="100000"/>
              </a:lnSpc>
              <a:spcBef>
                <a:spcPct val="20000"/>
              </a:spcBef>
              <a:buClr>
                <a:srgbClr val="009900"/>
              </a:buClr>
              <a:buSzTx/>
              <a:buFont typeface="Wingdings" pitchFamily="2" charset="2"/>
              <a:buChar char="u"/>
              <a:tabLst/>
              <a:defRPr kumimoji="1" sz="24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黑体"/>
              </a:defRPr>
            </a:lvl2pPr>
            <a:lvl3pPr marL="1143000" indent="-228600">
              <a:spcBef>
                <a:spcPct val="20000"/>
              </a:spcBef>
              <a:buClr>
                <a:srgbClr val="0000FF"/>
              </a:buClr>
              <a:buFont typeface="Wingdings" pitchFamily="2" charset="2"/>
              <a:buChar char="Ø"/>
              <a:defRPr kumimoji="1" sz="2200">
                <a:latin typeface="Verdana" pitchFamily="34" charset="0"/>
                <a:ea typeface="+mj-ea"/>
              </a:defRPr>
            </a:lvl3pPr>
            <a:lvl4pPr marL="1600200" indent="-228600">
              <a:spcBef>
                <a:spcPct val="20000"/>
              </a:spcBef>
              <a:buClr>
                <a:srgbClr val="CC00FF"/>
              </a:buClr>
              <a:buFont typeface="Wingdings" pitchFamily="2" charset="2"/>
              <a:buChar char="l"/>
              <a:defRPr kumimoji="1" sz="2000">
                <a:latin typeface="Verdana" pitchFamily="34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rgbClr val="006600"/>
              </a:buClr>
              <a:buFont typeface="Wingdings" pitchFamily="2" charset="2"/>
              <a:buChar char="l"/>
              <a:defRPr kumimoji="1" sz="2000">
                <a:latin typeface="+mn-lt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latin typeface="+mn-lt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zh-CN" altLang="en-US" sz="2100" b="0" dirty="0"/>
              <a:t>描述“动作”时，简单的用法有：</a:t>
            </a:r>
            <a:endParaRPr lang="en-US" altLang="zh-CN" sz="2100" b="0" dirty="0"/>
          </a:p>
          <a:p>
            <a:pPr lvl="1">
              <a:lnSpc>
                <a:spcPct val="150000"/>
              </a:lnSpc>
              <a:defRPr/>
            </a:pPr>
            <a:r>
              <a:rPr lang="zh-CN" altLang="en-US" sz="1800" dirty="0"/>
              <a:t>自定义变量的赋值</a:t>
            </a:r>
            <a:endParaRPr lang="en-US" altLang="zh-CN" sz="1800" dirty="0"/>
          </a:p>
          <a:p>
            <a:pPr lvl="1">
              <a:lnSpc>
                <a:spcPct val="150000"/>
              </a:lnSpc>
              <a:defRPr/>
            </a:pPr>
            <a:r>
              <a:rPr lang="zh-CN" altLang="en-US" sz="1800" dirty="0">
                <a:latin typeface="Lucida Console" pitchFamily="49" charset="0"/>
              </a:rPr>
              <a:t>流程控制（与</a:t>
            </a:r>
            <a:r>
              <a:rPr lang="en-US" altLang="zh-CN" sz="1800" dirty="0">
                <a:latin typeface="Lucida Console" pitchFamily="49" charset="0"/>
              </a:rPr>
              <a:t>C</a:t>
            </a:r>
            <a:r>
              <a:rPr lang="zh-CN" altLang="en-US" sz="1800" dirty="0">
                <a:latin typeface="Lucida Console" pitchFamily="49" charset="0"/>
              </a:rPr>
              <a:t>语言类似）</a:t>
            </a:r>
          </a:p>
          <a:p>
            <a:pPr lvl="2" defTabSz="685800" eaLnBrk="1" hangingPunct="1">
              <a:lnSpc>
                <a:spcPct val="150000"/>
              </a:lnSpc>
              <a:defRPr/>
            </a:pPr>
            <a:r>
              <a:rPr lang="zh-CN" altLang="en-US" sz="1650" kern="0" dirty="0">
                <a:solidFill>
                  <a:srgbClr val="000000"/>
                </a:solidFill>
                <a:latin typeface="Lucida Console" pitchFamily="49" charset="0"/>
              </a:rPr>
              <a:t>条件判断 </a:t>
            </a:r>
            <a:r>
              <a:rPr lang="en-US" altLang="zh-CN" sz="1650" kern="0" dirty="0">
                <a:solidFill>
                  <a:srgbClr val="000000"/>
                </a:solidFill>
                <a:latin typeface="Lucida Console" pitchFamily="49" charset="0"/>
              </a:rPr>
              <a:t>if</a:t>
            </a:r>
          </a:p>
          <a:p>
            <a:pPr lvl="2" defTabSz="685800" eaLnBrk="1" hangingPunct="1">
              <a:lnSpc>
                <a:spcPct val="150000"/>
              </a:lnSpc>
              <a:defRPr/>
            </a:pPr>
            <a:r>
              <a:rPr lang="zh-CN" altLang="en-US" sz="1650" kern="0" dirty="0">
                <a:solidFill>
                  <a:srgbClr val="000000"/>
                </a:solidFill>
                <a:latin typeface="Lucida Console" pitchFamily="49" charset="0"/>
              </a:rPr>
              <a:t>循环控制 </a:t>
            </a:r>
            <a:r>
              <a:rPr lang="en-US" altLang="zh-CN" sz="1650" kern="0" dirty="0">
                <a:solidFill>
                  <a:srgbClr val="000000"/>
                </a:solidFill>
                <a:latin typeface="Lucida Console" pitchFamily="49" charset="0"/>
              </a:rPr>
              <a:t>for</a:t>
            </a:r>
          </a:p>
          <a:p>
            <a:pPr lvl="2" defTabSz="685800" eaLnBrk="1" hangingPunct="1">
              <a:lnSpc>
                <a:spcPct val="150000"/>
              </a:lnSpc>
              <a:defRPr/>
            </a:pPr>
            <a:r>
              <a:rPr lang="zh-CN" altLang="en-US" sz="1650" kern="0" dirty="0">
                <a:solidFill>
                  <a:srgbClr val="000000"/>
                </a:solidFill>
                <a:latin typeface="Lucida Console" pitchFamily="49" charset="0"/>
              </a:rPr>
              <a:t>表示程序块的</a:t>
            </a:r>
            <a:r>
              <a:rPr lang="en-US" altLang="zh-CN" sz="1650" kern="0" dirty="0">
                <a:solidFill>
                  <a:srgbClr val="000000"/>
                </a:solidFill>
                <a:latin typeface="Lucida Console" pitchFamily="49" charset="0"/>
              </a:rPr>
              <a:t>{}</a:t>
            </a:r>
            <a:endParaRPr lang="zh-CN" altLang="en-US" sz="1650" kern="0" dirty="0">
              <a:solidFill>
                <a:srgbClr val="000000"/>
              </a:solidFill>
              <a:latin typeface="Lucida Console" pitchFamily="49" charset="0"/>
            </a:endParaRPr>
          </a:p>
          <a:p>
            <a:pPr lvl="1">
              <a:lnSpc>
                <a:spcPct val="150000"/>
              </a:lnSpc>
              <a:defRPr/>
            </a:pPr>
            <a:r>
              <a:rPr lang="en-US" altLang="zh-CN" sz="1800" dirty="0">
                <a:latin typeface="Lucida Console" pitchFamily="49" charset="0"/>
              </a:rPr>
              <a:t>print </a:t>
            </a:r>
            <a:r>
              <a:rPr lang="zh-CN" altLang="en-US" sz="1800" dirty="0">
                <a:latin typeface="Lucida Console" pitchFamily="49" charset="0"/>
              </a:rPr>
              <a:t>变量</a:t>
            </a:r>
            <a:r>
              <a:rPr lang="en-US" altLang="zh-CN" sz="1800" dirty="0">
                <a:latin typeface="Lucida Console" pitchFamily="49" charset="0"/>
              </a:rPr>
              <a:t>1</a:t>
            </a:r>
            <a:r>
              <a:rPr lang="zh-CN" altLang="en-US" sz="1800" dirty="0">
                <a:latin typeface="Lucida Console" pitchFamily="49" charset="0"/>
              </a:rPr>
              <a:t>， 变量</a:t>
            </a:r>
            <a:r>
              <a:rPr lang="en-US" altLang="zh-CN" sz="1800" dirty="0">
                <a:latin typeface="Lucida Console" pitchFamily="49" charset="0"/>
              </a:rPr>
              <a:t>2</a:t>
            </a:r>
            <a:r>
              <a:rPr lang="zh-CN" altLang="en-US" sz="1800" dirty="0">
                <a:latin typeface="Lucida Console" pitchFamily="49" charset="0"/>
              </a:rPr>
              <a:t>，</a:t>
            </a:r>
            <a:r>
              <a:rPr lang="en-US" altLang="zh-CN" sz="1800" dirty="0">
                <a:latin typeface="Lucida Console" pitchFamily="49" charset="0"/>
              </a:rPr>
              <a:t>……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zh-CN" sz="1800" dirty="0" err="1">
                <a:latin typeface="Lucida Console" pitchFamily="49" charset="0"/>
              </a:rPr>
              <a:t>printf</a:t>
            </a:r>
            <a:r>
              <a:rPr lang="en-US" altLang="zh-CN" sz="1800" dirty="0">
                <a:latin typeface="Lucida Console" pitchFamily="49" charset="0"/>
              </a:rPr>
              <a:t>(</a:t>
            </a:r>
            <a:r>
              <a:rPr lang="en-US" altLang="zh-CN" sz="1800" dirty="0">
                <a:latin typeface="Verdana"/>
              </a:rPr>
              <a:t>”</a:t>
            </a:r>
            <a:r>
              <a:rPr lang="zh-CN" altLang="en-US" sz="1800" dirty="0">
                <a:latin typeface="Times New Roman" pitchFamily="18" charset="0"/>
              </a:rPr>
              <a:t>格式串</a:t>
            </a:r>
            <a:r>
              <a:rPr lang="en-US" altLang="zh-CN" sz="1800" dirty="0">
                <a:latin typeface="Verdana"/>
              </a:rPr>
              <a:t>”</a:t>
            </a:r>
            <a:r>
              <a:rPr lang="zh-CN" altLang="en-US" sz="1800" dirty="0">
                <a:latin typeface="Lucida Console" pitchFamily="49" charset="0"/>
              </a:rPr>
              <a:t>，变量</a:t>
            </a:r>
            <a:r>
              <a:rPr lang="en-US" altLang="zh-CN" sz="1800" dirty="0">
                <a:latin typeface="Lucida Console" pitchFamily="49" charset="0"/>
              </a:rPr>
              <a:t>1</a:t>
            </a:r>
            <a:r>
              <a:rPr lang="zh-CN" altLang="en-US" sz="1800" dirty="0">
                <a:latin typeface="Lucida Console" pitchFamily="49" charset="0"/>
              </a:rPr>
              <a:t>，变量</a:t>
            </a:r>
            <a:r>
              <a:rPr lang="en-US" altLang="zh-CN" sz="1800" dirty="0">
                <a:latin typeface="Lucida Console" pitchFamily="49" charset="0"/>
              </a:rPr>
              <a:t>2</a:t>
            </a:r>
            <a:r>
              <a:rPr lang="zh-CN" altLang="en-US" sz="1800" dirty="0">
                <a:latin typeface="Lucida Console" pitchFamily="49" charset="0"/>
              </a:rPr>
              <a:t>，</a:t>
            </a:r>
            <a:r>
              <a:rPr lang="en-US" altLang="zh-CN" sz="1800" dirty="0">
                <a:latin typeface="Lucida Console" pitchFamily="49" charset="0"/>
              </a:rPr>
              <a:t>……)</a:t>
            </a:r>
          </a:p>
          <a:p>
            <a:pPr lvl="0">
              <a:defRPr/>
            </a:pPr>
            <a:endParaRPr lang="en-US" altLang="zh-CN" sz="2100" b="0" dirty="0">
              <a:latin typeface="Lucida Console" pitchFamily="49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F57D5C61-A6EC-4E18-B036-88EF31E60C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4732" y="43269"/>
            <a:ext cx="777240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4000" kern="0" dirty="0" err="1">
                <a:latin typeface="Verdana" panose="020B0604030504040204" pitchFamily="34" charset="0"/>
                <a:ea typeface="Verdana" panose="020B0604030504040204" pitchFamily="34" charset="0"/>
              </a:rPr>
              <a:t>awk</a:t>
            </a:r>
            <a:r>
              <a:rPr lang="zh-CN" altLang="en-US" sz="4000" kern="0" dirty="0">
                <a:latin typeface="Verdana" panose="020B0604030504040204" pitchFamily="34" charset="0"/>
                <a:ea typeface="黑体" panose="02010609060101010101" pitchFamily="49" charset="-122"/>
              </a:rPr>
              <a:t>描述的动作</a:t>
            </a:r>
            <a:endParaRPr lang="zh-CN" altLang="zh-CN" sz="4000" kern="0" dirty="0">
              <a:latin typeface="Verdana" panose="020B0604030504040204" pitchFamily="34" charset="0"/>
              <a:ea typeface="黑体" panose="02010609060101010101" pitchFamily="49" charset="-122"/>
              <a:sym typeface="黑体" panose="02010609060101010101" pitchFamily="49" charset="-122"/>
            </a:endParaRPr>
          </a:p>
        </p:txBody>
      </p:sp>
      <p:sp>
        <p:nvSpPr>
          <p:cNvPr id="6" name="动作按钮: 转到主页 5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B7CB793C-E250-41A9-A179-627DFF43E719}"/>
              </a:ext>
            </a:extLst>
          </p:cNvPr>
          <p:cNvSpPr/>
          <p:nvPr/>
        </p:nvSpPr>
        <p:spPr bwMode="auto">
          <a:xfrm>
            <a:off x="261984" y="260648"/>
            <a:ext cx="284499" cy="368201"/>
          </a:xfrm>
          <a:prstGeom prst="actionButtonHome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15347077"/>
      </p:ext>
    </p:extLst>
  </p:cSld>
  <p:clrMapOvr>
    <a:masterClrMapping/>
  </p:clrMapOvr>
  <p:transition spd="slow" advTm="38376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602020" y="908050"/>
            <a:ext cx="7897631" cy="4770537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defTabSz="685800" eaLnBrk="1" hangingPunct="1">
              <a:lnSpc>
                <a:spcPct val="100000"/>
              </a:lnSpc>
            </a:pPr>
            <a:r>
              <a:rPr lang="en-US" altLang="zh-CN" sz="1600" dirty="0">
                <a:solidFill>
                  <a:srgbClr val="000000"/>
                </a:solidFill>
              </a:rPr>
              <a:t>$</a:t>
            </a:r>
            <a:r>
              <a:rPr lang="en-US" altLang="zh-CN" sz="1600" dirty="0">
                <a:solidFill>
                  <a:srgbClr val="000066"/>
                </a:solidFill>
              </a:rPr>
              <a:t> </a:t>
            </a:r>
            <a:r>
              <a:rPr lang="en-US" altLang="zh-CN" sz="1600" dirty="0" err="1">
                <a:solidFill>
                  <a:srgbClr val="993300"/>
                </a:solidFill>
              </a:rPr>
              <a:t>ps</a:t>
            </a:r>
            <a:r>
              <a:rPr lang="en-US" altLang="zh-CN" sz="1600" dirty="0">
                <a:solidFill>
                  <a:srgbClr val="993300"/>
                </a:solidFill>
              </a:rPr>
              <a:t> -</a:t>
            </a:r>
            <a:r>
              <a:rPr lang="en-US" altLang="zh-CN" sz="1600" dirty="0" err="1">
                <a:solidFill>
                  <a:srgbClr val="993300"/>
                </a:solidFill>
              </a:rPr>
              <a:t>ef</a:t>
            </a:r>
            <a:r>
              <a:rPr lang="en-US" altLang="zh-CN" sz="1600" dirty="0">
                <a:solidFill>
                  <a:srgbClr val="993300"/>
                </a:solidFill>
              </a:rPr>
              <a:t> | </a:t>
            </a:r>
            <a:r>
              <a:rPr lang="en-US" altLang="zh-CN" sz="1600" dirty="0" err="1">
                <a:solidFill>
                  <a:srgbClr val="993300"/>
                </a:solidFill>
              </a:rPr>
              <a:t>grep</a:t>
            </a:r>
            <a:r>
              <a:rPr lang="en-US" altLang="zh-CN" sz="1600" dirty="0">
                <a:solidFill>
                  <a:srgbClr val="993300"/>
                </a:solidFill>
              </a:rPr>
              <a:t> guest</a:t>
            </a:r>
            <a:r>
              <a:rPr lang="en-US" altLang="zh-CN" sz="1600" dirty="0">
                <a:solidFill>
                  <a:srgbClr val="FF0000"/>
                </a:solidFill>
              </a:rPr>
              <a:t> </a:t>
            </a:r>
          </a:p>
          <a:p>
            <a:pPr defTabSz="685800">
              <a:lnSpc>
                <a:spcPct val="100000"/>
              </a:lnSpc>
            </a:pPr>
            <a:r>
              <a:rPr lang="en-US" altLang="zh-CN" sz="1600" dirty="0">
                <a:solidFill>
                  <a:srgbClr val="000066"/>
                </a:solidFill>
              </a:rPr>
              <a:t>   </a:t>
            </a:r>
            <a:r>
              <a:rPr lang="en-US" altLang="zh-CN" sz="1600" dirty="0">
                <a:solidFill>
                  <a:srgbClr val="000000"/>
                </a:solidFill>
              </a:rPr>
              <a:t>guest   669   668  0 11:27:13   ttyp1    00:00:00 -</a:t>
            </a:r>
            <a:r>
              <a:rPr lang="en-US" altLang="zh-CN" sz="1600" dirty="0" err="1">
                <a:solidFill>
                  <a:srgbClr val="000000"/>
                </a:solidFill>
              </a:rPr>
              <a:t>sh</a:t>
            </a:r>
            <a:endParaRPr lang="en-US" altLang="zh-CN" sz="1600" dirty="0">
              <a:solidFill>
                <a:srgbClr val="000000"/>
              </a:solidFill>
            </a:endParaRPr>
          </a:p>
          <a:p>
            <a:pPr defTabSz="685800">
              <a:lnSpc>
                <a:spcPct val="100000"/>
              </a:lnSpc>
            </a:pPr>
            <a:r>
              <a:rPr lang="en-US" altLang="zh-CN" sz="1600" dirty="0">
                <a:solidFill>
                  <a:srgbClr val="000000"/>
                </a:solidFill>
              </a:rPr>
              <a:t>   guest   678   669  0 11:27:18   ttyp1    00:00:00 vi</a:t>
            </a:r>
          </a:p>
          <a:p>
            <a:pPr defTabSz="685800">
              <a:lnSpc>
                <a:spcPct val="100000"/>
              </a:lnSpc>
            </a:pPr>
            <a:r>
              <a:rPr lang="en-US" altLang="zh-CN" sz="1600" dirty="0">
                <a:solidFill>
                  <a:srgbClr val="000000"/>
                </a:solidFill>
              </a:rPr>
              <a:t>$</a:t>
            </a:r>
            <a:r>
              <a:rPr lang="en-US" altLang="zh-CN" sz="1600" dirty="0">
                <a:solidFill>
                  <a:srgbClr val="000066"/>
                </a:solidFill>
              </a:rPr>
              <a:t> </a:t>
            </a:r>
            <a:r>
              <a:rPr lang="en-US" altLang="zh-CN" sz="1600" dirty="0" err="1">
                <a:solidFill>
                  <a:srgbClr val="993300"/>
                </a:solidFill>
              </a:rPr>
              <a:t>ps</a:t>
            </a:r>
            <a:r>
              <a:rPr lang="en-US" altLang="zh-CN" sz="1600" dirty="0">
                <a:solidFill>
                  <a:srgbClr val="993300"/>
                </a:solidFill>
              </a:rPr>
              <a:t> -</a:t>
            </a:r>
            <a:r>
              <a:rPr lang="en-US" altLang="zh-CN" sz="1600" dirty="0" err="1">
                <a:solidFill>
                  <a:srgbClr val="993300"/>
                </a:solidFill>
              </a:rPr>
              <a:t>ef</a:t>
            </a:r>
            <a:r>
              <a:rPr lang="en-US" altLang="zh-CN" sz="1600" dirty="0">
                <a:solidFill>
                  <a:srgbClr val="993300"/>
                </a:solidFill>
              </a:rPr>
              <a:t> | </a:t>
            </a:r>
            <a:r>
              <a:rPr lang="en-US" altLang="zh-CN" sz="1600" dirty="0" err="1">
                <a:solidFill>
                  <a:srgbClr val="993300"/>
                </a:solidFill>
              </a:rPr>
              <a:t>awk</a:t>
            </a:r>
            <a:r>
              <a:rPr lang="en-US" altLang="zh-CN" sz="1600" dirty="0">
                <a:solidFill>
                  <a:srgbClr val="993300"/>
                </a:solidFill>
              </a:rPr>
              <a:t> '/guest/{ </a:t>
            </a:r>
            <a:r>
              <a:rPr lang="en-US" altLang="zh-CN" sz="1600" dirty="0" err="1">
                <a:solidFill>
                  <a:srgbClr val="993300"/>
                </a:solidFill>
              </a:rPr>
              <a:t>printf</a:t>
            </a:r>
            <a:r>
              <a:rPr lang="en-US" altLang="zh-CN" sz="1600" dirty="0">
                <a:solidFill>
                  <a:srgbClr val="993300"/>
                </a:solidFill>
              </a:rPr>
              <a:t>("%s ",$2); }‘</a:t>
            </a:r>
          </a:p>
          <a:p>
            <a:pPr defTabSz="685800">
              <a:lnSpc>
                <a:spcPct val="100000"/>
              </a:lnSpc>
            </a:pPr>
            <a:r>
              <a:rPr lang="en-US" altLang="zh-CN" sz="1600" dirty="0">
                <a:solidFill>
                  <a:srgbClr val="000000"/>
                </a:solidFill>
              </a:rPr>
              <a:t>669 678</a:t>
            </a:r>
          </a:p>
          <a:p>
            <a:pPr defTabSz="685800">
              <a:lnSpc>
                <a:spcPct val="100000"/>
              </a:lnSpc>
            </a:pPr>
            <a:r>
              <a:rPr lang="en-US" altLang="zh-CN" sz="1600" dirty="0">
                <a:solidFill>
                  <a:srgbClr val="000000"/>
                </a:solidFill>
              </a:rPr>
              <a:t>$</a:t>
            </a:r>
            <a:r>
              <a:rPr lang="en-US" altLang="zh-CN" sz="1600" dirty="0">
                <a:solidFill>
                  <a:srgbClr val="000066"/>
                </a:solidFill>
              </a:rPr>
              <a:t> </a:t>
            </a:r>
            <a:r>
              <a:rPr lang="en-US" altLang="zh-CN" sz="1600" dirty="0" err="1">
                <a:solidFill>
                  <a:srgbClr val="C00000"/>
                </a:solidFill>
              </a:rPr>
              <a:t>awk</a:t>
            </a:r>
            <a:r>
              <a:rPr lang="en-US" altLang="zh-CN" sz="1600" dirty="0">
                <a:solidFill>
                  <a:srgbClr val="C00000"/>
                </a:solidFill>
              </a:rPr>
              <a:t> '{</a:t>
            </a:r>
            <a:r>
              <a:rPr lang="en-US" altLang="zh-CN" sz="1600" dirty="0" err="1">
                <a:solidFill>
                  <a:srgbClr val="C00000"/>
                </a:solidFill>
              </a:rPr>
              <a:t>printf</a:t>
            </a:r>
            <a:r>
              <a:rPr lang="en-US" altLang="zh-CN" sz="1600" dirty="0">
                <a:solidFill>
                  <a:srgbClr val="C00000"/>
                </a:solidFill>
              </a:rPr>
              <a:t>("%d: %s\n",NR,$0); }' </a:t>
            </a:r>
            <a:r>
              <a:rPr lang="en-US" altLang="zh-CN" sz="1600" dirty="0" err="1">
                <a:solidFill>
                  <a:srgbClr val="C00000"/>
                </a:solidFill>
              </a:rPr>
              <a:t>test.c</a:t>
            </a:r>
            <a:endParaRPr lang="en-US" altLang="zh-CN" sz="1600" dirty="0">
              <a:solidFill>
                <a:srgbClr val="C00000"/>
              </a:solidFill>
            </a:endParaRPr>
          </a:p>
          <a:p>
            <a:pPr defTabSz="685800">
              <a:lnSpc>
                <a:spcPct val="100000"/>
              </a:lnSpc>
            </a:pPr>
            <a:r>
              <a:rPr lang="en-US" altLang="zh-CN" sz="1600" dirty="0">
                <a:solidFill>
                  <a:srgbClr val="000000"/>
                </a:solidFill>
              </a:rPr>
              <a:t>1: main()</a:t>
            </a:r>
          </a:p>
          <a:p>
            <a:pPr defTabSz="685800">
              <a:lnSpc>
                <a:spcPct val="100000"/>
              </a:lnSpc>
            </a:pPr>
            <a:r>
              <a:rPr lang="en-US" altLang="zh-CN" sz="1600" dirty="0">
                <a:solidFill>
                  <a:srgbClr val="000000"/>
                </a:solidFill>
              </a:rPr>
              <a:t>2: {</a:t>
            </a:r>
          </a:p>
          <a:p>
            <a:pPr defTabSz="685800">
              <a:lnSpc>
                <a:spcPct val="100000"/>
              </a:lnSpc>
            </a:pPr>
            <a:r>
              <a:rPr lang="en-US" altLang="zh-CN" sz="1600" dirty="0">
                <a:solidFill>
                  <a:srgbClr val="000000"/>
                </a:solidFill>
              </a:rPr>
              <a:t>3:     </a:t>
            </a:r>
            <a:r>
              <a:rPr lang="en-US" altLang="zh-CN" sz="1600" dirty="0" err="1">
                <a:solidFill>
                  <a:srgbClr val="000000"/>
                </a:solidFill>
              </a:rPr>
              <a:t>printf</a:t>
            </a:r>
            <a:r>
              <a:rPr lang="en-US" altLang="zh-CN" sz="1600" dirty="0">
                <a:solidFill>
                  <a:srgbClr val="000000"/>
                </a:solidFill>
              </a:rPr>
              <a:t>("Hello!\n");</a:t>
            </a:r>
          </a:p>
          <a:p>
            <a:pPr defTabSz="685800">
              <a:lnSpc>
                <a:spcPct val="100000"/>
              </a:lnSpc>
            </a:pPr>
            <a:r>
              <a:rPr lang="en-US" altLang="zh-CN" sz="1600" dirty="0">
                <a:solidFill>
                  <a:srgbClr val="000000"/>
                </a:solidFill>
              </a:rPr>
              <a:t>4: }</a:t>
            </a:r>
            <a:r>
              <a:rPr lang="en-US" altLang="zh-CN" sz="16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</a:p>
          <a:p>
            <a:pPr defTabSz="685800" eaLnBrk="1" hangingPunct="1">
              <a:lnSpc>
                <a:spcPct val="100000"/>
              </a:lnSpc>
            </a:pPr>
            <a:r>
              <a:rPr lang="en-US" altLang="zh-CN" sz="1600" dirty="0">
                <a:solidFill>
                  <a:srgbClr val="000000"/>
                </a:solidFill>
                <a:ea typeface="楷体_GB2312" pitchFamily="49" charset="-122"/>
              </a:rPr>
              <a:t>$ </a:t>
            </a:r>
            <a:r>
              <a:rPr lang="en-US" altLang="zh-CN" sz="1600" dirty="0">
                <a:solidFill>
                  <a:srgbClr val="993300"/>
                </a:solidFill>
                <a:ea typeface="楷体_GB2312" pitchFamily="49" charset="-122"/>
              </a:rPr>
              <a:t>date</a:t>
            </a:r>
            <a:r>
              <a:rPr lang="en-US" altLang="zh-CN" sz="1600" dirty="0">
                <a:solidFill>
                  <a:srgbClr val="000000"/>
                </a:solidFill>
                <a:ea typeface="楷体_GB2312" pitchFamily="49" charset="-122"/>
              </a:rPr>
              <a:t> </a:t>
            </a:r>
          </a:p>
          <a:p>
            <a:pPr defTabSz="685800" eaLnBrk="1" hangingPunct="1">
              <a:lnSpc>
                <a:spcPct val="100000"/>
              </a:lnSpc>
            </a:pPr>
            <a:r>
              <a:rPr lang="en-US" altLang="zh-CN" sz="1600" dirty="0">
                <a:solidFill>
                  <a:srgbClr val="000000"/>
                </a:solidFill>
                <a:ea typeface="楷体_GB2312" pitchFamily="49" charset="-122"/>
              </a:rPr>
              <a:t>Thu May 27 22:02:22 BEIDT 2004</a:t>
            </a:r>
          </a:p>
          <a:p>
            <a:pPr defTabSz="685800" eaLnBrk="1" hangingPunct="1">
              <a:lnSpc>
                <a:spcPct val="100000"/>
              </a:lnSpc>
            </a:pPr>
            <a:r>
              <a:rPr lang="en-US" altLang="zh-CN" sz="1600" dirty="0">
                <a:solidFill>
                  <a:srgbClr val="000000"/>
                </a:solidFill>
                <a:ea typeface="楷体_GB2312" pitchFamily="49" charset="-122"/>
              </a:rPr>
              <a:t>$ </a:t>
            </a:r>
            <a:r>
              <a:rPr lang="en-US" altLang="zh-CN" sz="1600" dirty="0">
                <a:solidFill>
                  <a:srgbClr val="993300"/>
                </a:solidFill>
                <a:ea typeface="楷体_GB2312" pitchFamily="49" charset="-122"/>
              </a:rPr>
              <a:t>date | </a:t>
            </a:r>
            <a:r>
              <a:rPr lang="en-US" altLang="zh-CN" sz="1600" dirty="0" err="1">
                <a:solidFill>
                  <a:srgbClr val="993300"/>
                </a:solidFill>
                <a:ea typeface="楷体_GB2312" pitchFamily="49" charset="-122"/>
              </a:rPr>
              <a:t>awk</a:t>
            </a:r>
            <a:r>
              <a:rPr lang="en-US" altLang="zh-CN" sz="1600" dirty="0">
                <a:solidFill>
                  <a:srgbClr val="993300"/>
                </a:solidFill>
                <a:ea typeface="楷体_GB2312" pitchFamily="49" charset="-122"/>
              </a:rPr>
              <a:t> '{print $4}'</a:t>
            </a:r>
          </a:p>
          <a:p>
            <a:pPr defTabSz="685800" eaLnBrk="1" hangingPunct="1">
              <a:lnSpc>
                <a:spcPct val="100000"/>
              </a:lnSpc>
            </a:pPr>
            <a:r>
              <a:rPr lang="en-US" altLang="zh-CN" sz="1600" dirty="0">
                <a:solidFill>
                  <a:srgbClr val="000000"/>
                </a:solidFill>
                <a:ea typeface="楷体_GB2312" pitchFamily="49" charset="-122"/>
              </a:rPr>
              <a:t>22:02:42</a:t>
            </a:r>
          </a:p>
          <a:p>
            <a:pPr defTabSz="685800" eaLnBrk="1" hangingPunct="1">
              <a:lnSpc>
                <a:spcPct val="100000"/>
              </a:lnSpc>
            </a:pPr>
            <a:r>
              <a:rPr lang="en-US" altLang="zh-CN" sz="1600" dirty="0">
                <a:solidFill>
                  <a:srgbClr val="000000"/>
                </a:solidFill>
                <a:ea typeface="楷体_GB2312" pitchFamily="49" charset="-122"/>
              </a:rPr>
              <a:t>$ </a:t>
            </a:r>
            <a:r>
              <a:rPr lang="en-US" altLang="zh-CN" sz="1600" dirty="0" err="1">
                <a:solidFill>
                  <a:srgbClr val="993300"/>
                </a:solidFill>
                <a:ea typeface="楷体_GB2312" pitchFamily="49" charset="-122"/>
              </a:rPr>
              <a:t>ls</a:t>
            </a:r>
            <a:r>
              <a:rPr lang="en-US" altLang="zh-CN" sz="1600" dirty="0">
                <a:solidFill>
                  <a:srgbClr val="993300"/>
                </a:solidFill>
                <a:ea typeface="楷体_GB2312" pitchFamily="49" charset="-122"/>
              </a:rPr>
              <a:t> -s | </a:t>
            </a:r>
            <a:r>
              <a:rPr lang="en-US" altLang="zh-CN" sz="1600" dirty="0" err="1">
                <a:solidFill>
                  <a:srgbClr val="993300"/>
                </a:solidFill>
                <a:ea typeface="楷体_GB2312" pitchFamily="49" charset="-122"/>
              </a:rPr>
              <a:t>awk</a:t>
            </a:r>
            <a:r>
              <a:rPr lang="en-US" altLang="zh-CN" sz="1600" dirty="0">
                <a:solidFill>
                  <a:srgbClr val="993300"/>
                </a:solidFill>
                <a:ea typeface="楷体_GB2312" pitchFamily="49" charset="-122"/>
              </a:rPr>
              <a:t> '$1 &gt; 2000 { print $2 }' </a:t>
            </a:r>
          </a:p>
          <a:p>
            <a:pPr defTabSz="685800" eaLnBrk="1" hangingPunct="1">
              <a:lnSpc>
                <a:spcPct val="100000"/>
              </a:lnSpc>
            </a:pPr>
            <a:r>
              <a:rPr lang="en-US" altLang="zh-CN" sz="1600" dirty="0" err="1">
                <a:solidFill>
                  <a:srgbClr val="000000"/>
                </a:solidFill>
                <a:ea typeface="楷体_GB2312" pitchFamily="49" charset="-122"/>
              </a:rPr>
              <a:t>disk.img</a:t>
            </a:r>
            <a:endParaRPr lang="en-US" altLang="zh-CN" sz="1600" dirty="0">
              <a:solidFill>
                <a:srgbClr val="000000"/>
              </a:solidFill>
              <a:ea typeface="楷体_GB2312" pitchFamily="49" charset="-122"/>
            </a:endParaRPr>
          </a:p>
          <a:p>
            <a:pPr defTabSz="685800" eaLnBrk="1" hangingPunct="1">
              <a:lnSpc>
                <a:spcPct val="100000"/>
              </a:lnSpc>
            </a:pPr>
            <a:r>
              <a:rPr lang="en-US" altLang="zh-CN" sz="1600" dirty="0">
                <a:solidFill>
                  <a:srgbClr val="000000"/>
                </a:solidFill>
                <a:ea typeface="楷体_GB2312" pitchFamily="49" charset="-122"/>
              </a:rPr>
              <a:t>document.pdf</a:t>
            </a:r>
          </a:p>
          <a:p>
            <a:pPr defTabSz="685800" eaLnBrk="1" hangingPunct="1">
              <a:lnSpc>
                <a:spcPct val="100000"/>
              </a:lnSpc>
            </a:pPr>
            <a:r>
              <a:rPr lang="en-US" altLang="zh-CN" sz="1600" dirty="0" err="1">
                <a:solidFill>
                  <a:srgbClr val="000000"/>
                </a:solidFill>
                <a:ea typeface="楷体_GB2312" pitchFamily="49" charset="-122"/>
              </a:rPr>
              <a:t>linux-src.tar.Z</a:t>
            </a:r>
            <a:endParaRPr lang="en-US" altLang="zh-CN" sz="1600" dirty="0">
              <a:solidFill>
                <a:srgbClr val="000000"/>
              </a:solidFill>
              <a:ea typeface="楷体_GB2312" pitchFamily="49" charset="-122"/>
            </a:endParaRPr>
          </a:p>
          <a:p>
            <a:pPr defTabSz="685800" eaLnBrk="1" hangingPunct="1">
              <a:lnSpc>
                <a:spcPct val="100000"/>
              </a:lnSpc>
            </a:pPr>
            <a:r>
              <a:rPr lang="en-US" altLang="zh-CN" sz="1600" dirty="0">
                <a:solidFill>
                  <a:srgbClr val="000000"/>
                </a:solidFill>
                <a:ea typeface="楷体_GB2312" pitchFamily="49" charset="-122"/>
              </a:rPr>
              <a:t>pppd.log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B1CC65B2-ED51-49E5-B5B3-CAE6C86E08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115888"/>
            <a:ext cx="777240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4000" kern="0" dirty="0" err="1">
                <a:latin typeface="Verdana" panose="020B0604030504040204" pitchFamily="34" charset="0"/>
                <a:ea typeface="Verdana" panose="020B0604030504040204" pitchFamily="34" charset="0"/>
              </a:rPr>
              <a:t>awk</a:t>
            </a:r>
            <a:r>
              <a:rPr lang="zh-CN" altLang="en-US" sz="4000" kern="0" dirty="0">
                <a:latin typeface="Verdana" panose="020B0604030504040204" pitchFamily="34" charset="0"/>
                <a:ea typeface="黑体" panose="02010609060101010101" pitchFamily="49" charset="-122"/>
              </a:rPr>
              <a:t>举例</a:t>
            </a:r>
            <a:endParaRPr lang="zh-CN" altLang="zh-CN" sz="4000" kern="0" dirty="0">
              <a:latin typeface="Verdana" panose="020B0604030504040204" pitchFamily="34" charset="0"/>
              <a:ea typeface="黑体" panose="02010609060101010101" pitchFamily="49" charset="-122"/>
              <a:sym typeface="黑体" panose="02010609060101010101" pitchFamily="49" charset="-122"/>
            </a:endParaRPr>
          </a:p>
        </p:txBody>
      </p:sp>
      <p:sp>
        <p:nvSpPr>
          <p:cNvPr id="5" name="动作按钮: 转到主页 4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0DF10628-19D3-4A72-90CC-207AA444CD73}"/>
              </a:ext>
            </a:extLst>
          </p:cNvPr>
          <p:cNvSpPr/>
          <p:nvPr/>
        </p:nvSpPr>
        <p:spPr bwMode="auto">
          <a:xfrm>
            <a:off x="261984" y="260648"/>
            <a:ext cx="284499" cy="368201"/>
          </a:xfrm>
          <a:prstGeom prst="actionButtonHome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13971398"/>
      </p:ext>
    </p:extLst>
  </p:cSld>
  <p:clrMapOvr>
    <a:masterClrMapping/>
  </p:clrMapOvr>
  <p:transition spd="slow" advTm="38376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827584" y="1124744"/>
            <a:ext cx="8100000" cy="4987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7500" bIns="3429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342900" marR="0" lvl="0" indent="-342900" defTabSz="914400" eaLnBrk="1" latinLnBrk="0" hangingPunct="1">
              <a:lnSpc>
                <a:spcPct val="100000"/>
              </a:lnSpc>
              <a:spcBef>
                <a:spcPct val="20000"/>
              </a:spcBef>
              <a:buClr>
                <a:srgbClr val="FF9900"/>
              </a:buClr>
              <a:buSzTx/>
              <a:buFont typeface="Wingdings" pitchFamily="2" charset="2"/>
              <a:buChar char="n"/>
              <a:tabLst/>
              <a:defRPr kumimoji="1" sz="2800" b="1" i="0" u="none" strike="noStrike" kern="0" cap="none" spc="0" normalizeH="0" baseline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Times New Roman"/>
                <a:ea typeface="黑体"/>
              </a:defRPr>
            </a:lvl1pPr>
            <a:lvl2pPr marL="742950" marR="0" lvl="1" indent="-285750" defTabSz="914400" eaLnBrk="1" latinLnBrk="0" hangingPunct="1">
              <a:lnSpc>
                <a:spcPct val="100000"/>
              </a:lnSpc>
              <a:spcBef>
                <a:spcPct val="20000"/>
              </a:spcBef>
              <a:buClr>
                <a:srgbClr val="009900"/>
              </a:buClr>
              <a:buSzTx/>
              <a:buFont typeface="Wingdings" pitchFamily="2" charset="2"/>
              <a:buChar char="u"/>
              <a:tabLst/>
              <a:defRPr kumimoji="1" sz="24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黑体"/>
              </a:defRPr>
            </a:lvl2pPr>
            <a:lvl3pPr marL="1143000" indent="-228600">
              <a:spcBef>
                <a:spcPct val="20000"/>
              </a:spcBef>
              <a:buClr>
                <a:srgbClr val="0000FF"/>
              </a:buClr>
              <a:buFont typeface="Wingdings" pitchFamily="2" charset="2"/>
              <a:buChar char="Ø"/>
              <a:defRPr kumimoji="1" sz="2200">
                <a:latin typeface="Verdana" pitchFamily="34" charset="0"/>
                <a:ea typeface="+mj-ea"/>
              </a:defRPr>
            </a:lvl3pPr>
            <a:lvl4pPr marL="1600200" indent="-228600">
              <a:spcBef>
                <a:spcPct val="20000"/>
              </a:spcBef>
              <a:buClr>
                <a:srgbClr val="CC00FF"/>
              </a:buClr>
              <a:buFont typeface="Wingdings" pitchFamily="2" charset="2"/>
              <a:buChar char="l"/>
              <a:defRPr kumimoji="1" sz="2000">
                <a:latin typeface="Verdana" pitchFamily="34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rgbClr val="006600"/>
              </a:buClr>
              <a:buFont typeface="Wingdings" pitchFamily="2" charset="2"/>
              <a:buChar char="l"/>
              <a:defRPr kumimoji="1" sz="2000">
                <a:latin typeface="+mn-lt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latin typeface="+mn-lt"/>
              </a:defRPr>
            </a:lvl9pPr>
          </a:lstStyle>
          <a:p>
            <a:r>
              <a:rPr lang="zh-CN" altLang="en-US" sz="2100" dirty="0"/>
              <a:t>文本文件</a:t>
            </a:r>
            <a:endParaRPr lang="en-US" altLang="zh-CN" sz="2100" dirty="0"/>
          </a:p>
          <a:p>
            <a:pPr lvl="1" indent="-257175"/>
            <a:r>
              <a:rPr lang="en-US" altLang="zh-CN" sz="1800" dirty="0"/>
              <a:t>C</a:t>
            </a:r>
            <a:r>
              <a:rPr lang="zh-CN" altLang="en-US" sz="1800" dirty="0"/>
              <a:t>语言，</a:t>
            </a:r>
            <a:r>
              <a:rPr lang="en-US" altLang="zh-CN" sz="1800" dirty="0"/>
              <a:t>Java</a:t>
            </a:r>
            <a:r>
              <a:rPr lang="zh-CN" altLang="en-US" sz="1800" dirty="0"/>
              <a:t>语言等编程文件的源程序语言</a:t>
            </a:r>
            <a:endParaRPr lang="en-US" altLang="zh-CN" sz="1800" dirty="0"/>
          </a:p>
          <a:p>
            <a:pPr lvl="1" indent="-257175"/>
            <a:r>
              <a:rPr lang="zh-CN" altLang="en-US" sz="1800" dirty="0"/>
              <a:t>文本格式的数据文件</a:t>
            </a:r>
            <a:endParaRPr lang="en-US" altLang="zh-CN" sz="1800" dirty="0"/>
          </a:p>
          <a:p>
            <a:pPr lvl="1" indent="-257175"/>
            <a:r>
              <a:rPr lang="zh-CN" altLang="en-US" sz="1800" dirty="0"/>
              <a:t>文本格式的文字信息</a:t>
            </a:r>
            <a:endParaRPr lang="en-US" altLang="zh-CN" sz="1800" dirty="0"/>
          </a:p>
          <a:p>
            <a:r>
              <a:rPr lang="zh-CN" altLang="en-US" sz="2100" dirty="0"/>
              <a:t>程序输出</a:t>
            </a:r>
          </a:p>
          <a:p>
            <a:r>
              <a:rPr lang="zh-CN" altLang="en-US" sz="2100" dirty="0"/>
              <a:t>系统配置信息</a:t>
            </a:r>
            <a:endParaRPr lang="en-US" altLang="zh-CN" sz="2100" dirty="0"/>
          </a:p>
          <a:p>
            <a:pPr lvl="1"/>
            <a:r>
              <a:rPr lang="en-US" altLang="zh-CN" sz="1800" dirty="0"/>
              <a:t>/</a:t>
            </a:r>
            <a:r>
              <a:rPr lang="en-US" altLang="zh-CN" sz="1800" dirty="0" err="1"/>
              <a:t>etc</a:t>
            </a:r>
            <a:r>
              <a:rPr lang="zh-CN" altLang="en-US" sz="1800" dirty="0"/>
              <a:t>下的配置文件（功能类似</a:t>
            </a:r>
            <a:r>
              <a:rPr lang="en-US" altLang="zh-CN" sz="1800" dirty="0"/>
              <a:t>windows</a:t>
            </a:r>
            <a:r>
              <a:rPr lang="zh-CN" altLang="en-US" sz="1800" dirty="0"/>
              <a:t>的注册表）</a:t>
            </a:r>
            <a:endParaRPr lang="en-US" altLang="zh-CN" sz="1800" dirty="0"/>
          </a:p>
          <a:p>
            <a:r>
              <a:rPr lang="zh-CN" altLang="en-US" sz="2100" dirty="0"/>
              <a:t>文本型网络协议</a:t>
            </a:r>
            <a:r>
              <a:rPr lang="zh-CN" altLang="en-US" sz="1800" dirty="0"/>
              <a:t>因特网大部分传输层以上的协议是文本型协议</a:t>
            </a:r>
            <a:endParaRPr lang="en-US" altLang="zh-CN" sz="1800" dirty="0"/>
          </a:p>
          <a:p>
            <a:pPr lvl="1"/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会话层协议：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POP3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SMTP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IMAP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endParaRPr lang="en-US" altLang="zh-C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表示层协议：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XML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MIME</a:t>
            </a:r>
          </a:p>
          <a:p>
            <a:r>
              <a:rPr lang="zh-CN" altLang="en-US" sz="2100" dirty="0"/>
              <a:t>文本文件处理的命令</a:t>
            </a:r>
            <a:endParaRPr lang="en-US" altLang="zh-CN" sz="2100" dirty="0"/>
          </a:p>
          <a:p>
            <a:pPr lvl="1"/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Linux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提供大量</a:t>
            </a:r>
            <a:r>
              <a:rPr lang="zh-CN" altLang="en-US" sz="1800" dirty="0"/>
              <a:t>的文本文件处理的命令</a:t>
            </a:r>
            <a:endParaRPr lang="en-US" altLang="zh-CN" sz="1800" dirty="0"/>
          </a:p>
          <a:p>
            <a:pPr lvl="1"/>
            <a:r>
              <a:rPr lang="zh-CN" altLang="en-US" sz="1800" dirty="0"/>
              <a:t>多数命令都有复杂的选项</a:t>
            </a:r>
          </a:p>
          <a:p>
            <a:pPr lvl="1"/>
            <a:endParaRPr lang="en-US" altLang="zh-CN" sz="1800" dirty="0"/>
          </a:p>
          <a:p>
            <a:endParaRPr lang="en-US" altLang="zh-CN" sz="2100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BD631D49-F444-4639-A29A-4751E9B16C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115888"/>
            <a:ext cx="777240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黑体" panose="02010609060101010101" pitchFamily="49" charset="-122"/>
              </a:rPr>
              <a:t>Linux</a:t>
            </a:r>
            <a:r>
              <a:rPr lang="zh-CN" altLang="en-US" kern="0" dirty="0">
                <a:latin typeface="Verdana" panose="020B060403050404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中的文本信息</a:t>
            </a:r>
            <a:endParaRPr lang="zh-CN" altLang="zh-CN" kern="0" dirty="0">
              <a:latin typeface="Verdana" panose="020B0604030504040204" pitchFamily="34" charset="0"/>
              <a:ea typeface="黑体" panose="02010609060101010101" pitchFamily="49" charset="-122"/>
              <a:sym typeface="黑体" panose="02010609060101010101" pitchFamily="49" charset="-122"/>
            </a:endParaRPr>
          </a:p>
        </p:txBody>
      </p:sp>
      <p:sp>
        <p:nvSpPr>
          <p:cNvPr id="5" name="动作按钮: 转到主页 4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C9FFFC66-8870-47A1-BCAA-0C9AA1E35590}"/>
              </a:ext>
            </a:extLst>
          </p:cNvPr>
          <p:cNvSpPr/>
          <p:nvPr/>
        </p:nvSpPr>
        <p:spPr bwMode="auto">
          <a:xfrm>
            <a:off x="261984" y="260648"/>
            <a:ext cx="284499" cy="368201"/>
          </a:xfrm>
          <a:prstGeom prst="actionButtonHome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  <a:ea typeface="宋体" pitchFamily="2" charset="-122"/>
            </a:endParaRPr>
          </a:p>
        </p:txBody>
      </p:sp>
    </p:spTree>
  </p:cSld>
  <p:clrMapOvr>
    <a:masterClrMapping/>
  </p:clrMapOvr>
  <p:transition spd="slow" advTm="38376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8313" y="1844675"/>
            <a:ext cx="8207375" cy="2089150"/>
          </a:xfrm>
        </p:spPr>
        <p:txBody>
          <a:bodyPr/>
          <a:lstStyle/>
          <a:p>
            <a:r>
              <a:rPr lang="zh-CN" altLang="en-US" sz="5000" dirty="0">
                <a:solidFill>
                  <a:srgbClr val="00808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正则表达式应用</a:t>
            </a:r>
          </a:p>
        </p:txBody>
      </p:sp>
      <p:sp>
        <p:nvSpPr>
          <p:cNvPr id="200708" name="Line 4"/>
          <p:cNvSpPr>
            <a:spLocks noChangeShapeType="1"/>
          </p:cNvSpPr>
          <p:nvPr/>
        </p:nvSpPr>
        <p:spPr bwMode="auto">
          <a:xfrm>
            <a:off x="684213" y="908050"/>
            <a:ext cx="7775575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888985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"/>
          <p:cNvSpPr txBox="1">
            <a:spLocks noChangeArrowheads="1"/>
          </p:cNvSpPr>
          <p:nvPr/>
        </p:nvSpPr>
        <p:spPr bwMode="auto">
          <a:xfrm>
            <a:off x="590509" y="980728"/>
            <a:ext cx="7869923" cy="5311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n"/>
              <a:defRPr kumimoji="1" sz="2800" b="1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u"/>
              <a:defRPr kumimoji="1" sz="2400">
                <a:solidFill>
                  <a:schemeClr val="tx1"/>
                </a:solidFill>
                <a:latin typeface="Verdana" pitchFamily="34" charset="0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Char char="Ø"/>
              <a:defRPr kumimoji="1" sz="2200">
                <a:solidFill>
                  <a:schemeClr val="tx1"/>
                </a:solidFill>
                <a:latin typeface="Verdana" pitchFamily="34" charset="0"/>
                <a:ea typeface="+mj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FF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Verdana" pitchFamily="34" charset="0"/>
                <a:ea typeface="仿宋_GB2312" pitchFamily="49" charset="-122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marL="0" indent="0" defTabSz="685800" eaLnBrk="1" hangingPunct="1">
              <a:lnSpc>
                <a:spcPts val="2200"/>
              </a:lnSpc>
              <a:buClr>
                <a:srgbClr val="FF9900"/>
              </a:buClr>
              <a:buNone/>
              <a:defRPr/>
            </a:pPr>
            <a:r>
              <a:rPr lang="en-US" altLang="zh-CN" sz="1500" b="0" kern="0" dirty="0">
                <a:solidFill>
                  <a:srgbClr val="C00000"/>
                </a:solidFill>
                <a:latin typeface="Lucida Console" pitchFamily="49" charset="0"/>
                <a:ea typeface="黑体"/>
              </a:rPr>
              <a:t>· </a:t>
            </a:r>
            <a:r>
              <a:rPr lang="en-US" altLang="zh-CN" sz="1500" b="0" kern="0" dirty="0">
                <a:solidFill>
                  <a:schemeClr val="tx1"/>
                </a:solidFill>
                <a:latin typeface="Lucida Console" pitchFamily="49" charset="0"/>
                <a:ea typeface="黑体"/>
              </a:rPr>
              <a:t>1997</a:t>
            </a:r>
            <a:r>
              <a:rPr lang="zh-CN" altLang="en-US" sz="1500" b="0" kern="0" dirty="0">
                <a:solidFill>
                  <a:schemeClr val="tx1"/>
                </a:solidFill>
                <a:latin typeface="Lucida Console" pitchFamily="49" charset="0"/>
                <a:ea typeface="黑体"/>
              </a:rPr>
              <a:t>年 于</a:t>
            </a:r>
            <a:r>
              <a:rPr lang="en-US" altLang="zh-CN" sz="1500" b="0" kern="0" dirty="0">
                <a:solidFill>
                  <a:schemeClr val="tx1"/>
                </a:solidFill>
                <a:latin typeface="Lucida Console" pitchFamily="49" charset="0"/>
                <a:ea typeface="黑体"/>
              </a:rPr>
              <a:t>《</a:t>
            </a:r>
            <a:r>
              <a:rPr lang="zh-CN" altLang="en-US" sz="1500" b="0" kern="0" dirty="0">
                <a:solidFill>
                  <a:schemeClr val="tx1"/>
                </a:solidFill>
                <a:latin typeface="Lucida Console" pitchFamily="49" charset="0"/>
                <a:ea typeface="黑体"/>
              </a:rPr>
              <a:t>少年文艺</a:t>
            </a:r>
            <a:r>
              <a:rPr lang="en-US" altLang="zh-CN" sz="1500" b="0" kern="0" dirty="0">
                <a:solidFill>
                  <a:schemeClr val="tx1"/>
                </a:solidFill>
                <a:latin typeface="Lucida Console" pitchFamily="49" charset="0"/>
                <a:ea typeface="黑体"/>
              </a:rPr>
              <a:t>》</a:t>
            </a:r>
            <a:r>
              <a:rPr lang="zh-CN" altLang="en-US" sz="1500" b="0" kern="0" dirty="0">
                <a:solidFill>
                  <a:schemeClr val="tx1"/>
                </a:solidFill>
                <a:latin typeface="Lucida Console" pitchFamily="49" charset="0"/>
                <a:ea typeface="黑体"/>
              </a:rPr>
              <a:t>等刊物发表</a:t>
            </a:r>
            <a:r>
              <a:rPr lang="en-US" altLang="zh-CN" sz="1500" b="0" kern="0" dirty="0">
                <a:solidFill>
                  <a:schemeClr val="tx1"/>
                </a:solidFill>
                <a:latin typeface="Lucida Console" pitchFamily="49" charset="0"/>
                <a:ea typeface="黑体"/>
              </a:rPr>
              <a:t>《</a:t>
            </a:r>
            <a:r>
              <a:rPr lang="zh-CN" altLang="en-US" sz="1500" b="0" kern="0" dirty="0">
                <a:solidFill>
                  <a:schemeClr val="tx1"/>
                </a:solidFill>
                <a:latin typeface="Lucida Console" pitchFamily="49" charset="0"/>
                <a:ea typeface="黑体"/>
              </a:rPr>
              <a:t>生涯模式</a:t>
            </a:r>
            <a:r>
              <a:rPr lang="en-US" altLang="zh-CN" sz="1500" b="0" kern="0" dirty="0">
                <a:solidFill>
                  <a:schemeClr val="tx1"/>
                </a:solidFill>
                <a:latin typeface="Lucida Console" pitchFamily="49" charset="0"/>
                <a:ea typeface="黑体"/>
              </a:rPr>
              <a:t>》</a:t>
            </a:r>
            <a:r>
              <a:rPr lang="zh-CN" altLang="en-US" sz="1500" b="0" kern="0" dirty="0">
                <a:solidFill>
                  <a:schemeClr val="tx1"/>
                </a:solidFill>
                <a:latin typeface="Lucida Console" pitchFamily="49" charset="0"/>
                <a:ea typeface="黑体"/>
              </a:rPr>
              <a:t>等作品。</a:t>
            </a:r>
          </a:p>
          <a:p>
            <a:pPr marL="0" indent="0" defTabSz="685800" eaLnBrk="1" hangingPunct="1">
              <a:lnSpc>
                <a:spcPts val="2200"/>
              </a:lnSpc>
              <a:buClr>
                <a:srgbClr val="FF9900"/>
              </a:buClr>
              <a:buNone/>
              <a:defRPr/>
            </a:pPr>
            <a:r>
              <a:rPr lang="en-US" altLang="zh-CN" sz="1500" b="0" kern="0" dirty="0">
                <a:solidFill>
                  <a:schemeClr val="tx1"/>
                </a:solidFill>
                <a:latin typeface="Lucida Console" pitchFamily="49" charset="0"/>
                <a:ea typeface="黑体"/>
              </a:rPr>
              <a:t>· 1999</a:t>
            </a:r>
            <a:r>
              <a:rPr lang="zh-CN" altLang="en-US" sz="1500" b="0" kern="0" dirty="0">
                <a:solidFill>
                  <a:schemeClr val="tx1"/>
                </a:solidFill>
                <a:latin typeface="Lucida Console" pitchFamily="49" charset="0"/>
                <a:ea typeface="黑体"/>
              </a:rPr>
              <a:t>年 获得“首届全国新概念作文比赛”一等奖 。初赛作品</a:t>
            </a:r>
            <a:r>
              <a:rPr lang="en-US" altLang="zh-CN" sz="1500" b="0" kern="0" dirty="0">
                <a:solidFill>
                  <a:schemeClr val="tx1"/>
                </a:solidFill>
                <a:latin typeface="Lucida Console" pitchFamily="49" charset="0"/>
                <a:ea typeface="黑体"/>
              </a:rPr>
              <a:t>《</a:t>
            </a:r>
            <a:r>
              <a:rPr lang="zh-CN" altLang="en-US" sz="1500" b="0" kern="0" dirty="0">
                <a:solidFill>
                  <a:schemeClr val="tx1"/>
                </a:solidFill>
                <a:latin typeface="Lucida Console" pitchFamily="49" charset="0"/>
                <a:ea typeface="黑体"/>
              </a:rPr>
              <a:t>求医</a:t>
            </a:r>
            <a:r>
              <a:rPr lang="en-US" altLang="zh-CN" sz="1500" b="0" kern="0" dirty="0">
                <a:solidFill>
                  <a:schemeClr val="tx1"/>
                </a:solidFill>
                <a:latin typeface="Lucida Console" pitchFamily="49" charset="0"/>
                <a:ea typeface="黑体"/>
              </a:rPr>
              <a:t>》</a:t>
            </a:r>
            <a:r>
              <a:rPr lang="zh-CN" altLang="en-US" sz="1500" b="0" kern="0" dirty="0">
                <a:solidFill>
                  <a:schemeClr val="tx1"/>
                </a:solidFill>
                <a:latin typeface="Lucida Console" pitchFamily="49" charset="0"/>
                <a:ea typeface="黑体"/>
              </a:rPr>
              <a:t>和</a:t>
            </a:r>
            <a:r>
              <a:rPr lang="en-US" altLang="zh-CN" sz="1500" b="0" kern="0" dirty="0">
                <a:solidFill>
                  <a:schemeClr val="tx1"/>
                </a:solidFill>
                <a:latin typeface="Lucida Console" pitchFamily="49" charset="0"/>
                <a:ea typeface="黑体"/>
              </a:rPr>
              <a:t>《</a:t>
            </a:r>
            <a:r>
              <a:rPr lang="zh-CN" altLang="en-US" sz="1500" b="0" kern="0" dirty="0">
                <a:solidFill>
                  <a:schemeClr val="tx1"/>
                </a:solidFill>
                <a:latin typeface="Lucida Console" pitchFamily="49" charset="0"/>
                <a:ea typeface="黑体"/>
              </a:rPr>
              <a:t>书店</a:t>
            </a:r>
            <a:r>
              <a:rPr lang="en-US" altLang="zh-CN" sz="1500" b="0" kern="0" dirty="0">
                <a:solidFill>
                  <a:schemeClr val="tx1"/>
                </a:solidFill>
                <a:latin typeface="Lucida Console" pitchFamily="49" charset="0"/>
                <a:ea typeface="黑体"/>
              </a:rPr>
              <a:t>》</a:t>
            </a:r>
            <a:r>
              <a:rPr lang="zh-CN" altLang="en-US" sz="1500" b="0" kern="0" dirty="0">
                <a:solidFill>
                  <a:schemeClr val="tx1"/>
                </a:solidFill>
                <a:latin typeface="Lucida Console" pitchFamily="49" charset="0"/>
                <a:ea typeface="黑体"/>
              </a:rPr>
              <a:t>，</a:t>
            </a:r>
          </a:p>
          <a:p>
            <a:pPr marL="0" indent="0" defTabSz="685800" eaLnBrk="1" hangingPunct="1">
              <a:lnSpc>
                <a:spcPts val="2200"/>
              </a:lnSpc>
              <a:buClr>
                <a:srgbClr val="FF9900"/>
              </a:buClr>
              <a:buNone/>
              <a:defRPr/>
            </a:pPr>
            <a:r>
              <a:rPr lang="zh-CN" altLang="en-US" sz="1500" b="0" kern="0" dirty="0">
                <a:solidFill>
                  <a:schemeClr val="tx1"/>
                </a:solidFill>
                <a:latin typeface="Lucida Console" pitchFamily="49" charset="0"/>
                <a:ea typeface="黑体"/>
              </a:rPr>
              <a:t>          复赛作品</a:t>
            </a:r>
            <a:r>
              <a:rPr lang="en-US" altLang="zh-CN" sz="1500" b="0" kern="0" dirty="0">
                <a:solidFill>
                  <a:schemeClr val="tx1"/>
                </a:solidFill>
                <a:latin typeface="Lucida Console" pitchFamily="49" charset="0"/>
                <a:ea typeface="黑体"/>
              </a:rPr>
              <a:t>《</a:t>
            </a:r>
            <a:r>
              <a:rPr lang="zh-CN" altLang="en-US" sz="1500" b="0" kern="0" dirty="0">
                <a:solidFill>
                  <a:schemeClr val="tx1"/>
                </a:solidFill>
                <a:latin typeface="Lucida Console" pitchFamily="49" charset="0"/>
                <a:ea typeface="黑体"/>
              </a:rPr>
              <a:t>杯中窥人</a:t>
            </a:r>
            <a:r>
              <a:rPr lang="en-US" altLang="zh-CN" sz="1500" b="0" kern="0" dirty="0">
                <a:solidFill>
                  <a:schemeClr val="tx1"/>
                </a:solidFill>
                <a:latin typeface="Lucida Console" pitchFamily="49" charset="0"/>
                <a:ea typeface="黑体"/>
              </a:rPr>
              <a:t>》</a:t>
            </a:r>
            <a:r>
              <a:rPr lang="zh-CN" altLang="en-US" sz="1500" b="0" kern="0" dirty="0">
                <a:solidFill>
                  <a:schemeClr val="tx1"/>
                </a:solidFill>
                <a:latin typeface="Lucida Console" pitchFamily="49" charset="0"/>
                <a:ea typeface="黑体"/>
              </a:rPr>
              <a:t>。随后因期末考试七科不及格而留级，引发社会关</a:t>
            </a:r>
          </a:p>
          <a:p>
            <a:pPr marL="0" indent="0" defTabSz="685800" eaLnBrk="1" hangingPunct="1">
              <a:lnSpc>
                <a:spcPts val="2200"/>
              </a:lnSpc>
              <a:buClr>
                <a:srgbClr val="FF9900"/>
              </a:buClr>
              <a:buNone/>
              <a:defRPr/>
            </a:pPr>
            <a:r>
              <a:rPr lang="zh-CN" altLang="en-US" sz="1500" b="0" kern="0" dirty="0">
                <a:solidFill>
                  <a:schemeClr val="tx1"/>
                </a:solidFill>
                <a:latin typeface="Lucida Console" pitchFamily="49" charset="0"/>
                <a:ea typeface="黑体"/>
              </a:rPr>
              <a:t>          于“学校应当培养全才还是专才”等系列教育问题的激烈讨论。</a:t>
            </a:r>
          </a:p>
          <a:p>
            <a:pPr marL="0" indent="0" defTabSz="685800" eaLnBrk="1" hangingPunct="1">
              <a:lnSpc>
                <a:spcPts val="2200"/>
              </a:lnSpc>
              <a:buClr>
                <a:srgbClr val="FF9900"/>
              </a:buClr>
              <a:buNone/>
              <a:defRPr/>
            </a:pPr>
            <a:r>
              <a:rPr lang="en-US" altLang="zh-CN" sz="1500" b="0" kern="0" dirty="0">
                <a:solidFill>
                  <a:schemeClr val="tx1"/>
                </a:solidFill>
                <a:latin typeface="Lucida Console" pitchFamily="49" charset="0"/>
                <a:ea typeface="黑体"/>
              </a:rPr>
              <a:t>· 2000</a:t>
            </a:r>
            <a:r>
              <a:rPr lang="zh-CN" altLang="en-US" sz="1500" b="0" kern="0" dirty="0">
                <a:solidFill>
                  <a:schemeClr val="tx1"/>
                </a:solidFill>
                <a:latin typeface="Lucida Console" pitchFamily="49" charset="0"/>
                <a:ea typeface="黑体"/>
              </a:rPr>
              <a:t>年 凭借作品</a:t>
            </a:r>
            <a:r>
              <a:rPr lang="en-US" altLang="zh-CN" sz="1500" b="0" kern="0" dirty="0">
                <a:solidFill>
                  <a:schemeClr val="tx1"/>
                </a:solidFill>
                <a:latin typeface="Lucida Console" pitchFamily="49" charset="0"/>
                <a:ea typeface="黑体"/>
              </a:rPr>
              <a:t>《</a:t>
            </a:r>
            <a:r>
              <a:rPr lang="zh-CN" altLang="en-US" sz="1500" b="0" kern="0" dirty="0">
                <a:solidFill>
                  <a:schemeClr val="tx1"/>
                </a:solidFill>
                <a:latin typeface="Lucida Console" pitchFamily="49" charset="0"/>
                <a:ea typeface="黑体"/>
              </a:rPr>
              <a:t>穿着棉袄洗澡</a:t>
            </a:r>
            <a:r>
              <a:rPr lang="en-US" altLang="zh-CN" sz="1500" b="0" kern="0" dirty="0">
                <a:solidFill>
                  <a:schemeClr val="tx1"/>
                </a:solidFill>
                <a:latin typeface="Lucida Console" pitchFamily="49" charset="0"/>
                <a:ea typeface="黑体"/>
              </a:rPr>
              <a:t>》</a:t>
            </a:r>
            <a:r>
              <a:rPr lang="zh-CN" altLang="en-US" sz="1500" b="0" kern="0" dirty="0">
                <a:solidFill>
                  <a:schemeClr val="tx1"/>
                </a:solidFill>
                <a:latin typeface="Lucida Console" pitchFamily="49" charset="0"/>
                <a:ea typeface="黑体"/>
              </a:rPr>
              <a:t>获得“第二届全国新概念作文比赛”二等奖。</a:t>
            </a:r>
          </a:p>
          <a:p>
            <a:pPr marL="0" indent="0" defTabSz="685800" eaLnBrk="1" hangingPunct="1">
              <a:lnSpc>
                <a:spcPts val="2200"/>
              </a:lnSpc>
              <a:buClr>
                <a:srgbClr val="FF9900"/>
              </a:buClr>
              <a:buNone/>
              <a:defRPr/>
            </a:pPr>
            <a:r>
              <a:rPr lang="en-US" altLang="zh-CN" sz="1500" b="0" kern="0" dirty="0">
                <a:solidFill>
                  <a:schemeClr val="tx1"/>
                </a:solidFill>
                <a:latin typeface="Lucida Console" pitchFamily="49" charset="0"/>
                <a:ea typeface="黑体"/>
              </a:rPr>
              <a:t>· 2000</a:t>
            </a:r>
            <a:r>
              <a:rPr lang="zh-CN" altLang="en-US" sz="1500" b="0" kern="0" dirty="0">
                <a:solidFill>
                  <a:schemeClr val="tx1"/>
                </a:solidFill>
                <a:latin typeface="Lucida Console" pitchFamily="49" charset="0"/>
                <a:ea typeface="黑体"/>
              </a:rPr>
              <a:t>年 出版长篇小说</a:t>
            </a:r>
            <a:r>
              <a:rPr lang="en-US" altLang="zh-CN" sz="1500" b="0" kern="0" dirty="0">
                <a:solidFill>
                  <a:schemeClr val="tx1"/>
                </a:solidFill>
                <a:latin typeface="Lucida Console" pitchFamily="49" charset="0"/>
                <a:ea typeface="黑体"/>
              </a:rPr>
              <a:t>《</a:t>
            </a:r>
            <a:r>
              <a:rPr lang="zh-CN" altLang="en-US" sz="1500" b="0" kern="0" dirty="0">
                <a:solidFill>
                  <a:schemeClr val="tx1"/>
                </a:solidFill>
                <a:latin typeface="Lucida Console" pitchFamily="49" charset="0"/>
                <a:ea typeface="黑体"/>
              </a:rPr>
              <a:t>三重门</a:t>
            </a:r>
            <a:r>
              <a:rPr lang="en-US" altLang="zh-CN" sz="1500" b="0" kern="0" dirty="0">
                <a:solidFill>
                  <a:schemeClr val="tx1"/>
                </a:solidFill>
                <a:latin typeface="Lucida Console" pitchFamily="49" charset="0"/>
                <a:ea typeface="黑体"/>
              </a:rPr>
              <a:t>》</a:t>
            </a:r>
            <a:r>
              <a:rPr lang="zh-CN" altLang="en-US" sz="1500" b="0" kern="0" dirty="0">
                <a:solidFill>
                  <a:schemeClr val="tx1"/>
                </a:solidFill>
                <a:latin typeface="Lucida Console" pitchFamily="49" charset="0"/>
                <a:ea typeface="黑体"/>
              </a:rPr>
              <a:t>畅销</a:t>
            </a:r>
            <a:r>
              <a:rPr lang="en-US" altLang="zh-CN" sz="1500" b="0" kern="0" dirty="0">
                <a:solidFill>
                  <a:schemeClr val="tx1"/>
                </a:solidFill>
                <a:latin typeface="Lucida Console" pitchFamily="49" charset="0"/>
                <a:ea typeface="黑体"/>
              </a:rPr>
              <a:t>200 </a:t>
            </a:r>
            <a:r>
              <a:rPr lang="zh-CN" altLang="en-US" sz="1500" b="0" kern="0" dirty="0">
                <a:solidFill>
                  <a:schemeClr val="tx1"/>
                </a:solidFill>
                <a:latin typeface="Lucida Console" pitchFamily="49" charset="0"/>
                <a:ea typeface="黑体"/>
              </a:rPr>
              <a:t>多万册，成为中国近二十年来销量最</a:t>
            </a:r>
          </a:p>
          <a:p>
            <a:pPr marL="0" indent="0" defTabSz="685800" eaLnBrk="1" hangingPunct="1">
              <a:lnSpc>
                <a:spcPts val="2200"/>
              </a:lnSpc>
              <a:buClr>
                <a:srgbClr val="FF9900"/>
              </a:buClr>
              <a:buNone/>
              <a:defRPr/>
            </a:pPr>
            <a:r>
              <a:rPr lang="zh-CN" altLang="en-US" sz="1500" b="0" kern="0" dirty="0">
                <a:solidFill>
                  <a:schemeClr val="tx1"/>
                </a:solidFill>
                <a:latin typeface="Lucida Console" pitchFamily="49" charset="0"/>
                <a:ea typeface="黑体"/>
              </a:rPr>
              <a:t>         大的文学类作品。　</a:t>
            </a:r>
          </a:p>
          <a:p>
            <a:pPr marL="0" indent="0" defTabSz="685800" eaLnBrk="1" hangingPunct="1">
              <a:lnSpc>
                <a:spcPts val="2200"/>
              </a:lnSpc>
              <a:buClr>
                <a:srgbClr val="FF9900"/>
              </a:buClr>
              <a:buNone/>
              <a:defRPr/>
            </a:pPr>
            <a:r>
              <a:rPr lang="en-US" altLang="zh-CN" sz="1500" b="0" kern="0" dirty="0">
                <a:solidFill>
                  <a:schemeClr val="tx1"/>
                </a:solidFill>
                <a:latin typeface="Lucida Console" pitchFamily="49" charset="0"/>
                <a:ea typeface="黑体"/>
              </a:rPr>
              <a:t>· 2001</a:t>
            </a:r>
            <a:r>
              <a:rPr lang="zh-CN" altLang="en-US" sz="1500" b="0" kern="0" dirty="0">
                <a:solidFill>
                  <a:schemeClr val="tx1"/>
                </a:solidFill>
                <a:latin typeface="Lucida Console" pitchFamily="49" charset="0"/>
                <a:ea typeface="黑体"/>
              </a:rPr>
              <a:t>年 出版文集（散文、随笔和短篇小说的合集）</a:t>
            </a:r>
            <a:r>
              <a:rPr lang="en-US" altLang="zh-CN" sz="1500" b="0" kern="0" dirty="0">
                <a:solidFill>
                  <a:schemeClr val="tx1"/>
                </a:solidFill>
                <a:latin typeface="Lucida Console" pitchFamily="49" charset="0"/>
                <a:ea typeface="黑体"/>
              </a:rPr>
              <a:t>《</a:t>
            </a:r>
            <a:r>
              <a:rPr lang="zh-CN" altLang="en-US" sz="1500" b="0" kern="0" dirty="0">
                <a:solidFill>
                  <a:schemeClr val="tx1"/>
                </a:solidFill>
                <a:latin typeface="Lucida Console" pitchFamily="49" charset="0"/>
                <a:ea typeface="黑体"/>
              </a:rPr>
              <a:t>零下一度</a:t>
            </a:r>
            <a:r>
              <a:rPr lang="en-US" altLang="zh-CN" sz="1500" b="0" kern="0" dirty="0">
                <a:solidFill>
                  <a:schemeClr val="tx1"/>
                </a:solidFill>
                <a:latin typeface="Lucida Console" pitchFamily="49" charset="0"/>
                <a:ea typeface="黑体"/>
              </a:rPr>
              <a:t>》</a:t>
            </a:r>
            <a:r>
              <a:rPr lang="zh-CN" altLang="en-US" sz="1500" b="0" kern="0" dirty="0">
                <a:solidFill>
                  <a:schemeClr val="tx1"/>
                </a:solidFill>
                <a:latin typeface="Lucida Console" pitchFamily="49" charset="0"/>
                <a:ea typeface="黑体"/>
              </a:rPr>
              <a:t>，畅销</a:t>
            </a:r>
            <a:r>
              <a:rPr lang="en-US" altLang="zh-CN" sz="1500" b="0" kern="0" dirty="0">
                <a:solidFill>
                  <a:schemeClr val="tx1"/>
                </a:solidFill>
                <a:latin typeface="Lucida Console" pitchFamily="49" charset="0"/>
                <a:ea typeface="黑体"/>
              </a:rPr>
              <a:t>110</a:t>
            </a:r>
            <a:r>
              <a:rPr lang="zh-CN" altLang="en-US" sz="1500" b="0" kern="0" dirty="0">
                <a:solidFill>
                  <a:schemeClr val="tx1"/>
                </a:solidFill>
                <a:latin typeface="Lucida Console" pitchFamily="49" charset="0"/>
                <a:ea typeface="黑体"/>
              </a:rPr>
              <a:t>多万</a:t>
            </a:r>
          </a:p>
          <a:p>
            <a:pPr marL="0" indent="0" defTabSz="685800" eaLnBrk="1" hangingPunct="1">
              <a:lnSpc>
                <a:spcPts val="2200"/>
              </a:lnSpc>
              <a:buClr>
                <a:srgbClr val="FF9900"/>
              </a:buClr>
              <a:buNone/>
              <a:defRPr/>
            </a:pPr>
            <a:r>
              <a:rPr lang="zh-CN" altLang="en-US" sz="1500" b="0" kern="0" dirty="0">
                <a:solidFill>
                  <a:schemeClr val="tx1"/>
                </a:solidFill>
                <a:latin typeface="Lucida Console" pitchFamily="49" charset="0"/>
                <a:ea typeface="黑体"/>
              </a:rPr>
              <a:t>         册，</a:t>
            </a:r>
            <a:r>
              <a:rPr lang="en-US" altLang="zh-CN" sz="1500" b="0" kern="0" dirty="0">
                <a:solidFill>
                  <a:schemeClr val="tx1"/>
                </a:solidFill>
                <a:latin typeface="Lucida Console" pitchFamily="49" charset="0"/>
                <a:ea typeface="黑体"/>
              </a:rPr>
              <a:t>2001</a:t>
            </a:r>
            <a:r>
              <a:rPr lang="zh-CN" altLang="en-US" sz="1500" b="0" kern="0" dirty="0">
                <a:solidFill>
                  <a:schemeClr val="tx1"/>
                </a:solidFill>
                <a:latin typeface="Lucida Console" pitchFamily="49" charset="0"/>
                <a:ea typeface="黑体"/>
              </a:rPr>
              <a:t>年全国图书畅销排行榜第一。 　　</a:t>
            </a:r>
          </a:p>
          <a:p>
            <a:pPr marL="0" indent="0" defTabSz="685800" eaLnBrk="1" hangingPunct="1">
              <a:lnSpc>
                <a:spcPts val="2200"/>
              </a:lnSpc>
              <a:buClr>
                <a:srgbClr val="FF9900"/>
              </a:buClr>
              <a:buNone/>
              <a:defRPr/>
            </a:pPr>
            <a:r>
              <a:rPr lang="en-US" altLang="zh-CN" sz="1500" b="0" kern="0" dirty="0">
                <a:solidFill>
                  <a:schemeClr val="tx1"/>
                </a:solidFill>
                <a:latin typeface="Lucida Console" pitchFamily="49" charset="0"/>
                <a:ea typeface="黑体"/>
              </a:rPr>
              <a:t>· 2002</a:t>
            </a:r>
            <a:r>
              <a:rPr lang="zh-CN" altLang="en-US" sz="1500" b="0" kern="0" dirty="0">
                <a:solidFill>
                  <a:schemeClr val="tx1"/>
                </a:solidFill>
                <a:latin typeface="Lucida Console" pitchFamily="49" charset="0"/>
                <a:ea typeface="黑体"/>
              </a:rPr>
              <a:t>年 出版小说</a:t>
            </a:r>
            <a:r>
              <a:rPr lang="en-US" altLang="zh-CN" sz="1500" b="0" kern="0" dirty="0">
                <a:solidFill>
                  <a:schemeClr val="tx1"/>
                </a:solidFill>
                <a:latin typeface="Lucida Console" pitchFamily="49" charset="0"/>
                <a:ea typeface="黑体"/>
              </a:rPr>
              <a:t>《</a:t>
            </a:r>
            <a:r>
              <a:rPr lang="zh-CN" altLang="en-US" sz="1500" b="0" kern="0" dirty="0">
                <a:solidFill>
                  <a:schemeClr val="tx1"/>
                </a:solidFill>
                <a:latin typeface="Lucida Console" pitchFamily="49" charset="0"/>
                <a:ea typeface="黑体"/>
              </a:rPr>
              <a:t>像少年啦飞驰</a:t>
            </a:r>
            <a:r>
              <a:rPr lang="en-US" altLang="zh-CN" sz="1500" b="0" kern="0" dirty="0">
                <a:solidFill>
                  <a:schemeClr val="tx1"/>
                </a:solidFill>
                <a:latin typeface="Lucida Console" pitchFamily="49" charset="0"/>
                <a:ea typeface="黑体"/>
              </a:rPr>
              <a:t>》</a:t>
            </a:r>
            <a:r>
              <a:rPr lang="zh-CN" altLang="en-US" sz="1500" b="0" kern="0" dirty="0">
                <a:solidFill>
                  <a:schemeClr val="tx1"/>
                </a:solidFill>
                <a:latin typeface="Lucida Console" pitchFamily="49" charset="0"/>
                <a:ea typeface="黑体"/>
              </a:rPr>
              <a:t>畅销</a:t>
            </a:r>
            <a:r>
              <a:rPr lang="en-US" altLang="zh-CN" sz="1500" b="0" kern="0" dirty="0">
                <a:solidFill>
                  <a:schemeClr val="tx1"/>
                </a:solidFill>
                <a:latin typeface="Lucida Console" pitchFamily="49" charset="0"/>
                <a:ea typeface="黑体"/>
              </a:rPr>
              <a:t>100</a:t>
            </a:r>
            <a:r>
              <a:rPr lang="zh-CN" altLang="en-US" sz="1500" b="0" kern="0" dirty="0">
                <a:solidFill>
                  <a:schemeClr val="tx1"/>
                </a:solidFill>
                <a:latin typeface="Lucida Console" pitchFamily="49" charset="0"/>
                <a:ea typeface="黑体"/>
              </a:rPr>
              <a:t>多万册，该书还出了同名漫画 　　</a:t>
            </a:r>
          </a:p>
          <a:p>
            <a:pPr marL="0" indent="0" defTabSz="685800" eaLnBrk="1" hangingPunct="1">
              <a:lnSpc>
                <a:spcPts val="2200"/>
              </a:lnSpc>
              <a:buClr>
                <a:srgbClr val="FF9900"/>
              </a:buClr>
              <a:buNone/>
              <a:defRPr/>
            </a:pPr>
            <a:r>
              <a:rPr lang="en-US" altLang="zh-CN" sz="1500" b="0" kern="0" dirty="0">
                <a:solidFill>
                  <a:schemeClr val="tx1"/>
                </a:solidFill>
                <a:latin typeface="Lucida Console" pitchFamily="49" charset="0"/>
                <a:ea typeface="黑体"/>
              </a:rPr>
              <a:t>· 2002</a:t>
            </a:r>
            <a:r>
              <a:rPr lang="zh-CN" altLang="en-US" sz="1500" b="0" kern="0" dirty="0">
                <a:solidFill>
                  <a:schemeClr val="tx1"/>
                </a:solidFill>
                <a:latin typeface="Lucida Console" pitchFamily="49" charset="0"/>
                <a:ea typeface="黑体"/>
              </a:rPr>
              <a:t>年 出版作品精选集</a:t>
            </a:r>
            <a:r>
              <a:rPr lang="en-US" altLang="zh-CN" sz="1500" b="0" kern="0" dirty="0">
                <a:solidFill>
                  <a:schemeClr val="tx1"/>
                </a:solidFill>
                <a:latin typeface="Lucida Console" pitchFamily="49" charset="0"/>
                <a:ea typeface="黑体"/>
              </a:rPr>
              <a:t>《</a:t>
            </a:r>
            <a:r>
              <a:rPr lang="zh-CN" altLang="en-US" sz="1500" b="0" kern="0" dirty="0">
                <a:solidFill>
                  <a:schemeClr val="tx1"/>
                </a:solidFill>
                <a:latin typeface="Lucida Console" pitchFamily="49" charset="0"/>
                <a:ea typeface="黑体"/>
              </a:rPr>
              <a:t>毒</a:t>
            </a:r>
            <a:r>
              <a:rPr lang="en-US" altLang="zh-CN" sz="1500" b="0" kern="0" dirty="0">
                <a:solidFill>
                  <a:schemeClr val="tx1"/>
                </a:solidFill>
                <a:latin typeface="Lucida Console" pitchFamily="49" charset="0"/>
                <a:ea typeface="黑体"/>
              </a:rPr>
              <a:t>》</a:t>
            </a:r>
            <a:r>
              <a:rPr lang="zh-CN" altLang="en-US" sz="1500" b="0" kern="0" dirty="0">
                <a:solidFill>
                  <a:schemeClr val="tx1"/>
                </a:solidFill>
                <a:latin typeface="Lucida Console" pitchFamily="49" charset="0"/>
                <a:ea typeface="黑体"/>
              </a:rPr>
              <a:t>、</a:t>
            </a:r>
            <a:r>
              <a:rPr lang="en-US" altLang="zh-CN" sz="1500" b="0" kern="0" dirty="0">
                <a:solidFill>
                  <a:schemeClr val="tx1"/>
                </a:solidFill>
                <a:latin typeface="Lucida Console" pitchFamily="49" charset="0"/>
                <a:ea typeface="黑体"/>
              </a:rPr>
              <a:t>《</a:t>
            </a:r>
            <a:r>
              <a:rPr lang="zh-CN" altLang="en-US" sz="1500" b="0" kern="0" dirty="0">
                <a:solidFill>
                  <a:schemeClr val="tx1"/>
                </a:solidFill>
                <a:latin typeface="Lucida Console" pitchFamily="49" charset="0"/>
                <a:ea typeface="黑体"/>
              </a:rPr>
              <a:t>毒</a:t>
            </a:r>
            <a:r>
              <a:rPr lang="en-US" altLang="zh-CN" sz="1500" b="0" kern="0" dirty="0">
                <a:solidFill>
                  <a:schemeClr val="tx1"/>
                </a:solidFill>
                <a:latin typeface="Lucida Console" pitchFamily="49" charset="0"/>
                <a:ea typeface="黑体"/>
              </a:rPr>
              <a:t>2》</a:t>
            </a:r>
            <a:r>
              <a:rPr lang="zh-CN" altLang="en-US" sz="1500" b="0" kern="0" dirty="0">
                <a:solidFill>
                  <a:schemeClr val="tx1"/>
                </a:solidFill>
                <a:latin typeface="Lucida Console" pitchFamily="49" charset="0"/>
                <a:ea typeface="黑体"/>
              </a:rPr>
              <a:t>畅销</a:t>
            </a:r>
            <a:r>
              <a:rPr lang="en-US" altLang="zh-CN" sz="1500" b="0" kern="0" dirty="0">
                <a:solidFill>
                  <a:schemeClr val="tx1"/>
                </a:solidFill>
                <a:latin typeface="Lucida Console" pitchFamily="49" charset="0"/>
                <a:ea typeface="黑体"/>
              </a:rPr>
              <a:t>80</a:t>
            </a:r>
            <a:r>
              <a:rPr lang="zh-CN" altLang="en-US" sz="1500" b="0" kern="0" dirty="0">
                <a:solidFill>
                  <a:schemeClr val="tx1"/>
                </a:solidFill>
                <a:latin typeface="Lucida Console" pitchFamily="49" charset="0"/>
                <a:ea typeface="黑体"/>
              </a:rPr>
              <a:t>多万册 　　</a:t>
            </a:r>
          </a:p>
          <a:p>
            <a:pPr marL="0" indent="0" defTabSz="685800" eaLnBrk="1" hangingPunct="1">
              <a:lnSpc>
                <a:spcPts val="2200"/>
              </a:lnSpc>
              <a:buClr>
                <a:srgbClr val="FF9900"/>
              </a:buClr>
              <a:buNone/>
              <a:defRPr/>
            </a:pPr>
            <a:r>
              <a:rPr lang="en-US" altLang="zh-CN" sz="1500" b="0" kern="0" dirty="0">
                <a:solidFill>
                  <a:schemeClr val="tx1"/>
                </a:solidFill>
                <a:latin typeface="Lucida Console" pitchFamily="49" charset="0"/>
                <a:ea typeface="黑体"/>
              </a:rPr>
              <a:t>· 2003</a:t>
            </a:r>
            <a:r>
              <a:rPr lang="zh-CN" altLang="en-US" sz="1500" b="0" kern="0" dirty="0">
                <a:solidFill>
                  <a:schemeClr val="tx1"/>
                </a:solidFill>
                <a:latin typeface="Lucida Console" pitchFamily="49" charset="0"/>
                <a:ea typeface="黑体"/>
              </a:rPr>
              <a:t>年 出版杂文集</a:t>
            </a:r>
            <a:r>
              <a:rPr lang="en-US" altLang="zh-CN" sz="1500" b="0" kern="0" dirty="0">
                <a:solidFill>
                  <a:schemeClr val="tx1"/>
                </a:solidFill>
                <a:latin typeface="Lucida Console" pitchFamily="49" charset="0"/>
                <a:ea typeface="黑体"/>
              </a:rPr>
              <a:t>《</a:t>
            </a:r>
            <a:r>
              <a:rPr lang="zh-CN" altLang="en-US" sz="1500" b="0" kern="0" dirty="0">
                <a:solidFill>
                  <a:schemeClr val="tx1"/>
                </a:solidFill>
                <a:latin typeface="Lucida Console" pitchFamily="49" charset="0"/>
                <a:ea typeface="黑体"/>
              </a:rPr>
              <a:t>通稿</a:t>
            </a:r>
            <a:r>
              <a:rPr lang="en-US" altLang="zh-CN" sz="1500" b="0" kern="0" dirty="0">
                <a:solidFill>
                  <a:schemeClr val="tx1"/>
                </a:solidFill>
                <a:latin typeface="Lucida Console" pitchFamily="49" charset="0"/>
                <a:ea typeface="黑体"/>
              </a:rPr>
              <a:t>2003》</a:t>
            </a:r>
            <a:r>
              <a:rPr lang="zh-CN" altLang="en-US" sz="1500" b="0" kern="0" dirty="0">
                <a:solidFill>
                  <a:schemeClr val="tx1"/>
                </a:solidFill>
                <a:latin typeface="Lucida Console" pitchFamily="49" charset="0"/>
                <a:ea typeface="黑体"/>
              </a:rPr>
              <a:t>畅销</a:t>
            </a:r>
            <a:r>
              <a:rPr lang="en-US" altLang="zh-CN" sz="1500" b="0" kern="0" dirty="0">
                <a:solidFill>
                  <a:schemeClr val="tx1"/>
                </a:solidFill>
                <a:latin typeface="Lucida Console" pitchFamily="49" charset="0"/>
                <a:ea typeface="黑体"/>
              </a:rPr>
              <a:t>90</a:t>
            </a:r>
            <a:r>
              <a:rPr lang="zh-CN" altLang="en-US" sz="1500" b="0" kern="0" dirty="0">
                <a:solidFill>
                  <a:schemeClr val="tx1"/>
                </a:solidFill>
                <a:latin typeface="Lucida Console" pitchFamily="49" charset="0"/>
                <a:ea typeface="黑体"/>
              </a:rPr>
              <a:t>多万册，</a:t>
            </a:r>
            <a:r>
              <a:rPr lang="en-US" altLang="zh-CN" sz="1500" b="0" kern="0" dirty="0">
                <a:solidFill>
                  <a:schemeClr val="tx1"/>
                </a:solidFill>
                <a:latin typeface="Lucida Console" pitchFamily="49" charset="0"/>
                <a:ea typeface="黑体"/>
              </a:rPr>
              <a:t>2003</a:t>
            </a:r>
            <a:r>
              <a:rPr lang="zh-CN" altLang="en-US" sz="1500" b="0" kern="0" dirty="0">
                <a:solidFill>
                  <a:schemeClr val="tx1"/>
                </a:solidFill>
                <a:latin typeface="Lucida Console" pitchFamily="49" charset="0"/>
                <a:ea typeface="黑体"/>
              </a:rPr>
              <a:t>年全国文学类畅销图书排</a:t>
            </a:r>
          </a:p>
          <a:p>
            <a:pPr marL="0" indent="0" defTabSz="685800" eaLnBrk="1" hangingPunct="1">
              <a:lnSpc>
                <a:spcPts val="2200"/>
              </a:lnSpc>
              <a:buClr>
                <a:srgbClr val="FF9900"/>
              </a:buClr>
              <a:buNone/>
              <a:defRPr/>
            </a:pPr>
            <a:r>
              <a:rPr lang="zh-CN" altLang="en-US" sz="1500" b="0" kern="0" dirty="0">
                <a:solidFill>
                  <a:schemeClr val="tx1"/>
                </a:solidFill>
                <a:latin typeface="Lucida Console" pitchFamily="49" charset="0"/>
                <a:ea typeface="黑体"/>
              </a:rPr>
              <a:t>         名第三。 　　</a:t>
            </a:r>
          </a:p>
          <a:p>
            <a:pPr marL="0" indent="0" defTabSz="685800" eaLnBrk="1" hangingPunct="1">
              <a:lnSpc>
                <a:spcPts val="2200"/>
              </a:lnSpc>
              <a:buClr>
                <a:srgbClr val="FF9900"/>
              </a:buClr>
              <a:buNone/>
              <a:defRPr/>
            </a:pPr>
            <a:r>
              <a:rPr lang="en-US" altLang="zh-CN" sz="1500" b="0" kern="0" dirty="0">
                <a:solidFill>
                  <a:schemeClr val="tx1"/>
                </a:solidFill>
                <a:latin typeface="Lucida Console" pitchFamily="49" charset="0"/>
                <a:ea typeface="黑体"/>
              </a:rPr>
              <a:t>· 2004</a:t>
            </a:r>
            <a:r>
              <a:rPr lang="zh-CN" altLang="en-US" sz="1500" b="0" kern="0" dirty="0">
                <a:solidFill>
                  <a:schemeClr val="tx1"/>
                </a:solidFill>
                <a:latin typeface="Lucida Console" pitchFamily="49" charset="0"/>
                <a:ea typeface="黑体"/>
              </a:rPr>
              <a:t>年 出版小说</a:t>
            </a:r>
            <a:r>
              <a:rPr lang="en-US" altLang="zh-CN" sz="1500" b="0" kern="0" dirty="0">
                <a:solidFill>
                  <a:schemeClr val="tx1"/>
                </a:solidFill>
                <a:latin typeface="Lucida Console" pitchFamily="49" charset="0"/>
                <a:ea typeface="黑体"/>
              </a:rPr>
              <a:t>《</a:t>
            </a:r>
            <a:r>
              <a:rPr lang="zh-CN" altLang="en-US" sz="1500" b="0" kern="0" dirty="0">
                <a:solidFill>
                  <a:schemeClr val="tx1"/>
                </a:solidFill>
                <a:latin typeface="Lucida Console" pitchFamily="49" charset="0"/>
                <a:ea typeface="黑体"/>
              </a:rPr>
              <a:t>长安乱</a:t>
            </a:r>
            <a:r>
              <a:rPr lang="en-US" altLang="zh-CN" sz="1500" b="0" kern="0" dirty="0">
                <a:solidFill>
                  <a:schemeClr val="tx1"/>
                </a:solidFill>
                <a:latin typeface="Lucida Console" pitchFamily="49" charset="0"/>
                <a:ea typeface="黑体"/>
              </a:rPr>
              <a:t>》</a:t>
            </a:r>
            <a:r>
              <a:rPr lang="zh-CN" altLang="en-US" sz="1500" b="0" kern="0" dirty="0">
                <a:solidFill>
                  <a:schemeClr val="tx1"/>
                </a:solidFill>
                <a:latin typeface="Lucida Console" pitchFamily="49" charset="0"/>
                <a:ea typeface="黑体"/>
              </a:rPr>
              <a:t>畅销</a:t>
            </a:r>
            <a:r>
              <a:rPr lang="en-US" altLang="zh-CN" sz="1500" b="0" kern="0" dirty="0">
                <a:solidFill>
                  <a:schemeClr val="tx1"/>
                </a:solidFill>
                <a:latin typeface="Lucida Console" pitchFamily="49" charset="0"/>
                <a:ea typeface="黑体"/>
              </a:rPr>
              <a:t>160</a:t>
            </a:r>
            <a:r>
              <a:rPr lang="zh-CN" altLang="en-US" sz="1500" b="0" kern="0" dirty="0">
                <a:solidFill>
                  <a:schemeClr val="tx1"/>
                </a:solidFill>
                <a:latin typeface="Lucida Console" pitchFamily="49" charset="0"/>
                <a:ea typeface="黑体"/>
              </a:rPr>
              <a:t>多万册，</a:t>
            </a:r>
            <a:r>
              <a:rPr lang="en-US" altLang="zh-CN" sz="1500" b="0" kern="0" dirty="0">
                <a:solidFill>
                  <a:schemeClr val="tx1"/>
                </a:solidFill>
                <a:latin typeface="Lucida Console" pitchFamily="49" charset="0"/>
                <a:ea typeface="黑体"/>
              </a:rPr>
              <a:t>2004</a:t>
            </a:r>
            <a:r>
              <a:rPr lang="zh-CN" altLang="en-US" sz="1500" b="0" kern="0" dirty="0">
                <a:solidFill>
                  <a:schemeClr val="tx1"/>
                </a:solidFill>
                <a:latin typeface="Lucida Console" pitchFamily="49" charset="0"/>
                <a:ea typeface="黑体"/>
              </a:rPr>
              <a:t>年全国图书排行榜文学类畅销书第一。 　　</a:t>
            </a:r>
          </a:p>
          <a:p>
            <a:pPr marL="0" indent="0" defTabSz="685800" eaLnBrk="1" hangingPunct="1">
              <a:lnSpc>
                <a:spcPts val="2200"/>
              </a:lnSpc>
              <a:buClr>
                <a:srgbClr val="FF9900"/>
              </a:buClr>
              <a:buNone/>
              <a:defRPr/>
            </a:pPr>
            <a:r>
              <a:rPr lang="en-US" altLang="zh-CN" sz="1500" b="0" kern="0" dirty="0">
                <a:solidFill>
                  <a:schemeClr val="tx1"/>
                </a:solidFill>
                <a:latin typeface="Lucida Console" pitchFamily="49" charset="0"/>
                <a:ea typeface="黑体"/>
              </a:rPr>
              <a:t>· 2004</a:t>
            </a:r>
            <a:r>
              <a:rPr lang="zh-CN" altLang="en-US" sz="1500" b="0" kern="0" dirty="0">
                <a:solidFill>
                  <a:schemeClr val="tx1"/>
                </a:solidFill>
                <a:latin typeface="Lucida Console" pitchFamily="49" charset="0"/>
                <a:ea typeface="黑体"/>
              </a:rPr>
              <a:t>年 出版文集</a:t>
            </a:r>
            <a:r>
              <a:rPr lang="en-US" altLang="zh-CN" sz="1500" b="0" kern="0" dirty="0">
                <a:solidFill>
                  <a:schemeClr val="tx1"/>
                </a:solidFill>
                <a:latin typeface="Lucida Console" pitchFamily="49" charset="0"/>
                <a:ea typeface="黑体"/>
              </a:rPr>
              <a:t>《</a:t>
            </a:r>
            <a:r>
              <a:rPr lang="zh-CN" altLang="en-US" sz="1500" b="0" kern="0" dirty="0">
                <a:solidFill>
                  <a:schemeClr val="tx1"/>
                </a:solidFill>
                <a:latin typeface="Lucida Console" pitchFamily="49" charset="0"/>
                <a:ea typeface="黑体"/>
              </a:rPr>
              <a:t>韩寒五年文集</a:t>
            </a:r>
            <a:r>
              <a:rPr lang="en-US" altLang="zh-CN" sz="1500" b="0" kern="0" dirty="0">
                <a:solidFill>
                  <a:schemeClr val="tx1"/>
                </a:solidFill>
                <a:latin typeface="Lucida Console" pitchFamily="49" charset="0"/>
                <a:ea typeface="黑体"/>
              </a:rPr>
              <a:t>》</a:t>
            </a:r>
            <a:r>
              <a:rPr lang="zh-CN" altLang="en-US" sz="1500" b="0" kern="0" dirty="0">
                <a:solidFill>
                  <a:schemeClr val="tx1"/>
                </a:solidFill>
                <a:latin typeface="Lucida Console" pitchFamily="49" charset="0"/>
                <a:ea typeface="黑体"/>
              </a:rPr>
              <a:t>畅销</a:t>
            </a:r>
            <a:r>
              <a:rPr lang="en-US" altLang="zh-CN" sz="1500" b="0" kern="0" dirty="0">
                <a:solidFill>
                  <a:schemeClr val="tx1"/>
                </a:solidFill>
                <a:latin typeface="Lucida Console" pitchFamily="49" charset="0"/>
                <a:ea typeface="黑体"/>
              </a:rPr>
              <a:t>78</a:t>
            </a:r>
            <a:r>
              <a:rPr lang="zh-CN" altLang="en-US" sz="1500" b="0" kern="0" dirty="0">
                <a:solidFill>
                  <a:schemeClr val="tx1"/>
                </a:solidFill>
                <a:latin typeface="Lucida Console" pitchFamily="49" charset="0"/>
                <a:ea typeface="黑体"/>
              </a:rPr>
              <a:t>多万册。作品有法国、韩国、香港、</a:t>
            </a:r>
          </a:p>
          <a:p>
            <a:pPr marL="0" indent="0" defTabSz="685800" eaLnBrk="1" hangingPunct="1">
              <a:lnSpc>
                <a:spcPts val="2200"/>
              </a:lnSpc>
              <a:buClr>
                <a:srgbClr val="FF9900"/>
              </a:buClr>
              <a:buNone/>
              <a:defRPr/>
            </a:pPr>
            <a:r>
              <a:rPr lang="zh-CN" altLang="en-US" sz="1500" b="0" kern="0" dirty="0">
                <a:solidFill>
                  <a:schemeClr val="tx1"/>
                </a:solidFill>
                <a:latin typeface="Lucida Console" pitchFamily="49" charset="0"/>
                <a:ea typeface="黑体"/>
              </a:rPr>
              <a:t>         新加坡、台湾、日本版本。其中法国版本获得法国</a:t>
            </a:r>
            <a:r>
              <a:rPr lang="en-US" altLang="zh-CN" sz="1500" b="0" kern="0" dirty="0">
                <a:solidFill>
                  <a:schemeClr val="tx1"/>
                </a:solidFill>
                <a:latin typeface="Lucida Console" pitchFamily="49" charset="0"/>
                <a:ea typeface="黑体"/>
              </a:rPr>
              <a:t>2004</a:t>
            </a:r>
            <a:r>
              <a:rPr lang="zh-CN" altLang="en-US" sz="1500" b="0" kern="0" dirty="0">
                <a:solidFill>
                  <a:schemeClr val="tx1"/>
                </a:solidFill>
                <a:latin typeface="Lucida Console" pitchFamily="49" charset="0"/>
                <a:ea typeface="黑体"/>
              </a:rPr>
              <a:t>年</a:t>
            </a:r>
            <a:r>
              <a:rPr lang="en-US" altLang="zh-CN" sz="1500" b="0" kern="0" dirty="0">
                <a:solidFill>
                  <a:schemeClr val="tx1"/>
                </a:solidFill>
                <a:latin typeface="Lucida Console" pitchFamily="49" charset="0"/>
                <a:ea typeface="黑体"/>
              </a:rPr>
              <a:t>10</a:t>
            </a:r>
            <a:r>
              <a:rPr lang="zh-CN" altLang="en-US" sz="1500" b="0" kern="0" dirty="0">
                <a:solidFill>
                  <a:schemeClr val="tx1"/>
                </a:solidFill>
                <a:latin typeface="Lucida Console" pitchFamily="49" charset="0"/>
                <a:ea typeface="黑体"/>
              </a:rPr>
              <a:t>月法国最畅销图书。 　　</a:t>
            </a:r>
          </a:p>
          <a:p>
            <a:pPr marL="0" indent="0" defTabSz="685800" eaLnBrk="1" hangingPunct="1">
              <a:lnSpc>
                <a:spcPct val="80000"/>
              </a:lnSpc>
              <a:buClr>
                <a:srgbClr val="FF9900"/>
              </a:buClr>
              <a:buNone/>
              <a:defRPr/>
            </a:pPr>
            <a:r>
              <a:rPr lang="zh-CN" altLang="en-US" sz="1500" b="0" kern="0" dirty="0">
                <a:solidFill>
                  <a:schemeClr val="tx1"/>
                </a:solidFill>
                <a:latin typeface="Lucida Console" pitchFamily="49" charset="0"/>
                <a:ea typeface="黑体"/>
              </a:rPr>
              <a:t>　</a:t>
            </a:r>
            <a:endParaRPr lang="en-US" altLang="zh-CN" sz="1500" b="0" kern="0" dirty="0">
              <a:solidFill>
                <a:schemeClr val="tx1"/>
              </a:solidFill>
              <a:latin typeface="Lucida Console" pitchFamily="49" charset="0"/>
              <a:ea typeface="黑体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F57D5C61-A6EC-4E18-B036-88EF31E60C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576" y="116632"/>
            <a:ext cx="777240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4000" kern="0" dirty="0">
                <a:latin typeface="Verdana" panose="020B0604030504040204" pitchFamily="34" charset="0"/>
                <a:ea typeface="黑体" panose="02010609060101010101" pitchFamily="49" charset="-122"/>
              </a:rPr>
              <a:t>例</a:t>
            </a:r>
            <a:r>
              <a:rPr lang="en-US" altLang="zh-CN" sz="4000" kern="0" dirty="0">
                <a:latin typeface="Verdana" panose="020B0604030504040204" pitchFamily="34" charset="0"/>
                <a:ea typeface="黑体" panose="02010609060101010101" pitchFamily="49" charset="-122"/>
              </a:rPr>
              <a:t>1 </a:t>
            </a:r>
            <a:r>
              <a:rPr lang="zh-CN" altLang="en-US" sz="4000" kern="0" dirty="0">
                <a:latin typeface="Verdana" panose="020B0604030504040204" pitchFamily="34" charset="0"/>
                <a:ea typeface="黑体" panose="02010609060101010101" pitchFamily="49" charset="-122"/>
              </a:rPr>
              <a:t>累加作品发行量</a:t>
            </a:r>
            <a:endParaRPr lang="en-US" altLang="zh-CN" sz="4000" kern="0" dirty="0">
              <a:latin typeface="Verdana" panose="020B0604030504040204" pitchFamily="34" charset="0"/>
              <a:ea typeface="黑体" panose="02010609060101010101" pitchFamily="49" charset="-122"/>
            </a:endParaRPr>
          </a:p>
        </p:txBody>
      </p:sp>
      <p:sp>
        <p:nvSpPr>
          <p:cNvPr id="5" name="动作按钮: 转到主页 4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5E730125-9050-4C7B-AC7A-822DF9FE6984}"/>
              </a:ext>
            </a:extLst>
          </p:cNvPr>
          <p:cNvSpPr/>
          <p:nvPr/>
        </p:nvSpPr>
        <p:spPr bwMode="auto">
          <a:xfrm>
            <a:off x="261984" y="260648"/>
            <a:ext cx="284499" cy="368201"/>
          </a:xfrm>
          <a:prstGeom prst="actionButtonHome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02326428"/>
      </p:ext>
    </p:extLst>
  </p:cSld>
  <p:clrMapOvr>
    <a:masterClrMapping/>
  </p:clrMapOvr>
  <p:transition spd="slow" advTm="38376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539552" y="1124744"/>
            <a:ext cx="8351161" cy="3915137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68580" tIns="34290" rIns="67500" bIns="3429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342900" marR="0" lvl="0" indent="-342900" defTabSz="914400" eaLnBrk="1" latinLnBrk="0" hangingPunct="1">
              <a:lnSpc>
                <a:spcPct val="100000"/>
              </a:lnSpc>
              <a:spcBef>
                <a:spcPct val="20000"/>
              </a:spcBef>
              <a:buClr>
                <a:srgbClr val="FF9900"/>
              </a:buClr>
              <a:buSzTx/>
              <a:buFont typeface="Wingdings" pitchFamily="2" charset="2"/>
              <a:buChar char="n"/>
              <a:tabLst/>
              <a:defRPr kumimoji="1" sz="2800" b="1" i="0" u="none" strike="noStrike" kern="0" cap="none" spc="0" normalizeH="0" baseline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Times New Roman"/>
                <a:ea typeface="黑体"/>
              </a:defRPr>
            </a:lvl1pPr>
            <a:lvl2pPr marL="742950" marR="0" lvl="1" indent="-285750" defTabSz="914400" eaLnBrk="1" latinLnBrk="0" hangingPunct="1">
              <a:lnSpc>
                <a:spcPct val="100000"/>
              </a:lnSpc>
              <a:spcBef>
                <a:spcPct val="20000"/>
              </a:spcBef>
              <a:buClr>
                <a:srgbClr val="009900"/>
              </a:buClr>
              <a:buSzTx/>
              <a:buFont typeface="Wingdings" pitchFamily="2" charset="2"/>
              <a:buChar char="u"/>
              <a:tabLst/>
              <a:defRPr kumimoji="1" sz="24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黑体"/>
              </a:defRPr>
            </a:lvl2pPr>
            <a:lvl3pPr marL="1143000" indent="-228600">
              <a:spcBef>
                <a:spcPct val="20000"/>
              </a:spcBef>
              <a:buClr>
                <a:srgbClr val="0000FF"/>
              </a:buClr>
              <a:buFont typeface="Wingdings" pitchFamily="2" charset="2"/>
              <a:buChar char="Ø"/>
              <a:defRPr kumimoji="1" sz="2200">
                <a:latin typeface="Verdana" pitchFamily="34" charset="0"/>
                <a:ea typeface="+mj-ea"/>
              </a:defRPr>
            </a:lvl3pPr>
            <a:lvl4pPr marL="1600200" indent="-228600">
              <a:spcBef>
                <a:spcPct val="20000"/>
              </a:spcBef>
              <a:buClr>
                <a:srgbClr val="CC00FF"/>
              </a:buClr>
              <a:buFont typeface="Wingdings" pitchFamily="2" charset="2"/>
              <a:buChar char="l"/>
              <a:defRPr kumimoji="1" sz="2000">
                <a:latin typeface="Verdana" pitchFamily="34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rgbClr val="006600"/>
              </a:buClr>
              <a:buFont typeface="Wingdings" pitchFamily="2" charset="2"/>
              <a:buChar char="l"/>
              <a:defRPr kumimoji="1" sz="2000">
                <a:latin typeface="+mn-lt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latin typeface="+mn-lt"/>
              </a:defRPr>
            </a:lvl9pPr>
          </a:lstStyle>
          <a:p>
            <a:pPr marL="0" indent="0">
              <a:lnSpc>
                <a:spcPct val="80000"/>
              </a:lnSpc>
              <a:buNone/>
              <a:defRPr/>
            </a:pPr>
            <a:r>
              <a:rPr lang="zh-CN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获取网页的命令：</a:t>
            </a:r>
            <a:r>
              <a:rPr lang="en-US" altLang="zh-C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wget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http://s.visitbeijing.com.cn/flow.php -o /dev/null</a:t>
            </a:r>
            <a:r>
              <a:rPr lang="zh-CN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；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mv </a:t>
            </a:r>
            <a:r>
              <a:rPr lang="en-US" altLang="zh-C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flow.php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180801.html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844824"/>
            <a:ext cx="7296719" cy="3025469"/>
          </a:xfrm>
          <a:prstGeom prst="rect">
            <a:avLst/>
          </a:prstGeom>
        </p:spPr>
      </p:pic>
      <p:sp>
        <p:nvSpPr>
          <p:cNvPr id="9" name="Rectangle 2">
            <a:extLst>
              <a:ext uri="{FF2B5EF4-FFF2-40B4-BE49-F238E27FC236}">
                <a16:creationId xmlns:a16="http://schemas.microsoft.com/office/drawing/2014/main" id="{F57D5C61-A6EC-4E18-B036-88EF31E60C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112" y="130814"/>
            <a:ext cx="8527976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4000" kern="0" dirty="0">
                <a:latin typeface="Verdana" panose="020B0604030504040204" pitchFamily="34" charset="0"/>
                <a:ea typeface="黑体" panose="02010609060101010101" pitchFamily="49" charset="-122"/>
              </a:rPr>
              <a:t>例</a:t>
            </a:r>
            <a:r>
              <a:rPr lang="en-US" altLang="zh-CN" sz="4000" kern="0" dirty="0">
                <a:latin typeface="Verdana" panose="020B0604030504040204" pitchFamily="34" charset="0"/>
                <a:ea typeface="黑体" panose="02010609060101010101" pitchFamily="49" charset="-122"/>
              </a:rPr>
              <a:t>2 </a:t>
            </a:r>
            <a:r>
              <a:rPr lang="zh-CN" altLang="en-US" sz="4000" kern="0" dirty="0">
                <a:latin typeface="Verdana" panose="020B0604030504040204" pitchFamily="34" charset="0"/>
                <a:ea typeface="黑体" panose="02010609060101010101" pitchFamily="49" charset="-122"/>
              </a:rPr>
              <a:t>绘制游客流量随时间变化的曲线</a:t>
            </a:r>
            <a:endParaRPr lang="zh-CN" altLang="zh-CN" sz="4000" kern="0" dirty="0">
              <a:latin typeface="Verdana" panose="020B0604030504040204" pitchFamily="34" charset="0"/>
              <a:ea typeface="黑体" panose="02010609060101010101" pitchFamily="49" charset="-122"/>
              <a:sym typeface="黑体" panose="02010609060101010101" pitchFamily="49" charset="-122"/>
            </a:endParaRPr>
          </a:p>
        </p:txBody>
      </p:sp>
      <p:sp>
        <p:nvSpPr>
          <p:cNvPr id="8" name="动作按钮: 转到主页 7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9DC5ADE9-FD21-42E8-A6B3-587023A8AB4F}"/>
              </a:ext>
            </a:extLst>
          </p:cNvPr>
          <p:cNvSpPr/>
          <p:nvPr/>
        </p:nvSpPr>
        <p:spPr bwMode="auto">
          <a:xfrm>
            <a:off x="261984" y="260648"/>
            <a:ext cx="284499" cy="368201"/>
          </a:xfrm>
          <a:prstGeom prst="actionButtonHome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54118808"/>
      </p:ext>
    </p:extLst>
  </p:cSld>
  <p:clrMapOvr>
    <a:masterClrMapping/>
  </p:clrMapOvr>
  <p:transition spd="slow" advTm="38376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755577" y="922976"/>
            <a:ext cx="7416824" cy="5674376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68580" tIns="34290" rIns="67500" bIns="3429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342900" marR="0" lvl="0" indent="-342900" defTabSz="914400" eaLnBrk="1" latinLnBrk="0" hangingPunct="1">
              <a:lnSpc>
                <a:spcPct val="100000"/>
              </a:lnSpc>
              <a:spcBef>
                <a:spcPct val="20000"/>
              </a:spcBef>
              <a:buClr>
                <a:srgbClr val="FF9900"/>
              </a:buClr>
              <a:buSzTx/>
              <a:buFont typeface="Wingdings" pitchFamily="2" charset="2"/>
              <a:buChar char="n"/>
              <a:tabLst/>
              <a:defRPr kumimoji="1" sz="2800" b="1" i="0" u="none" strike="noStrike" kern="0" cap="none" spc="0" normalizeH="0" baseline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Times New Roman"/>
                <a:ea typeface="黑体"/>
              </a:defRPr>
            </a:lvl1pPr>
            <a:lvl2pPr marL="742950" marR="0" lvl="1" indent="-285750" defTabSz="914400" eaLnBrk="1" latinLnBrk="0" hangingPunct="1">
              <a:lnSpc>
                <a:spcPct val="100000"/>
              </a:lnSpc>
              <a:spcBef>
                <a:spcPct val="20000"/>
              </a:spcBef>
              <a:buClr>
                <a:srgbClr val="009900"/>
              </a:buClr>
              <a:buSzTx/>
              <a:buFont typeface="Wingdings" pitchFamily="2" charset="2"/>
              <a:buChar char="u"/>
              <a:tabLst/>
              <a:defRPr kumimoji="1" sz="24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黑体"/>
              </a:defRPr>
            </a:lvl2pPr>
            <a:lvl3pPr marL="1143000" indent="-228600">
              <a:spcBef>
                <a:spcPct val="20000"/>
              </a:spcBef>
              <a:buClr>
                <a:srgbClr val="0000FF"/>
              </a:buClr>
              <a:buFont typeface="Wingdings" pitchFamily="2" charset="2"/>
              <a:buChar char="Ø"/>
              <a:defRPr kumimoji="1" sz="2200">
                <a:latin typeface="Verdana" pitchFamily="34" charset="0"/>
                <a:ea typeface="+mj-ea"/>
              </a:defRPr>
            </a:lvl3pPr>
            <a:lvl4pPr marL="1600200" indent="-228600">
              <a:spcBef>
                <a:spcPct val="20000"/>
              </a:spcBef>
              <a:buClr>
                <a:srgbClr val="CC00FF"/>
              </a:buClr>
              <a:buFont typeface="Wingdings" pitchFamily="2" charset="2"/>
              <a:buChar char="l"/>
              <a:defRPr kumimoji="1" sz="2000">
                <a:latin typeface="Verdana" pitchFamily="34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rgbClr val="006600"/>
              </a:buClr>
              <a:buFont typeface="Wingdings" pitchFamily="2" charset="2"/>
              <a:buChar char="l"/>
              <a:defRPr kumimoji="1" sz="2000">
                <a:latin typeface="+mn-lt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latin typeface="+mn-lt"/>
              </a:defRPr>
            </a:lvl9pPr>
          </a:lstStyle>
          <a:p>
            <a:pPr marL="0" indent="0">
              <a:lnSpc>
                <a:spcPct val="150000"/>
              </a:lnSpc>
              <a:buNone/>
              <a:defRPr/>
            </a:pPr>
            <a:r>
              <a:rPr lang="zh-CN" altLang="en-US" sz="18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urier New" panose="02070309020205020404" pitchFamily="49" charset="0"/>
              </a:rPr>
              <a:t>期望得到的输出结果（组织成</a:t>
            </a:r>
            <a:r>
              <a:rPr lang="en-US" altLang="zh-CN" sz="18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urier New" panose="02070309020205020404" pitchFamily="49" charset="0"/>
              </a:rPr>
              <a:t>.csv</a:t>
            </a:r>
            <a:r>
              <a:rPr lang="zh-CN" altLang="en-US" sz="18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urier New" panose="02070309020205020404" pitchFamily="49" charset="0"/>
              </a:rPr>
              <a:t>文件）：</a:t>
            </a:r>
            <a:endParaRPr lang="en-US" altLang="zh-CN" sz="1800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  <a:cs typeface="Courier New" panose="02070309020205020404" pitchFamily="49" charset="0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zh-CN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故宫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,2018-08-01 9:00,1.26</a:t>
            </a: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zh-CN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故宫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,2018-08-01 10:00,2.01</a:t>
            </a: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zh-CN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故宫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,2018-08-01 11:00,2.51</a:t>
            </a: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zh-CN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故宫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,2018-08-01 12:00,2.45</a:t>
            </a: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zh-CN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故宫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,2018-08-01 13:00,2.23</a:t>
            </a: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zh-CN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故宫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,2018-08-01 14:00,1.82</a:t>
            </a: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zh-CN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故宫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,2018-08-01 15:00,1.55</a:t>
            </a: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zh-CN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故宫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,2018-08-01 16:00,1.29</a:t>
            </a: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zh-CN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天坛公园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,2018-08-01 9:00,1.06</a:t>
            </a: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zh-CN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天坛公园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,2018-08-01 10:00,1.12</a:t>
            </a: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zh-CN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天坛公园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,2018-08-01 11:00,1.09</a:t>
            </a: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F57D5C61-A6EC-4E18-B036-88EF31E60C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112" y="130814"/>
            <a:ext cx="8527976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4000" kern="0" dirty="0">
                <a:ea typeface="黑体" panose="02010609060101010101" pitchFamily="49" charset="-122"/>
              </a:rPr>
              <a:t>例</a:t>
            </a:r>
            <a:r>
              <a:rPr lang="en-US" altLang="zh-CN" sz="4000" kern="0" dirty="0">
                <a:ea typeface="黑体" panose="02010609060101010101" pitchFamily="49" charset="-122"/>
              </a:rPr>
              <a:t>2 </a:t>
            </a:r>
            <a:r>
              <a:rPr lang="zh-CN" altLang="en-US" sz="4000" kern="0" dirty="0">
                <a:ea typeface="黑体" panose="02010609060101010101" pitchFamily="49" charset="-122"/>
              </a:rPr>
              <a:t>绘制游客流量随时间变化的曲线</a:t>
            </a:r>
            <a:endParaRPr lang="zh-CN" altLang="zh-CN" sz="4000" kern="0" dirty="0">
              <a:ea typeface="黑体" panose="02010609060101010101" pitchFamily="49" charset="-122"/>
              <a:sym typeface="黑体" panose="02010609060101010101" pitchFamily="49" charset="-122"/>
            </a:endParaRPr>
          </a:p>
        </p:txBody>
      </p:sp>
      <p:sp>
        <p:nvSpPr>
          <p:cNvPr id="5" name="动作按钮: 转到主页 4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47E4AC4F-FF83-436C-A107-B3AC52242086}"/>
              </a:ext>
            </a:extLst>
          </p:cNvPr>
          <p:cNvSpPr/>
          <p:nvPr/>
        </p:nvSpPr>
        <p:spPr bwMode="auto">
          <a:xfrm>
            <a:off x="261984" y="260648"/>
            <a:ext cx="284499" cy="368201"/>
          </a:xfrm>
          <a:prstGeom prst="actionButtonHome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43014541"/>
      </p:ext>
    </p:extLst>
  </p:cSld>
  <p:clrMapOvr>
    <a:masterClrMapping/>
  </p:clrMapOvr>
  <p:transition spd="slow" advTm="38376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269821" y="2475018"/>
            <a:ext cx="7182499" cy="2970206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68580" tIns="34290" rIns="67500" bIns="3429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342900" marR="0" lvl="0" indent="-342900" defTabSz="914400" eaLnBrk="1" latinLnBrk="0" hangingPunct="1">
              <a:lnSpc>
                <a:spcPct val="100000"/>
              </a:lnSpc>
              <a:spcBef>
                <a:spcPct val="20000"/>
              </a:spcBef>
              <a:buClr>
                <a:srgbClr val="FF9900"/>
              </a:buClr>
              <a:buSzTx/>
              <a:buFont typeface="Wingdings" pitchFamily="2" charset="2"/>
              <a:buChar char="n"/>
              <a:tabLst/>
              <a:defRPr kumimoji="1" sz="2800" b="1" i="0" u="none" strike="noStrike" kern="0" cap="none" spc="0" normalizeH="0" baseline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Times New Roman"/>
                <a:ea typeface="黑体"/>
              </a:defRPr>
            </a:lvl1pPr>
            <a:lvl2pPr marL="742950" marR="0" lvl="1" indent="-285750" defTabSz="914400" eaLnBrk="1" latinLnBrk="0" hangingPunct="1">
              <a:lnSpc>
                <a:spcPct val="100000"/>
              </a:lnSpc>
              <a:spcBef>
                <a:spcPct val="20000"/>
              </a:spcBef>
              <a:buClr>
                <a:srgbClr val="009900"/>
              </a:buClr>
              <a:buSzTx/>
              <a:buFont typeface="Wingdings" pitchFamily="2" charset="2"/>
              <a:buChar char="u"/>
              <a:tabLst/>
              <a:defRPr kumimoji="1" sz="24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黑体"/>
              </a:defRPr>
            </a:lvl2pPr>
            <a:lvl3pPr marL="1143000" indent="-228600">
              <a:spcBef>
                <a:spcPct val="20000"/>
              </a:spcBef>
              <a:buClr>
                <a:srgbClr val="0000FF"/>
              </a:buClr>
              <a:buFont typeface="Wingdings" pitchFamily="2" charset="2"/>
              <a:buChar char="Ø"/>
              <a:defRPr kumimoji="1" sz="2200">
                <a:latin typeface="Verdana" pitchFamily="34" charset="0"/>
                <a:ea typeface="+mj-ea"/>
              </a:defRPr>
            </a:lvl3pPr>
            <a:lvl4pPr marL="1600200" indent="-228600">
              <a:spcBef>
                <a:spcPct val="20000"/>
              </a:spcBef>
              <a:buClr>
                <a:srgbClr val="CC00FF"/>
              </a:buClr>
              <a:buFont typeface="Wingdings" pitchFamily="2" charset="2"/>
              <a:buChar char="l"/>
              <a:defRPr kumimoji="1" sz="2000">
                <a:latin typeface="Verdana" pitchFamily="34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rgbClr val="006600"/>
              </a:buClr>
              <a:buFont typeface="Wingdings" pitchFamily="2" charset="2"/>
              <a:buChar char="l"/>
              <a:defRPr kumimoji="1" sz="2000">
                <a:latin typeface="+mn-lt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latin typeface="+mn-lt"/>
              </a:defRPr>
            </a:lvl9pPr>
          </a:lstStyle>
          <a:p>
            <a:pPr marL="0" indent="0">
              <a:lnSpc>
                <a:spcPct val="80000"/>
              </a:lnSpc>
              <a:buNone/>
              <a:defRPr/>
            </a:pPr>
            <a:r>
              <a:rPr lang="en-US" altLang="zh-CN" sz="1350" u="sng" dirty="0">
                <a:latin typeface="Courier New" panose="02070309020205020404" pitchFamily="49" charset="0"/>
                <a:cs typeface="Courier New" panose="02070309020205020404" pitchFamily="49" charset="0"/>
              </a:rPr>
              <a:t>1228623354.154058</a:t>
            </a:r>
            <a:r>
              <a:rPr lang="en-US" altLang="zh-CN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IP 192.168.0.108.</a:t>
            </a:r>
            <a:r>
              <a:rPr lang="en-US" altLang="zh-CN" sz="135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2301 &gt; 123</a:t>
            </a:r>
            <a:r>
              <a:rPr lang="en-US" altLang="zh-CN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.117.178.136.20: Flags [S.], </a:t>
            </a:r>
            <a:r>
              <a:rPr lang="en-US" altLang="zh-CN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r>
              <a:rPr lang="en-US" altLang="zh-CN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3210618050, </a:t>
            </a:r>
            <a:r>
              <a:rPr lang="en-US" altLang="zh-CN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ack</a:t>
            </a:r>
            <a:r>
              <a:rPr lang="en-US" altLang="zh-CN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4098564053, win 65535, options [</a:t>
            </a:r>
            <a:r>
              <a:rPr lang="en-US" altLang="zh-CN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mss</a:t>
            </a:r>
            <a:r>
              <a:rPr lang="en-US" altLang="zh-CN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1460,nop,wscale 0,nop,nop,TS </a:t>
            </a:r>
            <a:r>
              <a:rPr lang="en-US" altLang="zh-CN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altLang="zh-CN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0 </a:t>
            </a:r>
            <a:r>
              <a:rPr lang="en-US" altLang="zh-CN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ecr</a:t>
            </a:r>
            <a:r>
              <a:rPr lang="en-US" altLang="zh-CN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0,nop,nop,sackOK], </a:t>
            </a:r>
            <a:r>
              <a:rPr lang="en-US" altLang="zh-CN" sz="1350" u="sng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 0</a:t>
            </a:r>
          </a:p>
          <a:p>
            <a:pPr marL="0" indent="0">
              <a:lnSpc>
                <a:spcPct val="80000"/>
              </a:lnSpc>
              <a:buNone/>
              <a:defRPr/>
            </a:pPr>
            <a:endParaRPr lang="en-US" altLang="zh-CN" sz="1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0000"/>
              </a:lnSpc>
              <a:buNone/>
              <a:defRPr/>
            </a:pPr>
            <a:r>
              <a:rPr lang="en-US" altLang="zh-CN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1228623354.424039 IP 123.117.178.136.</a:t>
            </a:r>
            <a:r>
              <a:rPr lang="en-US" altLang="zh-CN" sz="135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 &gt; 192</a:t>
            </a:r>
            <a:r>
              <a:rPr lang="en-US" altLang="zh-CN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.168.0.108.2301: Flags [.], </a:t>
            </a:r>
            <a:r>
              <a:rPr lang="en-US" altLang="zh-CN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ack</a:t>
            </a:r>
            <a:r>
              <a:rPr lang="en-US" altLang="zh-CN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350" u="sng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10081</a:t>
            </a:r>
            <a:r>
              <a:rPr lang="en-US" altLang="zh-CN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, win 6528, options [</a:t>
            </a:r>
            <a:r>
              <a:rPr lang="en-US" altLang="zh-CN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nop,nop,TS</a:t>
            </a:r>
            <a:r>
              <a:rPr lang="en-US" altLang="zh-CN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altLang="zh-CN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1620443362 </a:t>
            </a:r>
            <a:r>
              <a:rPr lang="en-US" altLang="zh-CN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ecr</a:t>
            </a:r>
            <a:r>
              <a:rPr lang="en-US" altLang="zh-CN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129980], length 0</a:t>
            </a:r>
          </a:p>
          <a:p>
            <a:pPr marL="0" indent="0">
              <a:lnSpc>
                <a:spcPct val="80000"/>
              </a:lnSpc>
              <a:buNone/>
              <a:defRPr/>
            </a:pPr>
            <a:endParaRPr lang="en-US" altLang="zh-CN" sz="1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0000"/>
              </a:lnSpc>
              <a:buNone/>
              <a:defRPr/>
            </a:pPr>
            <a:r>
              <a:rPr lang="en-US" altLang="zh-CN" sz="1350" u="sng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1228623354.424059</a:t>
            </a:r>
            <a:r>
              <a:rPr lang="en-US" altLang="zh-CN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IP 192.168.0.108.</a:t>
            </a:r>
            <a:r>
              <a:rPr lang="en-US" altLang="zh-CN" sz="135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2301 &gt; 123</a:t>
            </a:r>
            <a:r>
              <a:rPr lang="en-US" altLang="zh-CN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.117.178.136.20: Flags [.], </a:t>
            </a:r>
            <a:r>
              <a:rPr lang="en-US" altLang="zh-CN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r>
              <a:rPr lang="en-US" altLang="zh-CN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20161:</a:t>
            </a:r>
            <a:r>
              <a:rPr lang="en-US" altLang="zh-CN" sz="1350" u="sng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21601</a:t>
            </a:r>
            <a:r>
              <a:rPr lang="en-US" altLang="zh-CN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CN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ack</a:t>
            </a:r>
            <a:r>
              <a:rPr lang="en-US" altLang="zh-CN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1, win 65535, options [</a:t>
            </a:r>
            <a:r>
              <a:rPr lang="en-US" altLang="zh-CN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nop,nop,TS</a:t>
            </a:r>
            <a:r>
              <a:rPr lang="en-US" altLang="zh-CN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altLang="zh-CN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129981 </a:t>
            </a:r>
            <a:r>
              <a:rPr lang="en-US" altLang="zh-CN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ecr</a:t>
            </a:r>
            <a:r>
              <a:rPr lang="en-US" altLang="zh-CN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1620443362], length 1440</a:t>
            </a:r>
          </a:p>
          <a:p>
            <a:pPr marL="0" indent="0">
              <a:lnSpc>
                <a:spcPct val="80000"/>
              </a:lnSpc>
              <a:buNone/>
              <a:defRPr/>
            </a:pPr>
            <a:endParaRPr lang="en-US" altLang="zh-CN" sz="1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0000"/>
              </a:lnSpc>
              <a:buNone/>
              <a:defRPr/>
            </a:pPr>
            <a:r>
              <a:rPr lang="en-US" altLang="zh-CN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1228623354.424094 IP 192.168.0.108.</a:t>
            </a:r>
            <a:r>
              <a:rPr lang="en-US" altLang="zh-CN" sz="135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2301 &gt; 123</a:t>
            </a:r>
            <a:r>
              <a:rPr lang="en-US" altLang="zh-CN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.117.178.136.20: Flags [.], </a:t>
            </a:r>
            <a:r>
              <a:rPr lang="en-US" altLang="zh-CN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r>
              <a:rPr lang="en-US" altLang="zh-CN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21601:</a:t>
            </a:r>
            <a:r>
              <a:rPr lang="en-US" altLang="zh-CN" sz="1350" u="sng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23041</a:t>
            </a:r>
            <a:r>
              <a:rPr lang="en-US" altLang="zh-CN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CN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ack</a:t>
            </a:r>
            <a:r>
              <a:rPr lang="en-US" altLang="zh-CN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1, win 65535, options [</a:t>
            </a:r>
            <a:r>
              <a:rPr lang="en-US" altLang="zh-CN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nop,nop,TS</a:t>
            </a:r>
            <a:r>
              <a:rPr lang="en-US" altLang="zh-CN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altLang="zh-CN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129981 </a:t>
            </a:r>
            <a:r>
              <a:rPr lang="en-US" altLang="zh-CN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ecr</a:t>
            </a:r>
            <a:r>
              <a:rPr lang="en-US" altLang="zh-CN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1620443362], length 1440</a:t>
            </a:r>
          </a:p>
        </p:txBody>
      </p:sp>
      <p:sp>
        <p:nvSpPr>
          <p:cNvPr id="3" name="矩形 2"/>
          <p:cNvSpPr/>
          <p:nvPr/>
        </p:nvSpPr>
        <p:spPr>
          <a:xfrm>
            <a:off x="7308304" y="1844824"/>
            <a:ext cx="1633472" cy="228985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1050" dirty="0">
                <a:solidFill>
                  <a:srgbClr val="0000FF"/>
                </a:solidFill>
              </a:rPr>
              <a:t>期望得到的结果：</a:t>
            </a:r>
            <a:endParaRPr lang="en-US" altLang="zh-CN" sz="1050" dirty="0">
              <a:solidFill>
                <a:srgbClr val="0000FF"/>
              </a:solidFill>
            </a:endParaRPr>
          </a:p>
          <a:p>
            <a:r>
              <a:rPr lang="en-US" altLang="zh-CN" sz="1050" dirty="0"/>
              <a:t>20.835455,5760</a:t>
            </a:r>
          </a:p>
          <a:p>
            <a:r>
              <a:rPr lang="en-US" altLang="zh-CN" sz="1050" dirty="0"/>
              <a:t>20.868127,5760</a:t>
            </a:r>
          </a:p>
          <a:p>
            <a:r>
              <a:rPr lang="en-US" altLang="zh-CN" sz="1050" dirty="0"/>
              <a:t>20.868165,7200</a:t>
            </a:r>
          </a:p>
          <a:p>
            <a:r>
              <a:rPr lang="en-US" altLang="zh-CN" sz="1050" dirty="0"/>
              <a:t>20.902815,7200</a:t>
            </a:r>
          </a:p>
          <a:p>
            <a:r>
              <a:rPr lang="en-US" altLang="zh-CN" sz="1050" dirty="0"/>
              <a:t>20.902853,8640</a:t>
            </a:r>
          </a:p>
          <a:p>
            <a:r>
              <a:rPr lang="en-US" altLang="zh-CN" sz="1050" dirty="0"/>
              <a:t>20.933327,8640</a:t>
            </a:r>
          </a:p>
          <a:p>
            <a:r>
              <a:rPr lang="en-US" altLang="zh-CN" sz="1050" dirty="0"/>
              <a:t>20.933365,10080</a:t>
            </a:r>
          </a:p>
          <a:p>
            <a:r>
              <a:rPr lang="en-US" altLang="zh-CN" sz="1050" dirty="0"/>
              <a:t>20.965792,10080</a:t>
            </a:r>
          </a:p>
          <a:p>
            <a:r>
              <a:rPr lang="en-US" altLang="zh-CN" sz="1050" dirty="0"/>
              <a:t>20.965829,11520</a:t>
            </a:r>
          </a:p>
          <a:p>
            <a:r>
              <a:rPr lang="en-US" altLang="zh-CN" sz="1050" dirty="0"/>
              <a:t>20.998753,11520</a:t>
            </a:r>
          </a:p>
          <a:p>
            <a:r>
              <a:rPr lang="en-US" altLang="zh-CN" sz="1050" dirty="0"/>
              <a:t>20.998788,12960</a:t>
            </a:r>
          </a:p>
          <a:p>
            <a:r>
              <a:rPr lang="en-US" altLang="zh-CN" sz="1050" dirty="0"/>
              <a:t>21.031269,12960</a:t>
            </a:r>
          </a:p>
          <a:p>
            <a:r>
              <a:rPr lang="en-US" altLang="zh-CN" sz="1050" dirty="0"/>
              <a:t>21.031318,14400</a:t>
            </a:r>
          </a:p>
          <a:p>
            <a:r>
              <a:rPr lang="en-US" altLang="zh-CN" sz="1050" dirty="0"/>
              <a:t>21.063662,14400</a:t>
            </a:r>
          </a:p>
          <a:p>
            <a:r>
              <a:rPr lang="en-US" altLang="zh-CN" sz="1050" dirty="0"/>
              <a:t>21.063710,15840</a:t>
            </a:r>
            <a:endParaRPr lang="zh-CN" altLang="en-US" sz="1050" dirty="0"/>
          </a:p>
        </p:txBody>
      </p:sp>
      <p:sp>
        <p:nvSpPr>
          <p:cNvPr id="4" name="矩形 3"/>
          <p:cNvSpPr/>
          <p:nvPr/>
        </p:nvSpPr>
        <p:spPr>
          <a:xfrm>
            <a:off x="755576" y="977402"/>
            <a:ext cx="7760779" cy="11587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文件</a:t>
            </a:r>
            <a:r>
              <a:rPr lang="en-US" altLang="zh-CN" sz="1800" dirty="0" err="1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upload.cap</a:t>
            </a:r>
            <a:r>
              <a:rPr lang="zh-CN" altLang="en-US" sz="18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是在</a:t>
            </a:r>
            <a:r>
              <a:rPr lang="en-US" altLang="zh-CN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Windows</a:t>
            </a:r>
            <a:r>
              <a:rPr lang="zh-CN" altLang="en-US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上使用软件</a:t>
            </a:r>
            <a:r>
              <a:rPr lang="en-US" altLang="zh-CN" sz="18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WireShark</a:t>
            </a:r>
            <a:r>
              <a:rPr lang="zh-CN" altLang="en-US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捕获</a:t>
            </a:r>
            <a:r>
              <a:rPr lang="zh-CN" altLang="en-US" sz="18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的文件上载过程</a:t>
            </a:r>
            <a:endParaRPr lang="en-US" altLang="zh-CN" sz="1800" dirty="0"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8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中的网络流量。根据捕获的网络流量观察</a:t>
            </a:r>
            <a:r>
              <a:rPr lang="en-US" altLang="zh-CN" sz="18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TCP</a:t>
            </a:r>
            <a:r>
              <a:rPr lang="zh-CN" altLang="en-US" sz="18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发送窗口变化</a:t>
            </a:r>
            <a:endParaRPr lang="en-US" altLang="zh-CN" sz="1800" dirty="0"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r>
              <a:rPr lang="zh-CN" altLang="en-US" sz="18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执行命令</a:t>
            </a:r>
            <a:r>
              <a:rPr lang="zh-CN" altLang="en-US" sz="1200" u="sng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tcpdump -ttnr </a:t>
            </a:r>
            <a:r>
              <a:rPr lang="en-US" altLang="zh-CN" sz="1200" u="sng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upload.cap</a:t>
            </a:r>
            <a:r>
              <a:rPr lang="zh-CN" altLang="en-US" sz="1200" u="sng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F57D5C61-A6EC-4E18-B036-88EF31E60C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3800" y="209721"/>
            <a:ext cx="8527976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4000" kern="0" dirty="0">
                <a:ea typeface="黑体" panose="02010609060101010101" pitchFamily="49" charset="-122"/>
              </a:rPr>
              <a:t>例</a:t>
            </a:r>
            <a:r>
              <a:rPr lang="en-US" altLang="zh-CN" sz="4000" kern="0" dirty="0">
                <a:ea typeface="黑体" panose="02010609060101010101" pitchFamily="49" charset="-122"/>
              </a:rPr>
              <a:t>3 </a:t>
            </a:r>
            <a:r>
              <a:rPr lang="zh-CN" altLang="en-US" sz="4000" kern="0" dirty="0">
                <a:ea typeface="黑体" panose="02010609060101010101" pitchFamily="49" charset="-122"/>
              </a:rPr>
              <a:t>观察</a:t>
            </a:r>
            <a:r>
              <a:rPr lang="en-US" altLang="zh-CN" sz="4000" kern="0" dirty="0">
                <a:ea typeface="黑体" panose="02010609060101010101" pitchFamily="49" charset="-122"/>
              </a:rPr>
              <a:t>TCP</a:t>
            </a:r>
            <a:r>
              <a:rPr lang="zh-CN" altLang="en-US" sz="4000" kern="0" dirty="0">
                <a:ea typeface="黑体" panose="02010609060101010101" pitchFamily="49" charset="-122"/>
              </a:rPr>
              <a:t>发送窗口变化</a:t>
            </a:r>
            <a:endParaRPr lang="zh-CN" altLang="zh-CN" sz="4000" kern="0" dirty="0">
              <a:ea typeface="黑体" panose="02010609060101010101" pitchFamily="49" charset="-122"/>
              <a:sym typeface="黑体" panose="02010609060101010101" pitchFamily="49" charset="-122"/>
            </a:endParaRPr>
          </a:p>
        </p:txBody>
      </p:sp>
      <p:sp>
        <p:nvSpPr>
          <p:cNvPr id="8" name="动作按钮: 转到主页 7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4B67FA04-D97E-40E3-BA74-A985A2B55000}"/>
              </a:ext>
            </a:extLst>
          </p:cNvPr>
          <p:cNvSpPr/>
          <p:nvPr/>
        </p:nvSpPr>
        <p:spPr bwMode="auto">
          <a:xfrm>
            <a:off x="261984" y="260648"/>
            <a:ext cx="284499" cy="368201"/>
          </a:xfrm>
          <a:prstGeom prst="actionButtonHome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58585311"/>
      </p:ext>
    </p:extLst>
  </p:cSld>
  <p:clrMapOvr>
    <a:masterClrMapping/>
  </p:clrMapOvr>
  <p:transition spd="slow" advTm="38376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188913"/>
            <a:ext cx="7772400" cy="720725"/>
          </a:xfrm>
        </p:spPr>
        <p:txBody>
          <a:bodyPr/>
          <a:lstStyle/>
          <a:p>
            <a:r>
              <a:rPr lang="zh-CN" altLang="en-US" sz="4000" b="0" dirty="0"/>
              <a:t>作业</a:t>
            </a:r>
            <a:r>
              <a:rPr lang="en-US" altLang="zh-CN" sz="4000" b="0" dirty="0"/>
              <a:t>1</a:t>
            </a:r>
            <a:r>
              <a:rPr lang="zh-CN" altLang="en-US" sz="4000" b="0" dirty="0"/>
              <a:t>：正则表达式应用</a:t>
            </a:r>
          </a:p>
        </p:txBody>
      </p:sp>
      <p:sp>
        <p:nvSpPr>
          <p:cNvPr id="230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388" y="979488"/>
            <a:ext cx="7772400" cy="5257824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从因特网上搜索相关</a:t>
            </a:r>
            <a:r>
              <a:rPr lang="en-US" altLang="zh-CN" dirty="0"/>
              <a:t>Web</a:t>
            </a:r>
            <a:r>
              <a:rPr lang="zh-CN" altLang="en-US" dirty="0"/>
              <a:t>网页，处理网页</a:t>
            </a:r>
            <a:r>
              <a:rPr lang="en-US" altLang="zh-CN" dirty="0"/>
              <a:t>html</a:t>
            </a:r>
            <a:r>
              <a:rPr lang="zh-CN" altLang="en-US" dirty="0"/>
              <a:t>数据，从中提取出当前时间点北京各监测站的</a:t>
            </a:r>
            <a:r>
              <a:rPr lang="en-US" altLang="zh-CN" dirty="0"/>
              <a:t>PM2.5</a:t>
            </a:r>
            <a:r>
              <a:rPr lang="zh-CN" altLang="en-US" dirty="0"/>
              <a:t>浓度，输出格式如下。要求：写出各个处理步骤，并给出解释。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sz="2000" dirty="0">
                <a:latin typeface="Lucida Console" pitchFamily="49" charset="0"/>
              </a:rPr>
              <a:t>2020-03-09 13:00:00,</a:t>
            </a:r>
            <a:r>
              <a:rPr lang="zh-CN" altLang="en-US" sz="2000" dirty="0">
                <a:latin typeface="Lucida Console" pitchFamily="49" charset="0"/>
              </a:rPr>
              <a:t>海淀区万柳</a:t>
            </a:r>
            <a:r>
              <a:rPr lang="en-US" altLang="zh-CN" sz="2000" dirty="0">
                <a:latin typeface="Lucida Console" pitchFamily="49" charset="0"/>
              </a:rPr>
              <a:t>,73</a:t>
            </a:r>
          </a:p>
          <a:p>
            <a:pPr marL="457200" lvl="1" indent="0">
              <a:buNone/>
            </a:pPr>
            <a:r>
              <a:rPr lang="en-US" altLang="zh-CN" sz="2000" dirty="0">
                <a:latin typeface="Lucida Console" pitchFamily="49" charset="0"/>
              </a:rPr>
              <a:t>2020-03-09 13:00:00,</a:t>
            </a:r>
            <a:r>
              <a:rPr lang="zh-CN" altLang="en-US" sz="2000" dirty="0">
                <a:latin typeface="Lucida Console" pitchFamily="49" charset="0"/>
              </a:rPr>
              <a:t>昌平镇</a:t>
            </a:r>
            <a:r>
              <a:rPr lang="en-US" altLang="zh-CN" sz="2000" dirty="0">
                <a:latin typeface="Lucida Console" pitchFamily="49" charset="0"/>
              </a:rPr>
              <a:t>,67</a:t>
            </a:r>
          </a:p>
          <a:p>
            <a:pPr marL="457200" lvl="1" indent="0">
              <a:buNone/>
            </a:pPr>
            <a:r>
              <a:rPr lang="en-US" altLang="zh-CN" sz="2000" dirty="0">
                <a:latin typeface="Lucida Console" pitchFamily="49" charset="0"/>
              </a:rPr>
              <a:t>2020-03-09 13:00:00,</a:t>
            </a:r>
            <a:r>
              <a:rPr lang="zh-CN" altLang="en-US" sz="2000" dirty="0">
                <a:latin typeface="Lucida Console" pitchFamily="49" charset="0"/>
              </a:rPr>
              <a:t>奥体中心</a:t>
            </a:r>
            <a:r>
              <a:rPr lang="en-US" altLang="zh-CN" sz="2000" dirty="0">
                <a:latin typeface="Lucida Console" pitchFamily="49" charset="0"/>
              </a:rPr>
              <a:t>,66</a:t>
            </a:r>
          </a:p>
          <a:p>
            <a:pPr marL="457200" lvl="1" indent="0">
              <a:buNone/>
            </a:pPr>
            <a:r>
              <a:rPr lang="en-US" altLang="zh-CN" sz="2000" dirty="0">
                <a:latin typeface="Lucida Console" pitchFamily="49" charset="0"/>
              </a:rPr>
              <a:t>2020-03-09 13:00:00,</a:t>
            </a:r>
            <a:r>
              <a:rPr lang="zh-CN" altLang="en-US" sz="2000" dirty="0">
                <a:latin typeface="Lucida Console" pitchFamily="49" charset="0"/>
              </a:rPr>
              <a:t>海淀区万柳</a:t>
            </a:r>
            <a:r>
              <a:rPr lang="en-US" altLang="zh-CN" sz="2000" dirty="0">
                <a:latin typeface="Lucida Console" pitchFamily="49" charset="0"/>
              </a:rPr>
              <a:t>,73</a:t>
            </a:r>
          </a:p>
          <a:p>
            <a:pPr marL="457200" lvl="1" indent="0">
              <a:buNone/>
            </a:pPr>
            <a:r>
              <a:rPr lang="en-US" altLang="zh-CN" sz="2000" dirty="0">
                <a:latin typeface="Lucida Console" pitchFamily="49" charset="0"/>
              </a:rPr>
              <a:t>2020-03-09 13:00:00,</a:t>
            </a:r>
            <a:r>
              <a:rPr lang="zh-CN" altLang="en-US" sz="2000" dirty="0">
                <a:latin typeface="Lucida Console" pitchFamily="49" charset="0"/>
              </a:rPr>
              <a:t>昌平镇</a:t>
            </a:r>
            <a:r>
              <a:rPr lang="en-US" altLang="zh-CN" sz="2000" dirty="0">
                <a:latin typeface="Lucida Console" pitchFamily="49" charset="0"/>
              </a:rPr>
              <a:t>,73</a:t>
            </a:r>
          </a:p>
          <a:p>
            <a:pPr marL="457200" lvl="1" indent="0">
              <a:buNone/>
            </a:pPr>
            <a:r>
              <a:rPr lang="en-US" altLang="zh-CN" sz="2000" dirty="0">
                <a:latin typeface="Lucida Console" pitchFamily="49" charset="0"/>
              </a:rPr>
              <a:t>2020-03-09 13:00:00,</a:t>
            </a:r>
            <a:r>
              <a:rPr lang="zh-CN" altLang="en-US" sz="2000" dirty="0">
                <a:latin typeface="Lucida Console" pitchFamily="49" charset="0"/>
              </a:rPr>
              <a:t>奥体中心</a:t>
            </a:r>
            <a:r>
              <a:rPr lang="en-US" altLang="zh-CN" sz="2000" dirty="0">
                <a:latin typeface="Lucida Console" pitchFamily="49" charset="0"/>
              </a:rPr>
              <a:t>,75</a:t>
            </a:r>
          </a:p>
          <a:p>
            <a:pPr marL="57150" indent="0">
              <a:buNone/>
            </a:pPr>
            <a:r>
              <a:rPr lang="zh-CN" altLang="en-US" dirty="0">
                <a:latin typeface="Lucida Console" pitchFamily="49" charset="0"/>
              </a:rPr>
              <a:t>北邮爱课堂平台提交</a:t>
            </a:r>
          </a:p>
          <a:p>
            <a:pPr marL="457200" lvl="1" indent="0">
              <a:buNone/>
            </a:pPr>
            <a:endParaRPr lang="en-US" altLang="zh-CN" sz="2000" dirty="0">
              <a:latin typeface="Lucida Console" pitchFamily="49" charset="0"/>
            </a:endParaRPr>
          </a:p>
        </p:txBody>
      </p:sp>
      <p:sp>
        <p:nvSpPr>
          <p:cNvPr id="4" name="动作按钮: 转到主页 3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326EFCB9-CFEF-42C6-97CC-21D90FB4D451}"/>
              </a:ext>
            </a:extLst>
          </p:cNvPr>
          <p:cNvSpPr/>
          <p:nvPr/>
        </p:nvSpPr>
        <p:spPr bwMode="auto">
          <a:xfrm>
            <a:off x="261984" y="260648"/>
            <a:ext cx="284499" cy="368201"/>
          </a:xfrm>
          <a:prstGeom prst="actionButtonHome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2438170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8313" y="1844675"/>
            <a:ext cx="8207375" cy="2089150"/>
          </a:xfrm>
        </p:spPr>
        <p:txBody>
          <a:bodyPr/>
          <a:lstStyle/>
          <a:p>
            <a:r>
              <a:rPr lang="en-US" altLang="zh-CN" sz="6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2.4 </a:t>
            </a:r>
            <a:r>
              <a:rPr lang="zh-CN" altLang="en-US" sz="6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文件比对</a:t>
            </a:r>
          </a:p>
        </p:txBody>
      </p:sp>
      <p:sp>
        <p:nvSpPr>
          <p:cNvPr id="200708" name="Line 4"/>
          <p:cNvSpPr>
            <a:spLocks noChangeShapeType="1"/>
          </p:cNvSpPr>
          <p:nvPr/>
        </p:nvSpPr>
        <p:spPr bwMode="auto">
          <a:xfrm>
            <a:off x="684213" y="908050"/>
            <a:ext cx="7775575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759758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8313" y="1844675"/>
            <a:ext cx="8207375" cy="2089150"/>
          </a:xfrm>
        </p:spPr>
        <p:txBody>
          <a:bodyPr/>
          <a:lstStyle/>
          <a:p>
            <a:r>
              <a:rPr lang="zh-CN" altLang="en-US" sz="5000" dirty="0">
                <a:solidFill>
                  <a:srgbClr val="00808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文件内容比对</a:t>
            </a:r>
          </a:p>
        </p:txBody>
      </p:sp>
      <p:sp>
        <p:nvSpPr>
          <p:cNvPr id="200708" name="Line 4"/>
          <p:cNvSpPr>
            <a:spLocks noChangeShapeType="1"/>
          </p:cNvSpPr>
          <p:nvPr/>
        </p:nvSpPr>
        <p:spPr bwMode="auto">
          <a:xfrm>
            <a:off x="684213" y="908050"/>
            <a:ext cx="7775575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403637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591850" y="980728"/>
            <a:ext cx="8100000" cy="27000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68580" tIns="34290" rIns="67500" bIns="3429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342900" marR="0" lvl="0" indent="-342900" defTabSz="914400" eaLnBrk="1" latinLnBrk="0" hangingPunct="1">
              <a:lnSpc>
                <a:spcPct val="100000"/>
              </a:lnSpc>
              <a:spcBef>
                <a:spcPct val="20000"/>
              </a:spcBef>
              <a:buClr>
                <a:srgbClr val="FF9900"/>
              </a:buClr>
              <a:buSzTx/>
              <a:buFont typeface="Wingdings" pitchFamily="2" charset="2"/>
              <a:buChar char="n"/>
              <a:tabLst/>
              <a:defRPr kumimoji="1" sz="2800" b="1" i="0" u="none" strike="noStrike" kern="0" cap="none" spc="0" normalizeH="0" baseline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Times New Roman"/>
                <a:ea typeface="黑体"/>
              </a:defRPr>
            </a:lvl1pPr>
            <a:lvl2pPr marL="742950" marR="0" lvl="1" indent="-285750" defTabSz="914400" eaLnBrk="1" latinLnBrk="0" hangingPunct="1">
              <a:lnSpc>
                <a:spcPct val="100000"/>
              </a:lnSpc>
              <a:spcBef>
                <a:spcPct val="20000"/>
              </a:spcBef>
              <a:buClr>
                <a:srgbClr val="009900"/>
              </a:buClr>
              <a:buSzTx/>
              <a:buFont typeface="Wingdings" pitchFamily="2" charset="2"/>
              <a:buChar char="u"/>
              <a:tabLst/>
              <a:defRPr kumimoji="1" sz="24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黑体"/>
              </a:defRPr>
            </a:lvl2pPr>
            <a:lvl3pPr marL="1143000" indent="-228600">
              <a:spcBef>
                <a:spcPct val="20000"/>
              </a:spcBef>
              <a:buClr>
                <a:srgbClr val="0000FF"/>
              </a:buClr>
              <a:buFont typeface="Wingdings" pitchFamily="2" charset="2"/>
              <a:buChar char="Ø"/>
              <a:defRPr kumimoji="1" sz="2200">
                <a:latin typeface="Verdana" pitchFamily="34" charset="0"/>
                <a:ea typeface="+mj-ea"/>
              </a:defRPr>
            </a:lvl3pPr>
            <a:lvl4pPr marL="1600200" indent="-228600">
              <a:spcBef>
                <a:spcPct val="20000"/>
              </a:spcBef>
              <a:buClr>
                <a:srgbClr val="CC00FF"/>
              </a:buClr>
              <a:buFont typeface="Wingdings" pitchFamily="2" charset="2"/>
              <a:buChar char="l"/>
              <a:defRPr kumimoji="1" sz="2000">
                <a:latin typeface="Verdana" pitchFamily="34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rgbClr val="006600"/>
              </a:buClr>
              <a:buFont typeface="Wingdings" pitchFamily="2" charset="2"/>
              <a:buChar char="l"/>
              <a:defRPr kumimoji="1" sz="2000">
                <a:latin typeface="+mn-lt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latin typeface="+mn-lt"/>
              </a:defRPr>
            </a:lvl9pPr>
          </a:lstStyle>
          <a:p>
            <a:pPr lvl="0">
              <a:defRPr/>
            </a:pPr>
            <a:r>
              <a:rPr kumimoji="0" lang="zh-CN" altLang="en-US" sz="2100" dirty="0"/>
              <a:t>基本功能</a:t>
            </a:r>
          </a:p>
          <a:p>
            <a:pPr lvl="1">
              <a:defRPr/>
            </a:pPr>
            <a:r>
              <a:rPr kumimoji="0" lang="en-US" altLang="zh-CN" sz="1800" dirty="0" err="1"/>
              <a:t>cmp</a:t>
            </a:r>
            <a:r>
              <a:rPr kumimoji="0" lang="zh-CN" altLang="en-US" sz="1800" dirty="0"/>
              <a:t>和散列算法：判断两个文件内容是否相同</a:t>
            </a:r>
            <a:endParaRPr kumimoji="0" lang="en-US" altLang="zh-CN" sz="1800" dirty="0"/>
          </a:p>
          <a:p>
            <a:pPr lvl="1">
              <a:defRPr/>
            </a:pPr>
            <a:r>
              <a:rPr kumimoji="0" lang="zh-CN" altLang="en-US" sz="1800" dirty="0"/>
              <a:t>文件数据完整性验证</a:t>
            </a:r>
            <a:endParaRPr kumimoji="0" lang="en-US" altLang="zh-CN" sz="1800" dirty="0"/>
          </a:p>
          <a:p>
            <a:pPr lvl="1">
              <a:defRPr/>
            </a:pPr>
            <a:r>
              <a:rPr kumimoji="0" lang="en-US" altLang="zh-CN" sz="1800" dirty="0"/>
              <a:t>diff</a:t>
            </a:r>
            <a:r>
              <a:rPr kumimoji="0" lang="zh-CN" altLang="en-US" sz="1800" dirty="0"/>
              <a:t>：列出两个文本文件之间的区别</a:t>
            </a:r>
            <a:endParaRPr kumimoji="0" lang="en-US" altLang="zh-CN" sz="1800" dirty="0"/>
          </a:p>
          <a:p>
            <a:pPr lvl="1">
              <a:defRPr/>
            </a:pPr>
            <a:r>
              <a:rPr kumimoji="0" lang="zh-CN" altLang="en-US" sz="1800" dirty="0"/>
              <a:t>版本管理</a:t>
            </a:r>
          </a:p>
          <a:p>
            <a:pPr lvl="0">
              <a:buNone/>
              <a:defRPr/>
            </a:pPr>
            <a:endParaRPr lang="en-US" altLang="zh-CN" sz="2100" dirty="0">
              <a:latin typeface="Courier New" pitchFamily="49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833302D4-7F58-40E1-9578-AF320C55A2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115888"/>
            <a:ext cx="777240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4000" kern="0" dirty="0">
                <a:latin typeface="Verdana" panose="020B0604030504040204" pitchFamily="34" charset="0"/>
                <a:ea typeface="黑体" panose="02010609060101010101" pitchFamily="49" charset="-122"/>
              </a:rPr>
              <a:t>文件比较</a:t>
            </a:r>
            <a:endParaRPr lang="zh-CN" altLang="zh-CN" sz="4000" kern="0" dirty="0">
              <a:latin typeface="Verdana" panose="020B0604030504040204" pitchFamily="34" charset="0"/>
              <a:ea typeface="黑体" panose="02010609060101010101" pitchFamily="49" charset="-122"/>
              <a:sym typeface="黑体" panose="02010609060101010101" pitchFamily="49" charset="-122"/>
            </a:endParaRPr>
          </a:p>
        </p:txBody>
      </p:sp>
      <p:sp>
        <p:nvSpPr>
          <p:cNvPr id="5" name="动作按钮: 转到主页 4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48BB51CC-9B45-418F-B5DE-96C9D7F88435}"/>
              </a:ext>
            </a:extLst>
          </p:cNvPr>
          <p:cNvSpPr/>
          <p:nvPr/>
        </p:nvSpPr>
        <p:spPr bwMode="auto">
          <a:xfrm>
            <a:off x="261984" y="260648"/>
            <a:ext cx="284499" cy="368201"/>
          </a:xfrm>
          <a:prstGeom prst="actionButtonHome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94906323"/>
      </p:ext>
    </p:extLst>
  </p:cSld>
  <p:clrMapOvr>
    <a:masterClrMapping/>
  </p:clrMapOvr>
  <p:transition spd="slow" advTm="38376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591850" y="1196752"/>
            <a:ext cx="8100000" cy="27000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68580" tIns="34290" rIns="67500" bIns="3429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342900" marR="0" lvl="0" indent="-342900" defTabSz="914400" eaLnBrk="1" latinLnBrk="0" hangingPunct="1">
              <a:lnSpc>
                <a:spcPct val="100000"/>
              </a:lnSpc>
              <a:spcBef>
                <a:spcPct val="20000"/>
              </a:spcBef>
              <a:buClr>
                <a:srgbClr val="FF9900"/>
              </a:buClr>
              <a:buSzTx/>
              <a:buFont typeface="Wingdings" pitchFamily="2" charset="2"/>
              <a:buChar char="n"/>
              <a:tabLst/>
              <a:defRPr kumimoji="1" sz="2800" b="1" i="0" u="none" strike="noStrike" kern="0" cap="none" spc="0" normalizeH="0" baseline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Times New Roman"/>
                <a:ea typeface="黑体"/>
              </a:defRPr>
            </a:lvl1pPr>
            <a:lvl2pPr marL="742950" marR="0" lvl="1" indent="-285750" defTabSz="914400" eaLnBrk="1" latinLnBrk="0" hangingPunct="1">
              <a:lnSpc>
                <a:spcPct val="100000"/>
              </a:lnSpc>
              <a:spcBef>
                <a:spcPct val="20000"/>
              </a:spcBef>
              <a:buClr>
                <a:srgbClr val="009900"/>
              </a:buClr>
              <a:buSzTx/>
              <a:buFont typeface="Wingdings" pitchFamily="2" charset="2"/>
              <a:buChar char="u"/>
              <a:tabLst/>
              <a:defRPr kumimoji="1" sz="24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黑体"/>
              </a:defRPr>
            </a:lvl2pPr>
            <a:lvl3pPr marL="1143000" indent="-228600">
              <a:spcBef>
                <a:spcPct val="20000"/>
              </a:spcBef>
              <a:buClr>
                <a:srgbClr val="0000FF"/>
              </a:buClr>
              <a:buFont typeface="Wingdings" pitchFamily="2" charset="2"/>
              <a:buChar char="Ø"/>
              <a:defRPr kumimoji="1" sz="2200">
                <a:latin typeface="Verdana" pitchFamily="34" charset="0"/>
                <a:ea typeface="+mj-ea"/>
              </a:defRPr>
            </a:lvl3pPr>
            <a:lvl4pPr marL="1600200" indent="-228600">
              <a:spcBef>
                <a:spcPct val="20000"/>
              </a:spcBef>
              <a:buClr>
                <a:srgbClr val="CC00FF"/>
              </a:buClr>
              <a:buFont typeface="Wingdings" pitchFamily="2" charset="2"/>
              <a:buChar char="l"/>
              <a:defRPr kumimoji="1" sz="2000">
                <a:latin typeface="Verdana" pitchFamily="34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rgbClr val="006600"/>
              </a:buClr>
              <a:buFont typeface="Wingdings" pitchFamily="2" charset="2"/>
              <a:buChar char="l"/>
              <a:defRPr kumimoji="1" sz="2000">
                <a:latin typeface="+mn-lt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latin typeface="+mn-lt"/>
              </a:defRPr>
            </a:lvl9pPr>
          </a:lstStyle>
          <a:p>
            <a:pPr lvl="0">
              <a:defRPr/>
            </a:pPr>
            <a:r>
              <a:rPr kumimoji="0" lang="zh-CN" altLang="en-US" sz="2100" dirty="0"/>
              <a:t>用法</a:t>
            </a:r>
          </a:p>
          <a:p>
            <a:pPr lvl="1">
              <a:defRPr/>
            </a:pPr>
            <a:r>
              <a:rPr kumimoji="0" lang="en-US" altLang="zh-CN" sz="1800" dirty="0" err="1"/>
              <a:t>cmp</a:t>
            </a:r>
            <a:r>
              <a:rPr kumimoji="0" lang="en-US" altLang="zh-CN" sz="1800" dirty="0"/>
              <a:t> </a:t>
            </a:r>
            <a:r>
              <a:rPr kumimoji="0" lang="en-US" altLang="zh-CN" sz="1800" i="1" dirty="0">
                <a:latin typeface="Times New Roman" pitchFamily="18" charset="0"/>
              </a:rPr>
              <a:t>file1 file2</a:t>
            </a:r>
          </a:p>
          <a:p>
            <a:pPr lvl="0">
              <a:defRPr/>
            </a:pPr>
            <a:r>
              <a:rPr kumimoji="0" lang="zh-CN" altLang="en-US" sz="2100" dirty="0"/>
              <a:t>功能</a:t>
            </a:r>
          </a:p>
          <a:p>
            <a:pPr lvl="1">
              <a:defRPr/>
            </a:pPr>
            <a:r>
              <a:rPr kumimoji="0" lang="zh-CN" altLang="en-US" sz="1800" dirty="0"/>
              <a:t>逐字节比较两个文件是否完全相同</a:t>
            </a:r>
          </a:p>
          <a:p>
            <a:pPr lvl="1">
              <a:defRPr/>
            </a:pPr>
            <a:r>
              <a:rPr kumimoji="0" lang="zh-CN" altLang="en-US" sz="1800" dirty="0"/>
              <a:t>两个文件完全相同时，不给出任何提示</a:t>
            </a:r>
          </a:p>
          <a:p>
            <a:pPr lvl="1">
              <a:defRPr/>
            </a:pPr>
            <a:r>
              <a:rPr kumimoji="0" lang="zh-CN" altLang="en-US" sz="1800" dirty="0"/>
              <a:t>两个文件不同时，打印出第一个不同之处</a:t>
            </a:r>
          </a:p>
          <a:p>
            <a:pPr lvl="1">
              <a:defRPr/>
            </a:pPr>
            <a:r>
              <a:rPr kumimoji="0" lang="zh-CN" altLang="en-US" sz="1800" dirty="0"/>
              <a:t>在</a:t>
            </a:r>
            <a:r>
              <a:rPr kumimoji="0" lang="en-US" altLang="zh-CN" sz="1800" dirty="0">
                <a:latin typeface="Times New Roman" pitchFamily="18" charset="0"/>
              </a:rPr>
              <a:t>Windows</a:t>
            </a:r>
            <a:r>
              <a:rPr kumimoji="0" lang="zh-CN" altLang="en-US" sz="1800" dirty="0">
                <a:latin typeface="Times New Roman" pitchFamily="18" charset="0"/>
              </a:rPr>
              <a:t>中</a:t>
            </a:r>
            <a:r>
              <a:rPr kumimoji="0" lang="zh-CN" altLang="en-US" sz="1800" dirty="0"/>
              <a:t>有类似的命令</a:t>
            </a:r>
            <a:r>
              <a:rPr kumimoji="0" lang="en-US" altLang="zh-CN" sz="1800" b="1" dirty="0">
                <a:latin typeface="Courier New" pitchFamily="49" charset="0"/>
              </a:rPr>
              <a:t>COMP</a:t>
            </a:r>
            <a:endParaRPr lang="en-US" altLang="zh-CN" sz="1800" b="1" dirty="0">
              <a:latin typeface="Courier New" pitchFamily="49" charset="0"/>
            </a:endParaRPr>
          </a:p>
          <a:p>
            <a:pPr lvl="0">
              <a:buNone/>
              <a:defRPr/>
            </a:pPr>
            <a:endParaRPr lang="en-US" altLang="zh-CN" sz="2100" dirty="0">
              <a:latin typeface="Courier New" pitchFamily="49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833302D4-7F58-40E1-9578-AF320C55A2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115888"/>
            <a:ext cx="777240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4000" kern="0" dirty="0">
                <a:latin typeface="Verdana" panose="020B0604030504040204" pitchFamily="34" charset="0"/>
                <a:ea typeface="黑体" panose="02010609060101010101" pitchFamily="49" charset="-122"/>
              </a:rPr>
              <a:t>两文件逐字节比较：</a:t>
            </a:r>
            <a:r>
              <a:rPr lang="en-US" altLang="zh-CN" sz="4000" kern="0" dirty="0" err="1">
                <a:latin typeface="Verdana" panose="020B0604030504040204" pitchFamily="34" charset="0"/>
                <a:ea typeface="黑体" panose="02010609060101010101" pitchFamily="49" charset="-122"/>
              </a:rPr>
              <a:t>cmp</a:t>
            </a:r>
            <a:endParaRPr lang="zh-CN" altLang="zh-CN" sz="4000" kern="0" dirty="0">
              <a:latin typeface="Verdana" panose="020B0604030504040204" pitchFamily="34" charset="0"/>
              <a:ea typeface="黑体" panose="02010609060101010101" pitchFamily="49" charset="-122"/>
              <a:sym typeface="黑体" panose="02010609060101010101" pitchFamily="49" charset="-122"/>
            </a:endParaRPr>
          </a:p>
        </p:txBody>
      </p:sp>
      <p:sp>
        <p:nvSpPr>
          <p:cNvPr id="5" name="动作按钮: 转到主页 4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5E9AD446-106D-447E-A477-EFAF52F577B2}"/>
              </a:ext>
            </a:extLst>
          </p:cNvPr>
          <p:cNvSpPr/>
          <p:nvPr/>
        </p:nvSpPr>
        <p:spPr bwMode="auto">
          <a:xfrm>
            <a:off x="261984" y="260648"/>
            <a:ext cx="284499" cy="368201"/>
          </a:xfrm>
          <a:prstGeom prst="actionButtonHome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60251589"/>
      </p:ext>
    </p:extLst>
  </p:cSld>
  <p:clrMapOvr>
    <a:masterClrMapping/>
  </p:clrMapOvr>
  <p:transition spd="slow" advTm="38376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827584" y="980728"/>
            <a:ext cx="7188050" cy="4896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7500" bIns="3429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342900" marR="0" lvl="0" indent="-342900" defTabSz="914400" eaLnBrk="1" latinLnBrk="0" hangingPunct="1">
              <a:lnSpc>
                <a:spcPct val="100000"/>
              </a:lnSpc>
              <a:spcBef>
                <a:spcPct val="20000"/>
              </a:spcBef>
              <a:buClr>
                <a:srgbClr val="FF9900"/>
              </a:buClr>
              <a:buSzTx/>
              <a:buFont typeface="Wingdings" pitchFamily="2" charset="2"/>
              <a:buChar char="n"/>
              <a:tabLst/>
              <a:defRPr kumimoji="1" sz="2800" b="1" i="0" u="none" strike="noStrike" kern="0" cap="none" spc="0" normalizeH="0" baseline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Times New Roman"/>
                <a:ea typeface="黑体"/>
              </a:defRPr>
            </a:lvl1pPr>
            <a:lvl2pPr marL="742950" marR="0" lvl="1" indent="-285750" defTabSz="914400" eaLnBrk="1" latinLnBrk="0" hangingPunct="1">
              <a:lnSpc>
                <a:spcPct val="100000"/>
              </a:lnSpc>
              <a:spcBef>
                <a:spcPct val="20000"/>
              </a:spcBef>
              <a:buClr>
                <a:srgbClr val="009900"/>
              </a:buClr>
              <a:buSzTx/>
              <a:buFont typeface="Wingdings" pitchFamily="2" charset="2"/>
              <a:buChar char="u"/>
              <a:tabLst/>
              <a:defRPr kumimoji="1" sz="24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黑体"/>
              </a:defRPr>
            </a:lvl2pPr>
            <a:lvl3pPr marL="1143000" indent="-228600">
              <a:spcBef>
                <a:spcPct val="20000"/>
              </a:spcBef>
              <a:buClr>
                <a:srgbClr val="0000FF"/>
              </a:buClr>
              <a:buFont typeface="Wingdings" pitchFamily="2" charset="2"/>
              <a:buChar char="Ø"/>
              <a:defRPr kumimoji="1" sz="2200">
                <a:latin typeface="Verdana" pitchFamily="34" charset="0"/>
                <a:ea typeface="+mj-ea"/>
              </a:defRPr>
            </a:lvl3pPr>
            <a:lvl4pPr marL="1600200" indent="-228600">
              <a:spcBef>
                <a:spcPct val="20000"/>
              </a:spcBef>
              <a:buClr>
                <a:srgbClr val="CC00FF"/>
              </a:buClr>
              <a:buFont typeface="Wingdings" pitchFamily="2" charset="2"/>
              <a:buChar char="l"/>
              <a:defRPr kumimoji="1" sz="2000">
                <a:latin typeface="Verdana" pitchFamily="34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rgbClr val="006600"/>
              </a:buClr>
              <a:buFont typeface="Wingdings" pitchFamily="2" charset="2"/>
              <a:buChar char="l"/>
              <a:defRPr kumimoji="1" sz="2000">
                <a:latin typeface="+mn-lt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latin typeface="+mn-lt"/>
              </a:defRPr>
            </a:lvl9pPr>
          </a:lstStyle>
          <a:p>
            <a:r>
              <a:rPr lang="zh-CN" altLang="en-US" sz="2100" dirty="0"/>
              <a:t>进程的基本概念</a:t>
            </a:r>
            <a:endParaRPr lang="en-US" altLang="zh-CN" sz="2100" dirty="0"/>
          </a:p>
          <a:p>
            <a:pPr lvl="1"/>
            <a:r>
              <a:rPr lang="zh-CN" altLang="en-US" sz="1800" dirty="0"/>
              <a:t>进程与程序</a:t>
            </a:r>
            <a:endParaRPr lang="en-US" altLang="zh-CN" sz="1800" dirty="0"/>
          </a:p>
          <a:p>
            <a:pPr lvl="1"/>
            <a:r>
              <a:rPr lang="zh-CN" altLang="en-US" sz="1800" dirty="0"/>
              <a:t>进程的生命周期</a:t>
            </a:r>
            <a:endParaRPr lang="en-US" altLang="zh-CN" sz="1800" dirty="0"/>
          </a:p>
          <a:p>
            <a:r>
              <a:rPr lang="zh-CN" altLang="en-US" sz="2100" dirty="0"/>
              <a:t>进程的输入输出</a:t>
            </a:r>
            <a:endParaRPr lang="en-US" altLang="zh-CN" sz="2100" dirty="0"/>
          </a:p>
          <a:p>
            <a:pPr lvl="1"/>
            <a:r>
              <a:rPr lang="zh-CN" altLang="en-US" sz="1800" dirty="0"/>
              <a:t>标准输入</a:t>
            </a:r>
            <a:r>
              <a:rPr lang="en-US" altLang="zh-CN" sz="1800" dirty="0" err="1"/>
              <a:t>stdin</a:t>
            </a:r>
            <a:endParaRPr lang="en-US" altLang="zh-CN" sz="1800" dirty="0"/>
          </a:p>
          <a:p>
            <a:pPr lvl="1"/>
            <a:r>
              <a:rPr lang="zh-CN" altLang="en-US" sz="1800" dirty="0"/>
              <a:t>标准输出</a:t>
            </a:r>
            <a:r>
              <a:rPr lang="en-US" altLang="zh-CN" sz="1800" dirty="0" err="1"/>
              <a:t>stdout</a:t>
            </a:r>
            <a:endParaRPr lang="en-US" altLang="zh-CN" sz="1800" dirty="0"/>
          </a:p>
          <a:p>
            <a:r>
              <a:rPr lang="zh-CN" altLang="en-US" sz="2100" dirty="0"/>
              <a:t>重定向机制</a:t>
            </a:r>
          </a:p>
          <a:p>
            <a:pPr lvl="1"/>
            <a:r>
              <a:rPr lang="zh-CN" altLang="en-US" sz="1800" dirty="0"/>
              <a:t>输出重定向</a:t>
            </a:r>
            <a:endParaRPr lang="en-US" altLang="zh-CN" sz="1800" dirty="0"/>
          </a:p>
          <a:p>
            <a:pPr marL="342900" lvl="1" indent="0">
              <a:buNone/>
            </a:pPr>
            <a:r>
              <a:rPr lang="en-US" altLang="zh-CN" sz="1800" dirty="0"/>
              <a:t>ls –l &gt; filelist.txt</a:t>
            </a:r>
          </a:p>
          <a:p>
            <a:pPr lvl="1"/>
            <a:r>
              <a:rPr lang="zh-CN" altLang="en-US" sz="1800" dirty="0"/>
              <a:t>输入重定向</a:t>
            </a:r>
            <a:endParaRPr lang="en-US" altLang="zh-CN" sz="1800" dirty="0"/>
          </a:p>
          <a:p>
            <a:pPr marL="342900" lvl="1" indent="0">
              <a:buNone/>
            </a:pPr>
            <a:r>
              <a:rPr lang="en-US" altLang="zh-CN" sz="1800" dirty="0"/>
              <a:t>sort   &lt; filelist.txt</a:t>
            </a:r>
          </a:p>
          <a:p>
            <a:r>
              <a:rPr lang="zh-CN" altLang="en-US" sz="2100" dirty="0"/>
              <a:t>管道机制</a:t>
            </a:r>
            <a:endParaRPr lang="en-US" altLang="zh-CN" sz="2100" dirty="0"/>
          </a:p>
          <a:p>
            <a:pPr marL="342900" lvl="1" indent="0">
              <a:buNone/>
            </a:pPr>
            <a:r>
              <a:rPr lang="en-US" altLang="zh-CN" sz="1800" dirty="0"/>
              <a:t>ls –l | sort</a:t>
            </a:r>
          </a:p>
          <a:p>
            <a:r>
              <a:rPr lang="zh-CN" altLang="en-US" sz="2100" dirty="0"/>
              <a:t>重定向机制和管道机制的重要性</a:t>
            </a:r>
            <a:endParaRPr lang="en-US" altLang="zh-CN" sz="2100" dirty="0"/>
          </a:p>
          <a:p>
            <a:pPr marL="457200" lvl="1" indent="0">
              <a:buNone/>
            </a:pPr>
            <a:endParaRPr lang="en-US" altLang="zh-CN" sz="1800" dirty="0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82BDD3CA-ED1B-4774-85A9-5E31FD8B29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115888"/>
            <a:ext cx="777240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3200" kern="0" dirty="0">
                <a:latin typeface="Verdana" panose="020B0604030504040204" pitchFamily="34" charset="0"/>
                <a:ea typeface="黑体" panose="02010609060101010101" pitchFamily="49" charset="-122"/>
              </a:rPr>
              <a:t>进程的标准输入</a:t>
            </a:r>
            <a:r>
              <a:rPr lang="en-US" altLang="zh-CN" sz="3200" kern="0" dirty="0">
                <a:latin typeface="Verdana" panose="020B0604030504040204" pitchFamily="34" charset="0"/>
                <a:ea typeface="黑体" panose="02010609060101010101" pitchFamily="49" charset="-122"/>
              </a:rPr>
              <a:t>/</a:t>
            </a:r>
            <a:r>
              <a:rPr lang="zh-CN" altLang="en-US" sz="3200" kern="0" dirty="0">
                <a:latin typeface="Verdana" panose="020B0604030504040204" pitchFamily="34" charset="0"/>
                <a:ea typeface="黑体" panose="02010609060101010101" pitchFamily="49" charset="-122"/>
              </a:rPr>
              <a:t>输出，重定向，管道</a:t>
            </a:r>
            <a:endParaRPr lang="zh-CN" altLang="zh-CN" sz="3200" kern="0" dirty="0">
              <a:latin typeface="Verdana" panose="020B0604030504040204" pitchFamily="34" charset="0"/>
              <a:ea typeface="黑体" panose="02010609060101010101" pitchFamily="49" charset="-122"/>
              <a:sym typeface="黑体" panose="02010609060101010101" pitchFamily="49" charset="-122"/>
            </a:endParaRPr>
          </a:p>
        </p:txBody>
      </p:sp>
      <p:sp>
        <p:nvSpPr>
          <p:cNvPr id="5" name="动作按钮: 转到主页 4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50659764-D3FD-440B-AF2C-81CC31932DDF}"/>
              </a:ext>
            </a:extLst>
          </p:cNvPr>
          <p:cNvSpPr/>
          <p:nvPr/>
        </p:nvSpPr>
        <p:spPr bwMode="auto">
          <a:xfrm>
            <a:off x="261984" y="260648"/>
            <a:ext cx="284499" cy="368201"/>
          </a:xfrm>
          <a:prstGeom prst="actionButtonHome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42089002"/>
      </p:ext>
    </p:extLst>
  </p:cSld>
  <p:clrMapOvr>
    <a:masterClrMapping/>
  </p:clrMapOvr>
  <p:transition spd="slow" advTm="38376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3"/>
          <p:cNvSpPr txBox="1">
            <a:spLocks noChangeArrowheads="1"/>
          </p:cNvSpPr>
          <p:nvPr/>
        </p:nvSpPr>
        <p:spPr bwMode="auto">
          <a:xfrm>
            <a:off x="107504" y="1124744"/>
            <a:ext cx="8669558" cy="1537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n"/>
              <a:defRPr kumimoji="1" sz="2800" b="1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u"/>
              <a:defRPr kumimoji="1" sz="2400">
                <a:solidFill>
                  <a:schemeClr val="tx1"/>
                </a:solidFill>
                <a:latin typeface="Verdana" pitchFamily="34" charset="0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Char char="Ø"/>
              <a:defRPr kumimoji="1" sz="2200">
                <a:solidFill>
                  <a:schemeClr val="tx1"/>
                </a:solidFill>
                <a:latin typeface="Verdana" pitchFamily="34" charset="0"/>
                <a:ea typeface="+mj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FF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Verdana" pitchFamily="34" charset="0"/>
                <a:ea typeface="仿宋_GB2312" pitchFamily="49" charset="-122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marL="557213" lvl="1" indent="-214313" defTabSz="685800" eaLnBrk="1" hangingPunct="1">
              <a:lnSpc>
                <a:spcPct val="150000"/>
              </a:lnSpc>
              <a:defRPr/>
            </a:pPr>
            <a:r>
              <a:rPr kumimoji="0" lang="zh-CN" altLang="en-US" sz="1800" b="0" kern="0" dirty="0">
                <a:solidFill>
                  <a:srgbClr val="000000"/>
                </a:solidFill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</a:rPr>
              <a:t>使用</a:t>
            </a:r>
            <a:r>
              <a:rPr kumimoji="0" lang="en-US" altLang="zh-CN" sz="1800" b="0" kern="0" dirty="0">
                <a:solidFill>
                  <a:srgbClr val="000000"/>
                </a:solidFill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</a:rPr>
              <a:t>MD5</a:t>
            </a:r>
            <a:r>
              <a:rPr kumimoji="0" lang="zh-CN" altLang="en-US" sz="1800" b="0" kern="0" dirty="0">
                <a:solidFill>
                  <a:srgbClr val="000000"/>
                </a:solidFill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</a:rPr>
              <a:t>算法（散列函数）根据文件内容生成</a:t>
            </a:r>
            <a:r>
              <a:rPr kumimoji="0" lang="en-US" altLang="zh-CN" sz="1800" b="0" kern="0" dirty="0">
                <a:solidFill>
                  <a:srgbClr val="000000"/>
                </a:solidFill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</a:rPr>
              <a:t>16</a:t>
            </a:r>
            <a:r>
              <a:rPr kumimoji="0" lang="zh-CN" altLang="en-US" sz="1800" b="0" kern="0" dirty="0">
                <a:solidFill>
                  <a:srgbClr val="000000"/>
                </a:solidFill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</a:rPr>
              <a:t>字节</a:t>
            </a:r>
            <a:r>
              <a:rPr kumimoji="0" lang="en-US" altLang="zh-CN" sz="1800" b="0" kern="0" dirty="0">
                <a:solidFill>
                  <a:srgbClr val="000000"/>
                </a:solidFill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</a:rPr>
              <a:t>hash</a:t>
            </a:r>
            <a:r>
              <a:rPr kumimoji="0" lang="zh-CN" altLang="en-US" sz="1800" b="0" kern="0" dirty="0">
                <a:solidFill>
                  <a:srgbClr val="000000"/>
                </a:solidFill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</a:rPr>
              <a:t>值，比较</a:t>
            </a:r>
            <a:r>
              <a:rPr kumimoji="0" lang="en-US" altLang="zh-CN" sz="1800" b="0" kern="0" dirty="0">
                <a:solidFill>
                  <a:srgbClr val="000000"/>
                </a:solidFill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</a:rPr>
              <a:t>hash</a:t>
            </a:r>
            <a:r>
              <a:rPr kumimoji="0" lang="zh-CN" altLang="en-US" sz="1800" b="0" kern="0" dirty="0">
                <a:solidFill>
                  <a:srgbClr val="000000"/>
                </a:solidFill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</a:rPr>
              <a:t>值是否相同，就可断定两文件内容是否完全相同</a:t>
            </a:r>
          </a:p>
          <a:p>
            <a:pPr marL="557213" lvl="1" indent="-214313" defTabSz="685800" eaLnBrk="1" hangingPunct="1">
              <a:lnSpc>
                <a:spcPct val="150000"/>
              </a:lnSpc>
              <a:defRPr/>
            </a:pPr>
            <a:r>
              <a:rPr kumimoji="0" lang="zh-CN" altLang="en-US" sz="1800" b="0" kern="0" dirty="0">
                <a:solidFill>
                  <a:srgbClr val="000000"/>
                </a:solidFill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</a:rPr>
              <a:t>使用</a:t>
            </a:r>
            <a:r>
              <a:rPr kumimoji="0" lang="en-US" altLang="zh-CN" sz="1800" b="0" kern="0" dirty="0">
                <a:solidFill>
                  <a:srgbClr val="000000"/>
                </a:solidFill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</a:rPr>
              <a:t>SHA-1</a:t>
            </a:r>
            <a:r>
              <a:rPr kumimoji="0" lang="zh-CN" altLang="en-US" sz="1800" b="0" kern="0" dirty="0">
                <a:solidFill>
                  <a:srgbClr val="000000"/>
                </a:solidFill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</a:rPr>
              <a:t>算法</a:t>
            </a:r>
            <a:r>
              <a:rPr kumimoji="0" lang="zh-CN" altLang="en-US" sz="1800" b="0" kern="0" dirty="0">
                <a:solidFill>
                  <a:srgbClr val="000000"/>
                </a:solidFill>
                <a:ea typeface="黑体"/>
              </a:rPr>
              <a:t>的命令名为</a:t>
            </a:r>
            <a:r>
              <a:rPr kumimoji="0" lang="en-US" altLang="zh-CN" sz="1800" kern="0" dirty="0">
                <a:solidFill>
                  <a:srgbClr val="C00000"/>
                </a:solidFill>
                <a:ea typeface="黑体"/>
              </a:rPr>
              <a:t>sha1sum </a:t>
            </a:r>
            <a:r>
              <a:rPr kumimoji="0" lang="en-US" altLang="zh-CN" sz="1800" b="0" kern="0" dirty="0">
                <a:solidFill>
                  <a:srgbClr val="000000"/>
                </a:solidFill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</a:rPr>
              <a:t>(20</a:t>
            </a:r>
            <a:r>
              <a:rPr kumimoji="0" lang="zh-CN" altLang="en-US" sz="1800" b="0" kern="0" dirty="0">
                <a:solidFill>
                  <a:srgbClr val="000000"/>
                </a:solidFill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</a:rPr>
              <a:t>字节</a:t>
            </a:r>
            <a:r>
              <a:rPr kumimoji="0" lang="en-US" altLang="zh-CN" sz="1800" b="0" kern="0" dirty="0">
                <a:solidFill>
                  <a:srgbClr val="000000"/>
                </a:solidFill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</a:rPr>
              <a:t>hash</a:t>
            </a:r>
            <a:r>
              <a:rPr kumimoji="0" lang="zh-CN" altLang="en-US" sz="1800" b="0" kern="0" dirty="0">
                <a:solidFill>
                  <a:srgbClr val="000000"/>
                </a:solidFill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</a:rPr>
              <a:t>值</a:t>
            </a:r>
            <a:r>
              <a:rPr kumimoji="0" lang="en-US" altLang="zh-CN" sz="1800" b="0" kern="0" dirty="0">
                <a:solidFill>
                  <a:srgbClr val="000000"/>
                </a:solidFill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</a:rPr>
              <a:t>)</a:t>
            </a:r>
          </a:p>
          <a:p>
            <a:pPr lvl="1" defTabSz="685800" eaLnBrk="1" hangingPunct="1">
              <a:lnSpc>
                <a:spcPct val="150000"/>
              </a:lnSpc>
              <a:defRPr/>
            </a:pPr>
            <a:r>
              <a:rPr kumimoji="0" lang="zh-CN" altLang="en-US" sz="1800" b="0" kern="0" dirty="0">
                <a:solidFill>
                  <a:srgbClr val="000000"/>
                </a:solidFill>
                <a:ea typeface="黑体"/>
              </a:rPr>
              <a:t>常用于</a:t>
            </a:r>
            <a:r>
              <a:rPr kumimoji="0" lang="zh-CN" altLang="en-US" sz="1800" b="0" kern="0" dirty="0">
                <a:solidFill>
                  <a:srgbClr val="000000"/>
                </a:solidFill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</a:rPr>
              <a:t>数据完整性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Integrity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kumimoji="0" lang="zh-CN" altLang="en-US" sz="1800" b="0" kern="0" dirty="0">
                <a:solidFill>
                  <a:srgbClr val="000000"/>
                </a:solidFill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</a:rPr>
              <a:t>验证</a:t>
            </a:r>
            <a:r>
              <a:rPr kumimoji="0" lang="zh-CN" altLang="en-US" sz="1800" b="0" kern="0" dirty="0">
                <a:solidFill>
                  <a:srgbClr val="000000"/>
                </a:solidFill>
                <a:ea typeface="黑体"/>
              </a:rPr>
              <a:t>和判断位于网络不同机器上的两个文件内容是否相同</a:t>
            </a:r>
            <a:endParaRPr kumimoji="0" lang="en-US" altLang="zh-CN" sz="1800" b="0" kern="0" dirty="0">
              <a:solidFill>
                <a:srgbClr val="000000"/>
              </a:solidFill>
              <a:ea typeface="黑体"/>
            </a:endParaRPr>
          </a:p>
          <a:p>
            <a:pPr lvl="1" defTabSz="685800" eaLnBrk="1" hangingPunct="1">
              <a:lnSpc>
                <a:spcPct val="150000"/>
              </a:lnSpc>
              <a:defRPr/>
            </a:pPr>
            <a:r>
              <a:rPr kumimoji="0" lang="zh-CN" altLang="en-US" sz="1800" kern="0" dirty="0">
                <a:solidFill>
                  <a:srgbClr val="000000"/>
                </a:solidFill>
                <a:ea typeface="黑体"/>
              </a:rPr>
              <a:t>其他散列函数也可以用来完成这一任务</a:t>
            </a:r>
            <a:r>
              <a:rPr kumimoji="0" lang="en-US" altLang="zh-CN" sz="1800" kern="0" dirty="0">
                <a:solidFill>
                  <a:srgbClr val="000000"/>
                </a:solidFill>
                <a:ea typeface="黑体"/>
              </a:rPr>
              <a:t>:</a:t>
            </a:r>
            <a:r>
              <a:rPr kumimoji="0" lang="zh-CN" altLang="en-US" sz="1800" kern="0" dirty="0">
                <a:solidFill>
                  <a:srgbClr val="000000"/>
                </a:solidFill>
                <a:ea typeface="黑体"/>
              </a:rPr>
              <a:t> </a:t>
            </a:r>
            <a:r>
              <a:rPr kumimoji="0" lang="en-US" altLang="zh-CN" sz="1800" kern="0" dirty="0">
                <a:solidFill>
                  <a:srgbClr val="C00000"/>
                </a:solidFill>
                <a:ea typeface="黑体"/>
              </a:rPr>
              <a:t>sha512sum</a:t>
            </a:r>
            <a:endParaRPr kumimoji="0" lang="zh-CN" altLang="en-US" sz="1800" b="0" kern="0" dirty="0">
              <a:solidFill>
                <a:srgbClr val="000000"/>
              </a:solidFill>
              <a:ea typeface="黑体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833302D4-7F58-40E1-9578-AF320C55A2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15888"/>
            <a:ext cx="925252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4000" kern="0" dirty="0">
                <a:latin typeface="Verdana" panose="020B0604030504040204" pitchFamily="34" charset="0"/>
                <a:ea typeface="黑体" panose="02010609060101010101" pitchFamily="49" charset="-122"/>
              </a:rPr>
              <a:t>md5sum/sha1sum:</a:t>
            </a:r>
            <a:r>
              <a:rPr lang="zh-CN" altLang="en-US" sz="4000" kern="0" dirty="0">
                <a:latin typeface="Verdana" panose="020B0604030504040204" pitchFamily="34" charset="0"/>
                <a:ea typeface="黑体" panose="02010609060101010101" pitchFamily="49" charset="-122"/>
              </a:rPr>
              <a:t>文件内容比较</a:t>
            </a:r>
            <a:endParaRPr lang="zh-CN" altLang="zh-CN" sz="4000" kern="0" dirty="0">
              <a:latin typeface="Verdana" panose="020B0604030504040204" pitchFamily="34" charset="0"/>
              <a:ea typeface="黑体" panose="02010609060101010101" pitchFamily="49" charset="-122"/>
              <a:sym typeface="黑体" panose="02010609060101010101" pitchFamily="49" charset="-122"/>
            </a:endParaRPr>
          </a:p>
        </p:txBody>
      </p:sp>
      <p:sp>
        <p:nvSpPr>
          <p:cNvPr id="5" name="动作按钮: 转到主页 4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AA2E9C9E-EF82-4CAA-9228-25AF9DDF1C7B}"/>
              </a:ext>
            </a:extLst>
          </p:cNvPr>
          <p:cNvSpPr/>
          <p:nvPr/>
        </p:nvSpPr>
        <p:spPr bwMode="auto">
          <a:xfrm>
            <a:off x="261984" y="260648"/>
            <a:ext cx="284499" cy="368201"/>
          </a:xfrm>
          <a:prstGeom prst="actionButtonHome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30386124"/>
      </p:ext>
    </p:extLst>
  </p:cSld>
  <p:clrMapOvr>
    <a:masterClrMapping/>
  </p:clrMapOvr>
  <p:transition spd="slow" advTm="38376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5"/>
          <p:cNvSpPr>
            <a:spLocks noChangeArrowheads="1"/>
          </p:cNvSpPr>
          <p:nvPr/>
        </p:nvSpPr>
        <p:spPr bwMode="auto">
          <a:xfrm>
            <a:off x="461086" y="1166684"/>
            <a:ext cx="6705110" cy="917972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57175" indent="-257175" defTabSz="685800" eaLnBrk="1" hangingPunct="1">
              <a:lnSpc>
                <a:spcPct val="80000"/>
              </a:lnSpc>
              <a:spcBef>
                <a:spcPct val="10000"/>
              </a:spcBef>
              <a:buClr>
                <a:srgbClr val="FF9900"/>
              </a:buClr>
            </a:pPr>
            <a:r>
              <a:rPr lang="en-US" altLang="zh-CN" sz="1500" dirty="0">
                <a:solidFill>
                  <a:srgbClr val="000000"/>
                </a:solidFill>
                <a:latin typeface="Courier New" pitchFamily="49" charset="0"/>
                <a:ea typeface="黑体" pitchFamily="2" charset="-122"/>
              </a:rPr>
              <a:t>$ </a:t>
            </a:r>
            <a:r>
              <a:rPr lang="en-US" altLang="zh-CN" sz="1500" u="sng" dirty="0">
                <a:solidFill>
                  <a:srgbClr val="800000"/>
                </a:solidFill>
                <a:latin typeface="Courier New" pitchFamily="49" charset="0"/>
                <a:ea typeface="黑体" pitchFamily="2" charset="-122"/>
              </a:rPr>
              <a:t>md5sum src.tar proto.txt</a:t>
            </a:r>
          </a:p>
          <a:p>
            <a:pPr marL="257175" indent="-257175" defTabSz="685800" eaLnBrk="1" hangingPunct="1">
              <a:lnSpc>
                <a:spcPct val="80000"/>
              </a:lnSpc>
              <a:spcBef>
                <a:spcPct val="10000"/>
              </a:spcBef>
              <a:buClr>
                <a:srgbClr val="FF9900"/>
              </a:buClr>
            </a:pPr>
            <a:r>
              <a:rPr lang="en-US" altLang="zh-CN" sz="1500" dirty="0">
                <a:solidFill>
                  <a:srgbClr val="000000"/>
                </a:solidFill>
                <a:latin typeface="Courier New" pitchFamily="49" charset="0"/>
                <a:ea typeface="黑体" pitchFamily="2" charset="-122"/>
              </a:rPr>
              <a:t>4faffc1f3714a693d7844dcb949ce020  src.tar</a:t>
            </a:r>
          </a:p>
          <a:p>
            <a:pPr marL="257175" indent="-257175" defTabSz="685800" eaLnBrk="1" hangingPunct="1">
              <a:lnSpc>
                <a:spcPct val="80000"/>
              </a:lnSpc>
              <a:spcBef>
                <a:spcPct val="10000"/>
              </a:spcBef>
              <a:buClr>
                <a:srgbClr val="FF9900"/>
              </a:buClr>
            </a:pPr>
            <a:r>
              <a:rPr lang="en-US" altLang="zh-CN" sz="1500" dirty="0">
                <a:solidFill>
                  <a:srgbClr val="000000"/>
                </a:solidFill>
                <a:latin typeface="Courier New" pitchFamily="49" charset="0"/>
                <a:ea typeface="黑体" pitchFamily="2" charset="-122"/>
              </a:rPr>
              <a:t>937d369a72c240a01a6a7a9efba919bd  proto.txt</a:t>
            </a:r>
          </a:p>
          <a:p>
            <a:pPr marL="257175" indent="-257175" defTabSz="685800" eaLnBrk="1" hangingPunct="1">
              <a:lnSpc>
                <a:spcPct val="80000"/>
              </a:lnSpc>
              <a:spcBef>
                <a:spcPct val="10000"/>
              </a:spcBef>
              <a:buClr>
                <a:srgbClr val="FF9900"/>
              </a:buClr>
            </a:pPr>
            <a:r>
              <a:rPr lang="en-US" altLang="zh-CN" sz="1500" dirty="0">
                <a:solidFill>
                  <a:srgbClr val="000000"/>
                </a:solidFill>
                <a:latin typeface="Courier New" pitchFamily="49" charset="0"/>
                <a:ea typeface="黑体" pitchFamily="2" charset="-122"/>
              </a:rPr>
              <a:t>2b00042f7481c7b056c4b410d28f33cf  log.txt</a:t>
            </a:r>
          </a:p>
          <a:p>
            <a:pPr marL="257175" indent="-257175" defTabSz="685800" eaLnBrk="1" hangingPunct="1">
              <a:lnSpc>
                <a:spcPct val="80000"/>
              </a:lnSpc>
              <a:spcBef>
                <a:spcPct val="10000"/>
              </a:spcBef>
              <a:buClr>
                <a:srgbClr val="FF9900"/>
              </a:buClr>
            </a:pPr>
            <a:r>
              <a:rPr lang="en-US" altLang="zh-CN" sz="1500" dirty="0">
                <a:solidFill>
                  <a:srgbClr val="000000"/>
                </a:solidFill>
                <a:latin typeface="Courier New" pitchFamily="49" charset="0"/>
                <a:ea typeface="黑体" pitchFamily="2" charset="-122"/>
              </a:rPr>
              <a:t> $ </a:t>
            </a:r>
            <a:r>
              <a:rPr lang="en-US" altLang="zh-CN" sz="1500" u="sng" dirty="0">
                <a:solidFill>
                  <a:srgbClr val="800000"/>
                </a:solidFill>
                <a:latin typeface="Courier New" pitchFamily="49" charset="0"/>
                <a:ea typeface="黑体" pitchFamily="2" charset="-122"/>
              </a:rPr>
              <a:t>md5sum src.tar proto.txt log.txt &gt; </a:t>
            </a:r>
            <a:r>
              <a:rPr lang="en-US" altLang="zh-CN" sz="1500" u="sng" dirty="0" err="1">
                <a:solidFill>
                  <a:srgbClr val="800000"/>
                </a:solidFill>
                <a:latin typeface="Courier New" pitchFamily="49" charset="0"/>
                <a:ea typeface="黑体" pitchFamily="2" charset="-122"/>
              </a:rPr>
              <a:t>myfiles.sum</a:t>
            </a:r>
            <a:endParaRPr lang="en-US" altLang="zh-CN" sz="1500" u="sng" dirty="0">
              <a:solidFill>
                <a:srgbClr val="800000"/>
              </a:solidFill>
              <a:latin typeface="Courier New" pitchFamily="49" charset="0"/>
              <a:ea typeface="黑体" pitchFamily="2" charset="-122"/>
            </a:endParaRPr>
          </a:p>
        </p:txBody>
      </p:sp>
      <p:sp>
        <p:nvSpPr>
          <p:cNvPr id="18" name="Rectangle 6"/>
          <p:cNvSpPr>
            <a:spLocks noChangeArrowheads="1"/>
          </p:cNvSpPr>
          <p:nvPr/>
        </p:nvSpPr>
        <p:spPr bwMode="auto">
          <a:xfrm>
            <a:off x="555767" y="2885206"/>
            <a:ext cx="3681376" cy="1176699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57175" indent="-257175" defTabSz="685800" eaLnBrk="1" hangingPunct="1">
              <a:lnSpc>
                <a:spcPct val="80000"/>
              </a:lnSpc>
              <a:spcBef>
                <a:spcPct val="10000"/>
              </a:spcBef>
              <a:buClr>
                <a:srgbClr val="FF9900"/>
              </a:buClr>
            </a:pPr>
            <a:r>
              <a:rPr lang="en-US" altLang="zh-CN" sz="1500" dirty="0">
                <a:solidFill>
                  <a:srgbClr val="000000"/>
                </a:solidFill>
                <a:latin typeface="Courier New" pitchFamily="49" charset="0"/>
                <a:ea typeface="黑体" pitchFamily="2" charset="-122"/>
              </a:rPr>
              <a:t>$ </a:t>
            </a:r>
            <a:r>
              <a:rPr lang="en-US" altLang="zh-CN" sz="1500" u="sng" dirty="0">
                <a:solidFill>
                  <a:srgbClr val="800000"/>
                </a:solidFill>
                <a:latin typeface="Courier New" pitchFamily="49" charset="0"/>
                <a:ea typeface="黑体" pitchFamily="2" charset="-122"/>
              </a:rPr>
              <a:t>md5sum -c </a:t>
            </a:r>
            <a:r>
              <a:rPr lang="en-US" altLang="zh-CN" sz="1500" u="sng" dirty="0" err="1">
                <a:solidFill>
                  <a:srgbClr val="800000"/>
                </a:solidFill>
                <a:latin typeface="Courier New" pitchFamily="49" charset="0"/>
                <a:ea typeface="黑体" pitchFamily="2" charset="-122"/>
              </a:rPr>
              <a:t>myfiles.sum</a:t>
            </a:r>
            <a:r>
              <a:rPr lang="en-US" altLang="zh-CN" sz="1500" u="sng" dirty="0">
                <a:solidFill>
                  <a:srgbClr val="800000"/>
                </a:solidFill>
                <a:latin typeface="Courier New" pitchFamily="49" charset="0"/>
                <a:ea typeface="黑体" pitchFamily="2" charset="-122"/>
              </a:rPr>
              <a:t> </a:t>
            </a:r>
          </a:p>
          <a:p>
            <a:pPr marL="257175" indent="-257175" defTabSz="685800" eaLnBrk="1" hangingPunct="1">
              <a:lnSpc>
                <a:spcPct val="80000"/>
              </a:lnSpc>
              <a:spcBef>
                <a:spcPct val="10000"/>
              </a:spcBef>
              <a:buClr>
                <a:srgbClr val="FF9900"/>
              </a:buClr>
            </a:pPr>
            <a:r>
              <a:rPr lang="pl-PL" altLang="zh-CN" sz="1500" dirty="0">
                <a:solidFill>
                  <a:srgbClr val="000000"/>
                </a:solidFill>
                <a:latin typeface="Courier New" pitchFamily="49" charset="0"/>
                <a:ea typeface="黑体" pitchFamily="2" charset="-122"/>
              </a:rPr>
              <a:t>src.tar: OK</a:t>
            </a:r>
          </a:p>
          <a:p>
            <a:pPr marL="257175" indent="-257175" defTabSz="685800" eaLnBrk="1" hangingPunct="1">
              <a:lnSpc>
                <a:spcPct val="80000"/>
              </a:lnSpc>
              <a:spcBef>
                <a:spcPct val="10000"/>
              </a:spcBef>
              <a:buClr>
                <a:srgbClr val="FF9900"/>
              </a:buClr>
            </a:pPr>
            <a:r>
              <a:rPr lang="pl-PL" altLang="zh-CN" sz="1500" dirty="0">
                <a:solidFill>
                  <a:srgbClr val="000000"/>
                </a:solidFill>
                <a:latin typeface="Courier New" pitchFamily="49" charset="0"/>
                <a:ea typeface="黑体" pitchFamily="2" charset="-122"/>
              </a:rPr>
              <a:t>proto.txt: OK</a:t>
            </a:r>
            <a:endParaRPr lang="en-US" altLang="zh-CN" sz="1500" dirty="0">
              <a:solidFill>
                <a:srgbClr val="000000"/>
              </a:solidFill>
              <a:latin typeface="Courier New" pitchFamily="49" charset="0"/>
              <a:ea typeface="黑体" pitchFamily="2" charset="-122"/>
            </a:endParaRPr>
          </a:p>
          <a:p>
            <a:pPr marL="257175" indent="-257175" defTabSz="685800" eaLnBrk="1" hangingPunct="1">
              <a:lnSpc>
                <a:spcPct val="80000"/>
              </a:lnSpc>
              <a:spcBef>
                <a:spcPct val="10000"/>
              </a:spcBef>
              <a:buClr>
                <a:srgbClr val="FF9900"/>
              </a:buClr>
            </a:pPr>
            <a:r>
              <a:rPr lang="pl-PL" altLang="zh-CN" sz="1500" dirty="0">
                <a:solidFill>
                  <a:srgbClr val="000000"/>
                </a:solidFill>
                <a:latin typeface="Courier New" pitchFamily="49" charset="0"/>
                <a:ea typeface="黑体" pitchFamily="2" charset="-122"/>
              </a:rPr>
              <a:t>log.txt: OK</a:t>
            </a:r>
          </a:p>
          <a:p>
            <a:pPr marL="257175" indent="-257175" defTabSz="685800" eaLnBrk="1" hangingPunct="1">
              <a:lnSpc>
                <a:spcPct val="80000"/>
              </a:lnSpc>
              <a:spcBef>
                <a:spcPct val="10000"/>
              </a:spcBef>
              <a:buClr>
                <a:srgbClr val="FF9900"/>
              </a:buClr>
            </a:pPr>
            <a:endParaRPr lang="en-US" altLang="zh-CN" sz="1500" dirty="0">
              <a:solidFill>
                <a:srgbClr val="000000"/>
              </a:solidFill>
              <a:latin typeface="Courier New" pitchFamily="49" charset="0"/>
              <a:ea typeface="黑体" pitchFamily="2" charset="-122"/>
            </a:endParaRPr>
          </a:p>
        </p:txBody>
      </p:sp>
      <p:sp>
        <p:nvSpPr>
          <p:cNvPr id="19" name="Rectangle 7"/>
          <p:cNvSpPr>
            <a:spLocks noChangeArrowheads="1"/>
          </p:cNvSpPr>
          <p:nvPr/>
        </p:nvSpPr>
        <p:spPr bwMode="auto">
          <a:xfrm>
            <a:off x="-10834" y="2492896"/>
            <a:ext cx="8703330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557213" lvl="1" indent="-214313" defTabSz="685800" eaLnBrk="1" hangingPunct="1">
              <a:spcBef>
                <a:spcPct val="20000"/>
              </a:spcBef>
              <a:buClr>
                <a:srgbClr val="009900"/>
              </a:buClr>
            </a:pPr>
            <a:r>
              <a:rPr lang="zh-CN" altLang="en-US" sz="1500" dirty="0">
                <a:solidFill>
                  <a:srgbClr val="000000"/>
                </a:solidFill>
                <a:latin typeface="Verdana" pitchFamily="34" charset="0"/>
                <a:ea typeface="黑体" pitchFamily="2" charset="-122"/>
              </a:rPr>
              <a:t>仅将</a:t>
            </a:r>
            <a:r>
              <a:rPr lang="en-US" altLang="zh-CN" sz="1500" dirty="0" err="1">
                <a:solidFill>
                  <a:srgbClr val="000000"/>
                </a:solidFill>
                <a:latin typeface="Verdana" pitchFamily="34" charset="0"/>
                <a:ea typeface="黑体" pitchFamily="2" charset="-122"/>
              </a:rPr>
              <a:t>myfiles.sum</a:t>
            </a:r>
            <a:r>
              <a:rPr lang="zh-CN" altLang="en-US" sz="1500" dirty="0">
                <a:solidFill>
                  <a:srgbClr val="000000"/>
                </a:solidFill>
                <a:latin typeface="Verdana" pitchFamily="34" charset="0"/>
                <a:ea typeface="黑体" pitchFamily="2" charset="-122"/>
              </a:rPr>
              <a:t>传送到另台计算机，在另台计算机上运行程序，比较同名文件的内容是否一致</a:t>
            </a:r>
          </a:p>
        </p:txBody>
      </p:sp>
      <p:sp>
        <p:nvSpPr>
          <p:cNvPr id="20" name="Rectangle 8"/>
          <p:cNvSpPr>
            <a:spLocks noChangeArrowheads="1"/>
          </p:cNvSpPr>
          <p:nvPr/>
        </p:nvSpPr>
        <p:spPr bwMode="auto">
          <a:xfrm>
            <a:off x="4669174" y="2885207"/>
            <a:ext cx="2214154" cy="994520"/>
          </a:xfrm>
          <a:prstGeom prst="rect">
            <a:avLst/>
          </a:prstGeom>
          <a:solidFill>
            <a:srgbClr val="CCFFFF"/>
          </a:solidFill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/>
          <a:lstStyle/>
          <a:p>
            <a:pPr marL="257175" indent="-257175" algn="ctr" defTabSz="685800" eaLnBrk="1" hangingPunct="1">
              <a:spcBef>
                <a:spcPct val="20000"/>
              </a:spcBef>
              <a:buClr>
                <a:srgbClr val="FF9900"/>
              </a:buClr>
            </a:pPr>
            <a:r>
              <a:rPr lang="zh-CN" altLang="en-US" sz="1500" dirty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失误率</a:t>
            </a:r>
          </a:p>
          <a:p>
            <a:pPr marL="257175" indent="-257175" defTabSz="685800" eaLnBrk="1" hangingPunct="1">
              <a:spcBef>
                <a:spcPct val="20000"/>
              </a:spcBef>
              <a:buClr>
                <a:srgbClr val="FF9900"/>
              </a:buClr>
            </a:pPr>
            <a:r>
              <a:rPr lang="en-US" altLang="zh-CN" sz="1500" dirty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MD5: 2</a:t>
            </a:r>
            <a:r>
              <a:rPr lang="en-US" altLang="zh-CN" sz="1500" baseline="30000" dirty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-128</a:t>
            </a:r>
            <a:r>
              <a:rPr lang="en-US" altLang="zh-CN" sz="1500" dirty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=3.4×10</a:t>
            </a:r>
            <a:r>
              <a:rPr lang="en-US" altLang="zh-CN" sz="1500" baseline="30000" dirty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-38</a:t>
            </a:r>
            <a:endParaRPr lang="en-US" altLang="zh-CN" sz="1500" dirty="0">
              <a:solidFill>
                <a:srgbClr val="FF000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marL="257175" indent="-257175" defTabSz="685800" eaLnBrk="1" hangingPunct="1">
              <a:spcBef>
                <a:spcPct val="20000"/>
              </a:spcBef>
              <a:buClr>
                <a:srgbClr val="FF9900"/>
              </a:buClr>
            </a:pPr>
            <a:r>
              <a:rPr lang="en-US" altLang="zh-CN" sz="1500" dirty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SHA-1: 2</a:t>
            </a:r>
            <a:r>
              <a:rPr lang="en-US" altLang="zh-CN" sz="1500" baseline="30000" dirty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-160</a:t>
            </a:r>
            <a:r>
              <a:rPr lang="en-US" altLang="zh-CN" sz="1500" dirty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=4.7×10</a:t>
            </a:r>
            <a:r>
              <a:rPr lang="en-US" altLang="zh-CN" sz="1500" baseline="30000" dirty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-50</a:t>
            </a: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833302D4-7F58-40E1-9578-AF320C55A2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15888"/>
            <a:ext cx="914400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4000" kern="0" dirty="0">
                <a:ea typeface="黑体" panose="02010609060101010101" pitchFamily="49" charset="-122"/>
              </a:rPr>
              <a:t>md5sum/sha1sum:</a:t>
            </a:r>
            <a:r>
              <a:rPr lang="zh-CN" altLang="en-US" sz="4000" kern="0" dirty="0">
                <a:ea typeface="黑体" panose="02010609060101010101" pitchFamily="49" charset="-122"/>
              </a:rPr>
              <a:t>文件内容比较</a:t>
            </a:r>
            <a:endParaRPr lang="zh-CN" altLang="zh-CN" sz="4000" kern="0" dirty="0">
              <a:ea typeface="黑体" panose="02010609060101010101" pitchFamily="49" charset="-122"/>
              <a:sym typeface="黑体" panose="02010609060101010101" pitchFamily="49" charset="-122"/>
            </a:endParaRPr>
          </a:p>
        </p:txBody>
      </p:sp>
      <p:sp>
        <p:nvSpPr>
          <p:cNvPr id="8" name="动作按钮: 转到主页 7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81DC1578-1227-489C-9DA2-BB6CB4E9EF56}"/>
              </a:ext>
            </a:extLst>
          </p:cNvPr>
          <p:cNvSpPr/>
          <p:nvPr/>
        </p:nvSpPr>
        <p:spPr bwMode="auto">
          <a:xfrm>
            <a:off x="261984" y="260648"/>
            <a:ext cx="284499" cy="368201"/>
          </a:xfrm>
          <a:prstGeom prst="actionButtonHome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38563539"/>
      </p:ext>
    </p:extLst>
  </p:cSld>
  <p:clrMapOvr>
    <a:masterClrMapping/>
  </p:clrMapOvr>
  <p:transition spd="slow" advTm="38376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8313" y="1844675"/>
            <a:ext cx="8207375" cy="2089150"/>
          </a:xfrm>
        </p:spPr>
        <p:txBody>
          <a:bodyPr/>
          <a:lstStyle/>
          <a:p>
            <a:r>
              <a:rPr lang="zh-CN" altLang="en-US" sz="5000" dirty="0">
                <a:solidFill>
                  <a:srgbClr val="00808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求文本文件版本间差异</a:t>
            </a:r>
          </a:p>
        </p:txBody>
      </p:sp>
      <p:sp>
        <p:nvSpPr>
          <p:cNvPr id="200708" name="Line 4"/>
          <p:cNvSpPr>
            <a:spLocks noChangeShapeType="1"/>
          </p:cNvSpPr>
          <p:nvPr/>
        </p:nvSpPr>
        <p:spPr bwMode="auto">
          <a:xfrm>
            <a:off x="684213" y="908050"/>
            <a:ext cx="7775575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493466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560261" y="908049"/>
            <a:ext cx="8100000" cy="5299195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68580" tIns="34290" rIns="67500" bIns="3429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342900" marR="0" lvl="0" indent="-342900" defTabSz="914400" eaLnBrk="1" latinLnBrk="0" hangingPunct="1">
              <a:lnSpc>
                <a:spcPct val="100000"/>
              </a:lnSpc>
              <a:spcBef>
                <a:spcPct val="20000"/>
              </a:spcBef>
              <a:buClr>
                <a:srgbClr val="FF9900"/>
              </a:buClr>
              <a:buSzTx/>
              <a:buFont typeface="Wingdings" pitchFamily="2" charset="2"/>
              <a:buChar char="n"/>
              <a:tabLst/>
              <a:defRPr kumimoji="1" sz="2800" b="1" i="0" u="none" strike="noStrike" kern="0" cap="none" spc="0" normalizeH="0" baseline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Times New Roman"/>
                <a:ea typeface="黑体"/>
              </a:defRPr>
            </a:lvl1pPr>
            <a:lvl2pPr marL="742950" marR="0" lvl="1" indent="-285750" defTabSz="914400" eaLnBrk="1" latinLnBrk="0" hangingPunct="1">
              <a:lnSpc>
                <a:spcPct val="100000"/>
              </a:lnSpc>
              <a:spcBef>
                <a:spcPct val="20000"/>
              </a:spcBef>
              <a:buClr>
                <a:srgbClr val="009900"/>
              </a:buClr>
              <a:buSzTx/>
              <a:buFont typeface="Wingdings" pitchFamily="2" charset="2"/>
              <a:buChar char="u"/>
              <a:tabLst/>
              <a:defRPr kumimoji="1" sz="24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黑体"/>
              </a:defRPr>
            </a:lvl2pPr>
            <a:lvl3pPr marL="1143000" indent="-228600">
              <a:spcBef>
                <a:spcPct val="20000"/>
              </a:spcBef>
              <a:buClr>
                <a:srgbClr val="0000FF"/>
              </a:buClr>
              <a:buFont typeface="Wingdings" pitchFamily="2" charset="2"/>
              <a:buChar char="Ø"/>
              <a:defRPr kumimoji="1" sz="2200">
                <a:latin typeface="Verdana" pitchFamily="34" charset="0"/>
                <a:ea typeface="+mj-ea"/>
              </a:defRPr>
            </a:lvl3pPr>
            <a:lvl4pPr marL="1600200" indent="-228600">
              <a:spcBef>
                <a:spcPct val="20000"/>
              </a:spcBef>
              <a:buClr>
                <a:srgbClr val="CC00FF"/>
              </a:buClr>
              <a:buFont typeface="Wingdings" pitchFamily="2" charset="2"/>
              <a:buChar char="l"/>
              <a:defRPr kumimoji="1" sz="2000">
                <a:latin typeface="Verdana" pitchFamily="34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rgbClr val="006600"/>
              </a:buClr>
              <a:buFont typeface="Wingdings" pitchFamily="2" charset="2"/>
              <a:buChar char="l"/>
              <a:defRPr kumimoji="1" sz="2000">
                <a:latin typeface="+mn-lt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latin typeface="+mn-lt"/>
              </a:defRPr>
            </a:lvl9pPr>
          </a:lstStyle>
          <a:p>
            <a:pPr lvl="0">
              <a:lnSpc>
                <a:spcPct val="150000"/>
              </a:lnSpc>
              <a:defRPr/>
            </a:pPr>
            <a:r>
              <a:rPr kumimoji="0" lang="zh-CN" altLang="en-US" sz="2100" dirty="0"/>
              <a:t>用法</a:t>
            </a:r>
          </a:p>
          <a:p>
            <a:pPr marL="342900" lvl="1" indent="0">
              <a:lnSpc>
                <a:spcPct val="150000"/>
              </a:lnSpc>
              <a:buNone/>
              <a:defRPr/>
            </a:pPr>
            <a:r>
              <a:rPr kumimoji="0" lang="en-US" altLang="zh-CN" sz="1800" dirty="0"/>
              <a:t>diff </a:t>
            </a:r>
            <a:r>
              <a:rPr kumimoji="0" lang="en-US" altLang="zh-CN" sz="1800" i="1" dirty="0">
                <a:latin typeface="Times New Roman" pitchFamily="18" charset="0"/>
              </a:rPr>
              <a:t>file1 file2</a:t>
            </a:r>
          </a:p>
          <a:p>
            <a:pPr marL="342900" lvl="1" indent="0">
              <a:lnSpc>
                <a:spcPct val="150000"/>
              </a:lnSpc>
              <a:buNone/>
              <a:defRPr/>
            </a:pPr>
            <a:r>
              <a:rPr kumimoji="0" lang="en-US" altLang="zh-CN" sz="1800" dirty="0"/>
              <a:t>diff –u </a:t>
            </a:r>
            <a:r>
              <a:rPr kumimoji="0" lang="en-US" altLang="zh-CN" sz="1800" i="1" dirty="0">
                <a:latin typeface="Times New Roman" pitchFamily="18" charset="0"/>
              </a:rPr>
              <a:t>file1 file2</a:t>
            </a:r>
          </a:p>
          <a:p>
            <a:pPr lvl="0">
              <a:lnSpc>
                <a:spcPct val="150000"/>
              </a:lnSpc>
              <a:defRPr/>
            </a:pPr>
            <a:r>
              <a:rPr kumimoji="0" lang="zh-CN" altLang="en-US" sz="2100" dirty="0"/>
              <a:t>功能</a:t>
            </a:r>
          </a:p>
          <a:p>
            <a:pPr lvl="1">
              <a:lnSpc>
                <a:spcPct val="150000"/>
              </a:lnSpc>
              <a:defRPr/>
            </a:pPr>
            <a:r>
              <a:rPr kumimoji="0" lang="zh-CN" altLang="en-US" sz="1800" dirty="0"/>
              <a:t>比较两个版本的文本文件，以寻找两者间差别</a:t>
            </a:r>
            <a:endParaRPr kumimoji="0" lang="en-US" altLang="zh-CN" sz="1800" dirty="0"/>
          </a:p>
          <a:p>
            <a:pPr lvl="1">
              <a:lnSpc>
                <a:spcPct val="150000"/>
              </a:lnSpc>
              <a:defRPr/>
            </a:pPr>
            <a:r>
              <a:rPr kumimoji="0" lang="zh-CN" altLang="en-US" sz="1800" dirty="0"/>
              <a:t>输出格式 </a:t>
            </a:r>
            <a:r>
              <a:rPr kumimoji="0" lang="en-US" altLang="zh-CN" sz="1800" dirty="0"/>
              <a:t>normal</a:t>
            </a:r>
            <a:r>
              <a:rPr kumimoji="0" lang="zh-CN" altLang="en-US" sz="1800" dirty="0"/>
              <a:t>，</a:t>
            </a:r>
            <a:r>
              <a:rPr kumimoji="0" lang="en-US" altLang="zh-CN" sz="1800" dirty="0"/>
              <a:t>unified</a:t>
            </a:r>
            <a:r>
              <a:rPr kumimoji="0" lang="en-US" altLang="zh-CN" sz="1800" b="1" dirty="0">
                <a:solidFill>
                  <a:srgbClr val="C00000"/>
                </a:solidFill>
              </a:rPr>
              <a:t> (-u)</a:t>
            </a:r>
            <a:endParaRPr kumimoji="0" lang="zh-CN" altLang="en-US" sz="1800" b="1" dirty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  <a:defRPr/>
            </a:pPr>
            <a:r>
              <a:rPr kumimoji="0" lang="en-US" altLang="zh-CN" sz="1800" dirty="0"/>
              <a:t>normal</a:t>
            </a:r>
            <a:r>
              <a:rPr kumimoji="0" lang="zh-CN" altLang="en-US" sz="1800" dirty="0"/>
              <a:t>格式：列出一个如何将</a:t>
            </a:r>
            <a:r>
              <a:rPr kumimoji="0" lang="en-US" altLang="zh-CN" sz="1800" i="1" dirty="0">
                <a:latin typeface="Times New Roman" pitchFamily="18" charset="0"/>
              </a:rPr>
              <a:t>file1</a:t>
            </a:r>
            <a:r>
              <a:rPr kumimoji="0" lang="zh-CN" altLang="en-US" sz="1800" dirty="0">
                <a:latin typeface="Times New Roman" pitchFamily="18" charset="0"/>
              </a:rPr>
              <a:t>转化为</a:t>
            </a:r>
            <a:r>
              <a:rPr kumimoji="0" lang="en-US" altLang="zh-CN" sz="1800" i="1" dirty="0">
                <a:latin typeface="Times New Roman" pitchFamily="18" charset="0"/>
              </a:rPr>
              <a:t>file2</a:t>
            </a:r>
            <a:r>
              <a:rPr kumimoji="0" lang="zh-CN" altLang="en-US" sz="1800" dirty="0"/>
              <a:t>的指令</a:t>
            </a:r>
          </a:p>
          <a:p>
            <a:pPr lvl="2" defTabSz="685800" eaLnBrk="1" hangingPunct="1">
              <a:lnSpc>
                <a:spcPct val="150000"/>
              </a:lnSpc>
              <a:defRPr/>
            </a:pPr>
            <a:r>
              <a:rPr kumimoji="0" lang="zh-CN" altLang="en-US" sz="1650" kern="0" dirty="0">
                <a:solidFill>
                  <a:srgbClr val="000000"/>
                </a:solidFill>
              </a:rPr>
              <a:t>这些指令有</a:t>
            </a:r>
            <a:r>
              <a:rPr kumimoji="0" lang="en-US" altLang="zh-CN" sz="1800" kern="0" dirty="0">
                <a:solidFill>
                  <a:srgbClr val="C00000"/>
                </a:solidFill>
              </a:rPr>
              <a:t>a</a:t>
            </a:r>
            <a:r>
              <a:rPr kumimoji="0" lang="zh-CN" altLang="en-US" sz="1650" kern="0" dirty="0">
                <a:solidFill>
                  <a:srgbClr val="000000"/>
                </a:solidFill>
                <a:latin typeface="Times New Roman" pitchFamily="18" charset="0"/>
              </a:rPr>
              <a:t>（</a:t>
            </a:r>
            <a:r>
              <a:rPr kumimoji="0" lang="en-US" altLang="zh-CN" sz="1650" kern="0" dirty="0">
                <a:solidFill>
                  <a:srgbClr val="000000"/>
                </a:solidFill>
                <a:latin typeface="Times New Roman" pitchFamily="18" charset="0"/>
              </a:rPr>
              <a:t>Add</a:t>
            </a:r>
            <a:r>
              <a:rPr kumimoji="0" lang="zh-CN" altLang="en-US" sz="1650" kern="0" dirty="0">
                <a:solidFill>
                  <a:srgbClr val="000000"/>
                </a:solidFill>
                <a:latin typeface="Times New Roman" pitchFamily="18" charset="0"/>
              </a:rPr>
              <a:t>）</a:t>
            </a:r>
            <a:r>
              <a:rPr kumimoji="0" lang="zh-CN" altLang="en-US" sz="1650" kern="0" dirty="0">
                <a:solidFill>
                  <a:srgbClr val="000000"/>
                </a:solidFill>
              </a:rPr>
              <a:t>，</a:t>
            </a:r>
            <a:r>
              <a:rPr kumimoji="0" lang="en-US" altLang="zh-CN" sz="1800" kern="0" dirty="0">
                <a:solidFill>
                  <a:srgbClr val="C00000"/>
                </a:solidFill>
              </a:rPr>
              <a:t>c</a:t>
            </a:r>
            <a:r>
              <a:rPr kumimoji="0" lang="zh-CN" altLang="en-US" sz="1800" kern="0" dirty="0">
                <a:solidFill>
                  <a:srgbClr val="000000"/>
                </a:solidFill>
              </a:rPr>
              <a:t>（</a:t>
            </a:r>
            <a:r>
              <a:rPr kumimoji="0" lang="en-US" altLang="zh-CN" sz="1650" kern="0" dirty="0">
                <a:solidFill>
                  <a:srgbClr val="000000"/>
                </a:solidFill>
                <a:latin typeface="Times New Roman" pitchFamily="18" charset="0"/>
              </a:rPr>
              <a:t>Change</a:t>
            </a:r>
            <a:r>
              <a:rPr kumimoji="0" lang="zh-CN" altLang="en-US" sz="1650" kern="0" dirty="0">
                <a:solidFill>
                  <a:srgbClr val="000000"/>
                </a:solidFill>
                <a:latin typeface="Times New Roman" pitchFamily="18" charset="0"/>
              </a:rPr>
              <a:t>）</a:t>
            </a:r>
            <a:r>
              <a:rPr kumimoji="0" lang="zh-CN" altLang="en-US" sz="1650" kern="0" dirty="0">
                <a:solidFill>
                  <a:srgbClr val="000000"/>
                </a:solidFill>
              </a:rPr>
              <a:t>和</a:t>
            </a:r>
            <a:r>
              <a:rPr kumimoji="0" lang="en-US" altLang="zh-CN" sz="1800" kern="0" dirty="0">
                <a:solidFill>
                  <a:srgbClr val="C00000"/>
                </a:solidFill>
              </a:rPr>
              <a:t>d</a:t>
            </a:r>
            <a:r>
              <a:rPr kumimoji="0" lang="zh-CN" altLang="en-US" sz="1650" kern="0" dirty="0">
                <a:solidFill>
                  <a:srgbClr val="000000"/>
                </a:solidFill>
                <a:latin typeface="Times New Roman" pitchFamily="18" charset="0"/>
              </a:rPr>
              <a:t>（</a:t>
            </a:r>
            <a:r>
              <a:rPr kumimoji="0" lang="en-US" altLang="zh-CN" sz="1650" kern="0" dirty="0">
                <a:solidFill>
                  <a:srgbClr val="000000"/>
                </a:solidFill>
                <a:latin typeface="Times New Roman" pitchFamily="18" charset="0"/>
              </a:rPr>
              <a:t>Delete</a:t>
            </a:r>
            <a:r>
              <a:rPr kumimoji="0" lang="zh-CN" altLang="en-US" sz="1650" kern="0" dirty="0">
                <a:solidFill>
                  <a:srgbClr val="000000"/>
                </a:solidFill>
                <a:latin typeface="Times New Roman" pitchFamily="18" charset="0"/>
              </a:rPr>
              <a:t>）</a:t>
            </a:r>
            <a:r>
              <a:rPr kumimoji="0" lang="zh-CN" altLang="en-US" sz="1650" kern="0" dirty="0">
                <a:solidFill>
                  <a:srgbClr val="000000"/>
                </a:solidFill>
              </a:rPr>
              <a:t> </a:t>
            </a:r>
          </a:p>
          <a:p>
            <a:pPr lvl="2" defTabSz="685800" eaLnBrk="1" hangingPunct="1">
              <a:lnSpc>
                <a:spcPct val="150000"/>
              </a:lnSpc>
              <a:defRPr/>
            </a:pPr>
            <a:r>
              <a:rPr kumimoji="0" lang="zh-CN" altLang="en-US" sz="1650" kern="0" dirty="0">
                <a:solidFill>
                  <a:srgbClr val="000000"/>
                </a:solidFill>
              </a:rPr>
              <a:t>指令字母左边的行号是</a:t>
            </a:r>
            <a:r>
              <a:rPr kumimoji="0" lang="en-US" altLang="zh-CN" sz="1650" i="1" kern="0" dirty="0">
                <a:solidFill>
                  <a:srgbClr val="000000"/>
                </a:solidFill>
                <a:latin typeface="Times New Roman" pitchFamily="18" charset="0"/>
              </a:rPr>
              <a:t>file1</a:t>
            </a:r>
            <a:r>
              <a:rPr kumimoji="0" lang="zh-CN" altLang="en-US" sz="1650" kern="0" dirty="0">
                <a:solidFill>
                  <a:srgbClr val="000000"/>
                </a:solidFill>
              </a:rPr>
              <a:t>的行号，右面是</a:t>
            </a:r>
            <a:r>
              <a:rPr kumimoji="0" lang="en-US" altLang="zh-CN" sz="1650" i="1" kern="0" dirty="0">
                <a:solidFill>
                  <a:srgbClr val="000000"/>
                </a:solidFill>
                <a:latin typeface="Times New Roman" pitchFamily="18" charset="0"/>
              </a:rPr>
              <a:t>file2</a:t>
            </a:r>
            <a:r>
              <a:rPr kumimoji="0" lang="zh-CN" altLang="en-US" sz="1650" kern="0" dirty="0">
                <a:solidFill>
                  <a:srgbClr val="000000"/>
                </a:solidFill>
              </a:rPr>
              <a:t>的行号</a:t>
            </a:r>
          </a:p>
          <a:p>
            <a:pPr lvl="2" defTabSz="685800" eaLnBrk="1" hangingPunct="1">
              <a:lnSpc>
                <a:spcPct val="150000"/>
              </a:lnSpc>
              <a:defRPr/>
            </a:pPr>
            <a:r>
              <a:rPr kumimoji="0" lang="zh-CN" altLang="en-US" sz="1650" kern="0" dirty="0">
                <a:solidFill>
                  <a:srgbClr val="000000"/>
                </a:solidFill>
              </a:rPr>
              <a:t>列出内容时，大于号后边的内容是需要</a:t>
            </a:r>
            <a:r>
              <a:rPr kumimoji="0" lang="zh-CN" altLang="en-US" sz="1650" kern="0" dirty="0">
                <a:solidFill>
                  <a:srgbClr val="000000"/>
                </a:solidFill>
                <a:latin typeface="Times New Roman" pitchFamily="18" charset="0"/>
              </a:rPr>
              <a:t>在</a:t>
            </a:r>
            <a:r>
              <a:rPr kumimoji="0" lang="en-US" altLang="zh-CN" sz="1650" i="1" kern="0" dirty="0">
                <a:solidFill>
                  <a:srgbClr val="000000"/>
                </a:solidFill>
                <a:latin typeface="Times New Roman" pitchFamily="18" charset="0"/>
              </a:rPr>
              <a:t>file1</a:t>
            </a:r>
            <a:r>
              <a:rPr kumimoji="0" lang="zh-CN" altLang="en-US" sz="1650" kern="0" dirty="0">
                <a:solidFill>
                  <a:srgbClr val="000000"/>
                </a:solidFill>
                <a:latin typeface="Times New Roman" pitchFamily="18" charset="0"/>
              </a:rPr>
              <a:t>文件中增加的内容；小于号后边的内容是需从</a:t>
            </a:r>
            <a:r>
              <a:rPr kumimoji="0" lang="en-US" altLang="zh-CN" sz="1650" i="1" kern="0" dirty="0">
                <a:solidFill>
                  <a:srgbClr val="000000"/>
                </a:solidFill>
                <a:latin typeface="Times New Roman" pitchFamily="18" charset="0"/>
              </a:rPr>
              <a:t>file1</a:t>
            </a:r>
            <a:r>
              <a:rPr kumimoji="0" lang="zh-CN" altLang="en-US" sz="1650" kern="0" dirty="0">
                <a:solidFill>
                  <a:srgbClr val="000000"/>
                </a:solidFill>
                <a:latin typeface="Times New Roman" pitchFamily="18" charset="0"/>
              </a:rPr>
              <a:t>中</a:t>
            </a:r>
            <a:r>
              <a:rPr kumimoji="0" lang="zh-CN" altLang="en-US" sz="1650" kern="0" dirty="0">
                <a:solidFill>
                  <a:srgbClr val="000000"/>
                </a:solidFill>
              </a:rPr>
              <a:t>删除的内容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833302D4-7F58-40E1-9578-AF320C55A2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15888"/>
            <a:ext cx="914400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4000" kern="0" dirty="0">
                <a:latin typeface="Verdana" panose="020B0604030504040204" pitchFamily="34" charset="0"/>
                <a:ea typeface="黑体" panose="02010609060101010101" pitchFamily="49" charset="-122"/>
              </a:rPr>
              <a:t>求出两个文件的差别：</a:t>
            </a:r>
            <a:r>
              <a:rPr lang="en-US" altLang="zh-CN" sz="4000" kern="0" dirty="0">
                <a:latin typeface="Verdana" panose="020B0604030504040204" pitchFamily="34" charset="0"/>
                <a:ea typeface="黑体" panose="02010609060101010101" pitchFamily="49" charset="-122"/>
              </a:rPr>
              <a:t>diff</a:t>
            </a:r>
            <a:endParaRPr lang="zh-CN" altLang="zh-CN" sz="4000" kern="0" dirty="0">
              <a:latin typeface="Verdana" panose="020B0604030504040204" pitchFamily="34" charset="0"/>
              <a:ea typeface="黑体" panose="02010609060101010101" pitchFamily="49" charset="-122"/>
              <a:sym typeface="黑体" panose="02010609060101010101" pitchFamily="49" charset="-122"/>
            </a:endParaRPr>
          </a:p>
        </p:txBody>
      </p:sp>
      <p:sp>
        <p:nvSpPr>
          <p:cNvPr id="5" name="动作按钮: 转到主页 4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3FCA5462-AD15-485C-84A7-0F194DD84407}"/>
              </a:ext>
            </a:extLst>
          </p:cNvPr>
          <p:cNvSpPr/>
          <p:nvPr/>
        </p:nvSpPr>
        <p:spPr bwMode="auto">
          <a:xfrm>
            <a:off x="261984" y="260648"/>
            <a:ext cx="284499" cy="368201"/>
          </a:xfrm>
          <a:prstGeom prst="actionButtonHome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23241964"/>
      </p:ext>
    </p:extLst>
  </p:cSld>
  <p:clrMapOvr>
    <a:masterClrMapping/>
  </p:clrMapOvr>
  <p:transition spd="slow" advTm="38376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Group 2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97166478"/>
              </p:ext>
            </p:extLst>
          </p:nvPr>
        </p:nvGraphicFramePr>
        <p:xfrm>
          <a:off x="505639" y="1124744"/>
          <a:ext cx="8132722" cy="3195797"/>
        </p:xfrm>
        <a:graphic>
          <a:graphicData uri="http://schemas.openxmlformats.org/drawingml/2006/table">
            <a:tbl>
              <a:tblPr/>
              <a:tblGrid>
                <a:gridCol w="46224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102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2900">
                <a:tc>
                  <a:txBody>
                    <a:bodyPr/>
                    <a:lstStyle>
                      <a:lvl1pPr marL="0" indent="0" algn="l" defTabSz="4572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 baseline="0">
                          <a:solidFill>
                            <a:schemeClr val="tx1"/>
                          </a:solidFill>
                          <a:latin typeface="Times New Roman"/>
                          <a:ea typeface="黑体"/>
                        </a:defRPr>
                      </a:lvl1pPr>
                      <a:lvl2pPr marL="457200" indent="0" algn="l" defTabSz="4572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 baseline="0">
                          <a:solidFill>
                            <a:schemeClr val="tx1"/>
                          </a:solidFill>
                          <a:latin typeface="Times New Roman"/>
                          <a:ea typeface="黑体"/>
                        </a:defRPr>
                      </a:lvl2pPr>
                      <a:lvl3pPr marL="914400" indent="0" algn="l" defTabSz="4572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 baseline="0">
                          <a:solidFill>
                            <a:schemeClr val="tx1"/>
                          </a:solidFill>
                          <a:latin typeface="Times New Roman"/>
                          <a:ea typeface="黑体"/>
                        </a:defRPr>
                      </a:lvl3pPr>
                      <a:lvl4pPr marL="1371600" indent="0" algn="l" defTabSz="4572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 baseline="0">
                          <a:solidFill>
                            <a:schemeClr val="tx1"/>
                          </a:solidFill>
                          <a:latin typeface="Times New Roman"/>
                          <a:ea typeface="黑体"/>
                        </a:defRPr>
                      </a:lvl4pPr>
                      <a:lvl5pPr marL="1828800" indent="0" algn="l" defTabSz="4572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 baseline="0">
                          <a:solidFill>
                            <a:schemeClr val="tx1"/>
                          </a:solidFill>
                          <a:latin typeface="Times New Roman"/>
                          <a:ea typeface="黑体"/>
                        </a:defRPr>
                      </a:lvl5pPr>
                      <a:lvl6pPr marL="2286000" indent="0" algn="l" defTabSz="4572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 baseline="0">
                          <a:solidFill>
                            <a:schemeClr val="tx1"/>
                          </a:solidFill>
                          <a:latin typeface="Times New Roman"/>
                          <a:ea typeface="黑体"/>
                        </a:defRPr>
                      </a:lvl6pPr>
                      <a:lvl7pPr marL="2743200" indent="0" algn="l" defTabSz="4572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 baseline="0">
                          <a:solidFill>
                            <a:schemeClr val="tx1"/>
                          </a:solidFill>
                          <a:latin typeface="Times New Roman"/>
                          <a:ea typeface="黑体"/>
                        </a:defRPr>
                      </a:lvl7pPr>
                      <a:lvl8pPr marL="3200400" indent="0" algn="l" defTabSz="4572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 baseline="0">
                          <a:solidFill>
                            <a:schemeClr val="tx1"/>
                          </a:solidFill>
                          <a:latin typeface="Times New Roman"/>
                          <a:ea typeface="黑体"/>
                        </a:defRPr>
                      </a:lvl8pPr>
                      <a:lvl9pPr marL="3657600" indent="0" algn="l" defTabSz="4572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 baseline="0">
                          <a:solidFill>
                            <a:schemeClr val="tx1"/>
                          </a:solidFill>
                          <a:latin typeface="Times New Roman"/>
                          <a:ea typeface="黑体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80"/>
                          </a:solidFill>
                          <a:effectLst/>
                          <a:latin typeface="Lucida Console" pitchFamily="49" charset="0"/>
                          <a:ea typeface="黑体" pitchFamily="2" charset="-122"/>
                          <a:cs typeface="Times New Roman" pitchFamily="18" charset="0"/>
                        </a:rPr>
                        <a:t>指令</a:t>
                      </a:r>
                      <a:endParaRPr kumimoji="1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8080"/>
                        </a:solidFill>
                        <a:effectLst/>
                        <a:latin typeface="Times New Roman" pitchFamily="18" charset="0"/>
                        <a:ea typeface="黑体" pitchFamily="2" charset="-122"/>
                      </a:endParaRPr>
                    </a:p>
                  </a:txBody>
                  <a:tcPr marL="68580" marR="68580" marT="34290" marB="34290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0" indent="0" algn="l" defTabSz="4572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 baseline="0">
                          <a:solidFill>
                            <a:schemeClr val="tx1"/>
                          </a:solidFill>
                          <a:latin typeface="Times New Roman"/>
                          <a:ea typeface="黑体"/>
                        </a:defRPr>
                      </a:lvl1pPr>
                      <a:lvl2pPr marL="457200" indent="0" algn="l" defTabSz="4572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 baseline="0">
                          <a:solidFill>
                            <a:schemeClr val="tx1"/>
                          </a:solidFill>
                          <a:latin typeface="Times New Roman"/>
                          <a:ea typeface="黑体"/>
                        </a:defRPr>
                      </a:lvl2pPr>
                      <a:lvl3pPr marL="914400" indent="0" algn="l" defTabSz="4572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 baseline="0">
                          <a:solidFill>
                            <a:schemeClr val="tx1"/>
                          </a:solidFill>
                          <a:latin typeface="Times New Roman"/>
                          <a:ea typeface="黑体"/>
                        </a:defRPr>
                      </a:lvl3pPr>
                      <a:lvl4pPr marL="1371600" indent="0" algn="l" defTabSz="4572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 baseline="0">
                          <a:solidFill>
                            <a:schemeClr val="tx1"/>
                          </a:solidFill>
                          <a:latin typeface="Times New Roman"/>
                          <a:ea typeface="黑体"/>
                        </a:defRPr>
                      </a:lvl4pPr>
                      <a:lvl5pPr marL="1828800" indent="0" algn="l" defTabSz="4572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 baseline="0">
                          <a:solidFill>
                            <a:schemeClr val="tx1"/>
                          </a:solidFill>
                          <a:latin typeface="Times New Roman"/>
                          <a:ea typeface="黑体"/>
                        </a:defRPr>
                      </a:lvl5pPr>
                      <a:lvl6pPr marL="2286000" indent="0" algn="l" defTabSz="4572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 baseline="0">
                          <a:solidFill>
                            <a:schemeClr val="tx1"/>
                          </a:solidFill>
                          <a:latin typeface="Times New Roman"/>
                          <a:ea typeface="黑体"/>
                        </a:defRPr>
                      </a:lvl6pPr>
                      <a:lvl7pPr marL="2743200" indent="0" algn="l" defTabSz="4572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 baseline="0">
                          <a:solidFill>
                            <a:schemeClr val="tx1"/>
                          </a:solidFill>
                          <a:latin typeface="Times New Roman"/>
                          <a:ea typeface="黑体"/>
                        </a:defRPr>
                      </a:lvl7pPr>
                      <a:lvl8pPr marL="3200400" indent="0" algn="l" defTabSz="4572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 baseline="0">
                          <a:solidFill>
                            <a:schemeClr val="tx1"/>
                          </a:solidFill>
                          <a:latin typeface="Times New Roman"/>
                          <a:ea typeface="黑体"/>
                        </a:defRPr>
                      </a:lvl8pPr>
                      <a:lvl9pPr marL="3657600" indent="0" algn="l" defTabSz="4572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 baseline="0">
                          <a:solidFill>
                            <a:schemeClr val="tx1"/>
                          </a:solidFill>
                          <a:latin typeface="Times New Roman"/>
                          <a:ea typeface="黑体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80"/>
                          </a:solidFill>
                          <a:effectLst/>
                          <a:latin typeface="Lucida Console" pitchFamily="49" charset="0"/>
                          <a:ea typeface="黑体" pitchFamily="2" charset="-122"/>
                          <a:cs typeface="Times New Roman" pitchFamily="18" charset="0"/>
                        </a:rPr>
                        <a:t>如何将原文件</a:t>
                      </a:r>
                      <a:r>
                        <a:rPr kumimoji="1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80"/>
                          </a:solidFill>
                          <a:effectLst/>
                          <a:latin typeface="Times" pitchFamily="18" charset="0"/>
                          <a:ea typeface="黑体" pitchFamily="2" charset="-122"/>
                        </a:rPr>
                        <a:t>转化为新文件</a:t>
                      </a:r>
                      <a:endParaRPr kumimoji="1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808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11580">
                <a:tc>
                  <a:txBody>
                    <a:bodyPr/>
                    <a:lstStyle>
                      <a:lvl1pPr marL="0" indent="0" algn="l" defTabSz="4572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 baseline="0">
                          <a:solidFill>
                            <a:schemeClr val="tx1"/>
                          </a:solidFill>
                          <a:latin typeface="Times New Roman"/>
                          <a:ea typeface="黑体"/>
                        </a:defRPr>
                      </a:lvl1pPr>
                      <a:lvl2pPr marL="457200" indent="0" algn="l" defTabSz="4572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 baseline="0">
                          <a:solidFill>
                            <a:schemeClr val="tx1"/>
                          </a:solidFill>
                          <a:latin typeface="Times New Roman"/>
                          <a:ea typeface="黑体"/>
                        </a:defRPr>
                      </a:lvl2pPr>
                      <a:lvl3pPr marL="914400" indent="0" algn="l" defTabSz="4572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 baseline="0">
                          <a:solidFill>
                            <a:schemeClr val="tx1"/>
                          </a:solidFill>
                          <a:latin typeface="Times New Roman"/>
                          <a:ea typeface="黑体"/>
                        </a:defRPr>
                      </a:lvl3pPr>
                      <a:lvl4pPr marL="1371600" indent="0" algn="l" defTabSz="4572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 baseline="0">
                          <a:solidFill>
                            <a:schemeClr val="tx1"/>
                          </a:solidFill>
                          <a:latin typeface="Times New Roman"/>
                          <a:ea typeface="黑体"/>
                        </a:defRPr>
                      </a:lvl4pPr>
                      <a:lvl5pPr marL="1828800" indent="0" algn="l" defTabSz="4572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 baseline="0">
                          <a:solidFill>
                            <a:schemeClr val="tx1"/>
                          </a:solidFill>
                          <a:latin typeface="Times New Roman"/>
                          <a:ea typeface="黑体"/>
                        </a:defRPr>
                      </a:lvl5pPr>
                      <a:lvl6pPr marL="2286000" indent="0" algn="l" defTabSz="4572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 baseline="0">
                          <a:solidFill>
                            <a:schemeClr val="tx1"/>
                          </a:solidFill>
                          <a:latin typeface="Times New Roman"/>
                          <a:ea typeface="黑体"/>
                        </a:defRPr>
                      </a:lvl6pPr>
                      <a:lvl7pPr marL="2743200" indent="0" algn="l" defTabSz="4572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 baseline="0">
                          <a:solidFill>
                            <a:schemeClr val="tx1"/>
                          </a:solidFill>
                          <a:latin typeface="Times New Roman"/>
                          <a:ea typeface="黑体"/>
                        </a:defRPr>
                      </a:lvl7pPr>
                      <a:lvl8pPr marL="3200400" indent="0" algn="l" defTabSz="4572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 baseline="0">
                          <a:solidFill>
                            <a:schemeClr val="tx1"/>
                          </a:solidFill>
                          <a:latin typeface="Times New Roman"/>
                          <a:ea typeface="黑体"/>
                        </a:defRPr>
                      </a:lvl8pPr>
                      <a:lvl9pPr marL="3657600" indent="0" algn="l" defTabSz="4572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 baseline="0">
                          <a:solidFill>
                            <a:schemeClr val="tx1"/>
                          </a:solidFill>
                          <a:latin typeface="Times New Roman"/>
                          <a:ea typeface="黑体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Courier New" panose="02070309020205020404" pitchFamily="49" charset="0"/>
                          <a:ea typeface="宋体" pitchFamily="2" charset="-122"/>
                          <a:cs typeface="Courier New" panose="02070309020205020404" pitchFamily="49" charset="0"/>
                        </a:rPr>
                        <a:t>25</a:t>
                      </a:r>
                      <a:r>
                        <a:rPr kumimoji="1" lang="en-US" altLang="zh-CN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宋体" pitchFamily="2" charset="-122"/>
                          <a:cs typeface="Courier New" panose="02070309020205020404" pitchFamily="49" charset="0"/>
                        </a:rPr>
                        <a:t>c</a:t>
                      </a:r>
                      <a:r>
                        <a:rPr kumimoji="1" lang="en-US" altLang="zh-CN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Courier New" panose="02070309020205020404" pitchFamily="49" charset="0"/>
                          <a:ea typeface="宋体" pitchFamily="2" charset="-122"/>
                          <a:cs typeface="Courier New" panose="02070309020205020404" pitchFamily="49" charset="0"/>
                        </a:rPr>
                        <a:t>25,26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Courier New" panose="02070309020205020404" pitchFamily="49" charset="0"/>
                          <a:ea typeface="宋体" pitchFamily="2" charset="-122"/>
                          <a:cs typeface="Courier New" panose="02070309020205020404" pitchFamily="49" charset="0"/>
                        </a:rPr>
                        <a:t>&lt; #define MAX_WEIGHT 2000000000 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Courier New" panose="02070309020205020404" pitchFamily="49" charset="0"/>
                          <a:ea typeface="宋体" pitchFamily="2" charset="-122"/>
                          <a:cs typeface="Courier New" panose="02070309020205020404" pitchFamily="49" charset="0"/>
                        </a:rPr>
                        <a:t>---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Courier New" panose="02070309020205020404" pitchFamily="49" charset="0"/>
                          <a:ea typeface="宋体" pitchFamily="2" charset="-122"/>
                          <a:cs typeface="Courier New" panose="02070309020205020404" pitchFamily="49" charset="0"/>
                        </a:rPr>
                        <a:t>&gt; /* max signed 32-bit integer */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Courier New" panose="02070309020205020404" pitchFamily="49" charset="0"/>
                          <a:ea typeface="宋体" pitchFamily="2" charset="-122"/>
                          <a:cs typeface="Courier New" panose="02070309020205020404" pitchFamily="49" charset="0"/>
                        </a:rPr>
                        <a:t>&gt; #define MAX_WEIGHT 0x7fffffff</a:t>
                      </a:r>
                      <a:endParaRPr kumimoji="1" lang="zh-CN" alt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Courier New" panose="02070309020205020404" pitchFamily="49" charset="0"/>
                        <a:ea typeface="宋体" pitchFamily="2" charset="-122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indent="0" algn="l" defTabSz="4572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 baseline="0">
                          <a:solidFill>
                            <a:schemeClr val="tx1"/>
                          </a:solidFill>
                          <a:latin typeface="Times New Roman"/>
                          <a:ea typeface="黑体"/>
                        </a:defRPr>
                      </a:lvl1pPr>
                      <a:lvl2pPr marL="457200" indent="0" algn="l" defTabSz="4572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 baseline="0">
                          <a:solidFill>
                            <a:schemeClr val="tx1"/>
                          </a:solidFill>
                          <a:latin typeface="Times New Roman"/>
                          <a:ea typeface="黑体"/>
                        </a:defRPr>
                      </a:lvl2pPr>
                      <a:lvl3pPr marL="914400" indent="0" algn="l" defTabSz="4572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 baseline="0">
                          <a:solidFill>
                            <a:schemeClr val="tx1"/>
                          </a:solidFill>
                          <a:latin typeface="Times New Roman"/>
                          <a:ea typeface="黑体"/>
                        </a:defRPr>
                      </a:lvl3pPr>
                      <a:lvl4pPr marL="1371600" indent="0" algn="l" defTabSz="4572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 baseline="0">
                          <a:solidFill>
                            <a:schemeClr val="tx1"/>
                          </a:solidFill>
                          <a:latin typeface="Times New Roman"/>
                          <a:ea typeface="黑体"/>
                        </a:defRPr>
                      </a:lvl4pPr>
                      <a:lvl5pPr marL="1828800" indent="0" algn="l" defTabSz="4572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 baseline="0">
                          <a:solidFill>
                            <a:schemeClr val="tx1"/>
                          </a:solidFill>
                          <a:latin typeface="Times New Roman"/>
                          <a:ea typeface="黑体"/>
                        </a:defRPr>
                      </a:lvl5pPr>
                      <a:lvl6pPr marL="2286000" indent="0" algn="l" defTabSz="4572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 baseline="0">
                          <a:solidFill>
                            <a:schemeClr val="tx1"/>
                          </a:solidFill>
                          <a:latin typeface="Times New Roman"/>
                          <a:ea typeface="黑体"/>
                        </a:defRPr>
                      </a:lvl6pPr>
                      <a:lvl7pPr marL="2743200" indent="0" algn="l" defTabSz="4572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 baseline="0">
                          <a:solidFill>
                            <a:schemeClr val="tx1"/>
                          </a:solidFill>
                          <a:latin typeface="Times New Roman"/>
                          <a:ea typeface="黑体"/>
                        </a:defRPr>
                      </a:lvl7pPr>
                      <a:lvl8pPr marL="3200400" indent="0" algn="l" defTabSz="4572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 baseline="0">
                          <a:solidFill>
                            <a:schemeClr val="tx1"/>
                          </a:solidFill>
                          <a:latin typeface="Times New Roman"/>
                          <a:ea typeface="黑体"/>
                        </a:defRPr>
                      </a:lvl8pPr>
                      <a:lvl9pPr marL="3657600" indent="0" algn="l" defTabSz="4572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 baseline="0">
                          <a:solidFill>
                            <a:schemeClr val="tx1"/>
                          </a:solidFill>
                          <a:latin typeface="Times New Roman"/>
                          <a:ea typeface="黑体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   </a:t>
                      </a:r>
                      <a:r>
                        <a:rPr kumimoji="1" lang="zh-CN" alt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将原文件的第</a:t>
                      </a:r>
                      <a:r>
                        <a:rPr kumimoji="1" lang="en-US" altLang="zh-CN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25</a:t>
                      </a:r>
                      <a:r>
                        <a:rPr kumimoji="1" lang="zh-CN" alt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行</a:t>
                      </a:r>
                      <a:r>
                        <a:rPr kumimoji="1" lang="zh-CN" alt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更换</a:t>
                      </a:r>
                      <a:r>
                        <a:rPr kumimoji="1" lang="en-US" altLang="zh-CN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(change)</a:t>
                      </a:r>
                      <a:r>
                        <a:rPr kumimoji="1" lang="zh-CN" alt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成新文件的的第</a:t>
                      </a:r>
                      <a:r>
                        <a:rPr kumimoji="1" lang="en-US" altLang="zh-CN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25~26</a:t>
                      </a:r>
                      <a:r>
                        <a:rPr kumimoji="1" lang="zh-CN" alt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行</a:t>
                      </a:r>
                      <a:endParaRPr kumimoji="1" lang="en-US" altLang="zh-CN" sz="1500" b="0" i="0" u="none" strike="noStrike" cap="none" normalizeH="0" baseline="0" dirty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4380">
                <a:tc>
                  <a:txBody>
                    <a:bodyPr/>
                    <a:lstStyle>
                      <a:lvl1pPr marL="0" indent="0" algn="l" defTabSz="4572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 baseline="0">
                          <a:solidFill>
                            <a:schemeClr val="tx1"/>
                          </a:solidFill>
                          <a:latin typeface="Times New Roman"/>
                          <a:ea typeface="黑体"/>
                        </a:defRPr>
                      </a:lvl1pPr>
                      <a:lvl2pPr marL="457200" indent="0" algn="l" defTabSz="4572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 baseline="0">
                          <a:solidFill>
                            <a:schemeClr val="tx1"/>
                          </a:solidFill>
                          <a:latin typeface="Times New Roman"/>
                          <a:ea typeface="黑体"/>
                        </a:defRPr>
                      </a:lvl2pPr>
                      <a:lvl3pPr marL="914400" indent="0" algn="l" defTabSz="4572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 baseline="0">
                          <a:solidFill>
                            <a:schemeClr val="tx1"/>
                          </a:solidFill>
                          <a:latin typeface="Times New Roman"/>
                          <a:ea typeface="黑体"/>
                        </a:defRPr>
                      </a:lvl3pPr>
                      <a:lvl4pPr marL="1371600" indent="0" algn="l" defTabSz="4572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 baseline="0">
                          <a:solidFill>
                            <a:schemeClr val="tx1"/>
                          </a:solidFill>
                          <a:latin typeface="Times New Roman"/>
                          <a:ea typeface="黑体"/>
                        </a:defRPr>
                      </a:lvl4pPr>
                      <a:lvl5pPr marL="1828800" indent="0" algn="l" defTabSz="4572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 baseline="0">
                          <a:solidFill>
                            <a:schemeClr val="tx1"/>
                          </a:solidFill>
                          <a:latin typeface="Times New Roman"/>
                          <a:ea typeface="黑体"/>
                        </a:defRPr>
                      </a:lvl5pPr>
                      <a:lvl6pPr marL="2286000" indent="0" algn="l" defTabSz="4572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 baseline="0">
                          <a:solidFill>
                            <a:schemeClr val="tx1"/>
                          </a:solidFill>
                          <a:latin typeface="Times New Roman"/>
                          <a:ea typeface="黑体"/>
                        </a:defRPr>
                      </a:lvl6pPr>
                      <a:lvl7pPr marL="2743200" indent="0" algn="l" defTabSz="4572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 baseline="0">
                          <a:solidFill>
                            <a:schemeClr val="tx1"/>
                          </a:solidFill>
                          <a:latin typeface="Times New Roman"/>
                          <a:ea typeface="黑体"/>
                        </a:defRPr>
                      </a:lvl7pPr>
                      <a:lvl8pPr marL="3200400" indent="0" algn="l" defTabSz="4572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 baseline="0">
                          <a:solidFill>
                            <a:schemeClr val="tx1"/>
                          </a:solidFill>
                          <a:latin typeface="Times New Roman"/>
                          <a:ea typeface="黑体"/>
                        </a:defRPr>
                      </a:lvl8pPr>
                      <a:lvl9pPr marL="3657600" indent="0" algn="l" defTabSz="4572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 baseline="0">
                          <a:solidFill>
                            <a:schemeClr val="tx1"/>
                          </a:solidFill>
                          <a:latin typeface="Times New Roman"/>
                          <a:ea typeface="黑体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Courier New" panose="02070309020205020404" pitchFamily="49" charset="0"/>
                          <a:ea typeface="宋体" pitchFamily="2" charset="-122"/>
                          <a:cs typeface="Courier New" panose="02070309020205020404" pitchFamily="49" charset="0"/>
                        </a:rPr>
                        <a:t>61,62</a:t>
                      </a:r>
                      <a:r>
                        <a:rPr kumimoji="1" lang="en-US" altLang="zh-CN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宋体" pitchFamily="2" charset="-122"/>
                          <a:cs typeface="Courier New" panose="02070309020205020404" pitchFamily="49" charset="0"/>
                        </a:rPr>
                        <a:t>d</a:t>
                      </a:r>
                      <a:r>
                        <a:rPr kumimoji="1" lang="en-US" altLang="zh-CN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Courier New" panose="02070309020205020404" pitchFamily="49" charset="0"/>
                          <a:ea typeface="宋体" pitchFamily="2" charset="-122"/>
                          <a:cs typeface="Courier New" panose="02070309020205020404" pitchFamily="49" charset="0"/>
                        </a:rPr>
                        <a:t>60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Courier New" panose="02070309020205020404" pitchFamily="49" charset="0"/>
                          <a:ea typeface="宋体" pitchFamily="2" charset="-122"/>
                          <a:cs typeface="Courier New" panose="02070309020205020404" pitchFamily="49" charset="0"/>
                        </a:rPr>
                        <a:t>&lt;                 x2 = </a:t>
                      </a:r>
                      <a:r>
                        <a:rPr kumimoji="1" lang="en-US" altLang="zh-CN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Courier New" panose="02070309020205020404" pitchFamily="49" charset="0"/>
                          <a:ea typeface="宋体" pitchFamily="2" charset="-122"/>
                          <a:cs typeface="Courier New" panose="02070309020205020404" pitchFamily="49" charset="0"/>
                        </a:rPr>
                        <a:t>ht</a:t>
                      </a:r>
                      <a:r>
                        <a:rPr kumimoji="1" lang="en-US" altLang="zh-CN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Courier New" panose="02070309020205020404" pitchFamily="49" charset="0"/>
                          <a:ea typeface="宋体" pitchFamily="2" charset="-122"/>
                          <a:cs typeface="Courier New" panose="02070309020205020404" pitchFamily="49" charset="0"/>
                        </a:rPr>
                        <a:t>[j].weight;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Courier New" panose="02070309020205020404" pitchFamily="49" charset="0"/>
                          <a:ea typeface="宋体" pitchFamily="2" charset="-122"/>
                          <a:cs typeface="Courier New" panose="02070309020205020404" pitchFamily="49" charset="0"/>
                        </a:rPr>
                        <a:t>&lt;                 m2 = j;</a:t>
                      </a:r>
                      <a:endParaRPr kumimoji="1" lang="zh-CN" alt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Courier New" panose="02070309020205020404" pitchFamily="49" charset="0"/>
                        <a:ea typeface="宋体" pitchFamily="2" charset="-122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indent="0" algn="l" defTabSz="4572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 baseline="0">
                          <a:solidFill>
                            <a:schemeClr val="tx1"/>
                          </a:solidFill>
                          <a:latin typeface="Times New Roman"/>
                          <a:ea typeface="黑体"/>
                        </a:defRPr>
                      </a:lvl1pPr>
                      <a:lvl2pPr marL="457200" indent="0" algn="l" defTabSz="4572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 baseline="0">
                          <a:solidFill>
                            <a:schemeClr val="tx1"/>
                          </a:solidFill>
                          <a:latin typeface="Times New Roman"/>
                          <a:ea typeface="黑体"/>
                        </a:defRPr>
                      </a:lvl2pPr>
                      <a:lvl3pPr marL="914400" indent="0" algn="l" defTabSz="4572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 baseline="0">
                          <a:solidFill>
                            <a:schemeClr val="tx1"/>
                          </a:solidFill>
                          <a:latin typeface="Times New Roman"/>
                          <a:ea typeface="黑体"/>
                        </a:defRPr>
                      </a:lvl3pPr>
                      <a:lvl4pPr marL="1371600" indent="0" algn="l" defTabSz="4572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 baseline="0">
                          <a:solidFill>
                            <a:schemeClr val="tx1"/>
                          </a:solidFill>
                          <a:latin typeface="Times New Roman"/>
                          <a:ea typeface="黑体"/>
                        </a:defRPr>
                      </a:lvl4pPr>
                      <a:lvl5pPr marL="1828800" indent="0" algn="l" defTabSz="4572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 baseline="0">
                          <a:solidFill>
                            <a:schemeClr val="tx1"/>
                          </a:solidFill>
                          <a:latin typeface="Times New Roman"/>
                          <a:ea typeface="黑体"/>
                        </a:defRPr>
                      </a:lvl5pPr>
                      <a:lvl6pPr marL="2286000" indent="0" algn="l" defTabSz="4572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 baseline="0">
                          <a:solidFill>
                            <a:schemeClr val="tx1"/>
                          </a:solidFill>
                          <a:latin typeface="Times New Roman"/>
                          <a:ea typeface="黑体"/>
                        </a:defRPr>
                      </a:lvl6pPr>
                      <a:lvl7pPr marL="2743200" indent="0" algn="l" defTabSz="4572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 baseline="0">
                          <a:solidFill>
                            <a:schemeClr val="tx1"/>
                          </a:solidFill>
                          <a:latin typeface="Times New Roman"/>
                          <a:ea typeface="黑体"/>
                        </a:defRPr>
                      </a:lvl7pPr>
                      <a:lvl8pPr marL="3200400" indent="0" algn="l" defTabSz="4572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 baseline="0">
                          <a:solidFill>
                            <a:schemeClr val="tx1"/>
                          </a:solidFill>
                          <a:latin typeface="Times New Roman"/>
                          <a:ea typeface="黑体"/>
                        </a:defRPr>
                      </a:lvl8pPr>
                      <a:lvl9pPr marL="3657600" indent="0" algn="l" defTabSz="4572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 baseline="0">
                          <a:solidFill>
                            <a:schemeClr val="tx1"/>
                          </a:solidFill>
                          <a:latin typeface="Times New Roman"/>
                          <a:ea typeface="黑体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将原文件第</a:t>
                      </a:r>
                      <a:r>
                        <a:rPr kumimoji="1" lang="en-US" altLang="zh-CN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6l~62</a:t>
                      </a:r>
                      <a:r>
                        <a:rPr kumimoji="1" lang="zh-CN" alt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行</a:t>
                      </a:r>
                      <a:r>
                        <a:rPr kumimoji="1" lang="zh-CN" alt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删除</a:t>
                      </a:r>
                      <a:r>
                        <a:rPr kumimoji="1" lang="en-US" altLang="zh-CN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(delete)</a:t>
                      </a:r>
                      <a:r>
                        <a:rPr kumimoji="1" lang="zh-CN" alt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后，后面的内容与新文件的第</a:t>
                      </a:r>
                      <a:r>
                        <a:rPr kumimoji="1" lang="en-US" altLang="zh-CN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60</a:t>
                      </a:r>
                      <a:r>
                        <a:rPr kumimoji="1" lang="zh-CN" alt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行之后一致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86937">
                <a:tc>
                  <a:txBody>
                    <a:bodyPr/>
                    <a:lstStyle>
                      <a:lvl1pPr marL="0" indent="0" algn="l" defTabSz="4572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 baseline="0">
                          <a:solidFill>
                            <a:schemeClr val="tx1"/>
                          </a:solidFill>
                          <a:latin typeface="Times New Roman"/>
                          <a:ea typeface="黑体"/>
                        </a:defRPr>
                      </a:lvl1pPr>
                      <a:lvl2pPr marL="457200" indent="0" algn="l" defTabSz="4572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 baseline="0">
                          <a:solidFill>
                            <a:schemeClr val="tx1"/>
                          </a:solidFill>
                          <a:latin typeface="Times New Roman"/>
                          <a:ea typeface="黑体"/>
                        </a:defRPr>
                      </a:lvl2pPr>
                      <a:lvl3pPr marL="914400" indent="0" algn="l" defTabSz="4572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 baseline="0">
                          <a:solidFill>
                            <a:schemeClr val="tx1"/>
                          </a:solidFill>
                          <a:latin typeface="Times New Roman"/>
                          <a:ea typeface="黑体"/>
                        </a:defRPr>
                      </a:lvl3pPr>
                      <a:lvl4pPr marL="1371600" indent="0" algn="l" defTabSz="4572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 baseline="0">
                          <a:solidFill>
                            <a:schemeClr val="tx1"/>
                          </a:solidFill>
                          <a:latin typeface="Times New Roman"/>
                          <a:ea typeface="黑体"/>
                        </a:defRPr>
                      </a:lvl4pPr>
                      <a:lvl5pPr marL="1828800" indent="0" algn="l" defTabSz="4572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 baseline="0">
                          <a:solidFill>
                            <a:schemeClr val="tx1"/>
                          </a:solidFill>
                          <a:latin typeface="Times New Roman"/>
                          <a:ea typeface="黑体"/>
                        </a:defRPr>
                      </a:lvl5pPr>
                      <a:lvl6pPr marL="2286000" indent="0" algn="l" defTabSz="4572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 baseline="0">
                          <a:solidFill>
                            <a:schemeClr val="tx1"/>
                          </a:solidFill>
                          <a:latin typeface="Times New Roman"/>
                          <a:ea typeface="黑体"/>
                        </a:defRPr>
                      </a:lvl6pPr>
                      <a:lvl7pPr marL="2743200" indent="0" algn="l" defTabSz="4572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 baseline="0">
                          <a:solidFill>
                            <a:schemeClr val="tx1"/>
                          </a:solidFill>
                          <a:latin typeface="Times New Roman"/>
                          <a:ea typeface="黑体"/>
                        </a:defRPr>
                      </a:lvl7pPr>
                      <a:lvl8pPr marL="3200400" indent="0" algn="l" defTabSz="4572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 baseline="0">
                          <a:solidFill>
                            <a:schemeClr val="tx1"/>
                          </a:solidFill>
                          <a:latin typeface="Times New Roman"/>
                          <a:ea typeface="黑体"/>
                        </a:defRPr>
                      </a:lvl8pPr>
                      <a:lvl9pPr marL="3657600" indent="0" algn="l" defTabSz="4572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 baseline="0">
                          <a:solidFill>
                            <a:schemeClr val="tx1"/>
                          </a:solidFill>
                          <a:latin typeface="Times New Roman"/>
                          <a:ea typeface="黑体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Courier New" panose="02070309020205020404" pitchFamily="49" charset="0"/>
                          <a:ea typeface="宋体" pitchFamily="2" charset="-122"/>
                          <a:cs typeface="Courier New" panose="02070309020205020404" pitchFamily="49" charset="0"/>
                        </a:rPr>
                        <a:t>68</a:t>
                      </a:r>
                      <a:r>
                        <a:rPr kumimoji="1" lang="en-US" altLang="zh-CN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宋体" pitchFamily="2" charset="-122"/>
                          <a:cs typeface="Courier New" panose="02070309020205020404" pitchFamily="49" charset="0"/>
                        </a:rPr>
                        <a:t>a</a:t>
                      </a:r>
                      <a:r>
                        <a:rPr kumimoji="1" lang="en-US" altLang="zh-CN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Courier New" panose="02070309020205020404" pitchFamily="49" charset="0"/>
                          <a:ea typeface="宋体" pitchFamily="2" charset="-122"/>
                          <a:cs typeface="Courier New" panose="02070309020205020404" pitchFamily="49" charset="0"/>
                        </a:rPr>
                        <a:t>67,68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Courier New" panose="02070309020205020404" pitchFamily="49" charset="0"/>
                          <a:ea typeface="宋体" pitchFamily="2" charset="-122"/>
                          <a:cs typeface="Courier New" panose="02070309020205020404" pitchFamily="49" charset="0"/>
                        </a:rPr>
                        <a:t>&gt;         </a:t>
                      </a:r>
                      <a:r>
                        <a:rPr kumimoji="1" lang="en-US" altLang="zh-CN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Courier New" panose="02070309020205020404" pitchFamily="49" charset="0"/>
                          <a:ea typeface="宋体" pitchFamily="2" charset="-122"/>
                          <a:cs typeface="Courier New" panose="02070309020205020404" pitchFamily="49" charset="0"/>
                        </a:rPr>
                        <a:t>ht</a:t>
                      </a:r>
                      <a:r>
                        <a:rPr kumimoji="1" lang="en-US" altLang="zh-CN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Courier New" panose="02070309020205020404" pitchFamily="49" charset="0"/>
                          <a:ea typeface="宋体" pitchFamily="2" charset="-122"/>
                          <a:cs typeface="Courier New" panose="02070309020205020404" pitchFamily="49" charset="0"/>
                        </a:rPr>
                        <a:t>[</a:t>
                      </a:r>
                      <a:r>
                        <a:rPr kumimoji="1" lang="en-US" altLang="zh-CN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Courier New" panose="02070309020205020404" pitchFamily="49" charset="0"/>
                          <a:ea typeface="宋体" pitchFamily="2" charset="-122"/>
                          <a:cs typeface="Courier New" panose="02070309020205020404" pitchFamily="49" charset="0"/>
                        </a:rPr>
                        <a:t>i</a:t>
                      </a:r>
                      <a:r>
                        <a:rPr kumimoji="1" lang="en-US" altLang="zh-CN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Courier New" panose="02070309020205020404" pitchFamily="49" charset="0"/>
                          <a:ea typeface="宋体" pitchFamily="2" charset="-122"/>
                          <a:cs typeface="Courier New" panose="02070309020205020404" pitchFamily="49" charset="0"/>
                        </a:rPr>
                        <a:t>].parent = -1;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Courier New" panose="02070309020205020404" pitchFamily="49" charset="0"/>
                          <a:ea typeface="宋体" pitchFamily="2" charset="-122"/>
                          <a:cs typeface="Courier New" panose="02070309020205020404" pitchFamily="49" charset="0"/>
                        </a:rPr>
                        <a:t>&gt;         </a:t>
                      </a:r>
                      <a:r>
                        <a:rPr kumimoji="1" lang="en-US" altLang="zh-CN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Courier New" panose="02070309020205020404" pitchFamily="49" charset="0"/>
                          <a:ea typeface="宋体" pitchFamily="2" charset="-122"/>
                          <a:cs typeface="Courier New" panose="02070309020205020404" pitchFamily="49" charset="0"/>
                        </a:rPr>
                        <a:t>printf</a:t>
                      </a:r>
                      <a:r>
                        <a:rPr kumimoji="1" lang="en-US" altLang="zh-CN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Courier New" panose="02070309020205020404" pitchFamily="49" charset="0"/>
                          <a:ea typeface="宋体" pitchFamily="2" charset="-122"/>
                          <a:cs typeface="Courier New" panose="02070309020205020404" pitchFamily="49" charset="0"/>
                        </a:rPr>
                        <a:t>("Create new tree\n");</a:t>
                      </a:r>
                      <a:endParaRPr kumimoji="1" lang="zh-CN" alt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Courier New" panose="02070309020205020404" pitchFamily="49" charset="0"/>
                        <a:ea typeface="宋体" pitchFamily="2" charset="-122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indent="0" algn="l" defTabSz="4572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 baseline="0">
                          <a:solidFill>
                            <a:schemeClr val="tx1"/>
                          </a:solidFill>
                          <a:latin typeface="Times New Roman"/>
                          <a:ea typeface="黑体"/>
                        </a:defRPr>
                      </a:lvl1pPr>
                      <a:lvl2pPr marL="457200" indent="0" algn="l" defTabSz="4572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 baseline="0">
                          <a:solidFill>
                            <a:schemeClr val="tx1"/>
                          </a:solidFill>
                          <a:latin typeface="Times New Roman"/>
                          <a:ea typeface="黑体"/>
                        </a:defRPr>
                      </a:lvl2pPr>
                      <a:lvl3pPr marL="914400" indent="0" algn="l" defTabSz="4572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 baseline="0">
                          <a:solidFill>
                            <a:schemeClr val="tx1"/>
                          </a:solidFill>
                          <a:latin typeface="Times New Roman"/>
                          <a:ea typeface="黑体"/>
                        </a:defRPr>
                      </a:lvl3pPr>
                      <a:lvl4pPr marL="1371600" indent="0" algn="l" defTabSz="4572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 baseline="0">
                          <a:solidFill>
                            <a:schemeClr val="tx1"/>
                          </a:solidFill>
                          <a:latin typeface="Times New Roman"/>
                          <a:ea typeface="黑体"/>
                        </a:defRPr>
                      </a:lvl4pPr>
                      <a:lvl5pPr marL="1828800" indent="0" algn="l" defTabSz="4572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 baseline="0">
                          <a:solidFill>
                            <a:schemeClr val="tx1"/>
                          </a:solidFill>
                          <a:latin typeface="Times New Roman"/>
                          <a:ea typeface="黑体"/>
                        </a:defRPr>
                      </a:lvl5pPr>
                      <a:lvl6pPr marL="2286000" indent="0" algn="l" defTabSz="4572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 baseline="0">
                          <a:solidFill>
                            <a:schemeClr val="tx1"/>
                          </a:solidFill>
                          <a:latin typeface="Times New Roman"/>
                          <a:ea typeface="黑体"/>
                        </a:defRPr>
                      </a:lvl6pPr>
                      <a:lvl7pPr marL="2743200" indent="0" algn="l" defTabSz="4572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 baseline="0">
                          <a:solidFill>
                            <a:schemeClr val="tx1"/>
                          </a:solidFill>
                          <a:latin typeface="Times New Roman"/>
                          <a:ea typeface="黑体"/>
                        </a:defRPr>
                      </a:lvl7pPr>
                      <a:lvl8pPr marL="3200400" indent="0" algn="l" defTabSz="4572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 baseline="0">
                          <a:solidFill>
                            <a:schemeClr val="tx1"/>
                          </a:solidFill>
                          <a:latin typeface="Times New Roman"/>
                          <a:ea typeface="黑体"/>
                        </a:defRPr>
                      </a:lvl8pPr>
                      <a:lvl9pPr marL="3657600" indent="0" algn="l" defTabSz="4572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 baseline="0">
                          <a:solidFill>
                            <a:schemeClr val="tx1"/>
                          </a:solidFill>
                          <a:latin typeface="Times New Roman"/>
                          <a:ea typeface="黑体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kumimoji="1" lang="zh-CN" alt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将原文件的第</a:t>
                      </a:r>
                      <a:r>
                        <a:rPr kumimoji="1" lang="en-US" altLang="zh-CN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68</a:t>
                      </a:r>
                      <a:r>
                        <a:rPr kumimoji="1" lang="zh-CN" alt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行</a:t>
                      </a:r>
                      <a:r>
                        <a:rPr kumimoji="1" lang="zh-CN" alt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增加</a:t>
                      </a:r>
                      <a:r>
                        <a:rPr kumimoji="1" lang="en-US" altLang="zh-CN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(add)</a:t>
                      </a:r>
                      <a:r>
                        <a:rPr kumimoji="1" lang="zh-CN" alt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新文件中的第</a:t>
                      </a:r>
                      <a:r>
                        <a:rPr kumimoji="1" lang="en-US" altLang="zh-CN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67~68</a:t>
                      </a:r>
                      <a:r>
                        <a:rPr kumimoji="1" lang="zh-CN" alt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行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Rectangle 2">
            <a:extLst>
              <a:ext uri="{FF2B5EF4-FFF2-40B4-BE49-F238E27FC236}">
                <a16:creationId xmlns:a16="http://schemas.microsoft.com/office/drawing/2014/main" id="{833302D4-7F58-40E1-9578-AF320C55A2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15888"/>
            <a:ext cx="914400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4000" kern="0" dirty="0">
                <a:latin typeface="Verdana" panose="020B0604030504040204" pitchFamily="34" charset="0"/>
                <a:ea typeface="黑体" panose="02010609060101010101" pitchFamily="49" charset="-122"/>
              </a:rPr>
              <a:t>normal</a:t>
            </a:r>
            <a:r>
              <a:rPr lang="zh-CN" altLang="en-US" sz="4000" kern="0" dirty="0">
                <a:latin typeface="Verdana" panose="020B0604030504040204" pitchFamily="34" charset="0"/>
                <a:ea typeface="黑体" panose="02010609060101010101" pitchFamily="49" charset="-122"/>
              </a:rPr>
              <a:t>格式文件转化指令 </a:t>
            </a:r>
            <a:endParaRPr lang="zh-CN" altLang="zh-CN" sz="4000" kern="0" dirty="0">
              <a:latin typeface="Verdana" panose="020B0604030504040204" pitchFamily="34" charset="0"/>
              <a:ea typeface="黑体" panose="02010609060101010101" pitchFamily="49" charset="-122"/>
              <a:sym typeface="黑体" panose="02010609060101010101" pitchFamily="49" charset="-122"/>
            </a:endParaRPr>
          </a:p>
        </p:txBody>
      </p:sp>
      <p:sp>
        <p:nvSpPr>
          <p:cNvPr id="5" name="动作按钮: 转到主页 4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F8C3E24B-A7C4-4E05-BC36-70C1DD41A372}"/>
              </a:ext>
            </a:extLst>
          </p:cNvPr>
          <p:cNvSpPr/>
          <p:nvPr/>
        </p:nvSpPr>
        <p:spPr bwMode="auto">
          <a:xfrm>
            <a:off x="261984" y="260648"/>
            <a:ext cx="284499" cy="368201"/>
          </a:xfrm>
          <a:prstGeom prst="actionButtonHome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74846853"/>
      </p:ext>
    </p:extLst>
  </p:cSld>
  <p:clrMapOvr>
    <a:masterClrMapping/>
  </p:clrMapOvr>
  <p:transition spd="slow" advTm="38376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123938" y="1117759"/>
            <a:ext cx="6896123" cy="3510244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n"/>
              <a:defRPr kumimoji="1" sz="2800" b="1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u"/>
              <a:defRPr kumimoji="1" sz="2400">
                <a:solidFill>
                  <a:schemeClr val="tx1"/>
                </a:solidFill>
                <a:latin typeface="Verdana" pitchFamily="34" charset="0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Char char="Ø"/>
              <a:defRPr kumimoji="1" sz="2200">
                <a:solidFill>
                  <a:schemeClr val="tx1"/>
                </a:solidFill>
                <a:latin typeface="Verdana" pitchFamily="34" charset="0"/>
                <a:ea typeface="+mj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FF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Verdana" pitchFamily="34" charset="0"/>
                <a:ea typeface="仿宋_GB2312" pitchFamily="49" charset="-122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defTabSz="685800" eaLnBrk="1" hangingPunct="1">
              <a:lnSpc>
                <a:spcPct val="80000"/>
              </a:lnSpc>
              <a:spcBef>
                <a:spcPct val="10000"/>
              </a:spcBef>
              <a:buClr>
                <a:srgbClr val="FF9900"/>
              </a:buClr>
              <a:buNone/>
              <a:defRPr/>
            </a:pPr>
            <a:r>
              <a:rPr kumimoji="0" lang="en-US" altLang="zh-CN" sz="1350" kern="0" dirty="0">
                <a:solidFill>
                  <a:schemeClr val="tx1"/>
                </a:solidFill>
                <a:latin typeface="Courier New" pitchFamily="49" charset="0"/>
                <a:ea typeface="黑体"/>
              </a:rPr>
              <a:t>$ </a:t>
            </a:r>
            <a:r>
              <a:rPr kumimoji="0" lang="en-US" altLang="zh-CN" sz="1350" u="sng" kern="0" dirty="0" err="1">
                <a:solidFill>
                  <a:srgbClr val="C00000"/>
                </a:solidFill>
                <a:latin typeface="Courier New" pitchFamily="49" charset="0"/>
                <a:ea typeface="黑体"/>
              </a:rPr>
              <a:t>cmp</a:t>
            </a:r>
            <a:r>
              <a:rPr kumimoji="0" lang="en-US" altLang="zh-CN" sz="1350" u="sng" kern="0" dirty="0">
                <a:solidFill>
                  <a:srgbClr val="C00000"/>
                </a:solidFill>
                <a:latin typeface="Courier New" pitchFamily="49" charset="0"/>
                <a:ea typeface="黑体"/>
              </a:rPr>
              <a:t> </a:t>
            </a:r>
            <a:r>
              <a:rPr kumimoji="0" lang="en-US" altLang="zh-CN" sz="1350" u="sng" kern="0" dirty="0" err="1">
                <a:solidFill>
                  <a:srgbClr val="C00000"/>
                </a:solidFill>
                <a:latin typeface="Courier New" pitchFamily="49" charset="0"/>
                <a:ea typeface="黑体"/>
              </a:rPr>
              <a:t>ht.c</a:t>
            </a:r>
            <a:r>
              <a:rPr kumimoji="0" lang="en-US" altLang="zh-CN" sz="1350" u="sng" kern="0" dirty="0">
                <a:solidFill>
                  <a:srgbClr val="C00000"/>
                </a:solidFill>
                <a:latin typeface="Courier New" pitchFamily="49" charset="0"/>
                <a:ea typeface="黑体"/>
              </a:rPr>
              <a:t> ht2.c</a:t>
            </a:r>
          </a:p>
          <a:p>
            <a:pPr defTabSz="685800" eaLnBrk="1" hangingPunct="1">
              <a:lnSpc>
                <a:spcPct val="80000"/>
              </a:lnSpc>
              <a:spcBef>
                <a:spcPct val="10000"/>
              </a:spcBef>
              <a:buClr>
                <a:srgbClr val="FF9900"/>
              </a:buClr>
              <a:buNone/>
              <a:defRPr/>
            </a:pPr>
            <a:r>
              <a:rPr kumimoji="0" lang="en-US" altLang="zh-CN" sz="1350" kern="0" dirty="0" err="1">
                <a:solidFill>
                  <a:schemeClr val="tx1"/>
                </a:solidFill>
                <a:latin typeface="Courier New" pitchFamily="49" charset="0"/>
                <a:ea typeface="黑体"/>
              </a:rPr>
              <a:t>ht.c</a:t>
            </a:r>
            <a:r>
              <a:rPr kumimoji="0" lang="en-US" altLang="zh-CN" sz="1350" kern="0" dirty="0">
                <a:solidFill>
                  <a:schemeClr val="tx1"/>
                </a:solidFill>
                <a:latin typeface="Courier New" pitchFamily="49" charset="0"/>
                <a:ea typeface="黑体"/>
              </a:rPr>
              <a:t> ht2.c differ: byte 1074, line 25</a:t>
            </a:r>
          </a:p>
          <a:p>
            <a:pPr defTabSz="685800" eaLnBrk="1" hangingPunct="1">
              <a:lnSpc>
                <a:spcPct val="80000"/>
              </a:lnSpc>
              <a:spcBef>
                <a:spcPct val="10000"/>
              </a:spcBef>
              <a:buClr>
                <a:srgbClr val="FF9900"/>
              </a:buClr>
              <a:buNone/>
              <a:defRPr/>
            </a:pPr>
            <a:r>
              <a:rPr kumimoji="0" lang="en-US" altLang="zh-CN" sz="1350" kern="0" dirty="0">
                <a:solidFill>
                  <a:schemeClr val="tx1"/>
                </a:solidFill>
                <a:latin typeface="Courier New" pitchFamily="49" charset="0"/>
                <a:ea typeface="黑体"/>
              </a:rPr>
              <a:t>$ </a:t>
            </a:r>
            <a:r>
              <a:rPr kumimoji="0" lang="en-US" altLang="zh-CN" sz="1350" u="sng" kern="0" dirty="0">
                <a:solidFill>
                  <a:srgbClr val="C00000"/>
                </a:solidFill>
                <a:latin typeface="Courier New" pitchFamily="49" charset="0"/>
                <a:ea typeface="黑体"/>
              </a:rPr>
              <a:t>diff  </a:t>
            </a:r>
            <a:r>
              <a:rPr kumimoji="0" lang="en-US" altLang="zh-CN" sz="1350" u="sng" kern="0" dirty="0" err="1">
                <a:solidFill>
                  <a:srgbClr val="C00000"/>
                </a:solidFill>
                <a:latin typeface="Courier New" pitchFamily="49" charset="0"/>
                <a:ea typeface="黑体"/>
              </a:rPr>
              <a:t>ht.c</a:t>
            </a:r>
            <a:r>
              <a:rPr kumimoji="0" lang="en-US" altLang="zh-CN" sz="1350" u="sng" kern="0" dirty="0">
                <a:solidFill>
                  <a:srgbClr val="C00000"/>
                </a:solidFill>
                <a:latin typeface="Courier New" pitchFamily="49" charset="0"/>
                <a:ea typeface="黑体"/>
              </a:rPr>
              <a:t> ht2.c </a:t>
            </a:r>
          </a:p>
          <a:p>
            <a:pPr defTabSz="685800" eaLnBrk="1" hangingPunct="1">
              <a:lnSpc>
                <a:spcPct val="80000"/>
              </a:lnSpc>
              <a:spcBef>
                <a:spcPct val="10000"/>
              </a:spcBef>
              <a:buClr>
                <a:srgbClr val="FF9900"/>
              </a:buClr>
              <a:buNone/>
              <a:defRPr/>
            </a:pPr>
            <a:r>
              <a:rPr kumimoji="0" lang="en-US" altLang="zh-CN" sz="1350" kern="0" dirty="0">
                <a:solidFill>
                  <a:schemeClr val="tx1"/>
                </a:solidFill>
                <a:latin typeface="Courier New" pitchFamily="49" charset="0"/>
                <a:ea typeface="黑体"/>
              </a:rPr>
              <a:t>25c25,26</a:t>
            </a:r>
          </a:p>
          <a:p>
            <a:pPr defTabSz="685800" eaLnBrk="1" hangingPunct="1">
              <a:lnSpc>
                <a:spcPct val="80000"/>
              </a:lnSpc>
              <a:spcBef>
                <a:spcPct val="10000"/>
              </a:spcBef>
              <a:buClr>
                <a:srgbClr val="FF9900"/>
              </a:buClr>
              <a:buNone/>
              <a:defRPr/>
            </a:pPr>
            <a:r>
              <a:rPr kumimoji="0" lang="en-US" altLang="zh-CN" sz="1350" kern="0" dirty="0">
                <a:solidFill>
                  <a:schemeClr val="tx1"/>
                </a:solidFill>
                <a:latin typeface="Courier New" pitchFamily="49" charset="0"/>
                <a:ea typeface="黑体"/>
              </a:rPr>
              <a:t>&lt; #define MAX_WEIGHT 2000000000 </a:t>
            </a:r>
          </a:p>
          <a:p>
            <a:pPr defTabSz="685800" eaLnBrk="1" hangingPunct="1">
              <a:lnSpc>
                <a:spcPct val="80000"/>
              </a:lnSpc>
              <a:spcBef>
                <a:spcPct val="10000"/>
              </a:spcBef>
              <a:buClr>
                <a:srgbClr val="FF9900"/>
              </a:buClr>
              <a:buNone/>
              <a:defRPr/>
            </a:pPr>
            <a:r>
              <a:rPr kumimoji="0" lang="en-US" altLang="zh-CN" sz="1350" kern="0" dirty="0">
                <a:solidFill>
                  <a:schemeClr val="tx1"/>
                </a:solidFill>
                <a:latin typeface="Courier New" pitchFamily="49" charset="0"/>
                <a:ea typeface="黑体"/>
              </a:rPr>
              <a:t>---</a:t>
            </a:r>
          </a:p>
          <a:p>
            <a:pPr defTabSz="685800" eaLnBrk="1" hangingPunct="1">
              <a:lnSpc>
                <a:spcPct val="80000"/>
              </a:lnSpc>
              <a:spcBef>
                <a:spcPct val="10000"/>
              </a:spcBef>
              <a:buClr>
                <a:srgbClr val="FF9900"/>
              </a:buClr>
              <a:buNone/>
              <a:defRPr/>
            </a:pPr>
            <a:r>
              <a:rPr kumimoji="0" lang="en-US" altLang="zh-CN" sz="1350" kern="0" dirty="0">
                <a:solidFill>
                  <a:schemeClr val="tx1"/>
                </a:solidFill>
                <a:latin typeface="Courier New" pitchFamily="49" charset="0"/>
                <a:ea typeface="黑体"/>
              </a:rPr>
              <a:t>&gt; /* max signed 32-bit integer */</a:t>
            </a:r>
          </a:p>
          <a:p>
            <a:pPr defTabSz="685800" eaLnBrk="1" hangingPunct="1">
              <a:lnSpc>
                <a:spcPct val="80000"/>
              </a:lnSpc>
              <a:spcBef>
                <a:spcPct val="10000"/>
              </a:spcBef>
              <a:buClr>
                <a:srgbClr val="FF9900"/>
              </a:buClr>
              <a:buNone/>
              <a:defRPr/>
            </a:pPr>
            <a:r>
              <a:rPr kumimoji="0" lang="en-US" altLang="zh-CN" sz="1350" kern="0" dirty="0">
                <a:solidFill>
                  <a:schemeClr val="tx1"/>
                </a:solidFill>
                <a:latin typeface="Courier New" pitchFamily="49" charset="0"/>
                <a:ea typeface="黑体"/>
              </a:rPr>
              <a:t>&gt; #define MAX_WEIGHT 0x7fffffff</a:t>
            </a:r>
          </a:p>
          <a:p>
            <a:pPr defTabSz="685800" eaLnBrk="1" hangingPunct="1">
              <a:lnSpc>
                <a:spcPct val="80000"/>
              </a:lnSpc>
              <a:spcBef>
                <a:spcPct val="10000"/>
              </a:spcBef>
              <a:buClr>
                <a:srgbClr val="FF9900"/>
              </a:buClr>
              <a:buNone/>
              <a:defRPr/>
            </a:pPr>
            <a:r>
              <a:rPr kumimoji="0" lang="en-US" altLang="zh-CN" sz="1350" kern="0" dirty="0">
                <a:solidFill>
                  <a:schemeClr val="tx1"/>
                </a:solidFill>
                <a:latin typeface="Courier New" pitchFamily="49" charset="0"/>
                <a:ea typeface="黑体"/>
              </a:rPr>
              <a:t>50,51c51</a:t>
            </a:r>
          </a:p>
          <a:p>
            <a:pPr defTabSz="685800" eaLnBrk="1" hangingPunct="1">
              <a:lnSpc>
                <a:spcPct val="80000"/>
              </a:lnSpc>
              <a:spcBef>
                <a:spcPct val="10000"/>
              </a:spcBef>
              <a:buClr>
                <a:srgbClr val="FF9900"/>
              </a:buClr>
              <a:buNone/>
              <a:defRPr/>
            </a:pPr>
            <a:r>
              <a:rPr kumimoji="0" lang="en-US" altLang="zh-CN" sz="1350" kern="0" dirty="0">
                <a:solidFill>
                  <a:schemeClr val="tx1"/>
                </a:solidFill>
                <a:latin typeface="Courier New" pitchFamily="49" charset="0"/>
                <a:ea typeface="黑体"/>
              </a:rPr>
              <a:t>&lt;         x1 = x2 = MAX_WEIGHT;</a:t>
            </a:r>
          </a:p>
          <a:p>
            <a:pPr defTabSz="685800" eaLnBrk="1" hangingPunct="1">
              <a:lnSpc>
                <a:spcPct val="80000"/>
              </a:lnSpc>
              <a:spcBef>
                <a:spcPct val="10000"/>
              </a:spcBef>
              <a:buClr>
                <a:srgbClr val="FF9900"/>
              </a:buClr>
              <a:buNone/>
              <a:defRPr/>
            </a:pPr>
            <a:r>
              <a:rPr kumimoji="0" lang="en-US" altLang="zh-CN" sz="1350" kern="0" dirty="0">
                <a:solidFill>
                  <a:schemeClr val="tx1"/>
                </a:solidFill>
                <a:latin typeface="Courier New" pitchFamily="49" charset="0"/>
                <a:ea typeface="黑体"/>
              </a:rPr>
              <a:t>&lt;         m1 = m2 = 0;</a:t>
            </a:r>
          </a:p>
          <a:p>
            <a:pPr defTabSz="685800" eaLnBrk="1" hangingPunct="1">
              <a:lnSpc>
                <a:spcPct val="80000"/>
              </a:lnSpc>
              <a:spcBef>
                <a:spcPct val="10000"/>
              </a:spcBef>
              <a:buClr>
                <a:srgbClr val="FF9900"/>
              </a:buClr>
              <a:buNone/>
              <a:defRPr/>
            </a:pPr>
            <a:r>
              <a:rPr kumimoji="0" lang="en-US" altLang="zh-CN" sz="1350" kern="0" dirty="0">
                <a:solidFill>
                  <a:schemeClr val="tx1"/>
                </a:solidFill>
                <a:latin typeface="Courier New" pitchFamily="49" charset="0"/>
                <a:ea typeface="黑体"/>
              </a:rPr>
              <a:t>---</a:t>
            </a:r>
          </a:p>
          <a:p>
            <a:pPr defTabSz="685800" eaLnBrk="1" hangingPunct="1">
              <a:lnSpc>
                <a:spcPct val="80000"/>
              </a:lnSpc>
              <a:spcBef>
                <a:spcPct val="10000"/>
              </a:spcBef>
              <a:buClr>
                <a:srgbClr val="FF9900"/>
              </a:buClr>
              <a:buNone/>
              <a:defRPr/>
            </a:pPr>
            <a:r>
              <a:rPr kumimoji="0" lang="en-US" altLang="zh-CN" sz="1350" kern="0" dirty="0">
                <a:solidFill>
                  <a:schemeClr val="tx1"/>
                </a:solidFill>
                <a:latin typeface="Courier New" pitchFamily="49" charset="0"/>
                <a:ea typeface="黑体"/>
              </a:rPr>
              <a:t>&gt;         x1 = MAX_WEIGHT;</a:t>
            </a:r>
          </a:p>
          <a:p>
            <a:pPr defTabSz="685800" eaLnBrk="1" hangingPunct="1">
              <a:lnSpc>
                <a:spcPct val="80000"/>
              </a:lnSpc>
              <a:spcBef>
                <a:spcPct val="10000"/>
              </a:spcBef>
              <a:buClr>
                <a:srgbClr val="FF9900"/>
              </a:buClr>
              <a:buNone/>
              <a:defRPr/>
            </a:pPr>
            <a:r>
              <a:rPr kumimoji="0" lang="en-US" altLang="zh-CN" sz="1350" kern="0" dirty="0">
                <a:solidFill>
                  <a:schemeClr val="tx1"/>
                </a:solidFill>
                <a:latin typeface="Courier New" pitchFamily="49" charset="0"/>
                <a:ea typeface="黑体"/>
              </a:rPr>
              <a:t>61,62d60</a:t>
            </a:r>
          </a:p>
          <a:p>
            <a:pPr defTabSz="685800" eaLnBrk="1" hangingPunct="1">
              <a:lnSpc>
                <a:spcPct val="80000"/>
              </a:lnSpc>
              <a:spcBef>
                <a:spcPct val="10000"/>
              </a:spcBef>
              <a:buClr>
                <a:srgbClr val="FF9900"/>
              </a:buClr>
              <a:buNone/>
              <a:defRPr/>
            </a:pPr>
            <a:r>
              <a:rPr kumimoji="0" lang="en-US" altLang="zh-CN" sz="1350" kern="0" dirty="0">
                <a:solidFill>
                  <a:schemeClr val="tx1"/>
                </a:solidFill>
                <a:latin typeface="Courier New" pitchFamily="49" charset="0"/>
                <a:ea typeface="黑体"/>
              </a:rPr>
              <a:t>&lt;                 x2 = </a:t>
            </a:r>
            <a:r>
              <a:rPr kumimoji="0" lang="en-US" altLang="zh-CN" sz="1350" kern="0" dirty="0" err="1">
                <a:solidFill>
                  <a:schemeClr val="tx1"/>
                </a:solidFill>
                <a:latin typeface="Courier New" pitchFamily="49" charset="0"/>
                <a:ea typeface="黑体"/>
              </a:rPr>
              <a:t>ht</a:t>
            </a:r>
            <a:r>
              <a:rPr kumimoji="0" lang="en-US" altLang="zh-CN" sz="1350" kern="0" dirty="0">
                <a:solidFill>
                  <a:schemeClr val="tx1"/>
                </a:solidFill>
                <a:latin typeface="Courier New" pitchFamily="49" charset="0"/>
                <a:ea typeface="黑体"/>
              </a:rPr>
              <a:t>[j].weight;</a:t>
            </a:r>
          </a:p>
          <a:p>
            <a:pPr defTabSz="685800" eaLnBrk="1" hangingPunct="1">
              <a:lnSpc>
                <a:spcPct val="80000"/>
              </a:lnSpc>
              <a:spcBef>
                <a:spcPct val="10000"/>
              </a:spcBef>
              <a:buClr>
                <a:srgbClr val="FF9900"/>
              </a:buClr>
              <a:buNone/>
              <a:defRPr/>
            </a:pPr>
            <a:r>
              <a:rPr kumimoji="0" lang="en-US" altLang="zh-CN" sz="1350" kern="0" dirty="0">
                <a:solidFill>
                  <a:schemeClr val="tx1"/>
                </a:solidFill>
                <a:latin typeface="Courier New" pitchFamily="49" charset="0"/>
                <a:ea typeface="黑体"/>
              </a:rPr>
              <a:t>&lt;                 m2 = j;</a:t>
            </a:r>
          </a:p>
          <a:p>
            <a:pPr defTabSz="685800" eaLnBrk="1" hangingPunct="1">
              <a:lnSpc>
                <a:spcPct val="80000"/>
              </a:lnSpc>
              <a:spcBef>
                <a:spcPct val="10000"/>
              </a:spcBef>
              <a:buClr>
                <a:srgbClr val="FF9900"/>
              </a:buClr>
              <a:buNone/>
              <a:defRPr/>
            </a:pPr>
            <a:r>
              <a:rPr kumimoji="0" lang="en-US" altLang="zh-CN" sz="1350" kern="0" dirty="0">
                <a:solidFill>
                  <a:schemeClr val="tx1"/>
                </a:solidFill>
                <a:latin typeface="Courier New" pitchFamily="49" charset="0"/>
                <a:ea typeface="黑体"/>
              </a:rPr>
              <a:t>68a67,68</a:t>
            </a:r>
          </a:p>
          <a:p>
            <a:pPr defTabSz="685800" eaLnBrk="1" hangingPunct="1">
              <a:lnSpc>
                <a:spcPct val="80000"/>
              </a:lnSpc>
              <a:spcBef>
                <a:spcPct val="10000"/>
              </a:spcBef>
              <a:buClr>
                <a:srgbClr val="FF9900"/>
              </a:buClr>
              <a:buNone/>
              <a:defRPr/>
            </a:pPr>
            <a:r>
              <a:rPr kumimoji="0" lang="en-US" altLang="zh-CN" sz="1350" kern="0" dirty="0">
                <a:solidFill>
                  <a:schemeClr val="tx1"/>
                </a:solidFill>
                <a:latin typeface="Courier New" pitchFamily="49" charset="0"/>
                <a:ea typeface="黑体"/>
              </a:rPr>
              <a:t>&gt;         </a:t>
            </a:r>
            <a:r>
              <a:rPr kumimoji="0" lang="en-US" altLang="zh-CN" sz="1350" kern="0" dirty="0" err="1">
                <a:solidFill>
                  <a:schemeClr val="tx1"/>
                </a:solidFill>
                <a:latin typeface="Courier New" pitchFamily="49" charset="0"/>
                <a:ea typeface="黑体"/>
              </a:rPr>
              <a:t>ht</a:t>
            </a:r>
            <a:r>
              <a:rPr kumimoji="0" lang="en-US" altLang="zh-CN" sz="1350" kern="0" dirty="0">
                <a:solidFill>
                  <a:schemeClr val="tx1"/>
                </a:solidFill>
                <a:latin typeface="Courier New" pitchFamily="49" charset="0"/>
                <a:ea typeface="黑体"/>
              </a:rPr>
              <a:t>[</a:t>
            </a:r>
            <a:r>
              <a:rPr kumimoji="0" lang="en-US" altLang="zh-CN" sz="1350" kern="0" dirty="0" err="1">
                <a:solidFill>
                  <a:schemeClr val="tx1"/>
                </a:solidFill>
                <a:latin typeface="Courier New" pitchFamily="49" charset="0"/>
                <a:ea typeface="黑体"/>
              </a:rPr>
              <a:t>i</a:t>
            </a:r>
            <a:r>
              <a:rPr kumimoji="0" lang="en-US" altLang="zh-CN" sz="1350" kern="0" dirty="0">
                <a:solidFill>
                  <a:schemeClr val="tx1"/>
                </a:solidFill>
                <a:latin typeface="Courier New" pitchFamily="49" charset="0"/>
                <a:ea typeface="黑体"/>
              </a:rPr>
              <a:t>].parent = -1;</a:t>
            </a:r>
          </a:p>
          <a:p>
            <a:pPr defTabSz="685800" eaLnBrk="1" hangingPunct="1">
              <a:lnSpc>
                <a:spcPct val="80000"/>
              </a:lnSpc>
              <a:spcBef>
                <a:spcPct val="10000"/>
              </a:spcBef>
              <a:buClr>
                <a:srgbClr val="FF9900"/>
              </a:buClr>
              <a:buNone/>
              <a:defRPr/>
            </a:pPr>
            <a:r>
              <a:rPr kumimoji="0" lang="en-US" altLang="zh-CN" sz="1350" kern="0" dirty="0">
                <a:solidFill>
                  <a:schemeClr val="tx1"/>
                </a:solidFill>
                <a:latin typeface="Courier New" pitchFamily="49" charset="0"/>
                <a:ea typeface="黑体"/>
              </a:rPr>
              <a:t>&gt;         </a:t>
            </a:r>
            <a:r>
              <a:rPr kumimoji="0" lang="en-US" altLang="zh-CN" sz="1350" kern="0" dirty="0" err="1">
                <a:solidFill>
                  <a:schemeClr val="tx1"/>
                </a:solidFill>
                <a:latin typeface="Courier New" pitchFamily="49" charset="0"/>
                <a:ea typeface="黑体"/>
              </a:rPr>
              <a:t>printf</a:t>
            </a:r>
            <a:r>
              <a:rPr kumimoji="0" lang="en-US" altLang="zh-CN" sz="1350" kern="0" dirty="0">
                <a:solidFill>
                  <a:schemeClr val="tx1"/>
                </a:solidFill>
                <a:latin typeface="Courier New" pitchFamily="49" charset="0"/>
                <a:ea typeface="黑体"/>
              </a:rPr>
              <a:t>("Create new tree\n");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833302D4-7F58-40E1-9578-AF320C55A2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15888"/>
            <a:ext cx="914400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4000" kern="0" dirty="0" err="1">
                <a:latin typeface="Verdana" panose="020B0604030504040204" pitchFamily="34" charset="0"/>
                <a:ea typeface="黑体" panose="02010609060101010101" pitchFamily="49" charset="-122"/>
              </a:rPr>
              <a:t>cmp</a:t>
            </a:r>
            <a:r>
              <a:rPr lang="zh-CN" altLang="en-US" sz="4000" kern="0" dirty="0">
                <a:latin typeface="Verdana" panose="020B0604030504040204" pitchFamily="34" charset="0"/>
                <a:ea typeface="黑体" panose="02010609060101010101" pitchFamily="49" charset="-122"/>
              </a:rPr>
              <a:t>和</a:t>
            </a:r>
            <a:r>
              <a:rPr lang="en-US" altLang="zh-CN" sz="4000" kern="0" dirty="0">
                <a:latin typeface="Verdana" panose="020B0604030504040204" pitchFamily="34" charset="0"/>
                <a:ea typeface="黑体" panose="02010609060101010101" pitchFamily="49" charset="-122"/>
              </a:rPr>
              <a:t>diff</a:t>
            </a:r>
            <a:r>
              <a:rPr lang="zh-CN" altLang="en-US" sz="4000" kern="0" dirty="0">
                <a:latin typeface="Verdana" panose="020B0604030504040204" pitchFamily="34" charset="0"/>
                <a:ea typeface="黑体" panose="02010609060101010101" pitchFamily="49" charset="-122"/>
              </a:rPr>
              <a:t>举例</a:t>
            </a:r>
            <a:endParaRPr lang="zh-CN" altLang="zh-CN" sz="4000" kern="0" dirty="0">
              <a:latin typeface="Verdana" panose="020B0604030504040204" pitchFamily="34" charset="0"/>
              <a:ea typeface="黑体" panose="02010609060101010101" pitchFamily="49" charset="-122"/>
              <a:sym typeface="黑体" panose="02010609060101010101" pitchFamily="49" charset="-122"/>
            </a:endParaRPr>
          </a:p>
        </p:txBody>
      </p:sp>
      <p:sp>
        <p:nvSpPr>
          <p:cNvPr id="5" name="动作按钮: 转到主页 4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F9BD008A-66C0-42E6-89FD-972AF4436591}"/>
              </a:ext>
            </a:extLst>
          </p:cNvPr>
          <p:cNvSpPr/>
          <p:nvPr/>
        </p:nvSpPr>
        <p:spPr bwMode="auto">
          <a:xfrm>
            <a:off x="261984" y="260648"/>
            <a:ext cx="284499" cy="368201"/>
          </a:xfrm>
          <a:prstGeom prst="actionButtonHome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417290"/>
      </p:ext>
    </p:extLst>
  </p:cSld>
  <p:clrMapOvr>
    <a:masterClrMapping/>
  </p:clrMapOvr>
  <p:transition spd="slow" advTm="38376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042933" y="1266476"/>
            <a:ext cx="7058134" cy="3251897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n"/>
              <a:defRPr kumimoji="1" sz="2800" b="1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u"/>
              <a:defRPr kumimoji="1" sz="2400">
                <a:solidFill>
                  <a:schemeClr val="tx1"/>
                </a:solidFill>
                <a:latin typeface="Verdana" pitchFamily="34" charset="0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Char char="Ø"/>
              <a:defRPr kumimoji="1" sz="2200">
                <a:solidFill>
                  <a:schemeClr val="tx1"/>
                </a:solidFill>
                <a:latin typeface="Verdana" pitchFamily="34" charset="0"/>
                <a:ea typeface="+mj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FF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Verdana" pitchFamily="34" charset="0"/>
                <a:ea typeface="仿宋_GB2312" pitchFamily="49" charset="-122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defTabSz="685800" eaLnBrk="1" hangingPunct="1">
              <a:lnSpc>
                <a:spcPct val="80000"/>
              </a:lnSpc>
              <a:spcBef>
                <a:spcPct val="10000"/>
              </a:spcBef>
              <a:buClr>
                <a:srgbClr val="FF9900"/>
              </a:buClr>
              <a:buNone/>
              <a:defRPr/>
            </a:pPr>
            <a:r>
              <a:rPr kumimoji="0" lang="en-US" altLang="zh-CN" sz="1350" kern="0" dirty="0">
                <a:solidFill>
                  <a:schemeClr val="tx1"/>
                </a:solidFill>
                <a:latin typeface="Courier New" pitchFamily="49" charset="0"/>
                <a:ea typeface="黑体"/>
              </a:rPr>
              <a:t>$ </a:t>
            </a:r>
            <a:r>
              <a:rPr kumimoji="0" lang="en-US" altLang="zh-CN" sz="1350" u="sng" kern="0" dirty="0">
                <a:solidFill>
                  <a:srgbClr val="C00000"/>
                </a:solidFill>
                <a:latin typeface="Courier New" pitchFamily="49" charset="0"/>
                <a:ea typeface="黑体"/>
              </a:rPr>
              <a:t>diff -u0 </a:t>
            </a:r>
            <a:r>
              <a:rPr kumimoji="0" lang="en-US" altLang="zh-CN" sz="1350" u="sng" kern="0" dirty="0" err="1">
                <a:solidFill>
                  <a:srgbClr val="C00000"/>
                </a:solidFill>
                <a:latin typeface="Courier New" pitchFamily="49" charset="0"/>
                <a:ea typeface="黑体"/>
              </a:rPr>
              <a:t>ht.c</a:t>
            </a:r>
            <a:r>
              <a:rPr kumimoji="0" lang="en-US" altLang="zh-CN" sz="1350" u="sng" kern="0" dirty="0">
                <a:solidFill>
                  <a:srgbClr val="C00000"/>
                </a:solidFill>
                <a:latin typeface="Courier New" pitchFamily="49" charset="0"/>
                <a:ea typeface="黑体"/>
              </a:rPr>
              <a:t> ht2.c  </a:t>
            </a:r>
          </a:p>
          <a:p>
            <a:pPr defTabSz="685800" eaLnBrk="1" hangingPunct="1">
              <a:lnSpc>
                <a:spcPct val="80000"/>
              </a:lnSpc>
              <a:spcBef>
                <a:spcPct val="10000"/>
              </a:spcBef>
              <a:buClr>
                <a:srgbClr val="FF9900"/>
              </a:buClr>
              <a:buNone/>
              <a:defRPr/>
            </a:pPr>
            <a:r>
              <a:rPr kumimoji="0" lang="en-US" altLang="zh-CN" sz="1350" kern="0" dirty="0">
                <a:solidFill>
                  <a:schemeClr val="tx1"/>
                </a:solidFill>
                <a:latin typeface="Courier New" pitchFamily="49" charset="0"/>
                <a:ea typeface="黑体"/>
              </a:rPr>
              <a:t>--- </a:t>
            </a:r>
            <a:r>
              <a:rPr kumimoji="0" lang="en-US" altLang="zh-CN" sz="1350" kern="0" dirty="0" err="1">
                <a:solidFill>
                  <a:schemeClr val="tx1"/>
                </a:solidFill>
                <a:latin typeface="Courier New" pitchFamily="49" charset="0"/>
                <a:ea typeface="黑体"/>
              </a:rPr>
              <a:t>ht.c</a:t>
            </a:r>
            <a:r>
              <a:rPr kumimoji="0" lang="en-US" altLang="zh-CN" sz="1350" kern="0" dirty="0">
                <a:solidFill>
                  <a:schemeClr val="tx1"/>
                </a:solidFill>
                <a:latin typeface="Courier New" pitchFamily="49" charset="0"/>
                <a:ea typeface="黑体"/>
              </a:rPr>
              <a:t>        2018-11-14 18:18:59.595497610 +0800</a:t>
            </a:r>
          </a:p>
          <a:p>
            <a:pPr defTabSz="685800" eaLnBrk="1" hangingPunct="1">
              <a:lnSpc>
                <a:spcPct val="80000"/>
              </a:lnSpc>
              <a:spcBef>
                <a:spcPct val="10000"/>
              </a:spcBef>
              <a:buClr>
                <a:srgbClr val="FF9900"/>
              </a:buClr>
              <a:buNone/>
              <a:defRPr/>
            </a:pPr>
            <a:r>
              <a:rPr kumimoji="0" lang="en-US" altLang="zh-CN" sz="1350" kern="0" dirty="0">
                <a:solidFill>
                  <a:schemeClr val="tx1"/>
                </a:solidFill>
                <a:latin typeface="Courier New" pitchFamily="49" charset="0"/>
                <a:ea typeface="黑体"/>
              </a:rPr>
              <a:t>+++ ht2.c       2018-11-17 08:22:58.191858259 +0800</a:t>
            </a:r>
          </a:p>
          <a:p>
            <a:pPr defTabSz="685800" eaLnBrk="1" hangingPunct="1">
              <a:lnSpc>
                <a:spcPct val="80000"/>
              </a:lnSpc>
              <a:spcBef>
                <a:spcPct val="10000"/>
              </a:spcBef>
              <a:buClr>
                <a:srgbClr val="FF9900"/>
              </a:buClr>
              <a:buNone/>
              <a:defRPr/>
            </a:pPr>
            <a:r>
              <a:rPr kumimoji="0" lang="en-US" altLang="zh-CN" sz="1350" kern="0" dirty="0">
                <a:solidFill>
                  <a:schemeClr val="tx1"/>
                </a:solidFill>
                <a:latin typeface="Courier New" pitchFamily="49" charset="0"/>
                <a:ea typeface="黑体"/>
              </a:rPr>
              <a:t>@@ -25 +25,2 @@</a:t>
            </a:r>
          </a:p>
          <a:p>
            <a:pPr defTabSz="685800" eaLnBrk="1" hangingPunct="1">
              <a:lnSpc>
                <a:spcPct val="80000"/>
              </a:lnSpc>
              <a:spcBef>
                <a:spcPct val="10000"/>
              </a:spcBef>
              <a:buClr>
                <a:srgbClr val="FF9900"/>
              </a:buClr>
              <a:buNone/>
              <a:defRPr/>
            </a:pPr>
            <a:r>
              <a:rPr kumimoji="0" lang="en-US" altLang="zh-CN" sz="1350" kern="0" dirty="0">
                <a:solidFill>
                  <a:schemeClr val="tx1"/>
                </a:solidFill>
                <a:latin typeface="Courier New" pitchFamily="49" charset="0"/>
                <a:ea typeface="黑体"/>
              </a:rPr>
              <a:t>-#define MAX_WEIGHT 2000000000 </a:t>
            </a:r>
          </a:p>
          <a:p>
            <a:pPr defTabSz="685800" eaLnBrk="1" hangingPunct="1">
              <a:lnSpc>
                <a:spcPct val="80000"/>
              </a:lnSpc>
              <a:spcBef>
                <a:spcPct val="10000"/>
              </a:spcBef>
              <a:buClr>
                <a:srgbClr val="FF9900"/>
              </a:buClr>
              <a:buNone/>
              <a:defRPr/>
            </a:pPr>
            <a:r>
              <a:rPr kumimoji="0" lang="en-US" altLang="zh-CN" sz="1350" kern="0" dirty="0">
                <a:solidFill>
                  <a:schemeClr val="tx1"/>
                </a:solidFill>
                <a:latin typeface="Courier New" pitchFamily="49" charset="0"/>
                <a:ea typeface="黑体"/>
              </a:rPr>
              <a:t>+/* max signed 32-bit integer */</a:t>
            </a:r>
          </a:p>
          <a:p>
            <a:pPr defTabSz="685800" eaLnBrk="1" hangingPunct="1">
              <a:lnSpc>
                <a:spcPct val="80000"/>
              </a:lnSpc>
              <a:spcBef>
                <a:spcPct val="10000"/>
              </a:spcBef>
              <a:buClr>
                <a:srgbClr val="FF9900"/>
              </a:buClr>
              <a:buNone/>
              <a:defRPr/>
            </a:pPr>
            <a:r>
              <a:rPr kumimoji="0" lang="en-US" altLang="zh-CN" sz="1350" kern="0" dirty="0">
                <a:solidFill>
                  <a:schemeClr val="tx1"/>
                </a:solidFill>
                <a:latin typeface="Courier New" pitchFamily="49" charset="0"/>
                <a:ea typeface="黑体"/>
              </a:rPr>
              <a:t>+#define MAX_WEIGHT 0x7fffffff</a:t>
            </a:r>
          </a:p>
          <a:p>
            <a:pPr defTabSz="685800" eaLnBrk="1" hangingPunct="1">
              <a:lnSpc>
                <a:spcPct val="80000"/>
              </a:lnSpc>
              <a:spcBef>
                <a:spcPct val="10000"/>
              </a:spcBef>
              <a:buClr>
                <a:srgbClr val="FF9900"/>
              </a:buClr>
              <a:buNone/>
              <a:defRPr/>
            </a:pPr>
            <a:r>
              <a:rPr kumimoji="0" lang="en-US" altLang="zh-CN" sz="1350" kern="0" dirty="0">
                <a:solidFill>
                  <a:schemeClr val="tx1"/>
                </a:solidFill>
                <a:latin typeface="Courier New" pitchFamily="49" charset="0"/>
                <a:ea typeface="黑体"/>
              </a:rPr>
              <a:t>@@ -50,2 +51 @@</a:t>
            </a:r>
          </a:p>
          <a:p>
            <a:pPr defTabSz="685800" eaLnBrk="1" hangingPunct="1">
              <a:lnSpc>
                <a:spcPct val="80000"/>
              </a:lnSpc>
              <a:spcBef>
                <a:spcPct val="10000"/>
              </a:spcBef>
              <a:buClr>
                <a:srgbClr val="FF9900"/>
              </a:buClr>
              <a:buNone/>
              <a:defRPr/>
            </a:pPr>
            <a:r>
              <a:rPr kumimoji="0" lang="en-US" altLang="zh-CN" sz="1350" kern="0" dirty="0">
                <a:solidFill>
                  <a:schemeClr val="tx1"/>
                </a:solidFill>
                <a:latin typeface="Courier New" pitchFamily="49" charset="0"/>
                <a:ea typeface="黑体"/>
              </a:rPr>
              <a:t>-        x1 = x2 = MAX_WEIGHT;</a:t>
            </a:r>
          </a:p>
          <a:p>
            <a:pPr defTabSz="685800" eaLnBrk="1" hangingPunct="1">
              <a:lnSpc>
                <a:spcPct val="80000"/>
              </a:lnSpc>
              <a:spcBef>
                <a:spcPct val="10000"/>
              </a:spcBef>
              <a:buClr>
                <a:srgbClr val="FF9900"/>
              </a:buClr>
              <a:buNone/>
              <a:defRPr/>
            </a:pPr>
            <a:r>
              <a:rPr kumimoji="0" lang="en-US" altLang="zh-CN" sz="1350" kern="0" dirty="0">
                <a:solidFill>
                  <a:schemeClr val="tx1"/>
                </a:solidFill>
                <a:latin typeface="Courier New" pitchFamily="49" charset="0"/>
                <a:ea typeface="黑体"/>
              </a:rPr>
              <a:t>-        m1 = m2 = 0;</a:t>
            </a:r>
          </a:p>
          <a:p>
            <a:pPr defTabSz="685800" eaLnBrk="1" hangingPunct="1">
              <a:lnSpc>
                <a:spcPct val="80000"/>
              </a:lnSpc>
              <a:spcBef>
                <a:spcPct val="10000"/>
              </a:spcBef>
              <a:buClr>
                <a:srgbClr val="FF9900"/>
              </a:buClr>
              <a:buNone/>
              <a:defRPr/>
            </a:pPr>
            <a:r>
              <a:rPr kumimoji="0" lang="en-US" altLang="zh-CN" sz="1350" kern="0" dirty="0">
                <a:solidFill>
                  <a:schemeClr val="tx1"/>
                </a:solidFill>
                <a:latin typeface="Courier New" pitchFamily="49" charset="0"/>
                <a:ea typeface="黑体"/>
              </a:rPr>
              <a:t>+        x1 = MAX_WEIGHT;</a:t>
            </a:r>
          </a:p>
          <a:p>
            <a:pPr defTabSz="685800" eaLnBrk="1" hangingPunct="1">
              <a:lnSpc>
                <a:spcPct val="80000"/>
              </a:lnSpc>
              <a:spcBef>
                <a:spcPct val="10000"/>
              </a:spcBef>
              <a:buClr>
                <a:srgbClr val="FF9900"/>
              </a:buClr>
              <a:buNone/>
              <a:defRPr/>
            </a:pPr>
            <a:r>
              <a:rPr kumimoji="0" lang="en-US" altLang="zh-CN" sz="1350" kern="0" dirty="0">
                <a:solidFill>
                  <a:schemeClr val="tx1"/>
                </a:solidFill>
                <a:latin typeface="Courier New" pitchFamily="49" charset="0"/>
                <a:ea typeface="黑体"/>
              </a:rPr>
              <a:t>@@ -61,2 +60,0 @@</a:t>
            </a:r>
          </a:p>
          <a:p>
            <a:pPr defTabSz="685800" eaLnBrk="1" hangingPunct="1">
              <a:lnSpc>
                <a:spcPct val="80000"/>
              </a:lnSpc>
              <a:spcBef>
                <a:spcPct val="10000"/>
              </a:spcBef>
              <a:buClr>
                <a:srgbClr val="FF9900"/>
              </a:buClr>
              <a:buNone/>
              <a:defRPr/>
            </a:pPr>
            <a:r>
              <a:rPr kumimoji="0" lang="en-US" altLang="zh-CN" sz="1350" kern="0" dirty="0">
                <a:solidFill>
                  <a:schemeClr val="tx1"/>
                </a:solidFill>
                <a:latin typeface="Courier New" pitchFamily="49" charset="0"/>
                <a:ea typeface="黑体"/>
              </a:rPr>
              <a:t>-                x2 = </a:t>
            </a:r>
            <a:r>
              <a:rPr kumimoji="0" lang="en-US" altLang="zh-CN" sz="1350" kern="0" dirty="0" err="1">
                <a:solidFill>
                  <a:schemeClr val="tx1"/>
                </a:solidFill>
                <a:latin typeface="Courier New" pitchFamily="49" charset="0"/>
                <a:ea typeface="黑体"/>
              </a:rPr>
              <a:t>ht</a:t>
            </a:r>
            <a:r>
              <a:rPr kumimoji="0" lang="en-US" altLang="zh-CN" sz="1350" kern="0" dirty="0">
                <a:solidFill>
                  <a:schemeClr val="tx1"/>
                </a:solidFill>
                <a:latin typeface="Courier New" pitchFamily="49" charset="0"/>
                <a:ea typeface="黑体"/>
              </a:rPr>
              <a:t>[j].weight;</a:t>
            </a:r>
          </a:p>
          <a:p>
            <a:pPr defTabSz="685800" eaLnBrk="1" hangingPunct="1">
              <a:lnSpc>
                <a:spcPct val="80000"/>
              </a:lnSpc>
              <a:spcBef>
                <a:spcPct val="10000"/>
              </a:spcBef>
              <a:buClr>
                <a:srgbClr val="FF9900"/>
              </a:buClr>
              <a:buNone/>
              <a:defRPr/>
            </a:pPr>
            <a:r>
              <a:rPr kumimoji="0" lang="en-US" altLang="zh-CN" sz="1350" kern="0" dirty="0">
                <a:solidFill>
                  <a:schemeClr val="tx1"/>
                </a:solidFill>
                <a:latin typeface="Courier New" pitchFamily="49" charset="0"/>
                <a:ea typeface="黑体"/>
              </a:rPr>
              <a:t>-                m2 = j;</a:t>
            </a:r>
          </a:p>
          <a:p>
            <a:pPr defTabSz="685800" eaLnBrk="1" hangingPunct="1">
              <a:lnSpc>
                <a:spcPct val="80000"/>
              </a:lnSpc>
              <a:spcBef>
                <a:spcPct val="10000"/>
              </a:spcBef>
              <a:buClr>
                <a:srgbClr val="FF9900"/>
              </a:buClr>
              <a:buNone/>
              <a:defRPr/>
            </a:pPr>
            <a:r>
              <a:rPr kumimoji="0" lang="en-US" altLang="zh-CN" sz="1350" kern="0" dirty="0">
                <a:solidFill>
                  <a:schemeClr val="tx1"/>
                </a:solidFill>
                <a:latin typeface="Courier New" pitchFamily="49" charset="0"/>
                <a:ea typeface="黑体"/>
              </a:rPr>
              <a:t>@@ -68,0 +67,2 @@</a:t>
            </a:r>
          </a:p>
          <a:p>
            <a:pPr defTabSz="685800" eaLnBrk="1" hangingPunct="1">
              <a:lnSpc>
                <a:spcPct val="80000"/>
              </a:lnSpc>
              <a:spcBef>
                <a:spcPct val="10000"/>
              </a:spcBef>
              <a:buClr>
                <a:srgbClr val="FF9900"/>
              </a:buClr>
              <a:buNone/>
              <a:defRPr/>
            </a:pPr>
            <a:r>
              <a:rPr kumimoji="0" lang="en-US" altLang="zh-CN" sz="1350" kern="0" dirty="0">
                <a:solidFill>
                  <a:schemeClr val="tx1"/>
                </a:solidFill>
                <a:latin typeface="Courier New" pitchFamily="49" charset="0"/>
                <a:ea typeface="黑体"/>
              </a:rPr>
              <a:t>+        </a:t>
            </a:r>
            <a:r>
              <a:rPr kumimoji="0" lang="en-US" altLang="zh-CN" sz="1350" kern="0" dirty="0" err="1">
                <a:solidFill>
                  <a:schemeClr val="tx1"/>
                </a:solidFill>
                <a:latin typeface="Courier New" pitchFamily="49" charset="0"/>
                <a:ea typeface="黑体"/>
              </a:rPr>
              <a:t>ht</a:t>
            </a:r>
            <a:r>
              <a:rPr kumimoji="0" lang="en-US" altLang="zh-CN" sz="1350" kern="0" dirty="0">
                <a:solidFill>
                  <a:schemeClr val="tx1"/>
                </a:solidFill>
                <a:latin typeface="Courier New" pitchFamily="49" charset="0"/>
                <a:ea typeface="黑体"/>
              </a:rPr>
              <a:t>[</a:t>
            </a:r>
            <a:r>
              <a:rPr kumimoji="0" lang="en-US" altLang="zh-CN" sz="1350" kern="0" dirty="0" err="1">
                <a:solidFill>
                  <a:schemeClr val="tx1"/>
                </a:solidFill>
                <a:latin typeface="Courier New" pitchFamily="49" charset="0"/>
                <a:ea typeface="黑体"/>
              </a:rPr>
              <a:t>i</a:t>
            </a:r>
            <a:r>
              <a:rPr kumimoji="0" lang="en-US" altLang="zh-CN" sz="1350" kern="0" dirty="0">
                <a:solidFill>
                  <a:schemeClr val="tx1"/>
                </a:solidFill>
                <a:latin typeface="Courier New" pitchFamily="49" charset="0"/>
                <a:ea typeface="黑体"/>
              </a:rPr>
              <a:t>].parent = -1;</a:t>
            </a:r>
          </a:p>
          <a:p>
            <a:pPr defTabSz="685800" eaLnBrk="1" hangingPunct="1">
              <a:lnSpc>
                <a:spcPct val="80000"/>
              </a:lnSpc>
              <a:spcBef>
                <a:spcPct val="10000"/>
              </a:spcBef>
              <a:buClr>
                <a:srgbClr val="FF9900"/>
              </a:buClr>
              <a:buNone/>
              <a:defRPr/>
            </a:pPr>
            <a:r>
              <a:rPr kumimoji="0" lang="en-US" altLang="zh-CN" sz="1350" kern="0" dirty="0">
                <a:solidFill>
                  <a:schemeClr val="tx1"/>
                </a:solidFill>
                <a:latin typeface="Courier New" pitchFamily="49" charset="0"/>
                <a:ea typeface="黑体"/>
              </a:rPr>
              <a:t>+        </a:t>
            </a:r>
            <a:r>
              <a:rPr kumimoji="0" lang="en-US" altLang="zh-CN" sz="1350" kern="0" dirty="0" err="1">
                <a:solidFill>
                  <a:schemeClr val="tx1"/>
                </a:solidFill>
                <a:latin typeface="Courier New" pitchFamily="49" charset="0"/>
                <a:ea typeface="黑体"/>
              </a:rPr>
              <a:t>printf</a:t>
            </a:r>
            <a:r>
              <a:rPr kumimoji="0" lang="en-US" altLang="zh-CN" sz="1350" kern="0" dirty="0">
                <a:solidFill>
                  <a:schemeClr val="tx1"/>
                </a:solidFill>
                <a:latin typeface="Courier New" pitchFamily="49" charset="0"/>
                <a:ea typeface="黑体"/>
              </a:rPr>
              <a:t>("Create new tree\n");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833302D4-7F58-40E1-9578-AF320C55A2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15888"/>
            <a:ext cx="914400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4000" kern="0" dirty="0">
                <a:latin typeface="Verdana" panose="020B0604030504040204" pitchFamily="34" charset="0"/>
                <a:ea typeface="黑体" panose="02010609060101010101" pitchFamily="49" charset="-122"/>
              </a:rPr>
              <a:t>diff -u</a:t>
            </a:r>
            <a:r>
              <a:rPr lang="zh-CN" altLang="en-US" sz="4000" kern="0" dirty="0">
                <a:latin typeface="Verdana" panose="020B0604030504040204" pitchFamily="34" charset="0"/>
                <a:ea typeface="黑体" panose="02010609060101010101" pitchFamily="49" charset="-122"/>
              </a:rPr>
              <a:t>举例</a:t>
            </a:r>
            <a:endParaRPr lang="zh-CN" altLang="zh-CN" sz="4000" kern="0" dirty="0">
              <a:latin typeface="Verdana" panose="020B0604030504040204" pitchFamily="34" charset="0"/>
              <a:ea typeface="黑体" panose="02010609060101010101" pitchFamily="49" charset="-122"/>
              <a:sym typeface="黑体" panose="02010609060101010101" pitchFamily="49" charset="-122"/>
            </a:endParaRPr>
          </a:p>
        </p:txBody>
      </p:sp>
      <p:sp>
        <p:nvSpPr>
          <p:cNvPr id="5" name="动作按钮: 转到主页 4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92642FA2-9DA4-4C24-A8C7-36E059180DD1}"/>
              </a:ext>
            </a:extLst>
          </p:cNvPr>
          <p:cNvSpPr/>
          <p:nvPr/>
        </p:nvSpPr>
        <p:spPr bwMode="auto">
          <a:xfrm>
            <a:off x="261984" y="260648"/>
            <a:ext cx="284499" cy="368201"/>
          </a:xfrm>
          <a:prstGeom prst="actionButtonHome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86975395"/>
      </p:ext>
    </p:extLst>
  </p:cSld>
  <p:clrMapOvr>
    <a:masterClrMapping/>
  </p:clrMapOvr>
  <p:transition spd="slow" advTm="38376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522000" y="980728"/>
            <a:ext cx="8100000" cy="4032448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68580" tIns="34290" rIns="67500" bIns="3429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342900" marR="0" lvl="0" indent="-342900" defTabSz="914400" eaLnBrk="1" latinLnBrk="0" hangingPunct="1">
              <a:lnSpc>
                <a:spcPct val="100000"/>
              </a:lnSpc>
              <a:spcBef>
                <a:spcPct val="20000"/>
              </a:spcBef>
              <a:buClr>
                <a:srgbClr val="FF9900"/>
              </a:buClr>
              <a:buSzTx/>
              <a:buFont typeface="Wingdings" pitchFamily="2" charset="2"/>
              <a:buChar char="n"/>
              <a:tabLst/>
              <a:defRPr kumimoji="1" sz="2800" b="1" i="0" u="none" strike="noStrike" kern="0" cap="none" spc="0" normalizeH="0" baseline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Times New Roman"/>
                <a:ea typeface="黑体"/>
              </a:defRPr>
            </a:lvl1pPr>
            <a:lvl2pPr marL="742950" marR="0" lvl="1" indent="-285750" defTabSz="914400" eaLnBrk="1" latinLnBrk="0" hangingPunct="1">
              <a:lnSpc>
                <a:spcPct val="100000"/>
              </a:lnSpc>
              <a:spcBef>
                <a:spcPct val="20000"/>
              </a:spcBef>
              <a:buClr>
                <a:srgbClr val="009900"/>
              </a:buClr>
              <a:buSzTx/>
              <a:buFont typeface="Wingdings" pitchFamily="2" charset="2"/>
              <a:buChar char="u"/>
              <a:tabLst/>
              <a:defRPr kumimoji="1" sz="24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黑体"/>
              </a:defRPr>
            </a:lvl2pPr>
            <a:lvl3pPr marL="1143000" indent="-228600">
              <a:spcBef>
                <a:spcPct val="20000"/>
              </a:spcBef>
              <a:buClr>
                <a:srgbClr val="0000FF"/>
              </a:buClr>
              <a:buFont typeface="Wingdings" pitchFamily="2" charset="2"/>
              <a:buChar char="Ø"/>
              <a:defRPr kumimoji="1" sz="2200">
                <a:latin typeface="Verdana" pitchFamily="34" charset="0"/>
                <a:ea typeface="+mj-ea"/>
              </a:defRPr>
            </a:lvl3pPr>
            <a:lvl4pPr marL="1600200" indent="-228600">
              <a:spcBef>
                <a:spcPct val="20000"/>
              </a:spcBef>
              <a:buClr>
                <a:srgbClr val="CC00FF"/>
              </a:buClr>
              <a:buFont typeface="Wingdings" pitchFamily="2" charset="2"/>
              <a:buChar char="l"/>
              <a:defRPr kumimoji="1" sz="2000">
                <a:latin typeface="Verdana" pitchFamily="34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rgbClr val="006600"/>
              </a:buClr>
              <a:buFont typeface="Wingdings" pitchFamily="2" charset="2"/>
              <a:buChar char="l"/>
              <a:defRPr kumimoji="1" sz="2000">
                <a:latin typeface="+mn-lt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latin typeface="+mn-lt"/>
              </a:defRPr>
            </a:lvl9pPr>
          </a:lstStyle>
          <a:p>
            <a:pPr lvl="0">
              <a:lnSpc>
                <a:spcPct val="150000"/>
              </a:lnSpc>
              <a:defRPr/>
            </a:pPr>
            <a:r>
              <a:rPr kumimoji="0" lang="zh-CN" altLang="en-US" sz="1800" dirty="0"/>
              <a:t>几种版本管理系统</a:t>
            </a:r>
            <a:endParaRPr kumimoji="0" lang="en-US" altLang="zh-CN" sz="1800" dirty="0"/>
          </a:p>
          <a:p>
            <a:pPr lvl="1">
              <a:lnSpc>
                <a:spcPct val="150000"/>
              </a:lnSpc>
              <a:defRPr/>
            </a:pPr>
            <a:r>
              <a:rPr kumimoji="0" lang="en-US" altLang="zh-CN" sz="1500" dirty="0"/>
              <a:t>1975 SCCS</a:t>
            </a:r>
          </a:p>
          <a:p>
            <a:pPr lvl="1">
              <a:lnSpc>
                <a:spcPct val="150000"/>
              </a:lnSpc>
              <a:defRPr/>
            </a:pPr>
            <a:r>
              <a:rPr kumimoji="0" lang="en-US" altLang="zh-CN" sz="1500" dirty="0"/>
              <a:t>1986 CVS </a:t>
            </a:r>
            <a:r>
              <a:rPr kumimoji="0" lang="zh-CN" altLang="en-US" sz="1500" dirty="0"/>
              <a:t>（</a:t>
            </a:r>
            <a:r>
              <a:rPr kumimoji="0" lang="en-US" altLang="zh-CN" sz="1500" dirty="0"/>
              <a:t>Concurrent Versions System</a:t>
            </a:r>
            <a:r>
              <a:rPr kumimoji="0" lang="zh-CN" altLang="en-US" sz="1500" dirty="0"/>
              <a:t>）</a:t>
            </a:r>
            <a:endParaRPr kumimoji="0" lang="en-US" altLang="zh-CN" sz="1500" dirty="0"/>
          </a:p>
          <a:p>
            <a:pPr lvl="1">
              <a:lnSpc>
                <a:spcPct val="150000"/>
              </a:lnSpc>
              <a:defRPr/>
            </a:pPr>
            <a:r>
              <a:rPr kumimoji="0" lang="en-US" altLang="zh-CN" sz="1500" dirty="0"/>
              <a:t>2001 SVN</a:t>
            </a:r>
          </a:p>
          <a:p>
            <a:pPr lvl="1">
              <a:lnSpc>
                <a:spcPct val="150000"/>
              </a:lnSpc>
              <a:defRPr/>
            </a:pPr>
            <a:r>
              <a:rPr kumimoji="0" lang="en-US" altLang="zh-CN" sz="1500" dirty="0"/>
              <a:t>2005 GIT</a:t>
            </a:r>
          </a:p>
          <a:p>
            <a:pPr lvl="0">
              <a:lnSpc>
                <a:spcPct val="150000"/>
              </a:lnSpc>
              <a:defRPr/>
            </a:pPr>
            <a:r>
              <a:rPr kumimoji="0" lang="zh-CN" altLang="en-US" sz="1800" dirty="0"/>
              <a:t>基本功能</a:t>
            </a:r>
          </a:p>
          <a:p>
            <a:pPr lvl="1">
              <a:lnSpc>
                <a:spcPct val="150000"/>
              </a:lnSpc>
              <a:defRPr/>
            </a:pPr>
            <a:r>
              <a:rPr kumimoji="0" lang="zh-CN" altLang="en-US" sz="1500" dirty="0"/>
              <a:t>对一个目录树</a:t>
            </a:r>
            <a:r>
              <a:rPr kumimoji="0" lang="en-US" altLang="zh-CN" sz="1500" dirty="0"/>
              <a:t>(</a:t>
            </a:r>
            <a:r>
              <a:rPr kumimoji="0" lang="zh-CN" altLang="en-US" sz="1500" dirty="0"/>
              <a:t>项目</a:t>
            </a:r>
            <a:r>
              <a:rPr kumimoji="0" lang="en-US" altLang="zh-CN" sz="1500" dirty="0"/>
              <a:t>)</a:t>
            </a:r>
            <a:r>
              <a:rPr kumimoji="0" lang="zh-CN" altLang="en-US" sz="1500" dirty="0"/>
              <a:t>下的文本文件</a:t>
            </a:r>
            <a:r>
              <a:rPr kumimoji="0" lang="en-US" altLang="zh-CN" sz="1500" dirty="0"/>
              <a:t>(</a:t>
            </a:r>
            <a:r>
              <a:rPr kumimoji="0" lang="zh-CN" altLang="en-US" sz="1500" dirty="0"/>
              <a:t>主要是源程序文件和脚本以及文档</a:t>
            </a:r>
            <a:r>
              <a:rPr kumimoji="0" lang="en-US" altLang="zh-CN" sz="1500" dirty="0"/>
              <a:t>)</a:t>
            </a:r>
            <a:r>
              <a:rPr kumimoji="0" lang="zh-CN" altLang="en-US" sz="1500" dirty="0"/>
              <a:t>进行版本管理</a:t>
            </a:r>
          </a:p>
          <a:p>
            <a:pPr lvl="1">
              <a:lnSpc>
                <a:spcPct val="150000"/>
              </a:lnSpc>
              <a:defRPr/>
            </a:pPr>
            <a:r>
              <a:rPr kumimoji="0" lang="zh-CN" altLang="en-US" sz="1500" dirty="0"/>
              <a:t>便于多人合作开发的项目</a:t>
            </a:r>
            <a:r>
              <a:rPr kumimoji="0" lang="en-US" altLang="zh-CN" sz="1500" dirty="0"/>
              <a:t>(</a:t>
            </a:r>
            <a:r>
              <a:rPr kumimoji="0" lang="zh-CN" altLang="en-US" sz="1500" dirty="0"/>
              <a:t>一个代码库，多个现场</a:t>
            </a:r>
            <a:r>
              <a:rPr kumimoji="0" lang="en-US" altLang="zh-CN" sz="1500" dirty="0"/>
              <a:t>)</a:t>
            </a:r>
          </a:p>
          <a:p>
            <a:pPr lvl="1">
              <a:lnSpc>
                <a:spcPct val="150000"/>
              </a:lnSpc>
              <a:defRPr/>
            </a:pPr>
            <a:r>
              <a:rPr kumimoji="0" lang="zh-CN" altLang="en-US" sz="1500" dirty="0"/>
              <a:t>可以通过网络访问代码库</a:t>
            </a:r>
            <a:endParaRPr kumimoji="0" lang="en-US" altLang="zh-CN" sz="1500" dirty="0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833302D4-7F58-40E1-9578-AF320C55A2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15888"/>
            <a:ext cx="914400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4000" kern="0" dirty="0">
                <a:latin typeface="Verdana" panose="020B0604030504040204" pitchFamily="34" charset="0"/>
                <a:ea typeface="黑体" panose="02010609060101010101" pitchFamily="49" charset="-122"/>
              </a:rPr>
              <a:t>版本管理系统</a:t>
            </a:r>
            <a:endParaRPr lang="zh-CN" altLang="zh-CN" sz="4000" kern="0" dirty="0">
              <a:latin typeface="Verdana" panose="020B0604030504040204" pitchFamily="34" charset="0"/>
              <a:ea typeface="黑体" panose="02010609060101010101" pitchFamily="49" charset="-122"/>
              <a:sym typeface="黑体" panose="02010609060101010101" pitchFamily="49" charset="-122"/>
            </a:endParaRPr>
          </a:p>
        </p:txBody>
      </p:sp>
      <p:sp>
        <p:nvSpPr>
          <p:cNvPr id="5" name="动作按钮: 转到主页 4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EC8BBA3F-C42D-4CFE-AF11-46049C04E8B0}"/>
              </a:ext>
            </a:extLst>
          </p:cNvPr>
          <p:cNvSpPr/>
          <p:nvPr/>
        </p:nvSpPr>
        <p:spPr bwMode="auto">
          <a:xfrm>
            <a:off x="261984" y="260648"/>
            <a:ext cx="284499" cy="368201"/>
          </a:xfrm>
          <a:prstGeom prst="actionButtonHome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55807667"/>
      </p:ext>
    </p:extLst>
  </p:cSld>
  <p:clrMapOvr>
    <a:masterClrMapping/>
  </p:clrMapOvr>
  <p:transition spd="slow" advTm="38376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8313" y="1844675"/>
            <a:ext cx="8207375" cy="2089150"/>
          </a:xfrm>
        </p:spPr>
        <p:txBody>
          <a:bodyPr/>
          <a:lstStyle/>
          <a:p>
            <a:r>
              <a:rPr lang="en-US" altLang="zh-CN" sz="6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2.5 vi</a:t>
            </a:r>
            <a:r>
              <a:rPr lang="zh-CN" altLang="en-US" sz="6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编辑器</a:t>
            </a:r>
          </a:p>
        </p:txBody>
      </p:sp>
      <p:sp>
        <p:nvSpPr>
          <p:cNvPr id="200708" name="Line 4"/>
          <p:cNvSpPr>
            <a:spLocks noChangeShapeType="1"/>
          </p:cNvSpPr>
          <p:nvPr/>
        </p:nvSpPr>
        <p:spPr bwMode="auto">
          <a:xfrm>
            <a:off x="684213" y="908050"/>
            <a:ext cx="7775575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342606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8313" y="1844675"/>
            <a:ext cx="8207375" cy="2089150"/>
          </a:xfrm>
        </p:spPr>
        <p:txBody>
          <a:bodyPr/>
          <a:lstStyle/>
          <a:p>
            <a:r>
              <a:rPr lang="zh-CN" altLang="en-US" sz="5000" dirty="0">
                <a:solidFill>
                  <a:srgbClr val="00808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编辑状态和光标移动</a:t>
            </a:r>
          </a:p>
        </p:txBody>
      </p:sp>
      <p:sp>
        <p:nvSpPr>
          <p:cNvPr id="200708" name="Line 4"/>
          <p:cNvSpPr>
            <a:spLocks noChangeShapeType="1"/>
          </p:cNvSpPr>
          <p:nvPr/>
        </p:nvSpPr>
        <p:spPr bwMode="auto">
          <a:xfrm>
            <a:off x="684213" y="908050"/>
            <a:ext cx="7775575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hlinkClick r:id="rId2" action="ppaction://hlinksldjump"/>
            <a:extLst>
              <a:ext uri="{FF2B5EF4-FFF2-40B4-BE49-F238E27FC236}">
                <a16:creationId xmlns:a16="http://schemas.microsoft.com/office/drawing/2014/main" id="{DDE34438-2166-4EBE-B11C-3037C4D0EC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6207245"/>
            <a:ext cx="251520" cy="318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1243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08121" y="944940"/>
            <a:ext cx="8352928" cy="5616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7500" bIns="3429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342900" marR="0" lvl="0" indent="-342900" defTabSz="914400" eaLnBrk="1" latinLnBrk="0" hangingPunct="1">
              <a:lnSpc>
                <a:spcPct val="100000"/>
              </a:lnSpc>
              <a:spcBef>
                <a:spcPct val="20000"/>
              </a:spcBef>
              <a:buClr>
                <a:srgbClr val="FF9900"/>
              </a:buClr>
              <a:buSzTx/>
              <a:buFont typeface="Wingdings" pitchFamily="2" charset="2"/>
              <a:buChar char="n"/>
              <a:tabLst/>
              <a:defRPr kumimoji="1" sz="2800" b="1" i="0" u="none" strike="noStrike" kern="0" cap="none" spc="0" normalizeH="0" baseline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Times New Roman"/>
                <a:ea typeface="黑体"/>
              </a:defRPr>
            </a:lvl1pPr>
            <a:lvl2pPr marL="742950" marR="0" lvl="1" indent="-285750" defTabSz="914400" eaLnBrk="1" latinLnBrk="0" hangingPunct="1">
              <a:lnSpc>
                <a:spcPct val="100000"/>
              </a:lnSpc>
              <a:spcBef>
                <a:spcPct val="20000"/>
              </a:spcBef>
              <a:buClr>
                <a:srgbClr val="009900"/>
              </a:buClr>
              <a:buSzTx/>
              <a:buFont typeface="Wingdings" pitchFamily="2" charset="2"/>
              <a:buChar char="u"/>
              <a:tabLst/>
              <a:defRPr kumimoji="1" sz="24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黑体"/>
              </a:defRPr>
            </a:lvl2pPr>
            <a:lvl3pPr marL="1143000" indent="-228600">
              <a:spcBef>
                <a:spcPct val="20000"/>
              </a:spcBef>
              <a:buClr>
                <a:srgbClr val="0000FF"/>
              </a:buClr>
              <a:buFont typeface="Wingdings" pitchFamily="2" charset="2"/>
              <a:buChar char="Ø"/>
              <a:defRPr kumimoji="1" sz="2200">
                <a:latin typeface="Verdana" pitchFamily="34" charset="0"/>
                <a:ea typeface="+mj-ea"/>
              </a:defRPr>
            </a:lvl3pPr>
            <a:lvl4pPr marL="1600200" indent="-228600">
              <a:spcBef>
                <a:spcPct val="20000"/>
              </a:spcBef>
              <a:buClr>
                <a:srgbClr val="CC00FF"/>
              </a:buClr>
              <a:buFont typeface="Wingdings" pitchFamily="2" charset="2"/>
              <a:buChar char="l"/>
              <a:defRPr kumimoji="1" sz="2000">
                <a:latin typeface="Verdana" pitchFamily="34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rgbClr val="006600"/>
              </a:buClr>
              <a:buFont typeface="Wingdings" pitchFamily="2" charset="2"/>
              <a:buChar char="l"/>
              <a:defRPr kumimoji="1" sz="2000">
                <a:latin typeface="+mn-lt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latin typeface="+mn-lt"/>
              </a:defRPr>
            </a:lvl9pPr>
          </a:lstStyle>
          <a:p>
            <a:r>
              <a:rPr lang="zh-CN" altLang="en-US" sz="2100" dirty="0"/>
              <a:t>特点</a:t>
            </a:r>
          </a:p>
          <a:p>
            <a:pPr lvl="1"/>
            <a:r>
              <a:rPr lang="zh-CN" altLang="en-US" sz="1800" dirty="0"/>
              <a:t>不指定处理对象文件名时，从标准输入获得数据</a:t>
            </a:r>
          </a:p>
          <a:p>
            <a:pPr lvl="1"/>
            <a:r>
              <a:rPr lang="zh-CN" altLang="en-US" sz="1800" dirty="0"/>
              <a:t>指定处理对象文件名时，从文件中获取数据</a:t>
            </a:r>
          </a:p>
          <a:p>
            <a:pPr lvl="1"/>
            <a:r>
              <a:rPr lang="zh-CN" altLang="en-US" sz="1800" dirty="0"/>
              <a:t>多数命令可以指定多个文件</a:t>
            </a:r>
          </a:p>
          <a:p>
            <a:pPr lvl="1"/>
            <a:r>
              <a:rPr lang="zh-CN" altLang="en-US" sz="1800" dirty="0"/>
              <a:t>处理结果在标准输出显示</a:t>
            </a:r>
            <a:endParaRPr lang="en-US" altLang="zh-CN" sz="1800" dirty="0"/>
          </a:p>
          <a:p>
            <a:r>
              <a:rPr lang="zh-CN" altLang="en-US" sz="2100" dirty="0"/>
              <a:t>考虑的因素</a:t>
            </a:r>
          </a:p>
          <a:p>
            <a:pPr lvl="1"/>
            <a:r>
              <a:rPr lang="zh-CN" altLang="en-US" sz="1800" dirty="0"/>
              <a:t>标准输入</a:t>
            </a:r>
            <a:r>
              <a:rPr lang="en-US" altLang="zh-CN" sz="1800" dirty="0"/>
              <a:t>/</a:t>
            </a:r>
            <a:r>
              <a:rPr lang="zh-CN" altLang="en-US" sz="1800" dirty="0"/>
              <a:t>标准输出</a:t>
            </a:r>
          </a:p>
          <a:p>
            <a:pPr lvl="1"/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shell</a:t>
            </a:r>
            <a:r>
              <a:rPr lang="zh-CN" altLang="en-US" sz="1800" dirty="0"/>
              <a:t>的文件通配符</a:t>
            </a:r>
          </a:p>
          <a:p>
            <a:pPr lvl="1"/>
            <a:r>
              <a:rPr lang="zh-CN" altLang="en-US" sz="1800" dirty="0"/>
              <a:t>输入输出重定向</a:t>
            </a:r>
          </a:p>
          <a:p>
            <a:pPr lvl="1"/>
            <a:r>
              <a:rPr lang="zh-CN" altLang="en-US" sz="1800" dirty="0"/>
              <a:t>管道</a:t>
            </a:r>
            <a:endParaRPr lang="en-US" altLang="zh-CN" sz="1800" dirty="0"/>
          </a:p>
          <a:p>
            <a:r>
              <a:rPr lang="zh-CN" altLang="en-US" sz="2100" dirty="0"/>
              <a:t>灵活性：工具命令的组合</a:t>
            </a:r>
            <a:endParaRPr lang="en-US" altLang="zh-CN" sz="2100" dirty="0"/>
          </a:p>
          <a:p>
            <a:pPr lvl="1"/>
            <a:r>
              <a:rPr lang="en-US" altLang="zh-CN" sz="1800" dirty="0"/>
              <a:t>Linux</a:t>
            </a:r>
            <a:r>
              <a:rPr lang="zh-CN" altLang="en-US" sz="1800" dirty="0"/>
              <a:t>倾向于提供独立的多个精巧的工具命令，数据格式为文本信息</a:t>
            </a:r>
            <a:endParaRPr lang="en-US" altLang="zh-CN" sz="1800" dirty="0"/>
          </a:p>
          <a:p>
            <a:pPr lvl="1"/>
            <a:r>
              <a:rPr lang="zh-CN" altLang="en-US" sz="1800" dirty="0"/>
              <a:t>鼓励使用重定向或管道机制将多个工具命令组合在一起，提供灵活的功能</a:t>
            </a:r>
            <a:endParaRPr lang="en-US" altLang="zh-CN" sz="1800" dirty="0"/>
          </a:p>
          <a:p>
            <a:pPr lvl="1"/>
            <a:r>
              <a:rPr lang="zh-CN" altLang="en-US" sz="1800" dirty="0"/>
              <a:t>应用系统设计时，也应该考虑到这些特点</a:t>
            </a:r>
            <a:endParaRPr lang="en-US" altLang="zh-CN" sz="1800" dirty="0"/>
          </a:p>
          <a:p>
            <a:pPr lvl="2"/>
            <a:r>
              <a:rPr lang="zh-CN" altLang="en-US" sz="1650" dirty="0"/>
              <a:t>例如：数据库内容的展示，直接输出多列文本，考虑到各种工具软件的使用</a:t>
            </a:r>
          </a:p>
          <a:p>
            <a:pPr lvl="1"/>
            <a:endParaRPr lang="zh-CN" altLang="en-US" sz="1800" dirty="0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D30C2E89-B52B-40D7-BA91-5EBF01B892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115888"/>
            <a:ext cx="777240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3200" kern="0" dirty="0">
                <a:latin typeface="Verdana" panose="020B0604030504040204" pitchFamily="34" charset="0"/>
                <a:ea typeface="黑体" panose="02010609060101010101" pitchFamily="49" charset="-122"/>
              </a:rPr>
              <a:t>文本文件处理命令的特点</a:t>
            </a:r>
            <a:endParaRPr lang="zh-CN" altLang="zh-CN" sz="3200" kern="0" dirty="0">
              <a:latin typeface="Verdana" panose="020B0604030504040204" pitchFamily="34" charset="0"/>
              <a:ea typeface="黑体" panose="02010609060101010101" pitchFamily="49" charset="-122"/>
              <a:sym typeface="黑体" panose="02010609060101010101" pitchFamily="49" charset="-122"/>
            </a:endParaRPr>
          </a:p>
        </p:txBody>
      </p:sp>
      <p:sp>
        <p:nvSpPr>
          <p:cNvPr id="5" name="动作按钮: 转到主页 4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665F8339-8C8A-42D8-9443-D519BA280770}"/>
              </a:ext>
            </a:extLst>
          </p:cNvPr>
          <p:cNvSpPr/>
          <p:nvPr/>
        </p:nvSpPr>
        <p:spPr bwMode="auto">
          <a:xfrm>
            <a:off x="261984" y="260648"/>
            <a:ext cx="284499" cy="368201"/>
          </a:xfrm>
          <a:prstGeom prst="actionButtonHome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15030918"/>
      </p:ext>
    </p:extLst>
  </p:cSld>
  <p:clrMapOvr>
    <a:masterClrMapping/>
  </p:clrMapOvr>
  <p:transition spd="slow" advTm="38376"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901868" y="1196752"/>
            <a:ext cx="8100000" cy="1396501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68580" tIns="34290" rIns="67500" bIns="3429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342900" marR="0" lvl="0" indent="-342900" defTabSz="914400" eaLnBrk="1" latinLnBrk="0" hangingPunct="1">
              <a:lnSpc>
                <a:spcPct val="100000"/>
              </a:lnSpc>
              <a:spcBef>
                <a:spcPct val="20000"/>
              </a:spcBef>
              <a:buClr>
                <a:srgbClr val="FF9900"/>
              </a:buClr>
              <a:buSzTx/>
              <a:buFont typeface="Wingdings" pitchFamily="2" charset="2"/>
              <a:buChar char="n"/>
              <a:tabLst/>
              <a:defRPr kumimoji="1" sz="2800" b="1" i="0" u="none" strike="noStrike" kern="0" cap="none" spc="0" normalizeH="0" baseline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Times New Roman"/>
                <a:ea typeface="黑体"/>
              </a:defRPr>
            </a:lvl1pPr>
            <a:lvl2pPr marL="742950" marR="0" lvl="1" indent="-285750" defTabSz="914400" eaLnBrk="1" latinLnBrk="0" hangingPunct="1">
              <a:lnSpc>
                <a:spcPct val="100000"/>
              </a:lnSpc>
              <a:spcBef>
                <a:spcPct val="20000"/>
              </a:spcBef>
              <a:buClr>
                <a:srgbClr val="009900"/>
              </a:buClr>
              <a:buSzTx/>
              <a:buFont typeface="Wingdings" pitchFamily="2" charset="2"/>
              <a:buChar char="u"/>
              <a:tabLst/>
              <a:defRPr kumimoji="1" sz="24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黑体"/>
              </a:defRPr>
            </a:lvl2pPr>
            <a:lvl3pPr marL="1143000" indent="-228600">
              <a:spcBef>
                <a:spcPct val="20000"/>
              </a:spcBef>
              <a:buClr>
                <a:srgbClr val="0000FF"/>
              </a:buClr>
              <a:buFont typeface="Wingdings" pitchFamily="2" charset="2"/>
              <a:buChar char="Ø"/>
              <a:defRPr kumimoji="1" sz="2200">
                <a:latin typeface="Verdana" pitchFamily="34" charset="0"/>
                <a:ea typeface="+mj-ea"/>
              </a:defRPr>
            </a:lvl3pPr>
            <a:lvl4pPr marL="1600200" indent="-228600">
              <a:spcBef>
                <a:spcPct val="20000"/>
              </a:spcBef>
              <a:buClr>
                <a:srgbClr val="CC00FF"/>
              </a:buClr>
              <a:buFont typeface="Wingdings" pitchFamily="2" charset="2"/>
              <a:buChar char="l"/>
              <a:defRPr kumimoji="1" sz="2000">
                <a:latin typeface="Verdana" pitchFamily="34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rgbClr val="006600"/>
              </a:buClr>
              <a:buFont typeface="Wingdings" pitchFamily="2" charset="2"/>
              <a:buChar char="l"/>
              <a:defRPr kumimoji="1" sz="2000">
                <a:latin typeface="+mn-lt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latin typeface="+mn-lt"/>
              </a:defRPr>
            </a:lvl9pPr>
          </a:lstStyle>
          <a:p>
            <a:pPr lvl="0">
              <a:defRPr/>
            </a:pPr>
            <a:r>
              <a:rPr lang="zh-CN" altLang="en-US" sz="2100" dirty="0"/>
              <a:t>用户</a:t>
            </a:r>
            <a:r>
              <a:rPr lang="en-US" altLang="zh-CN" sz="2100" dirty="0"/>
              <a:t>HOME</a:t>
            </a:r>
            <a:r>
              <a:rPr lang="zh-CN" altLang="en-US" sz="2100" dirty="0"/>
              <a:t>目录下的文件</a:t>
            </a:r>
            <a:r>
              <a:rPr lang="en-US" altLang="zh-CN" sz="2100" dirty="0"/>
              <a:t>.</a:t>
            </a:r>
            <a:r>
              <a:rPr lang="en-US" altLang="zh-CN" sz="2100" dirty="0" err="1"/>
              <a:t>exrc</a:t>
            </a:r>
            <a:r>
              <a:rPr lang="zh-CN" altLang="en-US" sz="2100" dirty="0"/>
              <a:t>，记作</a:t>
            </a:r>
            <a:r>
              <a:rPr lang="en-US" altLang="zh-CN" sz="2100" dirty="0"/>
              <a:t>$HOME/.</a:t>
            </a:r>
            <a:r>
              <a:rPr lang="en-US" altLang="zh-CN" sz="2100" dirty="0" err="1"/>
              <a:t>exrc</a:t>
            </a:r>
            <a:endParaRPr lang="en-US" altLang="zh-CN" sz="2100" dirty="0"/>
          </a:p>
          <a:p>
            <a:pPr marL="0" indent="0">
              <a:buNone/>
              <a:defRPr/>
            </a:pPr>
            <a:r>
              <a:rPr lang="en-US" altLang="zh-CN" sz="2100" dirty="0"/>
              <a:t>    (</a:t>
            </a:r>
            <a:r>
              <a:rPr lang="zh-CN" altLang="en-US" sz="2100" dirty="0"/>
              <a:t>每用户一份，用户独立设置</a:t>
            </a:r>
            <a:r>
              <a:rPr lang="en-US" altLang="zh-CN" sz="2100" dirty="0"/>
              <a:t>)</a:t>
            </a:r>
          </a:p>
          <a:p>
            <a:pPr marL="342900" lvl="1" indent="0">
              <a:buNone/>
              <a:defRPr/>
            </a:pPr>
            <a:r>
              <a:rPr lang="en-US" altLang="zh-CN" sz="1800" dirty="0"/>
              <a:t>set number       </a:t>
            </a:r>
            <a:r>
              <a:rPr lang="zh-CN" altLang="en-US" sz="1800" dirty="0"/>
              <a:t>每行左边显示行号</a:t>
            </a:r>
            <a:endParaRPr lang="en-US" altLang="zh-CN" sz="1800" dirty="0"/>
          </a:p>
          <a:p>
            <a:pPr marL="342900" lvl="1" indent="0">
              <a:buNone/>
              <a:defRPr/>
            </a:pPr>
            <a:r>
              <a:rPr lang="en-US" altLang="zh-CN" sz="1800" dirty="0"/>
              <a:t>set </a:t>
            </a:r>
            <a:r>
              <a:rPr lang="en-US" altLang="zh-CN" sz="1800" dirty="0" err="1"/>
              <a:t>tabstop</a:t>
            </a:r>
            <a:r>
              <a:rPr lang="en-US" altLang="zh-CN" sz="1800" dirty="0"/>
              <a:t>=4   </a:t>
            </a:r>
            <a:r>
              <a:rPr lang="zh-CN" altLang="en-US" sz="1800" dirty="0"/>
              <a:t>制表符位置为</a:t>
            </a:r>
            <a:r>
              <a:rPr lang="en-US" altLang="zh-CN" sz="1800" dirty="0"/>
              <a:t>4</a:t>
            </a:r>
            <a:r>
              <a:rPr lang="zh-CN" altLang="en-US" sz="1800" dirty="0"/>
              <a:t>格对齐</a:t>
            </a:r>
            <a:endParaRPr lang="en-US" altLang="zh-CN" sz="1800" dirty="0"/>
          </a:p>
          <a:p>
            <a:pPr marL="385763">
              <a:defRPr/>
            </a:pPr>
            <a:r>
              <a:rPr lang="zh-CN" altLang="en-US" sz="2100" dirty="0"/>
              <a:t>用运行时检查偏好设置</a:t>
            </a:r>
            <a:endParaRPr lang="en-US" altLang="zh-CN" sz="2100" dirty="0"/>
          </a:p>
          <a:p>
            <a:pPr marL="342900" lvl="1" indent="0">
              <a:buNone/>
              <a:defRPr/>
            </a:pPr>
            <a:r>
              <a:rPr lang="en-US" altLang="zh-CN" sz="1800" dirty="0"/>
              <a:t>:set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833302D4-7F58-40E1-9578-AF320C55A2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15888"/>
            <a:ext cx="914400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4000" kern="0" dirty="0">
                <a:latin typeface="Verdana" panose="020B0604030504040204" pitchFamily="34" charset="0"/>
                <a:ea typeface="黑体" panose="02010609060101010101" pitchFamily="49" charset="-122"/>
              </a:rPr>
              <a:t>用户的偏好设置</a:t>
            </a:r>
            <a:endParaRPr lang="zh-CN" altLang="zh-CN" sz="4000" kern="0" dirty="0">
              <a:latin typeface="Verdana" panose="020B0604030504040204" pitchFamily="34" charset="0"/>
              <a:ea typeface="黑体" panose="02010609060101010101" pitchFamily="49" charset="-122"/>
              <a:sym typeface="黑体" panose="02010609060101010101" pitchFamily="49" charset="-122"/>
            </a:endParaRPr>
          </a:p>
        </p:txBody>
      </p:sp>
      <p:sp>
        <p:nvSpPr>
          <p:cNvPr id="5" name="动作按钮: 转到主页 4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FDDC7412-32D3-47BD-B794-A8717D9FEBD2}"/>
              </a:ext>
            </a:extLst>
          </p:cNvPr>
          <p:cNvSpPr/>
          <p:nvPr/>
        </p:nvSpPr>
        <p:spPr bwMode="auto">
          <a:xfrm>
            <a:off x="261984" y="260648"/>
            <a:ext cx="284499" cy="368201"/>
          </a:xfrm>
          <a:prstGeom prst="actionButtonHome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06921654"/>
      </p:ext>
    </p:extLst>
  </p:cSld>
  <p:clrMapOvr>
    <a:masterClrMapping/>
  </p:clrMapOvr>
  <p:transition spd="slow" advTm="38376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4747212"/>
              </p:ext>
            </p:extLst>
          </p:nvPr>
        </p:nvGraphicFramePr>
        <p:xfrm>
          <a:off x="1457300" y="908720"/>
          <a:ext cx="4914900" cy="12453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3" name="VISIO" r:id="rId3" imgW="5371338" imgH="1361694" progId="Visio.Drawing.6">
                  <p:embed/>
                </p:oleObj>
              </mc:Choice>
              <mc:Fallback>
                <p:oleObj name="VISIO" r:id="rId3" imgW="5371338" imgH="1361694" progId="Visio.Drawing.6">
                  <p:embed/>
                  <p:pic>
                    <p:nvPicPr>
                      <p:cNvPr id="9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7300" y="908720"/>
                        <a:ext cx="4914900" cy="124539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1187625" y="2060848"/>
            <a:ext cx="6912768" cy="4608512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68580" tIns="34290" rIns="67500" bIns="3429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342900" marR="0" lvl="0" indent="-342900" defTabSz="914400" eaLnBrk="1" latinLnBrk="0" hangingPunct="1">
              <a:lnSpc>
                <a:spcPct val="100000"/>
              </a:lnSpc>
              <a:spcBef>
                <a:spcPct val="20000"/>
              </a:spcBef>
              <a:buClr>
                <a:srgbClr val="FF9900"/>
              </a:buClr>
              <a:buSzTx/>
              <a:buFont typeface="Wingdings" pitchFamily="2" charset="2"/>
              <a:buChar char="n"/>
              <a:tabLst/>
              <a:defRPr kumimoji="1" sz="2800" b="1" i="0" u="none" strike="noStrike" kern="0" cap="none" spc="0" normalizeH="0" baseline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Times New Roman"/>
                <a:ea typeface="黑体"/>
              </a:defRPr>
            </a:lvl1pPr>
            <a:lvl2pPr marL="742950" marR="0" lvl="1" indent="-285750" defTabSz="914400" eaLnBrk="1" latinLnBrk="0" hangingPunct="1">
              <a:lnSpc>
                <a:spcPct val="100000"/>
              </a:lnSpc>
              <a:spcBef>
                <a:spcPct val="20000"/>
              </a:spcBef>
              <a:buClr>
                <a:srgbClr val="009900"/>
              </a:buClr>
              <a:buSzTx/>
              <a:buFont typeface="Wingdings" pitchFamily="2" charset="2"/>
              <a:buChar char="u"/>
              <a:tabLst/>
              <a:defRPr kumimoji="1" sz="24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黑体"/>
              </a:defRPr>
            </a:lvl2pPr>
            <a:lvl3pPr marL="1143000" indent="-228600">
              <a:spcBef>
                <a:spcPct val="20000"/>
              </a:spcBef>
              <a:buClr>
                <a:srgbClr val="0000FF"/>
              </a:buClr>
              <a:buFont typeface="Wingdings" pitchFamily="2" charset="2"/>
              <a:buChar char="Ø"/>
              <a:defRPr kumimoji="1" sz="2200">
                <a:latin typeface="Verdana" pitchFamily="34" charset="0"/>
                <a:ea typeface="+mj-ea"/>
              </a:defRPr>
            </a:lvl3pPr>
            <a:lvl4pPr marL="1600200" indent="-228600">
              <a:spcBef>
                <a:spcPct val="20000"/>
              </a:spcBef>
              <a:buClr>
                <a:srgbClr val="CC00FF"/>
              </a:buClr>
              <a:buFont typeface="Wingdings" pitchFamily="2" charset="2"/>
              <a:buChar char="l"/>
              <a:defRPr kumimoji="1" sz="2000">
                <a:latin typeface="Verdana" pitchFamily="34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rgbClr val="006600"/>
              </a:buClr>
              <a:buFont typeface="Wingdings" pitchFamily="2" charset="2"/>
              <a:buChar char="l"/>
              <a:defRPr kumimoji="1" sz="2000">
                <a:latin typeface="+mn-lt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latin typeface="+mn-lt"/>
              </a:defRPr>
            </a:lvl9pPr>
          </a:lstStyle>
          <a:p>
            <a:pPr lvl="0">
              <a:defRPr/>
            </a:pPr>
            <a:r>
              <a:rPr lang="zh-CN" altLang="en-US" sz="2100" dirty="0"/>
              <a:t>命令状态：键盘输入解释为命令</a:t>
            </a:r>
          </a:p>
          <a:p>
            <a:pPr lvl="1">
              <a:defRPr/>
            </a:pPr>
            <a:r>
              <a:rPr lang="en-US" altLang="zh-CN" sz="1800" dirty="0"/>
              <a:t>vi</a:t>
            </a:r>
            <a:r>
              <a:rPr lang="zh-CN" altLang="en-US" sz="1800" dirty="0"/>
              <a:t>一启动就进入命令方式，键盘输入解释为命令</a:t>
            </a:r>
          </a:p>
          <a:p>
            <a:pPr lvl="1">
              <a:defRPr/>
            </a:pPr>
            <a:r>
              <a:rPr lang="zh-CN" altLang="en-US" sz="1800" dirty="0"/>
              <a:t>一般按键无回显</a:t>
            </a:r>
          </a:p>
          <a:p>
            <a:pPr lvl="1">
              <a:defRPr/>
            </a:pPr>
            <a:r>
              <a:rPr lang="zh-CN" altLang="en-US" sz="1800" dirty="0"/>
              <a:t>以冒号可以引入行编辑的命令和查找命令</a:t>
            </a:r>
          </a:p>
          <a:p>
            <a:pPr lvl="1">
              <a:defRPr/>
            </a:pPr>
            <a:r>
              <a:rPr lang="zh-CN" altLang="en-US" sz="1800" dirty="0"/>
              <a:t>编辑命令 </a:t>
            </a:r>
            <a:r>
              <a:rPr lang="en-US" altLang="zh-CN" sz="1800" dirty="0" err="1"/>
              <a:t>i</a:t>
            </a:r>
            <a:r>
              <a:rPr lang="en-US" altLang="zh-CN" sz="1800" dirty="0"/>
              <a:t> a </a:t>
            </a:r>
            <a:r>
              <a:rPr lang="zh-CN" altLang="en-US" sz="1800" dirty="0"/>
              <a:t>等，可以从命令状态转到文本状态</a:t>
            </a:r>
            <a:endParaRPr lang="en-US" altLang="zh-CN" sz="1800" dirty="0"/>
          </a:p>
          <a:p>
            <a:pPr lvl="0">
              <a:defRPr/>
            </a:pPr>
            <a:r>
              <a:rPr lang="zh-CN" altLang="en-US" sz="2100" dirty="0"/>
              <a:t>文本状态</a:t>
            </a:r>
          </a:p>
          <a:p>
            <a:pPr lvl="1">
              <a:defRPr/>
            </a:pPr>
            <a:r>
              <a:rPr lang="zh-CN" altLang="en-US" sz="1800" dirty="0"/>
              <a:t>键盘输入解释为输入的文本</a:t>
            </a:r>
          </a:p>
          <a:p>
            <a:pPr lvl="1">
              <a:defRPr/>
            </a:pPr>
            <a:r>
              <a:rPr lang="zh-CN" altLang="en-US" sz="1800" dirty="0"/>
              <a:t>可以输入多行，每输入完一行后按回车转入下一行</a:t>
            </a:r>
          </a:p>
          <a:p>
            <a:pPr lvl="1">
              <a:defRPr/>
            </a:pPr>
            <a:r>
              <a:rPr lang="zh-CN" altLang="en-US" sz="1800" dirty="0"/>
              <a:t>正文输入时有回显</a:t>
            </a:r>
          </a:p>
          <a:p>
            <a:pPr lvl="1">
              <a:defRPr/>
            </a:pPr>
            <a:r>
              <a:rPr lang="zh-CN" altLang="en-US" sz="1800" dirty="0"/>
              <a:t>输入完毕按键盘左上角的</a:t>
            </a:r>
            <a:r>
              <a:rPr lang="en-US" altLang="zh-CN" sz="1800" dirty="0">
                <a:latin typeface="Times New Roman" pitchFamily="18" charset="0"/>
              </a:rPr>
              <a:t>Esc</a:t>
            </a:r>
            <a:r>
              <a:rPr lang="zh-CN" altLang="en-US" sz="1800" dirty="0"/>
              <a:t>键，返回到命令状态</a:t>
            </a:r>
            <a:endParaRPr lang="en-US" altLang="zh-CN" sz="1800" dirty="0"/>
          </a:p>
          <a:p>
            <a:pPr lvl="0">
              <a:defRPr/>
            </a:pPr>
            <a:r>
              <a:rPr lang="zh-CN" altLang="en-US" sz="2100" dirty="0"/>
              <a:t>正文插入</a:t>
            </a:r>
            <a:endParaRPr lang="en-US" altLang="zh-CN" sz="2100" dirty="0"/>
          </a:p>
          <a:p>
            <a:pPr lvl="1">
              <a:defRPr/>
            </a:pPr>
            <a:r>
              <a:rPr lang="zh-CN" altLang="en-US" sz="1700" dirty="0"/>
              <a:t>命令  </a:t>
            </a:r>
            <a:r>
              <a:rPr lang="en-US" altLang="zh-CN" sz="1700" dirty="0" err="1">
                <a:solidFill>
                  <a:srgbClr val="800000"/>
                </a:solidFill>
                <a:latin typeface="Verdana" pitchFamily="34" charset="0"/>
              </a:rPr>
              <a:t>i</a:t>
            </a:r>
            <a:r>
              <a:rPr lang="en-US" altLang="zh-CN" sz="1700" dirty="0">
                <a:solidFill>
                  <a:srgbClr val="800000"/>
                </a:solidFill>
                <a:latin typeface="Verdana" pitchFamily="34" charset="0"/>
              </a:rPr>
              <a:t>  </a:t>
            </a:r>
            <a:r>
              <a:rPr lang="zh-CN" altLang="en-US" sz="1400" dirty="0"/>
              <a:t>在当前字符前插入正文段，直至按</a:t>
            </a:r>
            <a:r>
              <a:rPr lang="en-US" altLang="zh-CN" sz="1400" dirty="0">
                <a:latin typeface="Times New Roman" pitchFamily="18" charset="0"/>
              </a:rPr>
              <a:t>Esc</a:t>
            </a:r>
            <a:r>
              <a:rPr lang="zh-CN" altLang="en-US" sz="1400" dirty="0">
                <a:latin typeface="Times New Roman" pitchFamily="18" charset="0"/>
              </a:rPr>
              <a:t>键</a:t>
            </a:r>
            <a:r>
              <a:rPr lang="en-US" altLang="zh-CN" sz="1400" dirty="0">
                <a:latin typeface="Times New Roman" pitchFamily="18" charset="0"/>
              </a:rPr>
              <a:t>(insert)</a:t>
            </a:r>
          </a:p>
          <a:p>
            <a:pPr lvl="1">
              <a:defRPr/>
            </a:pPr>
            <a:r>
              <a:rPr lang="zh-CN" altLang="en-US" sz="1700" dirty="0"/>
              <a:t>命令  </a:t>
            </a:r>
            <a:r>
              <a:rPr lang="en-US" altLang="zh-CN" sz="1700" dirty="0">
                <a:solidFill>
                  <a:srgbClr val="800000"/>
                </a:solidFill>
                <a:latin typeface="Verdana" pitchFamily="34" charset="0"/>
              </a:rPr>
              <a:t>a  </a:t>
            </a:r>
            <a:r>
              <a:rPr lang="zh-CN" altLang="en-US" sz="1400" dirty="0"/>
              <a:t>在当前字符后插入正文段，直至按</a:t>
            </a:r>
            <a:r>
              <a:rPr lang="en-US" altLang="zh-CN" sz="1400" dirty="0">
                <a:latin typeface="Times New Roman" pitchFamily="18" charset="0"/>
              </a:rPr>
              <a:t>Esc</a:t>
            </a:r>
            <a:r>
              <a:rPr lang="zh-CN" altLang="en-US" sz="1400" dirty="0">
                <a:latin typeface="Times New Roman" pitchFamily="18" charset="0"/>
              </a:rPr>
              <a:t>键</a:t>
            </a:r>
            <a:r>
              <a:rPr lang="en-US" altLang="zh-CN" sz="1400" dirty="0">
                <a:latin typeface="Times New Roman" pitchFamily="18" charset="0"/>
              </a:rPr>
              <a:t>(append)</a:t>
            </a:r>
          </a:p>
          <a:p>
            <a:pPr lvl="1">
              <a:defRPr/>
            </a:pPr>
            <a:endParaRPr lang="zh-CN" altLang="en-US" sz="1800" dirty="0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833302D4-7F58-40E1-9578-AF320C55A2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15888"/>
            <a:ext cx="914400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4000" kern="0" dirty="0">
                <a:latin typeface="Verdana" panose="020B0604030504040204" pitchFamily="34" charset="0"/>
                <a:ea typeface="黑体" panose="02010609060101010101" pitchFamily="49" charset="-122"/>
              </a:rPr>
              <a:t>vi</a:t>
            </a:r>
            <a:r>
              <a:rPr lang="zh-CN" altLang="en-US" sz="4000" kern="0" dirty="0">
                <a:latin typeface="Verdana" panose="020B0604030504040204" pitchFamily="34" charset="0"/>
                <a:ea typeface="黑体" panose="02010609060101010101" pitchFamily="49" charset="-122"/>
              </a:rPr>
              <a:t>的两种工作状态</a:t>
            </a:r>
            <a:endParaRPr lang="zh-CN" altLang="zh-CN" sz="4000" kern="0" dirty="0">
              <a:latin typeface="Verdana" panose="020B0604030504040204" pitchFamily="34" charset="0"/>
              <a:ea typeface="黑体" panose="02010609060101010101" pitchFamily="49" charset="-122"/>
              <a:sym typeface="黑体" panose="02010609060101010101" pitchFamily="49" charset="-122"/>
            </a:endParaRPr>
          </a:p>
        </p:txBody>
      </p:sp>
      <p:sp>
        <p:nvSpPr>
          <p:cNvPr id="6" name="动作按钮: 转到主页 5">
            <a:hlinkClick r:id="rId5" action="ppaction://hlinksldjump" highlightClick="1"/>
            <a:extLst>
              <a:ext uri="{FF2B5EF4-FFF2-40B4-BE49-F238E27FC236}">
                <a16:creationId xmlns:a16="http://schemas.microsoft.com/office/drawing/2014/main" id="{F460C4E1-EC74-4DA9-B1B8-0B870901EEF2}"/>
              </a:ext>
            </a:extLst>
          </p:cNvPr>
          <p:cNvSpPr/>
          <p:nvPr/>
        </p:nvSpPr>
        <p:spPr bwMode="auto">
          <a:xfrm>
            <a:off x="261984" y="260648"/>
            <a:ext cx="284499" cy="368201"/>
          </a:xfrm>
          <a:prstGeom prst="actionButtonHome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46328474"/>
      </p:ext>
    </p:extLst>
  </p:cSld>
  <p:clrMapOvr>
    <a:masterClrMapping/>
  </p:clrMapOvr>
  <p:transition spd="slow" advTm="38376"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522000" y="1124744"/>
            <a:ext cx="8100000" cy="4079949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68580" tIns="34290" rIns="67500" bIns="3429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342900" marR="0" lvl="0" indent="-342900" defTabSz="914400" eaLnBrk="1" latinLnBrk="0" hangingPunct="1">
              <a:lnSpc>
                <a:spcPct val="100000"/>
              </a:lnSpc>
              <a:spcBef>
                <a:spcPct val="20000"/>
              </a:spcBef>
              <a:buClr>
                <a:srgbClr val="FF9900"/>
              </a:buClr>
              <a:buSzTx/>
              <a:buFont typeface="Wingdings" pitchFamily="2" charset="2"/>
              <a:buChar char="n"/>
              <a:tabLst/>
              <a:defRPr kumimoji="1" sz="2800" b="1" i="0" u="none" strike="noStrike" kern="0" cap="none" spc="0" normalizeH="0" baseline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Times New Roman"/>
                <a:ea typeface="黑体"/>
              </a:defRPr>
            </a:lvl1pPr>
            <a:lvl2pPr marL="742950" marR="0" lvl="1" indent="-285750" defTabSz="914400" eaLnBrk="1" latinLnBrk="0" hangingPunct="1">
              <a:lnSpc>
                <a:spcPct val="100000"/>
              </a:lnSpc>
              <a:spcBef>
                <a:spcPct val="20000"/>
              </a:spcBef>
              <a:buClr>
                <a:srgbClr val="009900"/>
              </a:buClr>
              <a:buSzTx/>
              <a:buFont typeface="Wingdings" pitchFamily="2" charset="2"/>
              <a:buChar char="u"/>
              <a:tabLst/>
              <a:defRPr kumimoji="1" sz="24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黑体"/>
              </a:defRPr>
            </a:lvl2pPr>
            <a:lvl3pPr marL="1143000" indent="-228600">
              <a:spcBef>
                <a:spcPct val="20000"/>
              </a:spcBef>
              <a:buClr>
                <a:srgbClr val="0000FF"/>
              </a:buClr>
              <a:buFont typeface="Wingdings" pitchFamily="2" charset="2"/>
              <a:buChar char="Ø"/>
              <a:defRPr kumimoji="1" sz="2200">
                <a:latin typeface="Verdana" pitchFamily="34" charset="0"/>
                <a:ea typeface="+mj-ea"/>
              </a:defRPr>
            </a:lvl3pPr>
            <a:lvl4pPr marL="1600200" indent="-228600">
              <a:spcBef>
                <a:spcPct val="20000"/>
              </a:spcBef>
              <a:buClr>
                <a:srgbClr val="CC00FF"/>
              </a:buClr>
              <a:buFont typeface="Wingdings" pitchFamily="2" charset="2"/>
              <a:buChar char="l"/>
              <a:defRPr kumimoji="1" sz="2000">
                <a:latin typeface="Verdana" pitchFamily="34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rgbClr val="006600"/>
              </a:buClr>
              <a:buFont typeface="Wingdings" pitchFamily="2" charset="2"/>
              <a:buChar char="l"/>
              <a:defRPr kumimoji="1" sz="2000">
                <a:latin typeface="+mn-lt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latin typeface="+mn-lt"/>
              </a:defRPr>
            </a:lvl9pPr>
          </a:lstStyle>
          <a:p>
            <a:pPr>
              <a:lnSpc>
                <a:spcPts val="1950"/>
              </a:lnSpc>
              <a:defRPr/>
            </a:pPr>
            <a:r>
              <a:rPr lang="zh-CN" altLang="en-US" sz="2100" dirty="0"/>
              <a:t>单字符移动（四个字母键盘上相邻的按键）</a:t>
            </a:r>
          </a:p>
          <a:p>
            <a:pPr lvl="1">
              <a:lnSpc>
                <a:spcPts val="1950"/>
              </a:lnSpc>
              <a:defRPr/>
            </a:pPr>
            <a:r>
              <a:rPr lang="en-US" altLang="zh-CN" sz="1800" b="1" dirty="0">
                <a:solidFill>
                  <a:srgbClr val="800000"/>
                </a:solidFill>
              </a:rPr>
              <a:t>h </a:t>
            </a:r>
            <a:r>
              <a:rPr lang="en-US" altLang="zh-CN" sz="1800" dirty="0"/>
              <a:t> </a:t>
            </a:r>
            <a:r>
              <a:rPr lang="zh-CN" altLang="en-US" sz="1800" dirty="0"/>
              <a:t>光标左移一列</a:t>
            </a:r>
          </a:p>
          <a:p>
            <a:pPr lvl="1">
              <a:lnSpc>
                <a:spcPts val="1950"/>
              </a:lnSpc>
              <a:defRPr/>
            </a:pPr>
            <a:r>
              <a:rPr lang="en-US" altLang="zh-CN" sz="1800" b="1" dirty="0">
                <a:solidFill>
                  <a:srgbClr val="800000"/>
                </a:solidFill>
              </a:rPr>
              <a:t>j</a:t>
            </a:r>
            <a:r>
              <a:rPr lang="en-US" altLang="zh-CN" sz="1800" dirty="0"/>
              <a:t>  </a:t>
            </a:r>
            <a:r>
              <a:rPr lang="zh-CN" altLang="en-US" sz="1800" dirty="0"/>
              <a:t>光标下移一行</a:t>
            </a:r>
          </a:p>
          <a:p>
            <a:pPr lvl="1">
              <a:lnSpc>
                <a:spcPts val="1950"/>
              </a:lnSpc>
              <a:defRPr/>
            </a:pPr>
            <a:r>
              <a:rPr lang="en-US" altLang="zh-CN" sz="1800" b="1" dirty="0">
                <a:solidFill>
                  <a:srgbClr val="800000"/>
                </a:solidFill>
              </a:rPr>
              <a:t>k </a:t>
            </a:r>
            <a:r>
              <a:rPr lang="en-US" altLang="zh-CN" sz="1800" dirty="0"/>
              <a:t> </a:t>
            </a:r>
            <a:r>
              <a:rPr lang="zh-CN" altLang="en-US" sz="1800" dirty="0"/>
              <a:t>光标上移一行</a:t>
            </a:r>
          </a:p>
          <a:p>
            <a:pPr lvl="1">
              <a:lnSpc>
                <a:spcPts val="1950"/>
              </a:lnSpc>
              <a:defRPr/>
            </a:pPr>
            <a:r>
              <a:rPr lang="en-US" altLang="zh-CN" sz="1800" b="1" dirty="0">
                <a:solidFill>
                  <a:srgbClr val="800000"/>
                </a:solidFill>
              </a:rPr>
              <a:t>l </a:t>
            </a:r>
            <a:r>
              <a:rPr lang="en-US" altLang="zh-CN" sz="1800" dirty="0"/>
              <a:t> </a:t>
            </a:r>
            <a:r>
              <a:rPr lang="zh-CN" altLang="en-US" sz="1800" dirty="0"/>
              <a:t>光标右移一列</a:t>
            </a:r>
          </a:p>
          <a:p>
            <a:pPr lvl="1">
              <a:lnSpc>
                <a:spcPts val="1950"/>
              </a:lnSpc>
              <a:defRPr/>
            </a:pPr>
            <a:r>
              <a:rPr lang="zh-CN" altLang="en-US" sz="1800" dirty="0"/>
              <a:t>一般可以直接使用键盘上的方向键代替这四个字母</a:t>
            </a:r>
          </a:p>
          <a:p>
            <a:pPr>
              <a:lnSpc>
                <a:spcPts val="1950"/>
              </a:lnSpc>
              <a:defRPr/>
            </a:pPr>
            <a:r>
              <a:rPr lang="zh-CN" altLang="en-US" sz="2100" dirty="0"/>
              <a:t>命令前加一整数，表示这个命令连续执行多少遍</a:t>
            </a:r>
          </a:p>
          <a:p>
            <a:pPr lvl="1">
              <a:lnSpc>
                <a:spcPts val="1950"/>
              </a:lnSpc>
              <a:defRPr/>
            </a:pPr>
            <a:r>
              <a:rPr lang="en-US" altLang="zh-CN" sz="1800" b="1" dirty="0">
                <a:solidFill>
                  <a:srgbClr val="800000"/>
                </a:solidFill>
              </a:rPr>
              <a:t>5h</a:t>
            </a:r>
            <a:r>
              <a:rPr lang="en-US" altLang="zh-CN" sz="1800" dirty="0"/>
              <a:t>     </a:t>
            </a:r>
            <a:r>
              <a:rPr lang="zh-CN" altLang="en-US" sz="1800" dirty="0"/>
              <a:t>光标左移</a:t>
            </a:r>
            <a:r>
              <a:rPr lang="en-US" altLang="zh-CN" sz="1800" dirty="0"/>
              <a:t>5</a:t>
            </a:r>
            <a:r>
              <a:rPr lang="zh-CN" altLang="en-US" sz="1800" dirty="0"/>
              <a:t>列</a:t>
            </a:r>
          </a:p>
          <a:p>
            <a:pPr lvl="1">
              <a:lnSpc>
                <a:spcPts val="1950"/>
              </a:lnSpc>
              <a:defRPr/>
            </a:pPr>
            <a:r>
              <a:rPr lang="en-US" altLang="zh-CN" sz="1800" b="1" dirty="0">
                <a:solidFill>
                  <a:srgbClr val="800000"/>
                </a:solidFill>
              </a:rPr>
              <a:t>6j </a:t>
            </a:r>
            <a:r>
              <a:rPr lang="en-US" altLang="zh-CN" sz="1800" dirty="0"/>
              <a:t>     </a:t>
            </a:r>
            <a:r>
              <a:rPr lang="zh-CN" altLang="en-US" sz="1800" dirty="0"/>
              <a:t>光标下移</a:t>
            </a:r>
            <a:r>
              <a:rPr lang="en-US" altLang="zh-CN" sz="1800" dirty="0"/>
              <a:t>6</a:t>
            </a:r>
            <a:r>
              <a:rPr lang="zh-CN" altLang="en-US" sz="1800" dirty="0"/>
              <a:t>行</a:t>
            </a:r>
          </a:p>
          <a:p>
            <a:pPr lvl="1">
              <a:lnSpc>
                <a:spcPts val="1950"/>
              </a:lnSpc>
              <a:defRPr/>
            </a:pPr>
            <a:r>
              <a:rPr lang="en-US" altLang="zh-CN" sz="1800" b="1" dirty="0">
                <a:solidFill>
                  <a:srgbClr val="800000"/>
                </a:solidFill>
              </a:rPr>
              <a:t>23k</a:t>
            </a:r>
            <a:r>
              <a:rPr lang="en-US" altLang="zh-CN" sz="1800" dirty="0"/>
              <a:t>   </a:t>
            </a:r>
            <a:r>
              <a:rPr lang="zh-CN" altLang="en-US" sz="1800" dirty="0"/>
              <a:t>光标上移</a:t>
            </a:r>
            <a:r>
              <a:rPr lang="en-US" altLang="zh-CN" sz="1800" dirty="0"/>
              <a:t>23</a:t>
            </a:r>
            <a:r>
              <a:rPr lang="zh-CN" altLang="en-US" sz="1800" dirty="0"/>
              <a:t>行</a:t>
            </a:r>
          </a:p>
          <a:p>
            <a:pPr lvl="1">
              <a:lnSpc>
                <a:spcPts val="1950"/>
              </a:lnSpc>
              <a:defRPr/>
            </a:pPr>
            <a:r>
              <a:rPr lang="en-US" altLang="zh-CN" sz="1800" b="1" dirty="0">
                <a:solidFill>
                  <a:srgbClr val="800000"/>
                </a:solidFill>
              </a:rPr>
              <a:t>10l </a:t>
            </a:r>
            <a:r>
              <a:rPr lang="en-US" altLang="zh-CN" sz="1800" dirty="0"/>
              <a:t>   </a:t>
            </a:r>
            <a:r>
              <a:rPr lang="zh-CN" altLang="en-US" sz="1800" dirty="0"/>
              <a:t>光标右移</a:t>
            </a:r>
            <a:r>
              <a:rPr lang="en-US" altLang="zh-CN" sz="1800" dirty="0"/>
              <a:t>10</a:t>
            </a:r>
            <a:r>
              <a:rPr lang="zh-CN" altLang="en-US" sz="1800" dirty="0"/>
              <a:t>列</a:t>
            </a:r>
          </a:p>
          <a:p>
            <a:pPr marL="342900" lvl="1" indent="0">
              <a:lnSpc>
                <a:spcPts val="1950"/>
              </a:lnSpc>
              <a:buNone/>
              <a:defRPr/>
            </a:pPr>
            <a:r>
              <a:rPr lang="zh-CN" altLang="en-US" sz="1800" dirty="0"/>
              <a:t>注意：在</a:t>
            </a:r>
            <a:r>
              <a:rPr lang="en-US" altLang="zh-CN" sz="1800" dirty="0"/>
              <a:t>vi</a:t>
            </a:r>
            <a:r>
              <a:rPr lang="zh-CN" altLang="en-US" sz="1800" dirty="0"/>
              <a:t>命令状态下的按键命令没有回显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833302D4-7F58-40E1-9578-AF320C55A2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15888"/>
            <a:ext cx="914400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4000" kern="0" dirty="0">
                <a:latin typeface="Verdana" panose="020B0604030504040204" pitchFamily="34" charset="0"/>
                <a:ea typeface="黑体" panose="02010609060101010101" pitchFamily="49" charset="-122"/>
              </a:rPr>
              <a:t>光标单字符移动</a:t>
            </a:r>
            <a:endParaRPr lang="zh-CN" altLang="zh-CN" sz="4000" kern="0" dirty="0">
              <a:latin typeface="Verdana" panose="020B0604030504040204" pitchFamily="34" charset="0"/>
              <a:ea typeface="黑体" panose="02010609060101010101" pitchFamily="49" charset="-122"/>
              <a:sym typeface="黑体" panose="02010609060101010101" pitchFamily="49" charset="-122"/>
            </a:endParaRPr>
          </a:p>
        </p:txBody>
      </p:sp>
      <p:pic>
        <p:nvPicPr>
          <p:cNvPr id="4" name="图片 3">
            <a:hlinkClick r:id="rId2" action="ppaction://hlinksldjump"/>
            <a:extLst>
              <a:ext uri="{FF2B5EF4-FFF2-40B4-BE49-F238E27FC236}">
                <a16:creationId xmlns:a16="http://schemas.microsoft.com/office/drawing/2014/main" id="{B08AA742-0EA1-4D32-AF99-21A386BDD0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6207245"/>
            <a:ext cx="251520" cy="318099"/>
          </a:xfrm>
          <a:prstGeom prst="rect">
            <a:avLst/>
          </a:prstGeom>
        </p:spPr>
      </p:pic>
      <p:sp>
        <p:nvSpPr>
          <p:cNvPr id="5" name="动作按钮: 转到主页 4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63A51C2E-CD32-43F4-8D83-C1AF035DBAA1}"/>
              </a:ext>
            </a:extLst>
          </p:cNvPr>
          <p:cNvSpPr/>
          <p:nvPr/>
        </p:nvSpPr>
        <p:spPr bwMode="auto">
          <a:xfrm>
            <a:off x="261984" y="260648"/>
            <a:ext cx="284499" cy="368201"/>
          </a:xfrm>
          <a:prstGeom prst="actionButtonHome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75990340"/>
      </p:ext>
    </p:extLst>
  </p:cSld>
  <p:clrMapOvr>
    <a:masterClrMapping/>
  </p:clrMapOvr>
  <p:transition spd="slow" advTm="38376"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522000" y="980728"/>
            <a:ext cx="8100000" cy="27000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68580" tIns="34290" rIns="67500" bIns="3429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342900" marR="0" lvl="0" indent="-342900" defTabSz="914400" eaLnBrk="1" latinLnBrk="0" hangingPunct="1">
              <a:lnSpc>
                <a:spcPct val="100000"/>
              </a:lnSpc>
              <a:spcBef>
                <a:spcPct val="20000"/>
              </a:spcBef>
              <a:buClr>
                <a:srgbClr val="FF9900"/>
              </a:buClr>
              <a:buSzTx/>
              <a:buFont typeface="Wingdings" pitchFamily="2" charset="2"/>
              <a:buChar char="n"/>
              <a:tabLst/>
              <a:defRPr kumimoji="1" sz="2800" b="1" i="0" u="none" strike="noStrike" kern="0" cap="none" spc="0" normalizeH="0" baseline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Times New Roman"/>
                <a:ea typeface="黑体"/>
              </a:defRPr>
            </a:lvl1pPr>
            <a:lvl2pPr marL="742950" marR="0" lvl="1" indent="-285750" defTabSz="914400" eaLnBrk="1" latinLnBrk="0" hangingPunct="1">
              <a:lnSpc>
                <a:spcPct val="100000"/>
              </a:lnSpc>
              <a:spcBef>
                <a:spcPct val="20000"/>
              </a:spcBef>
              <a:buClr>
                <a:srgbClr val="009900"/>
              </a:buClr>
              <a:buSzTx/>
              <a:buFont typeface="Wingdings" pitchFamily="2" charset="2"/>
              <a:buChar char="u"/>
              <a:tabLst/>
              <a:defRPr kumimoji="1" sz="24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黑体"/>
              </a:defRPr>
            </a:lvl2pPr>
            <a:lvl3pPr marL="1143000" indent="-228600">
              <a:spcBef>
                <a:spcPct val="20000"/>
              </a:spcBef>
              <a:buClr>
                <a:srgbClr val="0000FF"/>
              </a:buClr>
              <a:buFont typeface="Wingdings" pitchFamily="2" charset="2"/>
              <a:buChar char="Ø"/>
              <a:defRPr kumimoji="1" sz="2200">
                <a:latin typeface="Verdana" pitchFamily="34" charset="0"/>
                <a:ea typeface="+mj-ea"/>
              </a:defRPr>
            </a:lvl3pPr>
            <a:lvl4pPr marL="1600200" indent="-228600">
              <a:spcBef>
                <a:spcPct val="20000"/>
              </a:spcBef>
              <a:buClr>
                <a:srgbClr val="CC00FF"/>
              </a:buClr>
              <a:buFont typeface="Wingdings" pitchFamily="2" charset="2"/>
              <a:buChar char="l"/>
              <a:defRPr kumimoji="1" sz="2000">
                <a:latin typeface="Verdana" pitchFamily="34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rgbClr val="006600"/>
              </a:buClr>
              <a:buFont typeface="Wingdings" pitchFamily="2" charset="2"/>
              <a:buChar char="l"/>
              <a:defRPr kumimoji="1" sz="2000">
                <a:latin typeface="+mn-lt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latin typeface="+mn-lt"/>
              </a:defRPr>
            </a:lvl9pPr>
          </a:lstStyle>
          <a:p>
            <a:pPr lvl="0">
              <a:defRPr/>
            </a:pPr>
            <a:r>
              <a:rPr lang="zh-CN" altLang="en-US" sz="2100" dirty="0"/>
              <a:t>命令</a:t>
            </a:r>
          </a:p>
          <a:p>
            <a:pPr lvl="1">
              <a:defRPr/>
            </a:pPr>
            <a:r>
              <a:rPr lang="en-US" altLang="zh-CN" sz="1800" b="1" dirty="0">
                <a:solidFill>
                  <a:srgbClr val="800000"/>
                </a:solidFill>
                <a:latin typeface="Times New Roman" pitchFamily="18" charset="0"/>
              </a:rPr>
              <a:t>Ctrl-b</a:t>
            </a:r>
            <a:r>
              <a:rPr lang="en-US" altLang="zh-CN" sz="1800" dirty="0">
                <a:latin typeface="Times New Roman" pitchFamily="18" charset="0"/>
              </a:rPr>
              <a:t> </a:t>
            </a:r>
            <a:r>
              <a:rPr lang="zh-CN" altLang="en-US" sz="1800" dirty="0">
                <a:latin typeface="Times New Roman" pitchFamily="18" charset="0"/>
              </a:rPr>
              <a:t>向后翻页</a:t>
            </a:r>
            <a:r>
              <a:rPr lang="en-US" altLang="zh-CN" sz="1800" dirty="0">
                <a:latin typeface="Times New Roman" pitchFamily="18" charset="0"/>
              </a:rPr>
              <a:t>(Backward)</a:t>
            </a:r>
          </a:p>
          <a:p>
            <a:pPr lvl="1">
              <a:defRPr/>
            </a:pPr>
            <a:r>
              <a:rPr lang="en-US" altLang="zh-CN" sz="1800" b="1" dirty="0">
                <a:solidFill>
                  <a:srgbClr val="800000"/>
                </a:solidFill>
                <a:latin typeface="Times New Roman" pitchFamily="18" charset="0"/>
              </a:rPr>
              <a:t>Ctrl-f</a:t>
            </a:r>
            <a:r>
              <a:rPr lang="en-US" altLang="zh-CN" sz="1800" dirty="0">
                <a:latin typeface="Times New Roman" pitchFamily="18" charset="0"/>
              </a:rPr>
              <a:t>  </a:t>
            </a:r>
            <a:r>
              <a:rPr lang="zh-CN" altLang="en-US" sz="1800" dirty="0">
                <a:latin typeface="Times New Roman" pitchFamily="18" charset="0"/>
              </a:rPr>
              <a:t>向前翻页</a:t>
            </a:r>
            <a:r>
              <a:rPr lang="en-US" altLang="zh-CN" sz="1800" dirty="0">
                <a:latin typeface="Times New Roman" pitchFamily="18" charset="0"/>
              </a:rPr>
              <a:t>(Forward)</a:t>
            </a:r>
          </a:p>
          <a:p>
            <a:pPr lvl="1">
              <a:defRPr/>
            </a:pPr>
            <a:r>
              <a:rPr lang="zh-CN" altLang="en-US" sz="1800" dirty="0"/>
              <a:t>一般可以</a:t>
            </a:r>
            <a:r>
              <a:rPr lang="zh-CN" altLang="en-US" sz="1800" dirty="0">
                <a:latin typeface="Times New Roman" pitchFamily="18" charset="0"/>
              </a:rPr>
              <a:t>用</a:t>
            </a:r>
            <a:r>
              <a:rPr lang="en-US" altLang="zh-CN" sz="1800" b="1" dirty="0" err="1">
                <a:solidFill>
                  <a:srgbClr val="800000"/>
                </a:solidFill>
                <a:latin typeface="Times New Roman" pitchFamily="18" charset="0"/>
              </a:rPr>
              <a:t>PgDn</a:t>
            </a:r>
            <a:r>
              <a:rPr lang="zh-CN" altLang="en-US" sz="1800" dirty="0">
                <a:latin typeface="Times New Roman" pitchFamily="18" charset="0"/>
              </a:rPr>
              <a:t>键代替</a:t>
            </a:r>
            <a:r>
              <a:rPr lang="en-US" altLang="zh-CN" sz="1800" dirty="0">
                <a:latin typeface="Times New Roman" pitchFamily="18" charset="0"/>
              </a:rPr>
              <a:t>Ctrl-f</a:t>
            </a:r>
            <a:r>
              <a:rPr lang="zh-CN" altLang="en-US" sz="1800" dirty="0">
                <a:latin typeface="Times New Roman" pitchFamily="18" charset="0"/>
              </a:rPr>
              <a:t>，用</a:t>
            </a:r>
            <a:r>
              <a:rPr lang="en-US" altLang="zh-CN" sz="1800" b="1" dirty="0" err="1">
                <a:solidFill>
                  <a:srgbClr val="800000"/>
                </a:solidFill>
                <a:latin typeface="Times New Roman" pitchFamily="18" charset="0"/>
              </a:rPr>
              <a:t>PgUp</a:t>
            </a:r>
            <a:r>
              <a:rPr lang="zh-CN" altLang="en-US" sz="1800" dirty="0">
                <a:latin typeface="Times New Roman" pitchFamily="18" charset="0"/>
              </a:rPr>
              <a:t>键代替</a:t>
            </a:r>
            <a:r>
              <a:rPr lang="en-US" altLang="zh-CN" sz="1800" dirty="0">
                <a:latin typeface="Times New Roman" pitchFamily="18" charset="0"/>
              </a:rPr>
              <a:t>Ctrl-b</a:t>
            </a:r>
          </a:p>
          <a:p>
            <a:pPr lvl="1">
              <a:defRPr/>
            </a:pPr>
            <a:r>
              <a:rPr lang="zh-CN" altLang="en-US" sz="1800" dirty="0"/>
              <a:t>也可以使用下面的命令</a:t>
            </a:r>
          </a:p>
          <a:p>
            <a:pPr lvl="2" defTabSz="685800" eaLnBrk="1" hangingPunct="1">
              <a:defRPr/>
            </a:pPr>
            <a:r>
              <a:rPr lang="en-US" altLang="zh-CN" sz="1650" kern="0" dirty="0">
                <a:solidFill>
                  <a:srgbClr val="800000"/>
                </a:solidFill>
                <a:latin typeface="Times New Roman" pitchFamily="18" charset="0"/>
              </a:rPr>
              <a:t>6Ctrl-f</a:t>
            </a:r>
            <a:r>
              <a:rPr lang="en-US" altLang="zh-CN" sz="1650" kern="0" dirty="0">
                <a:solidFill>
                  <a:srgbClr val="000000"/>
                </a:solidFill>
                <a:latin typeface="Times New Roman" pitchFamily="18" charset="0"/>
              </a:rPr>
              <a:t>     </a:t>
            </a:r>
            <a:r>
              <a:rPr lang="zh-CN" altLang="en-US" sz="1650" kern="0" dirty="0">
                <a:solidFill>
                  <a:srgbClr val="000000"/>
                </a:solidFill>
                <a:latin typeface="Times New Roman" pitchFamily="18" charset="0"/>
              </a:rPr>
              <a:t>向前翻</a:t>
            </a:r>
            <a:r>
              <a:rPr lang="en-US" altLang="zh-CN" sz="1650" kern="0" dirty="0">
                <a:solidFill>
                  <a:srgbClr val="000000"/>
                </a:solidFill>
                <a:latin typeface="Times New Roman" pitchFamily="18" charset="0"/>
              </a:rPr>
              <a:t>6</a:t>
            </a:r>
            <a:r>
              <a:rPr lang="zh-CN" altLang="en-US" sz="1650" kern="0" dirty="0">
                <a:solidFill>
                  <a:srgbClr val="000000"/>
                </a:solidFill>
                <a:latin typeface="Times New Roman" pitchFamily="18" charset="0"/>
              </a:rPr>
              <a:t>页</a:t>
            </a:r>
          </a:p>
          <a:p>
            <a:pPr lvl="2" defTabSz="685800" eaLnBrk="1" hangingPunct="1">
              <a:defRPr/>
            </a:pPr>
            <a:r>
              <a:rPr lang="en-US" altLang="zh-CN" sz="1650" kern="0" dirty="0">
                <a:solidFill>
                  <a:srgbClr val="800000"/>
                </a:solidFill>
                <a:latin typeface="Times New Roman" pitchFamily="18" charset="0"/>
              </a:rPr>
              <a:t>15Ctrl-b</a:t>
            </a:r>
            <a:r>
              <a:rPr lang="en-US" altLang="zh-CN" sz="1650" kern="0" dirty="0">
                <a:solidFill>
                  <a:srgbClr val="000000"/>
                </a:solidFill>
                <a:latin typeface="Times New Roman" pitchFamily="18" charset="0"/>
              </a:rPr>
              <a:t>  </a:t>
            </a:r>
            <a:r>
              <a:rPr lang="zh-CN" altLang="en-US" sz="1650" kern="0" dirty="0">
                <a:solidFill>
                  <a:srgbClr val="000000"/>
                </a:solidFill>
                <a:latin typeface="Times New Roman" pitchFamily="18" charset="0"/>
              </a:rPr>
              <a:t>向后翻</a:t>
            </a:r>
            <a:r>
              <a:rPr lang="en-US" altLang="zh-CN" sz="1650" kern="0" dirty="0">
                <a:solidFill>
                  <a:srgbClr val="000000"/>
                </a:solidFill>
                <a:latin typeface="Times New Roman" pitchFamily="18" charset="0"/>
              </a:rPr>
              <a:t>15</a:t>
            </a:r>
            <a:r>
              <a:rPr lang="zh-CN" altLang="en-US" sz="1650" kern="0" dirty="0">
                <a:solidFill>
                  <a:srgbClr val="000000"/>
                </a:solidFill>
                <a:latin typeface="Times New Roman" pitchFamily="18" charset="0"/>
              </a:rPr>
              <a:t>页</a:t>
            </a:r>
            <a:r>
              <a:rPr lang="zh-CN" altLang="en-US" sz="1650" kern="0" dirty="0">
                <a:solidFill>
                  <a:srgbClr val="000000"/>
                </a:solidFill>
              </a:rPr>
              <a:t> </a:t>
            </a:r>
          </a:p>
          <a:p>
            <a:pPr lvl="0">
              <a:defRPr/>
            </a:pPr>
            <a:endParaRPr lang="en-US" altLang="zh-CN" sz="2100" dirty="0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833302D4-7F58-40E1-9578-AF320C55A2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15888"/>
            <a:ext cx="914400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4000" kern="0" dirty="0">
                <a:latin typeface="Verdana" panose="020B0604030504040204" pitchFamily="34" charset="0"/>
                <a:ea typeface="黑体" panose="02010609060101010101" pitchFamily="49" charset="-122"/>
              </a:rPr>
              <a:t>翻页</a:t>
            </a:r>
            <a:endParaRPr lang="zh-CN" altLang="zh-CN" sz="4000" kern="0" dirty="0">
              <a:latin typeface="Verdana" panose="020B0604030504040204" pitchFamily="34" charset="0"/>
              <a:ea typeface="黑体" panose="02010609060101010101" pitchFamily="49" charset="-122"/>
              <a:sym typeface="黑体" panose="02010609060101010101" pitchFamily="49" charset="-122"/>
            </a:endParaRPr>
          </a:p>
        </p:txBody>
      </p:sp>
      <p:sp>
        <p:nvSpPr>
          <p:cNvPr id="5" name="动作按钮: 转到主页 4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87CB2181-7753-42D8-A043-11061326086C}"/>
              </a:ext>
            </a:extLst>
          </p:cNvPr>
          <p:cNvSpPr/>
          <p:nvPr/>
        </p:nvSpPr>
        <p:spPr bwMode="auto">
          <a:xfrm>
            <a:off x="261984" y="260648"/>
            <a:ext cx="284499" cy="368201"/>
          </a:xfrm>
          <a:prstGeom prst="actionButtonHome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12743929"/>
      </p:ext>
    </p:extLst>
  </p:cSld>
  <p:clrMapOvr>
    <a:masterClrMapping/>
  </p:clrMapOvr>
  <p:transition spd="slow" advTm="38376"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522000" y="1196752"/>
            <a:ext cx="8100000" cy="27000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68580" tIns="34290" rIns="67500" bIns="3429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342900" marR="0" lvl="0" indent="-342900" defTabSz="914400" eaLnBrk="1" latinLnBrk="0" hangingPunct="1">
              <a:lnSpc>
                <a:spcPct val="100000"/>
              </a:lnSpc>
              <a:spcBef>
                <a:spcPct val="20000"/>
              </a:spcBef>
              <a:buClr>
                <a:srgbClr val="FF9900"/>
              </a:buClr>
              <a:buSzTx/>
              <a:buFont typeface="Wingdings" pitchFamily="2" charset="2"/>
              <a:buChar char="n"/>
              <a:tabLst/>
              <a:defRPr kumimoji="1" sz="2800" b="1" i="0" u="none" strike="noStrike" kern="0" cap="none" spc="0" normalizeH="0" baseline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Times New Roman"/>
                <a:ea typeface="黑体"/>
              </a:defRPr>
            </a:lvl1pPr>
            <a:lvl2pPr marL="742950" marR="0" lvl="1" indent="-285750" defTabSz="914400" eaLnBrk="1" latinLnBrk="0" hangingPunct="1">
              <a:lnSpc>
                <a:spcPct val="100000"/>
              </a:lnSpc>
              <a:spcBef>
                <a:spcPct val="20000"/>
              </a:spcBef>
              <a:buClr>
                <a:srgbClr val="009900"/>
              </a:buClr>
              <a:buSzTx/>
              <a:buFont typeface="Wingdings" pitchFamily="2" charset="2"/>
              <a:buChar char="u"/>
              <a:tabLst/>
              <a:defRPr kumimoji="1" sz="24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黑体"/>
              </a:defRPr>
            </a:lvl2pPr>
            <a:lvl3pPr marL="1143000" indent="-228600">
              <a:spcBef>
                <a:spcPct val="20000"/>
              </a:spcBef>
              <a:buClr>
                <a:srgbClr val="0000FF"/>
              </a:buClr>
              <a:buFont typeface="Wingdings" pitchFamily="2" charset="2"/>
              <a:buChar char="Ø"/>
              <a:defRPr kumimoji="1" sz="2200">
                <a:latin typeface="Verdana" pitchFamily="34" charset="0"/>
                <a:ea typeface="+mj-ea"/>
              </a:defRPr>
            </a:lvl3pPr>
            <a:lvl4pPr marL="1600200" indent="-228600">
              <a:spcBef>
                <a:spcPct val="20000"/>
              </a:spcBef>
              <a:buClr>
                <a:srgbClr val="CC00FF"/>
              </a:buClr>
              <a:buFont typeface="Wingdings" pitchFamily="2" charset="2"/>
              <a:buChar char="l"/>
              <a:defRPr kumimoji="1" sz="2000">
                <a:latin typeface="Verdana" pitchFamily="34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rgbClr val="006600"/>
              </a:buClr>
              <a:buFont typeface="Wingdings" pitchFamily="2" charset="2"/>
              <a:buChar char="l"/>
              <a:defRPr kumimoji="1" sz="2000">
                <a:latin typeface="+mn-lt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latin typeface="+mn-lt"/>
              </a:defRPr>
            </a:lvl9pPr>
          </a:lstStyle>
          <a:p>
            <a:pPr lvl="0">
              <a:defRPr/>
            </a:pPr>
            <a:r>
              <a:rPr lang="zh-CN" altLang="en-US" sz="2100" dirty="0"/>
              <a:t>行尾行首</a:t>
            </a:r>
          </a:p>
          <a:p>
            <a:pPr lvl="1">
              <a:defRPr/>
            </a:pPr>
            <a:r>
              <a:rPr lang="zh-CN" altLang="en-US" sz="1800" dirty="0"/>
              <a:t>将光标移至当前行首    </a:t>
            </a:r>
            <a:r>
              <a:rPr lang="en-US" altLang="zh-CN" sz="1800" b="1" dirty="0">
                <a:solidFill>
                  <a:srgbClr val="800000"/>
                </a:solidFill>
              </a:rPr>
              <a:t>^</a:t>
            </a:r>
          </a:p>
          <a:p>
            <a:pPr lvl="1">
              <a:defRPr/>
            </a:pPr>
            <a:r>
              <a:rPr lang="zh-CN" altLang="en-US" sz="1800" dirty="0"/>
              <a:t>将光标移至当前行尾    </a:t>
            </a:r>
            <a:r>
              <a:rPr lang="en-US" altLang="zh-CN" sz="1800" b="1" dirty="0">
                <a:solidFill>
                  <a:srgbClr val="800000"/>
                </a:solidFill>
              </a:rPr>
              <a:t>$</a:t>
            </a:r>
          </a:p>
          <a:p>
            <a:pPr lvl="0">
              <a:defRPr/>
            </a:pPr>
            <a:r>
              <a:rPr lang="zh-CN" altLang="en-US" sz="2100" dirty="0"/>
              <a:t>移动一个单词</a:t>
            </a:r>
          </a:p>
          <a:p>
            <a:pPr lvl="1">
              <a:defRPr/>
            </a:pPr>
            <a:r>
              <a:rPr lang="zh-CN" altLang="en-US" sz="1800" dirty="0"/>
              <a:t>移到右一个单词 </a:t>
            </a:r>
            <a:r>
              <a:rPr lang="en-US" altLang="zh-CN" sz="1800" b="1" dirty="0">
                <a:solidFill>
                  <a:srgbClr val="800000"/>
                </a:solidFill>
              </a:rPr>
              <a:t>w</a:t>
            </a:r>
          </a:p>
          <a:p>
            <a:pPr lvl="1">
              <a:defRPr/>
            </a:pPr>
            <a:r>
              <a:rPr lang="zh-CN" altLang="en-US" sz="1800" dirty="0"/>
              <a:t>移到左一个单词 </a:t>
            </a:r>
            <a:r>
              <a:rPr lang="en-US" altLang="zh-CN" sz="1800" b="1" dirty="0">
                <a:solidFill>
                  <a:srgbClr val="800000"/>
                </a:solidFill>
              </a:rPr>
              <a:t>b</a:t>
            </a:r>
          </a:p>
          <a:p>
            <a:pPr lvl="1">
              <a:defRPr/>
            </a:pPr>
            <a:r>
              <a:rPr lang="zh-CN" altLang="en-US" sz="1800" dirty="0"/>
              <a:t>也可以使用</a:t>
            </a:r>
            <a:r>
              <a:rPr lang="en-US" altLang="zh-CN" sz="1800" dirty="0"/>
              <a:t>6w 5b </a:t>
            </a:r>
            <a:r>
              <a:rPr lang="zh-CN" altLang="en-US" sz="1800" dirty="0"/>
              <a:t>命令</a:t>
            </a:r>
          </a:p>
          <a:p>
            <a:pPr lvl="0">
              <a:defRPr/>
            </a:pPr>
            <a:endParaRPr lang="en-US" altLang="zh-CN" sz="2100" dirty="0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833302D4-7F58-40E1-9578-AF320C55A2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15888"/>
            <a:ext cx="914400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4000" kern="0" dirty="0">
                <a:latin typeface="Verdana" panose="020B0604030504040204" pitchFamily="34" charset="0"/>
                <a:ea typeface="黑体" panose="02010609060101010101" pitchFamily="49" charset="-122"/>
              </a:rPr>
              <a:t>光标行内快速移动</a:t>
            </a:r>
            <a:endParaRPr lang="zh-CN" altLang="zh-CN" sz="4000" kern="0" dirty="0">
              <a:latin typeface="Verdana" panose="020B0604030504040204" pitchFamily="34" charset="0"/>
              <a:ea typeface="黑体" panose="02010609060101010101" pitchFamily="49" charset="-122"/>
              <a:sym typeface="黑体" panose="02010609060101010101" pitchFamily="49" charset="-122"/>
            </a:endParaRPr>
          </a:p>
        </p:txBody>
      </p:sp>
      <p:sp>
        <p:nvSpPr>
          <p:cNvPr id="5" name="动作按钮: 转到主页 4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F3661A2B-FF3D-4061-8CE1-DFE1DE9364DD}"/>
              </a:ext>
            </a:extLst>
          </p:cNvPr>
          <p:cNvSpPr/>
          <p:nvPr/>
        </p:nvSpPr>
        <p:spPr bwMode="auto">
          <a:xfrm>
            <a:off x="261984" y="260648"/>
            <a:ext cx="284499" cy="368201"/>
          </a:xfrm>
          <a:prstGeom prst="actionButtonHome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39011568"/>
      </p:ext>
    </p:extLst>
  </p:cSld>
  <p:clrMapOvr>
    <a:masterClrMapping/>
  </p:clrMapOvr>
  <p:transition spd="slow" advTm="38376"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522000" y="1052736"/>
            <a:ext cx="8100000" cy="27000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68580" tIns="34290" rIns="67500" bIns="3429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342900" marR="0" lvl="0" indent="-342900" defTabSz="914400" eaLnBrk="1" latinLnBrk="0" hangingPunct="1">
              <a:lnSpc>
                <a:spcPct val="100000"/>
              </a:lnSpc>
              <a:spcBef>
                <a:spcPct val="20000"/>
              </a:spcBef>
              <a:buClr>
                <a:srgbClr val="FF9900"/>
              </a:buClr>
              <a:buSzTx/>
              <a:buFont typeface="Wingdings" pitchFamily="2" charset="2"/>
              <a:buChar char="n"/>
              <a:tabLst/>
              <a:defRPr kumimoji="1" sz="2800" b="1" i="0" u="none" strike="noStrike" kern="0" cap="none" spc="0" normalizeH="0" baseline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Times New Roman"/>
                <a:ea typeface="黑体"/>
              </a:defRPr>
            </a:lvl1pPr>
            <a:lvl2pPr marL="742950" marR="0" lvl="1" indent="-285750" defTabSz="914400" eaLnBrk="1" latinLnBrk="0" hangingPunct="1">
              <a:lnSpc>
                <a:spcPct val="100000"/>
              </a:lnSpc>
              <a:spcBef>
                <a:spcPct val="20000"/>
              </a:spcBef>
              <a:buClr>
                <a:srgbClr val="009900"/>
              </a:buClr>
              <a:buSzTx/>
              <a:buFont typeface="Wingdings" pitchFamily="2" charset="2"/>
              <a:buChar char="u"/>
              <a:tabLst/>
              <a:defRPr kumimoji="1" sz="24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黑体"/>
              </a:defRPr>
            </a:lvl2pPr>
            <a:lvl3pPr marL="1143000" indent="-228600">
              <a:spcBef>
                <a:spcPct val="20000"/>
              </a:spcBef>
              <a:buClr>
                <a:srgbClr val="0000FF"/>
              </a:buClr>
              <a:buFont typeface="Wingdings" pitchFamily="2" charset="2"/>
              <a:buChar char="Ø"/>
              <a:defRPr kumimoji="1" sz="2200">
                <a:latin typeface="Verdana" pitchFamily="34" charset="0"/>
                <a:ea typeface="+mj-ea"/>
              </a:defRPr>
            </a:lvl3pPr>
            <a:lvl4pPr marL="1600200" indent="-228600">
              <a:spcBef>
                <a:spcPct val="20000"/>
              </a:spcBef>
              <a:buClr>
                <a:srgbClr val="CC00FF"/>
              </a:buClr>
              <a:buFont typeface="Wingdings" pitchFamily="2" charset="2"/>
              <a:buChar char="l"/>
              <a:defRPr kumimoji="1" sz="2000">
                <a:latin typeface="Verdana" pitchFamily="34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rgbClr val="006600"/>
              </a:buClr>
              <a:buFont typeface="Wingdings" pitchFamily="2" charset="2"/>
              <a:buChar char="l"/>
              <a:defRPr kumimoji="1" sz="2000">
                <a:latin typeface="+mn-lt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latin typeface="+mn-lt"/>
              </a:defRPr>
            </a:lvl9pPr>
          </a:lstStyle>
          <a:p>
            <a:pPr lvl="0">
              <a:defRPr/>
            </a:pPr>
            <a:r>
              <a:rPr lang="zh-CN" altLang="en-US" sz="2100" dirty="0"/>
              <a:t>移到指定的行</a:t>
            </a:r>
          </a:p>
          <a:p>
            <a:pPr lvl="1">
              <a:defRPr/>
            </a:pPr>
            <a:r>
              <a:rPr lang="en-US" altLang="zh-CN" sz="1800" b="1" dirty="0">
                <a:solidFill>
                  <a:srgbClr val="800000"/>
                </a:solidFill>
              </a:rPr>
              <a:t>:476</a:t>
            </a:r>
            <a:r>
              <a:rPr lang="en-US" altLang="zh-CN" sz="1800" dirty="0"/>
              <a:t> </a:t>
            </a:r>
            <a:r>
              <a:rPr lang="zh-CN" altLang="en-US" sz="1800" dirty="0"/>
              <a:t>将光标定位于第</a:t>
            </a:r>
            <a:r>
              <a:rPr lang="en-US" altLang="zh-CN" sz="1800" dirty="0"/>
              <a:t>476</a:t>
            </a:r>
            <a:r>
              <a:rPr lang="zh-CN" altLang="en-US" sz="1800" dirty="0"/>
              <a:t>行</a:t>
            </a:r>
          </a:p>
          <a:p>
            <a:pPr lvl="1">
              <a:defRPr/>
            </a:pPr>
            <a:r>
              <a:rPr lang="en-US" altLang="zh-CN" sz="1800" b="1" dirty="0">
                <a:solidFill>
                  <a:srgbClr val="800000"/>
                </a:solidFill>
              </a:rPr>
              <a:t>:1</a:t>
            </a:r>
            <a:r>
              <a:rPr lang="en-US" altLang="zh-CN" sz="1800" dirty="0"/>
              <a:t>   </a:t>
            </a:r>
            <a:r>
              <a:rPr lang="zh-CN" altLang="en-US" sz="1800" dirty="0"/>
              <a:t>将光标定位于第</a:t>
            </a:r>
            <a:r>
              <a:rPr lang="en-US" altLang="zh-CN" sz="1800" dirty="0"/>
              <a:t>1</a:t>
            </a:r>
            <a:r>
              <a:rPr lang="zh-CN" altLang="en-US" sz="1800" dirty="0"/>
              <a:t>行（文件首）</a:t>
            </a:r>
          </a:p>
          <a:p>
            <a:pPr lvl="1">
              <a:defRPr/>
            </a:pPr>
            <a:r>
              <a:rPr lang="en-US" altLang="zh-CN" sz="1800" b="1" dirty="0">
                <a:solidFill>
                  <a:srgbClr val="800000"/>
                </a:solidFill>
              </a:rPr>
              <a:t>:$ </a:t>
            </a:r>
            <a:r>
              <a:rPr lang="en-US" altLang="zh-CN" sz="1800" dirty="0"/>
              <a:t>  </a:t>
            </a:r>
            <a:r>
              <a:rPr lang="zh-CN" altLang="en-US" sz="1800" dirty="0"/>
              <a:t>将光标定位于文件尾</a:t>
            </a:r>
          </a:p>
          <a:p>
            <a:pPr lvl="0">
              <a:defRPr/>
            </a:pPr>
            <a:r>
              <a:rPr lang="zh-CN" altLang="en-US" sz="2100" dirty="0"/>
              <a:t>在描述行号时可以使用</a:t>
            </a:r>
          </a:p>
          <a:p>
            <a:pPr lvl="1">
              <a:defRPr/>
            </a:pPr>
            <a:r>
              <a:rPr lang="zh-CN" altLang="en-US" sz="1800" dirty="0"/>
              <a:t>圆点（</a:t>
            </a:r>
            <a:r>
              <a:rPr lang="en-US" altLang="zh-CN" sz="1800" dirty="0"/>
              <a:t>.</a:t>
            </a:r>
            <a:r>
              <a:rPr lang="zh-CN" altLang="en-US" sz="1800" dirty="0"/>
              <a:t>）代表当前行号，</a:t>
            </a:r>
          </a:p>
          <a:p>
            <a:pPr lvl="1">
              <a:defRPr/>
            </a:pPr>
            <a:r>
              <a:rPr lang="en-US" altLang="zh-CN" sz="1800" dirty="0"/>
              <a:t>$           </a:t>
            </a:r>
            <a:r>
              <a:rPr lang="zh-CN" altLang="en-US" sz="1800" dirty="0"/>
              <a:t>代表最后一行的行号</a:t>
            </a:r>
          </a:p>
          <a:p>
            <a:pPr lvl="0">
              <a:defRPr/>
            </a:pPr>
            <a:r>
              <a:rPr lang="zh-CN" altLang="en-US" sz="2100" dirty="0"/>
              <a:t>括号配对 </a:t>
            </a:r>
            <a:r>
              <a:rPr lang="en-US" altLang="zh-CN" sz="2100" dirty="0">
                <a:solidFill>
                  <a:srgbClr val="800000"/>
                </a:solidFill>
                <a:latin typeface="Verdana" pitchFamily="34" charset="0"/>
              </a:rPr>
              <a:t>%</a:t>
            </a:r>
          </a:p>
          <a:p>
            <a:pPr lvl="1">
              <a:defRPr/>
            </a:pPr>
            <a:r>
              <a:rPr lang="zh-CN" altLang="en-US" sz="1800" dirty="0"/>
              <a:t>把光标移到一个花括号</a:t>
            </a:r>
            <a:r>
              <a:rPr lang="en-US" altLang="zh-CN" sz="1800" dirty="0"/>
              <a:t>(</a:t>
            </a:r>
            <a:r>
              <a:rPr lang="zh-CN" altLang="en-US" sz="1800" dirty="0"/>
              <a:t>或圆括号，或方括号</a:t>
            </a:r>
            <a:r>
              <a:rPr lang="en-US" altLang="zh-CN" sz="1800" dirty="0"/>
              <a:t>)</a:t>
            </a:r>
            <a:r>
              <a:rPr lang="zh-CN" altLang="en-US" sz="1800" dirty="0"/>
              <a:t>上，按</a:t>
            </a:r>
            <a:r>
              <a:rPr lang="en-US" altLang="zh-CN" sz="1800" dirty="0"/>
              <a:t>%</a:t>
            </a:r>
            <a:r>
              <a:rPr lang="zh-CN" altLang="en-US" sz="1800" dirty="0"/>
              <a:t>键，则光标自动定位到与它配对的那一个括号</a:t>
            </a:r>
          </a:p>
          <a:p>
            <a:pPr lvl="0">
              <a:defRPr/>
            </a:pPr>
            <a:endParaRPr lang="en-US" altLang="zh-CN" sz="2100" dirty="0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833302D4-7F58-40E1-9578-AF320C55A2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15888"/>
            <a:ext cx="914400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4000" kern="0" dirty="0">
                <a:latin typeface="Verdana" panose="020B0604030504040204" pitchFamily="34" charset="0"/>
                <a:ea typeface="黑体" panose="02010609060101010101" pitchFamily="49" charset="-122"/>
              </a:rPr>
              <a:t>光标移动到指定行</a:t>
            </a:r>
            <a:endParaRPr lang="zh-CN" altLang="zh-CN" sz="4000" kern="0" dirty="0">
              <a:latin typeface="Verdana" panose="020B0604030504040204" pitchFamily="34" charset="0"/>
              <a:ea typeface="黑体" panose="02010609060101010101" pitchFamily="49" charset="-122"/>
              <a:sym typeface="黑体" panose="02010609060101010101" pitchFamily="49" charset="-122"/>
            </a:endParaRPr>
          </a:p>
        </p:txBody>
      </p:sp>
      <p:sp>
        <p:nvSpPr>
          <p:cNvPr id="5" name="动作按钮: 转到主页 4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C014CA38-F245-4BB4-B023-A6C056D92B17}"/>
              </a:ext>
            </a:extLst>
          </p:cNvPr>
          <p:cNvSpPr/>
          <p:nvPr/>
        </p:nvSpPr>
        <p:spPr bwMode="auto">
          <a:xfrm>
            <a:off x="261984" y="260648"/>
            <a:ext cx="284499" cy="368201"/>
          </a:xfrm>
          <a:prstGeom prst="actionButtonHome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90979138"/>
      </p:ext>
    </p:extLst>
  </p:cSld>
  <p:clrMapOvr>
    <a:masterClrMapping/>
  </p:clrMapOvr>
  <p:transition spd="slow" advTm="38376"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8313" y="1844675"/>
            <a:ext cx="8207375" cy="2089150"/>
          </a:xfrm>
        </p:spPr>
        <p:txBody>
          <a:bodyPr/>
          <a:lstStyle/>
          <a:p>
            <a:r>
              <a:rPr lang="zh-CN" altLang="en-US" sz="5000" dirty="0">
                <a:solidFill>
                  <a:srgbClr val="00808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查找、编辑及存盘</a:t>
            </a:r>
          </a:p>
        </p:txBody>
      </p:sp>
      <p:sp>
        <p:nvSpPr>
          <p:cNvPr id="200708" name="Line 4"/>
          <p:cNvSpPr>
            <a:spLocks noChangeShapeType="1"/>
          </p:cNvSpPr>
          <p:nvPr/>
        </p:nvSpPr>
        <p:spPr bwMode="auto">
          <a:xfrm>
            <a:off x="684213" y="908050"/>
            <a:ext cx="7775575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949503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522000" y="1196752"/>
            <a:ext cx="8100000" cy="27000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68580" tIns="34290" rIns="67500" bIns="3429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342900" marR="0" lvl="0" indent="-342900" defTabSz="914400" eaLnBrk="1" latinLnBrk="0" hangingPunct="1">
              <a:lnSpc>
                <a:spcPct val="100000"/>
              </a:lnSpc>
              <a:spcBef>
                <a:spcPct val="20000"/>
              </a:spcBef>
              <a:buClr>
                <a:srgbClr val="FF9900"/>
              </a:buClr>
              <a:buSzTx/>
              <a:buFont typeface="Wingdings" pitchFamily="2" charset="2"/>
              <a:buChar char="n"/>
              <a:tabLst/>
              <a:defRPr kumimoji="1" sz="2800" b="1" i="0" u="none" strike="noStrike" kern="0" cap="none" spc="0" normalizeH="0" baseline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Times New Roman"/>
                <a:ea typeface="黑体"/>
              </a:defRPr>
            </a:lvl1pPr>
            <a:lvl2pPr marL="742950" marR="0" lvl="1" indent="-285750" defTabSz="914400" eaLnBrk="1" latinLnBrk="0" hangingPunct="1">
              <a:lnSpc>
                <a:spcPct val="100000"/>
              </a:lnSpc>
              <a:spcBef>
                <a:spcPct val="20000"/>
              </a:spcBef>
              <a:buClr>
                <a:srgbClr val="009900"/>
              </a:buClr>
              <a:buSzTx/>
              <a:buFont typeface="Wingdings" pitchFamily="2" charset="2"/>
              <a:buChar char="u"/>
              <a:tabLst/>
              <a:defRPr kumimoji="1" sz="24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黑体"/>
              </a:defRPr>
            </a:lvl2pPr>
            <a:lvl3pPr marL="1143000" indent="-228600">
              <a:spcBef>
                <a:spcPct val="20000"/>
              </a:spcBef>
              <a:buClr>
                <a:srgbClr val="0000FF"/>
              </a:buClr>
              <a:buFont typeface="Wingdings" pitchFamily="2" charset="2"/>
              <a:buChar char="Ø"/>
              <a:defRPr kumimoji="1" sz="2200">
                <a:latin typeface="Verdana" pitchFamily="34" charset="0"/>
                <a:ea typeface="+mj-ea"/>
              </a:defRPr>
            </a:lvl3pPr>
            <a:lvl4pPr marL="1600200" indent="-228600">
              <a:spcBef>
                <a:spcPct val="20000"/>
              </a:spcBef>
              <a:buClr>
                <a:srgbClr val="CC00FF"/>
              </a:buClr>
              <a:buFont typeface="Wingdings" pitchFamily="2" charset="2"/>
              <a:buChar char="l"/>
              <a:defRPr kumimoji="1" sz="2000">
                <a:latin typeface="Verdana" pitchFamily="34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rgbClr val="006600"/>
              </a:buClr>
              <a:buFont typeface="Wingdings" pitchFamily="2" charset="2"/>
              <a:buChar char="l"/>
              <a:defRPr kumimoji="1" sz="2000">
                <a:latin typeface="+mn-lt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latin typeface="+mn-lt"/>
              </a:defRPr>
            </a:lvl9pPr>
          </a:lstStyle>
          <a:p>
            <a:pPr lvl="0">
              <a:lnSpc>
                <a:spcPct val="90000"/>
              </a:lnSpc>
              <a:defRPr/>
            </a:pPr>
            <a:r>
              <a:rPr lang="zh-CN" altLang="en-US" sz="2100" dirty="0"/>
              <a:t>删除字符</a:t>
            </a:r>
          </a:p>
          <a:p>
            <a:pPr lvl="1">
              <a:lnSpc>
                <a:spcPct val="90000"/>
              </a:lnSpc>
              <a:defRPr/>
            </a:pPr>
            <a:r>
              <a:rPr lang="zh-CN" altLang="en-US" sz="1800" dirty="0"/>
              <a:t>删除当前字符的命令   </a:t>
            </a:r>
            <a:r>
              <a:rPr lang="en-US" altLang="zh-CN" sz="1800" b="1" dirty="0">
                <a:solidFill>
                  <a:srgbClr val="800000"/>
                </a:solidFill>
              </a:rPr>
              <a:t>x</a:t>
            </a:r>
          </a:p>
          <a:p>
            <a:pPr lvl="1">
              <a:lnSpc>
                <a:spcPct val="90000"/>
              </a:lnSpc>
              <a:defRPr/>
            </a:pPr>
            <a:r>
              <a:rPr lang="zh-CN" altLang="en-US" sz="1800" dirty="0"/>
              <a:t>命令</a:t>
            </a:r>
            <a:r>
              <a:rPr lang="en-US" altLang="zh-CN" sz="1800" dirty="0"/>
              <a:t>5x</a:t>
            </a:r>
            <a:r>
              <a:rPr lang="zh-CN" altLang="en-US" sz="1800" dirty="0"/>
              <a:t>删除从当前光标开始的</a:t>
            </a:r>
            <a:r>
              <a:rPr lang="en-US" altLang="zh-CN" sz="1800" dirty="0"/>
              <a:t>5</a:t>
            </a:r>
            <a:r>
              <a:rPr lang="zh-CN" altLang="en-US" sz="1800" dirty="0"/>
              <a:t>个字符</a:t>
            </a:r>
          </a:p>
          <a:p>
            <a:pPr lvl="0">
              <a:lnSpc>
                <a:spcPct val="90000"/>
              </a:lnSpc>
              <a:defRPr/>
            </a:pPr>
            <a:r>
              <a:rPr lang="zh-CN" altLang="en-US" sz="2100" dirty="0"/>
              <a:t>删除行</a:t>
            </a:r>
          </a:p>
          <a:p>
            <a:pPr lvl="1">
              <a:lnSpc>
                <a:spcPct val="90000"/>
              </a:lnSpc>
              <a:defRPr/>
            </a:pPr>
            <a:r>
              <a:rPr lang="zh-CN" altLang="en-US" sz="1800" dirty="0"/>
              <a:t>删除当前行的命令  </a:t>
            </a:r>
            <a:r>
              <a:rPr lang="en-US" altLang="zh-CN" sz="1800" b="1" dirty="0" err="1">
                <a:solidFill>
                  <a:srgbClr val="800000"/>
                </a:solidFill>
              </a:rPr>
              <a:t>dd</a:t>
            </a:r>
            <a:r>
              <a:rPr lang="en-US" altLang="zh-CN" sz="1800" dirty="0"/>
              <a:t> </a:t>
            </a:r>
          </a:p>
          <a:p>
            <a:pPr lvl="1">
              <a:lnSpc>
                <a:spcPct val="90000"/>
              </a:lnSpc>
              <a:defRPr/>
            </a:pPr>
            <a:r>
              <a:rPr lang="zh-CN" altLang="en-US" sz="1800" dirty="0"/>
              <a:t>命令</a:t>
            </a:r>
            <a:r>
              <a:rPr lang="en-US" altLang="zh-CN" sz="1800" dirty="0"/>
              <a:t>3dd</a:t>
            </a:r>
            <a:r>
              <a:rPr lang="zh-CN" altLang="en-US" sz="1800" dirty="0"/>
              <a:t>删除从当前行开始的</a:t>
            </a:r>
            <a:r>
              <a:rPr lang="en-US" altLang="zh-CN" sz="1800" dirty="0"/>
              <a:t>3</a:t>
            </a:r>
            <a:r>
              <a:rPr lang="zh-CN" altLang="en-US" sz="1800" dirty="0"/>
              <a:t>行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833302D4-7F58-40E1-9578-AF320C55A2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15888"/>
            <a:ext cx="914400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4000" kern="0" dirty="0">
                <a:latin typeface="Verdana" panose="020B0604030504040204" pitchFamily="34" charset="0"/>
                <a:ea typeface="黑体" panose="02010609060101010101" pitchFamily="49" charset="-122"/>
              </a:rPr>
              <a:t>删除命令</a:t>
            </a:r>
            <a:endParaRPr lang="zh-CN" altLang="zh-CN" sz="4000" kern="0" dirty="0">
              <a:latin typeface="Verdana" panose="020B0604030504040204" pitchFamily="34" charset="0"/>
              <a:ea typeface="黑体" panose="02010609060101010101" pitchFamily="49" charset="-122"/>
              <a:sym typeface="黑体" panose="02010609060101010101" pitchFamily="49" charset="-122"/>
            </a:endParaRPr>
          </a:p>
        </p:txBody>
      </p:sp>
      <p:sp>
        <p:nvSpPr>
          <p:cNvPr id="4" name="动作按钮: 转到主页 3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916C48E5-210D-4D12-B09E-5678C179B8B3}"/>
              </a:ext>
            </a:extLst>
          </p:cNvPr>
          <p:cNvSpPr/>
          <p:nvPr/>
        </p:nvSpPr>
        <p:spPr bwMode="auto">
          <a:xfrm>
            <a:off x="261984" y="260648"/>
            <a:ext cx="284499" cy="368201"/>
          </a:xfrm>
          <a:prstGeom prst="actionButtonHome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81124902"/>
      </p:ext>
    </p:extLst>
  </p:cSld>
  <p:clrMapOvr>
    <a:masterClrMapping/>
  </p:clrMapOvr>
  <p:transition spd="slow" advTm="38376"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522000" y="1124744"/>
            <a:ext cx="8100000" cy="27000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68580" tIns="34290" rIns="67500" bIns="3429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342900" marR="0" lvl="0" indent="-342900" defTabSz="914400" eaLnBrk="1" latinLnBrk="0" hangingPunct="1">
              <a:lnSpc>
                <a:spcPct val="100000"/>
              </a:lnSpc>
              <a:spcBef>
                <a:spcPct val="20000"/>
              </a:spcBef>
              <a:buClr>
                <a:srgbClr val="FF9900"/>
              </a:buClr>
              <a:buSzTx/>
              <a:buFont typeface="Wingdings" pitchFamily="2" charset="2"/>
              <a:buChar char="n"/>
              <a:tabLst/>
              <a:defRPr kumimoji="1" sz="2800" b="1" i="0" u="none" strike="noStrike" kern="0" cap="none" spc="0" normalizeH="0" baseline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Times New Roman"/>
                <a:ea typeface="黑体"/>
              </a:defRPr>
            </a:lvl1pPr>
            <a:lvl2pPr marL="742950" marR="0" lvl="1" indent="-285750" defTabSz="914400" eaLnBrk="1" latinLnBrk="0" hangingPunct="1">
              <a:lnSpc>
                <a:spcPct val="100000"/>
              </a:lnSpc>
              <a:spcBef>
                <a:spcPct val="20000"/>
              </a:spcBef>
              <a:buClr>
                <a:srgbClr val="009900"/>
              </a:buClr>
              <a:buSzTx/>
              <a:buFont typeface="Wingdings" pitchFamily="2" charset="2"/>
              <a:buChar char="u"/>
              <a:tabLst/>
              <a:defRPr kumimoji="1" sz="24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黑体"/>
              </a:defRPr>
            </a:lvl2pPr>
            <a:lvl3pPr marL="1143000" indent="-228600">
              <a:spcBef>
                <a:spcPct val="20000"/>
              </a:spcBef>
              <a:buClr>
                <a:srgbClr val="0000FF"/>
              </a:buClr>
              <a:buFont typeface="Wingdings" pitchFamily="2" charset="2"/>
              <a:buChar char="Ø"/>
              <a:defRPr kumimoji="1" sz="2200">
                <a:latin typeface="Verdana" pitchFamily="34" charset="0"/>
                <a:ea typeface="+mj-ea"/>
              </a:defRPr>
            </a:lvl3pPr>
            <a:lvl4pPr marL="1600200" indent="-228600">
              <a:spcBef>
                <a:spcPct val="20000"/>
              </a:spcBef>
              <a:buClr>
                <a:srgbClr val="CC00FF"/>
              </a:buClr>
              <a:buFont typeface="Wingdings" pitchFamily="2" charset="2"/>
              <a:buChar char="l"/>
              <a:defRPr kumimoji="1" sz="2000">
                <a:latin typeface="Verdana" pitchFamily="34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rgbClr val="006600"/>
              </a:buClr>
              <a:buFont typeface="Wingdings" pitchFamily="2" charset="2"/>
              <a:buChar char="l"/>
              <a:defRPr kumimoji="1" sz="2000">
                <a:latin typeface="+mn-lt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latin typeface="+mn-lt"/>
              </a:defRPr>
            </a:lvl9pPr>
          </a:lstStyle>
          <a:p>
            <a:pPr lvl="0">
              <a:defRPr/>
            </a:pPr>
            <a:r>
              <a:rPr lang="zh-CN" altLang="en-US" sz="2100" dirty="0"/>
              <a:t>替换光标处字符  </a:t>
            </a:r>
            <a:r>
              <a:rPr lang="en-US" altLang="zh-CN" sz="2100" dirty="0">
                <a:solidFill>
                  <a:srgbClr val="800000"/>
                </a:solidFill>
                <a:latin typeface="Verdana" pitchFamily="34" charset="0"/>
              </a:rPr>
              <a:t>r</a:t>
            </a:r>
          </a:p>
          <a:p>
            <a:pPr lvl="1">
              <a:defRPr/>
            </a:pPr>
            <a:r>
              <a:rPr lang="en-US" altLang="zh-CN" sz="1800" dirty="0" err="1"/>
              <a:t>ra</a:t>
            </a:r>
            <a:r>
              <a:rPr lang="zh-CN" altLang="en-US" sz="1800" dirty="0"/>
              <a:t>命令将当前光标处字符替换为</a:t>
            </a:r>
            <a:r>
              <a:rPr lang="en-US" altLang="zh-CN" sz="1800" dirty="0"/>
              <a:t>a</a:t>
            </a:r>
          </a:p>
          <a:p>
            <a:pPr lvl="1">
              <a:defRPr/>
            </a:pPr>
            <a:r>
              <a:rPr lang="zh-CN" altLang="en-US" sz="1800" dirty="0"/>
              <a:t>将当前光标处开始的三个字符依次替换为</a:t>
            </a:r>
            <a:r>
              <a:rPr lang="en-US" altLang="zh-CN" sz="1800" dirty="0" err="1"/>
              <a:t>abc</a:t>
            </a:r>
            <a:r>
              <a:rPr lang="zh-CN" altLang="en-US" sz="1800" dirty="0"/>
              <a:t>，则需要按命令</a:t>
            </a:r>
            <a:r>
              <a:rPr lang="en-US" altLang="zh-CN" sz="1800" dirty="0" err="1"/>
              <a:t>rarbrc</a:t>
            </a:r>
            <a:endParaRPr lang="en-US" altLang="zh-CN" sz="1800" dirty="0"/>
          </a:p>
          <a:p>
            <a:pPr lvl="0">
              <a:defRPr/>
            </a:pPr>
            <a:endParaRPr lang="en-US" altLang="zh-CN" sz="2100" dirty="0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833302D4-7F58-40E1-9578-AF320C55A2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15888"/>
            <a:ext cx="914400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4000" kern="0" dirty="0">
                <a:latin typeface="Verdana" panose="020B0604030504040204" pitchFamily="34" charset="0"/>
                <a:ea typeface="黑体" panose="02010609060101010101" pitchFamily="49" charset="-122"/>
              </a:rPr>
              <a:t>字符替换</a:t>
            </a:r>
            <a:endParaRPr lang="zh-CN" altLang="zh-CN" sz="4000" kern="0" dirty="0">
              <a:latin typeface="Verdana" panose="020B0604030504040204" pitchFamily="34" charset="0"/>
              <a:ea typeface="黑体" panose="02010609060101010101" pitchFamily="49" charset="-122"/>
              <a:sym typeface="黑体" panose="02010609060101010101" pitchFamily="49" charset="-122"/>
            </a:endParaRPr>
          </a:p>
        </p:txBody>
      </p:sp>
      <p:sp>
        <p:nvSpPr>
          <p:cNvPr id="5" name="动作按钮: 转到主页 4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BC5EDBCC-CB36-405F-9F34-33DBFEF300E7}"/>
              </a:ext>
            </a:extLst>
          </p:cNvPr>
          <p:cNvSpPr/>
          <p:nvPr/>
        </p:nvSpPr>
        <p:spPr bwMode="auto">
          <a:xfrm>
            <a:off x="261984" y="260648"/>
            <a:ext cx="284499" cy="368201"/>
          </a:xfrm>
          <a:prstGeom prst="actionButtonHome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85775380"/>
      </p:ext>
    </p:extLst>
  </p:cSld>
  <p:clrMapOvr>
    <a:masterClrMapping/>
  </p:clrMapOvr>
  <p:transition spd="slow" advTm="38376"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522000" y="1124744"/>
            <a:ext cx="8100000" cy="27000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68580" tIns="34290" rIns="67500" bIns="3429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342900" marR="0" lvl="0" indent="-342900" defTabSz="914400" eaLnBrk="1" latinLnBrk="0" hangingPunct="1">
              <a:lnSpc>
                <a:spcPct val="100000"/>
              </a:lnSpc>
              <a:spcBef>
                <a:spcPct val="20000"/>
              </a:spcBef>
              <a:buClr>
                <a:srgbClr val="FF9900"/>
              </a:buClr>
              <a:buSzTx/>
              <a:buFont typeface="Wingdings" pitchFamily="2" charset="2"/>
              <a:buChar char="n"/>
              <a:tabLst/>
              <a:defRPr kumimoji="1" sz="2800" b="1" i="0" u="none" strike="noStrike" kern="0" cap="none" spc="0" normalizeH="0" baseline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Times New Roman"/>
                <a:ea typeface="黑体"/>
              </a:defRPr>
            </a:lvl1pPr>
            <a:lvl2pPr marL="742950" marR="0" lvl="1" indent="-285750" defTabSz="914400" eaLnBrk="1" latinLnBrk="0" hangingPunct="1">
              <a:lnSpc>
                <a:spcPct val="100000"/>
              </a:lnSpc>
              <a:spcBef>
                <a:spcPct val="20000"/>
              </a:spcBef>
              <a:buClr>
                <a:srgbClr val="009900"/>
              </a:buClr>
              <a:buSzTx/>
              <a:buFont typeface="Wingdings" pitchFamily="2" charset="2"/>
              <a:buChar char="u"/>
              <a:tabLst/>
              <a:defRPr kumimoji="1" sz="24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黑体"/>
              </a:defRPr>
            </a:lvl2pPr>
            <a:lvl3pPr marL="1143000" indent="-228600">
              <a:spcBef>
                <a:spcPct val="20000"/>
              </a:spcBef>
              <a:buClr>
                <a:srgbClr val="0000FF"/>
              </a:buClr>
              <a:buFont typeface="Wingdings" pitchFamily="2" charset="2"/>
              <a:buChar char="Ø"/>
              <a:defRPr kumimoji="1" sz="2200">
                <a:latin typeface="Verdana" pitchFamily="34" charset="0"/>
                <a:ea typeface="+mj-ea"/>
              </a:defRPr>
            </a:lvl3pPr>
            <a:lvl4pPr marL="1600200" indent="-228600">
              <a:spcBef>
                <a:spcPct val="20000"/>
              </a:spcBef>
              <a:buClr>
                <a:srgbClr val="CC00FF"/>
              </a:buClr>
              <a:buFont typeface="Wingdings" pitchFamily="2" charset="2"/>
              <a:buChar char="l"/>
              <a:defRPr kumimoji="1" sz="2000">
                <a:latin typeface="Verdana" pitchFamily="34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rgbClr val="006600"/>
              </a:buClr>
              <a:buFont typeface="Wingdings" pitchFamily="2" charset="2"/>
              <a:buChar char="l"/>
              <a:defRPr kumimoji="1" sz="2000">
                <a:latin typeface="+mn-lt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latin typeface="+mn-lt"/>
              </a:defRPr>
            </a:lvl9pPr>
          </a:lstStyle>
          <a:p>
            <a:pPr lvl="0">
              <a:defRPr/>
            </a:pPr>
            <a:r>
              <a:rPr lang="zh-CN" altLang="en-US" sz="2100" dirty="0"/>
              <a:t>取消上一次的编辑操作</a:t>
            </a:r>
            <a:r>
              <a:rPr lang="en-US" altLang="zh-CN" sz="2100" dirty="0"/>
              <a:t>(undo)  </a:t>
            </a:r>
            <a:r>
              <a:rPr lang="en-US" altLang="zh-CN" sz="2100" dirty="0">
                <a:solidFill>
                  <a:srgbClr val="800000"/>
                </a:solidFill>
                <a:latin typeface="Verdana" pitchFamily="34" charset="0"/>
              </a:rPr>
              <a:t>u</a:t>
            </a:r>
          </a:p>
          <a:p>
            <a:pPr lvl="1">
              <a:defRPr/>
            </a:pPr>
            <a:r>
              <a:rPr lang="zh-CN" altLang="en-US" sz="1800" dirty="0"/>
              <a:t>如：误删了一段正文，用</a:t>
            </a:r>
            <a:r>
              <a:rPr lang="en-US" altLang="zh-CN" sz="1800" dirty="0"/>
              <a:t>u</a:t>
            </a:r>
            <a:r>
              <a:rPr lang="zh-CN" altLang="en-US" sz="1800" dirty="0"/>
              <a:t>命令可撤销删除</a:t>
            </a:r>
          </a:p>
          <a:p>
            <a:pPr lvl="1">
              <a:defRPr/>
            </a:pPr>
            <a:r>
              <a:rPr lang="zh-CN" altLang="en-US" sz="1800" dirty="0"/>
              <a:t>如：把文件中的所有</a:t>
            </a:r>
            <a:r>
              <a:rPr lang="en-US" altLang="zh-CN" sz="1800" dirty="0" err="1"/>
              <a:t>abc</a:t>
            </a:r>
            <a:r>
              <a:rPr lang="zh-CN" altLang="en-US" sz="1800" dirty="0"/>
              <a:t>字符串替换成</a:t>
            </a:r>
            <a:r>
              <a:rPr lang="en-US" altLang="zh-CN" sz="1800" dirty="0"/>
              <a:t>xyz</a:t>
            </a:r>
            <a:r>
              <a:rPr lang="zh-CN" altLang="en-US" sz="1800" dirty="0"/>
              <a:t>字符串， 用</a:t>
            </a:r>
            <a:r>
              <a:rPr lang="en-US" altLang="zh-CN" sz="1800" dirty="0"/>
              <a:t>u</a:t>
            </a:r>
            <a:r>
              <a:rPr lang="zh-CN" altLang="en-US" sz="1800" dirty="0"/>
              <a:t>命令可撤销替换</a:t>
            </a:r>
          </a:p>
          <a:p>
            <a:pPr lvl="0">
              <a:defRPr/>
            </a:pPr>
            <a:r>
              <a:rPr lang="zh-CN" altLang="en-US" sz="2100" dirty="0"/>
              <a:t>重复上一次的编辑操作  </a:t>
            </a:r>
            <a:r>
              <a:rPr lang="en-US" altLang="zh-CN" sz="2100" dirty="0">
                <a:solidFill>
                  <a:srgbClr val="800000"/>
                </a:solidFill>
              </a:rPr>
              <a:t>.</a:t>
            </a:r>
          </a:p>
          <a:p>
            <a:pPr lvl="1">
              <a:defRPr/>
            </a:pPr>
            <a:r>
              <a:rPr lang="zh-CN" altLang="en-US" sz="1800" dirty="0"/>
              <a:t>按圆点键，可以重复上一次的编辑操作</a:t>
            </a:r>
          </a:p>
          <a:p>
            <a:pPr lvl="1">
              <a:defRPr/>
            </a:pPr>
            <a:r>
              <a:rPr lang="zh-CN" altLang="en-US" sz="1800" dirty="0"/>
              <a:t>例如：按</a:t>
            </a:r>
            <a:r>
              <a:rPr lang="en-US" altLang="zh-CN" sz="1800" dirty="0"/>
              <a:t>3dd</a:t>
            </a:r>
            <a:r>
              <a:rPr lang="zh-CN" altLang="en-US" sz="1800" dirty="0"/>
              <a:t>命令删除了三行，然后按圆点键就再删除三行，接着连续按圆点键，每按一次删三行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833302D4-7F58-40E1-9578-AF320C55A2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15888"/>
            <a:ext cx="914400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4000" kern="0" dirty="0">
                <a:latin typeface="Verdana" panose="020B0604030504040204" pitchFamily="34" charset="0"/>
                <a:ea typeface="黑体" panose="02010609060101010101" pitchFamily="49" charset="-122"/>
              </a:rPr>
              <a:t>取消和重复</a:t>
            </a:r>
            <a:endParaRPr lang="zh-CN" altLang="zh-CN" sz="4000" kern="0" dirty="0">
              <a:latin typeface="Verdana" panose="020B0604030504040204" pitchFamily="34" charset="0"/>
              <a:ea typeface="黑体" panose="02010609060101010101" pitchFamily="49" charset="-122"/>
              <a:sym typeface="黑体" panose="02010609060101010101" pitchFamily="49" charset="-122"/>
            </a:endParaRPr>
          </a:p>
        </p:txBody>
      </p:sp>
      <p:sp>
        <p:nvSpPr>
          <p:cNvPr id="5" name="动作按钮: 转到主页 4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73426E84-4CAC-4A0C-99AA-B790592FAB14}"/>
              </a:ext>
            </a:extLst>
          </p:cNvPr>
          <p:cNvSpPr/>
          <p:nvPr/>
        </p:nvSpPr>
        <p:spPr bwMode="auto">
          <a:xfrm>
            <a:off x="261984" y="260648"/>
            <a:ext cx="284499" cy="368201"/>
          </a:xfrm>
          <a:prstGeom prst="actionButtonHome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54362909"/>
      </p:ext>
    </p:extLst>
  </p:cSld>
  <p:clrMapOvr>
    <a:masterClrMapping/>
  </p:clrMapOvr>
  <p:transition spd="slow" advTm="38376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8313" y="1844675"/>
            <a:ext cx="8207375" cy="2089150"/>
          </a:xfrm>
        </p:spPr>
        <p:txBody>
          <a:bodyPr/>
          <a:lstStyle/>
          <a:p>
            <a:r>
              <a:rPr lang="en-US" altLang="zh-CN" sz="6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2.2 </a:t>
            </a:r>
            <a:r>
              <a:rPr lang="zh-CN" altLang="en-US" sz="6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读取文件内容</a:t>
            </a:r>
          </a:p>
        </p:txBody>
      </p:sp>
      <p:sp>
        <p:nvSpPr>
          <p:cNvPr id="200708" name="Line 4"/>
          <p:cNvSpPr>
            <a:spLocks noChangeShapeType="1"/>
          </p:cNvSpPr>
          <p:nvPr/>
        </p:nvSpPr>
        <p:spPr bwMode="auto">
          <a:xfrm>
            <a:off x="684213" y="908050"/>
            <a:ext cx="7775575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739444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11560" y="836712"/>
            <a:ext cx="8100000" cy="4759162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68580" tIns="34290" rIns="67500" bIns="3429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342900" marR="0" lvl="0" indent="-342900" defTabSz="914400" eaLnBrk="1" latinLnBrk="0" hangingPunct="1">
              <a:lnSpc>
                <a:spcPct val="100000"/>
              </a:lnSpc>
              <a:spcBef>
                <a:spcPct val="20000"/>
              </a:spcBef>
              <a:buClr>
                <a:srgbClr val="FF9900"/>
              </a:buClr>
              <a:buSzTx/>
              <a:buFont typeface="Wingdings" pitchFamily="2" charset="2"/>
              <a:buChar char="n"/>
              <a:tabLst/>
              <a:defRPr kumimoji="1" sz="2800" b="1" i="0" u="none" strike="noStrike" kern="0" cap="none" spc="0" normalizeH="0" baseline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Times New Roman"/>
                <a:ea typeface="黑体"/>
              </a:defRPr>
            </a:lvl1pPr>
            <a:lvl2pPr marL="742950" marR="0" lvl="1" indent="-285750" defTabSz="914400" eaLnBrk="1" latinLnBrk="0" hangingPunct="1">
              <a:lnSpc>
                <a:spcPct val="100000"/>
              </a:lnSpc>
              <a:spcBef>
                <a:spcPct val="20000"/>
              </a:spcBef>
              <a:buClr>
                <a:srgbClr val="009900"/>
              </a:buClr>
              <a:buSzTx/>
              <a:buFont typeface="Wingdings" pitchFamily="2" charset="2"/>
              <a:buChar char="u"/>
              <a:tabLst/>
              <a:defRPr kumimoji="1" sz="24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黑体"/>
              </a:defRPr>
            </a:lvl2pPr>
            <a:lvl3pPr marL="1143000" indent="-228600">
              <a:spcBef>
                <a:spcPct val="20000"/>
              </a:spcBef>
              <a:buClr>
                <a:srgbClr val="0000FF"/>
              </a:buClr>
              <a:buFont typeface="Wingdings" pitchFamily="2" charset="2"/>
              <a:buChar char="Ø"/>
              <a:defRPr kumimoji="1" sz="2200">
                <a:latin typeface="Verdana" pitchFamily="34" charset="0"/>
                <a:ea typeface="+mj-ea"/>
              </a:defRPr>
            </a:lvl3pPr>
            <a:lvl4pPr marL="1600200" indent="-228600">
              <a:spcBef>
                <a:spcPct val="20000"/>
              </a:spcBef>
              <a:buClr>
                <a:srgbClr val="CC00FF"/>
              </a:buClr>
              <a:buFont typeface="Wingdings" pitchFamily="2" charset="2"/>
              <a:buChar char="l"/>
              <a:defRPr kumimoji="1" sz="2000">
                <a:latin typeface="Verdana" pitchFamily="34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rgbClr val="006600"/>
              </a:buClr>
              <a:buFont typeface="Wingdings" pitchFamily="2" charset="2"/>
              <a:buChar char="l"/>
              <a:defRPr kumimoji="1" sz="2000">
                <a:latin typeface="+mn-lt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latin typeface="+mn-lt"/>
              </a:defRPr>
            </a:lvl9pPr>
          </a:lstStyle>
          <a:p>
            <a:pPr lvl="0">
              <a:lnSpc>
                <a:spcPct val="150000"/>
              </a:lnSpc>
              <a:defRPr/>
            </a:pPr>
            <a:r>
              <a:rPr lang="zh-CN" altLang="en-US" sz="2100" dirty="0"/>
              <a:t>存盘退出</a:t>
            </a:r>
            <a:r>
              <a:rPr lang="zh-CN" altLang="en-US" sz="2100" dirty="0">
                <a:solidFill>
                  <a:srgbClr val="006699"/>
                </a:solidFill>
              </a:rPr>
              <a:t>         </a:t>
            </a:r>
          </a:p>
          <a:p>
            <a:pPr lvl="1">
              <a:lnSpc>
                <a:spcPct val="150000"/>
              </a:lnSpc>
              <a:spcBef>
                <a:spcPct val="0"/>
              </a:spcBef>
              <a:defRPr/>
            </a:pPr>
            <a:r>
              <a:rPr lang="zh-CN" altLang="en-US" sz="1800" b="1" dirty="0">
                <a:solidFill>
                  <a:srgbClr val="800000"/>
                </a:solidFill>
              </a:rPr>
              <a:t> </a:t>
            </a:r>
            <a:r>
              <a:rPr lang="en-US" altLang="zh-CN" sz="1800" b="1" dirty="0">
                <a:solidFill>
                  <a:srgbClr val="800000"/>
                </a:solidFill>
              </a:rPr>
              <a:t>ZZ</a:t>
            </a:r>
          </a:p>
          <a:p>
            <a:pPr lvl="1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800" b="1" dirty="0">
                <a:solidFill>
                  <a:srgbClr val="800000"/>
                </a:solidFill>
              </a:rPr>
              <a:t> :</a:t>
            </a:r>
            <a:r>
              <a:rPr lang="en-US" altLang="zh-CN" sz="1800" b="1" dirty="0" err="1">
                <a:solidFill>
                  <a:srgbClr val="800000"/>
                </a:solidFill>
              </a:rPr>
              <a:t>wq</a:t>
            </a:r>
            <a:r>
              <a:rPr lang="en-US" altLang="zh-CN" sz="1050" b="1" i="1" dirty="0">
                <a:solidFill>
                  <a:srgbClr val="800000"/>
                </a:solidFill>
                <a:latin typeface="Times New Roman" pitchFamily="18" charset="0"/>
              </a:rPr>
              <a:t>&lt;CR&gt;</a:t>
            </a:r>
            <a:r>
              <a:rPr lang="en-US" altLang="zh-CN" sz="1800" b="1" dirty="0">
                <a:solidFill>
                  <a:srgbClr val="800000"/>
                </a:solidFill>
              </a:rPr>
              <a:t></a:t>
            </a:r>
          </a:p>
          <a:p>
            <a:pPr lvl="0">
              <a:lnSpc>
                <a:spcPct val="150000"/>
              </a:lnSpc>
              <a:defRPr/>
            </a:pPr>
            <a:r>
              <a:rPr lang="zh-CN" altLang="en-US" sz="2100" dirty="0"/>
              <a:t>存盘不退出</a:t>
            </a:r>
          </a:p>
          <a:p>
            <a:pPr lvl="1">
              <a:lnSpc>
                <a:spcPct val="150000"/>
              </a:lnSpc>
              <a:defRPr/>
            </a:pPr>
            <a:r>
              <a:rPr lang="zh-CN" altLang="en-US" sz="1800" b="1" dirty="0">
                <a:solidFill>
                  <a:srgbClr val="800000"/>
                </a:solidFill>
              </a:rPr>
              <a:t> </a:t>
            </a:r>
            <a:r>
              <a:rPr lang="en-US" altLang="zh-CN" sz="1800" b="1" dirty="0">
                <a:solidFill>
                  <a:srgbClr val="800000"/>
                </a:solidFill>
              </a:rPr>
              <a:t>:w</a:t>
            </a:r>
            <a:r>
              <a:rPr lang="en-US" altLang="zh-CN" sz="1050" i="1" dirty="0">
                <a:solidFill>
                  <a:srgbClr val="800000"/>
                </a:solidFill>
              </a:rPr>
              <a:t>&lt;CR&gt;</a:t>
            </a:r>
            <a:endParaRPr lang="en-US" altLang="zh-CN" sz="1050" dirty="0">
              <a:solidFill>
                <a:srgbClr val="800000"/>
              </a:solidFill>
            </a:endParaRPr>
          </a:p>
          <a:p>
            <a:pPr lvl="0">
              <a:lnSpc>
                <a:spcPct val="150000"/>
              </a:lnSpc>
              <a:defRPr/>
            </a:pPr>
            <a:r>
              <a:rPr lang="zh-CN" altLang="en-US" sz="2100" dirty="0"/>
              <a:t>不存盘退出</a:t>
            </a:r>
          </a:p>
          <a:p>
            <a:pPr lvl="1">
              <a:lnSpc>
                <a:spcPct val="150000"/>
              </a:lnSpc>
              <a:defRPr/>
            </a:pPr>
            <a:r>
              <a:rPr lang="zh-CN" altLang="en-US" sz="1800" b="1" dirty="0">
                <a:solidFill>
                  <a:srgbClr val="800000"/>
                </a:solidFill>
              </a:rPr>
              <a:t> </a:t>
            </a:r>
            <a:r>
              <a:rPr lang="en-US" altLang="zh-CN" sz="1800" b="1" dirty="0">
                <a:solidFill>
                  <a:srgbClr val="800000"/>
                </a:solidFill>
              </a:rPr>
              <a:t>:q!</a:t>
            </a:r>
            <a:r>
              <a:rPr lang="en-US" altLang="zh-CN" sz="1050" i="1" dirty="0">
                <a:solidFill>
                  <a:srgbClr val="800000"/>
                </a:solidFill>
              </a:rPr>
              <a:t>&lt;CR&gt;</a:t>
            </a:r>
            <a:r>
              <a:rPr lang="en-US" altLang="zh-CN" sz="1800" dirty="0">
                <a:solidFill>
                  <a:srgbClr val="800000"/>
                </a:solidFill>
              </a:rPr>
              <a:t></a:t>
            </a:r>
          </a:p>
          <a:p>
            <a:pPr lvl="0">
              <a:lnSpc>
                <a:spcPct val="150000"/>
              </a:lnSpc>
              <a:defRPr/>
            </a:pPr>
            <a:r>
              <a:rPr lang="zh-CN" altLang="en-US" sz="2100" dirty="0"/>
              <a:t>读入文件</a:t>
            </a:r>
            <a:r>
              <a:rPr lang="en-US" altLang="zh-CN" sz="2100" dirty="0" err="1"/>
              <a:t>xyz.c</a:t>
            </a:r>
            <a:r>
              <a:rPr lang="zh-CN" altLang="en-US" sz="2100" dirty="0"/>
              <a:t>插入到当前行之下</a:t>
            </a:r>
            <a:r>
              <a:rPr lang="zh-CN" altLang="en-US" sz="2100" dirty="0">
                <a:solidFill>
                  <a:srgbClr val="000000"/>
                </a:solidFill>
              </a:rPr>
              <a:t>     </a:t>
            </a:r>
          </a:p>
          <a:p>
            <a:pPr lvl="1">
              <a:lnSpc>
                <a:spcPct val="150000"/>
              </a:lnSpc>
              <a:defRPr/>
            </a:pPr>
            <a:r>
              <a:rPr lang="zh-CN" altLang="en-US" sz="1800" b="1" dirty="0">
                <a:solidFill>
                  <a:srgbClr val="800000"/>
                </a:solidFill>
              </a:rPr>
              <a:t> </a:t>
            </a:r>
            <a:r>
              <a:rPr lang="en-US" altLang="zh-CN" sz="1800" b="1" dirty="0">
                <a:solidFill>
                  <a:srgbClr val="800000"/>
                </a:solidFill>
              </a:rPr>
              <a:t>:r  </a:t>
            </a:r>
            <a:r>
              <a:rPr lang="en-US" altLang="zh-CN" sz="1800" b="1" dirty="0" err="1">
                <a:solidFill>
                  <a:srgbClr val="800000"/>
                </a:solidFill>
              </a:rPr>
              <a:t>xyz.c</a:t>
            </a:r>
            <a:r>
              <a:rPr lang="en-US" altLang="zh-CN" sz="1050" dirty="0">
                <a:solidFill>
                  <a:srgbClr val="800000"/>
                </a:solidFill>
              </a:rPr>
              <a:t>&lt;CR&gt;</a:t>
            </a:r>
          </a:p>
          <a:p>
            <a:pPr lvl="0">
              <a:lnSpc>
                <a:spcPct val="150000"/>
              </a:lnSpc>
              <a:defRPr/>
            </a:pPr>
            <a:r>
              <a:rPr lang="zh-CN" altLang="en-US" sz="2100" dirty="0"/>
              <a:t>写文件</a:t>
            </a:r>
            <a:r>
              <a:rPr lang="en-US" altLang="zh-CN" sz="2100" dirty="0"/>
              <a:t>,</a:t>
            </a:r>
            <a:r>
              <a:rPr lang="zh-CN" altLang="en-US" sz="2100" dirty="0"/>
              <a:t>把第</a:t>
            </a:r>
            <a:r>
              <a:rPr lang="en-US" altLang="zh-CN" sz="2100" dirty="0"/>
              <a:t>50</a:t>
            </a:r>
            <a:r>
              <a:rPr lang="zh-CN" altLang="en-US" sz="2100" dirty="0"/>
              <a:t>行至文件尾的内容写到文件</a:t>
            </a:r>
            <a:r>
              <a:rPr lang="en-US" altLang="zh-CN" sz="2100" dirty="0"/>
              <a:t>file1</a:t>
            </a:r>
            <a:r>
              <a:rPr lang="zh-CN" altLang="en-US" sz="2100" dirty="0"/>
              <a:t>中</a:t>
            </a:r>
            <a:r>
              <a:rPr lang="zh-CN" altLang="en-US" sz="2100" dirty="0">
                <a:solidFill>
                  <a:srgbClr val="000000"/>
                </a:solidFill>
              </a:rPr>
              <a:t>    </a:t>
            </a:r>
          </a:p>
          <a:p>
            <a:pPr lvl="1">
              <a:lnSpc>
                <a:spcPct val="150000"/>
              </a:lnSpc>
              <a:spcBef>
                <a:spcPct val="0"/>
              </a:spcBef>
              <a:defRPr/>
            </a:pPr>
            <a:r>
              <a:rPr lang="zh-CN" altLang="en-US" sz="1800" b="1" dirty="0">
                <a:solidFill>
                  <a:srgbClr val="800000"/>
                </a:solidFill>
              </a:rPr>
              <a:t> </a:t>
            </a:r>
            <a:r>
              <a:rPr lang="en-US" altLang="zh-CN" sz="1800" b="1" dirty="0">
                <a:solidFill>
                  <a:srgbClr val="800000"/>
                </a:solidFill>
              </a:rPr>
              <a:t>:50,$w file1</a:t>
            </a:r>
            <a:r>
              <a:rPr lang="en-US" altLang="zh-CN" sz="1050" dirty="0">
                <a:solidFill>
                  <a:srgbClr val="800000"/>
                </a:solidFill>
              </a:rPr>
              <a:t>&lt;CR&gt;</a:t>
            </a:r>
          </a:p>
          <a:p>
            <a:pPr lvl="1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800" b="1" dirty="0">
                <a:solidFill>
                  <a:srgbClr val="800000"/>
                </a:solidFill>
              </a:rPr>
              <a:t> :50,$w! file1</a:t>
            </a:r>
            <a:r>
              <a:rPr lang="en-US" altLang="zh-CN" sz="1050" i="1" dirty="0">
                <a:solidFill>
                  <a:srgbClr val="800000"/>
                </a:solidFill>
              </a:rPr>
              <a:t>&lt;CR&gt;</a:t>
            </a:r>
            <a:r>
              <a:rPr lang="en-US" altLang="zh-CN" sz="1800" dirty="0"/>
              <a:t>     </a:t>
            </a:r>
            <a:r>
              <a:rPr lang="zh-CN" altLang="en-US" sz="1800" dirty="0"/>
              <a:t>强制覆盖</a:t>
            </a:r>
          </a:p>
          <a:p>
            <a:pPr lvl="1">
              <a:defRPr/>
            </a:pPr>
            <a:endParaRPr lang="en-US" altLang="zh-CN" sz="1800" dirty="0">
              <a:solidFill>
                <a:srgbClr val="800000"/>
              </a:solidFill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833302D4-7F58-40E1-9578-AF320C55A2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15888"/>
            <a:ext cx="914400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4000" kern="0" dirty="0">
                <a:latin typeface="Verdana" panose="020B0604030504040204" pitchFamily="34" charset="0"/>
                <a:ea typeface="黑体" panose="02010609060101010101" pitchFamily="49" charset="-122"/>
              </a:rPr>
              <a:t>文件操作命令</a:t>
            </a:r>
            <a:endParaRPr lang="zh-CN" altLang="zh-CN" sz="4000" kern="0" dirty="0">
              <a:latin typeface="Verdana" panose="020B0604030504040204" pitchFamily="34" charset="0"/>
              <a:ea typeface="黑体" panose="02010609060101010101" pitchFamily="49" charset="-122"/>
              <a:sym typeface="黑体" panose="02010609060101010101" pitchFamily="49" charset="-122"/>
            </a:endParaRPr>
          </a:p>
        </p:txBody>
      </p:sp>
      <p:pic>
        <p:nvPicPr>
          <p:cNvPr id="4" name="图片 3">
            <a:hlinkClick r:id="rId2" action="ppaction://hlinksldjump"/>
            <a:extLst>
              <a:ext uri="{FF2B5EF4-FFF2-40B4-BE49-F238E27FC236}">
                <a16:creationId xmlns:a16="http://schemas.microsoft.com/office/drawing/2014/main" id="{FAD6D4CA-DA4F-4C6D-AD6B-6DF150C188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6207245"/>
            <a:ext cx="251520" cy="318099"/>
          </a:xfrm>
          <a:prstGeom prst="rect">
            <a:avLst/>
          </a:prstGeom>
        </p:spPr>
      </p:pic>
      <p:sp>
        <p:nvSpPr>
          <p:cNvPr id="5" name="动作按钮: 转到主页 4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3DC293CF-4F00-4955-867F-42DD1E9F1B58}"/>
              </a:ext>
            </a:extLst>
          </p:cNvPr>
          <p:cNvSpPr/>
          <p:nvPr/>
        </p:nvSpPr>
        <p:spPr bwMode="auto">
          <a:xfrm>
            <a:off x="261984" y="260648"/>
            <a:ext cx="284499" cy="368201"/>
          </a:xfrm>
          <a:prstGeom prst="actionButtonHome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57475493"/>
      </p:ext>
    </p:extLst>
  </p:cSld>
  <p:clrMapOvr>
    <a:masterClrMapping/>
  </p:clrMapOvr>
  <p:transition spd="slow" advTm="38376"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522000" y="1196752"/>
            <a:ext cx="8100000" cy="27000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68580" tIns="34290" rIns="67500" bIns="3429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342900" marR="0" lvl="0" indent="-342900" defTabSz="914400" eaLnBrk="1" latinLnBrk="0" hangingPunct="1">
              <a:lnSpc>
                <a:spcPct val="100000"/>
              </a:lnSpc>
              <a:spcBef>
                <a:spcPct val="20000"/>
              </a:spcBef>
              <a:buClr>
                <a:srgbClr val="FF9900"/>
              </a:buClr>
              <a:buSzTx/>
              <a:buFont typeface="Wingdings" pitchFamily="2" charset="2"/>
              <a:buChar char="n"/>
              <a:tabLst/>
              <a:defRPr kumimoji="1" sz="2800" b="1" i="0" u="none" strike="noStrike" kern="0" cap="none" spc="0" normalizeH="0" baseline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Times New Roman"/>
                <a:ea typeface="黑体"/>
              </a:defRPr>
            </a:lvl1pPr>
            <a:lvl2pPr marL="742950" marR="0" lvl="1" indent="-285750" defTabSz="914400" eaLnBrk="1" latinLnBrk="0" hangingPunct="1">
              <a:lnSpc>
                <a:spcPct val="100000"/>
              </a:lnSpc>
              <a:spcBef>
                <a:spcPct val="20000"/>
              </a:spcBef>
              <a:buClr>
                <a:srgbClr val="009900"/>
              </a:buClr>
              <a:buSzTx/>
              <a:buFont typeface="Wingdings" pitchFamily="2" charset="2"/>
              <a:buChar char="u"/>
              <a:tabLst/>
              <a:defRPr kumimoji="1" sz="24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黑体"/>
              </a:defRPr>
            </a:lvl2pPr>
            <a:lvl3pPr marL="1143000" indent="-228600">
              <a:spcBef>
                <a:spcPct val="20000"/>
              </a:spcBef>
              <a:buClr>
                <a:srgbClr val="0000FF"/>
              </a:buClr>
              <a:buFont typeface="Wingdings" pitchFamily="2" charset="2"/>
              <a:buChar char="Ø"/>
              <a:defRPr kumimoji="1" sz="2200">
                <a:latin typeface="Verdana" pitchFamily="34" charset="0"/>
                <a:ea typeface="+mj-ea"/>
              </a:defRPr>
            </a:lvl3pPr>
            <a:lvl4pPr marL="1600200" indent="-228600">
              <a:spcBef>
                <a:spcPct val="20000"/>
              </a:spcBef>
              <a:buClr>
                <a:srgbClr val="CC00FF"/>
              </a:buClr>
              <a:buFont typeface="Wingdings" pitchFamily="2" charset="2"/>
              <a:buChar char="l"/>
              <a:defRPr kumimoji="1" sz="2000">
                <a:latin typeface="Verdana" pitchFamily="34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rgbClr val="006600"/>
              </a:buClr>
              <a:buFont typeface="Wingdings" pitchFamily="2" charset="2"/>
              <a:buChar char="l"/>
              <a:defRPr kumimoji="1" sz="2000">
                <a:latin typeface="+mn-lt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latin typeface="+mn-lt"/>
              </a:defRPr>
            </a:lvl9pPr>
          </a:lstStyle>
          <a:p>
            <a:pPr lvl="0">
              <a:defRPr/>
            </a:pPr>
            <a:r>
              <a:rPr lang="zh-CN" altLang="en-US" sz="2100" dirty="0"/>
              <a:t>删除，并拷贝到剪贴板</a:t>
            </a:r>
          </a:p>
          <a:p>
            <a:pPr lvl="1">
              <a:defRPr/>
            </a:pPr>
            <a:r>
              <a:rPr lang="en-US" altLang="zh-CN" sz="1800" b="1" dirty="0">
                <a:solidFill>
                  <a:srgbClr val="800000"/>
                </a:solidFill>
              </a:rPr>
              <a:t>:10,50d</a:t>
            </a:r>
            <a:r>
              <a:rPr lang="en-US" altLang="zh-CN" sz="1050" dirty="0">
                <a:solidFill>
                  <a:srgbClr val="800000"/>
                </a:solidFill>
              </a:rPr>
              <a:t>&lt;CR&gt;</a:t>
            </a:r>
            <a:r>
              <a:rPr lang="en-US" altLang="zh-CN" sz="1800" dirty="0"/>
              <a:t> </a:t>
            </a:r>
            <a:r>
              <a:rPr lang="zh-CN" altLang="en-US" sz="1800" dirty="0"/>
              <a:t>删除第</a:t>
            </a:r>
            <a:r>
              <a:rPr lang="en-US" altLang="zh-CN" sz="1800" dirty="0"/>
              <a:t>10-50</a:t>
            </a:r>
            <a:r>
              <a:rPr lang="zh-CN" altLang="en-US" sz="1800" dirty="0"/>
              <a:t>行</a:t>
            </a:r>
          </a:p>
          <a:p>
            <a:pPr lvl="1">
              <a:defRPr/>
            </a:pPr>
            <a:r>
              <a:rPr lang="en-US" altLang="zh-CN" sz="1800" b="1" dirty="0">
                <a:solidFill>
                  <a:srgbClr val="800000"/>
                </a:solidFill>
              </a:rPr>
              <a:t>:1,.d</a:t>
            </a:r>
            <a:r>
              <a:rPr lang="en-US" altLang="zh-CN" sz="1050" dirty="0">
                <a:solidFill>
                  <a:srgbClr val="800000"/>
                </a:solidFill>
              </a:rPr>
              <a:t>&lt;CR&gt;</a:t>
            </a:r>
            <a:r>
              <a:rPr lang="en-US" altLang="zh-CN" sz="1800" dirty="0"/>
              <a:t>      </a:t>
            </a:r>
            <a:r>
              <a:rPr lang="zh-CN" altLang="en-US" sz="1800" dirty="0"/>
              <a:t>删除文件首至当前行的部分</a:t>
            </a:r>
          </a:p>
          <a:p>
            <a:pPr lvl="1">
              <a:defRPr/>
            </a:pPr>
            <a:r>
              <a:rPr lang="en-US" altLang="zh-CN" sz="1800" b="1" dirty="0">
                <a:solidFill>
                  <a:srgbClr val="800000"/>
                </a:solidFill>
              </a:rPr>
              <a:t>:.,$d</a:t>
            </a:r>
            <a:r>
              <a:rPr lang="en-US" altLang="zh-CN" sz="1050" dirty="0">
                <a:solidFill>
                  <a:srgbClr val="800000"/>
                </a:solidFill>
              </a:rPr>
              <a:t>&lt;CR&gt;</a:t>
            </a:r>
            <a:r>
              <a:rPr lang="en-US" altLang="zh-CN" sz="1800" dirty="0"/>
              <a:t>         </a:t>
            </a:r>
            <a:r>
              <a:rPr lang="zh-CN" altLang="en-US" sz="1800" dirty="0"/>
              <a:t>删除当前行到文件尾</a:t>
            </a:r>
          </a:p>
          <a:p>
            <a:pPr lvl="0">
              <a:defRPr/>
            </a:pPr>
            <a:r>
              <a:rPr lang="zh-CN" altLang="en-US" sz="2100" dirty="0"/>
              <a:t>不删除，拷贝到剪贴板</a:t>
            </a:r>
            <a:r>
              <a:rPr lang="en-US" altLang="zh-CN" sz="2100" dirty="0"/>
              <a:t>(yank)</a:t>
            </a:r>
            <a:endParaRPr lang="zh-CN" altLang="en-US" sz="2100" dirty="0"/>
          </a:p>
          <a:p>
            <a:pPr lvl="1">
              <a:defRPr/>
            </a:pPr>
            <a:r>
              <a:rPr lang="en-US" altLang="zh-CN" sz="1800" b="1" dirty="0">
                <a:solidFill>
                  <a:srgbClr val="800000"/>
                </a:solidFill>
              </a:rPr>
              <a:t>:10,50y</a:t>
            </a:r>
            <a:r>
              <a:rPr lang="en-US" altLang="zh-CN" sz="1050" dirty="0">
                <a:solidFill>
                  <a:srgbClr val="800000"/>
                </a:solidFill>
              </a:rPr>
              <a:t>&lt;CR&gt;</a:t>
            </a:r>
          </a:p>
          <a:p>
            <a:pPr lvl="0">
              <a:defRPr/>
            </a:pPr>
            <a:r>
              <a:rPr lang="zh-CN" altLang="en-US" sz="2100" dirty="0"/>
              <a:t>粘贴剪贴板信息（</a:t>
            </a:r>
            <a:r>
              <a:rPr lang="en-US" altLang="zh-CN" sz="2100" dirty="0"/>
              <a:t>paste</a:t>
            </a:r>
            <a:r>
              <a:rPr lang="zh-CN" altLang="en-US" sz="2100" dirty="0"/>
              <a:t>）</a:t>
            </a:r>
          </a:p>
          <a:p>
            <a:pPr lvl="1">
              <a:defRPr/>
            </a:pPr>
            <a:r>
              <a:rPr lang="en-US" altLang="zh-CN" sz="1800" b="1" dirty="0">
                <a:solidFill>
                  <a:srgbClr val="800000"/>
                </a:solidFill>
              </a:rPr>
              <a:t>p</a:t>
            </a:r>
            <a:endParaRPr lang="en-US" altLang="zh-CN" sz="1800" dirty="0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833302D4-7F58-40E1-9578-AF320C55A2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15888"/>
            <a:ext cx="914400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4000" kern="0" dirty="0">
                <a:latin typeface="Verdana" panose="020B060403050404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剪贴板</a:t>
            </a:r>
            <a:endParaRPr lang="zh-CN" altLang="zh-CN" sz="4000" kern="0" dirty="0">
              <a:latin typeface="Verdana" panose="020B0604030504040204" pitchFamily="34" charset="0"/>
              <a:ea typeface="黑体" panose="02010609060101010101" pitchFamily="49" charset="-122"/>
              <a:sym typeface="黑体" panose="02010609060101010101" pitchFamily="49" charset="-122"/>
            </a:endParaRPr>
          </a:p>
        </p:txBody>
      </p:sp>
      <p:sp>
        <p:nvSpPr>
          <p:cNvPr id="5" name="动作按钮: 转到主页 4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6BD116B1-56A6-48AA-927A-B01A208BB89A}"/>
              </a:ext>
            </a:extLst>
          </p:cNvPr>
          <p:cNvSpPr/>
          <p:nvPr/>
        </p:nvSpPr>
        <p:spPr bwMode="auto">
          <a:xfrm>
            <a:off x="261984" y="260648"/>
            <a:ext cx="284499" cy="368201"/>
          </a:xfrm>
          <a:prstGeom prst="actionButtonHome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4548854"/>
      </p:ext>
    </p:extLst>
  </p:cSld>
  <p:clrMapOvr>
    <a:masterClrMapping/>
  </p:clrMapOvr>
  <p:transition spd="slow" advTm="38376"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522000" y="1052736"/>
            <a:ext cx="8100000" cy="27000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68580" tIns="34290" rIns="67500" bIns="3429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342900" marR="0" lvl="0" indent="-342900" defTabSz="914400" eaLnBrk="1" latinLnBrk="0" hangingPunct="1">
              <a:lnSpc>
                <a:spcPct val="100000"/>
              </a:lnSpc>
              <a:spcBef>
                <a:spcPct val="20000"/>
              </a:spcBef>
              <a:buClr>
                <a:srgbClr val="FF9900"/>
              </a:buClr>
              <a:buSzTx/>
              <a:buFont typeface="Wingdings" pitchFamily="2" charset="2"/>
              <a:buChar char="n"/>
              <a:tabLst/>
              <a:defRPr kumimoji="1" sz="2800" b="1" i="0" u="none" strike="noStrike" kern="0" cap="none" spc="0" normalizeH="0" baseline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Times New Roman"/>
                <a:ea typeface="黑体"/>
              </a:defRPr>
            </a:lvl1pPr>
            <a:lvl2pPr marL="742950" marR="0" lvl="1" indent="-285750" defTabSz="914400" eaLnBrk="1" latinLnBrk="0" hangingPunct="1">
              <a:lnSpc>
                <a:spcPct val="100000"/>
              </a:lnSpc>
              <a:spcBef>
                <a:spcPct val="20000"/>
              </a:spcBef>
              <a:buClr>
                <a:srgbClr val="009900"/>
              </a:buClr>
              <a:buSzTx/>
              <a:buFont typeface="Wingdings" pitchFamily="2" charset="2"/>
              <a:buChar char="u"/>
              <a:tabLst/>
              <a:defRPr kumimoji="1" sz="24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黑体"/>
              </a:defRPr>
            </a:lvl2pPr>
            <a:lvl3pPr marL="1143000" indent="-228600">
              <a:spcBef>
                <a:spcPct val="20000"/>
              </a:spcBef>
              <a:buClr>
                <a:srgbClr val="0000FF"/>
              </a:buClr>
              <a:buFont typeface="Wingdings" pitchFamily="2" charset="2"/>
              <a:buChar char="Ø"/>
              <a:defRPr kumimoji="1" sz="2200">
                <a:latin typeface="Verdana" pitchFamily="34" charset="0"/>
                <a:ea typeface="+mj-ea"/>
              </a:defRPr>
            </a:lvl3pPr>
            <a:lvl4pPr marL="1600200" indent="-228600">
              <a:spcBef>
                <a:spcPct val="20000"/>
              </a:spcBef>
              <a:buClr>
                <a:srgbClr val="CC00FF"/>
              </a:buClr>
              <a:buFont typeface="Wingdings" pitchFamily="2" charset="2"/>
              <a:buChar char="l"/>
              <a:defRPr kumimoji="1" sz="2000">
                <a:latin typeface="Verdana" pitchFamily="34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rgbClr val="006600"/>
              </a:buClr>
              <a:buFont typeface="Wingdings" pitchFamily="2" charset="2"/>
              <a:buChar char="l"/>
              <a:defRPr kumimoji="1" sz="2000">
                <a:latin typeface="+mn-lt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latin typeface="+mn-lt"/>
              </a:defRPr>
            </a:lvl9pPr>
          </a:lstStyle>
          <a:p>
            <a:pPr lvl="0">
              <a:defRPr/>
            </a:pPr>
            <a:r>
              <a:rPr lang="zh-CN" altLang="en-US" sz="2100" dirty="0"/>
              <a:t>复制</a:t>
            </a:r>
          </a:p>
          <a:p>
            <a:pPr lvl="1">
              <a:defRPr/>
            </a:pPr>
            <a:r>
              <a:rPr lang="en-US" altLang="zh-CN" sz="1800" b="1" dirty="0">
                <a:solidFill>
                  <a:srgbClr val="800000"/>
                </a:solidFill>
              </a:rPr>
              <a:t>:5,10co56</a:t>
            </a:r>
            <a:r>
              <a:rPr lang="en-US" altLang="zh-CN" sz="1050" dirty="0">
                <a:solidFill>
                  <a:srgbClr val="800000"/>
                </a:solidFill>
              </a:rPr>
              <a:t>&lt;CR&gt;</a:t>
            </a:r>
            <a:r>
              <a:rPr lang="en-US" altLang="zh-CN" sz="1800" dirty="0"/>
              <a:t></a:t>
            </a:r>
            <a:r>
              <a:rPr lang="zh-CN" altLang="en-US" sz="1800" dirty="0"/>
              <a:t>复制第</a:t>
            </a:r>
            <a:r>
              <a:rPr lang="en-US" altLang="zh-CN" sz="1800" dirty="0"/>
              <a:t>5-10</a:t>
            </a:r>
            <a:r>
              <a:rPr lang="zh-CN" altLang="en-US" sz="1800" dirty="0"/>
              <a:t>行到第</a:t>
            </a:r>
            <a:r>
              <a:rPr lang="en-US" altLang="zh-CN" sz="1800" dirty="0"/>
              <a:t>56</a:t>
            </a:r>
            <a:r>
              <a:rPr lang="zh-CN" altLang="en-US" sz="1800" dirty="0"/>
              <a:t>行之下</a:t>
            </a:r>
          </a:p>
          <a:p>
            <a:pPr lvl="1">
              <a:defRPr/>
            </a:pPr>
            <a:endParaRPr lang="zh-CN" altLang="en-US" sz="1800" dirty="0"/>
          </a:p>
          <a:p>
            <a:pPr lvl="0">
              <a:defRPr/>
            </a:pPr>
            <a:r>
              <a:rPr lang="zh-CN" altLang="en-US" sz="2100" dirty="0"/>
              <a:t>移动</a:t>
            </a:r>
          </a:p>
          <a:p>
            <a:pPr lvl="1">
              <a:defRPr/>
            </a:pPr>
            <a:r>
              <a:rPr lang="en-US" altLang="zh-CN" sz="1800" b="1" dirty="0">
                <a:solidFill>
                  <a:srgbClr val="800000"/>
                </a:solidFill>
              </a:rPr>
              <a:t>:8,34m78</a:t>
            </a:r>
            <a:r>
              <a:rPr lang="en-US" altLang="zh-CN" sz="1050" dirty="0">
                <a:solidFill>
                  <a:srgbClr val="800000"/>
                </a:solidFill>
              </a:rPr>
              <a:t>&lt;CR&gt;</a:t>
            </a:r>
            <a:r>
              <a:rPr lang="en-US" altLang="zh-CN" sz="1800" dirty="0"/>
              <a:t></a:t>
            </a:r>
            <a:r>
              <a:rPr lang="zh-CN" altLang="en-US" sz="1800" dirty="0"/>
              <a:t>移动第</a:t>
            </a:r>
            <a:r>
              <a:rPr lang="en-US" altLang="zh-CN" sz="1800" dirty="0"/>
              <a:t>8-34</a:t>
            </a:r>
            <a:r>
              <a:rPr lang="zh-CN" altLang="en-US" sz="1800" dirty="0"/>
              <a:t>行到第</a:t>
            </a:r>
            <a:r>
              <a:rPr lang="en-US" altLang="zh-CN" sz="1800" dirty="0"/>
              <a:t>78</a:t>
            </a:r>
            <a:r>
              <a:rPr lang="zh-CN" altLang="en-US" sz="1800" dirty="0"/>
              <a:t>行之下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833302D4-7F58-40E1-9578-AF320C55A2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15888"/>
            <a:ext cx="914400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4000" kern="0" dirty="0">
                <a:latin typeface="Verdana" panose="020B0604030504040204" pitchFamily="34" charset="0"/>
                <a:ea typeface="黑体" panose="02010609060101010101" pitchFamily="49" charset="-122"/>
              </a:rPr>
              <a:t>块操作：复制与删除</a:t>
            </a:r>
            <a:endParaRPr lang="zh-CN" altLang="zh-CN" sz="4000" kern="0" dirty="0">
              <a:latin typeface="Verdana" panose="020B0604030504040204" pitchFamily="34" charset="0"/>
              <a:ea typeface="黑体" panose="02010609060101010101" pitchFamily="49" charset="-122"/>
              <a:sym typeface="黑体" panose="02010609060101010101" pitchFamily="49" charset="-122"/>
            </a:endParaRPr>
          </a:p>
        </p:txBody>
      </p:sp>
      <p:sp>
        <p:nvSpPr>
          <p:cNvPr id="5" name="动作按钮: 转到主页 4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80308A59-AA01-43C8-BE56-512FFB47B7C9}"/>
              </a:ext>
            </a:extLst>
          </p:cNvPr>
          <p:cNvSpPr/>
          <p:nvPr/>
        </p:nvSpPr>
        <p:spPr bwMode="auto">
          <a:xfrm>
            <a:off x="261984" y="260648"/>
            <a:ext cx="284499" cy="368201"/>
          </a:xfrm>
          <a:prstGeom prst="actionButtonHome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88738279"/>
      </p:ext>
    </p:extLst>
  </p:cSld>
  <p:clrMapOvr>
    <a:masterClrMapping/>
  </p:clrMapOvr>
  <p:transition spd="slow" advTm="38376"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522000" y="1124744"/>
            <a:ext cx="8100000" cy="27000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68580" tIns="34290" rIns="67500" bIns="3429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342900" marR="0" lvl="0" indent="-342900" defTabSz="914400" eaLnBrk="1" latinLnBrk="0" hangingPunct="1">
              <a:lnSpc>
                <a:spcPct val="100000"/>
              </a:lnSpc>
              <a:spcBef>
                <a:spcPct val="20000"/>
              </a:spcBef>
              <a:buClr>
                <a:srgbClr val="FF9900"/>
              </a:buClr>
              <a:buSzTx/>
              <a:buFont typeface="Wingdings" pitchFamily="2" charset="2"/>
              <a:buChar char="n"/>
              <a:tabLst/>
              <a:defRPr kumimoji="1" sz="2800" b="1" i="0" u="none" strike="noStrike" kern="0" cap="none" spc="0" normalizeH="0" baseline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Times New Roman"/>
                <a:ea typeface="黑体"/>
              </a:defRPr>
            </a:lvl1pPr>
            <a:lvl2pPr marL="742950" marR="0" lvl="1" indent="-285750" defTabSz="914400" eaLnBrk="1" latinLnBrk="0" hangingPunct="1">
              <a:lnSpc>
                <a:spcPct val="100000"/>
              </a:lnSpc>
              <a:spcBef>
                <a:spcPct val="20000"/>
              </a:spcBef>
              <a:buClr>
                <a:srgbClr val="009900"/>
              </a:buClr>
              <a:buSzTx/>
              <a:buFont typeface="Wingdings" pitchFamily="2" charset="2"/>
              <a:buChar char="u"/>
              <a:tabLst/>
              <a:defRPr kumimoji="1" sz="24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黑体"/>
              </a:defRPr>
            </a:lvl2pPr>
            <a:lvl3pPr marL="1143000" indent="-228600">
              <a:spcBef>
                <a:spcPct val="20000"/>
              </a:spcBef>
              <a:buClr>
                <a:srgbClr val="0000FF"/>
              </a:buClr>
              <a:buFont typeface="Wingdings" pitchFamily="2" charset="2"/>
              <a:buChar char="Ø"/>
              <a:defRPr kumimoji="1" sz="2200">
                <a:latin typeface="Verdana" pitchFamily="34" charset="0"/>
                <a:ea typeface="+mj-ea"/>
              </a:defRPr>
            </a:lvl3pPr>
            <a:lvl4pPr marL="1600200" indent="-228600">
              <a:spcBef>
                <a:spcPct val="20000"/>
              </a:spcBef>
              <a:buClr>
                <a:srgbClr val="CC00FF"/>
              </a:buClr>
              <a:buFont typeface="Wingdings" pitchFamily="2" charset="2"/>
              <a:buChar char="l"/>
              <a:defRPr kumimoji="1" sz="2000">
                <a:latin typeface="Verdana" pitchFamily="34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rgbClr val="006600"/>
              </a:buClr>
              <a:buFont typeface="Wingdings" pitchFamily="2" charset="2"/>
              <a:buChar char="l"/>
              <a:defRPr kumimoji="1" sz="2000">
                <a:latin typeface="+mn-lt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latin typeface="+mn-lt"/>
              </a:defRPr>
            </a:lvl9pPr>
          </a:lstStyle>
          <a:p>
            <a:pPr lvl="0">
              <a:defRPr/>
            </a:pPr>
            <a:r>
              <a:rPr lang="zh-CN" altLang="en-US" sz="2100" dirty="0"/>
              <a:t>两行合并</a:t>
            </a:r>
            <a:r>
              <a:rPr lang="en-US" altLang="zh-CN" sz="2100" dirty="0"/>
              <a:t>(Join)   </a:t>
            </a:r>
            <a:r>
              <a:rPr lang="en-US" altLang="zh-CN" sz="2100" dirty="0">
                <a:solidFill>
                  <a:srgbClr val="800000"/>
                </a:solidFill>
                <a:latin typeface="Verdana" pitchFamily="34" charset="0"/>
              </a:rPr>
              <a:t>J</a:t>
            </a:r>
          </a:p>
          <a:p>
            <a:pPr lvl="1">
              <a:defRPr/>
            </a:pPr>
            <a:r>
              <a:rPr lang="zh-CN" altLang="en-US" sz="1800" dirty="0"/>
              <a:t>当前行下面的行合并到当前行</a:t>
            </a:r>
          </a:p>
          <a:p>
            <a:pPr lvl="0">
              <a:defRPr/>
            </a:pPr>
            <a:r>
              <a:rPr lang="zh-CN" altLang="en-US" sz="2100" dirty="0"/>
              <a:t>刷新屏幕显示</a:t>
            </a:r>
            <a:r>
              <a:rPr lang="en-US" altLang="zh-CN" sz="2100" dirty="0"/>
              <a:t>(load)  </a:t>
            </a:r>
            <a:r>
              <a:rPr lang="en-US" altLang="zh-CN" sz="2100" dirty="0">
                <a:solidFill>
                  <a:srgbClr val="800000"/>
                </a:solidFill>
              </a:rPr>
              <a:t>Ctrl-l</a:t>
            </a:r>
          </a:p>
          <a:p>
            <a:pPr lvl="0">
              <a:defRPr/>
            </a:pPr>
            <a:r>
              <a:rPr lang="zh-CN" altLang="en-US" sz="2100" dirty="0"/>
              <a:t>状态显示 </a:t>
            </a:r>
            <a:r>
              <a:rPr lang="en-US" altLang="zh-CN" sz="2100" dirty="0">
                <a:solidFill>
                  <a:srgbClr val="800000"/>
                </a:solidFill>
              </a:rPr>
              <a:t>Ctrl-g</a:t>
            </a:r>
          </a:p>
          <a:p>
            <a:pPr lvl="1">
              <a:defRPr/>
            </a:pPr>
            <a:r>
              <a:rPr lang="zh-CN" altLang="en-US" sz="1800" dirty="0"/>
              <a:t>在屏幕最下面一行列出正在编辑的文件的名字，总行数，当前行号，文件是否被修改过等信息</a:t>
            </a:r>
          </a:p>
          <a:p>
            <a:pPr lvl="0">
              <a:defRPr/>
            </a:pPr>
            <a:endParaRPr lang="en-US" altLang="zh-CN" sz="2100" dirty="0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833302D4-7F58-40E1-9578-AF320C55A2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15888"/>
            <a:ext cx="914400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4000" kern="0" dirty="0">
                <a:latin typeface="Verdana" panose="020B0604030504040204" pitchFamily="34" charset="0"/>
                <a:ea typeface="黑体" panose="02010609060101010101" pitchFamily="49" charset="-122"/>
              </a:rPr>
              <a:t>行合并、刷屏和状态显示</a:t>
            </a:r>
            <a:endParaRPr lang="zh-CN" altLang="zh-CN" sz="4000" kern="0" dirty="0">
              <a:latin typeface="Verdana" panose="020B0604030504040204" pitchFamily="34" charset="0"/>
              <a:ea typeface="黑体" panose="02010609060101010101" pitchFamily="49" charset="-122"/>
              <a:sym typeface="黑体" panose="02010609060101010101" pitchFamily="49" charset="-122"/>
            </a:endParaRPr>
          </a:p>
        </p:txBody>
      </p:sp>
      <p:sp>
        <p:nvSpPr>
          <p:cNvPr id="5" name="动作按钮: 转到主页 4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39FEA1CB-2AC9-4CAA-85E3-32C424739513}"/>
              </a:ext>
            </a:extLst>
          </p:cNvPr>
          <p:cNvSpPr/>
          <p:nvPr/>
        </p:nvSpPr>
        <p:spPr bwMode="auto">
          <a:xfrm>
            <a:off x="261984" y="260648"/>
            <a:ext cx="284499" cy="368201"/>
          </a:xfrm>
          <a:prstGeom prst="actionButtonHome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79783151"/>
      </p:ext>
    </p:extLst>
  </p:cSld>
  <p:clrMapOvr>
    <a:masterClrMapping/>
  </p:clrMapOvr>
  <p:transition spd="slow" advTm="38376"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536186" y="1137903"/>
            <a:ext cx="8100000" cy="3509044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68580" tIns="34290" rIns="67500" bIns="3429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342900" marR="0" lvl="0" indent="-342900" defTabSz="914400" eaLnBrk="1" latinLnBrk="0" hangingPunct="1">
              <a:lnSpc>
                <a:spcPct val="100000"/>
              </a:lnSpc>
              <a:spcBef>
                <a:spcPct val="20000"/>
              </a:spcBef>
              <a:buClr>
                <a:srgbClr val="FF9900"/>
              </a:buClr>
              <a:buSzTx/>
              <a:buFont typeface="Wingdings" pitchFamily="2" charset="2"/>
              <a:buChar char="n"/>
              <a:tabLst/>
              <a:defRPr kumimoji="1" sz="2800" b="1" i="0" u="none" strike="noStrike" kern="0" cap="none" spc="0" normalizeH="0" baseline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Times New Roman"/>
                <a:ea typeface="黑体"/>
              </a:defRPr>
            </a:lvl1pPr>
            <a:lvl2pPr marL="742950" marR="0" lvl="1" indent="-285750" defTabSz="914400" eaLnBrk="1" latinLnBrk="0" hangingPunct="1">
              <a:lnSpc>
                <a:spcPct val="100000"/>
              </a:lnSpc>
              <a:spcBef>
                <a:spcPct val="20000"/>
              </a:spcBef>
              <a:buClr>
                <a:srgbClr val="009900"/>
              </a:buClr>
              <a:buSzTx/>
              <a:buFont typeface="Wingdings" pitchFamily="2" charset="2"/>
              <a:buChar char="u"/>
              <a:tabLst/>
              <a:defRPr kumimoji="1" sz="24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黑体"/>
              </a:defRPr>
            </a:lvl2pPr>
            <a:lvl3pPr marL="1143000" indent="-228600">
              <a:spcBef>
                <a:spcPct val="20000"/>
              </a:spcBef>
              <a:buClr>
                <a:srgbClr val="0000FF"/>
              </a:buClr>
              <a:buFont typeface="Wingdings" pitchFamily="2" charset="2"/>
              <a:buChar char="Ø"/>
              <a:defRPr kumimoji="1" sz="2200">
                <a:latin typeface="Verdana" pitchFamily="34" charset="0"/>
                <a:ea typeface="+mj-ea"/>
              </a:defRPr>
            </a:lvl3pPr>
            <a:lvl4pPr marL="1600200" indent="-228600">
              <a:spcBef>
                <a:spcPct val="20000"/>
              </a:spcBef>
              <a:buClr>
                <a:srgbClr val="CC00FF"/>
              </a:buClr>
              <a:buFont typeface="Wingdings" pitchFamily="2" charset="2"/>
              <a:buChar char="l"/>
              <a:defRPr kumimoji="1" sz="2000">
                <a:latin typeface="Verdana" pitchFamily="34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rgbClr val="006600"/>
              </a:buClr>
              <a:buFont typeface="Wingdings" pitchFamily="2" charset="2"/>
              <a:buChar char="l"/>
              <a:defRPr kumimoji="1" sz="2000">
                <a:latin typeface="+mn-lt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latin typeface="+mn-lt"/>
              </a:defRPr>
            </a:lvl9pPr>
          </a:lstStyle>
          <a:p>
            <a:pPr lvl="0">
              <a:buNone/>
              <a:defRPr/>
            </a:pPr>
            <a:r>
              <a:rPr lang="zh-CN" altLang="en-US" sz="2100" b="0" dirty="0"/>
              <a:t>用“正则表达式”来描述一个字符串模式</a:t>
            </a:r>
          </a:p>
          <a:p>
            <a:pPr lvl="0">
              <a:defRPr/>
            </a:pPr>
            <a:r>
              <a:rPr lang="zh-CN" altLang="en-US" sz="2100" dirty="0"/>
              <a:t>查找命令</a:t>
            </a:r>
          </a:p>
          <a:p>
            <a:pPr lvl="1">
              <a:defRPr/>
            </a:pPr>
            <a:r>
              <a:rPr lang="zh-CN" altLang="en-US" sz="1800" dirty="0"/>
              <a:t>格式    </a:t>
            </a:r>
            <a:r>
              <a:rPr lang="en-US" altLang="zh-CN" sz="1800" b="1" dirty="0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/</a:t>
            </a:r>
            <a:r>
              <a:rPr lang="en-US" altLang="zh-CN" sz="1800" i="1" dirty="0"/>
              <a:t>pattern</a:t>
            </a:r>
          </a:p>
          <a:p>
            <a:pPr lvl="1">
              <a:defRPr/>
            </a:pPr>
            <a:r>
              <a:rPr lang="zh-CN" altLang="en-US" sz="1800" dirty="0"/>
              <a:t>例：    </a:t>
            </a:r>
            <a:r>
              <a:rPr lang="en-US" altLang="zh-CN" sz="1800" b="1" dirty="0"/>
              <a:t>/</a:t>
            </a:r>
            <a:r>
              <a:rPr lang="en-US" altLang="zh-CN" sz="1800" dirty="0"/>
              <a:t>[0-9][0-9]*</a:t>
            </a:r>
          </a:p>
          <a:p>
            <a:pPr lvl="0">
              <a:defRPr/>
            </a:pPr>
            <a:r>
              <a:rPr lang="zh-CN" altLang="en-US" sz="2100" dirty="0"/>
              <a:t>继续查找命令</a:t>
            </a:r>
          </a:p>
          <a:p>
            <a:pPr lvl="1">
              <a:defRPr/>
            </a:pPr>
            <a:r>
              <a:rPr lang="en-US" altLang="zh-CN" sz="1800" b="1" dirty="0">
                <a:solidFill>
                  <a:srgbClr val="800000"/>
                </a:solidFill>
              </a:rPr>
              <a:t>n</a:t>
            </a:r>
            <a:r>
              <a:rPr lang="en-US" altLang="zh-CN" sz="1800" dirty="0"/>
              <a:t> </a:t>
            </a:r>
            <a:r>
              <a:rPr lang="zh-CN" altLang="en-US" sz="1800" dirty="0"/>
              <a:t>向下查找下一个</a:t>
            </a:r>
            <a:r>
              <a:rPr lang="en-US" altLang="zh-CN" sz="1800" dirty="0"/>
              <a:t>next</a:t>
            </a:r>
          </a:p>
          <a:p>
            <a:pPr lvl="1">
              <a:defRPr/>
            </a:pPr>
            <a:r>
              <a:rPr lang="en-US" altLang="zh-CN" sz="1800" b="1" dirty="0">
                <a:solidFill>
                  <a:srgbClr val="800000"/>
                </a:solidFill>
              </a:rPr>
              <a:t>N</a:t>
            </a:r>
            <a:r>
              <a:rPr lang="en-US" altLang="zh-CN" sz="1800" dirty="0"/>
              <a:t> </a:t>
            </a:r>
            <a:r>
              <a:rPr lang="zh-CN" altLang="en-US" sz="1800" dirty="0"/>
              <a:t>向上查找下一个</a:t>
            </a:r>
          </a:p>
          <a:p>
            <a:pPr lvl="1">
              <a:defRPr/>
            </a:pPr>
            <a:r>
              <a:rPr lang="zh-CN" altLang="en-US" sz="1800" dirty="0"/>
              <a:t>循环式搜索（向下搜索时遇到文件尾则回到文件头继续搜索）</a:t>
            </a:r>
            <a:endParaRPr lang="en-US" altLang="zh-CN" sz="1800" dirty="0"/>
          </a:p>
          <a:p>
            <a:pPr>
              <a:defRPr/>
            </a:pPr>
            <a:endParaRPr lang="zh-CN" altLang="en-US" sz="2100" dirty="0"/>
          </a:p>
          <a:p>
            <a:pPr lvl="1">
              <a:defRPr/>
            </a:pPr>
            <a:endParaRPr lang="en-US" altLang="zh-CN" sz="1800" dirty="0"/>
          </a:p>
          <a:p>
            <a:pPr lvl="1">
              <a:defRPr/>
            </a:pPr>
            <a:endParaRPr lang="zh-CN" altLang="en-US" sz="1800" dirty="0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833302D4-7F58-40E1-9578-AF320C55A2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15888"/>
            <a:ext cx="914400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4000" kern="0" dirty="0">
                <a:latin typeface="Verdana" panose="020B0604030504040204" pitchFamily="34" charset="0"/>
                <a:ea typeface="黑体" panose="02010609060101010101" pitchFamily="49" charset="-122"/>
              </a:rPr>
              <a:t>模式查找</a:t>
            </a:r>
            <a:endParaRPr lang="zh-CN" altLang="zh-CN" sz="4000" kern="0" dirty="0">
              <a:latin typeface="Verdana" panose="020B0604030504040204" pitchFamily="34" charset="0"/>
              <a:ea typeface="黑体" panose="02010609060101010101" pitchFamily="49" charset="-122"/>
              <a:sym typeface="黑体" panose="02010609060101010101" pitchFamily="49" charset="-122"/>
            </a:endParaRPr>
          </a:p>
        </p:txBody>
      </p:sp>
      <p:sp>
        <p:nvSpPr>
          <p:cNvPr id="5" name="动作按钮: 转到主页 4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1198D7F2-1203-4DE8-8970-66D828A4E0AD}"/>
              </a:ext>
            </a:extLst>
          </p:cNvPr>
          <p:cNvSpPr/>
          <p:nvPr/>
        </p:nvSpPr>
        <p:spPr bwMode="auto">
          <a:xfrm>
            <a:off x="261984" y="260648"/>
            <a:ext cx="284499" cy="368201"/>
          </a:xfrm>
          <a:prstGeom prst="actionButtonHome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56252650"/>
      </p:ext>
    </p:extLst>
  </p:cSld>
  <p:clrMapOvr>
    <a:masterClrMapping/>
  </p:clrMapOvr>
  <p:transition spd="slow" advTm="38376"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522000" y="1140934"/>
            <a:ext cx="8100000" cy="3283744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68580" tIns="34290" rIns="67500" bIns="3429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342900" marR="0" lvl="0" indent="-342900" defTabSz="914400" eaLnBrk="1" latinLnBrk="0" hangingPunct="1">
              <a:lnSpc>
                <a:spcPct val="100000"/>
              </a:lnSpc>
              <a:spcBef>
                <a:spcPct val="20000"/>
              </a:spcBef>
              <a:buClr>
                <a:srgbClr val="FF9900"/>
              </a:buClr>
              <a:buSzTx/>
              <a:buFont typeface="Wingdings" pitchFamily="2" charset="2"/>
              <a:buChar char="n"/>
              <a:tabLst/>
              <a:defRPr kumimoji="1" sz="2800" b="1" i="0" u="none" strike="noStrike" kern="0" cap="none" spc="0" normalizeH="0" baseline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Times New Roman"/>
                <a:ea typeface="黑体"/>
              </a:defRPr>
            </a:lvl1pPr>
            <a:lvl2pPr marL="742950" marR="0" lvl="1" indent="-285750" defTabSz="914400" eaLnBrk="1" latinLnBrk="0" hangingPunct="1">
              <a:lnSpc>
                <a:spcPct val="100000"/>
              </a:lnSpc>
              <a:spcBef>
                <a:spcPct val="20000"/>
              </a:spcBef>
              <a:buClr>
                <a:srgbClr val="009900"/>
              </a:buClr>
              <a:buSzTx/>
              <a:buFont typeface="Wingdings" pitchFamily="2" charset="2"/>
              <a:buChar char="u"/>
              <a:tabLst/>
              <a:defRPr kumimoji="1" sz="24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黑体"/>
              </a:defRPr>
            </a:lvl2pPr>
            <a:lvl3pPr marL="1143000" indent="-228600">
              <a:spcBef>
                <a:spcPct val="20000"/>
              </a:spcBef>
              <a:buClr>
                <a:srgbClr val="0000FF"/>
              </a:buClr>
              <a:buFont typeface="Wingdings" pitchFamily="2" charset="2"/>
              <a:buChar char="Ø"/>
              <a:defRPr kumimoji="1" sz="2200">
                <a:latin typeface="Verdana" pitchFamily="34" charset="0"/>
                <a:ea typeface="+mj-ea"/>
              </a:defRPr>
            </a:lvl3pPr>
            <a:lvl4pPr marL="1600200" indent="-228600">
              <a:spcBef>
                <a:spcPct val="20000"/>
              </a:spcBef>
              <a:buClr>
                <a:srgbClr val="CC00FF"/>
              </a:buClr>
              <a:buFont typeface="Wingdings" pitchFamily="2" charset="2"/>
              <a:buChar char="l"/>
              <a:defRPr kumimoji="1" sz="2000">
                <a:latin typeface="Verdana" pitchFamily="34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rgbClr val="006600"/>
              </a:buClr>
              <a:buFont typeface="Wingdings" pitchFamily="2" charset="2"/>
              <a:buChar char="l"/>
              <a:defRPr kumimoji="1" sz="2000">
                <a:latin typeface="+mn-lt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latin typeface="+mn-lt"/>
              </a:defRPr>
            </a:lvl9pPr>
          </a:lstStyle>
          <a:p>
            <a:pPr lvl="0">
              <a:defRPr/>
            </a:pPr>
            <a:r>
              <a:rPr lang="zh-CN" altLang="en-US" sz="2100" dirty="0"/>
              <a:t>替换命令 </a:t>
            </a:r>
            <a:r>
              <a:rPr lang="en-US" altLang="zh-CN" sz="2100" dirty="0"/>
              <a:t>(substitution)</a:t>
            </a:r>
          </a:p>
          <a:p>
            <a:pPr lvl="1">
              <a:defRPr/>
            </a:pPr>
            <a:r>
              <a:rPr lang="zh-CN" altLang="en-US" sz="1800" dirty="0"/>
              <a:t>格式      </a:t>
            </a:r>
            <a:r>
              <a:rPr lang="en-US" altLang="zh-CN" sz="1800" b="1" dirty="0">
                <a:solidFill>
                  <a:srgbClr val="800000"/>
                </a:solidFill>
              </a:rPr>
              <a:t>:</a:t>
            </a:r>
            <a:r>
              <a:rPr lang="en-US" altLang="zh-CN" sz="1800" i="1" dirty="0">
                <a:latin typeface="Times New Roman" pitchFamily="18" charset="0"/>
              </a:rPr>
              <a:t>n1</a:t>
            </a:r>
            <a:r>
              <a:rPr lang="en-US" altLang="zh-CN" sz="1800" b="1" dirty="0">
                <a:solidFill>
                  <a:srgbClr val="800000"/>
                </a:solidFill>
              </a:rPr>
              <a:t>,</a:t>
            </a:r>
            <a:r>
              <a:rPr lang="en-US" altLang="zh-CN" sz="1800" i="1" dirty="0">
                <a:latin typeface="Times New Roman" pitchFamily="18" charset="0"/>
              </a:rPr>
              <a:t>n2</a:t>
            </a:r>
            <a:r>
              <a:rPr lang="en-US" altLang="zh-CN" sz="1800" b="1" dirty="0">
                <a:solidFill>
                  <a:srgbClr val="800000"/>
                </a:solidFill>
              </a:rPr>
              <a:t>s/</a:t>
            </a:r>
            <a:r>
              <a:rPr lang="en-US" altLang="zh-CN" sz="1800" i="1" dirty="0">
                <a:latin typeface="Times New Roman" pitchFamily="18" charset="0"/>
              </a:rPr>
              <a:t>pattern</a:t>
            </a:r>
            <a:r>
              <a:rPr lang="en-US" altLang="zh-CN" sz="1800" b="1" dirty="0">
                <a:solidFill>
                  <a:srgbClr val="800000"/>
                </a:solidFill>
              </a:rPr>
              <a:t>/</a:t>
            </a:r>
            <a:r>
              <a:rPr lang="en-US" altLang="zh-CN" sz="1800" i="1" dirty="0">
                <a:latin typeface="Times New Roman" pitchFamily="18" charset="0"/>
              </a:rPr>
              <a:t>string</a:t>
            </a:r>
            <a:r>
              <a:rPr lang="en-US" altLang="zh-CN" sz="1800" b="1" dirty="0">
                <a:solidFill>
                  <a:srgbClr val="800000"/>
                </a:solidFill>
              </a:rPr>
              <a:t>/g</a:t>
            </a:r>
            <a:r>
              <a:rPr lang="en-US" altLang="zh-CN" sz="1800" dirty="0"/>
              <a:t></a:t>
            </a:r>
          </a:p>
          <a:p>
            <a:pPr lvl="1">
              <a:defRPr/>
            </a:pPr>
            <a:r>
              <a:rPr lang="zh-CN" altLang="en-US" sz="1800" dirty="0"/>
              <a:t>例   </a:t>
            </a:r>
          </a:p>
          <a:p>
            <a:pPr lvl="2" defTabSz="685800" eaLnBrk="1" hangingPunct="1">
              <a:defRPr/>
            </a:pPr>
            <a:r>
              <a:rPr lang="en-US" altLang="zh-CN" sz="1650" kern="0" dirty="0">
                <a:solidFill>
                  <a:srgbClr val="000000"/>
                </a:solidFill>
              </a:rPr>
              <a:t>:1,50s/</a:t>
            </a:r>
            <a:r>
              <a:rPr lang="en-US" altLang="zh-CN" sz="1650" kern="0" dirty="0" err="1">
                <a:solidFill>
                  <a:srgbClr val="000000"/>
                </a:solidFill>
              </a:rPr>
              <a:t>abc</a:t>
            </a:r>
            <a:r>
              <a:rPr lang="en-US" altLang="zh-CN" sz="1650" kern="0" dirty="0">
                <a:solidFill>
                  <a:srgbClr val="000000"/>
                </a:solidFill>
              </a:rPr>
              <a:t>/xyz/</a:t>
            </a:r>
          </a:p>
          <a:p>
            <a:pPr lvl="2" defTabSz="685800" eaLnBrk="1" hangingPunct="1">
              <a:defRPr/>
            </a:pPr>
            <a:r>
              <a:rPr lang="en-US" altLang="zh-CN" sz="1650" kern="0" dirty="0">
                <a:solidFill>
                  <a:srgbClr val="000000"/>
                </a:solidFill>
              </a:rPr>
              <a:t>:1,50s/</a:t>
            </a:r>
            <a:r>
              <a:rPr lang="en-US" altLang="zh-CN" sz="1650" kern="0" dirty="0" err="1">
                <a:solidFill>
                  <a:srgbClr val="000000"/>
                </a:solidFill>
              </a:rPr>
              <a:t>abc</a:t>
            </a:r>
            <a:r>
              <a:rPr lang="en-US" altLang="zh-CN" sz="1650" kern="0" dirty="0">
                <a:solidFill>
                  <a:srgbClr val="000000"/>
                </a:solidFill>
              </a:rPr>
              <a:t>/xyz/g </a:t>
            </a:r>
          </a:p>
          <a:p>
            <a:pPr lvl="2" defTabSz="685800" eaLnBrk="1" hangingPunct="1">
              <a:defRPr/>
            </a:pPr>
            <a:r>
              <a:rPr lang="en-US" altLang="zh-CN" sz="1650" kern="0" dirty="0">
                <a:solidFill>
                  <a:srgbClr val="000000"/>
                </a:solidFill>
              </a:rPr>
              <a:t>:50,80s/^//  </a:t>
            </a:r>
            <a:r>
              <a:rPr lang="zh-CN" altLang="en-US" sz="1650" kern="0" dirty="0">
                <a:solidFill>
                  <a:srgbClr val="000000"/>
                </a:solidFill>
              </a:rPr>
              <a:t>第</a:t>
            </a:r>
            <a:r>
              <a:rPr lang="en-US" altLang="zh-CN" sz="1650" kern="0" dirty="0">
                <a:solidFill>
                  <a:srgbClr val="000000"/>
                </a:solidFill>
              </a:rPr>
              <a:t>50-75</a:t>
            </a:r>
            <a:r>
              <a:rPr lang="zh-CN" altLang="en-US" sz="1650" kern="0" dirty="0">
                <a:solidFill>
                  <a:srgbClr val="000000"/>
                </a:solidFill>
              </a:rPr>
              <a:t>行右移</a:t>
            </a:r>
            <a:r>
              <a:rPr lang="en-US" altLang="zh-CN" sz="1650" kern="0" dirty="0">
                <a:solidFill>
                  <a:srgbClr val="000000"/>
                </a:solidFill>
              </a:rPr>
              <a:t>4</a:t>
            </a:r>
            <a:r>
              <a:rPr lang="zh-CN" altLang="en-US" sz="1650" kern="0" dirty="0">
                <a:solidFill>
                  <a:srgbClr val="000000"/>
                </a:solidFill>
              </a:rPr>
              <a:t>列</a:t>
            </a:r>
          </a:p>
          <a:p>
            <a:pPr lvl="2" defTabSz="685800" eaLnBrk="1" hangingPunct="1">
              <a:defRPr/>
            </a:pPr>
            <a:r>
              <a:rPr lang="en-US" altLang="zh-CN" sz="1650" kern="0" dirty="0">
                <a:solidFill>
                  <a:srgbClr val="000000"/>
                </a:solidFill>
              </a:rPr>
              <a:t>:50,80s/^//  </a:t>
            </a:r>
            <a:r>
              <a:rPr lang="zh-CN" altLang="en-US" sz="1650" kern="0" dirty="0">
                <a:solidFill>
                  <a:srgbClr val="000000"/>
                </a:solidFill>
              </a:rPr>
              <a:t>第</a:t>
            </a:r>
            <a:r>
              <a:rPr lang="en-US" altLang="zh-CN" sz="1650" kern="0" dirty="0">
                <a:solidFill>
                  <a:srgbClr val="000000"/>
                </a:solidFill>
              </a:rPr>
              <a:t>50-75</a:t>
            </a:r>
            <a:r>
              <a:rPr lang="zh-CN" altLang="en-US" sz="1650" kern="0" dirty="0">
                <a:solidFill>
                  <a:srgbClr val="000000"/>
                </a:solidFill>
              </a:rPr>
              <a:t>行左移</a:t>
            </a:r>
            <a:r>
              <a:rPr lang="en-US" altLang="zh-CN" sz="1650" kern="0" dirty="0">
                <a:solidFill>
                  <a:srgbClr val="000000"/>
                </a:solidFill>
              </a:rPr>
              <a:t>4</a:t>
            </a:r>
            <a:r>
              <a:rPr lang="zh-CN" altLang="en-US" sz="1650" kern="0" dirty="0">
                <a:solidFill>
                  <a:srgbClr val="000000"/>
                </a:solidFill>
              </a:rPr>
              <a:t>列</a:t>
            </a:r>
          </a:p>
          <a:p>
            <a:pPr lvl="2" defTabSz="685800" eaLnBrk="1" hangingPunct="1">
              <a:defRPr/>
            </a:pPr>
            <a:r>
              <a:rPr lang="en-US" altLang="zh-CN" sz="1650" kern="0" dirty="0">
                <a:solidFill>
                  <a:srgbClr val="000000"/>
                </a:solidFill>
              </a:rPr>
              <a:t>:1,$s/  *$//                 </a:t>
            </a:r>
            <a:r>
              <a:rPr lang="zh-CN" altLang="en-US" sz="1650" kern="0" dirty="0">
                <a:solidFill>
                  <a:srgbClr val="000000"/>
                </a:solidFill>
              </a:rPr>
              <a:t>消除尾部多余的空格               </a:t>
            </a:r>
          </a:p>
          <a:p>
            <a:pPr lvl="2" defTabSz="685800" eaLnBrk="1" hangingPunct="1">
              <a:defRPr/>
            </a:pPr>
            <a:r>
              <a:rPr kumimoji="0" lang="en-US" altLang="zh-CN" sz="1650" kern="0" dirty="0">
                <a:solidFill>
                  <a:srgbClr val="000000"/>
                </a:solidFill>
              </a:rPr>
              <a:t>:1,$s/a[</a:t>
            </a:r>
            <a:r>
              <a:rPr kumimoji="0" lang="en-US" altLang="zh-CN" sz="1650" kern="0" dirty="0" err="1">
                <a:solidFill>
                  <a:srgbClr val="000000"/>
                </a:solidFill>
              </a:rPr>
              <a:t>i</a:t>
            </a:r>
            <a:r>
              <a:rPr kumimoji="0" lang="en-US" altLang="zh-CN" sz="1650" kern="0" dirty="0">
                <a:solidFill>
                  <a:srgbClr val="000000"/>
                </a:solidFill>
              </a:rPr>
              <a:t>]/b[j]/g          </a:t>
            </a:r>
            <a:r>
              <a:rPr kumimoji="0" lang="zh-CN" altLang="en-US" sz="1650" kern="0" dirty="0">
                <a:solidFill>
                  <a:srgbClr val="000000"/>
                </a:solidFill>
              </a:rPr>
              <a:t>小心陷阱：不能把</a:t>
            </a:r>
            <a:r>
              <a:rPr kumimoji="0" lang="en-US" altLang="zh-CN" sz="1650" kern="0" dirty="0">
                <a:solidFill>
                  <a:srgbClr val="000000"/>
                </a:solidFill>
              </a:rPr>
              <a:t>a[</a:t>
            </a:r>
            <a:r>
              <a:rPr kumimoji="0" lang="en-US" altLang="zh-CN" sz="1650" kern="0" dirty="0" err="1">
                <a:solidFill>
                  <a:srgbClr val="000000"/>
                </a:solidFill>
              </a:rPr>
              <a:t>i</a:t>
            </a:r>
            <a:r>
              <a:rPr kumimoji="0" lang="en-US" altLang="zh-CN" sz="1650" kern="0" dirty="0">
                <a:solidFill>
                  <a:srgbClr val="000000"/>
                </a:solidFill>
              </a:rPr>
              <a:t>]</a:t>
            </a:r>
            <a:r>
              <a:rPr kumimoji="0" lang="zh-CN" altLang="en-US" sz="1650" kern="0" dirty="0">
                <a:solidFill>
                  <a:srgbClr val="000000"/>
                </a:solidFill>
              </a:rPr>
              <a:t>替换为</a:t>
            </a:r>
            <a:r>
              <a:rPr kumimoji="0" lang="en-US" altLang="zh-CN" sz="1650" kern="0" dirty="0">
                <a:solidFill>
                  <a:srgbClr val="000000"/>
                </a:solidFill>
              </a:rPr>
              <a:t>b[j]</a:t>
            </a:r>
          </a:p>
          <a:p>
            <a:pPr lvl="2" defTabSz="685800" eaLnBrk="1" hangingPunct="1">
              <a:defRPr/>
            </a:pPr>
            <a:r>
              <a:rPr kumimoji="0" lang="en-US" altLang="zh-CN" sz="1650" kern="0" dirty="0">
                <a:solidFill>
                  <a:srgbClr val="000000"/>
                </a:solidFill>
              </a:rPr>
              <a:t>:1,$/a*b/</a:t>
            </a:r>
            <a:r>
              <a:rPr kumimoji="0" lang="en-US" altLang="zh-CN" sz="1650" kern="0" dirty="0" err="1">
                <a:solidFill>
                  <a:srgbClr val="000000"/>
                </a:solidFill>
              </a:rPr>
              <a:t>x+y</a:t>
            </a:r>
            <a:r>
              <a:rPr kumimoji="0" lang="en-US" altLang="zh-CN" sz="1650" kern="0" dirty="0">
                <a:solidFill>
                  <a:srgbClr val="000000"/>
                </a:solidFill>
              </a:rPr>
              <a:t>/g           </a:t>
            </a:r>
            <a:r>
              <a:rPr kumimoji="0" lang="zh-CN" altLang="en-US" sz="1650" kern="0" dirty="0">
                <a:solidFill>
                  <a:srgbClr val="000000"/>
                </a:solidFill>
              </a:rPr>
              <a:t>小心陷阱：不能把</a:t>
            </a:r>
            <a:r>
              <a:rPr kumimoji="0" lang="en-US" altLang="zh-CN" sz="1650" kern="0" dirty="0">
                <a:solidFill>
                  <a:srgbClr val="000000"/>
                </a:solidFill>
              </a:rPr>
              <a:t>a*b</a:t>
            </a:r>
            <a:r>
              <a:rPr kumimoji="0" lang="zh-CN" altLang="en-US" sz="1650" kern="0" dirty="0">
                <a:solidFill>
                  <a:srgbClr val="000000"/>
                </a:solidFill>
              </a:rPr>
              <a:t>替换为</a:t>
            </a:r>
            <a:r>
              <a:rPr kumimoji="0" lang="en-US" altLang="zh-CN" sz="1650" kern="0" dirty="0" err="1">
                <a:solidFill>
                  <a:srgbClr val="000000"/>
                </a:solidFill>
              </a:rPr>
              <a:t>x+y</a:t>
            </a:r>
            <a:endParaRPr kumimoji="0" lang="en-US" altLang="zh-CN" sz="1650" kern="0" dirty="0">
              <a:solidFill>
                <a:srgbClr val="000000"/>
              </a:solidFill>
            </a:endParaRPr>
          </a:p>
          <a:p>
            <a:pPr lvl="2" defTabSz="685800" eaLnBrk="1" hangingPunct="1">
              <a:defRPr/>
            </a:pPr>
            <a:endParaRPr kumimoji="0" lang="en-US" altLang="zh-CN" sz="1650" kern="0" dirty="0">
              <a:solidFill>
                <a:srgbClr val="000000"/>
              </a:solidFill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833302D4-7F58-40E1-9578-AF320C55A2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15888"/>
            <a:ext cx="914400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4000" kern="0" dirty="0">
                <a:latin typeface="Verdana" panose="020B0604030504040204" pitchFamily="34" charset="0"/>
                <a:ea typeface="黑体" panose="02010609060101010101" pitchFamily="49" charset="-122"/>
              </a:rPr>
              <a:t>模式替换</a:t>
            </a:r>
            <a:endParaRPr lang="zh-CN" altLang="zh-CN" sz="4000" kern="0" dirty="0">
              <a:latin typeface="Verdana" panose="020B0604030504040204" pitchFamily="34" charset="0"/>
              <a:ea typeface="黑体" panose="02010609060101010101" pitchFamily="49" charset="-122"/>
              <a:sym typeface="黑体" panose="02010609060101010101" pitchFamily="49" charset="-122"/>
            </a:endParaRPr>
          </a:p>
        </p:txBody>
      </p:sp>
      <p:pic>
        <p:nvPicPr>
          <p:cNvPr id="4" name="图片 3">
            <a:hlinkClick r:id="rId2" action="ppaction://hlinksldjump"/>
            <a:extLst>
              <a:ext uri="{FF2B5EF4-FFF2-40B4-BE49-F238E27FC236}">
                <a16:creationId xmlns:a16="http://schemas.microsoft.com/office/drawing/2014/main" id="{76BCDC0C-A2DC-446B-8C4A-E40F889DF7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6207245"/>
            <a:ext cx="251520" cy="318099"/>
          </a:xfrm>
          <a:prstGeom prst="rect">
            <a:avLst/>
          </a:prstGeom>
        </p:spPr>
      </p:pic>
      <p:sp>
        <p:nvSpPr>
          <p:cNvPr id="5" name="动作按钮: 转到主页 4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8F6C0AB1-6EAB-497B-ABEF-019194202FB3}"/>
              </a:ext>
            </a:extLst>
          </p:cNvPr>
          <p:cNvSpPr/>
          <p:nvPr/>
        </p:nvSpPr>
        <p:spPr bwMode="auto">
          <a:xfrm>
            <a:off x="261984" y="260648"/>
            <a:ext cx="284499" cy="368201"/>
          </a:xfrm>
          <a:prstGeom prst="actionButtonHome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93040580"/>
      </p:ext>
    </p:extLst>
  </p:cSld>
  <p:clrMapOvr>
    <a:masterClrMapping/>
  </p:clrMapOvr>
  <p:transition spd="slow" advTm="38376"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197696" y="1115893"/>
            <a:ext cx="8748608" cy="3418404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68580" tIns="34290" rIns="67500" bIns="3429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342900" marR="0" lvl="0" indent="-342900" defTabSz="914400" eaLnBrk="1" latinLnBrk="0" hangingPunct="1">
              <a:lnSpc>
                <a:spcPct val="100000"/>
              </a:lnSpc>
              <a:spcBef>
                <a:spcPct val="20000"/>
              </a:spcBef>
              <a:buClr>
                <a:srgbClr val="FF9900"/>
              </a:buClr>
              <a:buSzTx/>
              <a:buFont typeface="Wingdings" pitchFamily="2" charset="2"/>
              <a:buChar char="n"/>
              <a:tabLst/>
              <a:defRPr kumimoji="1" sz="2800" b="1" i="0" u="none" strike="noStrike" kern="0" cap="none" spc="0" normalizeH="0" baseline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Times New Roman"/>
                <a:ea typeface="黑体"/>
              </a:defRPr>
            </a:lvl1pPr>
            <a:lvl2pPr marL="742950" marR="0" lvl="1" indent="-285750" defTabSz="914400" eaLnBrk="1" latinLnBrk="0" hangingPunct="1">
              <a:lnSpc>
                <a:spcPct val="100000"/>
              </a:lnSpc>
              <a:spcBef>
                <a:spcPct val="20000"/>
              </a:spcBef>
              <a:buClr>
                <a:srgbClr val="009900"/>
              </a:buClr>
              <a:buSzTx/>
              <a:buFont typeface="Wingdings" pitchFamily="2" charset="2"/>
              <a:buChar char="u"/>
              <a:tabLst/>
              <a:defRPr kumimoji="1" sz="24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黑体"/>
              </a:defRPr>
            </a:lvl2pPr>
            <a:lvl3pPr marL="1143000" indent="-228600">
              <a:spcBef>
                <a:spcPct val="20000"/>
              </a:spcBef>
              <a:buClr>
                <a:srgbClr val="0000FF"/>
              </a:buClr>
              <a:buFont typeface="Wingdings" pitchFamily="2" charset="2"/>
              <a:buChar char="Ø"/>
              <a:defRPr kumimoji="1" sz="2200">
                <a:latin typeface="Verdana" pitchFamily="34" charset="0"/>
                <a:ea typeface="+mj-ea"/>
              </a:defRPr>
            </a:lvl3pPr>
            <a:lvl4pPr marL="1600200" indent="-228600">
              <a:spcBef>
                <a:spcPct val="20000"/>
              </a:spcBef>
              <a:buClr>
                <a:srgbClr val="CC00FF"/>
              </a:buClr>
              <a:buFont typeface="Wingdings" pitchFamily="2" charset="2"/>
              <a:buChar char="l"/>
              <a:defRPr kumimoji="1" sz="2000">
                <a:latin typeface="Verdana" pitchFamily="34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rgbClr val="006600"/>
              </a:buClr>
              <a:buFont typeface="Wingdings" pitchFamily="2" charset="2"/>
              <a:buChar char="l"/>
              <a:defRPr kumimoji="1" sz="2000">
                <a:latin typeface="+mn-lt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latin typeface="+mn-lt"/>
              </a:defRPr>
            </a:lvl9pPr>
          </a:lstStyle>
          <a:p>
            <a:pPr lvl="0">
              <a:buNone/>
              <a:defRPr/>
            </a:pPr>
            <a:r>
              <a:rPr lang="zh-CN" altLang="en-US" sz="2100" dirty="0"/>
              <a:t>尤其是编辑</a:t>
            </a:r>
            <a:r>
              <a:rPr lang="en-US" altLang="zh-CN" sz="2100" dirty="0"/>
              <a:t>C</a:t>
            </a:r>
            <a:r>
              <a:rPr lang="zh-CN" altLang="en-US" sz="2100" dirty="0"/>
              <a:t>语言源程序时需要</a:t>
            </a:r>
          </a:p>
          <a:p>
            <a:pPr lvl="0">
              <a:defRPr/>
            </a:pPr>
            <a:r>
              <a:rPr lang="zh-CN" altLang="en-US" sz="2100" dirty="0"/>
              <a:t>将</a:t>
            </a:r>
            <a:r>
              <a:rPr lang="en-US" altLang="zh-CN" sz="2100" dirty="0"/>
              <a:t>a[</a:t>
            </a:r>
            <a:r>
              <a:rPr lang="en-US" altLang="zh-CN" sz="2100" dirty="0" err="1"/>
              <a:t>i</a:t>
            </a:r>
            <a:r>
              <a:rPr lang="en-US" altLang="zh-CN" sz="2100" dirty="0"/>
              <a:t>]*b[j]</a:t>
            </a:r>
            <a:r>
              <a:rPr lang="zh-CN" altLang="en-US" sz="2100" dirty="0"/>
              <a:t>替换为</a:t>
            </a:r>
            <a:r>
              <a:rPr lang="en-US" altLang="zh-CN" sz="2100" dirty="0"/>
              <a:t>x[k]*y[n]</a:t>
            </a:r>
            <a:r>
              <a:rPr lang="zh-CN" altLang="en-US" sz="2100" dirty="0"/>
              <a:t>的命令</a:t>
            </a:r>
          </a:p>
          <a:p>
            <a:pPr lvl="1">
              <a:defRPr/>
            </a:pPr>
            <a:r>
              <a:rPr lang="zh-CN" altLang="en-US" sz="1800" dirty="0"/>
              <a:t> </a:t>
            </a:r>
            <a:r>
              <a:rPr lang="en-US" altLang="zh-CN" sz="1800" dirty="0"/>
              <a:t>:1,$s/a\[</a:t>
            </a:r>
            <a:r>
              <a:rPr lang="en-US" altLang="zh-CN" sz="1800" dirty="0" err="1"/>
              <a:t>i</a:t>
            </a:r>
            <a:r>
              <a:rPr lang="en-US" altLang="zh-CN" sz="1800" dirty="0"/>
              <a:t>]\*b\[j]/x[k]*y[n]/g</a:t>
            </a:r>
          </a:p>
          <a:p>
            <a:pPr lvl="0">
              <a:defRPr/>
            </a:pPr>
            <a:r>
              <a:rPr lang="zh-CN" altLang="en-US" sz="2100" dirty="0"/>
              <a:t>将</a:t>
            </a:r>
            <a:r>
              <a:rPr lang="en-US" altLang="zh-CN" sz="2100" dirty="0" err="1"/>
              <a:t>buf.len</a:t>
            </a:r>
            <a:r>
              <a:rPr lang="en-US" altLang="zh-CN" sz="2100" dirty="0"/>
              <a:t>/1000</a:t>
            </a:r>
            <a:r>
              <a:rPr lang="zh-CN" altLang="en-US" sz="2100" dirty="0"/>
              <a:t>替为</a:t>
            </a:r>
            <a:r>
              <a:rPr lang="en-US" altLang="zh-CN" sz="2100" dirty="0" err="1"/>
              <a:t>buffer.size</a:t>
            </a:r>
            <a:r>
              <a:rPr lang="en-US" altLang="zh-CN" sz="2100" dirty="0"/>
              <a:t>/1024</a:t>
            </a:r>
            <a:r>
              <a:rPr lang="zh-CN" altLang="en-US" sz="2100" dirty="0"/>
              <a:t>的命令</a:t>
            </a:r>
          </a:p>
          <a:p>
            <a:pPr lvl="1">
              <a:defRPr/>
            </a:pPr>
            <a:r>
              <a:rPr lang="zh-CN" altLang="en-US" sz="1800" dirty="0"/>
              <a:t> </a:t>
            </a:r>
            <a:r>
              <a:rPr lang="en-US" altLang="zh-CN" sz="1800" dirty="0"/>
              <a:t>:1,$s/</a:t>
            </a:r>
            <a:r>
              <a:rPr lang="en-US" altLang="zh-CN" sz="1800" dirty="0" err="1"/>
              <a:t>buf</a:t>
            </a:r>
            <a:r>
              <a:rPr lang="en-US" altLang="zh-CN" sz="1800" dirty="0"/>
              <a:t>\.</a:t>
            </a:r>
            <a:r>
              <a:rPr lang="en-US" altLang="zh-CN" sz="1800" dirty="0" err="1"/>
              <a:t>len</a:t>
            </a:r>
            <a:r>
              <a:rPr lang="en-US" altLang="zh-CN" sz="1800" dirty="0"/>
              <a:t>\/1000/</a:t>
            </a:r>
            <a:r>
              <a:rPr lang="en-US" altLang="zh-CN" sz="1800" dirty="0" err="1"/>
              <a:t>buffer.size</a:t>
            </a:r>
            <a:r>
              <a:rPr lang="en-US" altLang="zh-CN" sz="1800" dirty="0"/>
              <a:t>\/1024/g</a:t>
            </a:r>
          </a:p>
          <a:p>
            <a:pPr marL="342900" lvl="1" indent="0">
              <a:buNone/>
              <a:defRPr/>
            </a:pPr>
            <a:r>
              <a:rPr lang="zh-CN" altLang="en-US" sz="1800" dirty="0"/>
              <a:t>模式串和替换字符串中的斜线前加转义符</a:t>
            </a:r>
            <a:r>
              <a:rPr lang="en-US" altLang="zh-CN" sz="1800" dirty="0"/>
              <a:t>\</a:t>
            </a:r>
            <a:r>
              <a:rPr lang="zh-CN" altLang="en-US" sz="1800" dirty="0"/>
              <a:t>以区别于替换命令格式中所必须的斜线</a:t>
            </a:r>
            <a:endParaRPr lang="en-US" altLang="zh-CN" sz="1800" dirty="0"/>
          </a:p>
          <a:p>
            <a:pPr lvl="1">
              <a:defRPr/>
            </a:pPr>
            <a:r>
              <a:rPr lang="en-US" altLang="zh-CN" sz="1800" dirty="0"/>
              <a:t>:1,$s</a:t>
            </a:r>
            <a:r>
              <a:rPr lang="en-US" altLang="zh-CN" sz="1800" b="1" dirty="0">
                <a:solidFill>
                  <a:srgbClr val="FF0000"/>
                </a:solidFill>
              </a:rPr>
              <a:t>:</a:t>
            </a:r>
            <a:r>
              <a:rPr lang="en-US" altLang="zh-CN" sz="1800" dirty="0"/>
              <a:t>buf\.</a:t>
            </a:r>
            <a:r>
              <a:rPr lang="en-US" altLang="zh-CN" sz="1800" dirty="0" err="1"/>
              <a:t>len</a:t>
            </a:r>
            <a:r>
              <a:rPr lang="en-US" altLang="zh-CN" sz="1800" dirty="0"/>
              <a:t>/1000</a:t>
            </a:r>
            <a:r>
              <a:rPr lang="en-US" altLang="zh-CN" sz="1800" b="1" dirty="0">
                <a:solidFill>
                  <a:srgbClr val="FF0000"/>
                </a:solidFill>
              </a:rPr>
              <a:t>:</a:t>
            </a:r>
            <a:r>
              <a:rPr lang="en-US" altLang="zh-CN" sz="1800" dirty="0"/>
              <a:t>buffer.size/1024</a:t>
            </a:r>
            <a:r>
              <a:rPr lang="en-US" altLang="zh-CN" sz="1800" b="1" dirty="0">
                <a:solidFill>
                  <a:srgbClr val="FF0000"/>
                </a:solidFill>
              </a:rPr>
              <a:t>:</a:t>
            </a:r>
            <a:r>
              <a:rPr lang="en-US" altLang="zh-CN" sz="1800" dirty="0"/>
              <a:t>g</a:t>
            </a:r>
          </a:p>
          <a:p>
            <a:pPr marL="342900" lvl="1" indent="0">
              <a:buNone/>
              <a:defRPr/>
            </a:pPr>
            <a:r>
              <a:rPr lang="en-US" altLang="zh-CN" sz="1800" dirty="0"/>
              <a:t>s</a:t>
            </a:r>
            <a:r>
              <a:rPr lang="zh-CN" altLang="en-US" sz="1800" dirty="0"/>
              <a:t>后面以冒号取代斜线，分界符就换为冒号，避免对斜线的转义</a:t>
            </a:r>
            <a:endParaRPr lang="en-US" altLang="zh-CN" sz="1800" dirty="0"/>
          </a:p>
          <a:p>
            <a:pPr marL="342900" lvl="1" indent="0">
              <a:buNone/>
              <a:defRPr/>
            </a:pPr>
            <a:r>
              <a:rPr lang="en-US" altLang="zh-CN" sz="1800" dirty="0"/>
              <a:t>:1,$s</a:t>
            </a:r>
            <a:r>
              <a:rPr lang="en-US" altLang="zh-CN" sz="1800" b="1" dirty="0">
                <a:solidFill>
                  <a:srgbClr val="FF0000"/>
                </a:solidFill>
              </a:rPr>
              <a:t>^</a:t>
            </a:r>
            <a:r>
              <a:rPr lang="en-US" altLang="zh-CN" sz="1800" dirty="0"/>
              <a:t>http://www\.</a:t>
            </a:r>
            <a:r>
              <a:rPr lang="en-US" altLang="zh-CN" sz="1800" dirty="0" err="1"/>
              <a:t>myvdo</a:t>
            </a:r>
            <a:r>
              <a:rPr lang="en-US" altLang="zh-CN" sz="1800" dirty="0"/>
              <a:t>\.com/a/b/c/index\.</a:t>
            </a:r>
            <a:r>
              <a:rPr lang="en-US" altLang="zh-CN" sz="1800" dirty="0" err="1"/>
              <a:t>html</a:t>
            </a:r>
            <a:r>
              <a:rPr lang="en-US" altLang="zh-CN" sz="1800" b="1" dirty="0" err="1">
                <a:solidFill>
                  <a:srgbClr val="FF0000"/>
                </a:solidFill>
              </a:rPr>
              <a:t>^</a:t>
            </a:r>
            <a:r>
              <a:rPr lang="en-US" altLang="zh-CN" sz="1800" dirty="0" err="1"/>
              <a:t>https</a:t>
            </a:r>
            <a:r>
              <a:rPr lang="en-US" altLang="zh-CN" sz="1800" dirty="0"/>
              <a:t>://www.xyvdo.com/index.html</a:t>
            </a:r>
            <a:r>
              <a:rPr lang="en-US" altLang="zh-CN" sz="1800" b="1" dirty="0">
                <a:solidFill>
                  <a:srgbClr val="FF0000"/>
                </a:solidFill>
              </a:rPr>
              <a:t>^</a:t>
            </a:r>
            <a:r>
              <a:rPr lang="en-US" altLang="zh-CN" sz="1800" dirty="0"/>
              <a:t>g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833302D4-7F58-40E1-9578-AF320C55A2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15888"/>
            <a:ext cx="914400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4000" kern="0" dirty="0">
                <a:latin typeface="Verdana" panose="020B0604030504040204" pitchFamily="34" charset="0"/>
                <a:ea typeface="黑体" panose="02010609060101010101" pitchFamily="49" charset="-122"/>
              </a:rPr>
              <a:t>模式替换中的转义符</a:t>
            </a:r>
            <a:endParaRPr lang="zh-CN" altLang="zh-CN" sz="4000" kern="0" dirty="0">
              <a:latin typeface="Verdana" panose="020B0604030504040204" pitchFamily="34" charset="0"/>
              <a:ea typeface="黑体" panose="02010609060101010101" pitchFamily="49" charset="-122"/>
              <a:sym typeface="黑体" panose="02010609060101010101" pitchFamily="49" charset="-122"/>
            </a:endParaRPr>
          </a:p>
        </p:txBody>
      </p:sp>
      <p:pic>
        <p:nvPicPr>
          <p:cNvPr id="4" name="图片 3">
            <a:hlinkClick r:id="rId2" action="ppaction://hlinksldjump"/>
            <a:extLst>
              <a:ext uri="{FF2B5EF4-FFF2-40B4-BE49-F238E27FC236}">
                <a16:creationId xmlns:a16="http://schemas.microsoft.com/office/drawing/2014/main" id="{F8619E48-F475-4940-B055-3730E4C371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6207245"/>
            <a:ext cx="251520" cy="318099"/>
          </a:xfrm>
          <a:prstGeom prst="rect">
            <a:avLst/>
          </a:prstGeom>
        </p:spPr>
      </p:pic>
      <p:sp>
        <p:nvSpPr>
          <p:cNvPr id="5" name="动作按钮: 转到主页 4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50D13C48-C356-49B2-A9B6-B2436626CD28}"/>
              </a:ext>
            </a:extLst>
          </p:cNvPr>
          <p:cNvSpPr/>
          <p:nvPr/>
        </p:nvSpPr>
        <p:spPr bwMode="auto">
          <a:xfrm>
            <a:off x="261984" y="260648"/>
            <a:ext cx="284499" cy="368201"/>
          </a:xfrm>
          <a:prstGeom prst="actionButtonHome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30038382"/>
      </p:ext>
    </p:extLst>
  </p:cSld>
  <p:clrMapOvr>
    <a:masterClrMapping/>
  </p:clrMapOvr>
  <p:transition spd="slow" advTm="38376"/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522000" y="1016732"/>
            <a:ext cx="8100000" cy="4824536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68580" tIns="34290" rIns="67500" bIns="3429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342900" marR="0" lvl="0" indent="-342900" defTabSz="914400" eaLnBrk="1" latinLnBrk="0" hangingPunct="1">
              <a:lnSpc>
                <a:spcPct val="100000"/>
              </a:lnSpc>
              <a:spcBef>
                <a:spcPct val="20000"/>
              </a:spcBef>
              <a:buClr>
                <a:srgbClr val="FF9900"/>
              </a:buClr>
              <a:buSzTx/>
              <a:buFont typeface="Wingdings" pitchFamily="2" charset="2"/>
              <a:buChar char="n"/>
              <a:tabLst/>
              <a:defRPr kumimoji="1" sz="2800" b="1" i="0" u="none" strike="noStrike" kern="0" cap="none" spc="0" normalizeH="0" baseline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Times New Roman"/>
                <a:ea typeface="黑体"/>
              </a:defRPr>
            </a:lvl1pPr>
            <a:lvl2pPr marL="742950" marR="0" lvl="1" indent="-285750" defTabSz="914400" eaLnBrk="1" latinLnBrk="0" hangingPunct="1">
              <a:lnSpc>
                <a:spcPct val="100000"/>
              </a:lnSpc>
              <a:spcBef>
                <a:spcPct val="20000"/>
              </a:spcBef>
              <a:buClr>
                <a:srgbClr val="009900"/>
              </a:buClr>
              <a:buSzTx/>
              <a:buFont typeface="Wingdings" pitchFamily="2" charset="2"/>
              <a:buChar char="u"/>
              <a:tabLst/>
              <a:defRPr kumimoji="1" sz="24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黑体"/>
              </a:defRPr>
            </a:lvl2pPr>
            <a:lvl3pPr marL="1143000" indent="-228600">
              <a:spcBef>
                <a:spcPct val="20000"/>
              </a:spcBef>
              <a:buClr>
                <a:srgbClr val="0000FF"/>
              </a:buClr>
              <a:buFont typeface="Wingdings" pitchFamily="2" charset="2"/>
              <a:buChar char="Ø"/>
              <a:defRPr kumimoji="1" sz="2200">
                <a:latin typeface="Verdana" pitchFamily="34" charset="0"/>
                <a:ea typeface="+mj-ea"/>
              </a:defRPr>
            </a:lvl3pPr>
            <a:lvl4pPr marL="1600200" indent="-228600">
              <a:spcBef>
                <a:spcPct val="20000"/>
              </a:spcBef>
              <a:buClr>
                <a:srgbClr val="CC00FF"/>
              </a:buClr>
              <a:buFont typeface="Wingdings" pitchFamily="2" charset="2"/>
              <a:buChar char="l"/>
              <a:defRPr kumimoji="1" sz="2000">
                <a:latin typeface="Verdana" pitchFamily="34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rgbClr val="006600"/>
              </a:buClr>
              <a:buFont typeface="Wingdings" pitchFamily="2" charset="2"/>
              <a:buChar char="l"/>
              <a:defRPr kumimoji="1" sz="2000">
                <a:latin typeface="+mn-lt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latin typeface="+mn-lt"/>
              </a:defRPr>
            </a:lvl9pPr>
          </a:lstStyle>
          <a:p>
            <a:pPr lvl="0">
              <a:defRPr/>
            </a:pPr>
            <a:r>
              <a:rPr lang="zh-CN" altLang="en-US" sz="2100" dirty="0"/>
              <a:t>模式描述中增加</a:t>
            </a:r>
            <a:r>
              <a:rPr lang="en-US" altLang="zh-CN" sz="2100" dirty="0">
                <a:solidFill>
                  <a:srgbClr val="800000"/>
                </a:solidFill>
                <a:latin typeface="Verdana" pitchFamily="34" charset="0"/>
              </a:rPr>
              <a:t>\(</a:t>
            </a:r>
            <a:r>
              <a:rPr lang="zh-CN" altLang="en-US" sz="2100" dirty="0"/>
              <a:t>和</a:t>
            </a:r>
            <a:r>
              <a:rPr lang="en-US" altLang="zh-CN" sz="2100" dirty="0">
                <a:solidFill>
                  <a:srgbClr val="800000"/>
                </a:solidFill>
                <a:latin typeface="Verdana" pitchFamily="34" charset="0"/>
              </a:rPr>
              <a:t>\)</a:t>
            </a:r>
          </a:p>
          <a:p>
            <a:pPr lvl="1">
              <a:defRPr/>
            </a:pPr>
            <a:r>
              <a:rPr lang="zh-CN" altLang="en-US" sz="1800" dirty="0"/>
              <a:t>在正则表达式中圆括号，仍然代表它自身</a:t>
            </a:r>
          </a:p>
          <a:p>
            <a:pPr lvl="1">
              <a:defRPr/>
            </a:pPr>
            <a:r>
              <a:rPr lang="zh-CN" altLang="en-US" sz="1800" dirty="0"/>
              <a:t>在正则表达式中出现的</a:t>
            </a:r>
            <a:r>
              <a:rPr lang="en-US" altLang="zh-CN" sz="1800" b="1" dirty="0">
                <a:solidFill>
                  <a:srgbClr val="800000"/>
                </a:solidFill>
              </a:rPr>
              <a:t>\(</a:t>
            </a:r>
            <a:r>
              <a:rPr lang="zh-CN" altLang="en-US" sz="1800" dirty="0"/>
              <a:t>和</a:t>
            </a:r>
            <a:r>
              <a:rPr lang="en-US" altLang="zh-CN" sz="1800" b="1" dirty="0">
                <a:solidFill>
                  <a:srgbClr val="800000"/>
                </a:solidFill>
              </a:rPr>
              <a:t>\)</a:t>
            </a:r>
            <a:r>
              <a:rPr lang="zh-CN" altLang="en-US" sz="1800" dirty="0"/>
              <a:t>不影响匹配操作</a:t>
            </a:r>
          </a:p>
          <a:p>
            <a:pPr lvl="0">
              <a:defRPr/>
            </a:pPr>
            <a:r>
              <a:rPr lang="zh-CN" altLang="en-US" sz="2100" dirty="0"/>
              <a:t>例</a:t>
            </a:r>
          </a:p>
          <a:p>
            <a:pPr lvl="1">
              <a:defRPr/>
            </a:pPr>
            <a:r>
              <a:rPr lang="en-US" altLang="zh-CN" sz="1800" dirty="0"/>
              <a:t>[a-</a:t>
            </a:r>
            <a:r>
              <a:rPr lang="en-US" altLang="zh-CN" sz="1800" dirty="0" err="1"/>
              <a:t>zA</a:t>
            </a:r>
            <a:r>
              <a:rPr lang="en-US" altLang="zh-CN" sz="1800" dirty="0"/>
              <a:t>-Z_][a-zA-Z0-9_]*-&gt;number</a:t>
            </a:r>
          </a:p>
          <a:p>
            <a:pPr lvl="1">
              <a:defRPr/>
            </a:pPr>
            <a:r>
              <a:rPr lang="en-US" altLang="zh-CN" sz="1800" b="1" dirty="0">
                <a:solidFill>
                  <a:srgbClr val="800000"/>
                </a:solidFill>
              </a:rPr>
              <a:t>\(</a:t>
            </a:r>
            <a:r>
              <a:rPr lang="en-US" altLang="zh-CN" sz="1800" dirty="0"/>
              <a:t>[a-</a:t>
            </a:r>
            <a:r>
              <a:rPr lang="en-US" altLang="zh-CN" sz="1800" dirty="0" err="1"/>
              <a:t>zA</a:t>
            </a:r>
            <a:r>
              <a:rPr lang="en-US" altLang="zh-CN" sz="1800" dirty="0"/>
              <a:t>-Z_][a-zA-Z0-9_]*</a:t>
            </a:r>
            <a:r>
              <a:rPr lang="en-US" altLang="zh-CN" sz="1800" b="1" dirty="0">
                <a:solidFill>
                  <a:srgbClr val="800000"/>
                </a:solidFill>
              </a:rPr>
              <a:t>\)</a:t>
            </a:r>
            <a:r>
              <a:rPr lang="en-US" altLang="zh-CN" sz="1800" dirty="0"/>
              <a:t>-&gt;number</a:t>
            </a:r>
          </a:p>
          <a:p>
            <a:pPr lvl="0">
              <a:defRPr/>
            </a:pPr>
            <a:r>
              <a:rPr lang="zh-CN" altLang="en-US" sz="2100" dirty="0"/>
              <a:t>替换字符串中的  </a:t>
            </a:r>
            <a:r>
              <a:rPr lang="en-US" altLang="zh-CN" sz="2100" dirty="0">
                <a:solidFill>
                  <a:srgbClr val="800000"/>
                </a:solidFill>
                <a:latin typeface="Verdana" pitchFamily="34" charset="0"/>
              </a:rPr>
              <a:t>\0 \1 \2 </a:t>
            </a:r>
            <a:r>
              <a:rPr lang="en-US" altLang="zh-CN" sz="2100" dirty="0"/>
              <a:t>……</a:t>
            </a:r>
          </a:p>
          <a:p>
            <a:pPr lvl="0">
              <a:defRPr/>
            </a:pPr>
            <a:r>
              <a:rPr lang="zh-CN" altLang="en-US" sz="2100" dirty="0"/>
              <a:t>将“变量名</a:t>
            </a:r>
            <a:r>
              <a:rPr lang="en-US" altLang="zh-CN" sz="2100" dirty="0"/>
              <a:t>-&gt;number”</a:t>
            </a:r>
            <a:r>
              <a:rPr lang="zh-CN" altLang="en-US" sz="2100" dirty="0"/>
              <a:t>替换为“变量名</a:t>
            </a:r>
            <a:r>
              <a:rPr lang="en-US" altLang="zh-CN" sz="2100" dirty="0"/>
              <a:t>-&gt;num”</a:t>
            </a:r>
          </a:p>
          <a:p>
            <a:pPr lvl="1">
              <a:buNone/>
              <a:defRPr/>
            </a:pPr>
            <a:r>
              <a:rPr lang="en-US" altLang="zh-CN" sz="1800" dirty="0"/>
              <a:t> </a:t>
            </a:r>
            <a:r>
              <a:rPr lang="en-US" altLang="zh-CN" sz="1575" dirty="0"/>
              <a:t>:1,$s/\([a-</a:t>
            </a:r>
            <a:r>
              <a:rPr lang="en-US" altLang="zh-CN" sz="1575" dirty="0" err="1"/>
              <a:t>zA</a:t>
            </a:r>
            <a:r>
              <a:rPr lang="en-US" altLang="zh-CN" sz="1575" dirty="0"/>
              <a:t>-Z_][a-zA-Z0-9_]*\)-&gt;number/\1-&gt;num/g</a:t>
            </a:r>
          </a:p>
          <a:p>
            <a:pPr lvl="0">
              <a:defRPr/>
            </a:pPr>
            <a:r>
              <a:rPr lang="zh-CN" altLang="en-US" sz="2100" dirty="0"/>
              <a:t>将日期格式“月</a:t>
            </a:r>
            <a:r>
              <a:rPr lang="en-US" altLang="zh-CN" sz="2100" dirty="0"/>
              <a:t>-</a:t>
            </a:r>
            <a:r>
              <a:rPr lang="zh-CN" altLang="en-US" sz="2100" dirty="0"/>
              <a:t>日</a:t>
            </a:r>
            <a:r>
              <a:rPr lang="en-US" altLang="zh-CN" sz="2100" dirty="0"/>
              <a:t>-</a:t>
            </a:r>
            <a:r>
              <a:rPr lang="zh-CN" altLang="en-US" sz="2100" dirty="0"/>
              <a:t>年”改为“年</a:t>
            </a:r>
            <a:r>
              <a:rPr lang="en-US" altLang="zh-CN" sz="2100" dirty="0"/>
              <a:t>.</a:t>
            </a:r>
            <a:r>
              <a:rPr lang="zh-CN" altLang="en-US" sz="2100" dirty="0"/>
              <a:t>月</a:t>
            </a:r>
            <a:r>
              <a:rPr lang="en-US" altLang="zh-CN" sz="2100" dirty="0"/>
              <a:t>.</a:t>
            </a:r>
            <a:r>
              <a:rPr lang="zh-CN" altLang="en-US" sz="2100" dirty="0"/>
              <a:t>日”</a:t>
            </a:r>
            <a:r>
              <a:rPr lang="en-US" altLang="zh-CN" sz="2100" dirty="0"/>
              <a:t>,</a:t>
            </a:r>
          </a:p>
          <a:p>
            <a:pPr lvl="0">
              <a:buNone/>
              <a:defRPr/>
            </a:pPr>
            <a:r>
              <a:rPr lang="en-US" altLang="zh-CN" sz="2100" dirty="0"/>
              <a:t>    </a:t>
            </a:r>
            <a:r>
              <a:rPr lang="zh-CN" altLang="en-US" sz="2100" dirty="0"/>
              <a:t>比如：将  </a:t>
            </a:r>
            <a:r>
              <a:rPr lang="en-US" altLang="zh-CN" sz="2100" dirty="0"/>
              <a:t>04-26-1997</a:t>
            </a:r>
            <a:r>
              <a:rPr lang="zh-CN" altLang="en-US" sz="2100" dirty="0"/>
              <a:t>替换为</a:t>
            </a:r>
            <a:r>
              <a:rPr lang="en-US" altLang="zh-CN" sz="2100" dirty="0"/>
              <a:t>1997.04.26</a:t>
            </a:r>
            <a:r>
              <a:rPr lang="zh-CN" altLang="en-US" sz="2100" dirty="0"/>
              <a:t>使用命令</a:t>
            </a:r>
            <a:r>
              <a:rPr lang="en-US" altLang="zh-CN" sz="2100" dirty="0"/>
              <a:t>:</a:t>
            </a:r>
          </a:p>
          <a:p>
            <a:pPr lvl="1">
              <a:buNone/>
              <a:defRPr/>
            </a:pPr>
            <a:r>
              <a:rPr lang="en-US" altLang="zh-CN" sz="1500" dirty="0"/>
              <a:t>:1,$s/\([0-9][0-9]\)-\([0-9][0-9]\)-\([0-9][0-9]*\)/\3.\1.\2/g</a:t>
            </a:r>
          </a:p>
          <a:p>
            <a:pPr lvl="0">
              <a:defRPr/>
            </a:pPr>
            <a:endParaRPr lang="en-US" altLang="zh-CN" sz="2100" dirty="0"/>
          </a:p>
          <a:p>
            <a:pPr lvl="0">
              <a:defRPr/>
            </a:pPr>
            <a:endParaRPr lang="en-US" altLang="zh-CN" sz="2100" dirty="0"/>
          </a:p>
          <a:p>
            <a:pPr lvl="0">
              <a:defRPr/>
            </a:pPr>
            <a:endParaRPr lang="en-US" altLang="zh-CN" sz="2100" dirty="0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833302D4-7F58-40E1-9578-AF320C55A2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15888"/>
            <a:ext cx="914400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4000" kern="0" dirty="0">
                <a:latin typeface="Verdana" panose="020B0604030504040204" pitchFamily="34" charset="0"/>
                <a:ea typeface="黑体" panose="02010609060101010101" pitchFamily="49" charset="-122"/>
              </a:rPr>
              <a:t>更灵活的替换</a:t>
            </a:r>
            <a:endParaRPr lang="zh-CN" altLang="zh-CN" sz="4000" kern="0" dirty="0">
              <a:latin typeface="Verdana" panose="020B0604030504040204" pitchFamily="34" charset="0"/>
              <a:ea typeface="黑体" panose="02010609060101010101" pitchFamily="49" charset="-122"/>
              <a:sym typeface="黑体" panose="02010609060101010101" pitchFamily="49" charset="-122"/>
            </a:endParaRPr>
          </a:p>
        </p:txBody>
      </p:sp>
      <p:sp>
        <p:nvSpPr>
          <p:cNvPr id="4" name="动作按钮: 转到主页 3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80C217A9-1637-463B-A94A-ADEBB247AD51}"/>
              </a:ext>
            </a:extLst>
          </p:cNvPr>
          <p:cNvSpPr/>
          <p:nvPr/>
        </p:nvSpPr>
        <p:spPr bwMode="auto">
          <a:xfrm>
            <a:off x="261984" y="260648"/>
            <a:ext cx="284499" cy="368201"/>
          </a:xfrm>
          <a:prstGeom prst="actionButtonHome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16385297"/>
      </p:ext>
    </p:extLst>
  </p:cSld>
  <p:clrMapOvr>
    <a:masterClrMapping/>
  </p:clrMapOvr>
  <p:transition spd="slow" advTm="38376"/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07839" y="1196752"/>
            <a:ext cx="7528322" cy="3024210"/>
          </a:xfrm>
        </p:spPr>
        <p:txBody>
          <a:bodyPr/>
          <a:lstStyle/>
          <a:p>
            <a:pPr marL="257175" indent="-257175" algn="l">
              <a:buClr>
                <a:srgbClr val="FF9900"/>
              </a:buClr>
              <a:buFont typeface="Wingdings" pitchFamily="2" charset="2"/>
              <a:buChar char="n"/>
              <a:defRPr/>
            </a:pPr>
            <a:r>
              <a:rPr lang="zh-CN" altLang="en-US" sz="2100" dirty="0"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</a:rPr>
              <a:t>现象</a:t>
            </a:r>
            <a:endParaRPr lang="en-US" altLang="zh-CN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l" eaLnBrk="1" hangingPunct="1">
              <a:lnSpc>
                <a:spcPct val="100000"/>
              </a:lnSpc>
              <a:spcBef>
                <a:spcPct val="20000"/>
              </a:spcBef>
              <a:buClr>
                <a:srgbClr val="009900"/>
              </a:buClr>
              <a:defRPr/>
            </a:pP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vi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编辑结束后执行存盘操作，结果导致屏幕卡死，输入任何信息都不再有显示（死机，终端死机）</a:t>
            </a:r>
            <a:endParaRPr lang="en-US" altLang="zh-CN" sz="18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257175" indent="-257175" algn="l">
              <a:buClr>
                <a:srgbClr val="FF9900"/>
              </a:buClr>
              <a:buFont typeface="Wingdings" pitchFamily="2" charset="2"/>
              <a:buChar char="n"/>
              <a:defRPr/>
            </a:pPr>
            <a:r>
              <a:rPr lang="zh-CN" altLang="en-US" sz="2100" dirty="0"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</a:rPr>
              <a:t>原因</a:t>
            </a:r>
          </a:p>
          <a:p>
            <a:pPr lvl="1" algn="l" eaLnBrk="1" hangingPunct="1">
              <a:lnSpc>
                <a:spcPct val="100000"/>
              </a:lnSpc>
              <a:spcBef>
                <a:spcPct val="20000"/>
              </a:spcBef>
              <a:buClr>
                <a:srgbClr val="009900"/>
              </a:buClr>
              <a:defRPr/>
            </a:pPr>
            <a:r>
              <a:rPr lang="en-US" altLang="zh-CN" sz="1800" dirty="0">
                <a:latin typeface="Consolas" panose="020B0609020204030204" pitchFamily="49" charset="0"/>
                <a:cs typeface="Times New Roman" panose="02020603050405020304" pitchFamily="18" charset="0"/>
              </a:rPr>
              <a:t>vi</a:t>
            </a:r>
            <a:r>
              <a:rPr lang="zh-CN" altLang="en-US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编辑结束后按下</a:t>
            </a:r>
            <a:r>
              <a:rPr lang="en-US" altLang="zh-CN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Ctrl-S</a:t>
            </a:r>
            <a:r>
              <a:rPr lang="zh-CN" altLang="en-US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，因为</a:t>
            </a:r>
            <a:r>
              <a:rPr lang="en-US" altLang="zh-CN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Windows</a:t>
            </a:r>
            <a:r>
              <a:rPr lang="zh-CN" altLang="en-US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编辑器一般设置</a:t>
            </a:r>
            <a:r>
              <a:rPr lang="en-US" altLang="zh-CN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Ctrl-S</a:t>
            </a:r>
            <a:r>
              <a:rPr lang="zh-CN" altLang="en-US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热键的动作为</a:t>
            </a:r>
            <a:r>
              <a:rPr lang="en-US" altLang="zh-CN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Save</a:t>
            </a:r>
            <a:r>
              <a:rPr lang="zh-CN" altLang="en-US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，但</a:t>
            </a:r>
            <a:r>
              <a:rPr lang="en-US" altLang="zh-CN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Linux</a:t>
            </a:r>
            <a:r>
              <a:rPr lang="zh-CN" altLang="en-US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却进入流量控制状态</a:t>
            </a:r>
            <a:endParaRPr lang="en-US" altLang="zh-CN" sz="1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257175" indent="-257175" algn="l">
              <a:buClr>
                <a:srgbClr val="FF9900"/>
              </a:buClr>
              <a:buFont typeface="Wingdings" pitchFamily="2" charset="2"/>
              <a:buChar char="n"/>
              <a:defRPr/>
            </a:pPr>
            <a:r>
              <a:rPr lang="zh-CN" altLang="en-US" sz="2100" dirty="0"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</a:rPr>
              <a:t>解决方法</a:t>
            </a:r>
          </a:p>
          <a:p>
            <a:pPr lvl="1" algn="l" eaLnBrk="1" hangingPunct="1">
              <a:lnSpc>
                <a:spcPct val="100000"/>
              </a:lnSpc>
              <a:spcBef>
                <a:spcPct val="20000"/>
              </a:spcBef>
              <a:buClr>
                <a:srgbClr val="009900"/>
              </a:buClr>
              <a:defRPr/>
            </a:pPr>
            <a:r>
              <a:rPr lang="zh-CN" altLang="en-US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按下</a:t>
            </a:r>
            <a:r>
              <a:rPr lang="en-US" altLang="zh-CN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Ctrl-Q</a:t>
            </a:r>
            <a:r>
              <a:rPr lang="zh-CN" altLang="en-US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键后流量控制解除</a:t>
            </a:r>
            <a:endParaRPr lang="en-US" altLang="zh-CN" sz="1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857250" lvl="2" indent="-171450" algn="l">
              <a:defRPr/>
            </a:pPr>
            <a:endParaRPr lang="en-US" altLang="zh-CN" sz="1500" dirty="0">
              <a:solidFill>
                <a:srgbClr val="000000"/>
              </a:solidFill>
              <a:latin typeface="Times New Roman" panose="02020603050405020304" pitchFamily="18" charset="0"/>
              <a:ea typeface="黑体"/>
              <a:cs typeface="Times New Roman" panose="02020603050405020304" pitchFamily="18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833302D4-7F58-40E1-9578-AF320C55A2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15888"/>
            <a:ext cx="914400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4000" kern="0" dirty="0">
                <a:latin typeface="Verdana" panose="020B0604030504040204" pitchFamily="34" charset="0"/>
                <a:ea typeface="黑体" panose="02010609060101010101" pitchFamily="49" charset="-122"/>
              </a:rPr>
              <a:t>所谓“死机”问题</a:t>
            </a:r>
            <a:endParaRPr lang="zh-CN" altLang="zh-CN" sz="4000" kern="0" dirty="0">
              <a:latin typeface="Verdana" panose="020B0604030504040204" pitchFamily="34" charset="0"/>
              <a:ea typeface="黑体" panose="02010609060101010101" pitchFamily="49" charset="-122"/>
              <a:sym typeface="黑体" panose="02010609060101010101" pitchFamily="49" charset="-122"/>
            </a:endParaRPr>
          </a:p>
        </p:txBody>
      </p:sp>
      <p:sp>
        <p:nvSpPr>
          <p:cNvPr id="5" name="动作按钮: 转到主页 4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FCB13AA8-D832-42FE-9E51-6597D2DF6894}"/>
              </a:ext>
            </a:extLst>
          </p:cNvPr>
          <p:cNvSpPr/>
          <p:nvPr/>
        </p:nvSpPr>
        <p:spPr bwMode="auto">
          <a:xfrm>
            <a:off x="261984" y="260648"/>
            <a:ext cx="284499" cy="368201"/>
          </a:xfrm>
          <a:prstGeom prst="actionButtonHome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95554718"/>
      </p:ext>
    </p:extLst>
  </p:cSld>
  <p:clrMapOvr>
    <a:masterClrMapping/>
  </p:clrMapOvr>
  <p:transition spd="slow" advTm="38376"/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902351" y="1052736"/>
            <a:ext cx="7339298" cy="372626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68580" tIns="34290" rIns="67500" bIns="3429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342900" marR="0" lvl="0" indent="-342900" defTabSz="914400" eaLnBrk="1" latinLnBrk="0" hangingPunct="1">
              <a:lnSpc>
                <a:spcPct val="100000"/>
              </a:lnSpc>
              <a:spcBef>
                <a:spcPct val="20000"/>
              </a:spcBef>
              <a:buClr>
                <a:srgbClr val="FF9900"/>
              </a:buClr>
              <a:buSzTx/>
              <a:buFont typeface="Wingdings" pitchFamily="2" charset="2"/>
              <a:buChar char="n"/>
              <a:tabLst/>
              <a:defRPr kumimoji="1" sz="2800" b="1" i="0" u="none" strike="noStrike" kern="0" cap="none" spc="0" normalizeH="0" baseline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Times New Roman"/>
                <a:ea typeface="黑体"/>
              </a:defRPr>
            </a:lvl1pPr>
            <a:lvl2pPr marL="742950" marR="0" lvl="1" indent="-285750" defTabSz="914400" eaLnBrk="1" latinLnBrk="0" hangingPunct="1">
              <a:lnSpc>
                <a:spcPct val="100000"/>
              </a:lnSpc>
              <a:spcBef>
                <a:spcPct val="20000"/>
              </a:spcBef>
              <a:buClr>
                <a:srgbClr val="009900"/>
              </a:buClr>
              <a:buSzTx/>
              <a:buFont typeface="Wingdings" pitchFamily="2" charset="2"/>
              <a:buChar char="u"/>
              <a:tabLst/>
              <a:defRPr kumimoji="1" sz="24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黑体"/>
              </a:defRPr>
            </a:lvl2pPr>
            <a:lvl3pPr marL="1143000" indent="-228600">
              <a:spcBef>
                <a:spcPct val="20000"/>
              </a:spcBef>
              <a:buClr>
                <a:srgbClr val="0000FF"/>
              </a:buClr>
              <a:buFont typeface="Wingdings" pitchFamily="2" charset="2"/>
              <a:buChar char="Ø"/>
              <a:defRPr kumimoji="1" sz="2200">
                <a:latin typeface="Verdana" pitchFamily="34" charset="0"/>
                <a:ea typeface="+mj-ea"/>
              </a:defRPr>
            </a:lvl3pPr>
            <a:lvl4pPr marL="1600200" indent="-228600">
              <a:spcBef>
                <a:spcPct val="20000"/>
              </a:spcBef>
              <a:buClr>
                <a:srgbClr val="CC00FF"/>
              </a:buClr>
              <a:buFont typeface="Wingdings" pitchFamily="2" charset="2"/>
              <a:buChar char="l"/>
              <a:defRPr kumimoji="1" sz="2000">
                <a:latin typeface="Verdana" pitchFamily="34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rgbClr val="006600"/>
              </a:buClr>
              <a:buFont typeface="Wingdings" pitchFamily="2" charset="2"/>
              <a:buChar char="l"/>
              <a:defRPr kumimoji="1" sz="2000">
                <a:latin typeface="+mn-lt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latin typeface="+mn-lt"/>
              </a:defRPr>
            </a:lvl9pPr>
          </a:lstStyle>
          <a:p>
            <a:pPr lvl="0">
              <a:defRPr/>
            </a:pP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现象</a:t>
            </a:r>
          </a:p>
          <a:p>
            <a:pPr marL="342900" lvl="1" indent="0">
              <a:buNone/>
              <a:defRPr/>
            </a:pPr>
            <a:r>
              <a:rPr lang="en-US" altLang="zh-CN" sz="1500" dirty="0">
                <a:solidFill>
                  <a:srgbClr val="0033CC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vi</a:t>
            </a:r>
            <a:r>
              <a:rPr lang="zh-CN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编辑结束后存盘，程序意外中止，编辑成果丢失，文件内容未发生变化</a:t>
            </a:r>
            <a:endParaRPr lang="en-US" altLang="zh-CN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defRPr/>
            </a:pP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原因</a:t>
            </a:r>
          </a:p>
          <a:p>
            <a:pPr marL="342900" lvl="1" indent="0">
              <a:buNone/>
              <a:defRPr/>
            </a:pPr>
            <a:r>
              <a:rPr lang="en-US" altLang="zh-CN" sz="1500" dirty="0">
                <a:solidFill>
                  <a:srgbClr val="0033CC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vi</a:t>
            </a:r>
            <a:r>
              <a:rPr lang="zh-CN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存盘命令</a:t>
            </a:r>
            <a:r>
              <a:rPr lang="en-US" altLang="zh-C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Shift-ZZ</a:t>
            </a:r>
            <a:r>
              <a:rPr lang="zh-CN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，误操作为</a:t>
            </a:r>
            <a:r>
              <a:rPr lang="en-US" altLang="zh-C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Ctrl-ZZ</a:t>
            </a:r>
            <a:r>
              <a:rPr lang="zh-CN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，而</a:t>
            </a:r>
            <a:r>
              <a:rPr lang="en-US" altLang="zh-C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Ctrl-Z</a:t>
            </a:r>
            <a:r>
              <a:rPr lang="zh-CN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按键导致当前运行进程被</a:t>
            </a:r>
            <a:r>
              <a:rPr lang="zh-CN" altLang="en-US" sz="1500" b="1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挂起（</a:t>
            </a:r>
            <a:r>
              <a:rPr lang="en-US" altLang="zh-CN" sz="1500" b="1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suspend</a:t>
            </a:r>
            <a:r>
              <a:rPr lang="zh-CN" altLang="en-US" sz="1500" b="1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zh-CN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，暂停运行（但进程尚在，处于</a:t>
            </a:r>
            <a:r>
              <a:rPr lang="en-US" altLang="zh-C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Stopped</a:t>
            </a:r>
            <a:r>
              <a:rPr lang="zh-CN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状态）</a:t>
            </a:r>
            <a:endParaRPr lang="en-US" altLang="zh-CN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defRPr/>
            </a:pP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解决方法</a:t>
            </a:r>
          </a:p>
          <a:p>
            <a:pPr marL="342900" lvl="1" indent="0">
              <a:buNone/>
              <a:defRPr/>
            </a:pPr>
            <a:r>
              <a:rPr lang="zh-CN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调用</a:t>
            </a:r>
            <a:r>
              <a:rPr lang="en-US" altLang="zh-CN" sz="1500" dirty="0">
                <a:solidFill>
                  <a:srgbClr val="0033CC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bash</a:t>
            </a:r>
            <a:r>
              <a:rPr lang="zh-CN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的作业管理机制，恢复运行被</a:t>
            </a:r>
            <a:r>
              <a:rPr lang="en-US" altLang="zh-C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Stopped</a:t>
            </a:r>
            <a:r>
              <a:rPr lang="zh-CN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的进程</a:t>
            </a:r>
            <a:endParaRPr lang="en-US" altLang="zh-CN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0">
              <a:buNone/>
              <a:defRPr/>
            </a:pPr>
            <a:r>
              <a:rPr lang="en-US" altLang="zh-CN" sz="1500" dirty="0">
                <a:solidFill>
                  <a:srgbClr val="0033CC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jobs</a:t>
            </a:r>
            <a:r>
              <a:rPr lang="en-US" altLang="zh-CN" sz="1500" dirty="0">
                <a:solidFill>
                  <a:srgbClr val="000099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列表当前被</a:t>
            </a:r>
            <a:r>
              <a:rPr lang="en-US" altLang="zh-C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Stopped</a:t>
            </a:r>
            <a:r>
              <a:rPr lang="zh-CN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的进程有哪些</a:t>
            </a:r>
            <a:endParaRPr lang="en-US" altLang="zh-CN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0">
              <a:buNone/>
              <a:defRPr/>
            </a:pPr>
            <a:r>
              <a:rPr lang="en-US" altLang="zh-CN" sz="1500" dirty="0" err="1">
                <a:solidFill>
                  <a:srgbClr val="0033CC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fg</a:t>
            </a:r>
            <a:r>
              <a:rPr lang="en-US" altLang="zh-CN" sz="1500" dirty="0">
                <a:solidFill>
                  <a:srgbClr val="0033CC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%1  </a:t>
            </a:r>
            <a:r>
              <a:rPr lang="zh-CN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将</a:t>
            </a:r>
            <a:r>
              <a:rPr lang="en-US" altLang="zh-C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号作业恢复到前台（</a:t>
            </a:r>
            <a:r>
              <a:rPr lang="en-US" altLang="zh-C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foreground</a:t>
            </a:r>
            <a:r>
              <a:rPr lang="zh-CN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）运行</a:t>
            </a:r>
            <a:endParaRPr lang="en-US" altLang="zh-CN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0">
              <a:buNone/>
              <a:defRPr/>
            </a:pPr>
            <a:r>
              <a:rPr lang="en-US" altLang="zh-CN" sz="1500" dirty="0">
                <a:solidFill>
                  <a:srgbClr val="0033CC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%1     </a:t>
            </a:r>
            <a:r>
              <a:rPr lang="zh-CN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将</a:t>
            </a:r>
            <a:r>
              <a:rPr lang="en-US" altLang="zh-C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号作业恢复到前台（</a:t>
            </a:r>
            <a:r>
              <a:rPr lang="en-US" altLang="zh-C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foreground</a:t>
            </a:r>
            <a:r>
              <a:rPr lang="zh-CN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）运行</a:t>
            </a:r>
            <a:endParaRPr lang="en-US" altLang="zh-CN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833302D4-7F58-40E1-9578-AF320C55A2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15888"/>
            <a:ext cx="914400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4000" kern="0" dirty="0">
                <a:latin typeface="Verdana" panose="020B0604030504040204" pitchFamily="34" charset="0"/>
                <a:ea typeface="黑体" panose="02010609060101010101" pitchFamily="49" charset="-122"/>
              </a:rPr>
              <a:t>意外中止问题</a:t>
            </a:r>
            <a:endParaRPr lang="zh-CN" altLang="zh-CN" sz="4000" kern="0" dirty="0">
              <a:latin typeface="Verdana" panose="020B0604030504040204" pitchFamily="34" charset="0"/>
              <a:ea typeface="黑体" panose="02010609060101010101" pitchFamily="49" charset="-122"/>
              <a:sym typeface="黑体" panose="02010609060101010101" pitchFamily="49" charset="-122"/>
            </a:endParaRPr>
          </a:p>
        </p:txBody>
      </p:sp>
      <p:pic>
        <p:nvPicPr>
          <p:cNvPr id="4" name="图片 3">
            <a:hlinkClick r:id="rId2" action="ppaction://hlinksldjump"/>
            <a:extLst>
              <a:ext uri="{FF2B5EF4-FFF2-40B4-BE49-F238E27FC236}">
                <a16:creationId xmlns:a16="http://schemas.microsoft.com/office/drawing/2014/main" id="{033FC071-CBCB-4A6A-AEA3-935E6554FB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6207245"/>
            <a:ext cx="251520" cy="318099"/>
          </a:xfrm>
          <a:prstGeom prst="rect">
            <a:avLst/>
          </a:prstGeom>
        </p:spPr>
      </p:pic>
      <p:sp>
        <p:nvSpPr>
          <p:cNvPr id="5" name="动作按钮: 转到主页 4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EB262575-D00F-41A0-9BFA-B375321BFE25}"/>
              </a:ext>
            </a:extLst>
          </p:cNvPr>
          <p:cNvSpPr/>
          <p:nvPr/>
        </p:nvSpPr>
        <p:spPr bwMode="auto">
          <a:xfrm>
            <a:off x="261984" y="260648"/>
            <a:ext cx="284499" cy="368201"/>
          </a:xfrm>
          <a:prstGeom prst="actionButtonHome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86316111"/>
      </p:ext>
    </p:extLst>
  </p:cSld>
  <p:clrMapOvr>
    <a:masterClrMapping/>
  </p:clrMapOvr>
  <p:transition spd="slow" advTm="38376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87201" y="1052736"/>
            <a:ext cx="7709297" cy="4968552"/>
          </a:xfrm>
        </p:spPr>
        <p:txBody>
          <a:bodyPr/>
          <a:lstStyle/>
          <a:p>
            <a:pPr marL="257175" indent="-257175" algn="l">
              <a:lnSpc>
                <a:spcPct val="120000"/>
              </a:lnSpc>
              <a:buClr>
                <a:srgbClr val="FF9900"/>
              </a:buClr>
              <a:buFont typeface="Wingdings" pitchFamily="2" charset="2"/>
              <a:buChar char="n"/>
              <a:defRPr/>
            </a:pPr>
            <a:r>
              <a:rPr kumimoji="1" lang="en-US" altLang="zh-CN" b="1" kern="0" dirty="0">
                <a:solidFill>
                  <a:srgbClr val="00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more/less</a:t>
            </a:r>
            <a:r>
              <a:rPr kumimoji="1" lang="zh-CN" altLang="en-US" b="1" kern="0" dirty="0">
                <a:solidFill>
                  <a:srgbClr val="00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：逐屏显示文件</a:t>
            </a:r>
          </a:p>
          <a:p>
            <a:pPr marL="257175" indent="-257175" algn="l">
              <a:lnSpc>
                <a:spcPct val="120000"/>
              </a:lnSpc>
              <a:buClr>
                <a:srgbClr val="FF9900"/>
              </a:buClr>
              <a:buFont typeface="Wingdings" pitchFamily="2" charset="2"/>
              <a:buChar char="n"/>
              <a:defRPr/>
            </a:pPr>
            <a:r>
              <a:rPr kumimoji="1" lang="en-US" altLang="zh-CN" b="1" kern="0" dirty="0">
                <a:solidFill>
                  <a:srgbClr val="003399"/>
                </a:solidFill>
                <a:latin typeface="Times New Roman"/>
                <a:ea typeface="黑体"/>
              </a:rPr>
              <a:t>cat</a:t>
            </a:r>
            <a:r>
              <a:rPr kumimoji="1" lang="zh-CN" altLang="en-US" b="1" kern="0" dirty="0">
                <a:solidFill>
                  <a:srgbClr val="003399"/>
                </a:solidFill>
                <a:latin typeface="Times New Roman"/>
                <a:ea typeface="黑体"/>
              </a:rPr>
              <a:t>与</a:t>
            </a:r>
            <a:r>
              <a:rPr kumimoji="1" lang="en-US" altLang="zh-CN" b="1" kern="0" dirty="0">
                <a:solidFill>
                  <a:srgbClr val="003399"/>
                </a:solidFill>
                <a:latin typeface="Times New Roman"/>
                <a:ea typeface="黑体"/>
              </a:rPr>
              <a:t>od</a:t>
            </a:r>
            <a:r>
              <a:rPr kumimoji="1" lang="zh-CN" altLang="en-US" b="1" kern="0" dirty="0">
                <a:solidFill>
                  <a:srgbClr val="003399"/>
                </a:solidFill>
                <a:latin typeface="Times New Roman"/>
                <a:ea typeface="黑体"/>
              </a:rPr>
              <a:t>：列出文件内容</a:t>
            </a:r>
          </a:p>
          <a:p>
            <a:pPr marL="257175" indent="-257175" algn="l">
              <a:lnSpc>
                <a:spcPct val="120000"/>
              </a:lnSpc>
              <a:buClr>
                <a:srgbClr val="FF9900"/>
              </a:buClr>
              <a:buFont typeface="Wingdings" pitchFamily="2" charset="2"/>
              <a:buChar char="n"/>
              <a:defRPr/>
            </a:pPr>
            <a:r>
              <a:rPr kumimoji="1" lang="en-US" altLang="zh-CN" b="1" kern="0" dirty="0">
                <a:solidFill>
                  <a:srgbClr val="003399"/>
                </a:solidFill>
                <a:latin typeface="Times New Roman"/>
                <a:ea typeface="黑体"/>
              </a:rPr>
              <a:t>head</a:t>
            </a:r>
            <a:r>
              <a:rPr kumimoji="1" lang="zh-CN" altLang="en-US" b="1" kern="0" dirty="0">
                <a:solidFill>
                  <a:srgbClr val="003399"/>
                </a:solidFill>
                <a:latin typeface="Times New Roman"/>
                <a:ea typeface="黑体"/>
              </a:rPr>
              <a:t>与</a:t>
            </a:r>
            <a:r>
              <a:rPr kumimoji="1" lang="en-US" altLang="zh-CN" b="1" kern="0" dirty="0">
                <a:solidFill>
                  <a:srgbClr val="003399"/>
                </a:solidFill>
                <a:latin typeface="Times New Roman"/>
                <a:ea typeface="黑体"/>
              </a:rPr>
              <a:t>tail</a:t>
            </a:r>
            <a:r>
              <a:rPr kumimoji="1" lang="zh-CN" altLang="en-US" b="1" kern="0" dirty="0">
                <a:solidFill>
                  <a:srgbClr val="003399"/>
                </a:solidFill>
                <a:latin typeface="Times New Roman"/>
                <a:ea typeface="黑体"/>
              </a:rPr>
              <a:t>：显示文件的头部或者尾部</a:t>
            </a:r>
          </a:p>
          <a:p>
            <a:pPr marL="257175" indent="-257175" algn="l">
              <a:lnSpc>
                <a:spcPct val="120000"/>
              </a:lnSpc>
              <a:buClr>
                <a:srgbClr val="FF9900"/>
              </a:buClr>
              <a:buFont typeface="Wingdings" pitchFamily="2" charset="2"/>
              <a:buChar char="n"/>
              <a:defRPr/>
            </a:pPr>
            <a:r>
              <a:rPr kumimoji="1" lang="en-US" altLang="zh-CN" b="1" kern="0" dirty="0">
                <a:solidFill>
                  <a:srgbClr val="003399"/>
                </a:solidFill>
                <a:latin typeface="Times New Roman"/>
                <a:ea typeface="黑体"/>
              </a:rPr>
              <a:t>tee</a:t>
            </a:r>
            <a:r>
              <a:rPr kumimoji="1" lang="zh-CN" altLang="en-US" b="1" kern="0" dirty="0">
                <a:solidFill>
                  <a:srgbClr val="003399"/>
                </a:solidFill>
                <a:latin typeface="Times New Roman"/>
                <a:ea typeface="黑体"/>
              </a:rPr>
              <a:t>：三通</a:t>
            </a:r>
          </a:p>
          <a:p>
            <a:pPr marL="257175" indent="-257175" algn="l">
              <a:lnSpc>
                <a:spcPct val="120000"/>
              </a:lnSpc>
              <a:buClr>
                <a:srgbClr val="FF9900"/>
              </a:buClr>
              <a:buFont typeface="Wingdings" pitchFamily="2" charset="2"/>
              <a:buChar char="n"/>
              <a:defRPr/>
            </a:pPr>
            <a:r>
              <a:rPr kumimoji="1" lang="en-US" altLang="zh-CN" b="1" kern="0" dirty="0" err="1">
                <a:solidFill>
                  <a:srgbClr val="003399"/>
                </a:solidFill>
                <a:latin typeface="Times New Roman"/>
                <a:ea typeface="黑体"/>
              </a:rPr>
              <a:t>wc</a:t>
            </a:r>
            <a:r>
              <a:rPr kumimoji="1" lang="zh-CN" altLang="en-US" b="1" kern="0" dirty="0">
                <a:solidFill>
                  <a:srgbClr val="003399"/>
                </a:solidFill>
                <a:latin typeface="Times New Roman"/>
                <a:ea typeface="黑体"/>
              </a:rPr>
              <a:t>：字计数</a:t>
            </a:r>
          </a:p>
          <a:p>
            <a:pPr marL="257175" indent="-257175" algn="l">
              <a:lnSpc>
                <a:spcPct val="120000"/>
              </a:lnSpc>
              <a:buClr>
                <a:srgbClr val="FF9900"/>
              </a:buClr>
              <a:buFont typeface="Wingdings" pitchFamily="2" charset="2"/>
              <a:buChar char="n"/>
              <a:defRPr/>
            </a:pPr>
            <a:r>
              <a:rPr kumimoji="1" lang="en-US" altLang="zh-CN" b="1" kern="0" dirty="0">
                <a:solidFill>
                  <a:srgbClr val="003399"/>
                </a:solidFill>
                <a:latin typeface="Times New Roman"/>
                <a:ea typeface="黑体"/>
              </a:rPr>
              <a:t>sort</a:t>
            </a:r>
            <a:r>
              <a:rPr kumimoji="1" lang="zh-CN" altLang="en-US" b="1" kern="0" dirty="0">
                <a:solidFill>
                  <a:srgbClr val="003399"/>
                </a:solidFill>
                <a:latin typeface="Times New Roman"/>
                <a:ea typeface="黑体"/>
              </a:rPr>
              <a:t>：对文件内容排序</a:t>
            </a:r>
            <a:endParaRPr kumimoji="1" lang="en-US" altLang="zh-CN" b="1" kern="0" dirty="0">
              <a:solidFill>
                <a:srgbClr val="003399"/>
              </a:solidFill>
              <a:latin typeface="Times New Roman"/>
              <a:ea typeface="黑体"/>
            </a:endParaRPr>
          </a:p>
          <a:p>
            <a:pPr marL="257175" indent="-257175" algn="l">
              <a:lnSpc>
                <a:spcPct val="120000"/>
              </a:lnSpc>
              <a:buClr>
                <a:srgbClr val="FF9900"/>
              </a:buClr>
              <a:buFont typeface="Wingdings" pitchFamily="2" charset="2"/>
              <a:buChar char="n"/>
              <a:defRPr/>
            </a:pPr>
            <a:r>
              <a:rPr kumimoji="1" lang="en-US" altLang="zh-CN" b="1" kern="0" dirty="0" err="1">
                <a:solidFill>
                  <a:srgbClr val="003399"/>
                </a:solidFill>
                <a:latin typeface="Times New Roman"/>
                <a:ea typeface="黑体"/>
              </a:rPr>
              <a:t>tr</a:t>
            </a:r>
            <a:r>
              <a:rPr kumimoji="1" lang="zh-CN" altLang="en-US" b="1" kern="0" dirty="0">
                <a:solidFill>
                  <a:srgbClr val="003399"/>
                </a:solidFill>
                <a:latin typeface="Times New Roman"/>
                <a:ea typeface="黑体"/>
              </a:rPr>
              <a:t>：翻译字符</a:t>
            </a:r>
          </a:p>
          <a:p>
            <a:pPr marL="257175" indent="-257175" algn="l">
              <a:lnSpc>
                <a:spcPct val="120000"/>
              </a:lnSpc>
              <a:buClr>
                <a:srgbClr val="FF9900"/>
              </a:buClr>
              <a:buFont typeface="Wingdings" pitchFamily="2" charset="2"/>
              <a:buChar char="n"/>
              <a:defRPr/>
            </a:pPr>
            <a:r>
              <a:rPr kumimoji="1" lang="en-US" altLang="zh-CN" b="1" kern="0" dirty="0" err="1">
                <a:solidFill>
                  <a:srgbClr val="003399"/>
                </a:solidFill>
                <a:latin typeface="Times New Roman"/>
                <a:ea typeface="黑体"/>
              </a:rPr>
              <a:t>uniq</a:t>
            </a:r>
            <a:r>
              <a:rPr kumimoji="1" lang="zh-CN" altLang="en-US" b="1" kern="0" dirty="0">
                <a:solidFill>
                  <a:srgbClr val="003399"/>
                </a:solidFill>
                <a:latin typeface="Times New Roman"/>
                <a:ea typeface="黑体"/>
              </a:rPr>
              <a:t>：筛选文件中的重复行</a:t>
            </a:r>
          </a:p>
          <a:p>
            <a:pPr algn="l" eaLnBrk="1" hangingPunct="1">
              <a:lnSpc>
                <a:spcPct val="120000"/>
              </a:lnSpc>
              <a:spcBef>
                <a:spcPct val="20000"/>
              </a:spcBef>
              <a:buClr>
                <a:srgbClr val="FF9900"/>
              </a:buClr>
              <a:defRPr/>
            </a:pPr>
            <a:endParaRPr kumimoji="1" lang="zh-CN" altLang="en-US" b="1" kern="0" dirty="0">
              <a:solidFill>
                <a:srgbClr val="003399"/>
              </a:solidFill>
              <a:latin typeface="Times New Roman"/>
              <a:ea typeface="黑体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A5915DF8-56F4-4EC0-A945-7D52B7EAA4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115888"/>
            <a:ext cx="777240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3200" kern="0" dirty="0">
                <a:latin typeface="Verdana" panose="020B0604030504040204" pitchFamily="34" charset="0"/>
                <a:ea typeface="黑体" panose="02010609060101010101" pitchFamily="49" charset="-122"/>
              </a:rPr>
              <a:t>介绍几个文本文件读取与处理的命令</a:t>
            </a:r>
            <a:endParaRPr lang="zh-CN" altLang="zh-CN" sz="3200" kern="0" dirty="0">
              <a:latin typeface="Verdana" panose="020B0604030504040204" pitchFamily="34" charset="0"/>
              <a:ea typeface="黑体" panose="02010609060101010101" pitchFamily="49" charset="-122"/>
              <a:sym typeface="黑体" panose="02010609060101010101" pitchFamily="49" charset="-122"/>
            </a:endParaRPr>
          </a:p>
        </p:txBody>
      </p:sp>
      <p:sp>
        <p:nvSpPr>
          <p:cNvPr id="5" name="动作按钮: 转到主页 4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A065B85D-5E99-4845-84EC-1734A3426780}"/>
              </a:ext>
            </a:extLst>
          </p:cNvPr>
          <p:cNvSpPr/>
          <p:nvPr/>
        </p:nvSpPr>
        <p:spPr bwMode="auto">
          <a:xfrm>
            <a:off x="261984" y="260648"/>
            <a:ext cx="284499" cy="368201"/>
          </a:xfrm>
          <a:prstGeom prst="actionButtonHome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71625516"/>
      </p:ext>
    </p:extLst>
  </p:cSld>
  <p:clrMapOvr>
    <a:masterClrMapping/>
  </p:clrMapOvr>
  <p:transition spd="slow" advTm="38376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754333" y="1124744"/>
            <a:ext cx="8100000" cy="27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7500" bIns="3429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342900" marR="0" lvl="0" indent="-342900" defTabSz="914400" eaLnBrk="1" latinLnBrk="0" hangingPunct="1">
              <a:lnSpc>
                <a:spcPct val="100000"/>
              </a:lnSpc>
              <a:spcBef>
                <a:spcPct val="20000"/>
              </a:spcBef>
              <a:buClr>
                <a:srgbClr val="FF9900"/>
              </a:buClr>
              <a:buSzTx/>
              <a:buFont typeface="Wingdings" pitchFamily="2" charset="2"/>
              <a:buChar char="n"/>
              <a:tabLst/>
              <a:defRPr kumimoji="1" sz="2800" b="1" i="0" u="none" strike="noStrike" kern="0" cap="none" spc="0" normalizeH="0" baseline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Times New Roman"/>
                <a:ea typeface="黑体"/>
              </a:defRPr>
            </a:lvl1pPr>
            <a:lvl2pPr marL="742950" marR="0" lvl="1" indent="-285750" defTabSz="914400" eaLnBrk="1" latinLnBrk="0" hangingPunct="1">
              <a:lnSpc>
                <a:spcPct val="100000"/>
              </a:lnSpc>
              <a:spcBef>
                <a:spcPct val="20000"/>
              </a:spcBef>
              <a:buClr>
                <a:srgbClr val="009900"/>
              </a:buClr>
              <a:buSzTx/>
              <a:buFont typeface="Wingdings" pitchFamily="2" charset="2"/>
              <a:buChar char="u"/>
              <a:tabLst/>
              <a:defRPr kumimoji="1" sz="24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黑体"/>
              </a:defRPr>
            </a:lvl2pPr>
            <a:lvl3pPr marL="1143000" indent="-228600">
              <a:spcBef>
                <a:spcPct val="20000"/>
              </a:spcBef>
              <a:buClr>
                <a:srgbClr val="0000FF"/>
              </a:buClr>
              <a:buFont typeface="Wingdings" pitchFamily="2" charset="2"/>
              <a:buChar char="Ø"/>
              <a:defRPr kumimoji="1" sz="2200">
                <a:latin typeface="Verdana" pitchFamily="34" charset="0"/>
                <a:ea typeface="+mj-ea"/>
              </a:defRPr>
            </a:lvl3pPr>
            <a:lvl4pPr marL="1600200" indent="-228600">
              <a:spcBef>
                <a:spcPct val="20000"/>
              </a:spcBef>
              <a:buClr>
                <a:srgbClr val="CC00FF"/>
              </a:buClr>
              <a:buFont typeface="Wingdings" pitchFamily="2" charset="2"/>
              <a:buChar char="l"/>
              <a:defRPr kumimoji="1" sz="2000">
                <a:latin typeface="Verdana" pitchFamily="34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rgbClr val="006600"/>
              </a:buClr>
              <a:buFont typeface="Wingdings" pitchFamily="2" charset="2"/>
              <a:buChar char="l"/>
              <a:defRPr kumimoji="1" sz="2000">
                <a:latin typeface="+mn-lt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latin typeface="+mn-lt"/>
              </a:defRPr>
            </a:lvl9pPr>
          </a:lstStyle>
          <a:p>
            <a:r>
              <a:rPr lang="zh-CN" altLang="en-US" sz="2100" dirty="0"/>
              <a:t>历史</a:t>
            </a:r>
          </a:p>
          <a:p>
            <a:pPr lvl="1"/>
            <a:r>
              <a:rPr lang="en-US" altLang="zh-CN" sz="1800" dirty="0"/>
              <a:t>more</a:t>
            </a:r>
            <a:r>
              <a:rPr lang="zh-CN" altLang="en-US" sz="1800" dirty="0"/>
              <a:t>：最先由</a:t>
            </a:r>
            <a:r>
              <a:rPr lang="en-US" altLang="zh-CN" sz="1800" dirty="0"/>
              <a:t>BSD UNIX</a:t>
            </a:r>
            <a:r>
              <a:rPr lang="zh-CN" altLang="en-US" sz="1800" dirty="0"/>
              <a:t>开发</a:t>
            </a:r>
          </a:p>
          <a:p>
            <a:pPr lvl="1"/>
            <a:r>
              <a:rPr lang="en-US" altLang="zh-CN" sz="1800" dirty="0"/>
              <a:t>less</a:t>
            </a:r>
            <a:r>
              <a:rPr lang="zh-CN" altLang="en-US" sz="1800" dirty="0"/>
              <a:t>：</a:t>
            </a:r>
            <a:r>
              <a:rPr lang="en-US" altLang="zh-CN" sz="1800" dirty="0"/>
              <a:t>Linux</a:t>
            </a:r>
            <a:r>
              <a:rPr lang="zh-CN" altLang="en-US" sz="1800" dirty="0"/>
              <a:t>上广泛使用</a:t>
            </a:r>
          </a:p>
          <a:p>
            <a:r>
              <a:rPr lang="zh-CN" altLang="en-US" sz="2100" dirty="0"/>
              <a:t>使用方法</a:t>
            </a:r>
          </a:p>
          <a:p>
            <a:pPr lvl="1"/>
            <a:r>
              <a:rPr lang="en-US" altLang="zh-CN" sz="1800" dirty="0"/>
              <a:t>more  </a:t>
            </a:r>
            <a:r>
              <a:rPr lang="en-US" altLang="zh-CN" sz="1800" dirty="0" err="1"/>
              <a:t>shudu.c</a:t>
            </a:r>
            <a:r>
              <a:rPr lang="en-US" altLang="zh-CN" sz="1800" dirty="0"/>
              <a:t>   </a:t>
            </a:r>
            <a:r>
              <a:rPr lang="zh-CN" altLang="en-US" sz="1800" dirty="0"/>
              <a:t>指定一个文件</a:t>
            </a:r>
          </a:p>
          <a:p>
            <a:pPr lvl="1"/>
            <a:r>
              <a:rPr lang="en-US" altLang="zh-CN" sz="1800" dirty="0"/>
              <a:t>more *.[</a:t>
            </a:r>
            <a:r>
              <a:rPr lang="en-US" altLang="zh-CN" sz="1800" dirty="0" err="1"/>
              <a:t>ch</a:t>
            </a:r>
            <a:r>
              <a:rPr lang="en-US" altLang="zh-CN" sz="1800" dirty="0"/>
              <a:t>]     </a:t>
            </a:r>
            <a:r>
              <a:rPr lang="zh-CN" altLang="en-US" sz="1800" dirty="0"/>
              <a:t>指定多个文件</a:t>
            </a:r>
          </a:p>
          <a:p>
            <a:pPr lvl="1"/>
            <a:r>
              <a:rPr lang="en-US" altLang="zh-CN" sz="1800" dirty="0"/>
              <a:t>ls -l | more    </a:t>
            </a:r>
            <a:r>
              <a:rPr lang="zh-CN" altLang="en-US" sz="1800" dirty="0"/>
              <a:t>指定</a:t>
            </a:r>
            <a:r>
              <a:rPr lang="en-US" altLang="zh-CN" sz="1800" dirty="0"/>
              <a:t>0</a:t>
            </a:r>
            <a:r>
              <a:rPr lang="zh-CN" altLang="en-US" sz="1800" dirty="0"/>
              <a:t>个文件</a:t>
            </a:r>
          </a:p>
          <a:p>
            <a:pPr lvl="1"/>
            <a:r>
              <a:rPr lang="en-US" altLang="zh-CN" sz="1800" dirty="0"/>
              <a:t>less  </a:t>
            </a:r>
            <a:r>
              <a:rPr lang="en-US" altLang="zh-CN" sz="1800" dirty="0" err="1"/>
              <a:t>shudu.c</a:t>
            </a:r>
            <a:endParaRPr lang="en-US" altLang="zh-CN" sz="1800" dirty="0"/>
          </a:p>
          <a:p>
            <a:endParaRPr lang="en-US" altLang="zh-CN" sz="2100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19582A96-B67E-439E-AD74-F62BE3FA35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115888"/>
            <a:ext cx="777240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3200" kern="0" dirty="0">
                <a:latin typeface="Verdana" panose="020B0604030504040204" pitchFamily="34" charset="0"/>
                <a:ea typeface="黑体" panose="02010609060101010101" pitchFamily="49" charset="-122"/>
              </a:rPr>
              <a:t>more/less</a:t>
            </a:r>
            <a:r>
              <a:rPr lang="zh-CN" altLang="en-US" sz="3200" kern="0" dirty="0">
                <a:latin typeface="Verdana" panose="020B0604030504040204" pitchFamily="34" charset="0"/>
                <a:ea typeface="黑体" panose="02010609060101010101" pitchFamily="49" charset="-122"/>
              </a:rPr>
              <a:t>：逐屏显示文件</a:t>
            </a:r>
            <a:endParaRPr lang="zh-CN" altLang="zh-CN" sz="3200" kern="0" dirty="0">
              <a:latin typeface="Verdana" panose="020B0604030504040204" pitchFamily="34" charset="0"/>
              <a:ea typeface="黑体" panose="02010609060101010101" pitchFamily="49" charset="-122"/>
              <a:sym typeface="黑体" panose="02010609060101010101" pitchFamily="49" charset="-122"/>
            </a:endParaRPr>
          </a:p>
        </p:txBody>
      </p:sp>
      <p:sp>
        <p:nvSpPr>
          <p:cNvPr id="5" name="动作按钮: 转到主页 4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46FA8EAA-3E7B-4001-8088-4BA7864FDFA9}"/>
              </a:ext>
            </a:extLst>
          </p:cNvPr>
          <p:cNvSpPr/>
          <p:nvPr/>
        </p:nvSpPr>
        <p:spPr bwMode="auto">
          <a:xfrm>
            <a:off x="261984" y="260648"/>
            <a:ext cx="284499" cy="368201"/>
          </a:xfrm>
          <a:prstGeom prst="actionButtonHome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6710330"/>
      </p:ext>
    </p:extLst>
  </p:cSld>
  <p:clrMapOvr>
    <a:masterClrMapping/>
  </p:clrMapOvr>
  <p:transition spd="slow" advTm="38376"/>
</p:sld>
</file>

<file path=ppt/theme/theme1.xml><?xml version="1.0" encoding="utf-8"?>
<a:theme xmlns:a="http://schemas.openxmlformats.org/drawingml/2006/main" name="蒋砚军《UNIX操作系统》">
  <a:themeElements>
    <a:clrScheme name="">
      <a:dk1>
        <a:srgbClr val="000000"/>
      </a:dk1>
      <a:lt1>
        <a:srgbClr val="FF9900"/>
      </a:lt1>
      <a:dk2>
        <a:srgbClr val="FF9900"/>
      </a:dk2>
      <a:lt2>
        <a:srgbClr val="969696"/>
      </a:lt2>
      <a:accent1>
        <a:srgbClr val="00CC99"/>
      </a:accent1>
      <a:accent2>
        <a:srgbClr val="3333CC"/>
      </a:accent2>
      <a:accent3>
        <a:srgbClr val="FFCAAA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蒋砚军《UNIX操作系统》">
      <a:majorFont>
        <a:latin typeface="Times New Roman"/>
        <a:ea typeface="楷体_GB2312"/>
        <a:cs typeface=""/>
      </a:majorFont>
      <a:minorFont>
        <a:latin typeface="Times New Roman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85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Console" pitchFamily="49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85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Console" pitchFamily="49" charset="0"/>
            <a:ea typeface="宋体" pitchFamily="2" charset="-122"/>
          </a:defRPr>
        </a:defPPr>
      </a:lstStyle>
    </a:lnDef>
  </a:objectDefaults>
  <a:extraClrSchemeLst>
    <a:extraClrScheme>
      <a:clrScheme name="蒋砚军《UNIX操作系统》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蒋砚军《UNIX操作系统》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蒋砚军《UNIX操作系统》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蒋砚军《UNIX操作系统》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蒋砚军《UNIX操作系统》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蒋砚军《UNIX操作系统》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蒋砚军《UNIX操作系统》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2674</TotalTime>
  <Words>6600</Words>
  <Application>Microsoft Office PowerPoint</Application>
  <PresentationFormat>全屏显示(4:3)</PresentationFormat>
  <Paragraphs>749</Paragraphs>
  <Slides>79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79</vt:i4>
      </vt:variant>
    </vt:vector>
  </HeadingPairs>
  <TitlesOfParts>
    <vt:vector size="98" baseType="lpstr">
      <vt:lpstr>Arial Unicode MS</vt:lpstr>
      <vt:lpstr>Gungsuh</vt:lpstr>
      <vt:lpstr>仿宋</vt:lpstr>
      <vt:lpstr>仿宋_GB2312</vt:lpstr>
      <vt:lpstr>黑体</vt:lpstr>
      <vt:lpstr>楷体</vt:lpstr>
      <vt:lpstr>楷体_GB2312</vt:lpstr>
      <vt:lpstr>宋体</vt:lpstr>
      <vt:lpstr>Arial</vt:lpstr>
      <vt:lpstr>Arial Black</vt:lpstr>
      <vt:lpstr>Consolas</vt:lpstr>
      <vt:lpstr>Courier New</vt:lpstr>
      <vt:lpstr>Lucida Console</vt:lpstr>
      <vt:lpstr>Times</vt:lpstr>
      <vt:lpstr>Times New Roman</vt:lpstr>
      <vt:lpstr>Verdana</vt:lpstr>
      <vt:lpstr>Wingdings</vt:lpstr>
      <vt:lpstr>蒋砚军《UNIX操作系统》</vt:lpstr>
      <vt:lpstr>VISIO</vt:lpstr>
      <vt:lpstr>第2章  文本文件处理</vt:lpstr>
      <vt:lpstr>2.1 文本文件及处理工具 2.2 读取文件内容 2.3 正则表达式 及应用       正则表达式的概念       文本行筛选       流编辑及正则表达式替换       复杂筛选及加工awk 2.4 文件比对  2.5 vi编辑器        状态编辑和光标移动        查找、编辑及存盘 作业</vt:lpstr>
      <vt:lpstr>2.1文本文件及处理工具</vt:lpstr>
      <vt:lpstr>PowerPoint 演示文稿</vt:lpstr>
      <vt:lpstr>PowerPoint 演示文稿</vt:lpstr>
      <vt:lpstr>PowerPoint 演示文稿</vt:lpstr>
      <vt:lpstr>2.2 读取文件内容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2.3  正则表达式及应用 </vt:lpstr>
      <vt:lpstr>正则表达式的概念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文本行筛选</vt:lpstr>
      <vt:lpstr>PowerPoint 演示文稿</vt:lpstr>
      <vt:lpstr>PowerPoint 演示文稿</vt:lpstr>
      <vt:lpstr>PowerPoint 演示文稿</vt:lpstr>
      <vt:lpstr>流编辑及正则表达式替换</vt:lpstr>
      <vt:lpstr>PowerPoint 演示文稿</vt:lpstr>
      <vt:lpstr>PowerPoint 演示文稿</vt:lpstr>
      <vt:lpstr>复杂筛选及加工awk</vt:lpstr>
      <vt:lpstr>PowerPoint 演示文稿</vt:lpstr>
      <vt:lpstr>PowerPoint 演示文稿</vt:lpstr>
      <vt:lpstr>PowerPoint 演示文稿</vt:lpstr>
      <vt:lpstr>PowerPoint 演示文稿</vt:lpstr>
      <vt:lpstr>正则表达式应用</vt:lpstr>
      <vt:lpstr>PowerPoint 演示文稿</vt:lpstr>
      <vt:lpstr>PowerPoint 演示文稿</vt:lpstr>
      <vt:lpstr>PowerPoint 演示文稿</vt:lpstr>
      <vt:lpstr>PowerPoint 演示文稿</vt:lpstr>
      <vt:lpstr>作业1：正则表达式应用</vt:lpstr>
      <vt:lpstr>2.4  文件比对</vt:lpstr>
      <vt:lpstr>文件内容比对</vt:lpstr>
      <vt:lpstr>PowerPoint 演示文稿</vt:lpstr>
      <vt:lpstr>PowerPoint 演示文稿</vt:lpstr>
      <vt:lpstr>PowerPoint 演示文稿</vt:lpstr>
      <vt:lpstr>PowerPoint 演示文稿</vt:lpstr>
      <vt:lpstr>求文本文件版本间差异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2.5 vi编辑器</vt:lpstr>
      <vt:lpstr>编辑状态和光标移动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查找、编辑及存盘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北京邮电大学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UNIX讲义</dc:title>
  <dc:creator>北京邮电大学 蒋砚军</dc:creator>
  <cp:lastModifiedBy>▷</cp:lastModifiedBy>
  <cp:revision>436</cp:revision>
  <dcterms:created xsi:type="dcterms:W3CDTF">2001-09-25T00:57:40Z</dcterms:created>
  <dcterms:modified xsi:type="dcterms:W3CDTF">2021-03-25T14:12:49Z</dcterms:modified>
</cp:coreProperties>
</file>