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1"/>
  </p:notesMasterIdLst>
  <p:handoutMasterIdLst>
    <p:handoutMasterId r:id="rId152"/>
  </p:handoutMasterIdLst>
  <p:sldIdLst>
    <p:sldId id="361" r:id="rId2"/>
    <p:sldId id="896" r:id="rId3"/>
    <p:sldId id="898" r:id="rId4"/>
    <p:sldId id="470" r:id="rId5"/>
    <p:sldId id="752" r:id="rId6"/>
    <p:sldId id="746" r:id="rId7"/>
    <p:sldId id="747" r:id="rId8"/>
    <p:sldId id="748" r:id="rId9"/>
    <p:sldId id="749" r:id="rId10"/>
    <p:sldId id="750" r:id="rId11"/>
    <p:sldId id="751" r:id="rId12"/>
    <p:sldId id="753" r:id="rId13"/>
    <p:sldId id="754" r:id="rId14"/>
    <p:sldId id="755" r:id="rId15"/>
    <p:sldId id="757" r:id="rId16"/>
    <p:sldId id="763" r:id="rId17"/>
    <p:sldId id="758" r:id="rId18"/>
    <p:sldId id="759" r:id="rId19"/>
    <p:sldId id="760" r:id="rId20"/>
    <p:sldId id="761" r:id="rId21"/>
    <p:sldId id="762" r:id="rId22"/>
    <p:sldId id="764" r:id="rId23"/>
    <p:sldId id="769" r:id="rId24"/>
    <p:sldId id="770" r:id="rId25"/>
    <p:sldId id="765" r:id="rId26"/>
    <p:sldId id="766" r:id="rId27"/>
    <p:sldId id="767" r:id="rId28"/>
    <p:sldId id="768" r:id="rId29"/>
    <p:sldId id="771" r:id="rId30"/>
    <p:sldId id="772" r:id="rId31"/>
    <p:sldId id="773" r:id="rId32"/>
    <p:sldId id="775" r:id="rId33"/>
    <p:sldId id="774" r:id="rId34"/>
    <p:sldId id="776" r:id="rId35"/>
    <p:sldId id="777" r:id="rId36"/>
    <p:sldId id="778" r:id="rId37"/>
    <p:sldId id="779" r:id="rId38"/>
    <p:sldId id="790" r:id="rId39"/>
    <p:sldId id="780" r:id="rId40"/>
    <p:sldId id="781" r:id="rId41"/>
    <p:sldId id="782" r:id="rId42"/>
    <p:sldId id="783" r:id="rId43"/>
    <p:sldId id="784" r:id="rId44"/>
    <p:sldId id="785" r:id="rId45"/>
    <p:sldId id="791" r:id="rId46"/>
    <p:sldId id="786" r:id="rId47"/>
    <p:sldId id="792" r:id="rId48"/>
    <p:sldId id="793" r:id="rId49"/>
    <p:sldId id="794" r:id="rId50"/>
    <p:sldId id="795" r:id="rId51"/>
    <p:sldId id="796" r:id="rId52"/>
    <p:sldId id="800" r:id="rId53"/>
    <p:sldId id="797" r:id="rId54"/>
    <p:sldId id="798" r:id="rId55"/>
    <p:sldId id="799" r:id="rId56"/>
    <p:sldId id="787" r:id="rId57"/>
    <p:sldId id="788" r:id="rId58"/>
    <p:sldId id="812" r:id="rId59"/>
    <p:sldId id="789" r:id="rId60"/>
    <p:sldId id="801" r:id="rId61"/>
    <p:sldId id="802" r:id="rId62"/>
    <p:sldId id="803" r:id="rId63"/>
    <p:sldId id="813" r:id="rId64"/>
    <p:sldId id="804" r:id="rId65"/>
    <p:sldId id="805" r:id="rId66"/>
    <p:sldId id="806" r:id="rId67"/>
    <p:sldId id="807" r:id="rId68"/>
    <p:sldId id="808" r:id="rId69"/>
    <p:sldId id="809" r:id="rId70"/>
    <p:sldId id="814" r:id="rId71"/>
    <p:sldId id="824" r:id="rId72"/>
    <p:sldId id="810" r:id="rId73"/>
    <p:sldId id="815" r:id="rId74"/>
    <p:sldId id="899" r:id="rId75"/>
    <p:sldId id="816" r:id="rId76"/>
    <p:sldId id="817" r:id="rId77"/>
    <p:sldId id="825" r:id="rId78"/>
    <p:sldId id="900" r:id="rId79"/>
    <p:sldId id="818" r:id="rId80"/>
    <p:sldId id="819" r:id="rId81"/>
    <p:sldId id="826" r:id="rId82"/>
    <p:sldId id="827" r:id="rId83"/>
    <p:sldId id="820" r:id="rId84"/>
    <p:sldId id="828" r:id="rId85"/>
    <p:sldId id="830" r:id="rId86"/>
    <p:sldId id="833" r:id="rId87"/>
    <p:sldId id="831" r:id="rId88"/>
    <p:sldId id="832" r:id="rId89"/>
    <p:sldId id="821" r:id="rId90"/>
    <p:sldId id="822" r:id="rId91"/>
    <p:sldId id="823" r:id="rId92"/>
    <p:sldId id="811" r:id="rId93"/>
    <p:sldId id="834" r:id="rId94"/>
    <p:sldId id="845" r:id="rId95"/>
    <p:sldId id="835" r:id="rId96"/>
    <p:sldId id="836" r:id="rId97"/>
    <p:sldId id="837" r:id="rId98"/>
    <p:sldId id="838" r:id="rId99"/>
    <p:sldId id="846" r:id="rId100"/>
    <p:sldId id="839" r:id="rId101"/>
    <p:sldId id="840" r:id="rId102"/>
    <p:sldId id="841" r:id="rId103"/>
    <p:sldId id="842" r:id="rId104"/>
    <p:sldId id="847" r:id="rId105"/>
    <p:sldId id="843" r:id="rId106"/>
    <p:sldId id="848" r:id="rId107"/>
    <p:sldId id="849" r:id="rId108"/>
    <p:sldId id="850" r:id="rId109"/>
    <p:sldId id="851" r:id="rId110"/>
    <p:sldId id="853" r:id="rId111"/>
    <p:sldId id="852" r:id="rId112"/>
    <p:sldId id="844" r:id="rId113"/>
    <p:sldId id="854" r:id="rId114"/>
    <p:sldId id="861" r:id="rId115"/>
    <p:sldId id="862" r:id="rId116"/>
    <p:sldId id="863" r:id="rId117"/>
    <p:sldId id="864" r:id="rId118"/>
    <p:sldId id="870" r:id="rId119"/>
    <p:sldId id="865" r:id="rId120"/>
    <p:sldId id="866" r:id="rId121"/>
    <p:sldId id="867" r:id="rId122"/>
    <p:sldId id="868" r:id="rId123"/>
    <p:sldId id="871" r:id="rId124"/>
    <p:sldId id="872" r:id="rId125"/>
    <p:sldId id="869" r:id="rId126"/>
    <p:sldId id="855" r:id="rId127"/>
    <p:sldId id="873" r:id="rId128"/>
    <p:sldId id="874" r:id="rId129"/>
    <p:sldId id="875" r:id="rId130"/>
    <p:sldId id="876" r:id="rId131"/>
    <p:sldId id="877" r:id="rId132"/>
    <p:sldId id="880" r:id="rId133"/>
    <p:sldId id="878" r:id="rId134"/>
    <p:sldId id="879" r:id="rId135"/>
    <p:sldId id="856" r:id="rId136"/>
    <p:sldId id="857" r:id="rId137"/>
    <p:sldId id="858" r:id="rId138"/>
    <p:sldId id="859" r:id="rId139"/>
    <p:sldId id="894" r:id="rId140"/>
    <p:sldId id="860" r:id="rId141"/>
    <p:sldId id="881" r:id="rId142"/>
    <p:sldId id="882" r:id="rId143"/>
    <p:sldId id="883" r:id="rId144"/>
    <p:sldId id="895" r:id="rId145"/>
    <p:sldId id="884" r:id="rId146"/>
    <p:sldId id="887" r:id="rId147"/>
    <p:sldId id="888" r:id="rId148"/>
    <p:sldId id="889" r:id="rId149"/>
    <p:sldId id="890" r:id="rId150"/>
  </p:sldIdLst>
  <p:sldSz cx="12192000" cy="6858000"/>
  <p:notesSz cx="6858000" cy="9144000"/>
  <p:defaultTextStyle>
    <a:defPPr>
      <a:defRPr lang="zh-CN"/>
    </a:defPPr>
    <a:lvl1pPr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1pPr>
    <a:lvl2pPr marL="4572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2pPr>
    <a:lvl3pPr marL="9144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3pPr>
    <a:lvl4pPr marL="13716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4pPr>
    <a:lvl5pPr marL="18288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5pPr>
    <a:lvl6pPr marL="2286000" algn="l" defTabSz="914400" rtl="0" eaLnBrk="1" latinLnBrk="0" hangingPunct="1">
      <a:defRPr kumimoji="1" sz="1400" b="1" kern="1200">
        <a:solidFill>
          <a:schemeClr val="tx1"/>
        </a:solidFill>
        <a:latin typeface="Lucida Console" pitchFamily="49" charset="0"/>
        <a:ea typeface="宋体" pitchFamily="2" charset="-122"/>
        <a:cs typeface="+mn-cs"/>
      </a:defRPr>
    </a:lvl6pPr>
    <a:lvl7pPr marL="2743200" algn="l" defTabSz="914400" rtl="0" eaLnBrk="1" latinLnBrk="0" hangingPunct="1">
      <a:defRPr kumimoji="1" sz="1400" b="1" kern="1200">
        <a:solidFill>
          <a:schemeClr val="tx1"/>
        </a:solidFill>
        <a:latin typeface="Lucida Console" pitchFamily="49" charset="0"/>
        <a:ea typeface="宋体" pitchFamily="2" charset="-122"/>
        <a:cs typeface="+mn-cs"/>
      </a:defRPr>
    </a:lvl7pPr>
    <a:lvl8pPr marL="3200400" algn="l" defTabSz="914400" rtl="0" eaLnBrk="1" latinLnBrk="0" hangingPunct="1">
      <a:defRPr kumimoji="1" sz="1400" b="1" kern="1200">
        <a:solidFill>
          <a:schemeClr val="tx1"/>
        </a:solidFill>
        <a:latin typeface="Lucida Console" pitchFamily="49" charset="0"/>
        <a:ea typeface="宋体" pitchFamily="2" charset="-122"/>
        <a:cs typeface="+mn-cs"/>
      </a:defRPr>
    </a:lvl8pPr>
    <a:lvl9pPr marL="3657600" algn="l" defTabSz="914400" rtl="0" eaLnBrk="1" latinLnBrk="0" hangingPunct="1">
      <a:defRPr kumimoji="1" sz="1400" b="1" kern="1200">
        <a:solidFill>
          <a:schemeClr val="tx1"/>
        </a:solidFill>
        <a:latin typeface="Lucida Console" pitchFamily="49" charset="0"/>
        <a:ea typeface="宋体"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80"/>
    <a:srgbClr val="FF7C80"/>
    <a:srgbClr val="33CC33"/>
    <a:srgbClr val="006699"/>
    <a:srgbClr val="0066CC"/>
    <a:srgbClr val="0099CC"/>
    <a:srgbClr val="3366FF"/>
    <a:srgbClr val="CCE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56535" autoAdjust="0"/>
  </p:normalViewPr>
  <p:slideViewPr>
    <p:cSldViewPr>
      <p:cViewPr varScale="1">
        <p:scale>
          <a:sx n="65" d="100"/>
          <a:sy n="65" d="100"/>
        </p:scale>
        <p:origin x="2199" y="48"/>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46" y="48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defRPr>
            </a:lvl1pPr>
          </a:lstStyle>
          <a:p>
            <a:fld id="{960405C9-51FF-433B-B7BD-11E0BBA39932}" type="slidenum">
              <a:rPr lang="en-US" altLang="zh-CN"/>
              <a:pPr/>
              <a:t>‹#›</a:t>
            </a:fld>
            <a:endParaRPr lang="en-US" altLang="zh-CN"/>
          </a:p>
        </p:txBody>
      </p:sp>
    </p:spTree>
    <p:extLst>
      <p:ext uri="{BB962C8B-B14F-4D97-AF65-F5344CB8AC3E}">
        <p14:creationId xmlns:p14="http://schemas.microsoft.com/office/powerpoint/2010/main" val="1926443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defRPr>
            </a:lvl1pPr>
          </a:lstStyle>
          <a:p>
            <a:endParaRPr lang="en-US" altLang="zh-CN"/>
          </a:p>
        </p:txBody>
      </p:sp>
      <p:sp>
        <p:nvSpPr>
          <p:cNvPr id="2052" name="Rectangle 4"/>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defRPr>
            </a:lvl1pPr>
          </a:lstStyle>
          <a:p>
            <a:fld id="{69AB1753-E88C-4852-80CF-F2544E486C52}" type="slidenum">
              <a:rPr lang="en-US" altLang="zh-CN"/>
              <a:pPr/>
              <a:t>‹#›</a:t>
            </a:fld>
            <a:endParaRPr lang="en-US" altLang="zh-CN"/>
          </a:p>
        </p:txBody>
      </p:sp>
    </p:spTree>
    <p:extLst>
      <p:ext uri="{BB962C8B-B14F-4D97-AF65-F5344CB8AC3E}">
        <p14:creationId xmlns:p14="http://schemas.microsoft.com/office/powerpoint/2010/main" val="21387717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2</a:t>
            </a:fld>
            <a:endParaRPr lang="en-US" altLang="zh-CN"/>
          </a:p>
        </p:txBody>
      </p:sp>
    </p:spTree>
    <p:extLst>
      <p:ext uri="{BB962C8B-B14F-4D97-AF65-F5344CB8AC3E}">
        <p14:creationId xmlns:p14="http://schemas.microsoft.com/office/powerpoint/2010/main" val="63125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3</a:t>
            </a:fld>
            <a:endParaRPr lang="en-US" altLang="zh-CN"/>
          </a:p>
        </p:txBody>
      </p:sp>
    </p:spTree>
    <p:extLst>
      <p:ext uri="{BB962C8B-B14F-4D97-AF65-F5344CB8AC3E}">
        <p14:creationId xmlns:p14="http://schemas.microsoft.com/office/powerpoint/2010/main" val="24997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6</a:t>
            </a:fld>
            <a:endParaRPr lang="en-US" altLang="zh-CN"/>
          </a:p>
        </p:txBody>
      </p:sp>
    </p:spTree>
    <p:extLst>
      <p:ext uri="{BB962C8B-B14F-4D97-AF65-F5344CB8AC3E}">
        <p14:creationId xmlns:p14="http://schemas.microsoft.com/office/powerpoint/2010/main" val="336694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73</a:t>
            </a:fld>
            <a:endParaRPr lang="en-US" altLang="zh-CN"/>
          </a:p>
        </p:txBody>
      </p:sp>
    </p:spTree>
    <p:extLst>
      <p:ext uri="{BB962C8B-B14F-4D97-AF65-F5344CB8AC3E}">
        <p14:creationId xmlns:p14="http://schemas.microsoft.com/office/powerpoint/2010/main" val="131734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121</a:t>
            </a:fld>
            <a:endParaRPr lang="en-US" altLang="zh-CN"/>
          </a:p>
        </p:txBody>
      </p:sp>
    </p:spTree>
    <p:extLst>
      <p:ext uri="{BB962C8B-B14F-4D97-AF65-F5344CB8AC3E}">
        <p14:creationId xmlns:p14="http://schemas.microsoft.com/office/powerpoint/2010/main" val="338707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1424" y="2060849"/>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04F03289-A50D-4A2A-A878-DDC8DCA0560C}"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48697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7F9B57C8-73B9-438E-BCA4-781FC5927A0B}" type="slidenum">
              <a:rPr lang="zh-CN" altLang="en-US"/>
              <a:pPr/>
              <a:t>‹#›</a:t>
            </a:fld>
            <a:r>
              <a:rPr lang="zh-CN" altLang="en-US"/>
              <a:t>页</a:t>
            </a:r>
          </a:p>
          <a:p>
            <a:endParaRPr lang="en-US" altLang="zh-CN"/>
          </a:p>
        </p:txBody>
      </p:sp>
    </p:spTree>
    <p:extLst>
      <p:ext uri="{BB962C8B-B14F-4D97-AF65-F5344CB8AC3E}">
        <p14:creationId xmlns:p14="http://schemas.microsoft.com/office/powerpoint/2010/main" val="83262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4684" y="188914"/>
            <a:ext cx="2590800" cy="6118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2284" y="188914"/>
            <a:ext cx="7569200" cy="6118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9EBF15D5-886D-4F1A-B7C0-D02A07657D04}"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311348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188914"/>
            <a:ext cx="10363200" cy="719137"/>
          </a:xfrm>
        </p:spPr>
        <p:txBody>
          <a:bodyPr/>
          <a:lstStyle/>
          <a:p>
            <a:r>
              <a:rPr lang="zh-CN" altLang="en-US"/>
              <a:t>单击此处编辑母版标题样式</a:t>
            </a:r>
          </a:p>
        </p:txBody>
      </p:sp>
      <p:sp>
        <p:nvSpPr>
          <p:cNvPr id="3" name="文本占位符 2"/>
          <p:cNvSpPr>
            <a:spLocks noGrp="1"/>
          </p:cNvSpPr>
          <p:nvPr>
            <p:ph type="body" sz="half" idx="1"/>
          </p:nvPr>
        </p:nvSpPr>
        <p:spPr>
          <a:xfrm>
            <a:off x="912284" y="908050"/>
            <a:ext cx="508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484" y="908050"/>
            <a:ext cx="508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399D7AF7-C538-4690-9957-E0163DAB8A1C}" type="slidenum">
              <a:rPr lang="zh-CN" altLang="en-US"/>
              <a:pPr/>
              <a:t>‹#›</a:t>
            </a:fld>
            <a:r>
              <a:rPr lang="zh-CN" altLang="en-US"/>
              <a:t>页</a:t>
            </a:r>
          </a:p>
          <a:p>
            <a:endParaRPr lang="en-US" altLang="zh-CN"/>
          </a:p>
        </p:txBody>
      </p:sp>
    </p:spTree>
    <p:extLst>
      <p:ext uri="{BB962C8B-B14F-4D97-AF65-F5344CB8AC3E}">
        <p14:creationId xmlns:p14="http://schemas.microsoft.com/office/powerpoint/2010/main" val="246090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dirty="0"/>
              <a:t>第</a:t>
            </a:r>
            <a:r>
              <a:rPr lang="en-US" altLang="zh-CN" dirty="0"/>
              <a:t>2</a:t>
            </a:r>
            <a:r>
              <a:rPr lang="zh-CN" altLang="en-US" dirty="0"/>
              <a:t>章 第</a:t>
            </a:r>
            <a:fld id="{5CC8B056-FAF7-4BDE-A714-745B9E48B7A4}" type="slidenum">
              <a:rPr lang="zh-CN" altLang="en-US"/>
              <a:pPr/>
              <a:t>‹#›</a:t>
            </a:fld>
            <a:r>
              <a:rPr lang="zh-CN" altLang="en-US" dirty="0"/>
              <a:t>页</a:t>
            </a:r>
          </a:p>
          <a:p>
            <a:endParaRPr lang="en-US" altLang="zh-CN" dirty="0"/>
          </a:p>
        </p:txBody>
      </p:sp>
    </p:spTree>
    <p:extLst>
      <p:ext uri="{BB962C8B-B14F-4D97-AF65-F5344CB8AC3E}">
        <p14:creationId xmlns:p14="http://schemas.microsoft.com/office/powerpoint/2010/main" val="126940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05F7B75E-C6C5-4023-A21F-921CFE132D63}"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58409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2284" y="908050"/>
            <a:ext cx="508000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484" y="908050"/>
            <a:ext cx="508000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C551F2C9-8BA7-4E6D-A3A4-C3D81F457838}"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2314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5FE46C0B-3122-4FCB-8769-8CC8ADD12E12}"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65580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BDE75030-D22C-4EB9-BEE7-7402200CCC17}"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07290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0F05DCE2-10C7-41A9-A038-94E58B43F98F}"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16688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697292C6-3359-4CC4-93C8-AA371FE555CF}" type="slidenum">
              <a:rPr lang="zh-CN" altLang="en-US"/>
              <a:pPr/>
              <a:t>‹#›</a:t>
            </a:fld>
            <a:r>
              <a:rPr lang="zh-CN" altLang="en-US"/>
              <a:t>页</a:t>
            </a:r>
          </a:p>
          <a:p>
            <a:endParaRPr lang="en-US" altLang="zh-CN"/>
          </a:p>
        </p:txBody>
      </p:sp>
    </p:spTree>
    <p:extLst>
      <p:ext uri="{BB962C8B-B14F-4D97-AF65-F5344CB8AC3E}">
        <p14:creationId xmlns:p14="http://schemas.microsoft.com/office/powerpoint/2010/main" val="281017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910A8354-CC5F-4DEF-A534-B97CD2673860}" type="slidenum">
              <a:rPr lang="zh-CN" altLang="en-US"/>
              <a:pPr/>
              <a:t>‹#›</a:t>
            </a:fld>
            <a:r>
              <a:rPr lang="zh-CN" altLang="en-US"/>
              <a:t>页</a:t>
            </a:r>
          </a:p>
          <a:p>
            <a:endParaRPr lang="en-US" altLang="zh-CN"/>
          </a:p>
        </p:txBody>
      </p:sp>
    </p:spTree>
    <p:extLst>
      <p:ext uri="{BB962C8B-B14F-4D97-AF65-F5344CB8AC3E}">
        <p14:creationId xmlns:p14="http://schemas.microsoft.com/office/powerpoint/2010/main" val="375040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188914"/>
            <a:ext cx="10363200" cy="719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912284" y="908050"/>
            <a:ext cx="10363200" cy="539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p:txBody>
      </p:sp>
      <p:sp>
        <p:nvSpPr>
          <p:cNvPr id="1038" name="Line 14"/>
          <p:cNvSpPr>
            <a:spLocks noChangeShapeType="1"/>
          </p:cNvSpPr>
          <p:nvPr userDrawn="1"/>
        </p:nvSpPr>
        <p:spPr bwMode="auto">
          <a:xfrm>
            <a:off x="912285" y="908050"/>
            <a:ext cx="10367433"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p:titleStyle>
    <p:bodyStyle>
      <a:lvl1pPr marL="342900" indent="-342900" algn="l" rtl="0" fontAlgn="base">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fontAlgn="base">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fontAlgn="base">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fontAlgn="base">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slide" Target="slide2.xml"/><Relationship Id="rId4" Type="http://schemas.openxmlformats.org/officeDocument/2006/relationships/image" Target="../media/image9.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slide" Target="slide2.xml"/><Relationship Id="rId4" Type="http://schemas.openxmlformats.org/officeDocument/2006/relationships/image" Target="../media/image10.emf"/></Relationships>
</file>

<file path=ppt/slides/_rels/slide10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slide" Target="slide2.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8.xml"/><Relationship Id="rId3" Type="http://schemas.openxmlformats.org/officeDocument/2006/relationships/slide" Target="slide4.xml"/><Relationship Id="rId7" Type="http://schemas.openxmlformats.org/officeDocument/2006/relationships/slide" Target="slide23.xml"/><Relationship Id="rId12" Type="http://schemas.openxmlformats.org/officeDocument/2006/relationships/slide" Target="slide5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6.xml"/><Relationship Id="rId11" Type="http://schemas.openxmlformats.org/officeDocument/2006/relationships/slide" Target="slide45.xml"/><Relationship Id="rId5" Type="http://schemas.openxmlformats.org/officeDocument/2006/relationships/slide" Target="slide12.xml"/><Relationship Id="rId10" Type="http://schemas.openxmlformats.org/officeDocument/2006/relationships/slide" Target="slide38.xml"/><Relationship Id="rId4" Type="http://schemas.openxmlformats.org/officeDocument/2006/relationships/slide" Target="slide5.xml"/><Relationship Id="rId9" Type="http://schemas.openxmlformats.org/officeDocument/2006/relationships/slide" Target="slide32.xml"/><Relationship Id="rId14" Type="http://schemas.openxmlformats.org/officeDocument/2006/relationships/slide" Target="slide63.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00.xml"/><Relationship Id="rId13" Type="http://schemas.openxmlformats.org/officeDocument/2006/relationships/slide" Target="slide126.xml"/><Relationship Id="rId3" Type="http://schemas.openxmlformats.org/officeDocument/2006/relationships/slide" Target="slide70.xml"/><Relationship Id="rId7" Type="http://schemas.openxmlformats.org/officeDocument/2006/relationships/slide" Target="slide95.xml"/><Relationship Id="rId12" Type="http://schemas.openxmlformats.org/officeDocument/2006/relationships/slide" Target="slide125.xml"/><Relationship Id="rId2" Type="http://schemas.openxmlformats.org/officeDocument/2006/relationships/notesSlide" Target="../notesSlides/notesSlide2.xml"/><Relationship Id="rId16" Type="http://schemas.openxmlformats.org/officeDocument/2006/relationships/slide" Target="slide147.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118.xml"/><Relationship Id="rId5" Type="http://schemas.openxmlformats.org/officeDocument/2006/relationships/slide" Target="slide83.xml"/><Relationship Id="rId15" Type="http://schemas.openxmlformats.org/officeDocument/2006/relationships/slide" Target="slide134.xml"/><Relationship Id="rId10" Type="http://schemas.openxmlformats.org/officeDocument/2006/relationships/slide" Target="slide111.xml"/><Relationship Id="rId4" Type="http://schemas.openxmlformats.org/officeDocument/2006/relationships/slide" Target="slide82.xml"/><Relationship Id="rId9" Type="http://schemas.openxmlformats.org/officeDocument/2006/relationships/slide" Target="slide105.xml"/><Relationship Id="rId14" Type="http://schemas.openxmlformats.org/officeDocument/2006/relationships/slide" Target="slide129.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slide" Target="slide2.xml"/><Relationship Id="rId4" Type="http://schemas.openxmlformats.org/officeDocument/2006/relationships/image" Target="../media/image2.emf"/></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slide" Target="slide2.xml"/><Relationship Id="rId4" Type="http://schemas.openxmlformats.org/officeDocument/2006/relationships/image" Target="../media/image5.wmf"/></Relationships>
</file>

<file path=ppt/slides/_rels/slide8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slide" Target="slide2.xml"/><Relationship Id="rId4" Type="http://schemas.openxmlformats.org/officeDocument/2006/relationships/image" Target="../media/image6.emf"/></Relationships>
</file>

<file path=ppt/slides/_rels/slide9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slide" Target="slide2.xml"/><Relationship Id="rId4" Type="http://schemas.openxmlformats.org/officeDocument/2006/relationships/image" Target="../media/image7.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slide" Target="slide2.xml"/><Relationship Id="rId4" Type="http://schemas.openxmlformats.org/officeDocument/2006/relationships/image" Target="../media/image8.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6600" dirty="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6600" dirty="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6600" dirty="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章</a:t>
            </a:r>
            <a:r>
              <a:rPr lang="zh-CN" altLang="en-US" sz="6600" dirty="0">
                <a:solidFill>
                  <a:srgbClr val="800000"/>
                </a:solidFill>
                <a:latin typeface="Times New Roman" panose="02020603050405020304" pitchFamily="18" charset="0"/>
                <a:cs typeface="Times New Roman" panose="02020603050405020304" pitchFamily="18" charset="0"/>
              </a:rPr>
              <a:t> </a:t>
            </a:r>
            <a:br>
              <a:rPr lang="zh-CN" altLang="en-US" sz="6600" dirty="0">
                <a:solidFill>
                  <a:srgbClr val="800000"/>
                </a:solidFill>
                <a:latin typeface="Times New Roman" panose="02020603050405020304" pitchFamily="18" charset="0"/>
                <a:cs typeface="Times New Roman" panose="02020603050405020304" pitchFamily="18" charset="0"/>
              </a:rPr>
            </a:br>
            <a:r>
              <a:rPr lang="zh-CN" altLang="en-US" sz="6600" dirty="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文件系统管理</a:t>
            </a:r>
          </a:p>
        </p:txBody>
      </p:sp>
      <p:sp>
        <p:nvSpPr>
          <p:cNvPr id="200708" name="Line 4"/>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225136" cy="4812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a:buClr>
                <a:srgbClr val="FF9900"/>
              </a:buClr>
              <a:defRPr/>
            </a:pPr>
            <a:r>
              <a:rPr lang="en-US" altLang="zh-CN" kern="0" dirty="0"/>
              <a:t>/</a:t>
            </a:r>
            <a:r>
              <a:rPr lang="en-US" altLang="zh-CN" kern="0" dirty="0" err="1"/>
              <a:t>usr</a:t>
            </a:r>
            <a:r>
              <a:rPr lang="en-US" altLang="zh-CN" kern="0" dirty="0"/>
              <a:t>/include  (</a:t>
            </a:r>
            <a:r>
              <a:rPr lang="en-US" altLang="zh-CN" kern="0" dirty="0" err="1"/>
              <a:t>usr</a:t>
            </a:r>
            <a:r>
              <a:rPr lang="en-US" altLang="zh-CN" kern="0" dirty="0"/>
              <a:t>=Unix System Resource</a:t>
            </a:r>
            <a:r>
              <a:rPr lang="zh-CN" altLang="en-US" kern="0" dirty="0"/>
              <a:t>）</a:t>
            </a:r>
            <a:endParaRPr lang="en-US" altLang="zh-CN" kern="0" dirty="0"/>
          </a:p>
          <a:p>
            <a:pPr lvl="1">
              <a:defRPr/>
            </a:pPr>
            <a:r>
              <a:rPr lang="en-US" altLang="zh-CN" kern="0" dirty="0">
                <a:solidFill>
                  <a:srgbClr val="000000"/>
                </a:solidFill>
              </a:rPr>
              <a:t>C</a:t>
            </a:r>
            <a:r>
              <a:rPr lang="zh-CN" altLang="en-US" kern="0" dirty="0">
                <a:solidFill>
                  <a:srgbClr val="000000"/>
                </a:solidFill>
              </a:rPr>
              <a:t>语言头文件存放目录</a:t>
            </a:r>
          </a:p>
          <a:p>
            <a:pPr lvl="0">
              <a:lnSpc>
                <a:spcPct val="100000"/>
              </a:lnSpc>
              <a:buClr>
                <a:srgbClr val="FF9900"/>
              </a:buClr>
              <a:defRPr/>
            </a:pPr>
            <a:r>
              <a:rPr lang="en-US" altLang="zh-CN" kern="0" dirty="0"/>
              <a:t>/lib,/</a:t>
            </a:r>
            <a:r>
              <a:rPr lang="en-US" altLang="zh-CN" kern="0" dirty="0" err="1"/>
              <a:t>usr</a:t>
            </a:r>
            <a:r>
              <a:rPr lang="en-US" altLang="zh-CN" kern="0" dirty="0"/>
              <a:t>/lib </a:t>
            </a:r>
          </a:p>
          <a:p>
            <a:pPr lvl="1">
              <a:lnSpc>
                <a:spcPct val="100000"/>
              </a:lnSpc>
              <a:defRPr/>
            </a:pPr>
            <a:r>
              <a:rPr lang="zh-CN" altLang="en-US" b="0" kern="0" dirty="0">
                <a:solidFill>
                  <a:srgbClr val="000000"/>
                </a:solidFill>
              </a:rPr>
              <a:t>存放各种库文件，指</a:t>
            </a:r>
            <a:r>
              <a:rPr lang="en-US" altLang="zh-CN" b="0" kern="0" dirty="0">
                <a:solidFill>
                  <a:srgbClr val="000000"/>
                </a:solidFill>
              </a:rPr>
              <a:t>C</a:t>
            </a:r>
            <a:r>
              <a:rPr lang="zh-CN" altLang="en-US" b="0" kern="0" dirty="0">
                <a:solidFill>
                  <a:srgbClr val="000000"/>
                </a:solidFill>
              </a:rPr>
              <a:t>语言的链接库文件，以及</a:t>
            </a:r>
            <a:r>
              <a:rPr lang="en-US" altLang="zh-CN" b="0" kern="0" dirty="0" err="1">
                <a:solidFill>
                  <a:srgbClr val="000000"/>
                </a:solidFill>
              </a:rPr>
              <a:t>terminfo</a:t>
            </a:r>
            <a:r>
              <a:rPr lang="zh-CN" altLang="en-US" b="0" kern="0" dirty="0">
                <a:solidFill>
                  <a:srgbClr val="000000"/>
                </a:solidFill>
              </a:rPr>
              <a:t>终端库等等</a:t>
            </a:r>
          </a:p>
          <a:p>
            <a:pPr lvl="1">
              <a:lnSpc>
                <a:spcPct val="100000"/>
              </a:lnSpc>
              <a:defRPr/>
            </a:pPr>
            <a:r>
              <a:rPr lang="zh-CN" altLang="en-US" b="0" kern="0" dirty="0">
                <a:solidFill>
                  <a:srgbClr val="000000"/>
                </a:solidFill>
              </a:rPr>
              <a:t>静态链接库文件有</a:t>
            </a:r>
            <a:r>
              <a:rPr lang="en-US" altLang="zh-CN" b="0" kern="0" dirty="0">
                <a:solidFill>
                  <a:srgbClr val="000000"/>
                </a:solidFill>
              </a:rPr>
              <a:t>.a</a:t>
            </a:r>
            <a:r>
              <a:rPr lang="zh-CN" altLang="en-US" b="0" kern="0" dirty="0">
                <a:solidFill>
                  <a:srgbClr val="000000"/>
                </a:solidFill>
              </a:rPr>
              <a:t>后缀</a:t>
            </a:r>
            <a:r>
              <a:rPr lang="en-US" altLang="zh-CN" b="0" kern="0" dirty="0">
                <a:solidFill>
                  <a:srgbClr val="000000"/>
                </a:solidFill>
              </a:rPr>
              <a:t>(archive</a:t>
            </a:r>
            <a:r>
              <a:rPr lang="zh-CN" altLang="en-US" b="0" kern="0" dirty="0">
                <a:solidFill>
                  <a:srgbClr val="000000"/>
                </a:solidFill>
              </a:rPr>
              <a:t>，存档</a:t>
            </a:r>
            <a:r>
              <a:rPr lang="en-US" altLang="zh-CN" b="0" kern="0" dirty="0">
                <a:solidFill>
                  <a:srgbClr val="000000"/>
                </a:solidFill>
              </a:rPr>
              <a:t>)</a:t>
            </a:r>
          </a:p>
          <a:p>
            <a:pPr lvl="1">
              <a:lnSpc>
                <a:spcPct val="100000"/>
              </a:lnSpc>
              <a:defRPr/>
            </a:pPr>
            <a:r>
              <a:rPr lang="zh-CN" altLang="en-US" b="0" kern="0" dirty="0">
                <a:solidFill>
                  <a:srgbClr val="000000"/>
                </a:solidFill>
              </a:rPr>
              <a:t>动态链接库文件后缀是</a:t>
            </a:r>
            <a:r>
              <a:rPr lang="en-US" altLang="zh-CN" b="0" kern="0" dirty="0">
                <a:solidFill>
                  <a:srgbClr val="000000"/>
                </a:solidFill>
              </a:rPr>
              <a:t>.so  (shared objects</a:t>
            </a:r>
            <a:r>
              <a:rPr lang="zh-CN" altLang="en-US" b="0" kern="0" dirty="0">
                <a:solidFill>
                  <a:srgbClr val="000000"/>
                </a:solidFill>
              </a:rPr>
              <a:t>：共享的目标代码，多个</a:t>
            </a:r>
            <a:r>
              <a:rPr lang="en-US" altLang="zh-CN" b="0" kern="0" dirty="0">
                <a:solidFill>
                  <a:srgbClr val="000000"/>
                </a:solidFill>
              </a:rPr>
              <a:t>.o</a:t>
            </a:r>
            <a:r>
              <a:rPr lang="zh-CN" altLang="en-US" b="0" kern="0" dirty="0">
                <a:solidFill>
                  <a:srgbClr val="000000"/>
                </a:solidFill>
              </a:rPr>
              <a:t>文件的集成</a:t>
            </a:r>
            <a:r>
              <a:rPr lang="en-US" altLang="zh-CN" b="0" kern="0" dirty="0">
                <a:solidFill>
                  <a:srgbClr val="000000"/>
                </a:solidFill>
              </a:rPr>
              <a:t>) </a:t>
            </a:r>
          </a:p>
          <a:p>
            <a:pPr lvl="1">
              <a:lnSpc>
                <a:spcPct val="100000"/>
              </a:lnSpc>
              <a:defRPr/>
            </a:pPr>
            <a:r>
              <a:rPr lang="en-US" altLang="zh-CN" b="0" kern="0" dirty="0">
                <a:solidFill>
                  <a:srgbClr val="000000"/>
                </a:solidFill>
              </a:rPr>
              <a:t>Linux</a:t>
            </a:r>
            <a:r>
              <a:rPr lang="zh-CN" altLang="en-US" b="0" kern="0" dirty="0">
                <a:solidFill>
                  <a:srgbClr val="000000"/>
                </a:solidFill>
              </a:rPr>
              <a:t>广泛使用动态链接库，静态链接库逐渐过时</a:t>
            </a:r>
            <a:endParaRPr lang="en-US" altLang="zh-CN" b="0" kern="0" dirty="0">
              <a:solidFill>
                <a:srgbClr val="000000"/>
              </a:solidFill>
            </a:endParaRPr>
          </a:p>
          <a:p>
            <a:pPr marL="457200" lvl="1" indent="0">
              <a:lnSpc>
                <a:spcPct val="100000"/>
              </a:lnSpc>
              <a:buNone/>
              <a:defRPr/>
            </a:pPr>
            <a:r>
              <a:rPr lang="en-US" altLang="zh-CN" b="0" kern="0" dirty="0">
                <a:solidFill>
                  <a:srgbClr val="000000"/>
                </a:solidFill>
              </a:rPr>
              <a:t>   </a:t>
            </a:r>
            <a:r>
              <a:rPr lang="zh-CN" altLang="en-US" b="0" kern="0" dirty="0">
                <a:solidFill>
                  <a:srgbClr val="000000"/>
                </a:solidFill>
              </a:rPr>
              <a:t>使用动态链接库的好处</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头文件和库文件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95D7622-D632-4273-B3BB-1C9DE34155E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95681327"/>
      </p:ext>
    </p:extLst>
  </p:cSld>
  <p:clrMapOvr>
    <a:masterClrMapping/>
  </p:clrMapOvr>
  <p:transition spd="slow" advTm="38376"/>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676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600"/>
              </a:lnSpc>
              <a:buClr>
                <a:srgbClr val="FF9900"/>
              </a:buClr>
              <a:defRPr/>
            </a:pPr>
            <a:r>
              <a:rPr lang="zh-CN" altLang="en-US" kern="0" dirty="0"/>
              <a:t>符号连接也叫软连接</a:t>
            </a:r>
          </a:p>
          <a:p>
            <a:pPr lvl="1" eaLnBrk="1" hangingPunct="1">
              <a:lnSpc>
                <a:spcPts val="3600"/>
              </a:lnSpc>
              <a:defRPr/>
            </a:pPr>
            <a:r>
              <a:rPr lang="zh-CN" altLang="en-US" b="0" kern="0" dirty="0">
                <a:solidFill>
                  <a:srgbClr val="000000"/>
                </a:solidFill>
              </a:rPr>
              <a:t>用特殊文件“符号连接文件”来实现</a:t>
            </a:r>
          </a:p>
          <a:p>
            <a:pPr lvl="1" eaLnBrk="1" hangingPunct="1">
              <a:lnSpc>
                <a:spcPts val="3600"/>
              </a:lnSpc>
              <a:defRPr/>
            </a:pPr>
            <a:r>
              <a:rPr lang="zh-CN" altLang="en-US" b="0" kern="0" dirty="0">
                <a:solidFill>
                  <a:srgbClr val="000000"/>
                </a:solidFill>
              </a:rPr>
              <a:t>文件中仅包括了一个路径名</a:t>
            </a:r>
          </a:p>
          <a:p>
            <a:pPr lvl="1" eaLnBrk="1" hangingPunct="1">
              <a:lnSpc>
                <a:spcPts val="3600"/>
              </a:lnSpc>
              <a:defRPr/>
            </a:pPr>
            <a:r>
              <a:rPr lang="zh-CN" altLang="en-US" b="0" kern="0" dirty="0">
                <a:solidFill>
                  <a:srgbClr val="000000"/>
                </a:solidFill>
              </a:rPr>
              <a:t>命令</a:t>
            </a:r>
            <a:r>
              <a:rPr lang="en-US" altLang="zh-CN" b="0" kern="0" dirty="0">
                <a:solidFill>
                  <a:srgbClr val="000000"/>
                </a:solidFill>
                <a:latin typeface="Courier New" pitchFamily="49" charset="0"/>
              </a:rPr>
              <a:t>ln -s</a:t>
            </a:r>
            <a:r>
              <a:rPr lang="zh-CN" altLang="en-US" b="0" kern="0" dirty="0">
                <a:solidFill>
                  <a:srgbClr val="000000"/>
                </a:solidFill>
              </a:rPr>
              <a:t>和</a:t>
            </a:r>
            <a:r>
              <a:rPr lang="en-US" altLang="zh-CN" b="0" kern="0" dirty="0">
                <a:solidFill>
                  <a:srgbClr val="000000"/>
                </a:solidFill>
                <a:latin typeface="Courier New" pitchFamily="49" charset="0"/>
              </a:rPr>
              <a:t>ls -l</a:t>
            </a:r>
          </a:p>
          <a:p>
            <a:pPr lvl="2" eaLnBrk="1" hangingPunct="1">
              <a:lnSpc>
                <a:spcPts val="3600"/>
              </a:lnSpc>
              <a:buNone/>
              <a:defRPr/>
            </a:pPr>
            <a:r>
              <a:rPr lang="en-US" altLang="zh-CN" sz="1800" b="0" kern="0" dirty="0">
                <a:solidFill>
                  <a:srgbClr val="000000"/>
                </a:solidFill>
              </a:rPr>
              <a:t>ln -s </a:t>
            </a:r>
            <a:r>
              <a:rPr lang="en-US" altLang="zh-CN" sz="1800" b="0" kern="0" dirty="0" err="1">
                <a:solidFill>
                  <a:srgbClr val="000000"/>
                </a:solidFill>
              </a:rPr>
              <a:t>users_on</a:t>
            </a:r>
            <a:r>
              <a:rPr lang="en-US" altLang="zh-CN" sz="1800" b="0" kern="0" dirty="0">
                <a:solidFill>
                  <a:srgbClr val="000000"/>
                </a:solidFill>
              </a:rPr>
              <a:t> </a:t>
            </a:r>
            <a:r>
              <a:rPr lang="en-US" altLang="zh-CN" sz="1800" b="0" kern="0" dirty="0" err="1">
                <a:solidFill>
                  <a:srgbClr val="000000"/>
                </a:solidFill>
              </a:rPr>
              <a:t>sym.link</a:t>
            </a:r>
            <a:endParaRPr lang="en-US" altLang="zh-CN" sz="1800" b="0" kern="0" dirty="0">
              <a:solidFill>
                <a:srgbClr val="000000"/>
              </a:solidFill>
            </a:endParaRPr>
          </a:p>
          <a:p>
            <a:pPr lvl="2" eaLnBrk="1" hangingPunct="1">
              <a:lnSpc>
                <a:spcPts val="3600"/>
              </a:lnSpc>
              <a:buNone/>
              <a:defRPr/>
            </a:pPr>
            <a:r>
              <a:rPr lang="en-US" altLang="zh-CN" sz="1800" b="0" kern="0" dirty="0">
                <a:solidFill>
                  <a:srgbClr val="000000"/>
                </a:solidFill>
              </a:rPr>
              <a:t>ls -l </a:t>
            </a:r>
            <a:r>
              <a:rPr lang="en-US" altLang="zh-CN" sz="1800" b="0" kern="0" dirty="0" err="1">
                <a:solidFill>
                  <a:srgbClr val="000000"/>
                </a:solidFill>
              </a:rPr>
              <a:t>sym.link</a:t>
            </a:r>
            <a:endParaRPr lang="en-US" altLang="zh-CN" sz="1800" b="0" kern="0" dirty="0">
              <a:solidFill>
                <a:srgbClr val="000000"/>
              </a:solidFill>
            </a:endParaRPr>
          </a:p>
          <a:p>
            <a:pPr lvl="2" eaLnBrk="1" hangingPunct="1">
              <a:lnSpc>
                <a:spcPts val="3600"/>
              </a:lnSpc>
              <a:buNone/>
              <a:defRPr/>
            </a:pPr>
            <a:r>
              <a:rPr lang="en-US" altLang="zh-CN" sz="1800" b="0" kern="0" dirty="0" err="1">
                <a:solidFill>
                  <a:srgbClr val="800000"/>
                </a:solidFill>
              </a:rPr>
              <a:t>l</a:t>
            </a:r>
            <a:r>
              <a:rPr lang="en-US" altLang="zh-CN" sz="1800" b="0" kern="0" dirty="0" err="1">
                <a:solidFill>
                  <a:srgbClr val="000000"/>
                </a:solidFill>
              </a:rPr>
              <a:t>rwxrwxrwx</a:t>
            </a:r>
            <a:r>
              <a:rPr lang="en-US" altLang="zh-CN" sz="1800" b="0" kern="0" dirty="0">
                <a:solidFill>
                  <a:srgbClr val="000000"/>
                </a:solidFill>
              </a:rPr>
              <a:t> 1 guest other 8 Jul 26 16:57 </a:t>
            </a:r>
            <a:r>
              <a:rPr lang="en-US" altLang="zh-CN" sz="1800" b="0" kern="0" dirty="0" err="1">
                <a:solidFill>
                  <a:srgbClr val="000000"/>
                </a:solidFill>
              </a:rPr>
              <a:t>sym.link</a:t>
            </a:r>
            <a:r>
              <a:rPr lang="en-US" altLang="zh-CN" sz="1800" b="0" kern="0" dirty="0">
                <a:solidFill>
                  <a:srgbClr val="000000"/>
                </a:solidFill>
              </a:rPr>
              <a:t>-&gt;</a:t>
            </a:r>
            <a:r>
              <a:rPr lang="en-US" altLang="zh-CN" sz="1800" b="0" kern="0" dirty="0" err="1">
                <a:solidFill>
                  <a:srgbClr val="000000"/>
                </a:solidFill>
              </a:rPr>
              <a:t>users_on</a:t>
            </a:r>
            <a:endParaRPr lang="en-US" altLang="zh-CN" sz="1800" b="0" kern="0" dirty="0">
              <a:solidFill>
                <a:srgbClr val="000000"/>
              </a:solidFill>
            </a:endParaRPr>
          </a:p>
          <a:p>
            <a:pPr lvl="2" eaLnBrk="1" hangingPunct="1">
              <a:lnSpc>
                <a:spcPts val="3600"/>
              </a:lnSpc>
              <a:defRPr/>
            </a:pPr>
            <a:r>
              <a:rPr lang="zh-CN" altLang="en-US" b="0" kern="0" dirty="0">
                <a:solidFill>
                  <a:srgbClr val="000000"/>
                </a:solidFill>
              </a:rPr>
              <a:t>类型为</a:t>
            </a:r>
            <a:r>
              <a:rPr lang="en-US" altLang="zh-CN" b="0" kern="0" dirty="0">
                <a:solidFill>
                  <a:srgbClr val="000000"/>
                </a:solidFill>
              </a:rPr>
              <a:t>l</a:t>
            </a:r>
            <a:r>
              <a:rPr lang="zh-CN" altLang="en-US" b="0" kern="0" dirty="0">
                <a:solidFill>
                  <a:srgbClr val="000000"/>
                </a:solidFill>
              </a:rPr>
              <a:t>，大小为</a:t>
            </a:r>
            <a:r>
              <a:rPr lang="en-US" altLang="zh-CN" b="0" kern="0" dirty="0">
                <a:solidFill>
                  <a:srgbClr val="000000"/>
                </a:solidFill>
              </a:rPr>
              <a:t>8</a:t>
            </a:r>
            <a:r>
              <a:rPr lang="zh-CN" altLang="en-US" b="0" kern="0" dirty="0">
                <a:solidFill>
                  <a:srgbClr val="000000"/>
                </a:solidFill>
              </a:rPr>
              <a:t>字节，文件中只存放</a:t>
            </a:r>
            <a:r>
              <a:rPr lang="en-US" altLang="zh-CN" b="0" kern="0" dirty="0" err="1">
                <a:solidFill>
                  <a:srgbClr val="000000"/>
                </a:solidFill>
              </a:rPr>
              <a:t>users_on</a:t>
            </a:r>
            <a:r>
              <a:rPr lang="zh-CN" altLang="en-US" b="0" kern="0" dirty="0">
                <a:solidFill>
                  <a:srgbClr val="000000"/>
                </a:solidFill>
              </a:rPr>
              <a:t>字符串</a:t>
            </a:r>
          </a:p>
          <a:p>
            <a:pPr lvl="2" eaLnBrk="1" hangingPunct="1">
              <a:lnSpc>
                <a:spcPts val="3600"/>
              </a:lnSpc>
              <a:defRPr/>
            </a:pPr>
            <a:r>
              <a:rPr lang="zh-CN" altLang="en-US" b="0" kern="0" dirty="0">
                <a:solidFill>
                  <a:srgbClr val="000000"/>
                </a:solidFill>
              </a:rPr>
              <a:t>文件的最后一次写时间以后不再变化</a:t>
            </a:r>
          </a:p>
          <a:p>
            <a:pPr lvl="2" eaLnBrk="1" hangingPunct="1">
              <a:lnSpc>
                <a:spcPts val="3600"/>
              </a:lnSpc>
              <a:defRPr/>
            </a:pPr>
            <a:r>
              <a:rPr lang="zh-CN" altLang="en-US" b="0" kern="0" dirty="0">
                <a:solidFill>
                  <a:srgbClr val="000000"/>
                </a:solidFill>
              </a:rPr>
              <a:t>一旦建立了符号连接，删除操作删除的是符号连接文件，其它所有操作都将访问符号连接所引用的文件</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符号连接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7E37A31-CCBF-4124-BCE2-E19D1BC8841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15206112"/>
      </p:ext>
    </p:extLst>
  </p:cSld>
  <p:clrMapOvr>
    <a:masterClrMapping/>
  </p:clrMapOvr>
  <p:transition spd="slow" advTm="38376"/>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符号连接的实现</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03598912"/>
              </p:ext>
            </p:extLst>
          </p:nvPr>
        </p:nvGraphicFramePr>
        <p:xfrm>
          <a:off x="2495601" y="1340768"/>
          <a:ext cx="6756093" cy="4455676"/>
        </p:xfrm>
        <a:graphic>
          <a:graphicData uri="http://schemas.openxmlformats.org/presentationml/2006/ole">
            <mc:AlternateContent xmlns:mc="http://schemas.openxmlformats.org/markup-compatibility/2006">
              <mc:Choice xmlns:v="urn:schemas-microsoft-com:vml" Requires="v">
                <p:oleObj spid="_x0000_s7203" name="Visio" r:id="rId3" imgW="6648369" imgH="4638587" progId="Visio.Drawing.11">
                  <p:embed/>
                </p:oleObj>
              </mc:Choice>
              <mc:Fallback>
                <p:oleObj name="Visio" r:id="rId3" imgW="6648369" imgH="4638587" progId="Visio.Drawing.11">
                  <p:embed/>
                  <p:pic>
                    <p:nvPicPr>
                      <p:cNvPr id="6" name="Object 3"/>
                      <p:cNvPicPr>
                        <a:picLocks noChangeAspect="1" noChangeArrowheads="1"/>
                      </p:cNvPicPr>
                      <p:nvPr/>
                    </p:nvPicPr>
                    <p:blipFill>
                      <a:blip r:embed="rId4"/>
                      <a:srcRect/>
                      <a:stretch>
                        <a:fillRect/>
                      </a:stretch>
                    </p:blipFill>
                    <p:spPr bwMode="auto">
                      <a:xfrm>
                        <a:off x="2495601" y="1340768"/>
                        <a:ext cx="6756093" cy="4455676"/>
                      </a:xfrm>
                      <a:prstGeom prst="rect">
                        <a:avLst/>
                      </a:prstGeom>
                      <a:noFill/>
                      <a:ln>
                        <a:noFill/>
                      </a:ln>
                      <a:effectLs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1DC98284-FE50-4E96-B495-1418B574F21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255334562"/>
      </p:ext>
    </p:extLst>
  </p:cSld>
  <p:clrMapOvr>
    <a:masterClrMapping/>
  </p:clrMapOvr>
  <p:transition spd="slow" advTm="38376"/>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97144" cy="215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algn="just">
              <a:lnSpc>
                <a:spcPct val="150000"/>
              </a:lnSpc>
              <a:spcBef>
                <a:spcPct val="0"/>
              </a:spcBef>
              <a:buClr>
                <a:srgbClr val="FF9900"/>
              </a:buClr>
              <a:defRPr/>
            </a:pPr>
            <a:r>
              <a:rPr lang="zh-CN" altLang="en-US" b="0" kern="0" dirty="0">
                <a:solidFill>
                  <a:srgbClr val="000000"/>
                </a:solidFill>
              </a:rPr>
              <a:t>若符号连接含绝对路径名，引用绝对路径名</a:t>
            </a:r>
          </a:p>
          <a:p>
            <a:pPr algn="just">
              <a:lnSpc>
                <a:spcPct val="150000"/>
              </a:lnSpc>
              <a:spcBef>
                <a:spcPct val="0"/>
              </a:spcBef>
              <a:buClr>
                <a:srgbClr val="FF9900"/>
              </a:buClr>
              <a:defRPr/>
            </a:pPr>
            <a:r>
              <a:rPr lang="zh-CN" altLang="en-US" b="0" kern="0" dirty="0">
                <a:solidFill>
                  <a:srgbClr val="000000"/>
                </a:solidFill>
              </a:rPr>
              <a:t>若符号连接含相对路径名，是</a:t>
            </a:r>
            <a:r>
              <a:rPr lang="zh-CN" altLang="en-US" b="0" kern="0" dirty="0">
                <a:solidFill>
                  <a:srgbClr val="FF0000"/>
                </a:solidFill>
              </a:rPr>
              <a:t>相对于符号链接文件的位置</a:t>
            </a:r>
            <a:r>
              <a:rPr lang="en-US" altLang="zh-CN" b="0" kern="0" dirty="0">
                <a:solidFill>
                  <a:srgbClr val="000000"/>
                </a:solidFill>
              </a:rPr>
              <a:t>(</a:t>
            </a:r>
            <a:r>
              <a:rPr lang="zh-CN" altLang="en-US" b="0" kern="0" dirty="0">
                <a:solidFill>
                  <a:srgbClr val="000000"/>
                </a:solidFill>
              </a:rPr>
              <a:t>不是相对于调用进程的当前工作目录</a:t>
            </a:r>
            <a:r>
              <a:rPr lang="en-US" altLang="zh-CN" b="0" kern="0" dirty="0">
                <a:solidFill>
                  <a:srgbClr val="000000"/>
                </a:solidFill>
              </a:rPr>
              <a:t>)</a:t>
            </a:r>
            <a:endParaRPr lang="en-US" altLang="zh-CN" b="0"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符号连接中的相对路径</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4261027690"/>
              </p:ext>
            </p:extLst>
          </p:nvPr>
        </p:nvGraphicFramePr>
        <p:xfrm>
          <a:off x="7681589" y="3339554"/>
          <a:ext cx="3382963" cy="2825750"/>
        </p:xfrm>
        <a:graphic>
          <a:graphicData uri="http://schemas.openxmlformats.org/presentationml/2006/ole">
            <mc:AlternateContent xmlns:mc="http://schemas.openxmlformats.org/markup-compatibility/2006">
              <mc:Choice xmlns:v="urn:schemas-microsoft-com:vml" Requires="v">
                <p:oleObj spid="_x0000_s8228" name="VISIO" r:id="rId3" imgW="2778120" imgH="2320920" progId="Visio.Drawing.6">
                  <p:embed/>
                </p:oleObj>
              </mc:Choice>
              <mc:Fallback>
                <p:oleObj name="VISIO" r:id="rId3" imgW="2778120" imgH="2320920" progId="Visio.Drawing.6">
                  <p:embed/>
                  <p:pic>
                    <p:nvPicPr>
                      <p:cNvPr id="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589" y="3339554"/>
                        <a:ext cx="3382963" cy="282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1307468" y="3068960"/>
            <a:ext cx="7416824" cy="2617704"/>
          </a:xfrm>
          <a:prstGeom prst="rect">
            <a:avLst/>
          </a:prstGeom>
          <a:noFill/>
          <a:ln>
            <a:noFill/>
          </a:ln>
          <a:effectLst/>
          <a:extLst>
            <a:ext uri="{909E8E84-426E-40DD-AFC4-6F175D3DCCD1}">
              <a14:hiddenFill xmlns:a14="http://schemas.microsoft.com/office/drawing/2010/main">
                <a:solidFill>
                  <a:schemeClr val="accent2">
                    <a:alpha val="0"/>
                  </a:schemeClr>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1400" b="1">
                <a:solidFill>
                  <a:schemeClr val="tx1"/>
                </a:solidFill>
                <a:latin typeface="Lucida Console" pitchFamily="49" charset="0"/>
                <a:ea typeface="宋体" pitchFamily="2" charset="-122"/>
              </a:defRPr>
            </a:lvl1pPr>
            <a:lvl2pPr marL="742950" indent="-285750">
              <a:defRPr kumimoji="1" sz="1400" b="1">
                <a:solidFill>
                  <a:schemeClr val="tx1"/>
                </a:solidFill>
                <a:latin typeface="Lucida Console" pitchFamily="49" charset="0"/>
                <a:ea typeface="宋体" pitchFamily="2" charset="-122"/>
              </a:defRPr>
            </a:lvl2pPr>
            <a:lvl3pPr marL="1143000" indent="-228600">
              <a:defRPr kumimoji="1" sz="1400" b="1">
                <a:solidFill>
                  <a:schemeClr val="tx1"/>
                </a:solidFill>
                <a:latin typeface="Lucida Console" pitchFamily="49" charset="0"/>
                <a:ea typeface="宋体" pitchFamily="2" charset="-122"/>
              </a:defRPr>
            </a:lvl3pPr>
            <a:lvl4pPr marL="1600200" indent="-228600">
              <a:defRPr kumimoji="1" sz="1400" b="1">
                <a:solidFill>
                  <a:schemeClr val="tx1"/>
                </a:solidFill>
                <a:latin typeface="Lucida Console" pitchFamily="49" charset="0"/>
                <a:ea typeface="宋体" pitchFamily="2" charset="-122"/>
              </a:defRPr>
            </a:lvl4pPr>
            <a:lvl5pPr marL="2057400" indent="-228600">
              <a:defRPr kumimoji="1" sz="1400" b="1">
                <a:solidFill>
                  <a:schemeClr val="tx1"/>
                </a:solidFill>
                <a:latin typeface="Lucida Console" pitchFamily="49" charset="0"/>
                <a:ea typeface="宋体" pitchFamily="2"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pitchFamily="2"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pitchFamily="2"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pitchFamily="2"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pitchFamily="2" charset="-122"/>
              </a:defRPr>
            </a:lvl9pPr>
          </a:lstStyle>
          <a:p>
            <a:pPr>
              <a:lnSpc>
                <a:spcPct val="150000"/>
              </a:lnSpc>
            </a:pP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设</a:t>
            </a:r>
            <a:r>
              <a:rPr lang="zh-CN" altLang="en-US" sz="2800" b="0" dirty="0">
                <a:solidFill>
                  <a:srgbClr val="C00000"/>
                </a:solidFill>
                <a:latin typeface="Courier New" panose="02070309020205020404" pitchFamily="49" charset="0"/>
                <a:ea typeface="黑体" panose="02010609060101010101" pitchFamily="49" charset="-122"/>
                <a:cs typeface="Courier New" panose="02070309020205020404" pitchFamily="49" charset="0"/>
              </a:rPr>
              <a:t>当前目录</a:t>
            </a:r>
            <a:r>
              <a:rPr lang="zh-CN" altLang="en-US" sz="2800" b="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bash</a:t>
            </a:r>
            <a:r>
              <a:rPr lang="zh-CN" altLang="en-US" sz="2800" b="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进程的当前目录）</a:t>
            </a: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为</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a:t>
            </a:r>
          </a:p>
          <a:p>
            <a:pPr>
              <a:lnSpc>
                <a:spcPct val="150000"/>
              </a:lnSpc>
            </a:pPr>
            <a:r>
              <a:rPr lang="en-US" altLang="zh-CN" sz="2800" dirty="0">
                <a:solidFill>
                  <a:srgbClr val="000000"/>
                </a:solidFill>
                <a:latin typeface="Courier New" panose="02070309020205020404" pitchFamily="49" charset="0"/>
                <a:ea typeface="黑体" panose="02010609060101010101" pitchFamily="49" charset="-122"/>
                <a:cs typeface="Courier New" panose="02070309020205020404" pitchFamily="49" charset="0"/>
              </a:rPr>
              <a:t>ln -s  d1/</a:t>
            </a:r>
            <a:r>
              <a:rPr lang="en-US" altLang="zh-CN" sz="2800" dirty="0" err="1">
                <a:solidFill>
                  <a:srgbClr val="000000"/>
                </a:solidFill>
                <a:latin typeface="Courier New" panose="02070309020205020404" pitchFamily="49" charset="0"/>
                <a:ea typeface="黑体" panose="02010609060101010101" pitchFamily="49" charset="-122"/>
                <a:cs typeface="Courier New" panose="02070309020205020404" pitchFamily="49" charset="0"/>
              </a:rPr>
              <a:t>dlb</a:t>
            </a:r>
            <a:r>
              <a:rPr lang="en-US" altLang="zh-CN" sz="280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d1/dx</a:t>
            </a:r>
          </a:p>
          <a:p>
            <a:pPr>
              <a:lnSpc>
                <a:spcPct val="150000"/>
              </a:lnSpc>
            </a:pP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在</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d1</a:t>
            </a: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下新建文件</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dx</a:t>
            </a:r>
          </a:p>
          <a:p>
            <a:pPr>
              <a:lnSpc>
                <a:spcPct val="150000"/>
              </a:lnSpc>
            </a:pP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访问</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d1/dx</a:t>
            </a: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实际访问</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d1/d1/d1b</a:t>
            </a:r>
          </a:p>
        </p:txBody>
      </p:sp>
      <p:sp>
        <p:nvSpPr>
          <p:cNvPr id="6" name="动作按钮: 转到主页 5">
            <a:hlinkClick r:id="rId5" action="ppaction://hlinksldjump" highlightClick="1"/>
            <a:extLst>
              <a:ext uri="{FF2B5EF4-FFF2-40B4-BE49-F238E27FC236}">
                <a16:creationId xmlns:a16="http://schemas.microsoft.com/office/drawing/2014/main" id="{27396504-B66D-4F33-A06A-8FB5F755E5C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531011420"/>
      </p:ext>
    </p:extLst>
  </p:cSld>
  <p:clrMapOvr>
    <a:masterClrMapping/>
  </p:clrMapOvr>
  <p:transition spd="slow" advTm="38376"/>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538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solidFill>
                  <a:srgbClr val="3333CC"/>
                </a:solidFill>
              </a:rPr>
              <a:t>硬连接</a:t>
            </a:r>
            <a:endParaRPr lang="zh-CN" altLang="en-US" kern="0" dirty="0">
              <a:solidFill>
                <a:srgbClr val="000000"/>
              </a:solidFill>
            </a:endParaRPr>
          </a:p>
          <a:p>
            <a:pPr lvl="1" eaLnBrk="1" hangingPunct="1">
              <a:lnSpc>
                <a:spcPct val="100000"/>
              </a:lnSpc>
              <a:defRPr/>
            </a:pPr>
            <a:r>
              <a:rPr lang="zh-CN" altLang="en-US" b="0" kern="0" dirty="0">
                <a:solidFill>
                  <a:srgbClr val="000000"/>
                </a:solidFill>
              </a:rPr>
              <a:t>在数据结构层次上实现</a:t>
            </a:r>
          </a:p>
          <a:p>
            <a:pPr lvl="1" eaLnBrk="1" hangingPunct="1">
              <a:lnSpc>
                <a:spcPct val="100000"/>
              </a:lnSpc>
              <a:defRPr/>
            </a:pPr>
            <a:r>
              <a:rPr lang="zh-CN" altLang="en-US" b="0" kern="0" dirty="0">
                <a:solidFill>
                  <a:srgbClr val="000000"/>
                </a:solidFill>
              </a:rPr>
              <a:t>只适用于文件，不适用于目录</a:t>
            </a:r>
          </a:p>
          <a:p>
            <a:pPr lvl="1" eaLnBrk="1" hangingPunct="1">
              <a:lnSpc>
                <a:spcPct val="100000"/>
              </a:lnSpc>
              <a:defRPr/>
            </a:pPr>
            <a:r>
              <a:rPr lang="zh-CN" altLang="en-US" b="0" kern="0" dirty="0">
                <a:solidFill>
                  <a:srgbClr val="000000"/>
                </a:solidFill>
              </a:rPr>
              <a:t>不同文件系统之间也不行</a:t>
            </a:r>
          </a:p>
          <a:p>
            <a:pPr lvl="1" eaLnBrk="1" hangingPunct="1">
              <a:lnSpc>
                <a:spcPct val="100000"/>
              </a:lnSpc>
              <a:defRPr/>
            </a:pPr>
            <a:r>
              <a:rPr lang="zh-CN" altLang="en-US" b="0" kern="0" dirty="0">
                <a:solidFill>
                  <a:srgbClr val="000000"/>
                </a:solidFill>
              </a:rPr>
              <a:t>硬连接能够完成的功能软连接可以做到</a:t>
            </a:r>
          </a:p>
          <a:p>
            <a:pPr lvl="0" eaLnBrk="1" hangingPunct="1">
              <a:lnSpc>
                <a:spcPct val="100000"/>
              </a:lnSpc>
              <a:buClr>
                <a:srgbClr val="FF9900"/>
              </a:buClr>
              <a:defRPr/>
            </a:pPr>
            <a:r>
              <a:rPr lang="zh-CN" altLang="en-US" kern="0" dirty="0">
                <a:solidFill>
                  <a:srgbClr val="3333CC"/>
                </a:solidFill>
              </a:rPr>
              <a:t>符号连接</a:t>
            </a:r>
            <a:endParaRPr lang="zh-CN" altLang="en-US" kern="0" dirty="0">
              <a:solidFill>
                <a:srgbClr val="000000"/>
              </a:solidFill>
            </a:endParaRPr>
          </a:p>
          <a:p>
            <a:pPr lvl="1" eaLnBrk="1" hangingPunct="1">
              <a:lnSpc>
                <a:spcPct val="100000"/>
              </a:lnSpc>
              <a:defRPr/>
            </a:pPr>
            <a:r>
              <a:rPr lang="zh-CN" altLang="en-US" b="0" kern="0" dirty="0">
                <a:solidFill>
                  <a:srgbClr val="000000"/>
                </a:solidFill>
              </a:rPr>
              <a:t>在算法软件上实现</a:t>
            </a:r>
          </a:p>
          <a:p>
            <a:pPr lvl="1" eaLnBrk="1" hangingPunct="1">
              <a:lnSpc>
                <a:spcPct val="100000"/>
              </a:lnSpc>
              <a:defRPr/>
            </a:pPr>
            <a:r>
              <a:rPr lang="zh-CN" altLang="en-US" b="0" kern="0" dirty="0">
                <a:solidFill>
                  <a:srgbClr val="000000"/>
                </a:solidFill>
              </a:rPr>
              <a:t>硬连接能够完成的功能软连接都可以做到</a:t>
            </a:r>
          </a:p>
          <a:p>
            <a:pPr lvl="1" eaLnBrk="1" hangingPunct="1">
              <a:lnSpc>
                <a:spcPct val="100000"/>
              </a:lnSpc>
              <a:defRPr/>
            </a:pPr>
            <a:r>
              <a:rPr lang="zh-CN" altLang="en-US" b="0" kern="0" dirty="0">
                <a:solidFill>
                  <a:srgbClr val="000000"/>
                </a:solidFill>
              </a:rPr>
              <a:t>适用于目录，也适用于不同的文件系统</a:t>
            </a:r>
          </a:p>
          <a:p>
            <a:pPr lvl="1" eaLnBrk="1" hangingPunct="1">
              <a:lnSpc>
                <a:spcPct val="100000"/>
              </a:lnSpc>
              <a:defRPr/>
            </a:pPr>
            <a:r>
              <a:rPr lang="zh-CN" altLang="en-US" b="0" kern="0" dirty="0">
                <a:solidFill>
                  <a:srgbClr val="000000"/>
                </a:solidFill>
              </a:rPr>
              <a:t>同硬连接相比要占用操作系统内核的一部分开销</a:t>
            </a:r>
          </a:p>
          <a:p>
            <a:pPr lvl="1" eaLnBrk="1" hangingPunct="1">
              <a:lnSpc>
                <a:spcPct val="100000"/>
              </a:lnSpc>
              <a:defRPr/>
            </a:pPr>
            <a:r>
              <a:rPr lang="zh-CN" altLang="en-US" b="0" kern="0" dirty="0">
                <a:solidFill>
                  <a:srgbClr val="000000"/>
                </a:solidFill>
              </a:rPr>
              <a:t>循环式符号连接，以及处理方法（解析路径时设置符号链接解析计数器）</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硬连接与符号连接的比较</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0D61291-FC57-4A23-B86D-18FF2E239EC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961411465"/>
      </p:ext>
    </p:extLst>
  </p:cSld>
  <p:clrMapOvr>
    <a:masterClrMapping/>
  </p:clrMapOvr>
  <p:transition spd="slow" advTm="38376"/>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系统调用</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3FD64949-2E3E-46CB-A384-9BAA22260118}"/>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0593807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08112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buClr>
                <a:srgbClr val="C00000"/>
              </a:buClr>
              <a:buFont typeface="Wingdings" panose="05000000000000000000" pitchFamily="2" charset="2"/>
              <a:buChar char="n"/>
              <a:defRPr/>
            </a:pPr>
            <a:r>
              <a:rPr lang="zh-CN" altLang="en-US" dirty="0">
                <a:solidFill>
                  <a:srgbClr val="003399"/>
                </a:solidFill>
              </a:rPr>
              <a:t>系统</a:t>
            </a:r>
            <a:r>
              <a:rPr lang="zh-CN" altLang="en-US" dirty="0">
                <a:solidFill>
                  <a:srgbClr val="003399"/>
                </a:solidFill>
                <a:latin typeface="Tempus Sans ITC" panose="04020404030D07020202" pitchFamily="82" charset="0"/>
              </a:rPr>
              <a:t>调用以</a:t>
            </a:r>
            <a:r>
              <a:rPr lang="en-US" altLang="zh-CN" dirty="0">
                <a:solidFill>
                  <a:srgbClr val="003399"/>
                </a:solidFill>
                <a:latin typeface="Tempus Sans ITC" panose="04020404030D07020202" pitchFamily="82" charset="0"/>
              </a:rPr>
              <a:t>C</a:t>
            </a:r>
            <a:r>
              <a:rPr lang="zh-CN" altLang="en-US" dirty="0">
                <a:solidFill>
                  <a:srgbClr val="003399"/>
                </a:solidFill>
                <a:latin typeface="Tempus Sans ITC" panose="04020404030D07020202" pitchFamily="82" charset="0"/>
              </a:rPr>
              <a:t>语言函数调用</a:t>
            </a:r>
            <a:r>
              <a:rPr lang="zh-CN" altLang="en-US" dirty="0">
                <a:solidFill>
                  <a:srgbClr val="003399"/>
                </a:solidFill>
              </a:rPr>
              <a:t>的方式提供</a:t>
            </a:r>
            <a:endParaRPr lang="en-US" altLang="zh-CN" dirty="0">
              <a:solidFill>
                <a:srgbClr val="003399"/>
              </a:solidFill>
            </a:endParaRPr>
          </a:p>
          <a:p>
            <a:pPr lvl="1" eaLnBrk="1" hangingPunct="1">
              <a:lnSpc>
                <a:spcPct val="150000"/>
              </a:lnSpc>
              <a:buClr>
                <a:srgbClr val="C00000"/>
              </a:buClr>
              <a:buFont typeface="Wingdings" panose="05000000000000000000" pitchFamily="2" charset="2"/>
              <a:buChar char="n"/>
              <a:defRPr/>
            </a:pPr>
            <a:r>
              <a:rPr lang="zh-CN" altLang="en-US" dirty="0">
                <a:solidFill>
                  <a:srgbClr val="003399"/>
                </a:solidFill>
                <a:latin typeface="Tempus Sans ITC" panose="04020404030D07020202" pitchFamily="82" charset="0"/>
              </a:rPr>
              <a:t>操作系统内核提供的编程界面</a:t>
            </a:r>
            <a:endParaRPr lang="en-US" altLang="zh-CN" kern="0" dirty="0">
              <a:solidFill>
                <a:srgbClr val="000000"/>
              </a:solidFill>
            </a:endParaRPr>
          </a:p>
          <a:p>
            <a:pPr marL="857250" lvl="2" indent="0" eaLnBrk="1" hangingPunct="1">
              <a:lnSpc>
                <a:spcPct val="150000"/>
              </a:lnSpc>
              <a:buClr>
                <a:srgbClr val="C00000"/>
              </a:buClr>
              <a:buNone/>
              <a:defRPr/>
            </a:pPr>
            <a:r>
              <a:rPr lang="zh-CN" altLang="en-US" b="0" kern="0" dirty="0">
                <a:solidFill>
                  <a:srgbClr val="000000"/>
                </a:solidFill>
                <a:latin typeface="Times New Roman" panose="02020603050405020304" pitchFamily="18" charset="0"/>
                <a:ea typeface="黑体"/>
                <a:cs typeface="Times New Roman" panose="02020603050405020304" pitchFamily="18" charset="0"/>
              </a:rPr>
              <a:t>应用程序</a:t>
            </a:r>
            <a:r>
              <a:rPr lang="en-US" altLang="zh-CN" kern="0" dirty="0">
                <a:solidFill>
                  <a:srgbClr val="000000"/>
                </a:solidFill>
                <a:latin typeface="Times New Roman" panose="02020603050405020304" pitchFamily="18" charset="0"/>
                <a:ea typeface="黑体"/>
                <a:cs typeface="Times New Roman" panose="02020603050405020304" pitchFamily="18" charset="0"/>
              </a:rPr>
              <a:t>(</a:t>
            </a:r>
            <a:r>
              <a:rPr lang="en-US" altLang="zh-CN" b="0" kern="0" dirty="0" err="1">
                <a:solidFill>
                  <a:srgbClr val="000000"/>
                </a:solidFill>
                <a:latin typeface="Times New Roman" panose="02020603050405020304" pitchFamily="18" charset="0"/>
                <a:ea typeface="黑体"/>
                <a:cs typeface="Times New Roman" panose="02020603050405020304" pitchFamily="18" charset="0"/>
              </a:rPr>
              <a:t>ap</a:t>
            </a:r>
            <a:r>
              <a:rPr lang="en-US" altLang="zh-CN" kern="0" dirty="0">
                <a:solidFill>
                  <a:srgbClr val="000000"/>
                </a:solidFill>
                <a:latin typeface="Times New Roman" panose="02020603050405020304" pitchFamily="18" charset="0"/>
                <a:ea typeface="黑体"/>
                <a:cs typeface="Times New Roman" panose="02020603050405020304" pitchFamily="18" charset="0"/>
              </a:rPr>
              <a:t>)</a:t>
            </a:r>
            <a:r>
              <a:rPr lang="zh-CN" altLang="en-US" b="0" kern="0" dirty="0">
                <a:solidFill>
                  <a:srgbClr val="000000"/>
                </a:solidFill>
                <a:latin typeface="Times New Roman" panose="02020603050405020304" pitchFamily="18" charset="0"/>
                <a:ea typeface="黑体"/>
                <a:cs typeface="Times New Roman" panose="02020603050405020304" pitchFamily="18" charset="0"/>
              </a:rPr>
              <a:t>和操作系统</a:t>
            </a:r>
            <a:r>
              <a:rPr lang="en-US" altLang="zh-CN" b="0" kern="0" dirty="0">
                <a:solidFill>
                  <a:srgbClr val="000000"/>
                </a:solidFill>
                <a:latin typeface="Times New Roman" panose="02020603050405020304" pitchFamily="18" charset="0"/>
                <a:ea typeface="黑体"/>
                <a:cs typeface="Times New Roman" panose="02020603050405020304" pitchFamily="18" charset="0"/>
              </a:rPr>
              <a:t>(kernel)</a:t>
            </a:r>
            <a:r>
              <a:rPr lang="zh-CN" altLang="en-US" b="0" kern="0" dirty="0">
                <a:solidFill>
                  <a:srgbClr val="000000"/>
                </a:solidFill>
                <a:ea typeface="黑体"/>
              </a:rPr>
              <a:t>进行交互的</a:t>
            </a:r>
            <a:r>
              <a:rPr lang="zh-CN" altLang="en-US" kern="0" dirty="0">
                <a:solidFill>
                  <a:srgbClr val="FF0000"/>
                </a:solidFill>
                <a:ea typeface="黑体"/>
              </a:rPr>
              <a:t>唯一手段</a:t>
            </a:r>
            <a:endParaRPr lang="en-US" altLang="zh-CN" kern="0" dirty="0">
              <a:solidFill>
                <a:srgbClr val="FF0000"/>
              </a:solidFill>
              <a:ea typeface="黑体"/>
            </a:endParaRPr>
          </a:p>
          <a:p>
            <a:pPr marL="857250" lvl="2" indent="0" eaLnBrk="1" hangingPunct="1">
              <a:lnSpc>
                <a:spcPct val="150000"/>
              </a:lnSpc>
              <a:buClr>
                <a:srgbClr val="C00000"/>
              </a:buClr>
              <a:buNone/>
              <a:defRPr/>
            </a:pPr>
            <a:r>
              <a:rPr lang="zh-CN" altLang="en-US" b="0" kern="0" dirty="0">
                <a:solidFill>
                  <a:srgbClr val="000000"/>
                </a:solidFill>
                <a:ea typeface="黑体"/>
              </a:rPr>
              <a:t>例如：文件操作的</a:t>
            </a:r>
            <a:r>
              <a:rPr lang="en-US" altLang="zh-CN" b="0" kern="0" dirty="0">
                <a:solidFill>
                  <a:srgbClr val="000000"/>
                </a:solidFill>
                <a:ea typeface="黑体"/>
              </a:rPr>
              <a:t>open</a:t>
            </a:r>
            <a:r>
              <a:rPr lang="zh-CN" altLang="en-US" b="0" kern="0" dirty="0">
                <a:solidFill>
                  <a:srgbClr val="000000"/>
                </a:solidFill>
                <a:ea typeface="黑体"/>
              </a:rPr>
              <a:t>，</a:t>
            </a:r>
            <a:r>
              <a:rPr lang="en-US" altLang="zh-CN" b="0" kern="0" dirty="0">
                <a:solidFill>
                  <a:srgbClr val="000000"/>
                </a:solidFill>
                <a:ea typeface="黑体"/>
              </a:rPr>
              <a:t>read</a:t>
            </a:r>
            <a:r>
              <a:rPr lang="zh-CN" altLang="en-US" b="0" kern="0" dirty="0">
                <a:solidFill>
                  <a:srgbClr val="000000"/>
                </a:solidFill>
                <a:ea typeface="黑体"/>
              </a:rPr>
              <a:t>，</a:t>
            </a:r>
            <a:r>
              <a:rPr lang="en-US" altLang="zh-CN" b="0" kern="0" dirty="0">
                <a:solidFill>
                  <a:srgbClr val="000000"/>
                </a:solidFill>
                <a:ea typeface="黑体"/>
              </a:rPr>
              <a:t>write</a:t>
            </a:r>
            <a:r>
              <a:rPr lang="zh-CN" altLang="en-US" b="0" kern="0" dirty="0">
                <a:solidFill>
                  <a:srgbClr val="000000"/>
                </a:solidFill>
                <a:ea typeface="黑体"/>
              </a:rPr>
              <a:t>，</a:t>
            </a:r>
            <a:r>
              <a:rPr lang="en-US" altLang="zh-CN" b="0" kern="0" dirty="0">
                <a:solidFill>
                  <a:srgbClr val="000000"/>
                </a:solidFill>
                <a:ea typeface="黑体"/>
              </a:rPr>
              <a:t>close</a:t>
            </a:r>
          </a:p>
          <a:p>
            <a:pPr lvl="1" eaLnBrk="1" hangingPunct="1">
              <a:lnSpc>
                <a:spcPct val="150000"/>
              </a:lnSpc>
              <a:buClr>
                <a:srgbClr val="C00000"/>
              </a:buClr>
              <a:buFont typeface="Wingdings" panose="05000000000000000000" pitchFamily="2" charset="2"/>
              <a:buChar char="n"/>
              <a:defRPr/>
            </a:pPr>
            <a:r>
              <a:rPr lang="zh-CN" altLang="en-US" dirty="0">
                <a:solidFill>
                  <a:srgbClr val="003399"/>
                </a:solidFill>
                <a:latin typeface="Tempus Sans ITC" panose="04020404030D07020202" pitchFamily="82" charset="0"/>
              </a:rPr>
              <a:t>种类</a:t>
            </a:r>
            <a:endParaRPr lang="en-US" altLang="zh-CN" dirty="0">
              <a:solidFill>
                <a:srgbClr val="003399"/>
              </a:solidFill>
              <a:latin typeface="Tempus Sans ITC" panose="04020404030D07020202" pitchFamily="82" charset="0"/>
            </a:endParaRPr>
          </a:p>
          <a:p>
            <a:pPr lvl="2" indent="-285750" eaLnBrk="1" hangingPunct="1">
              <a:lnSpc>
                <a:spcPct val="150000"/>
              </a:lnSpc>
              <a:buClr>
                <a:srgbClr val="009900"/>
              </a:buClr>
              <a:buFont typeface="Wingdings" pitchFamily="2" charset="2"/>
              <a:buChar char="u"/>
              <a:defRPr/>
            </a:pPr>
            <a:r>
              <a:rPr lang="zh-CN" altLang="en-US" b="0" kern="0" dirty="0">
                <a:solidFill>
                  <a:srgbClr val="000000"/>
                </a:solidFill>
                <a:latin typeface="Times New Roman" panose="02020603050405020304" pitchFamily="18" charset="0"/>
                <a:ea typeface="黑体"/>
                <a:cs typeface="Times New Roman" panose="02020603050405020304" pitchFamily="18" charset="0"/>
              </a:rPr>
              <a:t>早期</a:t>
            </a:r>
            <a:r>
              <a:rPr lang="en-US" altLang="zh-CN" b="0" kern="0" dirty="0">
                <a:solidFill>
                  <a:srgbClr val="000000"/>
                </a:solidFill>
                <a:latin typeface="Times New Roman" panose="02020603050405020304" pitchFamily="18" charset="0"/>
                <a:ea typeface="黑体"/>
                <a:cs typeface="Times New Roman" panose="02020603050405020304" pitchFamily="18" charset="0"/>
              </a:rPr>
              <a:t>UNIX</a:t>
            </a:r>
            <a:r>
              <a:rPr lang="zh-CN" altLang="en-US" b="0" kern="0" dirty="0">
                <a:solidFill>
                  <a:srgbClr val="000000"/>
                </a:solidFill>
                <a:latin typeface="Times New Roman" panose="02020603050405020304" pitchFamily="18" charset="0"/>
                <a:ea typeface="黑体"/>
                <a:cs typeface="Times New Roman" panose="02020603050405020304" pitchFamily="18" charset="0"/>
              </a:rPr>
              <a:t>有</a:t>
            </a:r>
            <a:r>
              <a:rPr lang="en-US" altLang="zh-CN" b="0" kern="0" dirty="0">
                <a:solidFill>
                  <a:srgbClr val="000000"/>
                </a:solidFill>
                <a:latin typeface="Times New Roman" panose="02020603050405020304" pitchFamily="18" charset="0"/>
                <a:ea typeface="黑体"/>
                <a:cs typeface="Times New Roman" panose="02020603050405020304" pitchFamily="18" charset="0"/>
              </a:rPr>
              <a:t>50</a:t>
            </a:r>
            <a:r>
              <a:rPr lang="zh-CN" altLang="en-US" b="0" kern="0" dirty="0">
                <a:solidFill>
                  <a:srgbClr val="000000"/>
                </a:solidFill>
                <a:latin typeface="Times New Roman" panose="02020603050405020304" pitchFamily="18" charset="0"/>
                <a:ea typeface="黑体"/>
                <a:cs typeface="Times New Roman" panose="02020603050405020304" pitchFamily="18" charset="0"/>
              </a:rPr>
              <a:t>多个，后来扩充到</a:t>
            </a:r>
            <a:r>
              <a:rPr lang="en-US" altLang="zh-CN" b="0" kern="0" dirty="0">
                <a:solidFill>
                  <a:srgbClr val="000000"/>
                </a:solidFill>
                <a:latin typeface="Times New Roman" panose="02020603050405020304" pitchFamily="18" charset="0"/>
                <a:ea typeface="黑体"/>
                <a:cs typeface="Times New Roman" panose="02020603050405020304" pitchFamily="18" charset="0"/>
              </a:rPr>
              <a:t>120</a:t>
            </a:r>
            <a:r>
              <a:rPr lang="zh-CN" altLang="en-US" b="0" kern="0" dirty="0">
                <a:solidFill>
                  <a:srgbClr val="000000"/>
                </a:solidFill>
                <a:latin typeface="Times New Roman" panose="02020603050405020304" pitchFamily="18" charset="0"/>
                <a:ea typeface="黑体"/>
                <a:cs typeface="Times New Roman" panose="02020603050405020304" pitchFamily="18" charset="0"/>
              </a:rPr>
              <a:t>个，</a:t>
            </a:r>
            <a:r>
              <a:rPr lang="en-US" altLang="zh-CN" b="0" kern="0" dirty="0">
                <a:solidFill>
                  <a:srgbClr val="000000"/>
                </a:solidFill>
                <a:latin typeface="Times New Roman" panose="02020603050405020304" pitchFamily="18" charset="0"/>
                <a:ea typeface="黑体"/>
                <a:cs typeface="Times New Roman" panose="02020603050405020304" pitchFamily="18" charset="0"/>
              </a:rPr>
              <a:t>Linux</a:t>
            </a:r>
            <a:r>
              <a:rPr lang="zh-CN" altLang="en-US" b="0" kern="0" dirty="0">
                <a:solidFill>
                  <a:srgbClr val="000000"/>
                </a:solidFill>
                <a:latin typeface="Times New Roman" panose="02020603050405020304" pitchFamily="18" charset="0"/>
                <a:ea typeface="黑体"/>
                <a:cs typeface="Times New Roman" panose="02020603050405020304" pitchFamily="18" charset="0"/>
              </a:rPr>
              <a:t>有</a:t>
            </a:r>
            <a:r>
              <a:rPr lang="en-US" altLang="zh-CN" b="0" kern="0" dirty="0">
                <a:solidFill>
                  <a:srgbClr val="000000"/>
                </a:solidFill>
                <a:latin typeface="Times New Roman" panose="02020603050405020304" pitchFamily="18" charset="0"/>
                <a:ea typeface="黑体"/>
                <a:cs typeface="Times New Roman" panose="02020603050405020304" pitchFamily="18" charset="0"/>
              </a:rPr>
              <a:t>300</a:t>
            </a:r>
            <a:r>
              <a:rPr lang="zh-CN" altLang="en-US" b="0" kern="0" dirty="0">
                <a:solidFill>
                  <a:srgbClr val="000000"/>
                </a:solidFill>
                <a:latin typeface="Times New Roman" panose="02020603050405020304" pitchFamily="18" charset="0"/>
                <a:ea typeface="黑体"/>
                <a:cs typeface="Times New Roman" panose="02020603050405020304" pitchFamily="18" charset="0"/>
              </a:rPr>
              <a:t>个左右</a:t>
            </a:r>
          </a:p>
          <a:p>
            <a:pPr lvl="0" eaLnBrk="1" hangingPunct="1">
              <a:lnSpc>
                <a:spcPct val="100000"/>
              </a:lnSpc>
              <a:buClr>
                <a:srgbClr val="FF9900"/>
              </a:buClr>
              <a:buNone/>
              <a:defRPr/>
            </a:pPr>
            <a:endParaRPr lang="en-US" altLang="zh-CN" kern="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系统调用</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(System call)</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89A70335-A8E5-40CE-989F-32AD09193D7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134028468"/>
      </p:ext>
    </p:extLst>
  </p:cSld>
  <p:clrMapOvr>
    <a:masterClrMapping/>
  </p:clrMapOvr>
  <p:transition spd="slow" advTm="38376"/>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ts val="3600"/>
              </a:lnSpc>
              <a:buClr>
                <a:srgbClr val="C00000"/>
              </a:buClr>
              <a:buFont typeface="Wingdings" panose="05000000000000000000" pitchFamily="2" charset="2"/>
              <a:buChar char="n"/>
              <a:defRPr/>
            </a:pPr>
            <a:r>
              <a:rPr lang="zh-CN" altLang="en-US" dirty="0">
                <a:solidFill>
                  <a:srgbClr val="003399"/>
                </a:solidFill>
              </a:rPr>
              <a:t>系统调用与库函数在执行方式上的区别</a:t>
            </a:r>
            <a:endParaRPr lang="en-US" altLang="zh-CN" dirty="0">
              <a:solidFill>
                <a:srgbClr val="003399"/>
              </a:solidFill>
            </a:endParaRPr>
          </a:p>
          <a:p>
            <a:pPr marL="857250" lvl="2" indent="0" eaLnBrk="1" hangingPunct="1">
              <a:lnSpc>
                <a:spcPts val="3600"/>
              </a:lnSpc>
              <a:buClr>
                <a:srgbClr val="009900"/>
              </a:buClr>
              <a:buNone/>
              <a:defRPr/>
            </a:pP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例如：获取进程</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ID</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的</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getpid</a:t>
            </a:r>
            <a:r>
              <a:rPr lang="en-US" altLang="zh-CN" sz="2000" b="0" kern="0" dirty="0">
                <a:solidFill>
                  <a:srgbClr val="000000"/>
                </a:solidFill>
                <a:latin typeface="Lucida Console" panose="020B0609040504020204" pitchFamily="49" charset="0"/>
                <a:ea typeface="黑体"/>
                <a:cs typeface="Times New Roman" panose="02020603050405020304" pitchFamily="18" charset="0"/>
              </a:rPr>
              <a:t>()</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与字符串拷贝函数</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strcpy</a:t>
            </a:r>
            <a:r>
              <a:rPr lang="en-US" altLang="zh-CN" sz="2000" b="0" kern="0" dirty="0">
                <a:solidFill>
                  <a:srgbClr val="000000"/>
                </a:solidFill>
                <a:latin typeface="Lucida Console" panose="020B0609040504020204" pitchFamily="49" charset="0"/>
                <a:ea typeface="黑体"/>
                <a:cs typeface="Times New Roman" panose="02020603050405020304" pitchFamily="18" charset="0"/>
              </a:rPr>
              <a:t>()</a:t>
            </a:r>
          </a:p>
          <a:p>
            <a:pPr marL="857250" lvl="2" indent="0" eaLnBrk="1" hangingPunct="1">
              <a:lnSpc>
                <a:spcPts val="3600"/>
              </a:lnSpc>
              <a:buClr>
                <a:srgbClr val="009900"/>
              </a:buClr>
              <a:buNone/>
              <a:defRPr/>
            </a:pP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CPU</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的</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INT</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指令（软中断）与</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CALL</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指令（子程序调用）</a:t>
            </a:r>
            <a:endParaRPr lang="en-US" altLang="zh-CN" sz="2000" b="0" kern="0" dirty="0">
              <a:solidFill>
                <a:srgbClr val="000000"/>
              </a:solidFill>
              <a:latin typeface="Times New Roman" panose="02020603050405020304" pitchFamily="18" charset="0"/>
              <a:ea typeface="黑体"/>
              <a:cs typeface="Times New Roman" panose="02020603050405020304" pitchFamily="18" charset="0"/>
            </a:endParaRPr>
          </a:p>
          <a:p>
            <a:pPr lvl="1" eaLnBrk="1" hangingPunct="1">
              <a:lnSpc>
                <a:spcPts val="3600"/>
              </a:lnSpc>
              <a:buClr>
                <a:srgbClr val="C00000"/>
              </a:buClr>
              <a:buFont typeface="Wingdings" panose="05000000000000000000" pitchFamily="2" charset="2"/>
              <a:buChar char="n"/>
              <a:defRPr/>
            </a:pPr>
            <a:r>
              <a:rPr lang="zh-CN" altLang="en-US" dirty="0">
                <a:solidFill>
                  <a:srgbClr val="003399"/>
                </a:solidFill>
              </a:rPr>
              <a:t>库函数对系统调用</a:t>
            </a:r>
            <a:r>
              <a:rPr lang="zh-CN" altLang="en-US" dirty="0">
                <a:solidFill>
                  <a:srgbClr val="003399"/>
                </a:solidFill>
                <a:latin typeface="Times New Roman" panose="02020603050405020304" pitchFamily="18" charset="0"/>
                <a:cs typeface="Times New Roman" panose="02020603050405020304" pitchFamily="18" charset="0"/>
              </a:rPr>
              <a:t>的封装（</a:t>
            </a:r>
            <a:r>
              <a:rPr lang="en-US" altLang="zh-CN" dirty="0">
                <a:solidFill>
                  <a:srgbClr val="003399"/>
                </a:solidFill>
                <a:latin typeface="Times New Roman" panose="02020603050405020304" pitchFamily="18" charset="0"/>
                <a:cs typeface="Times New Roman" panose="02020603050405020304" pitchFamily="18" charset="0"/>
              </a:rPr>
              <a:t>API</a:t>
            </a:r>
            <a:r>
              <a:rPr lang="zh-CN" altLang="en-US" dirty="0">
                <a:solidFill>
                  <a:srgbClr val="003399"/>
                </a:solidFill>
                <a:latin typeface="Times New Roman" panose="02020603050405020304" pitchFamily="18" charset="0"/>
                <a:cs typeface="Times New Roman" panose="02020603050405020304" pitchFamily="18" charset="0"/>
              </a:rPr>
              <a:t>）</a:t>
            </a:r>
            <a:endParaRPr lang="en-US" altLang="zh-CN" dirty="0">
              <a:solidFill>
                <a:srgbClr val="003399"/>
              </a:solidFill>
              <a:latin typeface="Times New Roman" panose="02020603050405020304" pitchFamily="18" charset="0"/>
              <a:cs typeface="Times New Roman" panose="02020603050405020304" pitchFamily="18" charset="0"/>
            </a:endParaRPr>
          </a:p>
          <a:p>
            <a:pPr marL="857250" lvl="2" indent="0" eaLnBrk="1" hangingPunct="1">
              <a:lnSpc>
                <a:spcPts val="3600"/>
              </a:lnSpc>
              <a:buClr>
                <a:srgbClr val="009900"/>
              </a:buClr>
              <a:buNone/>
              <a:defRPr/>
            </a:pP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目的：执行效率更高或者调用界面更方便。例如：</a:t>
            </a:r>
            <a:endParaRPr lang="en-US" altLang="zh-CN" sz="2000" b="0" kern="0" dirty="0">
              <a:solidFill>
                <a:srgbClr val="000000"/>
              </a:solidFill>
              <a:latin typeface="Times New Roman" panose="02020603050405020304" pitchFamily="18" charset="0"/>
              <a:ea typeface="黑体"/>
              <a:cs typeface="Times New Roman" panose="02020603050405020304" pitchFamily="18" charset="0"/>
            </a:endParaRPr>
          </a:p>
          <a:p>
            <a:pPr marL="857250" lvl="2" indent="0" eaLnBrk="1" hangingPunct="1">
              <a:lnSpc>
                <a:spcPts val="3600"/>
              </a:lnSpc>
              <a:buClr>
                <a:srgbClr val="009900"/>
              </a:buClr>
              <a:buNone/>
              <a:defRPr/>
            </a:pP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库</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函数</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printf</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对系统调用</a:t>
            </a:r>
            <a:r>
              <a:rPr lang="en-US" altLang="zh-CN" sz="2000" b="0" kern="0" dirty="0">
                <a:solidFill>
                  <a:srgbClr val="000000"/>
                </a:solidFill>
                <a:latin typeface="Lucida Console" panose="020B0609040504020204" pitchFamily="49" charset="0"/>
                <a:ea typeface="黑体"/>
                <a:cs typeface="Times New Roman" panose="02020603050405020304" pitchFamily="18" charset="0"/>
              </a:rPr>
              <a:t>write</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的封装</a:t>
            </a:r>
            <a:endParaRPr lang="en-US" altLang="zh-CN" sz="2000" b="0" kern="0" dirty="0">
              <a:solidFill>
                <a:srgbClr val="000000"/>
              </a:solidFill>
              <a:latin typeface="Lucida Console" panose="020B0609040504020204" pitchFamily="49" charset="0"/>
              <a:ea typeface="黑体"/>
              <a:cs typeface="Times New Roman" panose="02020603050405020304" pitchFamily="18" charset="0"/>
            </a:endParaRPr>
          </a:p>
          <a:p>
            <a:pPr marL="857250" lvl="2" indent="0" eaLnBrk="1" hangingPunct="1">
              <a:lnSpc>
                <a:spcPts val="3600"/>
              </a:lnSpc>
              <a:buClr>
                <a:srgbClr val="009900"/>
              </a:buClr>
              <a:buNone/>
              <a:defRPr/>
            </a:pPr>
            <a:r>
              <a:rPr lang="zh-CN" altLang="en-US" sz="2000" b="0" kern="0" dirty="0">
                <a:solidFill>
                  <a:srgbClr val="000000"/>
                </a:solidFill>
                <a:latin typeface="Lucida Console" panose="020B0609040504020204" pitchFamily="49" charset="0"/>
                <a:ea typeface="黑体"/>
                <a:cs typeface="Times New Roman" panose="02020603050405020304" pitchFamily="18" charset="0"/>
              </a:rPr>
              <a:t>库函数</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malloc</a:t>
            </a:r>
            <a:r>
              <a:rPr lang="en-US" altLang="zh-CN" sz="2000" b="0" kern="0" dirty="0">
                <a:solidFill>
                  <a:srgbClr val="000000"/>
                </a:solidFill>
                <a:latin typeface="Lucida Console" panose="020B0609040504020204" pitchFamily="49" charset="0"/>
                <a:ea typeface="黑体"/>
                <a:cs typeface="Times New Roman" panose="02020603050405020304" pitchFamily="18" charset="0"/>
              </a:rPr>
              <a:t>/free</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对系统调用</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sbrk</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的封装</a:t>
            </a:r>
          </a:p>
          <a:p>
            <a:pPr lvl="1" eaLnBrk="1" hangingPunct="1">
              <a:lnSpc>
                <a:spcPts val="3600"/>
              </a:lnSpc>
              <a:buClr>
                <a:srgbClr val="C00000"/>
              </a:buClr>
              <a:buFont typeface="Wingdings" panose="05000000000000000000" pitchFamily="2" charset="2"/>
              <a:buChar char="n"/>
              <a:defRPr/>
            </a:pPr>
            <a:r>
              <a:rPr lang="zh-CN" altLang="en-US" dirty="0">
                <a:solidFill>
                  <a:srgbClr val="003399"/>
                </a:solidFill>
              </a:rPr>
              <a:t>可移植性</a:t>
            </a:r>
            <a:endParaRPr lang="en-US" altLang="zh-CN" dirty="0">
              <a:solidFill>
                <a:srgbClr val="003399"/>
              </a:solidFill>
            </a:endParaRPr>
          </a:p>
          <a:p>
            <a:pPr marL="914400" lvl="2" indent="0" eaLnBrk="1" hangingPunct="1">
              <a:lnSpc>
                <a:spcPts val="3600"/>
              </a:lnSpc>
              <a:buNone/>
              <a:defRPr/>
            </a:pP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系统调用和相关</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API</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函数以及库函数的名称、参数排列顺序、参数类型，返回值的类型，以及实现的功能，都属于类似</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POSIX</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标准规范的内容，便于不同</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Unix</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系统之间的移植 </a:t>
            </a:r>
          </a:p>
          <a:p>
            <a:pPr lvl="1" eaLnBrk="1" hangingPunct="1">
              <a:buClr>
                <a:srgbClr val="C00000"/>
              </a:buClr>
              <a:buFont typeface="Wingdings" panose="05000000000000000000" pitchFamily="2" charset="2"/>
              <a:buChar char="n"/>
              <a:defRPr/>
            </a:pPr>
            <a:endParaRPr lang="en-US" altLang="zh-CN" dirty="0">
              <a:solidFill>
                <a:srgbClr val="003399"/>
              </a:solidFill>
            </a:endParaRPr>
          </a:p>
          <a:p>
            <a:pPr lvl="0" eaLnBrk="1" hangingPunct="1">
              <a:lnSpc>
                <a:spcPct val="100000"/>
              </a:lnSpc>
              <a:buClr>
                <a:srgbClr val="FF9900"/>
              </a:buClr>
              <a:buNone/>
              <a:defRPr/>
            </a:pPr>
            <a:endParaRPr lang="en-US" altLang="zh-CN" kern="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系统调用</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(System call)</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B27BA39-D356-4D03-8431-4D15A6FC99F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09269855"/>
      </p:ext>
    </p:extLst>
  </p:cSld>
  <p:clrMapOvr>
    <a:masterClrMapping/>
  </p:clrMapOvr>
  <p:transition spd="slow" advTm="38376"/>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153128" cy="5865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500"/>
              </a:lnSpc>
              <a:buClr>
                <a:srgbClr val="FF9900"/>
              </a:buClr>
              <a:defRPr/>
            </a:pPr>
            <a:r>
              <a:rPr lang="zh-CN" altLang="en-US" kern="0" dirty="0"/>
              <a:t>返回值：</a:t>
            </a:r>
            <a:r>
              <a:rPr lang="zh-CN" altLang="en-US" b="0" kern="0" dirty="0">
                <a:solidFill>
                  <a:srgbClr val="000000"/>
                </a:solidFill>
              </a:rPr>
              <a:t>返回一个整数值</a:t>
            </a:r>
          </a:p>
          <a:p>
            <a:pPr lvl="1" eaLnBrk="1" hangingPunct="1">
              <a:lnSpc>
                <a:spcPts val="3500"/>
              </a:lnSpc>
              <a:defRPr/>
            </a:pPr>
            <a:r>
              <a:rPr lang="zh-CN" altLang="en-US" b="0" kern="0" dirty="0">
                <a:solidFill>
                  <a:srgbClr val="000000"/>
                </a:solidFill>
              </a:rPr>
              <a:t>返回值大于或等于零：成功</a:t>
            </a:r>
          </a:p>
          <a:p>
            <a:pPr lvl="1" eaLnBrk="1" hangingPunct="1">
              <a:lnSpc>
                <a:spcPts val="3500"/>
              </a:lnSpc>
              <a:defRPr/>
            </a:pPr>
            <a:r>
              <a:rPr lang="zh-CN" altLang="en-US" b="0" kern="0" dirty="0">
                <a:solidFill>
                  <a:srgbClr val="000000"/>
                </a:solidFill>
              </a:rPr>
              <a:t>返回值小于</a:t>
            </a:r>
            <a:r>
              <a:rPr lang="en-US" altLang="zh-CN" b="0" kern="0" dirty="0">
                <a:solidFill>
                  <a:srgbClr val="000000"/>
                </a:solidFill>
              </a:rPr>
              <a:t>0</a:t>
            </a:r>
            <a:r>
              <a:rPr lang="zh-CN" altLang="en-US" b="0" kern="0" dirty="0">
                <a:solidFill>
                  <a:srgbClr val="000000"/>
                </a:solidFill>
              </a:rPr>
              <a:t>：如</a:t>
            </a:r>
            <a:r>
              <a:rPr lang="en-US" altLang="zh-CN" b="0" kern="0" dirty="0">
                <a:solidFill>
                  <a:srgbClr val="000000"/>
                </a:solidFill>
              </a:rPr>
              <a:t>-1</a:t>
            </a:r>
            <a:r>
              <a:rPr lang="zh-CN" altLang="en-US" b="0" kern="0" dirty="0">
                <a:solidFill>
                  <a:srgbClr val="000000"/>
                </a:solidFill>
              </a:rPr>
              <a:t>，表示失败</a:t>
            </a:r>
          </a:p>
          <a:p>
            <a:pPr eaLnBrk="1" hangingPunct="1">
              <a:lnSpc>
                <a:spcPts val="3500"/>
              </a:lnSpc>
              <a:buClr>
                <a:srgbClr val="FF9900"/>
              </a:buClr>
              <a:defRPr/>
            </a:pPr>
            <a:r>
              <a:rPr lang="zh-CN" altLang="en-US" kern="0" dirty="0"/>
              <a:t>整型变量</a:t>
            </a:r>
            <a:r>
              <a:rPr lang="en-US" altLang="zh-CN" kern="0" dirty="0" err="1"/>
              <a:t>errno</a:t>
            </a:r>
            <a:r>
              <a:rPr lang="zh-CN" altLang="en-US" kern="0" dirty="0"/>
              <a:t>（或可像整形变量那样可读取的宏定义）</a:t>
            </a:r>
            <a:endParaRPr lang="en-US" altLang="zh-CN" kern="0" dirty="0"/>
          </a:p>
          <a:p>
            <a:pPr lvl="1" eaLnBrk="1" hangingPunct="1">
              <a:lnSpc>
                <a:spcPts val="3500"/>
              </a:lnSpc>
              <a:defRPr/>
            </a:pPr>
            <a:r>
              <a:rPr lang="en-US" altLang="zh-CN" b="0" kern="0" dirty="0">
                <a:solidFill>
                  <a:srgbClr val="000000"/>
                </a:solidFill>
              </a:rPr>
              <a:t>C</a:t>
            </a:r>
            <a:r>
              <a:rPr lang="zh-CN" altLang="en-US" b="0" kern="0" dirty="0">
                <a:solidFill>
                  <a:srgbClr val="000000"/>
                </a:solidFill>
              </a:rPr>
              <a:t>标准库定义了</a:t>
            </a:r>
            <a:r>
              <a:rPr lang="en-US" altLang="zh-CN" b="0" kern="0" dirty="0" err="1">
                <a:solidFill>
                  <a:srgbClr val="000000"/>
                </a:solidFill>
              </a:rPr>
              <a:t>errno</a:t>
            </a:r>
            <a:r>
              <a:rPr lang="zh-CN" altLang="en-US" b="0" kern="0" dirty="0">
                <a:solidFill>
                  <a:srgbClr val="000000"/>
                </a:solidFill>
              </a:rPr>
              <a:t>，系统调用失败后自动填写错误代码，记录失败原因</a:t>
            </a:r>
          </a:p>
          <a:p>
            <a:pPr marL="457200" lvl="1" indent="0" eaLnBrk="1" hangingPunct="1">
              <a:lnSpc>
                <a:spcPts val="3500"/>
              </a:lnSpc>
              <a:buNone/>
              <a:defRPr/>
            </a:pPr>
            <a:r>
              <a:rPr lang="en-US" altLang="zh-CN" b="0" kern="0" dirty="0">
                <a:solidFill>
                  <a:srgbClr val="000000"/>
                </a:solidFill>
              </a:rPr>
              <a:t>#include &lt;</a:t>
            </a:r>
            <a:r>
              <a:rPr lang="en-US" altLang="zh-CN" b="0" kern="0" dirty="0" err="1">
                <a:solidFill>
                  <a:srgbClr val="000000"/>
                </a:solidFill>
              </a:rPr>
              <a:t>errno.h</a:t>
            </a:r>
            <a:r>
              <a:rPr lang="en-US" altLang="zh-CN" b="0" kern="0" dirty="0">
                <a:solidFill>
                  <a:srgbClr val="000000"/>
                </a:solidFill>
              </a:rPr>
              <a:t>&gt;</a:t>
            </a:r>
            <a:r>
              <a:rPr lang="zh-CN" altLang="en-US" b="0" kern="0" dirty="0">
                <a:solidFill>
                  <a:srgbClr val="000000"/>
                </a:solidFill>
              </a:rPr>
              <a:t>之后，就可以直接使用</a:t>
            </a:r>
            <a:r>
              <a:rPr lang="en-US" altLang="zh-CN" b="0" kern="0" dirty="0" err="1">
                <a:solidFill>
                  <a:srgbClr val="000000"/>
                </a:solidFill>
              </a:rPr>
              <a:t>errno</a:t>
            </a:r>
            <a:endParaRPr lang="en-US" altLang="zh-CN" b="0" kern="0" dirty="0">
              <a:solidFill>
                <a:srgbClr val="000000"/>
              </a:solidFill>
            </a:endParaRPr>
          </a:p>
          <a:p>
            <a:pPr lvl="1" eaLnBrk="1" hangingPunct="1">
              <a:lnSpc>
                <a:spcPts val="3500"/>
              </a:lnSpc>
              <a:defRPr/>
            </a:pPr>
            <a:r>
              <a:rPr lang="en-US" altLang="zh-CN" b="0" kern="0" dirty="0" err="1">
                <a:solidFill>
                  <a:srgbClr val="000000"/>
                </a:solidFill>
              </a:rPr>
              <a:t>errno.h</a:t>
            </a:r>
            <a:r>
              <a:rPr lang="zh-CN" altLang="en-US" b="0" kern="0" dirty="0">
                <a:solidFill>
                  <a:srgbClr val="000000"/>
                </a:solidFill>
              </a:rPr>
              <a:t>头文件定义了许多有</a:t>
            </a:r>
            <a:r>
              <a:rPr lang="en-US" altLang="zh-CN" b="0" kern="0" dirty="0">
                <a:solidFill>
                  <a:srgbClr val="000000"/>
                </a:solidFill>
              </a:rPr>
              <a:t>E</a:t>
            </a:r>
            <a:r>
              <a:rPr lang="zh-CN" altLang="en-US" b="0" kern="0" dirty="0">
                <a:solidFill>
                  <a:srgbClr val="000000"/>
                </a:solidFill>
              </a:rPr>
              <a:t>前缀的宏，例如</a:t>
            </a:r>
          </a:p>
          <a:p>
            <a:pPr lvl="2" eaLnBrk="1" hangingPunct="1">
              <a:lnSpc>
                <a:spcPts val="3500"/>
              </a:lnSpc>
              <a:defRPr/>
            </a:pPr>
            <a:r>
              <a:rPr lang="en-US" altLang="zh-CN" b="0" kern="0" dirty="0">
                <a:solidFill>
                  <a:srgbClr val="000000"/>
                </a:solidFill>
              </a:rPr>
              <a:t>EACCESS</a:t>
            </a:r>
            <a:r>
              <a:rPr lang="zh-CN" altLang="en-US" b="0" kern="0" dirty="0">
                <a:solidFill>
                  <a:srgbClr val="000000"/>
                </a:solidFill>
              </a:rPr>
              <a:t>，</a:t>
            </a:r>
            <a:r>
              <a:rPr lang="en-US" altLang="zh-CN" b="0" kern="0" dirty="0">
                <a:solidFill>
                  <a:srgbClr val="000000"/>
                </a:solidFill>
              </a:rPr>
              <a:t>EIO</a:t>
            </a:r>
            <a:r>
              <a:rPr lang="zh-CN" altLang="en-US" b="0" kern="0" dirty="0">
                <a:solidFill>
                  <a:srgbClr val="000000"/>
                </a:solidFill>
              </a:rPr>
              <a:t>，</a:t>
            </a:r>
            <a:r>
              <a:rPr lang="en-US" altLang="zh-CN" b="0" kern="0" dirty="0">
                <a:solidFill>
                  <a:srgbClr val="000000"/>
                </a:solidFill>
              </a:rPr>
              <a:t>ENOMEM</a:t>
            </a:r>
            <a:r>
              <a:rPr lang="zh-CN" altLang="en-US" b="0" kern="0" dirty="0">
                <a:solidFill>
                  <a:srgbClr val="000000"/>
                </a:solidFill>
              </a:rPr>
              <a:t>，</a:t>
            </a:r>
            <a:r>
              <a:rPr lang="en-US" altLang="zh-CN" b="0" kern="0" dirty="0">
                <a:solidFill>
                  <a:srgbClr val="000000"/>
                </a:solidFill>
              </a:rPr>
              <a:t>EINTR</a:t>
            </a:r>
          </a:p>
          <a:p>
            <a:pPr lvl="2" eaLnBrk="1" hangingPunct="1">
              <a:lnSpc>
                <a:spcPts val="3500"/>
              </a:lnSpc>
              <a:defRPr/>
            </a:pPr>
            <a:r>
              <a:rPr lang="zh-CN" altLang="en-US" b="0" kern="0" dirty="0">
                <a:solidFill>
                  <a:srgbClr val="000000"/>
                </a:solidFill>
              </a:rPr>
              <a:t>相关系统调用的手册页中有出错说明</a:t>
            </a:r>
            <a:endParaRPr lang="en-US" altLang="zh-CN" b="0" kern="0" dirty="0">
              <a:solidFill>
                <a:srgbClr val="000000"/>
              </a:solidFill>
            </a:endParaRPr>
          </a:p>
          <a:p>
            <a:pPr marL="514350" lvl="1" indent="0" eaLnBrk="1" hangingPunct="1">
              <a:lnSpc>
                <a:spcPts val="3500"/>
              </a:lnSpc>
              <a:buClr>
                <a:srgbClr val="0000FF"/>
              </a:buClr>
              <a:buNone/>
              <a:defRPr/>
            </a:pPr>
            <a:r>
              <a:rPr lang="zh-CN" altLang="en-US" b="0" kern="0" dirty="0">
                <a:solidFill>
                  <a:srgbClr val="C00000"/>
                </a:solidFill>
              </a:rPr>
              <a:t>在</a:t>
            </a:r>
            <a:r>
              <a:rPr lang="en-US" altLang="zh-CN" b="0" kern="0" dirty="0">
                <a:solidFill>
                  <a:srgbClr val="C00000"/>
                </a:solidFill>
              </a:rPr>
              <a:t>man</a:t>
            </a:r>
            <a:r>
              <a:rPr lang="zh-CN" altLang="en-US" b="0" kern="0" dirty="0">
                <a:solidFill>
                  <a:srgbClr val="C00000"/>
                </a:solidFill>
                <a:latin typeface="Times New Roman" panose="02020603050405020304" pitchFamily="18" charset="0"/>
                <a:cs typeface="Times New Roman" panose="02020603050405020304" pitchFamily="18" charset="0"/>
              </a:rPr>
              <a:t>手册页</a:t>
            </a:r>
            <a:r>
              <a:rPr lang="en-US" altLang="zh-CN" b="0" kern="0" dirty="0">
                <a:solidFill>
                  <a:srgbClr val="C00000"/>
                </a:solidFill>
                <a:latin typeface="Times New Roman" panose="02020603050405020304" pitchFamily="18" charset="0"/>
                <a:cs typeface="Times New Roman" panose="02020603050405020304" pitchFamily="18" charset="0"/>
              </a:rPr>
              <a:t>ERRORS</a:t>
            </a:r>
            <a:r>
              <a:rPr lang="zh-CN" altLang="en-US" b="0" kern="0" dirty="0">
                <a:solidFill>
                  <a:srgbClr val="C00000"/>
                </a:solidFill>
                <a:latin typeface="Times New Roman" panose="02020603050405020304" pitchFamily="18" charset="0"/>
                <a:cs typeface="Times New Roman" panose="02020603050405020304" pitchFamily="18" charset="0"/>
              </a:rPr>
              <a:t>节介绍</a:t>
            </a:r>
            <a:r>
              <a:rPr lang="zh-CN" altLang="en-US" b="0" kern="0" dirty="0">
                <a:solidFill>
                  <a:srgbClr val="C00000"/>
                </a:solidFill>
              </a:rPr>
              <a:t>出错原因，如</a:t>
            </a:r>
            <a:r>
              <a:rPr lang="en-US" altLang="zh-CN" b="0" kern="0" dirty="0">
                <a:solidFill>
                  <a:srgbClr val="C00000"/>
                </a:solidFill>
              </a:rPr>
              <a:t>man </a:t>
            </a:r>
            <a:r>
              <a:rPr lang="en-US" altLang="zh-CN" b="0" kern="0" dirty="0" err="1">
                <a:solidFill>
                  <a:srgbClr val="C00000"/>
                </a:solidFill>
              </a:rPr>
              <a:t>recv</a:t>
            </a:r>
            <a:endParaRPr lang="zh-CN" altLang="en-US" b="0" kern="0" dirty="0">
              <a:solidFill>
                <a:srgbClr val="C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系统调用函数的返回值</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02CE1EA-BBB9-4AB2-9C90-3B0A149D34B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310063869"/>
      </p:ext>
    </p:extLst>
  </p:cSld>
  <p:clrMapOvr>
    <a:masterClrMapping/>
  </p:clrMapOvr>
  <p:transition spd="slow" advTm="38376"/>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127448" y="992982"/>
            <a:ext cx="10225136"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err="1"/>
              <a:t>strerror</a:t>
            </a:r>
            <a:endParaRPr lang="en-US" altLang="zh-CN" kern="0" dirty="0"/>
          </a:p>
          <a:p>
            <a:pPr lvl="1" eaLnBrk="1" hangingPunct="1">
              <a:lnSpc>
                <a:spcPct val="150000"/>
              </a:lnSpc>
              <a:buNone/>
              <a:defRPr/>
            </a:pPr>
            <a:r>
              <a:rPr kumimoji="0" lang="en-US" altLang="zh-CN" b="0" kern="0" dirty="0">
                <a:solidFill>
                  <a:srgbClr val="800000"/>
                </a:solidFill>
              </a:rPr>
              <a:t>ch</a:t>
            </a:r>
            <a:r>
              <a:rPr lang="en-US" altLang="zh-CN" b="0" kern="0" dirty="0">
                <a:solidFill>
                  <a:srgbClr val="800000"/>
                </a:solidFill>
              </a:rPr>
              <a:t>ar *</a:t>
            </a:r>
            <a:r>
              <a:rPr lang="en-US" altLang="zh-CN" b="0" kern="0" dirty="0" err="1">
                <a:solidFill>
                  <a:srgbClr val="800000"/>
                </a:solidFill>
              </a:rPr>
              <a:t>strerror</a:t>
            </a:r>
            <a:r>
              <a:rPr lang="en-US" altLang="zh-CN" b="0" kern="0" dirty="0">
                <a:solidFill>
                  <a:srgbClr val="800000"/>
                </a:solidFill>
              </a:rPr>
              <a:t>(</a:t>
            </a:r>
            <a:r>
              <a:rPr lang="en-US" altLang="zh-CN" b="0" kern="0" dirty="0" err="1">
                <a:solidFill>
                  <a:srgbClr val="800000"/>
                </a:solidFill>
              </a:rPr>
              <a:t>int</a:t>
            </a:r>
            <a:r>
              <a:rPr lang="en-US" altLang="zh-CN" b="0" kern="0" dirty="0">
                <a:solidFill>
                  <a:srgbClr val="800000"/>
                </a:solidFill>
              </a:rPr>
              <a:t> </a:t>
            </a:r>
            <a:r>
              <a:rPr lang="en-US" altLang="zh-CN" b="0" i="1" kern="0" dirty="0" err="1">
                <a:solidFill>
                  <a:srgbClr val="800000"/>
                </a:solidFill>
                <a:latin typeface="Times New Roman" pitchFamily="18" charset="0"/>
              </a:rPr>
              <a:t>errno</a:t>
            </a:r>
            <a:r>
              <a:rPr lang="en-US" altLang="zh-CN" b="0" kern="0" dirty="0">
                <a:solidFill>
                  <a:srgbClr val="800000"/>
                </a:solidFill>
              </a:rPr>
              <a:t>);</a:t>
            </a:r>
          </a:p>
          <a:p>
            <a:pPr marL="457200" lvl="1" indent="0" eaLnBrk="1" hangingPunct="1">
              <a:lnSpc>
                <a:spcPct val="150000"/>
              </a:lnSpc>
              <a:buNone/>
              <a:defRPr/>
            </a:pPr>
            <a:r>
              <a:rPr lang="en-US" altLang="zh-CN" b="0" kern="0" dirty="0" err="1">
                <a:solidFill>
                  <a:srgbClr val="000000"/>
                </a:solidFill>
              </a:rPr>
              <a:t>errno</a:t>
            </a:r>
            <a:r>
              <a:rPr lang="zh-CN" altLang="en-US" b="0" kern="0" dirty="0">
                <a:solidFill>
                  <a:srgbClr val="000000"/>
                </a:solidFill>
              </a:rPr>
              <a:t>是个整数，便于程序识别错误原因，不便于操作员理解失败原因。</a:t>
            </a:r>
            <a:endParaRPr lang="en-US" altLang="zh-CN" b="0" kern="0" dirty="0">
              <a:solidFill>
                <a:srgbClr val="000000"/>
              </a:solidFill>
            </a:endParaRPr>
          </a:p>
          <a:p>
            <a:pPr marL="457200" lvl="1" indent="0" eaLnBrk="1" hangingPunct="1">
              <a:lnSpc>
                <a:spcPct val="150000"/>
              </a:lnSpc>
              <a:buNone/>
              <a:defRPr/>
            </a:pPr>
            <a:r>
              <a:rPr lang="zh-CN" altLang="en-US" b="0" kern="0" dirty="0">
                <a:solidFill>
                  <a:srgbClr val="000000"/>
                </a:solidFill>
              </a:rPr>
              <a:t>库函数</a:t>
            </a:r>
            <a:r>
              <a:rPr lang="en-US" altLang="zh-CN" b="0" kern="0" dirty="0" err="1">
                <a:solidFill>
                  <a:srgbClr val="000000"/>
                </a:solidFill>
              </a:rPr>
              <a:t>strerror</a:t>
            </a:r>
            <a:r>
              <a:rPr lang="zh-CN" altLang="en-US" b="0" kern="0" dirty="0">
                <a:solidFill>
                  <a:srgbClr val="000000"/>
                </a:solidFill>
              </a:rPr>
              <a:t>将数字形式的错误代码转换成一个可阅读的字符串</a:t>
            </a:r>
          </a:p>
          <a:p>
            <a:pPr lvl="0" eaLnBrk="1" hangingPunct="1">
              <a:lnSpc>
                <a:spcPct val="150000"/>
              </a:lnSpc>
              <a:buClr>
                <a:srgbClr val="FF9900"/>
              </a:buClr>
              <a:defRPr/>
            </a:pPr>
            <a:r>
              <a:rPr lang="en-US" altLang="zh-CN" kern="0" dirty="0" err="1"/>
              <a:t>printf</a:t>
            </a:r>
            <a:r>
              <a:rPr lang="zh-CN" altLang="en-US" kern="0" dirty="0"/>
              <a:t>的</a:t>
            </a:r>
            <a:r>
              <a:rPr lang="en-US" altLang="zh-CN" kern="0" dirty="0"/>
              <a:t>%m</a:t>
            </a:r>
          </a:p>
          <a:p>
            <a:pPr marL="457200" lvl="1" indent="0" eaLnBrk="1" hangingPunct="1">
              <a:lnSpc>
                <a:spcPct val="150000"/>
              </a:lnSpc>
              <a:buNone/>
              <a:defRPr/>
            </a:pPr>
            <a:r>
              <a:rPr lang="en-US" altLang="zh-CN" b="0" kern="0" dirty="0" err="1">
                <a:solidFill>
                  <a:srgbClr val="000000"/>
                </a:solidFill>
              </a:rPr>
              <a:t>printf</a:t>
            </a:r>
            <a:r>
              <a:rPr lang="zh-CN" altLang="en-US" b="0" kern="0" dirty="0">
                <a:solidFill>
                  <a:srgbClr val="000000"/>
                </a:solidFill>
              </a:rPr>
              <a:t>类函数格式字符串中的</a:t>
            </a:r>
            <a:r>
              <a:rPr lang="en-US" altLang="zh-CN" b="0" kern="0" dirty="0">
                <a:solidFill>
                  <a:srgbClr val="000000"/>
                </a:solidFill>
              </a:rPr>
              <a:t>%m</a:t>
            </a:r>
            <a:r>
              <a:rPr lang="zh-CN" altLang="en-US" b="0" kern="0" dirty="0">
                <a:solidFill>
                  <a:srgbClr val="000000"/>
                </a:solidFill>
              </a:rPr>
              <a:t>会被替换成上次系统调用失败的错误代码对应的</a:t>
            </a:r>
            <a:r>
              <a:rPr lang="zh-CN" altLang="en-US" b="0" kern="0" dirty="0">
                <a:solidFill>
                  <a:srgbClr val="000000"/>
                </a:solidFill>
                <a:latin typeface="Times New Roman" panose="02020603050405020304" pitchFamily="18" charset="0"/>
                <a:cs typeface="Times New Roman" panose="02020603050405020304" pitchFamily="18" charset="0"/>
              </a:rPr>
              <a:t>消息（</a:t>
            </a:r>
            <a:r>
              <a:rPr lang="en-US" altLang="zh-CN" b="0" kern="0" dirty="0">
                <a:solidFill>
                  <a:srgbClr val="000000"/>
                </a:solidFill>
                <a:latin typeface="Times New Roman" panose="02020603050405020304" pitchFamily="18" charset="0"/>
                <a:cs typeface="Times New Roman" panose="02020603050405020304" pitchFamily="18" charset="0"/>
              </a:rPr>
              <a:t>message</a:t>
            </a:r>
            <a:r>
              <a:rPr lang="zh-CN" altLang="en-US" b="0" kern="0" dirty="0">
                <a:solidFill>
                  <a:srgbClr val="000000"/>
                </a:solidFill>
                <a:latin typeface="Times New Roman" panose="02020603050405020304" pitchFamily="18" charset="0"/>
                <a:cs typeface="Times New Roman" panose="02020603050405020304" pitchFamily="18" charset="0"/>
              </a:rPr>
              <a:t>）</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988414" y="115888"/>
            <a:ext cx="8424584"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sz="3600" kern="0" dirty="0">
                <a:latin typeface="Verdana" panose="020B0604030504040204" pitchFamily="34" charset="0"/>
                <a:ea typeface="黑体" panose="02010609060101010101" pitchFamily="49" charset="-122"/>
              </a:rPr>
              <a:t>库函数</a:t>
            </a:r>
            <a:r>
              <a:rPr lang="en-US" altLang="zh-CN" sz="3600" kern="0" dirty="0" err="1">
                <a:latin typeface="Verdana" panose="020B0604030504040204" pitchFamily="34" charset="0"/>
                <a:ea typeface="黑体" panose="02010609060101010101" pitchFamily="49" charset="-122"/>
              </a:rPr>
              <a:t>strerror</a:t>
            </a:r>
            <a:r>
              <a:rPr lang="zh-CN" altLang="en-US" sz="3600" kern="0" dirty="0">
                <a:latin typeface="Verdana" panose="020B0604030504040204" pitchFamily="34" charset="0"/>
                <a:ea typeface="黑体" panose="02010609060101010101" pitchFamily="49" charset="-122"/>
              </a:rPr>
              <a:t>与</a:t>
            </a:r>
            <a:r>
              <a:rPr lang="en-US" altLang="zh-CN" sz="3600" kern="0" dirty="0" err="1">
                <a:latin typeface="Verdana" panose="020B0604030504040204" pitchFamily="34" charset="0"/>
                <a:ea typeface="黑体" panose="02010609060101010101" pitchFamily="49" charset="-122"/>
              </a:rPr>
              <a:t>printf</a:t>
            </a:r>
            <a:r>
              <a:rPr lang="zh-CN" altLang="en-US" sz="3600" kern="0" dirty="0">
                <a:latin typeface="Verdana" panose="020B0604030504040204" pitchFamily="34" charset="0"/>
                <a:ea typeface="黑体" panose="02010609060101010101" pitchFamily="49" charset="-122"/>
              </a:rPr>
              <a:t>的格式符</a:t>
            </a:r>
            <a:r>
              <a:rPr lang="en-US" altLang="zh-CN" sz="3600" kern="0" dirty="0">
                <a:latin typeface="Verdana" panose="020B0604030504040204" pitchFamily="34" charset="0"/>
                <a:ea typeface="黑体" panose="02010609060101010101" pitchFamily="49" charset="-122"/>
              </a:rPr>
              <a:t>%m</a:t>
            </a:r>
            <a:endParaRPr lang="zh-CN" altLang="zh-CN" sz="3600"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A92B2D7D-E005-46CB-926D-B7828F89485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173936169"/>
      </p:ext>
    </p:extLst>
  </p:cSld>
  <p:clrMapOvr>
    <a:masterClrMapping/>
  </p:clrMapOvr>
  <p:transition spd="slow" advTm="38376"/>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errno</a:t>
            </a:r>
            <a:r>
              <a:rPr lang="zh-CN" altLang="en-US" kern="0" dirty="0">
                <a:latin typeface="Verdana" panose="020B0604030504040204" pitchFamily="34" charset="0"/>
                <a:ea typeface="黑体" panose="02010609060101010101" pitchFamily="49" charset="-122"/>
              </a:rPr>
              <a:t>，</a:t>
            </a:r>
            <a:r>
              <a:rPr lang="en-US" altLang="zh-CN" kern="0" dirty="0" err="1">
                <a:latin typeface="Verdana" panose="020B0604030504040204" pitchFamily="34" charset="0"/>
                <a:ea typeface="黑体" panose="02010609060101010101" pitchFamily="49" charset="-122"/>
              </a:rPr>
              <a:t>strerror</a:t>
            </a:r>
            <a:r>
              <a:rPr lang="zh-CN" altLang="en-US" kern="0" dirty="0">
                <a:latin typeface="Verdana" panose="020B0604030504040204" pitchFamily="34" charset="0"/>
                <a:ea typeface="黑体" panose="02010609060101010101" pitchFamily="49" charset="-122"/>
              </a:rPr>
              <a:t>，</a:t>
            </a:r>
            <a:r>
              <a:rPr lang="en-US" altLang="zh-CN" kern="0" dirty="0">
                <a:latin typeface="Verdana" panose="020B0604030504040204" pitchFamily="34" charset="0"/>
                <a:ea typeface="黑体" panose="02010609060101010101" pitchFamily="49" charset="-122"/>
              </a:rPr>
              <a:t>%m</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矩形 4"/>
          <p:cNvSpPr/>
          <p:nvPr/>
        </p:nvSpPr>
        <p:spPr>
          <a:xfrm>
            <a:off x="911424" y="980728"/>
            <a:ext cx="10369152" cy="4628190"/>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ts val="2200"/>
              </a:lnSpc>
              <a:spcBef>
                <a:spcPts val="0"/>
              </a:spcBef>
              <a:spcAft>
                <a:spcPts val="0"/>
              </a:spcAft>
              <a:defRPr/>
            </a:pP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4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fcntl.h</a:t>
            </a: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4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stdio.h</a:t>
            </a: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4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errno.h</a:t>
            </a: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4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string.h</a:t>
            </a: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main</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argc</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fd</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fd</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open</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O_WRONLY</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fd</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"ERROR %d: %m\n"</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"ERROR [%s]\n"</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strerror</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p>
          <a:p>
            <a:pPr defTabSz="457200" eaLnBrk="1" fontAlgn="auto" hangingPunct="1">
              <a:lnSpc>
                <a:spcPts val="2200"/>
              </a:lnSpc>
              <a:spcBef>
                <a:spcPts val="0"/>
              </a:spcBef>
              <a:spcAft>
                <a:spcPts val="0"/>
              </a:spcAft>
              <a:defRPr/>
            </a:pP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 . . . . .</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动作按钮: 转到主页 3">
            <a:hlinkClick r:id="rId2" action="ppaction://hlinksldjump" highlightClick="1"/>
            <a:extLst>
              <a:ext uri="{FF2B5EF4-FFF2-40B4-BE49-F238E27FC236}">
                <a16:creationId xmlns:a16="http://schemas.microsoft.com/office/drawing/2014/main" id="{EF720205-AB62-493B-B6D4-DBEAB3C8B51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4760577"/>
      </p:ext>
    </p:extLst>
  </p:cSld>
  <p:clrMapOvr>
    <a:masterClrMapping/>
  </p:clrMapOvr>
  <p:transition spd="slow" advTm="3837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271464" y="992982"/>
            <a:ext cx="972108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a:lnSpc>
                <a:spcPct val="100000"/>
              </a:lnSpc>
              <a:buClr>
                <a:srgbClr val="FF9900"/>
              </a:buClr>
              <a:defRPr/>
            </a:pPr>
            <a:r>
              <a:rPr lang="zh-CN" altLang="en-US" kern="0" dirty="0"/>
              <a:t>动态链接与静态链接</a:t>
            </a:r>
            <a:endParaRPr lang="en-US" altLang="zh-CN" kern="0" dirty="0"/>
          </a:p>
          <a:p>
            <a:pPr lvl="1">
              <a:lnSpc>
                <a:spcPct val="100000"/>
              </a:lnSpc>
              <a:defRPr/>
            </a:pPr>
            <a:r>
              <a:rPr lang="zh-CN" altLang="en-US" b="0" kern="0" dirty="0">
                <a:solidFill>
                  <a:srgbClr val="000000"/>
                </a:solidFill>
              </a:rPr>
              <a:t>命令</a:t>
            </a:r>
            <a:r>
              <a:rPr lang="en-US" altLang="zh-CN" b="0" kern="0" dirty="0" err="1">
                <a:solidFill>
                  <a:srgbClr val="000000"/>
                </a:solidFill>
              </a:rPr>
              <a:t>ldd</a:t>
            </a:r>
            <a:endParaRPr lang="en-US" altLang="zh-CN" b="0" kern="0" dirty="0">
              <a:solidFill>
                <a:srgbClr val="000000"/>
              </a:solidFill>
            </a:endParaRPr>
          </a:p>
          <a:p>
            <a:pPr lvl="1">
              <a:lnSpc>
                <a:spcPct val="100000"/>
              </a:lnSpc>
              <a:defRPr/>
            </a:pPr>
            <a:r>
              <a:rPr lang="en-US" altLang="zh-CN" b="0" kern="0" dirty="0" err="1">
                <a:solidFill>
                  <a:srgbClr val="000000"/>
                </a:solidFill>
              </a:rPr>
              <a:t>gcc</a:t>
            </a:r>
            <a:r>
              <a:rPr lang="en-US" altLang="zh-CN" b="0" kern="0" dirty="0">
                <a:solidFill>
                  <a:srgbClr val="000000"/>
                </a:solidFill>
              </a:rPr>
              <a:t> </a:t>
            </a:r>
            <a:r>
              <a:rPr lang="en-US" altLang="zh-CN" b="0" kern="0" dirty="0" err="1">
                <a:solidFill>
                  <a:srgbClr val="000000"/>
                </a:solidFill>
              </a:rPr>
              <a:t>hello.c</a:t>
            </a:r>
            <a:r>
              <a:rPr lang="en-US" altLang="zh-CN" b="0" kern="0" dirty="0">
                <a:solidFill>
                  <a:srgbClr val="000000"/>
                </a:solidFill>
              </a:rPr>
              <a:t> –o hello            (7.2KB)</a:t>
            </a:r>
          </a:p>
          <a:p>
            <a:pPr lvl="1">
              <a:lnSpc>
                <a:spcPct val="100000"/>
              </a:lnSpc>
              <a:defRPr/>
            </a:pPr>
            <a:r>
              <a:rPr lang="en-US" altLang="zh-CN" b="0" kern="0" dirty="0" err="1">
                <a:solidFill>
                  <a:srgbClr val="000000"/>
                </a:solidFill>
              </a:rPr>
              <a:t>gcc</a:t>
            </a:r>
            <a:r>
              <a:rPr lang="en-US" altLang="zh-CN" b="0" kern="0" dirty="0">
                <a:solidFill>
                  <a:srgbClr val="000000"/>
                </a:solidFill>
              </a:rPr>
              <a:t> –static </a:t>
            </a:r>
            <a:r>
              <a:rPr lang="en-US" altLang="zh-CN" b="0" kern="0" dirty="0" err="1">
                <a:solidFill>
                  <a:srgbClr val="000000"/>
                </a:solidFill>
              </a:rPr>
              <a:t>hello.c</a:t>
            </a:r>
            <a:r>
              <a:rPr lang="en-US" altLang="zh-CN" b="0" kern="0" dirty="0">
                <a:solidFill>
                  <a:srgbClr val="000000"/>
                </a:solidFill>
              </a:rPr>
              <a:t> –o hello  (712KB)</a:t>
            </a:r>
          </a:p>
          <a:p>
            <a:pPr lvl="0">
              <a:lnSpc>
                <a:spcPct val="100000"/>
              </a:lnSpc>
              <a:buClr>
                <a:srgbClr val="FF9900"/>
              </a:buClr>
              <a:defRPr/>
            </a:pPr>
            <a:r>
              <a:rPr lang="zh-CN" altLang="en-US" kern="0" dirty="0"/>
              <a:t>应用程序可编程控制的动态链接库的加载、卸载和调用</a:t>
            </a:r>
          </a:p>
          <a:p>
            <a:pPr lvl="0">
              <a:lnSpc>
                <a:spcPct val="100000"/>
              </a:lnSpc>
              <a:buClr>
                <a:srgbClr val="FF9900"/>
              </a:buClr>
              <a:defRPr/>
            </a:pPr>
            <a:endParaRPr lang="zh-CN" altLang="en-US" kern="0" dirty="0"/>
          </a:p>
          <a:p>
            <a:pPr marL="0" indent="0">
              <a:lnSpc>
                <a:spcPct val="100000"/>
              </a:lnSpc>
              <a:buClr>
                <a:srgbClr val="FF9900"/>
              </a:buClr>
              <a:buNone/>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动态链接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C93EA69-67E3-496A-AC95-92335F2AA348}"/>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231527363"/>
      </p:ext>
    </p:extLst>
  </p:cSld>
  <p:clrMapOvr>
    <a:masterClrMapping/>
  </p:clrMapOvr>
  <p:transition spd="slow" advTm="38376"/>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访问</a:t>
            </a:r>
            <a:r>
              <a:rPr lang="en-US" altLang="zh-CN" sz="5400" dirty="0" err="1">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i</a:t>
            </a:r>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节点和目录</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FA5A75B4-C753-4E0E-A186-4F8D04CE1EB8}"/>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6444789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buNone/>
              <a:defRPr/>
            </a:pPr>
            <a:r>
              <a:rPr lang="zh-CN" altLang="en-US" b="0" kern="0" dirty="0">
                <a:solidFill>
                  <a:srgbClr val="000000"/>
                </a:solidFill>
              </a:rPr>
              <a:t>从</a:t>
            </a:r>
            <a:r>
              <a:rPr lang="en-US" altLang="zh-CN" b="0" kern="0" dirty="0" err="1">
                <a:solidFill>
                  <a:srgbClr val="000000"/>
                </a:solidFill>
              </a:rPr>
              <a:t>i</a:t>
            </a:r>
            <a:r>
              <a:rPr lang="zh-CN" altLang="en-US" b="0" kern="0" dirty="0">
                <a:solidFill>
                  <a:srgbClr val="000000"/>
                </a:solidFill>
              </a:rPr>
              <a:t>节点获得文件的状态信息</a:t>
            </a:r>
          </a:p>
          <a:p>
            <a:pPr lvl="1" eaLnBrk="1" hangingPunct="1">
              <a:lnSpc>
                <a:spcPct val="150000"/>
              </a:lnSpc>
              <a:defRPr/>
            </a:pPr>
            <a:r>
              <a:rPr lang="en-US" altLang="zh-CN" b="0" kern="0" dirty="0">
                <a:solidFill>
                  <a:srgbClr val="000000"/>
                </a:solidFill>
              </a:rPr>
              <a:t>stat</a:t>
            </a:r>
            <a:r>
              <a:rPr lang="zh-CN" altLang="en-US" b="0" kern="0" dirty="0">
                <a:solidFill>
                  <a:srgbClr val="000000"/>
                </a:solidFill>
              </a:rPr>
              <a:t>得到指定路径名的文件的</a:t>
            </a:r>
            <a:r>
              <a:rPr lang="en-US" altLang="zh-CN" b="0" kern="0" dirty="0" err="1">
                <a:solidFill>
                  <a:srgbClr val="000000"/>
                </a:solidFill>
              </a:rPr>
              <a:t>i</a:t>
            </a:r>
            <a:r>
              <a:rPr lang="zh-CN" altLang="en-US" b="0" kern="0" dirty="0">
                <a:solidFill>
                  <a:srgbClr val="000000"/>
                </a:solidFill>
              </a:rPr>
              <a:t>节点</a:t>
            </a:r>
          </a:p>
          <a:p>
            <a:pPr lvl="1" eaLnBrk="1" hangingPunct="1">
              <a:lnSpc>
                <a:spcPct val="150000"/>
              </a:lnSpc>
              <a:defRPr/>
            </a:pPr>
            <a:r>
              <a:rPr lang="en-US" altLang="zh-CN" b="0" kern="0" dirty="0" err="1">
                <a:solidFill>
                  <a:srgbClr val="000000"/>
                </a:solidFill>
              </a:rPr>
              <a:t>fstat</a:t>
            </a:r>
            <a:r>
              <a:rPr lang="zh-CN" altLang="en-US" b="0" kern="0" dirty="0">
                <a:solidFill>
                  <a:srgbClr val="000000"/>
                </a:solidFill>
              </a:rPr>
              <a:t>得到已打开文件的</a:t>
            </a:r>
            <a:r>
              <a:rPr lang="en-US" altLang="zh-CN" b="0" kern="0" dirty="0" err="1">
                <a:solidFill>
                  <a:srgbClr val="000000"/>
                </a:solidFill>
              </a:rPr>
              <a:t>i</a:t>
            </a:r>
            <a:r>
              <a:rPr lang="zh-CN" altLang="en-US" b="0" kern="0" dirty="0">
                <a:solidFill>
                  <a:srgbClr val="000000"/>
                </a:solidFill>
              </a:rPr>
              <a:t>节点</a:t>
            </a:r>
          </a:p>
          <a:p>
            <a:pPr lvl="1" eaLnBrk="1" hangingPunct="1">
              <a:lnSpc>
                <a:spcPct val="150000"/>
              </a:lnSpc>
              <a:buNone/>
              <a:defRPr/>
            </a:pPr>
            <a:r>
              <a:rPr lang="en-US" altLang="zh-CN" b="0" kern="0" dirty="0">
                <a:solidFill>
                  <a:srgbClr val="000000"/>
                </a:solidFill>
              </a:rPr>
              <a:t>stat</a:t>
            </a:r>
            <a:r>
              <a:rPr lang="zh-CN" altLang="en-US" b="0" kern="0" dirty="0">
                <a:solidFill>
                  <a:srgbClr val="000000"/>
                </a:solidFill>
              </a:rPr>
              <a:t>和</a:t>
            </a:r>
            <a:r>
              <a:rPr lang="en-US" altLang="zh-CN" b="0" kern="0" dirty="0" err="1">
                <a:solidFill>
                  <a:srgbClr val="000000"/>
                </a:solidFill>
              </a:rPr>
              <a:t>fstat</a:t>
            </a:r>
            <a:r>
              <a:rPr lang="zh-CN" altLang="en-US" b="0" kern="0" dirty="0">
                <a:solidFill>
                  <a:srgbClr val="000000"/>
                </a:solidFill>
              </a:rPr>
              <a:t>将数据放入调用者提供的</a:t>
            </a:r>
            <a:r>
              <a:rPr lang="en-US" altLang="zh-CN" b="0" kern="0" dirty="0">
                <a:solidFill>
                  <a:srgbClr val="000000"/>
                </a:solidFill>
              </a:rPr>
              <a:t>stat</a:t>
            </a:r>
            <a:r>
              <a:rPr lang="zh-CN" altLang="en-US" b="0" kern="0" dirty="0">
                <a:solidFill>
                  <a:srgbClr val="000000"/>
                </a:solidFill>
              </a:rPr>
              <a:t>结构中</a:t>
            </a:r>
          </a:p>
          <a:p>
            <a:pPr lvl="0" eaLnBrk="1" hangingPunct="1">
              <a:buClr>
                <a:srgbClr val="FF9900"/>
              </a:buClr>
              <a:buNone/>
              <a:defRPr/>
            </a:pPr>
            <a:r>
              <a:rPr lang="en-US" altLang="zh-CN" sz="2000" kern="0" dirty="0">
                <a:solidFill>
                  <a:srgbClr val="0000CC"/>
                </a:solidFill>
                <a:latin typeface="Lucida Console" pitchFamily="49" charset="0"/>
              </a:rPr>
              <a:t>       </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r>
              <a:rPr lang="zh-CN" altLang="en-US" kern="0" dirty="0">
                <a:latin typeface="Verdana" panose="020B0604030504040204" pitchFamily="34" charset="0"/>
                <a:ea typeface="黑体" panose="02010609060101010101" pitchFamily="49" charset="-122"/>
              </a:rPr>
              <a:t>系统调用</a:t>
            </a:r>
            <a:r>
              <a:rPr lang="en-US" altLang="zh-CN" kern="0" dirty="0">
                <a:latin typeface="Verdana" panose="020B0604030504040204" pitchFamily="34" charset="0"/>
                <a:ea typeface="黑体" panose="02010609060101010101" pitchFamily="49" charset="-122"/>
              </a:rPr>
              <a:t>stat/</a:t>
            </a:r>
            <a:r>
              <a:rPr lang="en-US" altLang="zh-CN" kern="0" dirty="0" err="1">
                <a:latin typeface="Verdana" panose="020B0604030504040204" pitchFamily="34" charset="0"/>
                <a:ea typeface="黑体" panose="02010609060101010101" pitchFamily="49" charset="-122"/>
              </a:rPr>
              <a:t>fstat</a:t>
            </a:r>
            <a:endParaRPr lang="zh-CN" altLang="en-US" kern="0" dirty="0">
              <a:latin typeface="Verdana" panose="020B0604030504040204" pitchFamily="34" charset="0"/>
              <a:ea typeface="黑体" panose="02010609060101010101" pitchFamily="49" charset="-122"/>
            </a:endParaRPr>
          </a:p>
        </p:txBody>
      </p:sp>
      <p:sp>
        <p:nvSpPr>
          <p:cNvPr id="4" name="矩形 3"/>
          <p:cNvSpPr/>
          <p:nvPr/>
        </p:nvSpPr>
        <p:spPr>
          <a:xfrm>
            <a:off x="2155701" y="3910028"/>
            <a:ext cx="7923213" cy="1754326"/>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&lt;sys/</a:t>
            </a:r>
            <a:r>
              <a:rPr kumimoji="0" lang="en-US" altLang="zh-CN" sz="1800" b="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types.h</a:t>
            </a: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&lt;sys/</a:t>
            </a:r>
            <a:r>
              <a:rPr kumimoji="0" lang="en-US" altLang="zh-CN" sz="1800" b="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stat.h</a:t>
            </a: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1800" b="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unistd.h</a:t>
            </a: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const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pathname</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 </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buf</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fstat</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fd</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 </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buf</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动作按钮: 转到主页 4">
            <a:hlinkClick r:id="rId2" action="ppaction://hlinksldjump" highlightClick="1"/>
            <a:extLst>
              <a:ext uri="{FF2B5EF4-FFF2-40B4-BE49-F238E27FC236}">
                <a16:creationId xmlns:a16="http://schemas.microsoft.com/office/drawing/2014/main" id="{B25C5DB5-B559-44AC-B913-9C3B12D2C191}"/>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43239160"/>
      </p:ext>
    </p:extLst>
  </p:cSld>
  <p:clrMapOvr>
    <a:masterClrMapping/>
  </p:clrMapOvr>
  <p:transition spd="slow" advTm="38376"/>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结构体</a:t>
            </a:r>
            <a:r>
              <a:rPr lang="en-US" altLang="zh-CN" kern="0" dirty="0">
                <a:latin typeface="Verdana" panose="020B0604030504040204" pitchFamily="34" charset="0"/>
                <a:ea typeface="黑体" panose="02010609060101010101" pitchFamily="49" charset="-122"/>
              </a:rPr>
              <a:t>stat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6" name="矩形 5"/>
          <p:cNvSpPr/>
          <p:nvPr/>
        </p:nvSpPr>
        <p:spPr>
          <a:xfrm>
            <a:off x="983432" y="980728"/>
            <a:ext cx="10225136" cy="4708981"/>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dev_t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st_dev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存储该文件的块设备的设备号</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ID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ino_t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st_ino</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inode</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号</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mode_t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st_mode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访问权限及文件类型</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nlink_t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st_nlink</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link</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数</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uid_t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st_uid</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文件主</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ID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gid_t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st_gid</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组</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ID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dev_t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st_rdev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device ID (if special file)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off_t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st_size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文件大小（字节数）</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blksize_t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st_blksize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blocksize</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for </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filesystem</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I/O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blkcnt_t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st_blocks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分配的</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512</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字节尺寸块个数</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timespec</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st_atim</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access</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时间</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timespec</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st_mtim</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modification</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时间</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timespec</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st_ctim</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change</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时间</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动作按钮: 转到主页 3">
            <a:hlinkClick r:id="rId2" action="ppaction://hlinksldjump" highlightClick="1"/>
            <a:extLst>
              <a:ext uri="{FF2B5EF4-FFF2-40B4-BE49-F238E27FC236}">
                <a16:creationId xmlns:a16="http://schemas.microsoft.com/office/drawing/2014/main" id="{97DE02B0-7F52-4650-8CC5-60112006192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14652828"/>
      </p:ext>
    </p:extLst>
  </p:cSld>
  <p:clrMapOvr>
    <a:masterClrMapping/>
  </p:clrMapOvr>
  <p:transition spd="slow" advTm="38376"/>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767408" y="992982"/>
            <a:ext cx="11017224" cy="5865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ts val="3100"/>
              </a:lnSpc>
              <a:buClr>
                <a:srgbClr val="FF9900"/>
              </a:buClr>
              <a:defRPr/>
            </a:pPr>
            <a:r>
              <a:rPr lang="en-US" altLang="zh-CN" b="0" kern="0" dirty="0" err="1">
                <a:latin typeface="Verdana" pitchFamily="34" charset="0"/>
              </a:rPr>
              <a:t>st_dev</a:t>
            </a:r>
            <a:r>
              <a:rPr lang="zh-CN" altLang="en-US" b="0" kern="0" dirty="0">
                <a:latin typeface="Verdana" pitchFamily="34" charset="0"/>
              </a:rPr>
              <a:t>：存储该文件的块设备的设备号，包括主设备号与次设备号</a:t>
            </a:r>
            <a:endParaRPr lang="en-US" altLang="zh-CN" b="0" kern="0" dirty="0">
              <a:latin typeface="Verdana" pitchFamily="34" charset="0"/>
            </a:endParaRPr>
          </a:p>
          <a:p>
            <a:pPr marL="0" indent="0" eaLnBrk="1" hangingPunct="1">
              <a:lnSpc>
                <a:spcPts val="3100"/>
              </a:lnSpc>
              <a:buClr>
                <a:srgbClr val="FF9900"/>
              </a:buClr>
              <a:buNone/>
              <a:defRPr/>
            </a:pPr>
            <a:r>
              <a:rPr lang="zh-CN" altLang="en-US" sz="2400" b="0" kern="0" dirty="0">
                <a:solidFill>
                  <a:schemeClr val="tx1"/>
                </a:solidFill>
                <a:latin typeface="Verdana" pitchFamily="34" charset="0"/>
              </a:rPr>
              <a:t>例如：</a:t>
            </a:r>
            <a:r>
              <a:rPr lang="en-US" altLang="zh-CN" sz="2400" b="0" kern="0" dirty="0">
                <a:solidFill>
                  <a:schemeClr val="tx1"/>
                </a:solidFill>
                <a:latin typeface="Verdana" pitchFamily="34" charset="0"/>
              </a:rPr>
              <a:t>stat</a:t>
            </a:r>
            <a:r>
              <a:rPr lang="zh-CN" altLang="en-US" sz="2400" b="0" kern="0" dirty="0">
                <a:solidFill>
                  <a:schemeClr val="tx1"/>
                </a:solidFill>
                <a:latin typeface="Verdana" pitchFamily="34" charset="0"/>
              </a:rPr>
              <a:t>命令显示文件</a:t>
            </a:r>
            <a:r>
              <a:rPr lang="en-US" altLang="zh-CN" sz="2400" b="0" kern="0" dirty="0">
                <a:solidFill>
                  <a:schemeClr val="tx1"/>
                </a:solidFill>
                <a:latin typeface="Verdana" pitchFamily="34" charset="0"/>
              </a:rPr>
              <a:t>Device: 821h/2081d</a:t>
            </a:r>
          </a:p>
          <a:p>
            <a:pPr marL="0" indent="0" eaLnBrk="1" hangingPunct="1">
              <a:lnSpc>
                <a:spcPts val="3100"/>
              </a:lnSpc>
              <a:buClr>
                <a:srgbClr val="FF9900"/>
              </a:buClr>
              <a:buNone/>
              <a:defRPr/>
            </a:pPr>
            <a:r>
              <a:rPr lang="zh-CN" altLang="en-US" sz="2400" b="0" kern="0" dirty="0">
                <a:solidFill>
                  <a:schemeClr val="tx1"/>
                </a:solidFill>
                <a:latin typeface="Times New Roman" panose="02020603050405020304" pitchFamily="18" charset="0"/>
                <a:cs typeface="Times New Roman" panose="02020603050405020304" pitchFamily="18" charset="0"/>
              </a:rPr>
              <a:t>十六进制</a:t>
            </a:r>
            <a:r>
              <a:rPr lang="en-US" altLang="zh-CN" sz="2400" b="0" kern="0" dirty="0">
                <a:solidFill>
                  <a:schemeClr val="tx1"/>
                </a:solidFill>
                <a:latin typeface="Times New Roman" panose="02020603050405020304" pitchFamily="18" charset="0"/>
                <a:cs typeface="Times New Roman" panose="02020603050405020304" pitchFamily="18" charset="0"/>
              </a:rPr>
              <a:t>0821</a:t>
            </a:r>
            <a:r>
              <a:rPr lang="zh-CN" altLang="en-US" sz="2400" b="0" kern="0" dirty="0">
                <a:solidFill>
                  <a:schemeClr val="tx1"/>
                </a:solidFill>
                <a:latin typeface="Times New Roman" panose="02020603050405020304" pitchFamily="18" charset="0"/>
                <a:cs typeface="Times New Roman" panose="02020603050405020304" pitchFamily="18" charset="0"/>
              </a:rPr>
              <a:t>，主设备号</a:t>
            </a:r>
            <a:r>
              <a:rPr lang="en-US" altLang="zh-CN" sz="2400" b="0" kern="0" dirty="0">
                <a:solidFill>
                  <a:schemeClr val="tx1"/>
                </a:solidFill>
                <a:latin typeface="Times New Roman" panose="02020603050405020304" pitchFamily="18" charset="0"/>
                <a:cs typeface="Times New Roman" panose="02020603050405020304" pitchFamily="18" charset="0"/>
              </a:rPr>
              <a:t>8</a:t>
            </a:r>
            <a:r>
              <a:rPr lang="zh-CN" altLang="en-US" sz="2400" b="0" kern="0" dirty="0">
                <a:solidFill>
                  <a:schemeClr val="tx1"/>
                </a:solidFill>
                <a:latin typeface="Times New Roman" panose="02020603050405020304" pitchFamily="18" charset="0"/>
                <a:cs typeface="Times New Roman" panose="02020603050405020304" pitchFamily="18" charset="0"/>
              </a:rPr>
              <a:t>（高字节），次设备号</a:t>
            </a:r>
            <a:r>
              <a:rPr lang="en-US" altLang="zh-CN" sz="2400" b="0" kern="0" dirty="0">
                <a:solidFill>
                  <a:schemeClr val="tx1"/>
                </a:solidFill>
                <a:latin typeface="Times New Roman" panose="02020603050405020304" pitchFamily="18" charset="0"/>
                <a:cs typeface="Times New Roman" panose="02020603050405020304" pitchFamily="18" charset="0"/>
              </a:rPr>
              <a:t>33(</a:t>
            </a:r>
            <a:r>
              <a:rPr lang="zh-CN" altLang="en-US" sz="2400" b="0" kern="0" dirty="0">
                <a:solidFill>
                  <a:schemeClr val="tx1"/>
                </a:solidFill>
                <a:latin typeface="Times New Roman" panose="02020603050405020304" pitchFamily="18" charset="0"/>
                <a:cs typeface="Times New Roman" panose="02020603050405020304" pitchFamily="18" charset="0"/>
              </a:rPr>
              <a:t>低字节</a:t>
            </a:r>
            <a:r>
              <a:rPr lang="en-US" altLang="zh-CN" sz="2400" b="0" kern="0" dirty="0">
                <a:solidFill>
                  <a:schemeClr val="tx1"/>
                </a:solidFill>
                <a:latin typeface="Times New Roman" panose="02020603050405020304" pitchFamily="18" charset="0"/>
                <a:cs typeface="Times New Roman" panose="02020603050405020304" pitchFamily="18" charset="0"/>
              </a:rPr>
              <a:t>)</a:t>
            </a:r>
            <a:r>
              <a:rPr lang="zh-CN" altLang="en-US" sz="2400" b="0" kern="0" dirty="0">
                <a:solidFill>
                  <a:schemeClr val="tx1"/>
                </a:solidFill>
                <a:latin typeface="Verdana" pitchFamily="34" charset="0"/>
              </a:rPr>
              <a:t>， </a:t>
            </a:r>
            <a:r>
              <a:rPr lang="en-US" altLang="zh-CN" sz="2400" b="0" kern="0" dirty="0">
                <a:solidFill>
                  <a:schemeClr val="tx1"/>
                </a:solidFill>
                <a:latin typeface="Verdana" pitchFamily="34" charset="0"/>
              </a:rPr>
              <a:t>/dev/sdc1</a:t>
            </a:r>
          </a:p>
          <a:p>
            <a:pPr marL="0" indent="0" eaLnBrk="1" hangingPunct="1">
              <a:lnSpc>
                <a:spcPts val="3100"/>
              </a:lnSpc>
              <a:buClr>
                <a:srgbClr val="FF9900"/>
              </a:buClr>
              <a:buNone/>
              <a:defRPr/>
            </a:pPr>
            <a:r>
              <a:rPr lang="en-US" altLang="zh-CN" sz="2400" b="0" u="sng" kern="0" dirty="0">
                <a:solidFill>
                  <a:srgbClr val="C00000"/>
                </a:solidFill>
                <a:latin typeface="Verdana" pitchFamily="34" charset="0"/>
              </a:rPr>
              <a:t>ls -l /dev | </a:t>
            </a:r>
            <a:r>
              <a:rPr lang="en-US" altLang="zh-CN" sz="2400" b="0" u="sng" kern="0" dirty="0" err="1">
                <a:solidFill>
                  <a:srgbClr val="C00000"/>
                </a:solidFill>
                <a:latin typeface="Verdana" pitchFamily="34" charset="0"/>
              </a:rPr>
              <a:t>grep</a:t>
            </a:r>
            <a:r>
              <a:rPr lang="en-US" altLang="zh-CN" sz="2400" b="0" u="sng" kern="0" dirty="0">
                <a:solidFill>
                  <a:srgbClr val="C00000"/>
                </a:solidFill>
                <a:latin typeface="Verdana" pitchFamily="34" charset="0"/>
              </a:rPr>
              <a:t> '^b.* 8, *33'</a:t>
            </a:r>
          </a:p>
          <a:p>
            <a:pPr marL="0" indent="0" eaLnBrk="1" hangingPunct="1">
              <a:lnSpc>
                <a:spcPts val="3100"/>
              </a:lnSpc>
              <a:buClr>
                <a:srgbClr val="FF9900"/>
              </a:buClr>
              <a:buNone/>
              <a:defRPr/>
            </a:pPr>
            <a:r>
              <a:rPr lang="en-US" altLang="zh-CN" sz="2400" b="0" kern="0" dirty="0" err="1">
                <a:solidFill>
                  <a:schemeClr val="tx1"/>
                </a:solidFill>
                <a:latin typeface="Verdana" pitchFamily="34" charset="0"/>
              </a:rPr>
              <a:t>brw</a:t>
            </a:r>
            <a:r>
              <a:rPr lang="en-US" altLang="zh-CN" sz="2400" b="0" kern="0" dirty="0">
                <a:solidFill>
                  <a:schemeClr val="tx1"/>
                </a:solidFill>
                <a:latin typeface="Verdana" pitchFamily="34" charset="0"/>
              </a:rPr>
              <a:t>-</a:t>
            </a:r>
            <a:r>
              <a:rPr lang="en-US" altLang="zh-CN" sz="2400" b="0" kern="0" dirty="0" err="1">
                <a:solidFill>
                  <a:schemeClr val="tx1"/>
                </a:solidFill>
                <a:latin typeface="Verdana" pitchFamily="34" charset="0"/>
              </a:rPr>
              <a:t>rw</a:t>
            </a:r>
            <a:r>
              <a:rPr lang="en-US" altLang="zh-CN" sz="2400" b="0" kern="0" dirty="0">
                <a:solidFill>
                  <a:schemeClr val="tx1"/>
                </a:solidFill>
                <a:latin typeface="Verdana" pitchFamily="34" charset="0"/>
              </a:rPr>
              <a:t>---- 1 root disk      8,  33 Nov 18 10:40 sdc1</a:t>
            </a:r>
          </a:p>
          <a:p>
            <a:pPr lvl="0" eaLnBrk="1" hangingPunct="1">
              <a:lnSpc>
                <a:spcPts val="3100"/>
              </a:lnSpc>
              <a:buClr>
                <a:srgbClr val="FF9900"/>
              </a:buClr>
              <a:defRPr/>
            </a:pPr>
            <a:r>
              <a:rPr lang="en-US" altLang="zh-CN" b="0" kern="0" dirty="0" err="1">
                <a:latin typeface="Verdana" pitchFamily="34" charset="0"/>
              </a:rPr>
              <a:t>st_mode</a:t>
            </a:r>
            <a:r>
              <a:rPr lang="zh-CN" altLang="en-US" b="0" kern="0" dirty="0">
                <a:latin typeface="Verdana" pitchFamily="34" charset="0"/>
              </a:rPr>
              <a:t>域：</a:t>
            </a:r>
            <a:r>
              <a:rPr lang="en-US" altLang="zh-CN" b="0" kern="0" dirty="0">
                <a:latin typeface="Verdana" pitchFamily="34" charset="0"/>
              </a:rPr>
              <a:t>16</a:t>
            </a:r>
            <a:r>
              <a:rPr lang="zh-CN" altLang="en-US" b="0" kern="0" dirty="0">
                <a:latin typeface="Verdana" pitchFamily="34" charset="0"/>
              </a:rPr>
              <a:t>比特</a:t>
            </a:r>
          </a:p>
          <a:p>
            <a:pPr marL="457200" lvl="1" indent="0" eaLnBrk="1" hangingPunct="1">
              <a:lnSpc>
                <a:spcPts val="3100"/>
              </a:lnSpc>
              <a:buNone/>
              <a:defRPr/>
            </a:pPr>
            <a:r>
              <a:rPr lang="zh-CN" altLang="en-US" b="0" kern="0" dirty="0">
                <a:solidFill>
                  <a:srgbClr val="000000"/>
                </a:solidFill>
              </a:rPr>
              <a:t>文件的基本存取</a:t>
            </a:r>
            <a:r>
              <a:rPr lang="zh-CN" altLang="en-US" b="0" kern="0" dirty="0">
                <a:solidFill>
                  <a:srgbClr val="000000"/>
                </a:solidFill>
                <a:latin typeface="Times New Roman" pitchFamily="18" charset="0"/>
              </a:rPr>
              <a:t>权限和</a:t>
            </a:r>
            <a:r>
              <a:rPr lang="en-US" altLang="zh-CN" b="0" kern="0" dirty="0">
                <a:solidFill>
                  <a:srgbClr val="000000"/>
                </a:solidFill>
                <a:latin typeface="Times New Roman" pitchFamily="18" charset="0"/>
              </a:rPr>
              <a:t>SUID/SGID</a:t>
            </a:r>
            <a:r>
              <a:rPr lang="zh-CN" altLang="en-US" b="0" kern="0" dirty="0">
                <a:solidFill>
                  <a:srgbClr val="000000"/>
                </a:solidFill>
              </a:rPr>
              <a:t>权限</a:t>
            </a:r>
            <a:r>
              <a:rPr lang="en-US" altLang="zh-CN" b="0" kern="0" dirty="0">
                <a:solidFill>
                  <a:srgbClr val="000000"/>
                </a:solidFill>
              </a:rPr>
              <a:t>(11</a:t>
            </a:r>
            <a:r>
              <a:rPr lang="zh-CN" altLang="en-US" b="0" kern="0" dirty="0">
                <a:solidFill>
                  <a:srgbClr val="000000"/>
                </a:solidFill>
              </a:rPr>
              <a:t>比特</a:t>
            </a:r>
            <a:r>
              <a:rPr lang="en-US" altLang="zh-CN" b="0" kern="0" dirty="0">
                <a:solidFill>
                  <a:srgbClr val="000000"/>
                </a:solidFill>
              </a:rPr>
              <a:t>)</a:t>
            </a:r>
            <a:r>
              <a:rPr lang="zh-CN" altLang="en-US" b="0" kern="0" dirty="0">
                <a:solidFill>
                  <a:srgbClr val="000000"/>
                </a:solidFill>
              </a:rPr>
              <a:t>以及文件的类型</a:t>
            </a:r>
            <a:r>
              <a:rPr lang="en-US" altLang="zh-CN" b="0" kern="0" dirty="0">
                <a:solidFill>
                  <a:srgbClr val="000000"/>
                </a:solidFill>
              </a:rPr>
              <a:t>(</a:t>
            </a:r>
            <a:r>
              <a:rPr lang="zh-CN" altLang="en-US" b="0" kern="0" dirty="0">
                <a:solidFill>
                  <a:srgbClr val="000000"/>
                </a:solidFill>
              </a:rPr>
              <a:t>若干比特</a:t>
            </a:r>
            <a:r>
              <a:rPr lang="en-US" altLang="zh-CN" b="0" kern="0" dirty="0">
                <a:solidFill>
                  <a:srgbClr val="000000"/>
                </a:solidFill>
              </a:rPr>
              <a:t>)</a:t>
            </a:r>
          </a:p>
          <a:p>
            <a:pPr marL="457200" lvl="1" indent="0" eaLnBrk="1" hangingPunct="1">
              <a:lnSpc>
                <a:spcPts val="3100"/>
              </a:lnSpc>
              <a:buNone/>
              <a:defRPr/>
            </a:pPr>
            <a:r>
              <a:rPr lang="zh-CN" altLang="en-US" b="0" kern="0" dirty="0">
                <a:solidFill>
                  <a:srgbClr val="000000"/>
                </a:solidFill>
              </a:rPr>
              <a:t>文件类型判</a:t>
            </a:r>
            <a:r>
              <a:rPr lang="en-US" altLang="zh-CN" b="0" kern="0" dirty="0" err="1">
                <a:solidFill>
                  <a:srgbClr val="000000"/>
                </a:solidFill>
              </a:rPr>
              <a:t>st_mode</a:t>
            </a:r>
            <a:r>
              <a:rPr lang="en-US" altLang="zh-CN" b="0" kern="0" dirty="0">
                <a:solidFill>
                  <a:srgbClr val="000000"/>
                </a:solidFill>
              </a:rPr>
              <a:t> &amp; S_IFMT</a:t>
            </a:r>
          </a:p>
          <a:p>
            <a:pPr lvl="2" eaLnBrk="1" hangingPunct="1">
              <a:lnSpc>
                <a:spcPts val="3100"/>
              </a:lnSpc>
              <a:spcBef>
                <a:spcPct val="0"/>
              </a:spcBef>
              <a:defRPr/>
            </a:pPr>
            <a:r>
              <a:rPr lang="en-US" altLang="zh-CN" sz="2400" b="0" kern="0" dirty="0">
                <a:solidFill>
                  <a:srgbClr val="000000"/>
                </a:solidFill>
              </a:rPr>
              <a:t>S_IFREG     </a:t>
            </a:r>
            <a:r>
              <a:rPr lang="zh-CN" altLang="en-US" sz="2400" b="0" kern="0" dirty="0">
                <a:solidFill>
                  <a:srgbClr val="000000"/>
                </a:solidFill>
              </a:rPr>
              <a:t>普通磁盘文件</a:t>
            </a:r>
          </a:p>
          <a:p>
            <a:pPr lvl="2" eaLnBrk="1" hangingPunct="1">
              <a:lnSpc>
                <a:spcPts val="3100"/>
              </a:lnSpc>
              <a:spcBef>
                <a:spcPct val="0"/>
              </a:spcBef>
              <a:defRPr/>
            </a:pPr>
            <a:r>
              <a:rPr lang="en-US" altLang="zh-CN" sz="2400" b="0" kern="0" dirty="0">
                <a:solidFill>
                  <a:srgbClr val="000000"/>
                </a:solidFill>
              </a:rPr>
              <a:t>S_IFDIR     </a:t>
            </a:r>
            <a:r>
              <a:rPr lang="zh-CN" altLang="en-US" sz="2400" b="0" kern="0" dirty="0">
                <a:solidFill>
                  <a:srgbClr val="000000"/>
                </a:solidFill>
              </a:rPr>
              <a:t>目录文件</a:t>
            </a:r>
          </a:p>
          <a:p>
            <a:pPr lvl="2" eaLnBrk="1" hangingPunct="1">
              <a:lnSpc>
                <a:spcPts val="3100"/>
              </a:lnSpc>
              <a:spcBef>
                <a:spcPct val="0"/>
              </a:spcBef>
              <a:defRPr/>
            </a:pPr>
            <a:r>
              <a:rPr lang="en-US" altLang="zh-CN" sz="2400" b="0" kern="0" dirty="0">
                <a:solidFill>
                  <a:srgbClr val="000000"/>
                </a:solidFill>
              </a:rPr>
              <a:t>S_IFCHR     </a:t>
            </a:r>
            <a:r>
              <a:rPr lang="zh-CN" altLang="en-US" sz="2400" b="0" kern="0" dirty="0">
                <a:solidFill>
                  <a:srgbClr val="000000"/>
                </a:solidFill>
              </a:rPr>
              <a:t>字符设备文件</a:t>
            </a:r>
          </a:p>
          <a:p>
            <a:pPr lvl="2" eaLnBrk="1" hangingPunct="1">
              <a:lnSpc>
                <a:spcPts val="3100"/>
              </a:lnSpc>
              <a:spcBef>
                <a:spcPct val="0"/>
              </a:spcBef>
              <a:defRPr/>
            </a:pPr>
            <a:r>
              <a:rPr lang="en-US" altLang="zh-CN" sz="2400" b="0" kern="0" dirty="0">
                <a:solidFill>
                  <a:srgbClr val="000000"/>
                </a:solidFill>
              </a:rPr>
              <a:t>S_IFIFO      </a:t>
            </a:r>
            <a:r>
              <a:rPr lang="zh-CN" altLang="en-US" sz="2400" b="0" kern="0" dirty="0">
                <a:solidFill>
                  <a:srgbClr val="000000"/>
                </a:solidFill>
              </a:rPr>
              <a:t>管道文件</a:t>
            </a:r>
          </a:p>
          <a:p>
            <a:pPr lvl="2" eaLnBrk="1" hangingPunct="1">
              <a:lnSpc>
                <a:spcPts val="3100"/>
              </a:lnSpc>
              <a:spcBef>
                <a:spcPct val="0"/>
              </a:spcBef>
              <a:defRPr/>
            </a:pPr>
            <a:r>
              <a:rPr lang="en-US" altLang="zh-CN" sz="2400" b="0" kern="0" dirty="0">
                <a:solidFill>
                  <a:srgbClr val="000000"/>
                </a:solidFill>
              </a:rPr>
              <a:t>S_IFLNK     </a:t>
            </a:r>
            <a:r>
              <a:rPr lang="zh-CN" altLang="en-US" sz="2400" b="0" kern="0" dirty="0">
                <a:solidFill>
                  <a:srgbClr val="000000"/>
                </a:solidFill>
              </a:rPr>
              <a:t>符号连接文件</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结构体</a:t>
            </a:r>
            <a:r>
              <a:rPr lang="en-US" altLang="zh-CN" kern="0" dirty="0">
                <a:latin typeface="Verdana" panose="020B0604030504040204" pitchFamily="34" charset="0"/>
                <a:ea typeface="黑体" panose="02010609060101010101" pitchFamily="49" charset="-122"/>
              </a:rPr>
              <a:t>stat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7CA6E70-D729-4AF6-A57A-D362D8207FE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98387911"/>
      </p:ext>
    </p:extLst>
  </p:cSld>
  <p:clrMapOvr>
    <a:masterClrMapping/>
  </p:clrMapOvr>
  <p:transition spd="slow" advTm="38376"/>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839416" y="992983"/>
            <a:ext cx="10441159" cy="517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sz="2400" kern="0" dirty="0" err="1">
                <a:latin typeface="Verdana" pitchFamily="34" charset="0"/>
              </a:rPr>
              <a:t>st_size</a:t>
            </a:r>
            <a:r>
              <a:rPr lang="zh-CN" altLang="en-US" sz="2400" kern="0" dirty="0">
                <a:latin typeface="Verdana" pitchFamily="34" charset="0"/>
              </a:rPr>
              <a:t>与</a:t>
            </a:r>
            <a:r>
              <a:rPr lang="en-US" altLang="zh-CN" sz="2400" kern="0" dirty="0" err="1">
                <a:latin typeface="Verdana" pitchFamily="34" charset="0"/>
              </a:rPr>
              <a:t>st_blocks</a:t>
            </a:r>
            <a:endParaRPr lang="en-US" altLang="zh-CN" sz="2400" kern="0" dirty="0">
              <a:latin typeface="Verdana" pitchFamily="34" charset="0"/>
            </a:endParaRPr>
          </a:p>
          <a:p>
            <a:pPr marL="400050" lvl="1" indent="0" eaLnBrk="1" hangingPunct="1">
              <a:lnSpc>
                <a:spcPct val="150000"/>
              </a:lnSpc>
              <a:buClr>
                <a:srgbClr val="FF9900"/>
              </a:buClr>
              <a:buNone/>
              <a:defRPr/>
            </a:pPr>
            <a:r>
              <a:rPr lang="zh-CN" altLang="en-US" sz="2000" b="0" kern="0" dirty="0"/>
              <a:t>程序可以通过</a:t>
            </a:r>
            <a:r>
              <a:rPr lang="en-US" altLang="zh-CN" sz="2000" b="0" kern="0" dirty="0" err="1"/>
              <a:t>st_size</a:t>
            </a:r>
            <a:r>
              <a:rPr lang="zh-CN" altLang="en-US" sz="2000" b="0" kern="0" dirty="0"/>
              <a:t>获取文件大小。</a:t>
            </a:r>
            <a:endParaRPr lang="en-US" altLang="zh-CN" sz="2000" b="0" kern="0" dirty="0"/>
          </a:p>
          <a:p>
            <a:pPr marL="400050" lvl="1" indent="0" eaLnBrk="1" hangingPunct="1">
              <a:lnSpc>
                <a:spcPct val="150000"/>
              </a:lnSpc>
              <a:buClr>
                <a:srgbClr val="FF9900"/>
              </a:buClr>
              <a:buNone/>
              <a:defRPr/>
            </a:pPr>
            <a:r>
              <a:rPr lang="zh-CN" altLang="en-US" sz="2000" b="0" kern="0" dirty="0"/>
              <a:t>一般情况</a:t>
            </a:r>
            <a:r>
              <a:rPr lang="en-US" altLang="zh-CN" sz="2000" b="0" kern="0" dirty="0"/>
              <a:t>:</a:t>
            </a:r>
            <a:r>
              <a:rPr lang="en-US" altLang="zh-CN" sz="2000" b="0" kern="0" dirty="0" err="1"/>
              <a:t>st_size</a:t>
            </a:r>
            <a:r>
              <a:rPr lang="en-US" altLang="zh-CN" sz="2000" b="0" kern="0" dirty="0"/>
              <a:t> ≤ </a:t>
            </a:r>
            <a:r>
              <a:rPr lang="en-US" altLang="zh-CN" sz="2000" b="0" kern="0" dirty="0" err="1"/>
              <a:t>st_blocks</a:t>
            </a:r>
            <a:r>
              <a:rPr lang="en-US" altLang="zh-CN" sz="2000" b="0" kern="0" dirty="0"/>
              <a:t> * 512</a:t>
            </a:r>
          </a:p>
          <a:p>
            <a:pPr marL="400050" lvl="1" indent="0" eaLnBrk="1" hangingPunct="1">
              <a:lnSpc>
                <a:spcPct val="150000"/>
              </a:lnSpc>
              <a:buClr>
                <a:srgbClr val="FF9900"/>
              </a:buClr>
              <a:buNone/>
              <a:defRPr/>
            </a:pPr>
            <a:r>
              <a:rPr lang="zh-CN" altLang="en-US" sz="2000" b="0" kern="0" dirty="0"/>
              <a:t>稀疏文件</a:t>
            </a:r>
            <a:r>
              <a:rPr lang="en-US" altLang="zh-CN" sz="2000" b="0" kern="0" dirty="0"/>
              <a:t>:</a:t>
            </a:r>
            <a:r>
              <a:rPr lang="en-US" altLang="zh-CN" sz="2000" b="0" kern="0" dirty="0" err="1"/>
              <a:t>st_size</a:t>
            </a:r>
            <a:r>
              <a:rPr lang="en-US" altLang="zh-CN" sz="2000" b="0" kern="0" dirty="0"/>
              <a:t> &gt; </a:t>
            </a:r>
            <a:r>
              <a:rPr lang="en-US" altLang="zh-CN" sz="2000" b="0" kern="0" dirty="0" err="1"/>
              <a:t>st_blocks</a:t>
            </a:r>
            <a:r>
              <a:rPr lang="en-US" altLang="zh-CN" sz="2000" b="0" kern="0" dirty="0"/>
              <a:t> * 512</a:t>
            </a:r>
            <a:endParaRPr lang="en-US" altLang="zh-CN" b="0" kern="0" dirty="0">
              <a:solidFill>
                <a:srgbClr val="003399"/>
              </a:solidFill>
            </a:endParaRPr>
          </a:p>
          <a:p>
            <a:pPr lvl="0" eaLnBrk="1" hangingPunct="1">
              <a:lnSpc>
                <a:spcPct val="150000"/>
              </a:lnSpc>
              <a:buClr>
                <a:srgbClr val="FF9900"/>
              </a:buClr>
              <a:defRPr/>
            </a:pPr>
            <a:r>
              <a:rPr lang="en-US" altLang="zh-CN" sz="2400" kern="0" dirty="0" err="1">
                <a:latin typeface="Verdana" pitchFamily="34" charset="0"/>
              </a:rPr>
              <a:t>st_ctim</a:t>
            </a:r>
            <a:r>
              <a:rPr lang="zh-CN" altLang="en-US" sz="2400" kern="0" dirty="0">
                <a:latin typeface="Verdana" pitchFamily="34" charset="0"/>
              </a:rPr>
              <a:t>，</a:t>
            </a:r>
            <a:r>
              <a:rPr lang="en-US" altLang="zh-CN" sz="2400" kern="0" dirty="0" err="1">
                <a:latin typeface="Verdana" pitchFamily="34" charset="0"/>
              </a:rPr>
              <a:t>st_atim</a:t>
            </a:r>
            <a:r>
              <a:rPr lang="zh-CN" altLang="en-US" sz="2400" kern="0" dirty="0">
                <a:latin typeface="Verdana" pitchFamily="34" charset="0"/>
              </a:rPr>
              <a:t>，</a:t>
            </a:r>
            <a:r>
              <a:rPr lang="en-US" altLang="zh-CN" sz="2400" kern="0" dirty="0" err="1">
                <a:latin typeface="Verdana" pitchFamily="34" charset="0"/>
              </a:rPr>
              <a:t>st_mtim</a:t>
            </a:r>
            <a:r>
              <a:rPr lang="zh-CN" altLang="en-US" sz="2400" kern="0" dirty="0">
                <a:latin typeface="Verdana" pitchFamily="34" charset="0"/>
              </a:rPr>
              <a:t>域</a:t>
            </a:r>
          </a:p>
          <a:p>
            <a:pPr marL="457200" lvl="1" indent="0" eaLnBrk="1" hangingPunct="1">
              <a:lnSpc>
                <a:spcPct val="150000"/>
              </a:lnSpc>
              <a:buNone/>
              <a:defRPr/>
            </a:pPr>
            <a:r>
              <a:rPr lang="en-US" altLang="zh-CN" sz="2000" b="0" kern="0" dirty="0">
                <a:solidFill>
                  <a:srgbClr val="000000"/>
                </a:solidFill>
                <a:latin typeface="Times New Roman" pitchFamily="18" charset="0"/>
              </a:rPr>
              <a:t>Linux</a:t>
            </a:r>
            <a:r>
              <a:rPr lang="zh-CN" altLang="en-US" sz="2000" b="0" kern="0" dirty="0">
                <a:solidFill>
                  <a:srgbClr val="000000"/>
                </a:solidFill>
                <a:latin typeface="Times New Roman" pitchFamily="18" charset="0"/>
              </a:rPr>
              <a:t>中存储这三个时间的精度为纳秒</a:t>
            </a:r>
            <a:endParaRPr lang="en-US" altLang="zh-CN" sz="2000" b="0" kern="0" dirty="0">
              <a:solidFill>
                <a:srgbClr val="000000"/>
              </a:solidFill>
              <a:latin typeface="Times New Roman" pitchFamily="18" charset="0"/>
            </a:endParaRPr>
          </a:p>
          <a:p>
            <a:pPr marL="457200" lvl="1" indent="0" eaLnBrk="1" hangingPunct="1">
              <a:lnSpc>
                <a:spcPct val="150000"/>
              </a:lnSpc>
              <a:buNone/>
              <a:defRPr/>
            </a:pPr>
            <a:r>
              <a:rPr lang="zh-CN" altLang="en-US" sz="2000" b="0" kern="0" dirty="0">
                <a:solidFill>
                  <a:srgbClr val="000000"/>
                </a:solidFill>
                <a:latin typeface="Times New Roman" pitchFamily="18" charset="0"/>
              </a:rPr>
              <a:t>“</a:t>
            </a:r>
            <a:r>
              <a:rPr lang="en-US" altLang="zh-CN" sz="2000" kern="0" dirty="0">
                <a:solidFill>
                  <a:srgbClr val="000000"/>
                </a:solidFill>
              </a:rPr>
              <a:t>a</a:t>
            </a:r>
            <a:r>
              <a:rPr lang="zh-CN" altLang="en-US" sz="2000" b="0" kern="0" dirty="0">
                <a:solidFill>
                  <a:srgbClr val="000000"/>
                </a:solidFill>
                <a:latin typeface="Times New Roman" pitchFamily="18" charset="0"/>
              </a:rPr>
              <a:t>访问”：读，执行（有些系统为了效率做懒惰处理，不更新，但不早于</a:t>
            </a:r>
            <a:r>
              <a:rPr lang="en-US" altLang="zh-CN" sz="2000" b="0" kern="0" dirty="0">
                <a:solidFill>
                  <a:srgbClr val="000000"/>
                </a:solidFill>
                <a:latin typeface="Times New Roman" pitchFamily="18" charset="0"/>
              </a:rPr>
              <a:t>m</a:t>
            </a:r>
            <a:r>
              <a:rPr lang="zh-CN" altLang="en-US" sz="2000" b="0" kern="0" dirty="0">
                <a:solidFill>
                  <a:srgbClr val="000000"/>
                </a:solidFill>
                <a:latin typeface="Times New Roman" pitchFamily="18" charset="0"/>
              </a:rPr>
              <a:t>时间）</a:t>
            </a:r>
          </a:p>
          <a:p>
            <a:pPr marL="457200" lvl="1" indent="0" eaLnBrk="1" hangingPunct="1">
              <a:lnSpc>
                <a:spcPct val="150000"/>
              </a:lnSpc>
              <a:buNone/>
              <a:defRPr/>
            </a:pPr>
            <a:r>
              <a:rPr lang="zh-CN" altLang="en-US" sz="2000" b="0" kern="0" dirty="0">
                <a:solidFill>
                  <a:srgbClr val="000000"/>
                </a:solidFill>
                <a:latin typeface="Times New Roman" pitchFamily="18" charset="0"/>
              </a:rPr>
              <a:t>“</a:t>
            </a:r>
            <a:r>
              <a:rPr lang="en-US" altLang="zh-CN" sz="2000" kern="0" dirty="0">
                <a:solidFill>
                  <a:srgbClr val="000000"/>
                </a:solidFill>
              </a:rPr>
              <a:t>m</a:t>
            </a:r>
            <a:r>
              <a:rPr lang="zh-CN" altLang="en-US" sz="2000" b="0" kern="0" dirty="0">
                <a:solidFill>
                  <a:srgbClr val="000000"/>
                </a:solidFill>
                <a:latin typeface="Times New Roman" pitchFamily="18" charset="0"/>
              </a:rPr>
              <a:t>修改”：</a:t>
            </a:r>
            <a:r>
              <a:rPr lang="zh-CN" altLang="en-US" sz="2000" kern="0" dirty="0">
                <a:solidFill>
                  <a:srgbClr val="800000"/>
                </a:solidFill>
                <a:latin typeface="Times New Roman" pitchFamily="18" charset="0"/>
              </a:rPr>
              <a:t>文件内容修改</a:t>
            </a:r>
            <a:r>
              <a:rPr lang="zh-CN" altLang="en-US" sz="2000" kern="0" dirty="0">
                <a:solidFill>
                  <a:srgbClr val="000000"/>
                </a:solidFill>
                <a:latin typeface="Times New Roman" pitchFamily="18" charset="0"/>
              </a:rPr>
              <a:t>。写文件</a:t>
            </a:r>
            <a:endParaRPr lang="zh-CN" altLang="en-US" sz="2000" b="0" kern="0" dirty="0">
              <a:solidFill>
                <a:srgbClr val="000000"/>
              </a:solidFill>
              <a:latin typeface="Times New Roman" pitchFamily="18" charset="0"/>
            </a:endParaRPr>
          </a:p>
          <a:p>
            <a:pPr marL="457200" lvl="1" indent="0" eaLnBrk="1" hangingPunct="1">
              <a:lnSpc>
                <a:spcPct val="150000"/>
              </a:lnSpc>
              <a:buNone/>
              <a:defRPr/>
            </a:pPr>
            <a:r>
              <a:rPr lang="zh-CN" altLang="en-US" sz="2000" b="0" kern="0" dirty="0">
                <a:solidFill>
                  <a:srgbClr val="000000"/>
                </a:solidFill>
                <a:latin typeface="Times New Roman" pitchFamily="18" charset="0"/>
              </a:rPr>
              <a:t>“</a:t>
            </a:r>
            <a:r>
              <a:rPr lang="en-US" altLang="zh-CN" sz="2000" kern="0" dirty="0">
                <a:solidFill>
                  <a:srgbClr val="000000"/>
                </a:solidFill>
              </a:rPr>
              <a:t>c</a:t>
            </a:r>
            <a:r>
              <a:rPr lang="zh-CN" altLang="en-US" sz="2000" b="0" kern="0" dirty="0">
                <a:solidFill>
                  <a:srgbClr val="000000"/>
                </a:solidFill>
                <a:latin typeface="Times New Roman" pitchFamily="18" charset="0"/>
              </a:rPr>
              <a:t>改变”：</a:t>
            </a:r>
            <a:r>
              <a:rPr lang="en-US" altLang="zh-CN" sz="2000" kern="0" dirty="0" err="1">
                <a:solidFill>
                  <a:srgbClr val="800000"/>
                </a:solidFill>
              </a:rPr>
              <a:t>i</a:t>
            </a:r>
            <a:r>
              <a:rPr lang="zh-CN" altLang="en-US" sz="2000" kern="0" dirty="0">
                <a:solidFill>
                  <a:srgbClr val="800000"/>
                </a:solidFill>
              </a:rPr>
              <a:t>节点信息变化。</a:t>
            </a:r>
            <a:r>
              <a:rPr lang="zh-CN" altLang="en-US" sz="2000" b="0" kern="0" dirty="0">
                <a:solidFill>
                  <a:srgbClr val="000000"/>
                </a:solidFill>
                <a:latin typeface="Times New Roman" pitchFamily="18" charset="0"/>
              </a:rPr>
              <a:t>写文件，</a:t>
            </a:r>
            <a:r>
              <a:rPr lang="zh-CN" altLang="en-US" sz="2000" b="0" kern="0" dirty="0">
                <a:solidFill>
                  <a:srgbClr val="000000"/>
                </a:solidFill>
              </a:rPr>
              <a:t>修改权限</a:t>
            </a:r>
            <a:r>
              <a:rPr lang="en-US" altLang="zh-CN" sz="2000" b="0" kern="0" dirty="0">
                <a:solidFill>
                  <a:srgbClr val="000000"/>
                </a:solidFill>
              </a:rPr>
              <a:t>/link</a:t>
            </a:r>
            <a:r>
              <a:rPr lang="zh-CN" altLang="en-US" sz="2000" b="0" kern="0" dirty="0">
                <a:solidFill>
                  <a:srgbClr val="000000"/>
                </a:solidFill>
              </a:rPr>
              <a:t>数</a:t>
            </a:r>
            <a:r>
              <a:rPr lang="en-US" altLang="zh-CN" sz="2000" b="0" kern="0" dirty="0">
                <a:solidFill>
                  <a:srgbClr val="000000"/>
                </a:solidFill>
              </a:rPr>
              <a:t>/</a:t>
            </a:r>
            <a:r>
              <a:rPr lang="zh-CN" altLang="en-US" sz="2000" b="0" kern="0" dirty="0">
                <a:solidFill>
                  <a:srgbClr val="000000"/>
                </a:solidFill>
              </a:rPr>
              <a:t>文件主等（</a:t>
            </a:r>
            <a:r>
              <a:rPr lang="en-US" altLang="zh-CN" sz="2000" b="0" kern="0" dirty="0">
                <a:solidFill>
                  <a:srgbClr val="000000"/>
                </a:solidFill>
              </a:rPr>
              <a:t>m</a:t>
            </a:r>
            <a:r>
              <a:rPr lang="zh-CN" altLang="en-US" sz="2000" b="0" kern="0" dirty="0">
                <a:solidFill>
                  <a:srgbClr val="000000"/>
                </a:solidFill>
              </a:rPr>
              <a:t>变，</a:t>
            </a:r>
            <a:r>
              <a:rPr lang="en-US" altLang="zh-CN" sz="2000" b="0" kern="0" dirty="0">
                <a:solidFill>
                  <a:srgbClr val="000000"/>
                </a:solidFill>
              </a:rPr>
              <a:t>c</a:t>
            </a:r>
            <a:r>
              <a:rPr lang="zh-CN" altLang="en-US" sz="2000" b="0" kern="0" dirty="0">
                <a:solidFill>
                  <a:srgbClr val="000000"/>
                </a:solidFill>
              </a:rPr>
              <a:t>也变）</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结构体</a:t>
            </a:r>
            <a:r>
              <a:rPr lang="en-US" altLang="zh-CN" kern="0" dirty="0">
                <a:latin typeface="Verdana" panose="020B0604030504040204" pitchFamily="34" charset="0"/>
                <a:ea typeface="黑体" panose="02010609060101010101" pitchFamily="49" charset="-122"/>
              </a:rPr>
              <a:t>stat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CFC35A6-41D7-4A89-93EF-AE2C809B899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39541236"/>
      </p:ext>
    </p:extLst>
  </p:cSld>
  <p:clrMapOvr>
    <a:masterClrMapping/>
  </p:clrMapOvr>
  <p:transition spd="slow" advTm="38376"/>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3"/>
            <a:ext cx="10369152" cy="5100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533400" indent="-533400" eaLnBrk="1" hangingPunct="1">
              <a:lnSpc>
                <a:spcPct val="100000"/>
              </a:lnSpc>
              <a:buClr>
                <a:srgbClr val="FF9900"/>
              </a:buClr>
              <a:buNone/>
              <a:defRPr/>
            </a:pPr>
            <a:r>
              <a:rPr lang="zh-CN" altLang="en-US" sz="2400" b="0" kern="0" dirty="0">
                <a:solidFill>
                  <a:schemeClr val="tx1"/>
                </a:solidFill>
              </a:rPr>
              <a:t>早期</a:t>
            </a:r>
            <a:r>
              <a:rPr lang="en-US" altLang="zh-CN" sz="2400" b="0" kern="0" dirty="0">
                <a:solidFill>
                  <a:schemeClr val="tx1"/>
                </a:solidFill>
              </a:rPr>
              <a:t>UNIX</a:t>
            </a:r>
            <a:r>
              <a:rPr lang="zh-CN" altLang="en-US" sz="2400" b="0" kern="0" dirty="0">
                <a:solidFill>
                  <a:schemeClr val="tx1"/>
                </a:solidFill>
              </a:rPr>
              <a:t>象普通磁盘文件那样</a:t>
            </a:r>
            <a:r>
              <a:rPr lang="en-US" altLang="zh-CN" sz="2400" b="0" kern="0" dirty="0">
                <a:solidFill>
                  <a:schemeClr val="tx1"/>
                </a:solidFill>
                <a:latin typeface="Lucida Console" panose="020B0609040504020204" pitchFamily="49" charset="0"/>
              </a:rPr>
              <a:t>open()</a:t>
            </a:r>
            <a:r>
              <a:rPr lang="zh-CN" altLang="en-US" sz="2400" b="0" kern="0" dirty="0">
                <a:solidFill>
                  <a:schemeClr val="tx1"/>
                </a:solidFill>
                <a:latin typeface="Lucida Console" panose="020B0609040504020204" pitchFamily="49" charset="0"/>
              </a:rPr>
              <a:t>打开目录</a:t>
            </a:r>
            <a:r>
              <a:rPr lang="en-US" altLang="zh-CN" sz="2400" b="0" kern="0" dirty="0">
                <a:solidFill>
                  <a:schemeClr val="tx1"/>
                </a:solidFill>
                <a:latin typeface="Lucida Console" panose="020B0609040504020204" pitchFamily="49" charset="0"/>
              </a:rPr>
              <a:t>read()</a:t>
            </a:r>
            <a:r>
              <a:rPr lang="zh-CN" altLang="en-US" sz="2400" b="0" kern="0" dirty="0">
                <a:solidFill>
                  <a:schemeClr val="tx1"/>
                </a:solidFill>
                <a:latin typeface="Lucida Console" panose="020B0609040504020204" pitchFamily="49" charset="0"/>
              </a:rPr>
              <a:t>读取</a:t>
            </a:r>
            <a:endParaRPr lang="en-US" altLang="zh-CN" sz="2400" b="0" kern="0" dirty="0">
              <a:solidFill>
                <a:schemeClr val="tx1"/>
              </a:solidFill>
              <a:latin typeface="Lucida Console" panose="020B0609040504020204" pitchFamily="49" charset="0"/>
            </a:endParaRPr>
          </a:p>
          <a:p>
            <a:pPr marL="533400" indent="-533400" eaLnBrk="1" hangingPunct="1">
              <a:lnSpc>
                <a:spcPct val="100000"/>
              </a:lnSpc>
              <a:buClr>
                <a:srgbClr val="FF9900"/>
              </a:buClr>
              <a:buNone/>
              <a:defRPr/>
            </a:pPr>
            <a:r>
              <a:rPr lang="zh-CN" altLang="en-US" sz="2400" b="0" kern="0" dirty="0">
                <a:solidFill>
                  <a:schemeClr val="tx1"/>
                </a:solidFill>
              </a:rPr>
              <a:t>现在的系统不再这样操作，而是直接使用封装好的库函数</a:t>
            </a:r>
            <a:endParaRPr lang="en-US" altLang="zh-CN" sz="2400" b="0" kern="0" dirty="0">
              <a:solidFill>
                <a:schemeClr val="tx1"/>
              </a:solidFill>
            </a:endParaRPr>
          </a:p>
          <a:p>
            <a:pPr marL="533400" indent="-533400" eaLnBrk="1" hangingPunct="1">
              <a:lnSpc>
                <a:spcPct val="100000"/>
              </a:lnSpc>
              <a:buClr>
                <a:srgbClr val="FF9900"/>
              </a:buClr>
              <a:defRPr/>
            </a:pPr>
            <a:r>
              <a:rPr lang="zh-CN" altLang="en-US" kern="0" dirty="0"/>
              <a:t>目录访问的一组库函数</a:t>
            </a:r>
            <a:endParaRPr lang="en-US" altLang="zh-CN" kern="0" dirty="0"/>
          </a:p>
          <a:p>
            <a:pPr marL="533400" indent="-533400" eaLnBrk="1" hangingPunct="1">
              <a:lnSpc>
                <a:spcPct val="100000"/>
              </a:lnSpc>
              <a:buClr>
                <a:srgbClr val="FF9900"/>
              </a:buClr>
              <a:defRPr/>
            </a:pPr>
            <a:endParaRPr lang="en-US" altLang="zh-CN" kern="0" dirty="0"/>
          </a:p>
          <a:p>
            <a:pPr marL="533400" indent="-533400" eaLnBrk="1" hangingPunct="1">
              <a:lnSpc>
                <a:spcPct val="100000"/>
              </a:lnSpc>
              <a:buClr>
                <a:srgbClr val="FF9900"/>
              </a:buClr>
              <a:defRPr/>
            </a:pPr>
            <a:endParaRPr lang="en-US" altLang="zh-CN" sz="1500" b="0" kern="0" dirty="0">
              <a:solidFill>
                <a:srgbClr val="000000"/>
              </a:solidFill>
            </a:endParaRPr>
          </a:p>
          <a:p>
            <a:pPr marL="533400" indent="-533400" eaLnBrk="1" hangingPunct="1">
              <a:lnSpc>
                <a:spcPct val="100000"/>
              </a:lnSpc>
              <a:buClr>
                <a:srgbClr val="FF9900"/>
              </a:buClr>
              <a:defRPr/>
            </a:pPr>
            <a:endParaRPr lang="en-US" altLang="zh-CN" sz="1500" b="0" kern="0" dirty="0">
              <a:solidFill>
                <a:srgbClr val="000000"/>
              </a:solidFill>
            </a:endParaRPr>
          </a:p>
          <a:p>
            <a:pPr marL="533400" indent="-533400" eaLnBrk="1" hangingPunct="1">
              <a:lnSpc>
                <a:spcPct val="100000"/>
              </a:lnSpc>
              <a:buClr>
                <a:srgbClr val="FF9900"/>
              </a:buClr>
              <a:defRPr/>
            </a:pPr>
            <a:endParaRPr lang="en-US" altLang="zh-CN" sz="1500" b="0" kern="0" dirty="0">
              <a:solidFill>
                <a:srgbClr val="000000"/>
              </a:solidFill>
              <a:latin typeface="Lucida Console" pitchFamily="49" charset="0"/>
            </a:endParaRPr>
          </a:p>
          <a:p>
            <a:pPr marL="914400" lvl="1" indent="-457200" eaLnBrk="1" hangingPunct="1">
              <a:lnSpc>
                <a:spcPct val="100000"/>
              </a:lnSpc>
              <a:defRPr/>
            </a:pPr>
            <a:r>
              <a:rPr lang="en-US" altLang="zh-CN" b="0" kern="0" dirty="0" err="1">
                <a:solidFill>
                  <a:srgbClr val="000000"/>
                </a:solidFill>
                <a:latin typeface="Lucida Console" pitchFamily="49" charset="0"/>
              </a:rPr>
              <a:t>opendir</a:t>
            </a:r>
            <a:r>
              <a:rPr lang="zh-CN" altLang="en-US" b="0" kern="0" dirty="0">
                <a:solidFill>
                  <a:srgbClr val="000000"/>
                </a:solidFill>
                <a:latin typeface="Lucida Console" pitchFamily="49" charset="0"/>
              </a:rPr>
              <a:t>打开目录得到句柄（</a:t>
            </a:r>
            <a:r>
              <a:rPr lang="en-US" altLang="zh-CN" b="0" kern="0" dirty="0">
                <a:solidFill>
                  <a:srgbClr val="000000"/>
                </a:solidFill>
                <a:latin typeface="Times New Roman" pitchFamily="18" charset="0"/>
              </a:rPr>
              <a:t>NULL</a:t>
            </a:r>
            <a:r>
              <a:rPr lang="zh-CN" altLang="en-US" b="0" kern="0" dirty="0">
                <a:solidFill>
                  <a:srgbClr val="000000"/>
                </a:solidFill>
                <a:latin typeface="Times New Roman" pitchFamily="18" charset="0"/>
              </a:rPr>
              <a:t>表示失败）</a:t>
            </a:r>
          </a:p>
          <a:p>
            <a:pPr marL="914400" lvl="1" indent="-457200" eaLnBrk="1" hangingPunct="1">
              <a:lnSpc>
                <a:spcPct val="100000"/>
              </a:lnSpc>
              <a:defRPr/>
            </a:pPr>
            <a:r>
              <a:rPr lang="en-US" altLang="zh-CN" b="0" kern="0" dirty="0" err="1">
                <a:solidFill>
                  <a:srgbClr val="000000"/>
                </a:solidFill>
                <a:latin typeface="Lucida Console" pitchFamily="49" charset="0"/>
              </a:rPr>
              <a:t>readdir</a:t>
            </a:r>
            <a:r>
              <a:rPr lang="zh-CN" altLang="en-US" b="0" kern="0" dirty="0">
                <a:solidFill>
                  <a:srgbClr val="000000"/>
                </a:solidFill>
                <a:latin typeface="Lucida Console" pitchFamily="49" charset="0"/>
              </a:rPr>
              <a:t>获取一个目录项</a:t>
            </a:r>
            <a:endParaRPr lang="en-US" altLang="zh-CN" b="0" kern="0" dirty="0">
              <a:solidFill>
                <a:srgbClr val="000000"/>
              </a:solidFill>
              <a:latin typeface="Lucida Console" pitchFamily="49" charset="0"/>
            </a:endParaRPr>
          </a:p>
          <a:p>
            <a:pPr marL="1314450" lvl="2" indent="-457200" eaLnBrk="1" hangingPunct="1">
              <a:lnSpc>
                <a:spcPct val="100000"/>
              </a:lnSpc>
              <a:defRPr/>
            </a:pPr>
            <a:r>
              <a:rPr lang="zh-CN" altLang="en-US" b="0" kern="0" dirty="0">
                <a:solidFill>
                  <a:srgbClr val="000000"/>
                </a:solidFill>
                <a:latin typeface="Lucida Console" pitchFamily="49" charset="0"/>
                <a:ea typeface="黑体"/>
              </a:rPr>
              <a:t>返回值指针指向的</a:t>
            </a:r>
            <a:r>
              <a:rPr lang="en-US" altLang="zh-CN" b="0" kern="0" dirty="0" err="1">
                <a:solidFill>
                  <a:srgbClr val="000000"/>
                </a:solidFill>
                <a:latin typeface="Lucida Console" pitchFamily="49" charset="0"/>
                <a:ea typeface="黑体"/>
              </a:rPr>
              <a:t>dirent</a:t>
            </a:r>
            <a:r>
              <a:rPr lang="zh-CN" altLang="en-US" b="0" kern="0" dirty="0">
                <a:solidFill>
                  <a:srgbClr val="000000"/>
                </a:solidFill>
                <a:latin typeface="Lucida Console" pitchFamily="49" charset="0"/>
                <a:ea typeface="黑体"/>
              </a:rPr>
              <a:t>结构体（返回</a:t>
            </a:r>
            <a:r>
              <a:rPr lang="en-US" altLang="zh-CN" b="0" kern="0" dirty="0">
                <a:solidFill>
                  <a:srgbClr val="000000"/>
                </a:solidFill>
                <a:latin typeface="Times New Roman" pitchFamily="18" charset="0"/>
                <a:ea typeface="黑体"/>
              </a:rPr>
              <a:t>NULL</a:t>
            </a:r>
            <a:r>
              <a:rPr lang="zh-CN" altLang="en-US" b="0" kern="0" dirty="0">
                <a:solidFill>
                  <a:srgbClr val="000000"/>
                </a:solidFill>
                <a:latin typeface="Times New Roman" pitchFamily="18" charset="0"/>
                <a:ea typeface="黑体"/>
              </a:rPr>
              <a:t>表示</a:t>
            </a:r>
            <a:r>
              <a:rPr lang="zh-CN" altLang="en-US" b="0" kern="0" dirty="0">
                <a:solidFill>
                  <a:srgbClr val="000000"/>
                </a:solidFill>
                <a:latin typeface="Lucida Console" pitchFamily="49" charset="0"/>
                <a:ea typeface="黑体"/>
              </a:rPr>
              <a:t>已经读到目录尾）</a:t>
            </a:r>
            <a:endParaRPr lang="en-US" altLang="zh-CN" b="0" kern="0" dirty="0">
              <a:solidFill>
                <a:srgbClr val="000000"/>
              </a:solidFill>
              <a:latin typeface="Lucida Console" pitchFamily="49" charset="0"/>
              <a:ea typeface="黑体"/>
            </a:endParaRPr>
          </a:p>
          <a:p>
            <a:pPr marL="1314450" lvl="2" indent="-457200" eaLnBrk="1" hangingPunct="1">
              <a:lnSpc>
                <a:spcPct val="100000"/>
              </a:lnSpc>
              <a:defRPr/>
            </a:pPr>
            <a:r>
              <a:rPr lang="en-US" altLang="zh-CN" b="0" kern="0" dirty="0" err="1">
                <a:solidFill>
                  <a:srgbClr val="000000"/>
                </a:solidFill>
                <a:latin typeface="Lucida Console" pitchFamily="49" charset="0"/>
                <a:ea typeface="黑体"/>
              </a:rPr>
              <a:t>dirent</a:t>
            </a:r>
            <a:r>
              <a:rPr lang="zh-CN" altLang="en-US" b="0" kern="0" dirty="0">
                <a:solidFill>
                  <a:srgbClr val="000000"/>
                </a:solidFill>
                <a:latin typeface="Lucida Console" pitchFamily="49" charset="0"/>
                <a:ea typeface="黑体"/>
              </a:rPr>
              <a:t>结构体：记录</a:t>
            </a:r>
            <a:r>
              <a:rPr lang="en-US" altLang="zh-CN" b="0" kern="0" dirty="0" err="1">
                <a:solidFill>
                  <a:srgbClr val="000000"/>
                </a:solidFill>
                <a:latin typeface="Lucida Console" pitchFamily="49" charset="0"/>
                <a:ea typeface="黑体"/>
              </a:rPr>
              <a:t>i</a:t>
            </a:r>
            <a:r>
              <a:rPr lang="zh-CN" altLang="en-US" b="0" kern="0" dirty="0">
                <a:solidFill>
                  <a:srgbClr val="000000"/>
                </a:solidFill>
                <a:latin typeface="Lucida Console" pitchFamily="49" charset="0"/>
                <a:ea typeface="黑体"/>
              </a:rPr>
              <a:t>节点号和文件名</a:t>
            </a:r>
            <a:r>
              <a:rPr lang="en-US" altLang="zh-CN" b="0" kern="0" dirty="0">
                <a:solidFill>
                  <a:srgbClr val="000000"/>
                </a:solidFill>
                <a:latin typeface="Lucida Console" pitchFamily="49" charset="0"/>
                <a:ea typeface="黑体"/>
              </a:rPr>
              <a:t>(</a:t>
            </a:r>
            <a:r>
              <a:rPr lang="en-US" altLang="zh-CN" b="0" kern="0" dirty="0" err="1">
                <a:solidFill>
                  <a:srgbClr val="000000"/>
                </a:solidFill>
                <a:latin typeface="Lucida Console" pitchFamily="49" charset="0"/>
                <a:ea typeface="黑体"/>
              </a:rPr>
              <a:t>d_ino</a:t>
            </a:r>
            <a:r>
              <a:rPr lang="zh-CN" altLang="en-US" b="0" kern="0" dirty="0">
                <a:solidFill>
                  <a:srgbClr val="000000"/>
                </a:solidFill>
                <a:latin typeface="Lucida Console" pitchFamily="49" charset="0"/>
                <a:ea typeface="黑体"/>
              </a:rPr>
              <a:t>和</a:t>
            </a:r>
            <a:r>
              <a:rPr lang="en-US" altLang="zh-CN" b="0" kern="0" dirty="0" err="1">
                <a:solidFill>
                  <a:srgbClr val="000000"/>
                </a:solidFill>
                <a:latin typeface="Lucida Console" pitchFamily="49" charset="0"/>
                <a:ea typeface="黑体"/>
              </a:rPr>
              <a:t>d_name</a:t>
            </a:r>
            <a:r>
              <a:rPr lang="zh-CN" altLang="en-US" b="0" kern="0" dirty="0">
                <a:solidFill>
                  <a:srgbClr val="000000"/>
                </a:solidFill>
                <a:latin typeface="Lucida Console" pitchFamily="49" charset="0"/>
                <a:ea typeface="黑体"/>
              </a:rPr>
              <a:t>成员</a:t>
            </a:r>
            <a:r>
              <a:rPr lang="en-US" altLang="zh-CN" b="0" kern="0" dirty="0">
                <a:solidFill>
                  <a:srgbClr val="000000"/>
                </a:solidFill>
                <a:latin typeface="Lucida Console" pitchFamily="49" charset="0"/>
                <a:ea typeface="黑体"/>
              </a:rPr>
              <a:t>)</a:t>
            </a:r>
            <a:endParaRPr lang="zh-CN" altLang="en-US" b="0" kern="0" dirty="0">
              <a:solidFill>
                <a:srgbClr val="000000"/>
              </a:solidFill>
              <a:latin typeface="Lucida Console" pitchFamily="49" charset="0"/>
              <a:ea typeface="黑体"/>
            </a:endParaRPr>
          </a:p>
          <a:p>
            <a:pPr marL="914400" lvl="1" indent="-457200" eaLnBrk="1" hangingPunct="1">
              <a:lnSpc>
                <a:spcPct val="100000"/>
              </a:lnSpc>
              <a:defRPr/>
            </a:pPr>
            <a:r>
              <a:rPr lang="zh-CN" altLang="en-US" b="0" kern="0" dirty="0">
                <a:solidFill>
                  <a:srgbClr val="000000"/>
                </a:solidFill>
                <a:latin typeface="Lucida Console" pitchFamily="49" charset="0"/>
              </a:rPr>
              <a:t>访问结束：用</a:t>
            </a:r>
            <a:r>
              <a:rPr lang="en-US" altLang="zh-CN" b="0" kern="0" dirty="0" err="1">
                <a:solidFill>
                  <a:srgbClr val="000000"/>
                </a:solidFill>
                <a:latin typeface="Lucida Console" pitchFamily="49" charset="0"/>
              </a:rPr>
              <a:t>closedir</a:t>
            </a:r>
            <a:r>
              <a:rPr lang="zh-CN" altLang="en-US" b="0" kern="0" dirty="0">
                <a:solidFill>
                  <a:srgbClr val="000000"/>
                </a:solidFill>
                <a:latin typeface="Lucida Console" pitchFamily="49" charset="0"/>
              </a:rPr>
              <a:t>关闭不再使用的目录句柄。</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访问目录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矩形 4"/>
          <p:cNvSpPr/>
          <p:nvPr/>
        </p:nvSpPr>
        <p:spPr>
          <a:xfrm>
            <a:off x="3143672" y="2348881"/>
            <a:ext cx="5231940" cy="1323439"/>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20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000" b="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dirent.h</a:t>
            </a:r>
            <a:r>
              <a:rPr kumimoji="0" lang="en-US" altLang="zh-CN" sz="20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4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opendir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dirname</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dirent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readdir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closedir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6" name="动作按钮: 转到主页 5">
            <a:hlinkClick r:id="rId2" action="ppaction://hlinksldjump" highlightClick="1"/>
            <a:extLst>
              <a:ext uri="{FF2B5EF4-FFF2-40B4-BE49-F238E27FC236}">
                <a16:creationId xmlns:a16="http://schemas.microsoft.com/office/drawing/2014/main" id="{EEBA9EB4-761E-404F-9CCF-92E0F5E95FC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86557754"/>
      </p:ext>
    </p:extLst>
  </p:cSld>
  <p:clrMapOvr>
    <a:masterClrMapping/>
  </p:clrMapOvr>
  <p:transition spd="slow" advTm="38376"/>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目录访问</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程序</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矩形 3"/>
          <p:cNvSpPr/>
          <p:nvPr/>
        </p:nvSpPr>
        <p:spPr>
          <a:xfrm>
            <a:off x="983432" y="1052736"/>
            <a:ext cx="10225136" cy="4670509"/>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ts val="2100"/>
              </a:lnSpc>
              <a:spcBef>
                <a:spcPts val="0"/>
              </a:spcBef>
              <a:spcAft>
                <a:spcPts val="0"/>
              </a:spcAft>
              <a:defRPr/>
            </a:pP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main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argc</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DIR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dirent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entry</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argc</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2</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stderr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"Usage : %s &lt;</a:t>
            </a:r>
            <a:r>
              <a:rPr kumimoji="0" lang="en-US" altLang="zh-CN" sz="2000" kern="0" dirty="0" err="1">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dirname</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exit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opendir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NULL</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"Open directory \"%s\": %s (ERROR %d)\n"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strerror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exit(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while</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entry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readdir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NULL</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 %s\n"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entry</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d_ino</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entry</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d_name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closedir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动作按钮: 转到主页 4">
            <a:hlinkClick r:id="rId2" action="ppaction://hlinksldjump" highlightClick="1"/>
            <a:extLst>
              <a:ext uri="{FF2B5EF4-FFF2-40B4-BE49-F238E27FC236}">
                <a16:creationId xmlns:a16="http://schemas.microsoft.com/office/drawing/2014/main" id="{BBB1A97A-7E48-4173-A1D0-43F2A4D6D53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80722114"/>
      </p:ext>
    </p:extLst>
  </p:cSld>
  <p:clrMapOvr>
    <a:masterClrMapping/>
  </p:clrMapOvr>
  <p:transition spd="slow" advTm="38376"/>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950837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sz="2400" kern="0" dirty="0">
                <a:latin typeface="Verdana" pitchFamily="34" charset="0"/>
              </a:rPr>
              <a:t>目录访问：可以穷举一个目录中的所有项目，可得文件名及节点号</a:t>
            </a:r>
            <a:endParaRPr lang="en-US" altLang="zh-CN" sz="2400" kern="0" dirty="0">
              <a:latin typeface="Verdana" pitchFamily="34" charset="0"/>
            </a:endParaRPr>
          </a:p>
          <a:p>
            <a:pPr lvl="0" eaLnBrk="1" hangingPunct="1">
              <a:lnSpc>
                <a:spcPct val="150000"/>
              </a:lnSpc>
              <a:buClr>
                <a:srgbClr val="FF9900"/>
              </a:buClr>
              <a:defRPr/>
            </a:pPr>
            <a:r>
              <a:rPr lang="en-US" altLang="zh-CN" sz="2400" kern="0" dirty="0">
                <a:latin typeface="Verdana" pitchFamily="34" charset="0"/>
              </a:rPr>
              <a:t>stat</a:t>
            </a:r>
            <a:r>
              <a:rPr lang="zh-CN" altLang="en-US" sz="2400" kern="0" dirty="0">
                <a:latin typeface="Verdana" pitchFamily="34" charset="0"/>
              </a:rPr>
              <a:t>调用：可以根据文件名获得文件</a:t>
            </a:r>
            <a:r>
              <a:rPr lang="en-US" altLang="zh-CN" sz="2400" kern="0" dirty="0" err="1">
                <a:latin typeface="Verdana" pitchFamily="34" charset="0"/>
              </a:rPr>
              <a:t>i</a:t>
            </a:r>
            <a:r>
              <a:rPr lang="zh-CN" altLang="en-US" sz="2400" kern="0" dirty="0">
                <a:latin typeface="Verdana" pitchFamily="34" charset="0"/>
              </a:rPr>
              <a:t>节点中的状态信息</a:t>
            </a:r>
            <a:endParaRPr lang="en-US" altLang="zh-CN" sz="2400" kern="0" dirty="0">
              <a:latin typeface="Verdana" pitchFamily="34" charset="0"/>
            </a:endParaRPr>
          </a:p>
          <a:p>
            <a:pPr marL="0" indent="0" eaLnBrk="1" hangingPunct="1">
              <a:lnSpc>
                <a:spcPct val="150000"/>
              </a:lnSpc>
              <a:buClr>
                <a:srgbClr val="FF9900"/>
              </a:buClr>
              <a:buNone/>
              <a:defRPr/>
            </a:pPr>
            <a:r>
              <a:rPr lang="zh-CN" altLang="en-US" sz="2000" b="0" kern="0" dirty="0">
                <a:solidFill>
                  <a:schemeClr val="tx1"/>
                </a:solidFill>
                <a:latin typeface="Verdana" pitchFamily="34" charset="0"/>
              </a:rPr>
              <a:t>由此，可以编程构造诸如</a:t>
            </a:r>
            <a:r>
              <a:rPr lang="en-US" altLang="zh-CN" sz="2000" b="0" kern="0" dirty="0">
                <a:solidFill>
                  <a:schemeClr val="tx1"/>
                </a:solidFill>
                <a:latin typeface="Verdana" pitchFamily="34" charset="0"/>
              </a:rPr>
              <a:t>ls, </a:t>
            </a:r>
            <a:r>
              <a:rPr lang="en-US" altLang="zh-CN" sz="2000" b="0" kern="0" dirty="0" err="1">
                <a:solidFill>
                  <a:schemeClr val="tx1"/>
                </a:solidFill>
                <a:latin typeface="Verdana" pitchFamily="34" charset="0"/>
              </a:rPr>
              <a:t>rm</a:t>
            </a:r>
            <a:r>
              <a:rPr lang="en-US" altLang="zh-CN" sz="2000" b="0" kern="0" dirty="0">
                <a:solidFill>
                  <a:schemeClr val="tx1"/>
                </a:solidFill>
                <a:latin typeface="Verdana" pitchFamily="34" charset="0"/>
              </a:rPr>
              <a:t>, find</a:t>
            </a:r>
            <a:r>
              <a:rPr lang="zh-CN" altLang="en-US" sz="2000" b="0" kern="0" dirty="0">
                <a:solidFill>
                  <a:schemeClr val="tx1"/>
                </a:solidFill>
                <a:latin typeface="Verdana" pitchFamily="34" charset="0"/>
              </a:rPr>
              <a:t>等类似的工具，并理解系统命令是如何实现的</a:t>
            </a:r>
            <a:endParaRPr lang="en-US" altLang="zh-CN" sz="2000" b="0" kern="0" dirty="0">
              <a:solidFill>
                <a:schemeClr val="tx1"/>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编程构造自己的工具</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296BCCC-545E-4917-9611-EFC3DD00E13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593391384"/>
      </p:ext>
    </p:extLst>
  </p:cSld>
  <p:clrMapOvr>
    <a:masterClrMapping/>
  </p:clrMapOvr>
  <p:transition spd="slow" advTm="38376"/>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作业二：遍历目录</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CCCB5B70-B819-454A-98A1-36D122A1AAF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661434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801200" cy="5388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50000"/>
              </a:lnSpc>
              <a:buClr>
                <a:srgbClr val="FF9900"/>
              </a:buClr>
              <a:buNone/>
              <a:defRPr/>
            </a:pPr>
            <a:r>
              <a:rPr lang="zh-CN" altLang="en-US" b="0" kern="0" dirty="0">
                <a:solidFill>
                  <a:srgbClr val="000000"/>
                </a:solidFill>
                <a:latin typeface="Lucida Console" pitchFamily="49" charset="0"/>
              </a:rPr>
              <a:t>编程</a:t>
            </a:r>
            <a:r>
              <a:rPr lang="zh-CN" altLang="en-US" b="0" kern="0" dirty="0">
                <a:solidFill>
                  <a:srgbClr val="000000"/>
                </a:solidFill>
              </a:rPr>
              <a:t>实现</a:t>
            </a:r>
            <a:r>
              <a:rPr lang="zh-CN" altLang="en-US" b="0" kern="0" dirty="0">
                <a:solidFill>
                  <a:srgbClr val="000000"/>
                </a:solidFill>
                <a:latin typeface="Lucida Console" pitchFamily="49" charset="0"/>
              </a:rPr>
              <a:t>程序</a:t>
            </a:r>
            <a:r>
              <a:rPr lang="en-US" altLang="zh-CN" b="0" kern="0" dirty="0" err="1">
                <a:solidFill>
                  <a:srgbClr val="000000"/>
                </a:solidFill>
                <a:latin typeface="Lucida Console" pitchFamily="49" charset="0"/>
              </a:rPr>
              <a:t>list.c</a:t>
            </a:r>
            <a:r>
              <a:rPr lang="zh-CN" altLang="en-US" b="0" kern="0" dirty="0">
                <a:solidFill>
                  <a:srgbClr val="000000"/>
                </a:solidFill>
                <a:latin typeface="Lucida Console" pitchFamily="49" charset="0"/>
              </a:rPr>
              <a:t>，列表普通磁盘文件，包括文件名和文件大小。</a:t>
            </a:r>
            <a:endParaRPr lang="en-US" altLang="zh-CN" b="0" kern="0" dirty="0">
              <a:solidFill>
                <a:srgbClr val="000000"/>
              </a:solidFill>
              <a:latin typeface="Lucida Console" pitchFamily="49" charset="0"/>
            </a:endParaRPr>
          </a:p>
          <a:p>
            <a:pPr marL="0" indent="0" eaLnBrk="1" hangingPunct="1">
              <a:lnSpc>
                <a:spcPct val="150000"/>
              </a:lnSpc>
              <a:buClr>
                <a:srgbClr val="FF9900"/>
              </a:buClr>
              <a:buNone/>
              <a:defRPr/>
            </a:pPr>
            <a:r>
              <a:rPr lang="zh-CN" altLang="en-US" b="0" kern="0" dirty="0">
                <a:solidFill>
                  <a:srgbClr val="000000"/>
                </a:solidFill>
                <a:latin typeface="Lucida Console" pitchFamily="49" charset="0"/>
              </a:rPr>
              <a:t>使用</a:t>
            </a:r>
            <a:r>
              <a:rPr lang="en-US" altLang="zh-CN" b="0" kern="0" dirty="0">
                <a:solidFill>
                  <a:srgbClr val="000000"/>
                </a:solidFill>
                <a:latin typeface="Lucida Console" pitchFamily="49" charset="0"/>
              </a:rPr>
              <a:t>vi</a:t>
            </a:r>
            <a:r>
              <a:rPr lang="zh-CN" altLang="en-US" b="0" kern="0" dirty="0">
                <a:solidFill>
                  <a:srgbClr val="000000"/>
                </a:solidFill>
                <a:latin typeface="Lucida Console" pitchFamily="49" charset="0"/>
              </a:rPr>
              <a:t>编辑文件，熟悉工具</a:t>
            </a:r>
            <a:r>
              <a:rPr lang="en-US" altLang="zh-CN" b="0" kern="0" dirty="0">
                <a:solidFill>
                  <a:srgbClr val="000000"/>
                </a:solidFill>
                <a:latin typeface="Lucida Console" pitchFamily="49" charset="0"/>
              </a:rPr>
              <a:t>vi</a:t>
            </a:r>
            <a:r>
              <a:rPr lang="zh-CN" altLang="en-US" b="0" kern="0" dirty="0">
                <a:solidFill>
                  <a:srgbClr val="000000"/>
                </a:solidFill>
                <a:latin typeface="Lucida Console" pitchFamily="49" charset="0"/>
              </a:rPr>
              <a:t>。</a:t>
            </a:r>
            <a:endParaRPr lang="en-US" altLang="zh-CN" b="0" kern="0" dirty="0">
              <a:solidFill>
                <a:srgbClr val="000000"/>
              </a:solidFill>
              <a:latin typeface="Lucida Console" pitchFamily="49" charset="0"/>
            </a:endParaRPr>
          </a:p>
          <a:p>
            <a:pPr marL="0" indent="0" eaLnBrk="1" hangingPunct="1">
              <a:lnSpc>
                <a:spcPct val="150000"/>
              </a:lnSpc>
              <a:buClr>
                <a:srgbClr val="FF9900"/>
              </a:buClr>
              <a:buNone/>
              <a:defRPr/>
            </a:pPr>
            <a:r>
              <a:rPr lang="zh-CN" altLang="en-US" b="0" kern="0" dirty="0">
                <a:solidFill>
                  <a:srgbClr val="000000"/>
                </a:solidFill>
                <a:latin typeface="Times New Roman" panose="02020603050405020304" pitchFamily="18" charset="0"/>
                <a:cs typeface="Times New Roman" panose="02020603050405020304" pitchFamily="18" charset="0"/>
              </a:rPr>
              <a:t>使用</a:t>
            </a:r>
            <a:r>
              <a:rPr lang="en-US" altLang="zh-CN" b="0" kern="0" dirty="0">
                <a:solidFill>
                  <a:srgbClr val="000000"/>
                </a:solidFill>
                <a:latin typeface="Times New Roman" panose="02020603050405020304" pitchFamily="18" charset="0"/>
                <a:cs typeface="Times New Roman" panose="02020603050405020304" pitchFamily="18" charset="0"/>
              </a:rPr>
              <a:t>Linux</a:t>
            </a:r>
            <a:r>
              <a:rPr lang="zh-CN" altLang="en-US" b="0" kern="0" dirty="0">
                <a:solidFill>
                  <a:srgbClr val="000000"/>
                </a:solidFill>
                <a:latin typeface="Times New Roman" panose="02020603050405020304" pitchFamily="18" charset="0"/>
                <a:cs typeface="Times New Roman" panose="02020603050405020304" pitchFamily="18" charset="0"/>
              </a:rPr>
              <a:t>的系统调用和库函数。</a:t>
            </a:r>
            <a:endParaRPr lang="en-US" altLang="zh-CN" b="0" kern="0" dirty="0">
              <a:solidFill>
                <a:srgbClr val="000000"/>
              </a:solidFill>
              <a:latin typeface="Times New Roman" panose="02020603050405020304" pitchFamily="18" charset="0"/>
              <a:cs typeface="Times New Roman" panose="02020603050405020304" pitchFamily="18" charset="0"/>
            </a:endParaRPr>
          </a:p>
          <a:p>
            <a:pPr marL="0" indent="0" eaLnBrk="1" hangingPunct="1">
              <a:lnSpc>
                <a:spcPct val="150000"/>
              </a:lnSpc>
              <a:buClr>
                <a:srgbClr val="FF9900"/>
              </a:buClr>
              <a:buNone/>
              <a:defRPr/>
            </a:pPr>
            <a:r>
              <a:rPr lang="zh-CN" altLang="en-US" b="0" kern="0" dirty="0">
                <a:solidFill>
                  <a:srgbClr val="000000"/>
                </a:solidFill>
                <a:latin typeface="Times New Roman" panose="02020603050405020304" pitchFamily="18" charset="0"/>
                <a:cs typeface="Times New Roman" panose="02020603050405020304" pitchFamily="18" charset="0"/>
              </a:rPr>
              <a:t>体会</a:t>
            </a:r>
            <a:r>
              <a:rPr lang="en-US" altLang="zh-CN" b="0" kern="0" dirty="0">
                <a:solidFill>
                  <a:srgbClr val="000000"/>
                </a:solidFill>
                <a:latin typeface="Times New Roman" panose="02020603050405020304" pitchFamily="18" charset="0"/>
                <a:cs typeface="Times New Roman" panose="02020603050405020304" pitchFamily="18" charset="0"/>
              </a:rPr>
              <a:t>Shell</a:t>
            </a:r>
            <a:r>
              <a:rPr lang="zh-CN" altLang="en-US" b="0" kern="0" dirty="0">
                <a:solidFill>
                  <a:srgbClr val="000000"/>
                </a:solidFill>
                <a:latin typeface="Times New Roman" panose="02020603050405020304" pitchFamily="18" charset="0"/>
                <a:cs typeface="Times New Roman" panose="02020603050405020304" pitchFamily="18" charset="0"/>
              </a:rPr>
              <a:t>文件通配符的处理方式以及命令</a:t>
            </a:r>
            <a:r>
              <a:rPr lang="zh-CN" altLang="en-US" b="0" kern="0" dirty="0">
                <a:solidFill>
                  <a:srgbClr val="000000"/>
                </a:solidFill>
                <a:latin typeface="Lucida Console" pitchFamily="49" charset="0"/>
              </a:rPr>
              <a:t>对选项的处理方式。</a:t>
            </a:r>
            <a:endParaRPr lang="en-US" altLang="zh-CN" b="0" kern="0" dirty="0">
              <a:solidFill>
                <a:srgbClr val="000000"/>
              </a:solidFill>
              <a:latin typeface="Lucida Console" pitchFamily="49" charset="0"/>
            </a:endParaRPr>
          </a:p>
          <a:p>
            <a:pPr marL="0" indent="0" eaLnBrk="1" hangingPunct="1">
              <a:lnSpc>
                <a:spcPct val="150000"/>
              </a:lnSpc>
              <a:buClr>
                <a:srgbClr val="FF9900"/>
              </a:buClr>
              <a:buNone/>
              <a:defRPr/>
            </a:pPr>
            <a:r>
              <a:rPr lang="zh-CN" altLang="en-US" b="0" kern="0" dirty="0">
                <a:solidFill>
                  <a:srgbClr val="000000"/>
                </a:solidFill>
                <a:latin typeface="Lucida Console" pitchFamily="49" charset="0"/>
              </a:rPr>
              <a:t>（对选项的处理，自行编程逐个分析命令行参数。不考虑多选项挤在一个命令行参数内的情况）</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编程作业：遍历文件目录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DE82D9C-6A6C-4A36-B4C2-3A77D2EA5E9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13829376"/>
      </p:ext>
    </p:extLst>
  </p:cSld>
  <p:clrMapOvr>
    <a:masterClrMapping/>
  </p:clrMapOvr>
  <p:transition spd="slow" advTm="3837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文件通配符规则</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1479D47E-1843-4EC2-B63B-13AD6E78033D}"/>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423169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767408" y="908051"/>
            <a:ext cx="11233248" cy="5806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indent="-285750" eaLnBrk="1" hangingPunct="1">
              <a:lnSpc>
                <a:spcPts val="3000"/>
              </a:lnSpc>
              <a:buClr>
                <a:srgbClr val="009900"/>
              </a:buClr>
              <a:buFont typeface="Wingdings" pitchFamily="2" charset="2"/>
              <a:buChar char="u"/>
              <a:defRPr/>
            </a:pPr>
            <a:r>
              <a:rPr lang="zh-CN" altLang="en-US" sz="2400" kern="0" dirty="0">
                <a:solidFill>
                  <a:srgbClr val="000000"/>
                </a:solidFill>
                <a:latin typeface="Lucida Console" pitchFamily="49" charset="0"/>
              </a:rPr>
              <a:t>与</a:t>
            </a:r>
            <a:r>
              <a:rPr lang="en-US" altLang="zh-CN" sz="2400" kern="0" dirty="0">
                <a:solidFill>
                  <a:srgbClr val="000000"/>
                </a:solidFill>
                <a:latin typeface="Lucida Console" pitchFamily="49" charset="0"/>
              </a:rPr>
              <a:t>ls</a:t>
            </a:r>
            <a:r>
              <a:rPr lang="zh-CN" altLang="en-US" sz="2400" kern="0" dirty="0">
                <a:solidFill>
                  <a:srgbClr val="000000"/>
                </a:solidFill>
                <a:latin typeface="Lucida Console" pitchFamily="49" charset="0"/>
              </a:rPr>
              <a:t>命令类似，处理对象可以有</a:t>
            </a:r>
            <a:r>
              <a:rPr lang="en-US" altLang="zh-CN" sz="2400" kern="0" dirty="0">
                <a:solidFill>
                  <a:srgbClr val="000000"/>
                </a:solidFill>
                <a:latin typeface="Lucida Console" pitchFamily="49" charset="0"/>
              </a:rPr>
              <a:t>0</a:t>
            </a:r>
            <a:r>
              <a:rPr lang="zh-CN" altLang="en-US" sz="2400" kern="0" dirty="0">
                <a:solidFill>
                  <a:srgbClr val="000000"/>
                </a:solidFill>
                <a:latin typeface="Lucida Console" pitchFamily="49" charset="0"/>
              </a:rPr>
              <a:t>到多个</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0</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个：列出当前目录下所有文件</a:t>
            </a:r>
          </a:p>
          <a:p>
            <a:pPr lvl="1" indent="-228600" eaLnBrk="1" hangingPunct="1">
              <a:lnSpc>
                <a:spcPts val="3000"/>
              </a:lnSpc>
              <a:buClr>
                <a:srgbClr val="0000FF"/>
              </a:buClr>
              <a:buFont typeface="Wingdings" pitchFamily="2" charset="2"/>
              <a:buChar char="Ø"/>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普通文件：列出文件</a:t>
            </a:r>
          </a:p>
          <a:p>
            <a:pPr lvl="1" indent="-228600" eaLnBrk="1" hangingPunct="1">
              <a:lnSpc>
                <a:spcPts val="3000"/>
              </a:lnSpc>
              <a:buClr>
                <a:srgbClr val="0000FF"/>
              </a:buClr>
              <a:buFont typeface="Wingdings" pitchFamily="2" charset="2"/>
              <a:buChar char="Ø"/>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目录：列出目录下所有文件</a:t>
            </a:r>
          </a:p>
          <a:p>
            <a:pPr indent="-285750" eaLnBrk="1" hangingPunct="1">
              <a:lnSpc>
                <a:spcPts val="3000"/>
              </a:lnSpc>
              <a:buClr>
                <a:srgbClr val="009900"/>
              </a:buClr>
              <a:buFont typeface="Wingdings" pitchFamily="2" charset="2"/>
              <a:buChar char="u"/>
              <a:defRPr/>
            </a:pPr>
            <a:r>
              <a:rPr lang="zh-CN" altLang="en-US" sz="2400" kern="0" dirty="0">
                <a:solidFill>
                  <a:srgbClr val="000000"/>
                </a:solidFill>
                <a:latin typeface="Lucida Console" pitchFamily="49" charset="0"/>
              </a:rPr>
              <a:t>实现自定义选项</a:t>
            </a:r>
            <a:r>
              <a:rPr lang="en-US" altLang="zh-CN" sz="2400" kern="0" dirty="0" err="1">
                <a:solidFill>
                  <a:srgbClr val="000000"/>
                </a:solidFill>
                <a:latin typeface="Lucida Console" pitchFamily="49" charset="0"/>
              </a:rPr>
              <a:t>r,a,l,h,m</a:t>
            </a:r>
            <a:r>
              <a:rPr lang="zh-CN" altLang="en-US" sz="2400" kern="0" dirty="0">
                <a:solidFill>
                  <a:srgbClr val="000000"/>
                </a:solidFill>
                <a:latin typeface="Lucida Console" pitchFamily="49" charset="0"/>
              </a:rPr>
              <a:t>以及</a:t>
            </a:r>
            <a:r>
              <a:rPr lang="en-US" altLang="zh-CN" sz="2400" kern="0" dirty="0">
                <a:solidFill>
                  <a:srgbClr val="000000"/>
                </a:solidFill>
                <a:latin typeface="Lucida Console" pitchFamily="49" charset="0"/>
              </a:rPr>
              <a:t>--</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r  </a:t>
            </a:r>
            <a:r>
              <a:rPr lang="zh-CN" altLang="en-US" b="0" kern="0" dirty="0">
                <a:solidFill>
                  <a:srgbClr val="000000"/>
                </a:solidFill>
                <a:ea typeface="黑体" panose="02010609060101010101" pitchFamily="49" charset="-122"/>
              </a:rPr>
              <a:t>递归方式列出子目录（每项要含路径，类似</a:t>
            </a:r>
            <a:r>
              <a:rPr lang="en-US" altLang="zh-CN" b="0" kern="0" dirty="0">
                <a:solidFill>
                  <a:srgbClr val="000000"/>
                </a:solidFill>
                <a:ea typeface="黑体" panose="02010609060101010101" pitchFamily="49" charset="-122"/>
              </a:rPr>
              <a:t>find</a:t>
            </a:r>
            <a:r>
              <a:rPr lang="zh-CN" altLang="en-US" b="0" kern="0" dirty="0">
                <a:solidFill>
                  <a:srgbClr val="000000"/>
                </a:solidFill>
                <a:ea typeface="黑体" panose="02010609060101010101" pitchFamily="49" charset="-122"/>
              </a:rPr>
              <a:t>的</a:t>
            </a:r>
            <a:r>
              <a:rPr lang="en-US" altLang="zh-CN" b="0" kern="0" dirty="0">
                <a:solidFill>
                  <a:srgbClr val="000000"/>
                </a:solidFill>
                <a:ea typeface="黑体" panose="02010609060101010101" pitchFamily="49" charset="-122"/>
              </a:rPr>
              <a:t>-print</a:t>
            </a:r>
            <a:r>
              <a:rPr lang="zh-CN" altLang="en-US" b="0" kern="0" dirty="0">
                <a:solidFill>
                  <a:srgbClr val="000000"/>
                </a:solidFill>
                <a:ea typeface="黑体" panose="02010609060101010101" pitchFamily="49" charset="-122"/>
              </a:rPr>
              <a:t>输出风格，需要</a:t>
            </a:r>
            <a:r>
              <a:rPr lang="zh-CN" altLang="en-US" kern="0" dirty="0">
                <a:solidFill>
                  <a:srgbClr val="000000"/>
                </a:solidFill>
                <a:ea typeface="黑体" panose="02010609060101010101" pitchFamily="49" charset="-122"/>
              </a:rPr>
              <a:t>设计递归程序</a:t>
            </a:r>
            <a:r>
              <a:rPr lang="zh-CN" altLang="en-US" b="0" kern="0" dirty="0">
                <a:solidFill>
                  <a:srgbClr val="000000"/>
                </a:solidFill>
                <a:ea typeface="黑体" panose="02010609060101010101" pitchFamily="49" charset="-122"/>
              </a:rPr>
              <a:t>）</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a  </a:t>
            </a:r>
            <a:r>
              <a:rPr lang="zh-CN" altLang="en-US" b="0" kern="0" dirty="0">
                <a:solidFill>
                  <a:srgbClr val="000000"/>
                </a:solidFill>
                <a:ea typeface="黑体" panose="02010609060101010101" pitchFamily="49" charset="-122"/>
              </a:rPr>
              <a:t>列出文件名第一个字符为圆点的普通文件（默认情况下不列出文件名首字符为圆点的文件）</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l   </a:t>
            </a:r>
            <a:r>
              <a:rPr lang="zh-CN" altLang="en-US" b="0" kern="0" dirty="0">
                <a:solidFill>
                  <a:srgbClr val="000000"/>
                </a:solidFill>
                <a:ea typeface="黑体" panose="02010609060101010101" pitchFamily="49" charset="-122"/>
              </a:rPr>
              <a:t>后跟一整数，限定文件大小的最小值（字节）</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h  </a:t>
            </a:r>
            <a:r>
              <a:rPr lang="zh-CN" altLang="en-US" b="0" kern="0" dirty="0">
                <a:solidFill>
                  <a:srgbClr val="000000"/>
                </a:solidFill>
                <a:ea typeface="黑体" panose="02010609060101010101" pitchFamily="49" charset="-122"/>
              </a:rPr>
              <a:t>后跟一整数，限定文件大小的最大值（字节）</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m </a:t>
            </a:r>
            <a:r>
              <a:rPr lang="zh-CN" altLang="en-US" b="0" kern="0" dirty="0">
                <a:solidFill>
                  <a:srgbClr val="000000"/>
                </a:solidFill>
                <a:ea typeface="黑体" panose="02010609060101010101" pitchFamily="49" charset="-122"/>
              </a:rPr>
              <a:t>后跟一</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整数</a:t>
            </a:r>
            <a:r>
              <a:rPr lang="en-US" altLang="zh-CN"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n</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，限定文件的最近修改时间必须在</a:t>
            </a:r>
            <a:r>
              <a:rPr lang="en-US" altLang="zh-CN"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n</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天内</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latin typeface="Lucida Console" pitchFamily="49" charset="0"/>
                <a:ea typeface="楷体_GB2312"/>
              </a:rPr>
              <a:t>--  </a:t>
            </a:r>
            <a:r>
              <a:rPr lang="zh-CN" altLang="en-US" b="0" kern="0" dirty="0">
                <a:solidFill>
                  <a:srgbClr val="000000"/>
                </a:solidFill>
                <a:latin typeface="黑体" panose="02010609060101010101" pitchFamily="49" charset="-122"/>
                <a:ea typeface="黑体" panose="02010609060101010101" pitchFamily="49" charset="-122"/>
              </a:rPr>
              <a:t>显式地终止命令选项分析</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73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处理对象和选项 </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BF7E3D3-6FCC-46FC-B775-95D31350A69B}"/>
              </a:ext>
            </a:extLst>
          </p:cNvPr>
          <p:cNvSpPr/>
          <p:nvPr/>
        </p:nvSpPr>
        <p:spPr bwMode="auto">
          <a:xfrm>
            <a:off x="1703916" y="143769"/>
            <a:ext cx="284499" cy="359588"/>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20218273"/>
      </p:ext>
    </p:extLst>
  </p:cSld>
  <p:clrMapOvr>
    <a:masterClrMapping/>
  </p:clrMapOvr>
  <p:transition spd="slow" advTm="38376"/>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08051"/>
            <a:ext cx="10369152" cy="580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533400" indent="-533400" eaLnBrk="1" hangingPunct="1">
              <a:lnSpc>
                <a:spcPts val="3000"/>
              </a:lnSpc>
              <a:buClr>
                <a:srgbClr val="FF9900"/>
              </a:buClr>
              <a:defRPr/>
            </a:pPr>
            <a:r>
              <a:rPr kumimoji="0" lang="zh-CN" altLang="en-US" b="0" kern="0" dirty="0">
                <a:solidFill>
                  <a:srgbClr val="000000"/>
                </a:solidFill>
                <a:latin typeface="Lucida Console" pitchFamily="49" charset="0"/>
              </a:rPr>
              <a:t>编辑，编译</a:t>
            </a:r>
          </a:p>
          <a:p>
            <a:pPr marL="914400" lvl="2" indent="0" eaLnBrk="1" hangingPunct="1">
              <a:lnSpc>
                <a:spcPts val="3000"/>
              </a:lnSpc>
              <a:buNone/>
              <a:defRPr/>
            </a:pPr>
            <a:r>
              <a:rPr kumimoji="0" lang="en-US" altLang="zh-CN" sz="2400" b="0" kern="0" dirty="0">
                <a:solidFill>
                  <a:srgbClr val="000000"/>
                </a:solidFill>
                <a:ea typeface="Verdana" panose="020B0604030504040204" pitchFamily="34" charset="0"/>
              </a:rPr>
              <a:t>vi </a:t>
            </a:r>
            <a:r>
              <a:rPr kumimoji="0" lang="en-US" altLang="zh-CN" sz="2400" b="0" kern="0" dirty="0" err="1">
                <a:solidFill>
                  <a:srgbClr val="000000"/>
                </a:solidFill>
                <a:ea typeface="Verdana" panose="020B0604030504040204" pitchFamily="34" charset="0"/>
              </a:rPr>
              <a:t>list.c</a:t>
            </a:r>
            <a:endParaRPr kumimoji="0" lang="en-US" altLang="zh-CN" sz="2400" b="0" kern="0" dirty="0">
              <a:solidFill>
                <a:srgbClr val="000000"/>
              </a:solidFill>
              <a:ea typeface="Verdana" panose="020B0604030504040204" pitchFamily="34" charset="0"/>
            </a:endParaRPr>
          </a:p>
          <a:p>
            <a:pPr marL="914400" lvl="2" indent="0" eaLnBrk="1" hangingPunct="1">
              <a:lnSpc>
                <a:spcPts val="3000"/>
              </a:lnSpc>
              <a:buNone/>
              <a:defRPr/>
            </a:pPr>
            <a:r>
              <a:rPr kumimoji="0" lang="en-US" altLang="zh-CN" sz="2400" b="0" kern="0" dirty="0">
                <a:solidFill>
                  <a:srgbClr val="000000"/>
                </a:solidFill>
                <a:ea typeface="Verdana" panose="020B0604030504040204" pitchFamily="34" charset="0"/>
              </a:rPr>
              <a:t>make list </a:t>
            </a:r>
            <a:r>
              <a:rPr kumimoji="0" lang="zh-CN" altLang="en-US" sz="2400" b="0" kern="0" dirty="0">
                <a:solidFill>
                  <a:srgbClr val="000000"/>
                </a:solidFill>
              </a:rPr>
              <a:t>或者 </a:t>
            </a:r>
            <a:r>
              <a:rPr kumimoji="0" lang="en-US" altLang="zh-CN" sz="2400" b="0" kern="0" dirty="0" err="1">
                <a:solidFill>
                  <a:srgbClr val="000000"/>
                </a:solidFill>
                <a:ea typeface="Verdana" panose="020B0604030504040204" pitchFamily="34" charset="0"/>
              </a:rPr>
              <a:t>gcc</a:t>
            </a:r>
            <a:r>
              <a:rPr kumimoji="0" lang="en-US" altLang="zh-CN" sz="2400" b="0" kern="0" dirty="0">
                <a:solidFill>
                  <a:srgbClr val="000000"/>
                </a:solidFill>
                <a:ea typeface="Verdana" panose="020B0604030504040204" pitchFamily="34" charset="0"/>
              </a:rPr>
              <a:t> </a:t>
            </a:r>
            <a:r>
              <a:rPr kumimoji="0" lang="en-US" altLang="zh-CN" sz="2400" b="0" kern="0" dirty="0" err="1">
                <a:solidFill>
                  <a:srgbClr val="000000"/>
                </a:solidFill>
                <a:ea typeface="Verdana" panose="020B0604030504040204" pitchFamily="34" charset="0"/>
              </a:rPr>
              <a:t>list.c</a:t>
            </a:r>
            <a:r>
              <a:rPr kumimoji="0" lang="en-US" altLang="zh-CN" sz="2400" b="0" kern="0" dirty="0">
                <a:solidFill>
                  <a:srgbClr val="000000"/>
                </a:solidFill>
                <a:ea typeface="Verdana" panose="020B0604030504040204" pitchFamily="34" charset="0"/>
              </a:rPr>
              <a:t> –o list</a:t>
            </a:r>
          </a:p>
          <a:p>
            <a:pPr marL="533400" indent="-533400" eaLnBrk="1" hangingPunct="1">
              <a:lnSpc>
                <a:spcPts val="3000"/>
              </a:lnSpc>
              <a:buClr>
                <a:srgbClr val="FF9900"/>
              </a:buClr>
              <a:defRPr/>
            </a:pPr>
            <a:r>
              <a:rPr lang="zh-CN" altLang="en-US" b="0" kern="0" dirty="0">
                <a:solidFill>
                  <a:srgbClr val="000000"/>
                </a:solidFill>
                <a:latin typeface="Lucida Console" pitchFamily="49" charset="0"/>
              </a:rPr>
              <a:t>运行举例</a:t>
            </a:r>
          </a:p>
          <a:p>
            <a:pPr marL="914400" lvl="2" indent="0" eaLnBrk="1" hangingPunct="1">
              <a:lnSpc>
                <a:spcPts val="3000"/>
              </a:lnSpc>
              <a:buNone/>
              <a:defRPr/>
            </a:pPr>
            <a:r>
              <a:rPr lang="en-US" altLang="zh-CN" sz="2400" b="0" kern="0" dirty="0">
                <a:solidFill>
                  <a:srgbClr val="000000"/>
                </a:solidFill>
                <a:ea typeface="Verdana" panose="020B0604030504040204" pitchFamily="34" charset="0"/>
              </a:rPr>
              <a:t>./list –l 100 –h 5000 /bin /</a:t>
            </a:r>
            <a:r>
              <a:rPr lang="en-US" altLang="zh-CN" sz="2400" b="0" kern="0" dirty="0" err="1">
                <a:solidFill>
                  <a:srgbClr val="000000"/>
                </a:solidFill>
                <a:ea typeface="Verdana" panose="020B0604030504040204" pitchFamily="34" charset="0"/>
              </a:rPr>
              <a:t>etc</a:t>
            </a:r>
            <a:r>
              <a:rPr lang="en-US" altLang="zh-CN" sz="2400" b="0" kern="0" dirty="0">
                <a:solidFill>
                  <a:srgbClr val="000000"/>
                </a:solidFill>
                <a:ea typeface="Verdana" panose="020B0604030504040204" pitchFamily="34" charset="0"/>
              </a:rPr>
              <a:t>    </a:t>
            </a:r>
            <a:r>
              <a:rPr lang="zh-CN" altLang="en-US" sz="2400" b="0" kern="0" dirty="0">
                <a:solidFill>
                  <a:srgbClr val="000000"/>
                </a:solidFill>
                <a:ea typeface="黑体" panose="02010609060101010101" pitchFamily="49" charset="-122"/>
              </a:rPr>
              <a:t>列出</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大小在</a:t>
            </a:r>
            <a:r>
              <a:rPr lang="en-US" altLang="zh-CN" sz="2400"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100~5000</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之间的文件</a:t>
            </a:r>
            <a:endParaRPr lang="zh-CN" altLang="en-US" sz="24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914400" lvl="2" indent="0" eaLnBrk="1" hangingPunct="1">
              <a:lnSpc>
                <a:spcPts val="3000"/>
              </a:lnSpc>
              <a:buNone/>
              <a:defRPr/>
            </a:pPr>
            <a:r>
              <a:rPr lang="en-US" altLang="zh-CN" sz="2400" b="0" kern="0" dirty="0">
                <a:solidFill>
                  <a:srgbClr val="000000"/>
                </a:solidFill>
                <a:ea typeface="Verdana" panose="020B0604030504040204" pitchFamily="34" charset="0"/>
              </a:rPr>
              <a:t>./list –a -r -l 50000 –m 2           </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递归式列出当前目录树下大小超</a:t>
            </a:r>
            <a:r>
              <a:rPr lang="en-US" altLang="zh-CN" sz="2400"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50KB</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a:t>
            </a:r>
            <a:r>
              <a:rPr lang="en-US" altLang="zh-CN" sz="2400"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天内修改过的文件（包括文件名首字符为圆点的文件）</a:t>
            </a:r>
          </a:p>
          <a:p>
            <a:pPr marL="914400" lvl="2" indent="0" eaLnBrk="1" hangingPunct="1">
              <a:lnSpc>
                <a:spcPts val="3000"/>
              </a:lnSpc>
              <a:buNone/>
              <a:defRPr/>
            </a:pPr>
            <a:r>
              <a:rPr lang="en-US" altLang="zh-CN" sz="2400" b="0" kern="0" dirty="0">
                <a:solidFill>
                  <a:srgbClr val="000000"/>
                </a:solidFill>
                <a:ea typeface="Verdana" panose="020B0604030504040204" pitchFamily="34" charset="0"/>
              </a:rPr>
              <a:t>./list  --  -l</a:t>
            </a:r>
          </a:p>
          <a:p>
            <a:pPr marL="914400" lvl="2" indent="0" eaLnBrk="1" hangingPunct="1">
              <a:lnSpc>
                <a:spcPts val="3000"/>
              </a:lnSpc>
              <a:buNone/>
              <a:defRPr/>
            </a:pPr>
            <a:r>
              <a:rPr lang="en-US" altLang="zh-CN" sz="2400" b="0" kern="0" dirty="0">
                <a:solidFill>
                  <a:srgbClr val="000000"/>
                </a:solidFill>
                <a:ea typeface="Verdana" panose="020B0604030504040204" pitchFamily="34" charset="0"/>
              </a:rPr>
              <a:t>./list  *</a:t>
            </a:r>
            <a:endParaRPr lang="en-US" altLang="zh-CN" sz="2400" kern="0" dirty="0">
              <a:solidFill>
                <a:srgbClr val="000000"/>
              </a:solidFill>
              <a:ea typeface="Verdana" panose="020B0604030504040204" pitchFamily="34" charset="0"/>
            </a:endParaRPr>
          </a:p>
          <a:p>
            <a:pPr marL="533400" indent="-533400" eaLnBrk="1" hangingPunct="1">
              <a:lnSpc>
                <a:spcPts val="3000"/>
              </a:lnSpc>
              <a:buClr>
                <a:srgbClr val="FF9900"/>
              </a:buClr>
              <a:defRPr/>
            </a:pPr>
            <a:r>
              <a:rPr lang="zh-CN" altLang="en-US" b="0" kern="0" dirty="0">
                <a:solidFill>
                  <a:srgbClr val="000000"/>
                </a:solidFill>
                <a:latin typeface="Lucida Console" pitchFamily="49" charset="0"/>
              </a:rPr>
              <a:t>延伸学习</a:t>
            </a:r>
          </a:p>
          <a:p>
            <a:pPr marL="914400" lvl="2" indent="0" eaLnBrk="1" hangingPunct="1">
              <a:lnSpc>
                <a:spcPts val="3000"/>
              </a:lnSpc>
              <a:buNone/>
              <a:defRPr/>
            </a:pPr>
            <a:r>
              <a:rPr lang="zh-CN" altLang="en-US" sz="2400" b="0" kern="0" dirty="0">
                <a:solidFill>
                  <a:srgbClr val="000000"/>
                </a:solidFill>
                <a:latin typeface="黑体" panose="02010609060101010101" pitchFamily="49" charset="-122"/>
                <a:ea typeface="黑体" panose="02010609060101010101" pitchFamily="49" charset="-122"/>
              </a:rPr>
              <a:t>用于处理命令选项的库</a:t>
            </a:r>
            <a:r>
              <a:rPr lang="zh-CN" altLang="en-US" sz="2400" b="0" kern="0" dirty="0">
                <a:solidFill>
                  <a:srgbClr val="000000"/>
                </a:solidFill>
                <a:ea typeface="黑体" panose="02010609060101010101" pitchFamily="49" charset="-122"/>
              </a:rPr>
              <a:t>函数</a:t>
            </a:r>
            <a:r>
              <a:rPr lang="en-US" altLang="zh-CN" sz="2400" b="0" kern="0" dirty="0" err="1">
                <a:solidFill>
                  <a:srgbClr val="000000"/>
                </a:solidFill>
                <a:ea typeface="Verdana" panose="020B0604030504040204" pitchFamily="34" charset="0"/>
              </a:rPr>
              <a:t>getopt_long</a:t>
            </a:r>
            <a:r>
              <a:rPr lang="zh-CN" altLang="en-US" sz="2400" b="0" kern="0" dirty="0">
                <a:solidFill>
                  <a:srgbClr val="000000"/>
                </a:solidFill>
                <a:ea typeface="Verdana" panose="020B0604030504040204" pitchFamily="34" charset="0"/>
              </a:rPr>
              <a:t>，</a:t>
            </a:r>
            <a:r>
              <a:rPr lang="zh-CN" altLang="en-US" sz="2400" b="0" kern="0" dirty="0">
                <a:solidFill>
                  <a:srgbClr val="000000"/>
                </a:solidFill>
                <a:latin typeface="黑体" panose="02010609060101010101" pitchFamily="49" charset="-122"/>
                <a:ea typeface="黑体" panose="02010609060101010101" pitchFamily="49" charset="-122"/>
              </a:rPr>
              <a:t>用这个函数重新设计选项处理部分，设计长短格式选项。体会这个库函数功能的设计思想</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编辑，编译，运行</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3" action="ppaction://hlinksldjump" highlightClick="1"/>
            <a:extLst>
              <a:ext uri="{FF2B5EF4-FFF2-40B4-BE49-F238E27FC236}">
                <a16:creationId xmlns:a16="http://schemas.microsoft.com/office/drawing/2014/main" id="{598AFB08-0809-493A-8D4E-C431CD70B52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716727637"/>
      </p:ext>
    </p:extLst>
  </p:cSld>
  <p:clrMapOvr>
    <a:masterClrMapping/>
  </p:clrMapOvr>
  <p:transition spd="slow" advTm="38376"/>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参考函数</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矩形 4"/>
          <p:cNvSpPr/>
          <p:nvPr/>
        </p:nvSpPr>
        <p:spPr>
          <a:xfrm>
            <a:off x="983432" y="1052735"/>
            <a:ext cx="10441160" cy="5078313"/>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0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stdio.h</a:t>
            </a: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0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dirent.h</a:t>
            </a: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&lt;sys/</a:t>
            </a:r>
            <a:r>
              <a:rPr kumimoji="0" lang="en-US" altLang="zh-CN" sz="20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stat.h</a:t>
            </a: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获取路径名</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path</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对应的</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节点中的属性</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ret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path</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&amp;</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判断</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节点属性为目录</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S_ISDIR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
            </a:r>
            <a:r>
              <a:rPr kumimoji="0" lang="en-US" altLang="zh-CN" sz="2000"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st_mode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p>
          <a:p>
            <a:pPr defTabSz="457200" eaLnBrk="1" fontAlgn="auto" hangingPunct="1">
              <a:lnSpc>
                <a:spcPct val="100000"/>
              </a:lnSpc>
              <a:spcBef>
                <a:spcPts val="0"/>
              </a:spcBef>
              <a:spcAft>
                <a:spcPts val="0"/>
              </a:spcAft>
              <a:defRPr/>
            </a:pPr>
            <a:endPar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endPar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动作按钮: 转到主页 3">
            <a:hlinkClick r:id="rId2" action="ppaction://hlinksldjump" highlightClick="1"/>
            <a:extLst>
              <a:ext uri="{FF2B5EF4-FFF2-40B4-BE49-F238E27FC236}">
                <a16:creationId xmlns:a16="http://schemas.microsoft.com/office/drawing/2014/main" id="{D8F1BDDB-997E-4F27-929E-EA71979B006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59483423"/>
      </p:ext>
    </p:extLst>
  </p:cSld>
  <p:clrMapOvr>
    <a:masterClrMapping/>
  </p:clrMapOvr>
  <p:transition spd="slow" advTm="38376"/>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631505" y="1844675"/>
            <a:ext cx="8568184"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3.5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文件和目录的权限</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867B7E4F-7137-4043-97DB-16D5668F77A0}"/>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5684647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文件的权限</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805887E9-4904-48A4-8F52-2409011506D4}"/>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8839247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buNone/>
              <a:defRPr/>
            </a:pPr>
            <a:r>
              <a:rPr lang="zh-CN" altLang="en-US" b="0" kern="0" dirty="0">
                <a:solidFill>
                  <a:srgbClr val="000000"/>
                </a:solidFill>
              </a:rPr>
              <a:t>用于控制</a:t>
            </a:r>
            <a:r>
              <a:rPr lang="zh-CN" altLang="en-US" b="0" kern="0" dirty="0">
                <a:solidFill>
                  <a:srgbClr val="800000"/>
                </a:solidFill>
              </a:rPr>
              <a:t>进程</a:t>
            </a:r>
            <a:r>
              <a:rPr lang="zh-CN" altLang="en-US" b="0" kern="0" dirty="0">
                <a:solidFill>
                  <a:srgbClr val="000000"/>
                </a:solidFill>
              </a:rPr>
              <a:t>对系统中</a:t>
            </a:r>
            <a:r>
              <a:rPr lang="zh-CN" altLang="en-US" b="0" kern="0" dirty="0">
                <a:solidFill>
                  <a:srgbClr val="800000"/>
                </a:solidFill>
              </a:rPr>
              <a:t>文件和目录</a:t>
            </a:r>
            <a:r>
              <a:rPr lang="zh-CN" altLang="en-US" b="0" kern="0" dirty="0">
                <a:solidFill>
                  <a:srgbClr val="000000"/>
                </a:solidFill>
              </a:rPr>
              <a:t>的访问</a:t>
            </a:r>
          </a:p>
          <a:p>
            <a:pPr lvl="0" eaLnBrk="1" hangingPunct="1">
              <a:lnSpc>
                <a:spcPct val="100000"/>
              </a:lnSpc>
              <a:buClr>
                <a:srgbClr val="FF9900"/>
              </a:buClr>
              <a:defRPr/>
            </a:pPr>
            <a:r>
              <a:rPr lang="zh-CN" altLang="en-US" kern="0" dirty="0"/>
              <a:t>权限的三个级别</a:t>
            </a:r>
          </a:p>
          <a:p>
            <a:pPr lvl="1" eaLnBrk="1" hangingPunct="1">
              <a:lnSpc>
                <a:spcPct val="100000"/>
              </a:lnSpc>
              <a:defRPr/>
            </a:pPr>
            <a:r>
              <a:rPr lang="zh-CN" altLang="en-US" b="0" kern="0" dirty="0">
                <a:solidFill>
                  <a:srgbClr val="000000"/>
                </a:solidFill>
              </a:rPr>
              <a:t>文件主，同组用户，其他用户</a:t>
            </a:r>
          </a:p>
          <a:p>
            <a:pPr lvl="1" eaLnBrk="1" hangingPunct="1">
              <a:lnSpc>
                <a:spcPct val="100000"/>
              </a:lnSpc>
              <a:defRPr/>
            </a:pPr>
            <a:r>
              <a:rPr lang="zh-CN" altLang="en-US" b="0" kern="0" dirty="0">
                <a:solidFill>
                  <a:srgbClr val="000000"/>
                </a:solidFill>
              </a:rPr>
              <a:t>每个文件有唯一的属主</a:t>
            </a:r>
          </a:p>
          <a:p>
            <a:pPr lvl="0" eaLnBrk="1" hangingPunct="1">
              <a:lnSpc>
                <a:spcPct val="100000"/>
              </a:lnSpc>
              <a:buClr>
                <a:srgbClr val="FF9900"/>
              </a:buClr>
              <a:defRPr/>
            </a:pPr>
            <a:r>
              <a:rPr lang="zh-CN" altLang="en-US" kern="0" dirty="0"/>
              <a:t>普通文件的权限</a:t>
            </a:r>
          </a:p>
          <a:p>
            <a:pPr lvl="1" eaLnBrk="1" hangingPunct="1">
              <a:lnSpc>
                <a:spcPct val="100000"/>
              </a:lnSpc>
              <a:defRPr/>
            </a:pPr>
            <a:r>
              <a:rPr lang="zh-CN" altLang="en-US" b="0" kern="0" dirty="0">
                <a:solidFill>
                  <a:srgbClr val="000000"/>
                </a:solidFill>
              </a:rPr>
              <a:t>读、写、可执行</a:t>
            </a:r>
          </a:p>
          <a:p>
            <a:pPr lvl="1" eaLnBrk="1" hangingPunct="1">
              <a:lnSpc>
                <a:spcPct val="100000"/>
              </a:lnSpc>
              <a:defRPr/>
            </a:pPr>
            <a:r>
              <a:rPr lang="zh-CN" altLang="en-US" b="0" kern="0" dirty="0">
                <a:solidFill>
                  <a:srgbClr val="000000"/>
                </a:solidFill>
              </a:rPr>
              <a:t>不可写文件也可</a:t>
            </a:r>
            <a:r>
              <a:rPr lang="zh-CN" altLang="en-US" kern="0" dirty="0">
                <a:solidFill>
                  <a:srgbClr val="000000"/>
                </a:solidFill>
              </a:rPr>
              <a:t>能会被</a:t>
            </a:r>
            <a:r>
              <a:rPr lang="zh-CN" altLang="en-US" b="0" kern="0" dirty="0">
                <a:solidFill>
                  <a:srgbClr val="000000"/>
                </a:solidFill>
              </a:rPr>
              <a:t>删除</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文件的权限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37E3409-35F4-4DEB-BC4C-839DE8523B3E}"/>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476080883"/>
      </p:ext>
    </p:extLst>
  </p:cSld>
  <p:clrMapOvr>
    <a:masterClrMapping/>
  </p:clrMapOvr>
  <p:transition spd="slow" advTm="38376"/>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17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程序文件（可执行文件）</a:t>
            </a:r>
          </a:p>
          <a:p>
            <a:pPr lvl="1" eaLnBrk="1" hangingPunct="1">
              <a:lnSpc>
                <a:spcPct val="100000"/>
              </a:lnSpc>
              <a:defRPr/>
            </a:pPr>
            <a:r>
              <a:rPr lang="zh-CN" altLang="en-US" b="0" kern="0" dirty="0">
                <a:solidFill>
                  <a:srgbClr val="000000"/>
                </a:solidFill>
              </a:rPr>
              <a:t>二进制的</a:t>
            </a:r>
            <a:r>
              <a:rPr lang="en-US" altLang="zh-CN" b="0" kern="0" dirty="0">
                <a:solidFill>
                  <a:srgbClr val="000000"/>
                </a:solidFill>
              </a:rPr>
              <a:t>CPU</a:t>
            </a:r>
            <a:r>
              <a:rPr lang="zh-CN" altLang="en-US" b="0" kern="0" dirty="0">
                <a:solidFill>
                  <a:srgbClr val="000000"/>
                </a:solidFill>
              </a:rPr>
              <a:t>指令集合，满足操作系统规定的格式才可以被加载运行</a:t>
            </a:r>
          </a:p>
          <a:p>
            <a:pPr lvl="0" eaLnBrk="1" hangingPunct="1">
              <a:lnSpc>
                <a:spcPct val="100000"/>
              </a:lnSpc>
              <a:buClr>
                <a:srgbClr val="FF9900"/>
              </a:buClr>
              <a:defRPr/>
            </a:pPr>
            <a:r>
              <a:rPr lang="zh-CN" altLang="en-US" kern="0" dirty="0"/>
              <a:t>脚本文件：文本文件</a:t>
            </a:r>
          </a:p>
          <a:p>
            <a:pPr lvl="1" eaLnBrk="1" hangingPunct="1">
              <a:lnSpc>
                <a:spcPct val="100000"/>
              </a:lnSpc>
              <a:defRPr/>
            </a:pPr>
            <a:r>
              <a:rPr lang="zh-CN" altLang="en-US" b="0" kern="0" dirty="0">
                <a:solidFill>
                  <a:srgbClr val="000000"/>
                </a:solidFill>
              </a:rPr>
              <a:t>默认的</a:t>
            </a:r>
            <a:r>
              <a:rPr lang="zh-CN" altLang="en-US" kern="0" dirty="0">
                <a:solidFill>
                  <a:srgbClr val="C00000"/>
                </a:solidFill>
              </a:rPr>
              <a:t>解释</a:t>
            </a:r>
            <a:r>
              <a:rPr lang="zh-CN" altLang="en-US" b="0" kern="0" dirty="0">
                <a:solidFill>
                  <a:srgbClr val="000000"/>
                </a:solidFill>
              </a:rPr>
              <a:t>程序为</a:t>
            </a:r>
            <a:r>
              <a:rPr lang="en-US" altLang="zh-CN" b="0" kern="0" dirty="0">
                <a:solidFill>
                  <a:srgbClr val="000000"/>
                </a:solidFill>
              </a:rPr>
              <a:t>/bin/</a:t>
            </a:r>
            <a:r>
              <a:rPr lang="en-US" altLang="zh-CN" b="0" kern="0" dirty="0" err="1">
                <a:solidFill>
                  <a:srgbClr val="000000"/>
                </a:solidFill>
              </a:rPr>
              <a:t>sh</a:t>
            </a:r>
            <a:endParaRPr lang="en-US" altLang="zh-CN" b="0" kern="0" dirty="0">
              <a:solidFill>
                <a:srgbClr val="000000"/>
              </a:solidFill>
            </a:endParaRPr>
          </a:p>
          <a:p>
            <a:pPr lvl="1" eaLnBrk="1" hangingPunct="1">
              <a:lnSpc>
                <a:spcPct val="100000"/>
              </a:lnSpc>
              <a:defRPr/>
            </a:pPr>
            <a:r>
              <a:rPr lang="zh-CN" altLang="en-US" b="0" kern="0" dirty="0">
                <a:solidFill>
                  <a:srgbClr val="000000"/>
                </a:solidFill>
              </a:rPr>
              <a:t>可以在文件的第一行自行指定解释程序（必须是第一行，</a:t>
            </a:r>
            <a:r>
              <a:rPr lang="en-US" altLang="zh-CN" b="0" kern="0" dirty="0">
                <a:solidFill>
                  <a:srgbClr val="000000"/>
                </a:solidFill>
              </a:rPr>
              <a:t>#</a:t>
            </a:r>
            <a:r>
              <a:rPr lang="zh-CN" altLang="en-US" b="0" kern="0" dirty="0">
                <a:solidFill>
                  <a:srgbClr val="000000"/>
                </a:solidFill>
              </a:rPr>
              <a:t>！必须是这个文件首先出现的两个字符），例如：</a:t>
            </a:r>
          </a:p>
          <a:p>
            <a:pPr lvl="1" eaLnBrk="1" hangingPunct="1">
              <a:lnSpc>
                <a:spcPct val="100000"/>
              </a:lnSpc>
              <a:buNone/>
              <a:defRPr/>
            </a:pPr>
            <a:r>
              <a:rPr lang="zh-CN" altLang="en-US" b="0" kern="0" dirty="0">
                <a:solidFill>
                  <a:srgbClr val="000000"/>
                </a:solidFill>
              </a:rPr>
              <a:t>      </a:t>
            </a:r>
            <a:r>
              <a:rPr lang="en-US" altLang="zh-CN" kern="0" dirty="0">
                <a:solidFill>
                  <a:srgbClr val="003399"/>
                </a:solidFill>
              </a:rPr>
              <a:t>#! /bin/bash </a:t>
            </a:r>
          </a:p>
          <a:p>
            <a:pPr lvl="1" eaLnBrk="1" hangingPunct="1">
              <a:buNone/>
              <a:defRPr/>
            </a:pPr>
            <a:r>
              <a:rPr lang="zh-CN" altLang="en-US" kern="0" dirty="0">
                <a:solidFill>
                  <a:srgbClr val="000000"/>
                </a:solidFill>
              </a:rPr>
              <a:t>      </a:t>
            </a:r>
            <a:r>
              <a:rPr lang="en-US" altLang="zh-CN" kern="0" dirty="0">
                <a:solidFill>
                  <a:srgbClr val="003399"/>
                </a:solidFill>
              </a:rPr>
              <a:t>#! /</a:t>
            </a:r>
            <a:r>
              <a:rPr lang="en-US" altLang="zh-CN" kern="0" dirty="0" err="1">
                <a:solidFill>
                  <a:srgbClr val="003399"/>
                </a:solidFill>
              </a:rPr>
              <a:t>usr</a:t>
            </a:r>
            <a:r>
              <a:rPr lang="en-US" altLang="zh-CN" kern="0" dirty="0">
                <a:solidFill>
                  <a:srgbClr val="003399"/>
                </a:solidFill>
              </a:rPr>
              <a:t>/bin/</a:t>
            </a:r>
            <a:r>
              <a:rPr lang="en-US" altLang="zh-CN" kern="0" dirty="0" err="1">
                <a:solidFill>
                  <a:srgbClr val="003399"/>
                </a:solidFill>
              </a:rPr>
              <a:t>bc</a:t>
            </a:r>
            <a:r>
              <a:rPr lang="en-US" altLang="zh-CN" kern="0" dirty="0">
                <a:solidFill>
                  <a:srgbClr val="003399"/>
                </a:solidFill>
              </a:rPr>
              <a:t> </a:t>
            </a:r>
          </a:p>
          <a:p>
            <a:pPr lvl="1" eaLnBrk="1" hangingPunct="1">
              <a:lnSpc>
                <a:spcPct val="100000"/>
              </a:lnSpc>
              <a:defRPr/>
            </a:pPr>
            <a:r>
              <a:rPr lang="zh-CN" altLang="en-US" b="0" kern="0" dirty="0">
                <a:solidFill>
                  <a:srgbClr val="000000"/>
                </a:solidFill>
              </a:rPr>
              <a:t>解释程序也可以是用户自己编写的应用程序</a:t>
            </a:r>
            <a:endParaRPr lang="en-US" altLang="zh-CN" b="0" kern="0" dirty="0">
              <a:solidFill>
                <a:srgbClr val="000000"/>
              </a:solidFill>
            </a:endParaRPr>
          </a:p>
          <a:p>
            <a:pPr lvl="1" eaLnBrk="1" hangingPunct="1">
              <a:lnSpc>
                <a:spcPct val="100000"/>
              </a:lnSpc>
              <a:defRPr/>
            </a:pPr>
            <a:r>
              <a:rPr lang="zh-CN" altLang="en-US" kern="0" dirty="0">
                <a:solidFill>
                  <a:srgbClr val="000000"/>
                </a:solidFill>
              </a:rPr>
              <a:t>脚本程序运行时，实际上是由解释程序创建了一个进程</a:t>
            </a: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两类可执行文件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14A2032-70DF-4C9F-8C6C-152598F0F841}"/>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47238787"/>
      </p:ext>
    </p:extLst>
  </p:cSld>
  <p:clrMapOvr>
    <a:masterClrMapping/>
  </p:clrMapOvr>
  <p:transition spd="slow" advTm="38376"/>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目录的权限</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7619677A-07FA-410E-B390-560F1000045F}"/>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9895734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Verdana" pitchFamily="34" charset="0"/>
              </a:rPr>
              <a:t>读权限</a:t>
            </a:r>
          </a:p>
          <a:p>
            <a:pPr lvl="1" eaLnBrk="1" hangingPunct="1">
              <a:lnSpc>
                <a:spcPct val="100000"/>
              </a:lnSpc>
              <a:defRPr/>
            </a:pPr>
            <a:r>
              <a:rPr lang="zh-CN" altLang="en-US" b="0" kern="0" dirty="0">
                <a:solidFill>
                  <a:srgbClr val="000000"/>
                </a:solidFill>
              </a:rPr>
              <a:t>若无读权限，那么</a:t>
            </a:r>
            <a:r>
              <a:rPr lang="zh-CN" altLang="en-US" b="0" kern="0" dirty="0">
                <a:solidFill>
                  <a:srgbClr val="000000"/>
                </a:solidFill>
                <a:latin typeface="Times New Roman" pitchFamily="18" charset="0"/>
              </a:rPr>
              <a:t>“目录表”文件不许</a:t>
            </a:r>
            <a:r>
              <a:rPr lang="zh-CN" altLang="en-US" b="0" kern="0" dirty="0">
                <a:solidFill>
                  <a:srgbClr val="000000"/>
                </a:solidFill>
              </a:rPr>
              <a:t>读，</a:t>
            </a:r>
            <a:r>
              <a:rPr lang="en-US" altLang="zh-CN" b="0" kern="0" dirty="0">
                <a:solidFill>
                  <a:srgbClr val="000000"/>
                </a:solidFill>
              </a:rPr>
              <a:t>ls</a:t>
            </a:r>
            <a:r>
              <a:rPr lang="zh-CN" altLang="en-US" b="0" kern="0" dirty="0">
                <a:solidFill>
                  <a:srgbClr val="000000"/>
                </a:solidFill>
              </a:rPr>
              <a:t>会失败</a:t>
            </a:r>
          </a:p>
          <a:p>
            <a:pPr lvl="0" eaLnBrk="1" hangingPunct="1">
              <a:lnSpc>
                <a:spcPct val="100000"/>
              </a:lnSpc>
              <a:buClr>
                <a:srgbClr val="FF9900"/>
              </a:buClr>
              <a:defRPr/>
            </a:pPr>
            <a:r>
              <a:rPr lang="zh-CN" altLang="en-US" kern="0" dirty="0">
                <a:latin typeface="Verdana" pitchFamily="34" charset="0"/>
              </a:rPr>
              <a:t>写权限</a:t>
            </a:r>
          </a:p>
          <a:p>
            <a:pPr lvl="1" eaLnBrk="1" hangingPunct="1">
              <a:lnSpc>
                <a:spcPct val="100000"/>
              </a:lnSpc>
              <a:defRPr/>
            </a:pPr>
            <a:r>
              <a:rPr lang="zh-CN" altLang="en-US" b="0" kern="0" dirty="0">
                <a:solidFill>
                  <a:srgbClr val="000000"/>
                </a:solidFill>
              </a:rPr>
              <a:t>若无写</a:t>
            </a:r>
            <a:r>
              <a:rPr lang="zh-CN" altLang="en-US" b="0" kern="0" dirty="0">
                <a:solidFill>
                  <a:srgbClr val="000000"/>
                </a:solidFill>
                <a:latin typeface="Times New Roman" pitchFamily="18" charset="0"/>
              </a:rPr>
              <a:t>权限，那么“目录表”文件</a:t>
            </a:r>
            <a:r>
              <a:rPr lang="zh-CN" altLang="en-US" b="0" kern="0" dirty="0">
                <a:solidFill>
                  <a:srgbClr val="000000"/>
                </a:solidFill>
              </a:rPr>
              <a:t>不许写</a:t>
            </a:r>
          </a:p>
          <a:p>
            <a:pPr lvl="1" eaLnBrk="1" hangingPunct="1">
              <a:lnSpc>
                <a:spcPct val="100000"/>
              </a:lnSpc>
              <a:defRPr/>
            </a:pPr>
            <a:r>
              <a:rPr lang="zh-CN" altLang="en-US" b="0" kern="0" dirty="0">
                <a:solidFill>
                  <a:srgbClr val="000000"/>
                </a:solidFill>
              </a:rPr>
              <a:t>创建文件，删除文件，文件改名会修改目录文件</a:t>
            </a:r>
          </a:p>
          <a:p>
            <a:pPr lvl="1" eaLnBrk="1" hangingPunct="1">
              <a:lnSpc>
                <a:spcPct val="100000"/>
              </a:lnSpc>
              <a:defRPr/>
            </a:pPr>
            <a:r>
              <a:rPr lang="zh-CN" altLang="en-US" b="0" kern="0" dirty="0">
                <a:solidFill>
                  <a:srgbClr val="000000"/>
                </a:solidFill>
              </a:rPr>
              <a:t>修改文件不需要修改目录文件，需要修改</a:t>
            </a:r>
            <a:r>
              <a:rPr lang="en-US" altLang="zh-CN" b="0" kern="0" dirty="0" err="1">
                <a:solidFill>
                  <a:srgbClr val="000000"/>
                </a:solidFill>
              </a:rPr>
              <a:t>i</a:t>
            </a:r>
            <a:r>
              <a:rPr lang="zh-CN" altLang="en-US" b="0" kern="0" dirty="0">
                <a:solidFill>
                  <a:srgbClr val="000000"/>
                </a:solidFill>
              </a:rPr>
              <a:t>节点</a:t>
            </a:r>
          </a:p>
          <a:p>
            <a:pPr lvl="1" eaLnBrk="1" hangingPunct="1">
              <a:lnSpc>
                <a:spcPct val="100000"/>
              </a:lnSpc>
              <a:defRPr/>
            </a:pPr>
            <a:r>
              <a:rPr lang="zh-CN" altLang="en-US" b="0" kern="0" dirty="0">
                <a:solidFill>
                  <a:srgbClr val="000000"/>
                </a:solidFill>
              </a:rPr>
              <a:t>目录无写权限不是指目录下所有文件禁止写</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目录的读写权限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82C8CEE-865F-4E38-8476-270DF1EB96F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816882454"/>
      </p:ext>
    </p:extLst>
  </p:cSld>
  <p:clrMapOvr>
    <a:masterClrMapping/>
  </p:clrMapOvr>
  <p:transition spd="slow" advTm="38376"/>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Verdana" pitchFamily="34" charset="0"/>
              </a:rPr>
              <a:t>执行权限</a:t>
            </a:r>
          </a:p>
          <a:p>
            <a:pPr lvl="1" eaLnBrk="1" hangingPunct="1">
              <a:lnSpc>
                <a:spcPct val="100000"/>
              </a:lnSpc>
              <a:defRPr/>
            </a:pPr>
            <a:r>
              <a:rPr lang="zh-CN" altLang="en-US" b="0" kern="0" dirty="0">
                <a:solidFill>
                  <a:srgbClr val="000000"/>
                </a:solidFill>
              </a:rPr>
              <a:t>有执行权限意味着</a:t>
            </a:r>
            <a:r>
              <a:rPr lang="zh-CN" altLang="en-US" kern="0" dirty="0">
                <a:solidFill>
                  <a:srgbClr val="C00000"/>
                </a:solidFill>
              </a:rPr>
              <a:t>分析路径名</a:t>
            </a:r>
            <a:r>
              <a:rPr lang="zh-CN" altLang="en-US" b="0" kern="0" dirty="0">
                <a:solidFill>
                  <a:srgbClr val="000000"/>
                </a:solidFill>
              </a:rPr>
              <a:t>过程中可检索该目录</a:t>
            </a:r>
          </a:p>
          <a:p>
            <a:pPr lvl="1" eaLnBrk="1" hangingPunct="1">
              <a:lnSpc>
                <a:spcPct val="100000"/>
              </a:lnSpc>
              <a:defRPr/>
            </a:pPr>
            <a:r>
              <a:rPr lang="en-US" altLang="zh-CN" b="0" kern="0" dirty="0">
                <a:solidFill>
                  <a:srgbClr val="000000"/>
                </a:solidFill>
              </a:rPr>
              <a:t>cat </a:t>
            </a:r>
            <a:r>
              <a:rPr lang="en-US" altLang="zh-CN" kern="0" dirty="0">
                <a:solidFill>
                  <a:srgbClr val="000000"/>
                </a:solidFill>
              </a:rPr>
              <a:t>/</a:t>
            </a:r>
            <a:r>
              <a:rPr lang="en-US" altLang="zh-CN" b="0" kern="0" dirty="0">
                <a:solidFill>
                  <a:srgbClr val="000000"/>
                </a:solidFill>
              </a:rPr>
              <a:t>a/b/c </a:t>
            </a:r>
          </a:p>
          <a:p>
            <a:pPr lvl="1" eaLnBrk="1" hangingPunct="1">
              <a:lnSpc>
                <a:spcPct val="100000"/>
              </a:lnSpc>
              <a:defRPr/>
            </a:pPr>
            <a:r>
              <a:rPr lang="zh-CN" altLang="en-US" b="0" kern="0" dirty="0">
                <a:solidFill>
                  <a:srgbClr val="000000"/>
                </a:solidFill>
              </a:rPr>
              <a:t>要求</a:t>
            </a:r>
            <a:r>
              <a:rPr lang="en-US" altLang="zh-CN" b="0" kern="0" dirty="0">
                <a:solidFill>
                  <a:srgbClr val="000000"/>
                </a:solidFill>
              </a:rPr>
              <a:t>/a</a:t>
            </a:r>
            <a:r>
              <a:rPr lang="zh-CN" altLang="en-US" b="0" kern="0" dirty="0">
                <a:solidFill>
                  <a:srgbClr val="000000"/>
                </a:solidFill>
              </a:rPr>
              <a:t>，</a:t>
            </a:r>
            <a:r>
              <a:rPr lang="en-US" altLang="zh-CN" b="0" kern="0" dirty="0">
                <a:solidFill>
                  <a:srgbClr val="000000"/>
                </a:solidFill>
              </a:rPr>
              <a:t>a/b</a:t>
            </a:r>
            <a:r>
              <a:rPr lang="zh-CN" altLang="en-US" b="0" kern="0" dirty="0">
                <a:solidFill>
                  <a:srgbClr val="000000"/>
                </a:solidFill>
              </a:rPr>
              <a:t>三目录有</a:t>
            </a:r>
            <a:r>
              <a:rPr lang="en-US" altLang="zh-CN" b="0" kern="0" dirty="0">
                <a:solidFill>
                  <a:srgbClr val="000000"/>
                </a:solidFill>
              </a:rPr>
              <a:t>x</a:t>
            </a:r>
            <a:r>
              <a:rPr lang="zh-CN" altLang="en-US" b="0" kern="0" dirty="0">
                <a:solidFill>
                  <a:srgbClr val="000000"/>
                </a:solidFill>
              </a:rPr>
              <a:t>权限，</a:t>
            </a:r>
            <a:r>
              <a:rPr lang="en-US" altLang="zh-CN" b="0" kern="0" dirty="0">
                <a:solidFill>
                  <a:srgbClr val="000000"/>
                </a:solidFill>
              </a:rPr>
              <a:t>c</a:t>
            </a:r>
            <a:r>
              <a:rPr lang="zh-CN" altLang="en-US" b="0" kern="0" dirty="0">
                <a:solidFill>
                  <a:srgbClr val="000000"/>
                </a:solidFill>
              </a:rPr>
              <a:t>文件有读权限；否则，命令执行失败</a:t>
            </a:r>
          </a:p>
          <a:p>
            <a:pPr lvl="1" eaLnBrk="1" hangingPunct="1">
              <a:lnSpc>
                <a:spcPct val="100000"/>
              </a:lnSpc>
              <a:defRPr/>
            </a:pPr>
            <a:r>
              <a:rPr lang="en-US" altLang="zh-CN" b="0" kern="0" dirty="0">
                <a:solidFill>
                  <a:srgbClr val="000000"/>
                </a:solidFill>
              </a:rPr>
              <a:t>cd ../st8</a:t>
            </a:r>
            <a:r>
              <a:rPr lang="zh-CN" altLang="en-US" b="0" kern="0" dirty="0">
                <a:solidFill>
                  <a:srgbClr val="000000"/>
                </a:solidFill>
              </a:rPr>
              <a:t>要求当前目录，</a:t>
            </a:r>
            <a:r>
              <a:rPr lang="en-US" altLang="zh-CN" b="0" kern="0" dirty="0">
                <a:solidFill>
                  <a:srgbClr val="000000"/>
                </a:solidFill>
              </a:rPr>
              <a:t>..</a:t>
            </a:r>
            <a:r>
              <a:rPr lang="zh-CN" altLang="en-US" b="0" kern="0" dirty="0">
                <a:solidFill>
                  <a:srgbClr val="000000"/>
                </a:solidFill>
              </a:rPr>
              <a:t>和</a:t>
            </a:r>
            <a:r>
              <a:rPr lang="en-US" altLang="zh-CN" b="0" kern="0" dirty="0">
                <a:solidFill>
                  <a:srgbClr val="000000"/>
                </a:solidFill>
              </a:rPr>
              <a:t>st8</a:t>
            </a:r>
            <a:r>
              <a:rPr lang="zh-CN" altLang="en-US" b="0" kern="0" dirty="0">
                <a:solidFill>
                  <a:srgbClr val="000000"/>
                </a:solidFill>
              </a:rPr>
              <a:t>必须有</a:t>
            </a:r>
            <a:r>
              <a:rPr lang="en-US" altLang="zh-CN" b="0" kern="0" dirty="0">
                <a:solidFill>
                  <a:srgbClr val="000000"/>
                </a:solidFill>
              </a:rPr>
              <a:t>x</a:t>
            </a:r>
            <a:r>
              <a:rPr lang="zh-CN" altLang="en-US" b="0" kern="0" dirty="0">
                <a:solidFill>
                  <a:srgbClr val="000000"/>
                </a:solidFill>
              </a:rPr>
              <a:t>权限</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目录的</a:t>
            </a:r>
            <a:r>
              <a:rPr lang="en-US" altLang="zh-CN" kern="0" dirty="0">
                <a:latin typeface="Verdana" panose="020B0604030504040204" pitchFamily="34" charset="0"/>
                <a:ea typeface="黑体" panose="02010609060101010101" pitchFamily="49" charset="-122"/>
              </a:rPr>
              <a:t>x</a:t>
            </a:r>
            <a:r>
              <a:rPr lang="zh-CN" altLang="en-US" kern="0" dirty="0">
                <a:latin typeface="Verdana" panose="020B0604030504040204" pitchFamily="34" charset="0"/>
                <a:ea typeface="黑体" panose="02010609060101010101" pitchFamily="49" charset="-122"/>
              </a:rPr>
              <a:t>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72DC431-9AD5-4233-AB68-86B733F03AFE}"/>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304027858"/>
      </p:ext>
    </p:extLst>
  </p:cSld>
  <p:clrMapOvr>
    <a:masterClrMapping/>
  </p:clrMapOvr>
  <p:transition spd="slow" advTm="3837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Courier New" pitchFamily="49" charset="0"/>
              </a:rPr>
              <a:t>星号  </a:t>
            </a:r>
            <a:r>
              <a:rPr lang="zh-CN" altLang="en-US" kern="0" dirty="0">
                <a:solidFill>
                  <a:srgbClr val="800000"/>
                </a:solidFill>
                <a:latin typeface="Verdana" pitchFamily="34" charset="0"/>
              </a:rPr>
              <a:t>*  </a:t>
            </a:r>
          </a:p>
          <a:p>
            <a:pPr lvl="1" eaLnBrk="1" hangingPunct="1">
              <a:lnSpc>
                <a:spcPct val="100000"/>
              </a:lnSpc>
              <a:defRPr/>
            </a:pPr>
            <a:r>
              <a:rPr lang="zh-CN" altLang="en-US" b="0" kern="0" dirty="0">
                <a:solidFill>
                  <a:srgbClr val="000000"/>
                </a:solidFill>
                <a:latin typeface="Courier New" pitchFamily="49" charset="0"/>
              </a:rPr>
              <a:t>匹配任意长度的文件名字符串</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包括空字符串</a:t>
            </a:r>
            <a:r>
              <a:rPr lang="en-US" altLang="zh-CN" b="0" kern="0" dirty="0">
                <a:solidFill>
                  <a:srgbClr val="000000"/>
                </a:solidFill>
                <a:latin typeface="Courier New" pitchFamily="49" charset="0"/>
              </a:rPr>
              <a:t>)</a:t>
            </a:r>
          </a:p>
          <a:p>
            <a:pPr lvl="1" eaLnBrk="1" hangingPunct="1">
              <a:lnSpc>
                <a:spcPct val="100000"/>
              </a:lnSpc>
              <a:defRPr/>
            </a:pPr>
            <a:r>
              <a:rPr lang="zh-CN" altLang="en-US" b="0" kern="0" dirty="0">
                <a:solidFill>
                  <a:srgbClr val="000000"/>
                </a:solidFill>
                <a:latin typeface="Courier New" pitchFamily="49" charset="0"/>
              </a:rPr>
              <a:t>点字符</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作为文件名或路径名分量的第一个字符时，必须</a:t>
            </a:r>
            <a:r>
              <a:rPr lang="zh-CN" altLang="en-US" kern="0" dirty="0">
                <a:solidFill>
                  <a:srgbClr val="C00000"/>
                </a:solidFill>
                <a:latin typeface="Courier New" pitchFamily="49" charset="0"/>
              </a:rPr>
              <a:t>显式</a:t>
            </a:r>
            <a:r>
              <a:rPr lang="zh-CN" altLang="en-US" b="0" kern="0" dirty="0">
                <a:solidFill>
                  <a:srgbClr val="000000"/>
                </a:solidFill>
                <a:latin typeface="Courier New" pitchFamily="49" charset="0"/>
              </a:rPr>
              <a:t>匹配</a:t>
            </a:r>
          </a:p>
          <a:p>
            <a:pPr lvl="1" eaLnBrk="1" hangingPunct="1">
              <a:lnSpc>
                <a:spcPct val="100000"/>
              </a:lnSpc>
              <a:defRPr/>
            </a:pPr>
            <a:r>
              <a:rPr lang="zh-CN" altLang="en-US" b="0" kern="0" dirty="0">
                <a:solidFill>
                  <a:srgbClr val="000000"/>
                </a:solidFill>
                <a:latin typeface="Courier New" pitchFamily="49" charset="0"/>
              </a:rPr>
              <a:t>斜线</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也必须</a:t>
            </a:r>
            <a:r>
              <a:rPr lang="zh-CN" altLang="en-US" kern="0" dirty="0">
                <a:solidFill>
                  <a:srgbClr val="C00000"/>
                </a:solidFill>
                <a:latin typeface="Courier New" pitchFamily="49" charset="0"/>
              </a:rPr>
              <a:t>显式</a:t>
            </a:r>
            <a:r>
              <a:rPr lang="zh-CN" altLang="en-US" b="0" kern="0" dirty="0">
                <a:solidFill>
                  <a:srgbClr val="000000"/>
                </a:solidFill>
                <a:latin typeface="Courier New" pitchFamily="49" charset="0"/>
              </a:rPr>
              <a:t>匹配</a:t>
            </a:r>
          </a:p>
          <a:p>
            <a:pPr lvl="1" eaLnBrk="1" hangingPunct="1">
              <a:lnSpc>
                <a:spcPct val="100000"/>
              </a:lnSpc>
              <a:defRPr/>
            </a:pPr>
            <a:r>
              <a:rPr lang="zh-CN" altLang="en-US" b="0" kern="0" dirty="0">
                <a:solidFill>
                  <a:srgbClr val="000000"/>
                </a:solidFill>
                <a:latin typeface="Courier New" pitchFamily="49" charset="0"/>
              </a:rPr>
              <a:t>例：</a:t>
            </a:r>
            <a:r>
              <a:rPr lang="zh-CN" altLang="en-US" b="0" kern="0" dirty="0">
                <a:solidFill>
                  <a:srgbClr val="000000"/>
                </a:solidFill>
              </a:rPr>
              <a:t>*</a:t>
            </a:r>
            <a:r>
              <a:rPr lang="en-US" altLang="zh-CN" b="0" kern="0" dirty="0">
                <a:solidFill>
                  <a:srgbClr val="000000"/>
                </a:solidFill>
              </a:rPr>
              <a:t>file</a:t>
            </a:r>
            <a:r>
              <a:rPr lang="zh-CN" altLang="en-US" b="0" kern="0" dirty="0">
                <a:solidFill>
                  <a:srgbClr val="000000"/>
                </a:solidFill>
              </a:rPr>
              <a:t>匹配</a:t>
            </a:r>
            <a:r>
              <a:rPr lang="en-US" altLang="zh-CN" b="0" kern="0" dirty="0">
                <a:solidFill>
                  <a:srgbClr val="000000"/>
                </a:solidFill>
              </a:rPr>
              <a:t>file</a:t>
            </a:r>
            <a:r>
              <a:rPr lang="zh-CN" altLang="en-US" b="0" kern="0" dirty="0">
                <a:solidFill>
                  <a:srgbClr val="000000"/>
                </a:solidFill>
              </a:rPr>
              <a:t>，</a:t>
            </a:r>
            <a:r>
              <a:rPr lang="en-US" altLang="zh-CN" b="0" kern="0" dirty="0" err="1">
                <a:solidFill>
                  <a:srgbClr val="000000"/>
                </a:solidFill>
              </a:rPr>
              <a:t>makefile</a:t>
            </a:r>
            <a:r>
              <a:rPr lang="zh-CN" altLang="en-US" b="0" kern="0" dirty="0">
                <a:solidFill>
                  <a:srgbClr val="000000"/>
                </a:solidFill>
              </a:rPr>
              <a:t>，不匹配</a:t>
            </a:r>
            <a:r>
              <a:rPr lang="en-US" altLang="zh-CN" b="0" kern="0" dirty="0">
                <a:solidFill>
                  <a:srgbClr val="000000"/>
                </a:solidFill>
              </a:rPr>
              <a:t>.profile</a:t>
            </a:r>
            <a:r>
              <a:rPr lang="zh-CN" altLang="en-US" b="0" kern="0" dirty="0">
                <a:solidFill>
                  <a:srgbClr val="000000"/>
                </a:solidFill>
              </a:rPr>
              <a:t>文件</a:t>
            </a:r>
          </a:p>
          <a:p>
            <a:pPr lvl="1" eaLnBrk="1" hangingPunct="1">
              <a:lnSpc>
                <a:spcPct val="100000"/>
              </a:lnSpc>
              <a:buNone/>
              <a:defRPr/>
            </a:pPr>
            <a:r>
              <a:rPr lang="zh-CN" altLang="en-US" b="0" kern="0" dirty="0">
                <a:solidFill>
                  <a:srgbClr val="000000"/>
                </a:solidFill>
              </a:rPr>
              <a:t>         </a:t>
            </a:r>
            <a:r>
              <a:rPr lang="en-US" altLang="zh-CN" b="0" kern="0" dirty="0">
                <a:solidFill>
                  <a:srgbClr val="000000"/>
                </a:solidFill>
              </a:rPr>
              <a:t>try*c </a:t>
            </a:r>
            <a:r>
              <a:rPr lang="zh-CN" altLang="en-US" b="0" kern="0" dirty="0">
                <a:solidFill>
                  <a:srgbClr val="000000"/>
                </a:solidFill>
              </a:rPr>
              <a:t>匹配</a:t>
            </a:r>
            <a:r>
              <a:rPr lang="en-US" altLang="zh-CN" b="0" kern="0" dirty="0">
                <a:solidFill>
                  <a:srgbClr val="000000"/>
                </a:solidFill>
              </a:rPr>
              <a:t>try1.c </a:t>
            </a:r>
            <a:r>
              <a:rPr lang="en-US" altLang="zh-CN" b="0" kern="0" dirty="0" err="1">
                <a:solidFill>
                  <a:srgbClr val="000000"/>
                </a:solidFill>
              </a:rPr>
              <a:t>try.c</a:t>
            </a:r>
            <a:r>
              <a:rPr lang="en-US" altLang="zh-CN" b="0" kern="0" dirty="0">
                <a:solidFill>
                  <a:srgbClr val="000000"/>
                </a:solidFill>
              </a:rPr>
              <a:t> </a:t>
            </a:r>
            <a:r>
              <a:rPr lang="en-US" altLang="zh-CN" b="0" kern="0" dirty="0" err="1">
                <a:solidFill>
                  <a:srgbClr val="000000"/>
                </a:solidFill>
              </a:rPr>
              <a:t>try.basic</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文件通配符规则（</a:t>
            </a:r>
            <a:r>
              <a:rPr lang="en-US" altLang="zh-CN" kern="0" dirty="0">
                <a:latin typeface="Verdana" panose="020B0604030504040204" pitchFamily="34" charset="0"/>
                <a:ea typeface="黑体" panose="02010609060101010101" pitchFamily="49" charset="-122"/>
              </a:rPr>
              <a:t>1</a:t>
            </a:r>
            <a:r>
              <a:rPr lang="zh-CN" altLang="en-US" kern="0" dirty="0">
                <a:latin typeface="Verdana" panose="020B0604030504040204" pitchFamily="34" charset="0"/>
                <a:ea typeface="黑体" panose="02010609060101010101" pitchFamily="49" charset="-122"/>
              </a:rPr>
              <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FCD3445B-FC5B-4831-A843-08C3A46C28C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301549405"/>
      </p:ext>
    </p:extLst>
  </p:cSld>
  <p:clrMapOvr>
    <a:masterClrMapping/>
  </p:clrMapOvr>
  <p:transition spd="slow" advTm="38376"/>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703916" y="992982"/>
            <a:ext cx="8715879"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200"/>
              </a:lnSpc>
              <a:buClr>
                <a:srgbClr val="FF9900"/>
              </a:buClr>
              <a:defRPr/>
            </a:pPr>
            <a:r>
              <a:rPr lang="en-US" altLang="zh-CN" sz="2000" kern="0" dirty="0"/>
              <a:t>STICKY</a:t>
            </a:r>
            <a:r>
              <a:rPr lang="zh-CN" altLang="en-US" sz="2000" kern="0" dirty="0"/>
              <a:t>文件</a:t>
            </a:r>
          </a:p>
          <a:p>
            <a:pPr lvl="1" eaLnBrk="1" hangingPunct="1">
              <a:lnSpc>
                <a:spcPts val="3200"/>
              </a:lnSpc>
              <a:defRPr/>
            </a:pPr>
            <a:r>
              <a:rPr lang="zh-CN" altLang="en-US" sz="2000" b="0" kern="0" dirty="0">
                <a:solidFill>
                  <a:srgbClr val="000000"/>
                </a:solidFill>
                <a:latin typeface="Times New Roman" panose="02020603050405020304" pitchFamily="18" charset="0"/>
                <a:cs typeface="Times New Roman" panose="02020603050405020304" pitchFamily="18" charset="0"/>
              </a:rPr>
              <a:t>早期</a:t>
            </a:r>
            <a:r>
              <a:rPr lang="en-US" altLang="zh-CN" sz="2000" b="0" kern="0" dirty="0">
                <a:solidFill>
                  <a:srgbClr val="000000"/>
                </a:solidFill>
                <a:latin typeface="Times New Roman" panose="02020603050405020304" pitchFamily="18" charset="0"/>
                <a:cs typeface="Times New Roman" panose="02020603050405020304" pitchFamily="18" charset="0"/>
              </a:rPr>
              <a:t>Unix</a:t>
            </a:r>
            <a:r>
              <a:rPr lang="zh-CN" altLang="en-US" sz="2000" b="0" kern="0" dirty="0">
                <a:solidFill>
                  <a:srgbClr val="000000"/>
                </a:solidFill>
                <a:latin typeface="Times New Roman" panose="02020603050405020304" pitchFamily="18" charset="0"/>
                <a:cs typeface="Times New Roman" panose="02020603050405020304" pitchFamily="18" charset="0"/>
              </a:rPr>
              <a:t>，有</a:t>
            </a:r>
            <a:r>
              <a:rPr lang="en-US" altLang="zh-CN" sz="2000" b="0" kern="0" dirty="0">
                <a:solidFill>
                  <a:srgbClr val="000000"/>
                </a:solidFill>
                <a:latin typeface="Times New Roman" panose="02020603050405020304" pitchFamily="18" charset="0"/>
                <a:cs typeface="Times New Roman" panose="02020603050405020304" pitchFamily="18" charset="0"/>
              </a:rPr>
              <a:t>sticky</a:t>
            </a:r>
            <a:r>
              <a:rPr lang="zh-CN" altLang="en-US" sz="2000" b="0" kern="0" dirty="0">
                <a:solidFill>
                  <a:srgbClr val="000000"/>
                </a:solidFill>
                <a:latin typeface="Times New Roman" panose="02020603050405020304" pitchFamily="18" charset="0"/>
                <a:cs typeface="Times New Roman" panose="02020603050405020304" pitchFamily="18" charset="0"/>
              </a:rPr>
              <a:t>属性可执行文件尽量常驻内存或交换区以提高效率</a:t>
            </a:r>
          </a:p>
          <a:p>
            <a:pPr lvl="1" eaLnBrk="1" hangingPunct="1">
              <a:lnSpc>
                <a:spcPts val="3200"/>
              </a:lnSpc>
              <a:defRPr/>
            </a:pPr>
            <a:r>
              <a:rPr lang="zh-CN" altLang="en-US" sz="2000" b="0" kern="0" dirty="0">
                <a:solidFill>
                  <a:srgbClr val="000000"/>
                </a:solidFill>
                <a:latin typeface="Times New Roman" panose="02020603050405020304" pitchFamily="18" charset="0"/>
                <a:cs typeface="Times New Roman" panose="02020603050405020304" pitchFamily="18" charset="0"/>
              </a:rPr>
              <a:t>现代</a:t>
            </a:r>
            <a:r>
              <a:rPr lang="en-US" altLang="zh-CN" sz="2000" b="0" kern="0" dirty="0">
                <a:solidFill>
                  <a:srgbClr val="000000"/>
                </a:solidFill>
                <a:latin typeface="Times New Roman" panose="02020603050405020304" pitchFamily="18" charset="0"/>
                <a:cs typeface="Times New Roman" panose="02020603050405020304" pitchFamily="18" charset="0"/>
              </a:rPr>
              <a:t>Linux</a:t>
            </a:r>
            <a:r>
              <a:rPr lang="zh-CN" altLang="en-US" sz="2000" b="0" kern="0" dirty="0">
                <a:solidFill>
                  <a:srgbClr val="000000"/>
                </a:solidFill>
                <a:latin typeface="Times New Roman" panose="02020603050405020304" pitchFamily="18" charset="0"/>
                <a:cs typeface="Times New Roman" panose="02020603050405020304" pitchFamily="18" charset="0"/>
              </a:rPr>
              <a:t>对访问过的文件自动缓冲在内存，文件</a:t>
            </a:r>
            <a:r>
              <a:rPr lang="en-US" altLang="zh-CN" sz="2000" b="0" kern="0" dirty="0">
                <a:solidFill>
                  <a:srgbClr val="000000"/>
                </a:solidFill>
                <a:latin typeface="Times New Roman" panose="02020603050405020304" pitchFamily="18" charset="0"/>
                <a:cs typeface="Times New Roman" panose="02020603050405020304" pitchFamily="18" charset="0"/>
              </a:rPr>
              <a:t>sticky</a:t>
            </a:r>
            <a:r>
              <a:rPr lang="zh-CN" altLang="en-US" sz="2000" b="0" kern="0" dirty="0">
                <a:solidFill>
                  <a:srgbClr val="000000"/>
                </a:solidFill>
                <a:latin typeface="Times New Roman" panose="02020603050405020304" pitchFamily="18" charset="0"/>
                <a:cs typeface="Times New Roman" panose="02020603050405020304" pitchFamily="18" charset="0"/>
              </a:rPr>
              <a:t>属性被忽略</a:t>
            </a:r>
          </a:p>
          <a:p>
            <a:pPr eaLnBrk="1" hangingPunct="1">
              <a:lnSpc>
                <a:spcPts val="3200"/>
              </a:lnSpc>
              <a:buClr>
                <a:srgbClr val="FF9900"/>
              </a:buClr>
              <a:defRPr/>
            </a:pPr>
            <a:r>
              <a:rPr lang="en-US" altLang="zh-CN" sz="2000" kern="0" dirty="0"/>
              <a:t>STICKY</a:t>
            </a:r>
            <a:r>
              <a:rPr lang="zh-CN" altLang="en-US" sz="2000" kern="0" dirty="0"/>
              <a:t>目录</a:t>
            </a:r>
          </a:p>
          <a:p>
            <a:pPr lvl="1" eaLnBrk="1" hangingPunct="1">
              <a:lnSpc>
                <a:spcPts val="3200"/>
              </a:lnSpc>
              <a:defRPr/>
            </a:pPr>
            <a:r>
              <a:rPr lang="zh-CN" altLang="en-US" sz="2000" kern="0" dirty="0">
                <a:solidFill>
                  <a:srgbClr val="000000"/>
                </a:solidFill>
              </a:rPr>
              <a:t>问题：对于公共目录，用户</a:t>
            </a:r>
            <a:r>
              <a:rPr lang="en-US" altLang="zh-CN" sz="2000" kern="0" dirty="0">
                <a:solidFill>
                  <a:srgbClr val="000000"/>
                </a:solidFill>
              </a:rPr>
              <a:t>user1</a:t>
            </a:r>
            <a:r>
              <a:rPr lang="zh-CN" altLang="en-US" sz="2000" kern="0" dirty="0">
                <a:solidFill>
                  <a:srgbClr val="000000"/>
                </a:solidFill>
              </a:rPr>
              <a:t>和</a:t>
            </a:r>
            <a:r>
              <a:rPr lang="en-US" altLang="zh-CN" sz="2000" kern="0" dirty="0">
                <a:solidFill>
                  <a:srgbClr val="000000"/>
                </a:solidFill>
              </a:rPr>
              <a:t>user2</a:t>
            </a:r>
            <a:r>
              <a:rPr lang="zh-CN" altLang="en-US" sz="2000" kern="0" dirty="0">
                <a:solidFill>
                  <a:srgbClr val="000000"/>
                </a:solidFill>
              </a:rPr>
              <a:t>没有写权限，就不可以在这个目录下创建新文件；若有写权限，用户</a:t>
            </a:r>
            <a:r>
              <a:rPr lang="en-US" altLang="zh-CN" sz="2000" kern="0" dirty="0">
                <a:solidFill>
                  <a:srgbClr val="000000"/>
                </a:solidFill>
              </a:rPr>
              <a:t>user1</a:t>
            </a:r>
            <a:r>
              <a:rPr lang="zh-CN" altLang="en-US" sz="2000" kern="0" dirty="0">
                <a:solidFill>
                  <a:srgbClr val="000000"/>
                </a:solidFill>
              </a:rPr>
              <a:t>的文件就算是“只读文件”也可以被</a:t>
            </a:r>
            <a:r>
              <a:rPr lang="en-US" altLang="zh-CN" sz="2000" kern="0" dirty="0">
                <a:solidFill>
                  <a:srgbClr val="000000"/>
                </a:solidFill>
              </a:rPr>
              <a:t>user2</a:t>
            </a:r>
            <a:r>
              <a:rPr lang="zh-CN" altLang="en-US" sz="2000" kern="0" dirty="0">
                <a:solidFill>
                  <a:srgbClr val="000000"/>
                </a:solidFill>
              </a:rPr>
              <a:t>删除</a:t>
            </a:r>
            <a:endParaRPr lang="en-US" altLang="zh-CN" sz="2000" kern="0" dirty="0">
              <a:solidFill>
                <a:srgbClr val="000000"/>
              </a:solidFill>
            </a:endParaRPr>
          </a:p>
          <a:p>
            <a:pPr lvl="1" eaLnBrk="1" hangingPunct="1">
              <a:lnSpc>
                <a:spcPts val="3200"/>
              </a:lnSpc>
              <a:defRPr/>
            </a:pPr>
            <a:r>
              <a:rPr lang="en-US" altLang="zh-CN" sz="2000" kern="0" dirty="0">
                <a:solidFill>
                  <a:srgbClr val="000000"/>
                </a:solidFill>
                <a:latin typeface="Times New Roman" panose="02020603050405020304" pitchFamily="18" charset="0"/>
                <a:cs typeface="Times New Roman" panose="02020603050405020304" pitchFamily="18" charset="0"/>
              </a:rPr>
              <a:t>STICKY</a:t>
            </a:r>
            <a:r>
              <a:rPr lang="zh-CN" altLang="en-US" sz="2000" kern="0" dirty="0">
                <a:solidFill>
                  <a:srgbClr val="000000"/>
                </a:solidFill>
                <a:latin typeface="Times New Roman" panose="02020603050405020304" pitchFamily="18" charset="0"/>
                <a:cs typeface="Times New Roman" panose="02020603050405020304" pitchFamily="18" charset="0"/>
              </a:rPr>
              <a:t>属性用于解决这个问题：目录有写权限并且带</a:t>
            </a:r>
            <a:r>
              <a:rPr lang="en-US" altLang="zh-CN" sz="2000" kern="0" dirty="0">
                <a:solidFill>
                  <a:srgbClr val="000000"/>
                </a:solidFill>
                <a:latin typeface="Times New Roman" panose="02020603050405020304" pitchFamily="18" charset="0"/>
                <a:cs typeface="Times New Roman" panose="02020603050405020304" pitchFamily="18" charset="0"/>
              </a:rPr>
              <a:t>STICKY</a:t>
            </a:r>
            <a:r>
              <a:rPr lang="zh-CN" altLang="en-US" sz="2000" kern="0" dirty="0">
                <a:solidFill>
                  <a:srgbClr val="000000"/>
                </a:solidFill>
                <a:latin typeface="Times New Roman" panose="02020603050405020304" pitchFamily="18" charset="0"/>
                <a:cs typeface="Times New Roman" panose="02020603050405020304" pitchFamily="18" charset="0"/>
              </a:rPr>
              <a:t>属性</a:t>
            </a:r>
            <a:r>
              <a:rPr lang="zh-CN" altLang="en-US" sz="2000" kern="0" dirty="0">
                <a:solidFill>
                  <a:srgbClr val="000000"/>
                </a:solidFill>
              </a:rPr>
              <a:t>，此目录下的文件仅文件主可以删除，其他用户删除操作会失败</a:t>
            </a:r>
            <a:endParaRPr lang="zh-CN" altLang="en-US" sz="2000" b="0" kern="0" dirty="0">
              <a:solidFill>
                <a:srgbClr val="000000"/>
              </a:solidFill>
            </a:endParaRPr>
          </a:p>
          <a:p>
            <a:pPr lvl="1" eaLnBrk="1" hangingPunct="1">
              <a:lnSpc>
                <a:spcPts val="3200"/>
              </a:lnSpc>
              <a:defRPr/>
            </a:pPr>
            <a:r>
              <a:rPr lang="zh-CN" altLang="en-US" sz="2000" b="0" kern="0" dirty="0">
                <a:solidFill>
                  <a:srgbClr val="000000"/>
                </a:solidFill>
              </a:rPr>
              <a:t>例如：</a:t>
            </a:r>
            <a:r>
              <a:rPr lang="en-US" altLang="zh-CN" sz="2000" b="0" kern="0" dirty="0">
                <a:solidFill>
                  <a:srgbClr val="000000"/>
                </a:solidFill>
              </a:rPr>
              <a:t>/</a:t>
            </a:r>
            <a:r>
              <a:rPr lang="en-US" altLang="zh-CN" sz="2000" b="0" kern="0" dirty="0" err="1">
                <a:solidFill>
                  <a:srgbClr val="000000"/>
                </a:solidFill>
              </a:rPr>
              <a:t>tmp</a:t>
            </a:r>
            <a:r>
              <a:rPr lang="zh-CN" altLang="en-US" sz="2000" b="0" kern="0" dirty="0">
                <a:solidFill>
                  <a:srgbClr val="000000"/>
                </a:solidFill>
              </a:rPr>
              <a:t>目录，</a:t>
            </a:r>
            <a:r>
              <a:rPr lang="en-US" altLang="zh-CN" sz="2000" u="sng" kern="0" dirty="0">
                <a:solidFill>
                  <a:srgbClr val="0000CC"/>
                </a:solidFill>
              </a:rPr>
              <a:t> ls -</a:t>
            </a:r>
            <a:r>
              <a:rPr lang="en-US" altLang="zh-CN" sz="2000" u="sng" kern="0" dirty="0" err="1">
                <a:solidFill>
                  <a:srgbClr val="0000CC"/>
                </a:solidFill>
              </a:rPr>
              <a:t>ld</a:t>
            </a:r>
            <a:r>
              <a:rPr lang="en-US" altLang="zh-CN" sz="2000" u="sng" kern="0" dirty="0">
                <a:solidFill>
                  <a:srgbClr val="0000CC"/>
                </a:solidFill>
              </a:rPr>
              <a:t> /</a:t>
            </a:r>
            <a:r>
              <a:rPr lang="en-US" altLang="zh-CN" sz="2000" u="sng" kern="0" dirty="0" err="1">
                <a:solidFill>
                  <a:srgbClr val="0000CC"/>
                </a:solidFill>
              </a:rPr>
              <a:t>tmp</a:t>
            </a:r>
            <a:r>
              <a:rPr lang="zh-CN" altLang="en-US" sz="2000" kern="0" dirty="0">
                <a:solidFill>
                  <a:srgbClr val="000000"/>
                </a:solidFill>
              </a:rPr>
              <a:t>，输出的第一列</a:t>
            </a:r>
            <a:r>
              <a:rPr lang="zh-CN" altLang="en-US" sz="2000" b="0" kern="0" dirty="0">
                <a:solidFill>
                  <a:srgbClr val="000000"/>
                </a:solidFill>
              </a:rPr>
              <a:t>最后字符为</a:t>
            </a:r>
            <a:r>
              <a:rPr lang="en-US" altLang="zh-CN" sz="2000" kern="0" dirty="0">
                <a:solidFill>
                  <a:srgbClr val="FF0000"/>
                </a:solidFill>
              </a:rPr>
              <a:t>t</a:t>
            </a:r>
            <a:endParaRPr lang="zh-CN" altLang="en-US" sz="2000" kern="0" dirty="0">
              <a:solidFill>
                <a:srgbClr val="FF0000"/>
              </a:solidFill>
            </a:endParaRPr>
          </a:p>
          <a:p>
            <a:pPr lvl="1" eaLnBrk="1" hangingPunct="1">
              <a:lnSpc>
                <a:spcPts val="3200"/>
              </a:lnSpc>
              <a:buNone/>
              <a:defRPr/>
            </a:pPr>
            <a:r>
              <a:rPr lang="en-US" altLang="zh-CN" sz="2000" b="0" kern="0" dirty="0" err="1">
                <a:solidFill>
                  <a:srgbClr val="0000CC"/>
                </a:solidFill>
              </a:rPr>
              <a:t>drwxrwxrw</a:t>
            </a:r>
            <a:r>
              <a:rPr lang="en-US" altLang="zh-CN" sz="2000" kern="0" dirty="0" err="1">
                <a:solidFill>
                  <a:srgbClr val="FF0000"/>
                </a:solidFill>
              </a:rPr>
              <a:t>t</a:t>
            </a:r>
            <a:r>
              <a:rPr lang="en-US" altLang="zh-CN" sz="2000" b="0" kern="0" dirty="0">
                <a:solidFill>
                  <a:srgbClr val="0000CC"/>
                </a:solidFill>
              </a:rPr>
              <a:t>  13 root </a:t>
            </a:r>
            <a:r>
              <a:rPr lang="en-US" altLang="zh-CN" sz="2000" b="0" kern="0" dirty="0" err="1">
                <a:solidFill>
                  <a:srgbClr val="0000CC"/>
                </a:solidFill>
              </a:rPr>
              <a:t>root</a:t>
            </a:r>
            <a:r>
              <a:rPr lang="en-US" altLang="zh-CN" sz="2000" b="0" kern="0" dirty="0">
                <a:solidFill>
                  <a:srgbClr val="0000CC"/>
                </a:solidFill>
              </a:rPr>
              <a:t> 20480  Mar 22 06:11 /</a:t>
            </a:r>
            <a:r>
              <a:rPr lang="en-US" altLang="zh-CN" sz="2000" b="0" kern="0" dirty="0" err="1">
                <a:solidFill>
                  <a:srgbClr val="0000CC"/>
                </a:solidFill>
              </a:rPr>
              <a:t>tmp</a:t>
            </a:r>
            <a:endParaRPr lang="en-US" altLang="zh-CN" sz="2000" b="0" kern="0" dirty="0">
              <a:solidFill>
                <a:srgbClr val="0000CC"/>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STICKY</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权限（粘着位）</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85E4F68-1565-443B-A10E-D4D0DEDE514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015477838"/>
      </p:ext>
    </p:extLst>
  </p:cSld>
  <p:clrMapOvr>
    <a:masterClrMapping/>
  </p:clrMapOvr>
  <p:transition spd="slow" advTm="38376"/>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buClr>
                <a:srgbClr val="FF9900"/>
              </a:buClr>
              <a:buNone/>
              <a:defRPr/>
            </a:pPr>
            <a:r>
              <a:rPr lang="zh-CN" altLang="en-US" sz="2400" kern="0" dirty="0"/>
              <a:t>每个文件都有文件主和组的属性（文件节点中）</a:t>
            </a:r>
            <a:endParaRPr lang="en-US" altLang="zh-CN" sz="2400" kern="0" dirty="0"/>
          </a:p>
          <a:p>
            <a:pPr marL="0" indent="0" eaLnBrk="1" hangingPunct="1">
              <a:buClr>
                <a:srgbClr val="FF9900"/>
              </a:buClr>
              <a:buNone/>
              <a:defRPr/>
            </a:pPr>
            <a:r>
              <a:rPr lang="zh-CN" altLang="en-US" sz="2400" kern="0" dirty="0"/>
              <a:t>每个进程也有进程主和组的属性（进程</a:t>
            </a:r>
            <a:r>
              <a:rPr lang="en-US" altLang="zh-CN" sz="2400" kern="0" dirty="0"/>
              <a:t>PCB</a:t>
            </a:r>
            <a:r>
              <a:rPr lang="zh-CN" altLang="en-US" sz="2400" kern="0" dirty="0"/>
              <a:t>中）</a:t>
            </a:r>
            <a:endParaRPr lang="en-US" altLang="zh-CN" sz="2400" kern="0" dirty="0"/>
          </a:p>
          <a:p>
            <a:pPr marL="0" indent="0" eaLnBrk="1" hangingPunct="1">
              <a:buClr>
                <a:srgbClr val="FF9900"/>
              </a:buClr>
              <a:buNone/>
              <a:defRPr/>
            </a:pPr>
            <a:r>
              <a:rPr lang="zh-CN" altLang="en-US" sz="2400" kern="0" dirty="0"/>
              <a:t>都是整数，</a:t>
            </a:r>
            <a:r>
              <a:rPr lang="en-US" altLang="zh-CN" sz="2400" kern="0" dirty="0" err="1"/>
              <a:t>uid</a:t>
            </a:r>
            <a:r>
              <a:rPr lang="zh-CN" altLang="en-US" sz="2400" kern="0" dirty="0"/>
              <a:t>和</a:t>
            </a:r>
            <a:r>
              <a:rPr lang="en-US" altLang="zh-CN" sz="2400" kern="0" dirty="0" err="1"/>
              <a:t>gid</a:t>
            </a:r>
            <a:r>
              <a:rPr lang="zh-CN" altLang="en-US" sz="2400" kern="0" dirty="0"/>
              <a:t>的编号与名字对应关系见</a:t>
            </a:r>
            <a:r>
              <a:rPr lang="en-US" altLang="zh-CN" sz="2400" kern="0" dirty="0"/>
              <a:t>/</a:t>
            </a:r>
            <a:r>
              <a:rPr lang="en-US" altLang="zh-CN" sz="2400" kern="0" dirty="0" err="1"/>
              <a:t>etc</a:t>
            </a:r>
            <a:r>
              <a:rPr lang="zh-CN" altLang="en-US" sz="2400" kern="0" dirty="0"/>
              <a:t>下</a:t>
            </a:r>
            <a:r>
              <a:rPr lang="en-US" altLang="zh-CN" sz="2400" kern="0" dirty="0" err="1"/>
              <a:t>passwd</a:t>
            </a:r>
            <a:r>
              <a:rPr lang="zh-CN" altLang="en-US" sz="2400" kern="0" dirty="0"/>
              <a:t>和</a:t>
            </a:r>
            <a:r>
              <a:rPr lang="en-US" altLang="zh-CN" sz="2400" kern="0" dirty="0"/>
              <a:t>group</a:t>
            </a:r>
            <a:r>
              <a:rPr lang="zh-CN" altLang="en-US" sz="2400" kern="0" dirty="0"/>
              <a:t>文件</a:t>
            </a:r>
            <a:endParaRPr lang="en-US" altLang="zh-CN" sz="2400" kern="0" dirty="0"/>
          </a:p>
          <a:p>
            <a:pPr lvl="0" eaLnBrk="1" hangingPunct="1">
              <a:lnSpc>
                <a:spcPct val="100000"/>
              </a:lnSpc>
              <a:buClr>
                <a:srgbClr val="FF9900"/>
              </a:buClr>
              <a:defRPr/>
            </a:pPr>
            <a:r>
              <a:rPr lang="zh-CN" altLang="en-US" sz="2400" kern="0" dirty="0"/>
              <a:t>文件主与进程主相同</a:t>
            </a:r>
          </a:p>
          <a:p>
            <a:pPr lvl="1" eaLnBrk="1" hangingPunct="1">
              <a:lnSpc>
                <a:spcPct val="100000"/>
              </a:lnSpc>
              <a:defRPr/>
            </a:pPr>
            <a:r>
              <a:rPr lang="zh-CN" altLang="en-US" b="0" kern="0" dirty="0">
                <a:solidFill>
                  <a:srgbClr val="000000"/>
                </a:solidFill>
              </a:rPr>
              <a:t>使用文件主权限，</a:t>
            </a:r>
            <a:r>
              <a:rPr lang="zh-CN" altLang="en-US" kern="0" dirty="0">
                <a:solidFill>
                  <a:srgbClr val="FF0000"/>
                </a:solidFill>
              </a:rPr>
              <a:t>不再查组和其他用户的权限</a:t>
            </a:r>
          </a:p>
          <a:p>
            <a:pPr lvl="0" eaLnBrk="1" hangingPunct="1">
              <a:lnSpc>
                <a:spcPct val="100000"/>
              </a:lnSpc>
              <a:buClr>
                <a:srgbClr val="FF9900"/>
              </a:buClr>
              <a:defRPr/>
            </a:pPr>
            <a:r>
              <a:rPr lang="zh-CN" altLang="en-US" sz="2400" kern="0" dirty="0"/>
              <a:t>文件主与进程主不同</a:t>
            </a:r>
            <a:r>
              <a:rPr lang="en-US" altLang="zh-CN" sz="2400" kern="0" dirty="0"/>
              <a:t>,</a:t>
            </a:r>
            <a:r>
              <a:rPr lang="zh-CN" altLang="en-US" sz="2400" kern="0" dirty="0"/>
              <a:t>但文件主与进程主同组</a:t>
            </a:r>
          </a:p>
          <a:p>
            <a:pPr lvl="1" eaLnBrk="1" hangingPunct="1">
              <a:lnSpc>
                <a:spcPct val="100000"/>
              </a:lnSpc>
              <a:defRPr/>
            </a:pPr>
            <a:r>
              <a:rPr lang="zh-CN" altLang="en-US" b="0" kern="0" dirty="0">
                <a:solidFill>
                  <a:srgbClr val="000000"/>
                </a:solidFill>
              </a:rPr>
              <a:t>只使用组权限，不使用关于其他用户的权限</a:t>
            </a:r>
          </a:p>
          <a:p>
            <a:pPr lvl="0" eaLnBrk="1" hangingPunct="1">
              <a:lnSpc>
                <a:spcPct val="100000"/>
              </a:lnSpc>
              <a:buClr>
                <a:srgbClr val="FF9900"/>
              </a:buClr>
              <a:defRPr/>
            </a:pPr>
            <a:r>
              <a:rPr lang="zh-CN" altLang="en-US" sz="2400" kern="0" dirty="0"/>
              <a:t>文件主与进程主不同</a:t>
            </a:r>
            <a:r>
              <a:rPr lang="en-US" altLang="zh-CN" sz="2400" kern="0" dirty="0"/>
              <a:t>,</a:t>
            </a:r>
            <a:r>
              <a:rPr lang="zh-CN" altLang="en-US" sz="2400" kern="0" dirty="0"/>
              <a:t>文件主与进程主又不同组</a:t>
            </a:r>
          </a:p>
          <a:p>
            <a:pPr lvl="1" eaLnBrk="1" hangingPunct="1">
              <a:lnSpc>
                <a:spcPct val="100000"/>
              </a:lnSpc>
              <a:defRPr/>
            </a:pPr>
            <a:r>
              <a:rPr lang="zh-CN" altLang="en-US" b="0" kern="0" dirty="0">
                <a:solidFill>
                  <a:srgbClr val="000000"/>
                </a:solidFill>
              </a:rPr>
              <a:t>使用文件关于其他用户的权限。  </a:t>
            </a:r>
          </a:p>
          <a:p>
            <a:pPr lvl="0" eaLnBrk="1" hangingPunct="1">
              <a:lnSpc>
                <a:spcPct val="100000"/>
              </a:lnSpc>
              <a:buClr>
                <a:srgbClr val="FF9900"/>
              </a:buClr>
              <a:buNone/>
              <a:defRPr/>
            </a:pPr>
            <a:r>
              <a:rPr lang="zh-CN" altLang="en-US" sz="2400" b="0" kern="0" dirty="0">
                <a:solidFill>
                  <a:srgbClr val="000000"/>
                </a:solidFill>
              </a:rPr>
              <a:t>注意：超级用户</a:t>
            </a:r>
            <a:r>
              <a:rPr lang="en-US" altLang="zh-CN" sz="2400" b="0" kern="0" dirty="0">
                <a:solidFill>
                  <a:srgbClr val="000000"/>
                </a:solidFill>
              </a:rPr>
              <a:t>root</a:t>
            </a:r>
            <a:r>
              <a:rPr lang="zh-CN" altLang="en-US" sz="2400" b="0" kern="0" dirty="0">
                <a:solidFill>
                  <a:srgbClr val="000000"/>
                </a:solidFill>
              </a:rPr>
              <a:t>不受权限的限制</a:t>
            </a:r>
          </a:p>
          <a:p>
            <a:pPr marL="0" indent="0" eaLnBrk="1" hangingPunct="1">
              <a:buClr>
                <a:srgbClr val="FF9900"/>
              </a:buClr>
              <a:buNone/>
              <a:defRPr/>
            </a:pPr>
            <a:r>
              <a:rPr lang="zh-CN" altLang="en-US" sz="2400" kern="0" dirty="0"/>
              <a:t>例： 权限</a:t>
            </a:r>
            <a:r>
              <a:rPr lang="en-US" altLang="zh-CN" sz="2400" kern="0" dirty="0">
                <a:latin typeface="Courier New" panose="02070309020205020404" pitchFamily="49" charset="0"/>
                <a:cs typeface="Courier New" panose="02070309020205020404" pitchFamily="49" charset="0"/>
              </a:rPr>
              <a:t>---r--</a:t>
            </a:r>
            <a:r>
              <a:rPr lang="en-US" altLang="zh-CN" sz="2400" kern="0" dirty="0" err="1">
                <a:latin typeface="Courier New" panose="02070309020205020404" pitchFamily="49" charset="0"/>
                <a:cs typeface="Courier New" panose="02070309020205020404" pitchFamily="49" charset="0"/>
              </a:rPr>
              <a:t>rw</a:t>
            </a:r>
            <a:r>
              <a:rPr lang="en-US" altLang="zh-CN" sz="2400" kern="0" dirty="0">
                <a:latin typeface="Courier New" panose="02070309020205020404" pitchFamily="49" charset="0"/>
                <a:cs typeface="Courier New" panose="02070309020205020404" pitchFamily="49" charset="0"/>
              </a:rPr>
              <a:t>-</a:t>
            </a:r>
            <a:r>
              <a:rPr lang="zh-CN" altLang="en-US" sz="2400" kern="0" dirty="0">
                <a:latin typeface="Courier New" panose="02070309020205020404" pitchFamily="49" charset="0"/>
                <a:cs typeface="Courier New" panose="02070309020205020404" pitchFamily="49" charset="0"/>
              </a:rPr>
              <a:t>，</a:t>
            </a:r>
            <a:r>
              <a:rPr lang="zh-CN" altLang="en-US" sz="2400" kern="0" dirty="0"/>
              <a:t>文件主不可读但同组用户可读，即使文件主是该组用户之一也不行</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权限验证的顺序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D1D259B-5EEB-4203-B4D8-9D88B17218A1}"/>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12734346"/>
      </p:ext>
    </p:extLst>
  </p:cSld>
  <p:clrMapOvr>
    <a:masterClrMapping/>
  </p:clrMapOvr>
  <p:transition spd="slow" advTm="38376"/>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权限相关命令</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232152F1-5E29-4002-BCA2-FB8989AB78D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9046683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sz="2400" b="0" kern="0" dirty="0">
                <a:solidFill>
                  <a:srgbClr val="000000"/>
                </a:solidFill>
                <a:latin typeface="Verdana" pitchFamily="34" charset="0"/>
              </a:rPr>
              <a:t>使用</a:t>
            </a:r>
            <a:r>
              <a:rPr lang="en-US" altLang="zh-CN" sz="2400" b="0" kern="0" dirty="0">
                <a:solidFill>
                  <a:srgbClr val="000000"/>
                </a:solidFill>
                <a:latin typeface="Verdana" pitchFamily="34" charset="0"/>
              </a:rPr>
              <a:t>ls</a:t>
            </a:r>
            <a:r>
              <a:rPr lang="zh-CN" altLang="en-US" sz="2400" b="0" kern="0" dirty="0">
                <a:solidFill>
                  <a:srgbClr val="000000"/>
                </a:solidFill>
                <a:latin typeface="Verdana" pitchFamily="34" charset="0"/>
              </a:rPr>
              <a:t>命令</a:t>
            </a:r>
          </a:p>
          <a:p>
            <a:pPr lvl="0" eaLnBrk="1" hangingPunct="1">
              <a:lnSpc>
                <a:spcPct val="100000"/>
              </a:lnSpc>
              <a:buClr>
                <a:srgbClr val="FF9900"/>
              </a:buClr>
              <a:buNone/>
              <a:defRPr/>
            </a:pPr>
            <a:r>
              <a:rPr lang="zh-CN" altLang="en-US" sz="2400" b="0" kern="0" dirty="0">
                <a:solidFill>
                  <a:srgbClr val="000000"/>
                </a:solidFill>
                <a:latin typeface="Verdana" pitchFamily="34" charset="0"/>
              </a:rPr>
              <a:t>    有关选项</a:t>
            </a:r>
            <a:r>
              <a:rPr lang="en-US" altLang="zh-CN" sz="2400" b="0" kern="0" dirty="0">
                <a:solidFill>
                  <a:srgbClr val="000000"/>
                </a:solidFill>
                <a:latin typeface="Courier New" panose="02070309020205020404" pitchFamily="49" charset="0"/>
                <a:cs typeface="Courier New" panose="02070309020205020404" pitchFamily="49" charset="0"/>
              </a:rPr>
              <a:t>-l</a:t>
            </a:r>
            <a:r>
              <a:rPr lang="zh-CN" altLang="en-US" sz="2400" b="0" kern="0" dirty="0">
                <a:solidFill>
                  <a:srgbClr val="000000"/>
                </a:solidFill>
                <a:latin typeface="Verdana" pitchFamily="34" charset="0"/>
              </a:rPr>
              <a:t>和</a:t>
            </a:r>
            <a:r>
              <a:rPr lang="en-US" altLang="zh-CN" sz="2400" b="0" kern="0" dirty="0">
                <a:solidFill>
                  <a:srgbClr val="000000"/>
                </a:solidFill>
                <a:latin typeface="Courier New" panose="02070309020205020404" pitchFamily="49" charset="0"/>
                <a:cs typeface="Courier New" panose="02070309020205020404" pitchFamily="49" charset="0"/>
              </a:rPr>
              <a:t>-d</a:t>
            </a:r>
          </a:p>
          <a:p>
            <a:pPr lvl="0" eaLnBrk="1" hangingPunct="1">
              <a:lnSpc>
                <a:spcPct val="100000"/>
              </a:lnSpc>
              <a:buClr>
                <a:srgbClr val="FF9900"/>
              </a:buClr>
              <a:buNone/>
              <a:defRPr/>
            </a:pPr>
            <a:r>
              <a:rPr lang="en-US" altLang="zh-CN" sz="2000" b="0" kern="0" dirty="0">
                <a:solidFill>
                  <a:srgbClr val="000000"/>
                </a:solidFill>
                <a:latin typeface="Verdana" pitchFamily="34" charset="0"/>
              </a:rPr>
              <a:t>    </a:t>
            </a:r>
            <a:r>
              <a:rPr lang="zh-CN" altLang="en-US" sz="2000" b="0" kern="0" dirty="0">
                <a:solidFill>
                  <a:srgbClr val="000000"/>
                </a:solidFill>
                <a:latin typeface="Verdana" pitchFamily="34" charset="0"/>
              </a:rPr>
              <a:t>例</a:t>
            </a:r>
            <a:r>
              <a:rPr lang="en-US" altLang="zh-CN" sz="2000" b="0" kern="0" dirty="0">
                <a:solidFill>
                  <a:srgbClr val="000000"/>
                </a:solidFill>
                <a:latin typeface="Verdana" pitchFamily="34" charset="0"/>
              </a:rPr>
              <a:t>:</a:t>
            </a:r>
            <a:r>
              <a:rPr lang="en-US" altLang="zh-CN" sz="2000" b="0" u="sng" kern="0" dirty="0">
                <a:solidFill>
                  <a:srgbClr val="000000"/>
                </a:solidFill>
                <a:latin typeface="Courier New" panose="02070309020205020404" pitchFamily="49" charset="0"/>
                <a:cs typeface="Courier New" panose="02070309020205020404" pitchFamily="49" charset="0"/>
              </a:rPr>
              <a:t>ls -l </a:t>
            </a:r>
            <a:r>
              <a:rPr lang="zh-CN" altLang="en-US" sz="2000" b="0" kern="0" dirty="0">
                <a:solidFill>
                  <a:srgbClr val="000000"/>
                </a:solidFill>
                <a:latin typeface="Verdana" pitchFamily="34" charset="0"/>
              </a:rPr>
              <a:t>可以查当前目录下所有文件和子目录的权限</a:t>
            </a: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drwxrwx</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3 bin backup 512 Jul 11 07:31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sysadmin</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2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512 Jul 11 07:21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tabset</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3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512 Jul 11 11:55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tcl</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-r--r--r--  1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7820 Jul 11 11:53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tclXmain.o</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10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512 Jul 11 07:32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tcprt</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43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1024 Jul 11 07:24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terminfo</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3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512 Jul 28  1998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terminfo</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rw</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-r--r--  1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6997 Jul 11 06:56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timconv</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a:solidFill>
                  <a:srgbClr val="000000"/>
                </a:solidFill>
                <a:latin typeface="宋体" pitchFamily="2" charset="-122"/>
                <a:ea typeface="宋体" pitchFamily="2" charset="-122"/>
              </a:rPr>
              <a:t>    </a:t>
            </a:r>
            <a:r>
              <a:rPr lang="en-US" altLang="zh-CN" sz="2000" u="sng" kern="0" dirty="0">
                <a:solidFill>
                  <a:srgbClr val="000000"/>
                </a:solidFill>
                <a:latin typeface="Courier New" panose="02070309020205020404" pitchFamily="49" charset="0"/>
                <a:ea typeface="宋体" pitchFamily="2" charset="-122"/>
                <a:cs typeface="Courier New" panose="02070309020205020404" pitchFamily="49" charset="0"/>
              </a:rPr>
              <a:t>ls -1d . </a:t>
            </a:r>
            <a:r>
              <a:rPr lang="zh-CN" altLang="en-US" sz="2000" kern="0" dirty="0">
                <a:solidFill>
                  <a:srgbClr val="000000"/>
                </a:solidFill>
                <a:latin typeface="宋体" pitchFamily="2" charset="-122"/>
                <a:ea typeface="宋体" pitchFamily="2" charset="-122"/>
              </a:rPr>
              <a:t>列出当前目录自身的权限</a:t>
            </a: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51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4608 Aug 15 16:51 .</a:t>
            </a:r>
            <a:r>
              <a:rPr lang="en-US" altLang="zh-CN" sz="2000" kern="0" dirty="0">
                <a:latin typeface="Courier New" panose="02070309020205020404" pitchFamily="49" charset="0"/>
                <a:ea typeface="宋体" pitchFamily="2" charset="-122"/>
                <a:cs typeface="Courier New" panose="02070309020205020404" pitchFamily="49" charset="0"/>
              </a:rPr>
              <a:t> </a:t>
            </a:r>
          </a:p>
          <a:p>
            <a:pPr lvl="0" eaLnBrk="1" hangingPunct="1">
              <a:lnSpc>
                <a:spcPct val="100000"/>
              </a:lnSpc>
              <a:buClr>
                <a:srgbClr val="FF9900"/>
              </a:buClr>
              <a:buNone/>
              <a:defRPr/>
            </a:pPr>
            <a:endParaRPr lang="en-US" altLang="zh-CN" sz="2000" kern="0" dirty="0">
              <a:latin typeface="宋体" pitchFamily="2" charset="-122"/>
              <a:ea typeface="宋体" pitchFamily="2" charset="-122"/>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确定文件的权限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880BE08-DA0F-4ACD-89A9-B0A2850EB06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54943346"/>
      </p:ext>
    </p:extLst>
  </p:cSld>
  <p:clrMapOvr>
    <a:masterClrMapping/>
  </p:clrMapOvr>
  <p:transition spd="slow" advTm="38376"/>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r>
              <a:rPr lang="zh-CN" altLang="en-US" kern="0" dirty="0">
                <a:latin typeface="Lucida Console" pitchFamily="49" charset="0"/>
              </a:rPr>
              <a:t>字母形式  </a:t>
            </a:r>
          </a:p>
          <a:p>
            <a:pPr lvl="1" eaLnBrk="1" hangingPunct="1">
              <a:buNone/>
            </a:pPr>
            <a:r>
              <a:rPr lang="zh-CN" altLang="en-US"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ugoa</a:t>
            </a:r>
            <a:r>
              <a:rPr lang="en-US" altLang="zh-CN" b="0" kern="0" dirty="0">
                <a:solidFill>
                  <a:srgbClr val="000000"/>
                </a:solidFill>
                <a:latin typeface="Lucida Console" pitchFamily="49" charset="0"/>
              </a:rPr>
              <a:t>][+-=][</a:t>
            </a:r>
            <a:r>
              <a:rPr lang="en-US" altLang="zh-CN" b="0" kern="0" dirty="0" err="1">
                <a:solidFill>
                  <a:srgbClr val="000000"/>
                </a:solidFill>
                <a:latin typeface="Lucida Console" pitchFamily="49" charset="0"/>
              </a:rPr>
              <a:t>rwxst</a:t>
            </a:r>
            <a:r>
              <a:rPr lang="en-US" altLang="zh-CN" b="0" kern="0" dirty="0">
                <a:solidFill>
                  <a:srgbClr val="000000"/>
                </a:solidFill>
                <a:latin typeface="Lucida Console" pitchFamily="49" charset="0"/>
              </a:rPr>
              <a:t>] </a:t>
            </a:r>
            <a:r>
              <a:rPr lang="zh-CN" altLang="en-US" b="0" kern="0" dirty="0">
                <a:solidFill>
                  <a:srgbClr val="000000"/>
                </a:solidFill>
                <a:latin typeface="Lucida Console" pitchFamily="49" charset="0"/>
              </a:rPr>
              <a:t>文件名表</a:t>
            </a:r>
          </a:p>
          <a:p>
            <a:pPr lvl="1" eaLnBrk="1" hangingPunct="1">
              <a:buNone/>
            </a:pPr>
            <a:r>
              <a:rPr lang="zh-CN" altLang="en-US" b="0" kern="0" dirty="0">
                <a:solidFill>
                  <a:srgbClr val="000000"/>
                </a:solidFill>
                <a:latin typeface="Lucida Console" pitchFamily="49" charset="0"/>
              </a:rPr>
              <a:t>    </a:t>
            </a:r>
            <a:r>
              <a:rPr lang="en-US" altLang="zh-CN" b="0" kern="0" dirty="0">
                <a:solidFill>
                  <a:srgbClr val="000000"/>
                </a:solidFill>
                <a:latin typeface="Lucida Console" pitchFamily="49" charset="0"/>
              </a:rPr>
              <a:t>u--user  </a:t>
            </a:r>
            <a:r>
              <a:rPr lang="zh-CN" altLang="en-US" b="0" kern="0" dirty="0">
                <a:solidFill>
                  <a:srgbClr val="000000"/>
                </a:solidFill>
                <a:latin typeface="Lucida Console" pitchFamily="49" charset="0"/>
              </a:rPr>
              <a:t>文件主的权限</a:t>
            </a:r>
          </a:p>
          <a:p>
            <a:pPr lvl="1" eaLnBrk="1" hangingPunct="1">
              <a:buNone/>
            </a:pPr>
            <a:r>
              <a:rPr lang="zh-CN" altLang="en-US" b="0" kern="0" dirty="0">
                <a:solidFill>
                  <a:srgbClr val="000000"/>
                </a:solidFill>
                <a:latin typeface="Lucida Console" pitchFamily="49" charset="0"/>
              </a:rPr>
              <a:t>    </a:t>
            </a:r>
            <a:r>
              <a:rPr lang="en-US" altLang="zh-CN" b="0" kern="0" dirty="0">
                <a:solidFill>
                  <a:srgbClr val="000000"/>
                </a:solidFill>
                <a:latin typeface="Lucida Console" pitchFamily="49" charset="0"/>
              </a:rPr>
              <a:t>g--group </a:t>
            </a:r>
            <a:r>
              <a:rPr lang="zh-CN" altLang="en-US" b="0" kern="0" dirty="0">
                <a:solidFill>
                  <a:srgbClr val="000000"/>
                </a:solidFill>
                <a:latin typeface="Lucida Console" pitchFamily="49" charset="0"/>
              </a:rPr>
              <a:t>同组用户的权限</a:t>
            </a:r>
          </a:p>
          <a:p>
            <a:pPr lvl="1" eaLnBrk="1" hangingPunct="1">
              <a:buNone/>
            </a:pPr>
            <a:r>
              <a:rPr lang="zh-CN" altLang="en-US" b="0" kern="0" dirty="0">
                <a:solidFill>
                  <a:srgbClr val="000000"/>
                </a:solidFill>
                <a:latin typeface="Lucida Console" pitchFamily="49" charset="0"/>
              </a:rPr>
              <a:t>    </a:t>
            </a:r>
            <a:r>
              <a:rPr lang="en-US" altLang="zh-CN" b="0" kern="0" dirty="0">
                <a:solidFill>
                  <a:srgbClr val="000000"/>
                </a:solidFill>
                <a:latin typeface="Lucida Console" pitchFamily="49" charset="0"/>
              </a:rPr>
              <a:t>o--other </a:t>
            </a:r>
            <a:r>
              <a:rPr lang="zh-CN" altLang="en-US" b="0" kern="0" dirty="0">
                <a:solidFill>
                  <a:srgbClr val="000000"/>
                </a:solidFill>
                <a:latin typeface="Lucida Console" pitchFamily="49" charset="0"/>
              </a:rPr>
              <a:t>其他用户权限</a:t>
            </a:r>
          </a:p>
          <a:p>
            <a:pPr lvl="1" eaLnBrk="1" hangingPunct="1">
              <a:buNone/>
            </a:pPr>
            <a:r>
              <a:rPr lang="zh-CN" altLang="en-US" b="0" kern="0" dirty="0">
                <a:solidFill>
                  <a:srgbClr val="000000"/>
                </a:solidFill>
                <a:latin typeface="Lucida Console" pitchFamily="49" charset="0"/>
              </a:rPr>
              <a:t>    </a:t>
            </a:r>
            <a:r>
              <a:rPr lang="en-US" altLang="zh-CN" b="0" kern="0" dirty="0">
                <a:solidFill>
                  <a:srgbClr val="000000"/>
                </a:solidFill>
                <a:latin typeface="Lucida Console" pitchFamily="49" charset="0"/>
              </a:rPr>
              <a:t>a--all   </a:t>
            </a:r>
            <a:r>
              <a:rPr lang="zh-CN" altLang="en-US" b="0" kern="0" dirty="0">
                <a:solidFill>
                  <a:srgbClr val="000000"/>
                </a:solidFill>
                <a:latin typeface="Lucida Console" pitchFamily="49" charset="0"/>
              </a:rPr>
              <a:t>所有上述三级权限</a:t>
            </a:r>
          </a:p>
          <a:p>
            <a:pPr lvl="1" eaLnBrk="1" hangingPunct="1">
              <a:buNone/>
            </a:pPr>
            <a:r>
              <a:rPr lang="en-US" altLang="zh-CN" b="0" kern="0" dirty="0">
                <a:solidFill>
                  <a:srgbClr val="000000"/>
                </a:solidFill>
                <a:latin typeface="Lucida Console" pitchFamily="49" charset="0"/>
              </a:rPr>
              <a:t>(t--Sticky, s--SUID)</a:t>
            </a:r>
          </a:p>
          <a:p>
            <a:pPr lvl="1" eaLnBrk="1" hangingPunct="1">
              <a:buNone/>
            </a:pPr>
            <a:r>
              <a:rPr lang="en-US" altLang="zh-CN" b="0" kern="0" dirty="0">
                <a:solidFill>
                  <a:srgbClr val="000000"/>
                </a:solidFill>
                <a:latin typeface="Lucida Console" pitchFamily="49" charset="0"/>
              </a:rPr>
              <a:t>    </a:t>
            </a:r>
            <a:r>
              <a:rPr lang="zh-CN" altLang="en-US" b="0" kern="0" dirty="0">
                <a:solidFill>
                  <a:srgbClr val="000000"/>
                </a:solidFill>
                <a:latin typeface="Lucida Console" pitchFamily="49" charset="0"/>
              </a:rPr>
              <a:t>例</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u+rw</a:t>
            </a:r>
            <a:r>
              <a:rPr lang="en-US" altLang="zh-CN" b="0" kern="0" dirty="0">
                <a:solidFill>
                  <a:srgbClr val="000000"/>
                </a:solidFill>
                <a:latin typeface="Lucida Console" pitchFamily="49" charset="0"/>
              </a:rPr>
              <a:t> *</a:t>
            </a:r>
          </a:p>
          <a:p>
            <a:pPr lvl="1" eaLnBrk="1" hangingPunct="1">
              <a:buNone/>
            </a:pP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go-</a:t>
            </a:r>
            <a:r>
              <a:rPr lang="en-US" altLang="zh-CN" b="0" kern="0" dirty="0" err="1">
                <a:solidFill>
                  <a:srgbClr val="000000"/>
                </a:solidFill>
                <a:latin typeface="Lucida Console" pitchFamily="49" charset="0"/>
              </a:rPr>
              <a:t>rwx</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a:t>
            </a:r>
            <a:r>
              <a:rPr lang="en-US" altLang="zh-CN" b="0" kern="0" dirty="0">
                <a:solidFill>
                  <a:srgbClr val="000000"/>
                </a:solidFill>
                <a:latin typeface="Lucida Console" pitchFamily="49" charset="0"/>
              </a:rPr>
              <a:t>]</a:t>
            </a:r>
          </a:p>
          <a:p>
            <a:pPr lvl="1" eaLnBrk="1" hangingPunct="1">
              <a:buNone/>
            </a:pP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a+x</a:t>
            </a:r>
            <a:r>
              <a:rPr lang="en-US" altLang="zh-CN" b="0" kern="0" dirty="0">
                <a:solidFill>
                  <a:srgbClr val="000000"/>
                </a:solidFill>
                <a:latin typeface="Lucida Console" pitchFamily="49" charset="0"/>
              </a:rPr>
              <a:t> batch</a:t>
            </a:r>
          </a:p>
          <a:p>
            <a:pPr lvl="1" eaLnBrk="1" hangingPunct="1">
              <a:buNone/>
            </a:pP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u=</a:t>
            </a:r>
            <a:r>
              <a:rPr lang="en-US" altLang="zh-CN" b="0" kern="0" dirty="0" err="1">
                <a:solidFill>
                  <a:srgbClr val="000000"/>
                </a:solidFill>
                <a:latin typeface="Lucida Console" pitchFamily="49" charset="0"/>
              </a:rPr>
              <a:t>rx</a:t>
            </a:r>
            <a:r>
              <a:rPr lang="en-US" altLang="zh-CN" b="0" kern="0" dirty="0">
                <a:solidFill>
                  <a:srgbClr val="000000"/>
                </a:solidFill>
                <a:latin typeface="Lucida Console" pitchFamily="49" charset="0"/>
              </a:rPr>
              <a:t> try2</a:t>
            </a:r>
          </a:p>
          <a:p>
            <a:pPr eaLnBrk="1" hangingPunct="1"/>
            <a:endParaRPr lang="en-US" altLang="zh-CN" kern="0" dirty="0">
              <a:latin typeface="Lucida Console"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chmod</a:t>
            </a:r>
            <a:r>
              <a:rPr lang="zh-CN" altLang="en-US" kern="0" dirty="0">
                <a:latin typeface="Verdana" panose="020B0604030504040204" pitchFamily="34" charset="0"/>
                <a:ea typeface="黑体" panose="02010609060101010101" pitchFamily="49" charset="-122"/>
              </a:rPr>
              <a:t>：修改权限（字母形式）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A50FC110-0997-402E-93B8-0EFA17512458}"/>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98804112"/>
      </p:ext>
    </p:extLst>
  </p:cSld>
  <p:clrMapOvr>
    <a:masterClrMapping/>
  </p:clrMapOvr>
  <p:transition spd="slow" advTm="38376"/>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r>
              <a:rPr lang="zh-CN" altLang="en-US" kern="0" dirty="0">
                <a:latin typeface="Lucida Console" pitchFamily="49" charset="0"/>
              </a:rPr>
              <a:t>数字形式</a:t>
            </a:r>
            <a:r>
              <a:rPr lang="en-US" altLang="zh-CN" kern="0" dirty="0">
                <a:latin typeface="Lucida Console" pitchFamily="49" charset="0"/>
              </a:rPr>
              <a:t>(</a:t>
            </a:r>
            <a:r>
              <a:rPr lang="zh-CN" altLang="en-US" kern="0" dirty="0">
                <a:latin typeface="Lucida Console" pitchFamily="49" charset="0"/>
              </a:rPr>
              <a:t>八进制数字</a:t>
            </a:r>
            <a:r>
              <a:rPr lang="en-US" altLang="zh-CN" kern="0" dirty="0">
                <a:latin typeface="Lucida Console" pitchFamily="49" charset="0"/>
              </a:rPr>
              <a:t>)</a:t>
            </a:r>
          </a:p>
          <a:p>
            <a:pPr eaLnBrk="1" hangingPunct="1"/>
            <a:endParaRPr lang="en-US" altLang="zh-CN" kern="0" dirty="0">
              <a:latin typeface="Lucida Console" pitchFamily="49" charset="0"/>
            </a:endParaRPr>
          </a:p>
          <a:p>
            <a:pPr lvl="1" eaLnBrk="1" hangingPunct="1">
              <a:buNone/>
            </a:pPr>
            <a:r>
              <a:rPr lang="zh-CN" altLang="en-US" b="0" kern="0" dirty="0">
                <a:solidFill>
                  <a:srgbClr val="000000"/>
                </a:solidFill>
                <a:latin typeface="Lucida Console" pitchFamily="49" charset="0"/>
              </a:rPr>
              <a:t>例：</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644  xyz1 xyz2</a:t>
            </a:r>
          </a:p>
          <a:p>
            <a:pPr lvl="1" eaLnBrk="1" hangingPunct="1">
              <a:buNone/>
            </a:pPr>
            <a:endParaRPr lang="en-US" altLang="zh-CN" b="0" kern="0" dirty="0">
              <a:solidFill>
                <a:srgbClr val="000000"/>
              </a:solidFill>
              <a:latin typeface="Lucida Console" pitchFamily="49" charset="0"/>
            </a:endParaRPr>
          </a:p>
          <a:p>
            <a:pPr lvl="1" eaLnBrk="1" hangingPunct="1">
              <a:buNone/>
            </a:pPr>
            <a:r>
              <a:rPr lang="zh-CN" altLang="en-US" b="0" kern="0" dirty="0">
                <a:solidFill>
                  <a:srgbClr val="000000"/>
                </a:solidFill>
                <a:latin typeface="Lucida Console" pitchFamily="49" charset="0"/>
              </a:rPr>
              <a:t>八进制：     </a:t>
            </a:r>
            <a:r>
              <a:rPr lang="en-US" altLang="zh-CN" b="0" kern="0" dirty="0">
                <a:solidFill>
                  <a:srgbClr val="000000"/>
                </a:solidFill>
                <a:latin typeface="Lucida Console" pitchFamily="49" charset="0"/>
              </a:rPr>
              <a:t>6      4      4 </a:t>
            </a:r>
          </a:p>
          <a:p>
            <a:pPr lvl="1" eaLnBrk="1" hangingPunct="1">
              <a:buNone/>
            </a:pPr>
            <a:r>
              <a:rPr lang="zh-CN" altLang="en-US" b="0" kern="0" dirty="0">
                <a:solidFill>
                  <a:srgbClr val="000000"/>
                </a:solidFill>
                <a:latin typeface="Lucida Console" pitchFamily="49" charset="0"/>
              </a:rPr>
              <a:t>二进制：     </a:t>
            </a:r>
            <a:r>
              <a:rPr lang="en-US" altLang="zh-CN" b="0" kern="0" dirty="0">
                <a:solidFill>
                  <a:srgbClr val="000000"/>
                </a:solidFill>
                <a:latin typeface="Lucida Console" pitchFamily="49" charset="0"/>
              </a:rPr>
              <a:t>110   100  100</a:t>
            </a:r>
          </a:p>
          <a:p>
            <a:pPr lvl="1" eaLnBrk="1" hangingPunct="1">
              <a:buNone/>
            </a:pPr>
            <a:r>
              <a:rPr lang="zh-CN" altLang="en-US" b="0" kern="0" dirty="0">
                <a:solidFill>
                  <a:srgbClr val="000000"/>
                </a:solidFill>
                <a:latin typeface="Lucida Console" pitchFamily="49" charset="0"/>
              </a:rPr>
              <a:t>权限：       </a:t>
            </a:r>
            <a:r>
              <a:rPr lang="en-US" altLang="zh-CN" b="0" kern="0" dirty="0" err="1">
                <a:solidFill>
                  <a:srgbClr val="000000"/>
                </a:solidFill>
                <a:latin typeface="Lucida Console" pitchFamily="49" charset="0"/>
              </a:rPr>
              <a:t>rw</a:t>
            </a:r>
            <a:r>
              <a:rPr lang="en-US" altLang="zh-CN" b="0" kern="0" dirty="0">
                <a:solidFill>
                  <a:srgbClr val="000000"/>
                </a:solidFill>
                <a:latin typeface="Lucida Console" pitchFamily="49" charset="0"/>
              </a:rPr>
              <a:t>-   r--  r--</a:t>
            </a:r>
          </a:p>
          <a:p>
            <a:pPr lvl="1" eaLnBrk="1" hangingPunct="1">
              <a:buNone/>
            </a:pPr>
            <a:endParaRPr lang="en-US" altLang="zh-CN" b="0" kern="0" dirty="0">
              <a:solidFill>
                <a:srgbClr val="000000"/>
              </a:solidFill>
              <a:latin typeface="Lucida Console" pitchFamily="49" charset="0"/>
            </a:endParaRPr>
          </a:p>
          <a:p>
            <a:pPr lvl="1" eaLnBrk="1" hangingPunct="1">
              <a:buNone/>
            </a:pPr>
            <a:r>
              <a:rPr lang="zh-CN" altLang="en-US" b="0" kern="0" dirty="0">
                <a:solidFill>
                  <a:srgbClr val="000000"/>
                </a:solidFill>
                <a:latin typeface="Lucida Console" pitchFamily="49" charset="0"/>
              </a:rPr>
              <a:t>注意</a:t>
            </a:r>
            <a:r>
              <a:rPr lang="en-US" altLang="zh-CN" b="0" kern="0" dirty="0">
                <a:solidFill>
                  <a:srgbClr val="000000"/>
                </a:solidFill>
                <a:latin typeface="Lucida Console" pitchFamily="49" charset="0"/>
              </a:rPr>
              <a:t>: </a:t>
            </a:r>
            <a:r>
              <a:rPr lang="zh-CN" altLang="en-US" b="0" kern="0" dirty="0">
                <a:solidFill>
                  <a:srgbClr val="000000"/>
                </a:solidFill>
                <a:latin typeface="Lucida Console" pitchFamily="49" charset="0"/>
              </a:rPr>
              <a:t>只允许文件主和超级用户修改文件权限</a:t>
            </a:r>
          </a:p>
          <a:p>
            <a:pPr eaLnBrk="1" hangingPunct="1"/>
            <a:endParaRPr lang="en-US" altLang="zh-CN" kern="0" dirty="0">
              <a:latin typeface="Lucida Console"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chmod</a:t>
            </a:r>
            <a:r>
              <a:rPr lang="zh-CN" altLang="en-US" kern="0" dirty="0">
                <a:latin typeface="Verdana" panose="020B0604030504040204" pitchFamily="34" charset="0"/>
                <a:ea typeface="黑体" panose="02010609060101010101" pitchFamily="49" charset="-122"/>
              </a:rPr>
              <a:t>：修改权限（数字形式）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05F033B-5A4A-4B5C-8AE4-5DF431375D6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165012446"/>
      </p:ext>
    </p:extLst>
  </p:cSld>
  <p:clrMapOvr>
    <a:masterClrMapping/>
  </p:clrMapOvr>
  <p:transition spd="slow" advTm="38376"/>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功能：决定文件</a:t>
            </a:r>
            <a:r>
              <a:rPr lang="en-US" altLang="zh-CN" kern="0" dirty="0"/>
              <a:t>/</a:t>
            </a:r>
            <a:r>
              <a:rPr lang="zh-CN" altLang="en-US" kern="0" dirty="0"/>
              <a:t>目录的初始权限</a:t>
            </a:r>
            <a:endParaRPr lang="zh-CN" altLang="en-US" kern="0" dirty="0">
              <a:solidFill>
                <a:srgbClr val="000000"/>
              </a:solidFill>
            </a:endParaRPr>
          </a:p>
          <a:p>
            <a:pPr lvl="1" eaLnBrk="1" hangingPunct="1">
              <a:lnSpc>
                <a:spcPct val="100000"/>
              </a:lnSpc>
              <a:defRPr/>
            </a:pPr>
            <a:r>
              <a:rPr lang="zh-CN" altLang="en-US" b="0" kern="0" dirty="0">
                <a:solidFill>
                  <a:srgbClr val="000000"/>
                </a:solidFill>
              </a:rPr>
              <a:t>用</a:t>
            </a:r>
            <a:r>
              <a:rPr lang="en-US" altLang="zh-CN" b="0" kern="0" dirty="0">
                <a:solidFill>
                  <a:srgbClr val="000000"/>
                </a:solidFill>
              </a:rPr>
              <a:t>vi</a:t>
            </a:r>
            <a:r>
              <a:rPr lang="zh-CN" altLang="en-US" b="0" kern="0" dirty="0">
                <a:solidFill>
                  <a:srgbClr val="000000"/>
                </a:solidFill>
              </a:rPr>
              <a:t>新建文件</a:t>
            </a:r>
          </a:p>
          <a:p>
            <a:pPr lvl="1" eaLnBrk="1" hangingPunct="1">
              <a:lnSpc>
                <a:spcPct val="100000"/>
              </a:lnSpc>
              <a:defRPr/>
            </a:pPr>
            <a:r>
              <a:rPr lang="zh-CN" altLang="en-US" b="0" kern="0" dirty="0">
                <a:solidFill>
                  <a:srgbClr val="000000"/>
                </a:solidFill>
              </a:rPr>
              <a:t>用输出重定向创建文件</a:t>
            </a:r>
          </a:p>
          <a:p>
            <a:pPr lvl="1" eaLnBrk="1" hangingPunct="1">
              <a:lnSpc>
                <a:spcPct val="100000"/>
              </a:lnSpc>
              <a:defRPr/>
            </a:pPr>
            <a:r>
              <a:rPr lang="zh-CN" altLang="en-US" b="0" kern="0" dirty="0">
                <a:solidFill>
                  <a:srgbClr val="000000"/>
                </a:solidFill>
              </a:rPr>
              <a:t>创建新目录</a:t>
            </a:r>
          </a:p>
          <a:p>
            <a:pPr lvl="0" eaLnBrk="1" hangingPunct="1">
              <a:lnSpc>
                <a:spcPct val="100000"/>
              </a:lnSpc>
              <a:buClr>
                <a:srgbClr val="FF9900"/>
              </a:buClr>
              <a:defRPr/>
            </a:pPr>
            <a:r>
              <a:rPr lang="en-US" altLang="zh-CN" kern="0" dirty="0" err="1"/>
              <a:t>umask</a:t>
            </a:r>
            <a:r>
              <a:rPr lang="zh-CN" altLang="en-US" kern="0" dirty="0"/>
              <a:t>是进程属性的一部分</a:t>
            </a:r>
          </a:p>
          <a:p>
            <a:pPr lvl="1" eaLnBrk="1" hangingPunct="1">
              <a:lnSpc>
                <a:spcPct val="100000"/>
              </a:lnSpc>
              <a:defRPr/>
            </a:pPr>
            <a:r>
              <a:rPr lang="en-US" altLang="zh-CN" b="0" kern="0" dirty="0" err="1">
                <a:solidFill>
                  <a:srgbClr val="000000"/>
                </a:solidFill>
              </a:rPr>
              <a:t>umask</a:t>
            </a:r>
            <a:r>
              <a:rPr lang="zh-CN" altLang="en-US" b="0" kern="0" dirty="0">
                <a:solidFill>
                  <a:srgbClr val="000000"/>
                </a:solidFill>
              </a:rPr>
              <a:t>是</a:t>
            </a:r>
            <a:r>
              <a:rPr lang="en-US" altLang="zh-CN" b="0" kern="0" dirty="0">
                <a:solidFill>
                  <a:srgbClr val="000000"/>
                </a:solidFill>
                <a:latin typeface="Times New Roman" pitchFamily="18" charset="0"/>
              </a:rPr>
              <a:t>shell</a:t>
            </a:r>
            <a:r>
              <a:rPr lang="zh-CN" altLang="en-US" b="0" kern="0" dirty="0">
                <a:solidFill>
                  <a:srgbClr val="000000"/>
                </a:solidFill>
                <a:latin typeface="Times New Roman" pitchFamily="18" charset="0"/>
              </a:rPr>
              <a:t>内部命令</a:t>
            </a:r>
          </a:p>
          <a:p>
            <a:pPr lvl="1" eaLnBrk="1" hangingPunct="1">
              <a:lnSpc>
                <a:spcPct val="100000"/>
              </a:lnSpc>
              <a:defRPr/>
            </a:pPr>
            <a:r>
              <a:rPr lang="en-US" altLang="zh-CN" b="0" kern="0" dirty="0" err="1">
                <a:solidFill>
                  <a:srgbClr val="000000"/>
                </a:solidFill>
              </a:rPr>
              <a:t>umask</a:t>
            </a:r>
            <a:r>
              <a:rPr lang="zh-CN" altLang="en-US" b="0" kern="0" dirty="0">
                <a:solidFill>
                  <a:srgbClr val="000000"/>
                </a:solidFill>
              </a:rPr>
              <a:t>是进程属性的一部分</a:t>
            </a:r>
          </a:p>
          <a:p>
            <a:pPr lvl="0" eaLnBrk="1" hangingPunct="1">
              <a:lnSpc>
                <a:spcPct val="100000"/>
              </a:lnSpc>
              <a:buClr>
                <a:srgbClr val="FF9900"/>
              </a:buClr>
              <a:defRPr/>
            </a:pPr>
            <a:r>
              <a:rPr lang="zh-CN" altLang="en-US" kern="0" dirty="0"/>
              <a:t>命令</a:t>
            </a:r>
          </a:p>
          <a:p>
            <a:pPr lvl="1" eaLnBrk="1" hangingPunct="1">
              <a:lnSpc>
                <a:spcPct val="100000"/>
              </a:lnSpc>
              <a:defRPr/>
            </a:pPr>
            <a:r>
              <a:rPr lang="en-US" altLang="zh-CN" b="0" kern="0" dirty="0" err="1">
                <a:solidFill>
                  <a:srgbClr val="000000"/>
                </a:solidFill>
              </a:rPr>
              <a:t>umask</a:t>
            </a:r>
            <a:r>
              <a:rPr lang="en-US" altLang="zh-CN" b="0" kern="0" dirty="0">
                <a:solidFill>
                  <a:srgbClr val="000000"/>
                </a:solidFill>
              </a:rPr>
              <a:t>        </a:t>
            </a:r>
            <a:r>
              <a:rPr lang="zh-CN" altLang="en-US" b="0" kern="0" dirty="0">
                <a:solidFill>
                  <a:srgbClr val="000000"/>
                </a:solidFill>
              </a:rPr>
              <a:t>打印当前的</a:t>
            </a:r>
            <a:r>
              <a:rPr lang="en-US" altLang="zh-CN" b="0" kern="0" dirty="0" err="1">
                <a:solidFill>
                  <a:srgbClr val="000000"/>
                </a:solidFill>
              </a:rPr>
              <a:t>umask</a:t>
            </a:r>
            <a:r>
              <a:rPr lang="zh-CN" altLang="en-US" b="0" kern="0" dirty="0">
                <a:solidFill>
                  <a:srgbClr val="000000"/>
                </a:solidFill>
              </a:rPr>
              <a:t>值</a:t>
            </a:r>
          </a:p>
          <a:p>
            <a:pPr lvl="1" eaLnBrk="1" hangingPunct="1">
              <a:lnSpc>
                <a:spcPct val="100000"/>
              </a:lnSpc>
              <a:defRPr/>
            </a:pPr>
            <a:r>
              <a:rPr lang="en-US" altLang="zh-CN" b="0" kern="0" dirty="0" err="1">
                <a:solidFill>
                  <a:srgbClr val="000000"/>
                </a:solidFill>
              </a:rPr>
              <a:t>umask</a:t>
            </a:r>
            <a:r>
              <a:rPr lang="en-US" altLang="zh-CN" b="0" kern="0" dirty="0">
                <a:solidFill>
                  <a:srgbClr val="000000"/>
                </a:solidFill>
              </a:rPr>
              <a:t> 022  </a:t>
            </a:r>
            <a:r>
              <a:rPr lang="zh-CN" altLang="en-US" b="0" kern="0" dirty="0">
                <a:solidFill>
                  <a:srgbClr val="000000"/>
                </a:solidFill>
              </a:rPr>
              <a:t>将</a:t>
            </a:r>
            <a:r>
              <a:rPr lang="en-US" altLang="zh-CN" b="0" kern="0" dirty="0" err="1">
                <a:solidFill>
                  <a:srgbClr val="000000"/>
                </a:solidFill>
              </a:rPr>
              <a:t>umask</a:t>
            </a:r>
            <a:r>
              <a:rPr lang="zh-CN" altLang="en-US" b="0" kern="0" dirty="0">
                <a:solidFill>
                  <a:srgbClr val="000000"/>
                </a:solidFill>
              </a:rPr>
              <a:t>值设置为八进制的</a:t>
            </a:r>
            <a:r>
              <a:rPr lang="en-US" altLang="zh-CN" b="0" kern="0" dirty="0">
                <a:solidFill>
                  <a:srgbClr val="000000"/>
                </a:solidFill>
              </a:rPr>
              <a:t>022</a:t>
            </a:r>
          </a:p>
          <a:p>
            <a:pPr lvl="1" eaLnBrk="1" hangingPunct="1">
              <a:lnSpc>
                <a:spcPct val="100000"/>
              </a:lnSpc>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07568" y="115888"/>
            <a:ext cx="7844482"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umask</a:t>
            </a:r>
            <a:r>
              <a:rPr lang="zh-CN" altLang="en-US" kern="0" dirty="0">
                <a:latin typeface="Verdana" panose="020B0604030504040204" pitchFamily="34" charset="0"/>
                <a:ea typeface="黑体" panose="02010609060101010101" pitchFamily="49" charset="-122"/>
              </a:rPr>
              <a:t>命令</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0DB0E38-C7C4-40F2-B378-007EFB4AEA8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72130462"/>
      </p:ext>
    </p:extLst>
  </p:cSld>
  <p:clrMapOvr>
    <a:masterClrMapping/>
  </p:clrMapOvr>
  <p:transition spd="slow" advTm="38376"/>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847528" y="992982"/>
            <a:ext cx="8572266"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sz="3200" kern="0" dirty="0">
                <a:latin typeface="Courier New" panose="02070309020205020404" pitchFamily="49" charset="0"/>
                <a:ea typeface="黑体" panose="02010609060101010101" pitchFamily="49" charset="-122"/>
                <a:cs typeface="Courier New" panose="02070309020205020404" pitchFamily="49" charset="0"/>
              </a:rPr>
              <a:t>掩码值的含义</a:t>
            </a:r>
          </a:p>
          <a:p>
            <a:pPr marL="457200" lvl="1" indent="0" eaLnBrk="1" hangingPunct="1">
              <a:lnSpc>
                <a:spcPct val="100000"/>
              </a:lnSpc>
              <a:buNone/>
              <a:defRPr/>
            </a:pP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例：掩码值（八进制）</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022   </a:t>
            </a:r>
          </a:p>
          <a:p>
            <a:pPr lvl="2" eaLnBrk="1" hangingPunct="1">
              <a:lnSpc>
                <a:spcPct val="100000"/>
              </a:lnSpc>
              <a:buNone/>
              <a:defRPr/>
            </a:pPr>
            <a:r>
              <a:rPr lang="en-US" altLang="zh-CN"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二进制：       </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000 010 010</a:t>
            </a:r>
          </a:p>
          <a:p>
            <a:pPr lvl="2" eaLnBrk="1" hangingPunct="1">
              <a:buNone/>
              <a:defRPr/>
            </a:pP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取消新文件</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目录的组</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w</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权限和其他用户</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w</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权限</a:t>
            </a:r>
            <a:endPar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endParaRPr>
          </a:p>
          <a:p>
            <a:pPr lvl="2" eaLnBrk="1" hangingPunct="1">
              <a:buNone/>
              <a:defRPr/>
            </a:pPr>
            <a:r>
              <a:rPr lang="en-US" altLang="zh-CN" sz="2800" b="0" kern="0" dirty="0" err="1">
                <a:solidFill>
                  <a:srgbClr val="000000"/>
                </a:solidFill>
                <a:latin typeface="Courier New" panose="02070309020205020404" pitchFamily="49" charset="0"/>
                <a:ea typeface="黑体" panose="02010609060101010101" pitchFamily="49" charset="-122"/>
                <a:cs typeface="Courier New" panose="02070309020205020404" pitchFamily="49" charset="0"/>
              </a:rPr>
              <a:t>umask</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077  </a:t>
            </a:r>
          </a:p>
          <a:p>
            <a:pPr lvl="2" eaLnBrk="1" hangingPunct="1">
              <a:buNone/>
              <a:defRPr/>
            </a:pP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禁止组权限和其他用户权限（对应比特</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1</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处的权限被屏蔽掉）</a:t>
            </a:r>
            <a:endPar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endParaRPr>
          </a:p>
          <a:p>
            <a:pPr lvl="0" eaLnBrk="1" hangingPunct="1">
              <a:lnSpc>
                <a:spcPct val="100000"/>
              </a:lnSpc>
              <a:buClr>
                <a:srgbClr val="FF9900"/>
              </a:buClr>
              <a:defRPr/>
            </a:pPr>
            <a:r>
              <a:rPr lang="zh-CN" altLang="en-US" sz="3200" kern="0" dirty="0">
                <a:latin typeface="Courier New" panose="02070309020205020404" pitchFamily="49" charset="0"/>
                <a:ea typeface="黑体" panose="02010609060101010101" pitchFamily="49" charset="-122"/>
                <a:cs typeface="Courier New" panose="02070309020205020404" pitchFamily="49" charset="0"/>
              </a:rPr>
              <a:t>自动执行批处理文件</a:t>
            </a:r>
          </a:p>
          <a:p>
            <a:pPr marL="457200" lvl="1" indent="0" eaLnBrk="1" hangingPunct="1">
              <a:lnSpc>
                <a:spcPct val="100000"/>
              </a:lnSpc>
              <a:buNone/>
              <a:defRPr/>
            </a:pP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将</a:t>
            </a:r>
            <a:r>
              <a:rPr lang="en-US" altLang="zh-CN" sz="2800" b="0" kern="0" dirty="0" err="1">
                <a:solidFill>
                  <a:srgbClr val="000000"/>
                </a:solidFill>
                <a:latin typeface="Courier New" panose="02070309020205020404" pitchFamily="49" charset="0"/>
                <a:ea typeface="黑体" panose="02010609060101010101" pitchFamily="49" charset="-122"/>
                <a:cs typeface="Courier New" panose="02070309020205020404" pitchFamily="49" charset="0"/>
              </a:rPr>
              <a:t>umask</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命令放到</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shell</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自动执行批处理文件中</a:t>
            </a:r>
          </a:p>
          <a:p>
            <a:pPr lvl="2" eaLnBrk="1" hangingPunct="1">
              <a:lnSpc>
                <a:spcPct val="100000"/>
              </a:lnSpc>
              <a:defRPr/>
            </a:pPr>
            <a:r>
              <a:rPr lang="en-US" altLang="zh-CN"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bash</a:t>
            </a:r>
            <a:r>
              <a:rPr lang="zh-CN" altLang="en-US"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的</a:t>
            </a:r>
            <a:r>
              <a:rPr lang="en-US" altLang="zh-CN"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$HOME/.</a:t>
            </a:r>
            <a:r>
              <a:rPr lang="en-US" altLang="zh-CN" sz="2400" b="0" kern="0" dirty="0" err="1">
                <a:solidFill>
                  <a:srgbClr val="000000"/>
                </a:solidFill>
                <a:latin typeface="Courier New" panose="02070309020205020404" pitchFamily="49" charset="0"/>
                <a:ea typeface="黑体" panose="02010609060101010101" pitchFamily="49" charset="-122"/>
                <a:cs typeface="Courier New" panose="02070309020205020404" pitchFamily="49" charset="0"/>
              </a:rPr>
              <a:t>bash_profile</a:t>
            </a:r>
            <a:endParaRPr lang="en-US" altLang="zh-CN"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endParaRPr>
          </a:p>
          <a:p>
            <a:pPr marL="457200" lvl="1" indent="0" eaLnBrk="1" hangingPunct="1">
              <a:lnSpc>
                <a:spcPct val="100000"/>
              </a:lnSpc>
              <a:buNone/>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进程</a:t>
            </a:r>
            <a:r>
              <a:rPr lang="en-US" altLang="zh-CN" kern="0" dirty="0" err="1">
                <a:latin typeface="Verdana" panose="020B0604030504040204" pitchFamily="34" charset="0"/>
                <a:ea typeface="黑体" panose="02010609060101010101" pitchFamily="49" charset="-122"/>
              </a:rPr>
              <a:t>umask</a:t>
            </a:r>
            <a:r>
              <a:rPr lang="zh-CN" altLang="en-US" kern="0" dirty="0">
                <a:latin typeface="Verdana" panose="020B0604030504040204" pitchFamily="34" charset="0"/>
                <a:ea typeface="黑体" panose="02010609060101010101" pitchFamily="49" charset="-122"/>
              </a:rPr>
              <a:t>属性的作用</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40ED4D8-9247-4DE6-8DEF-94FC1DCE676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64343149"/>
      </p:ext>
    </p:extLst>
  </p:cSld>
  <p:clrMapOvr>
    <a:masterClrMapping/>
  </p:clrMapOvr>
  <p:transition spd="slow" advTm="38376"/>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功能</a:t>
            </a:r>
          </a:p>
          <a:p>
            <a:pPr lvl="1" eaLnBrk="1" hangingPunct="1">
              <a:lnSpc>
                <a:spcPct val="100000"/>
              </a:lnSpc>
              <a:defRPr/>
            </a:pPr>
            <a:r>
              <a:rPr lang="zh-CN" altLang="en-US" b="0" kern="0" dirty="0">
                <a:solidFill>
                  <a:srgbClr val="000000"/>
                </a:solidFill>
              </a:rPr>
              <a:t>修改进程自身的</a:t>
            </a:r>
            <a:r>
              <a:rPr lang="en-US" altLang="zh-CN" b="0" kern="0" dirty="0" err="1">
                <a:solidFill>
                  <a:srgbClr val="000000"/>
                </a:solidFill>
              </a:rPr>
              <a:t>umask</a:t>
            </a:r>
            <a:r>
              <a:rPr lang="zh-CN" altLang="en-US" b="0" kern="0" dirty="0">
                <a:solidFill>
                  <a:srgbClr val="000000"/>
                </a:solidFill>
              </a:rPr>
              <a:t>属性值</a:t>
            </a:r>
          </a:p>
          <a:p>
            <a:pPr lvl="0" eaLnBrk="1" hangingPunct="1">
              <a:lnSpc>
                <a:spcPct val="100000"/>
              </a:lnSpc>
              <a:buClr>
                <a:srgbClr val="FF9900"/>
              </a:buClr>
              <a:defRPr/>
            </a:pPr>
            <a:r>
              <a:rPr lang="zh-CN" altLang="en-US" kern="0" dirty="0"/>
              <a:t>初创文件的权限</a:t>
            </a:r>
          </a:p>
          <a:p>
            <a:pPr lvl="1" eaLnBrk="1" hangingPunct="1">
              <a:lnSpc>
                <a:spcPct val="100000"/>
              </a:lnSpc>
              <a:defRPr/>
            </a:pPr>
            <a:r>
              <a:rPr lang="zh-CN" altLang="en-US" kern="0" dirty="0">
                <a:solidFill>
                  <a:srgbClr val="C00000"/>
                </a:solidFill>
              </a:rPr>
              <a:t>受</a:t>
            </a:r>
            <a:r>
              <a:rPr lang="en-US" altLang="zh-CN" kern="0" dirty="0">
                <a:solidFill>
                  <a:srgbClr val="C00000"/>
                </a:solidFill>
              </a:rPr>
              <a:t>open</a:t>
            </a:r>
            <a:r>
              <a:rPr lang="zh-CN" altLang="en-US" kern="0" dirty="0">
                <a:solidFill>
                  <a:srgbClr val="C00000"/>
                </a:solidFill>
              </a:rPr>
              <a:t>的规定值和进程自身属性</a:t>
            </a:r>
            <a:r>
              <a:rPr lang="en-US" altLang="zh-CN" kern="0" dirty="0" err="1">
                <a:solidFill>
                  <a:srgbClr val="C00000"/>
                </a:solidFill>
              </a:rPr>
              <a:t>umask</a:t>
            </a:r>
            <a:r>
              <a:rPr lang="zh-CN" altLang="en-US" kern="0" dirty="0">
                <a:solidFill>
                  <a:srgbClr val="C00000"/>
                </a:solidFill>
              </a:rPr>
              <a:t>值影响</a:t>
            </a:r>
          </a:p>
          <a:p>
            <a:pPr lvl="1" eaLnBrk="1" hangingPunct="1">
              <a:lnSpc>
                <a:spcPct val="100000"/>
              </a:lnSpc>
              <a:defRPr/>
            </a:pPr>
            <a:r>
              <a:rPr lang="zh-CN" altLang="en-US" b="0" kern="0" dirty="0">
                <a:solidFill>
                  <a:srgbClr val="000000"/>
                </a:solidFill>
              </a:rPr>
              <a:t>已存在的文件的权限，不受</a:t>
            </a:r>
            <a:r>
              <a:rPr lang="en-US" altLang="zh-CN" b="0" kern="0" dirty="0">
                <a:solidFill>
                  <a:srgbClr val="000000"/>
                </a:solidFill>
              </a:rPr>
              <a:t>open/</a:t>
            </a:r>
            <a:r>
              <a:rPr lang="en-US" altLang="zh-CN" b="0" kern="0" dirty="0" err="1">
                <a:solidFill>
                  <a:srgbClr val="000000"/>
                </a:solidFill>
              </a:rPr>
              <a:t>umask</a:t>
            </a:r>
            <a:r>
              <a:rPr lang="zh-CN" altLang="en-US" b="0" kern="0" dirty="0">
                <a:solidFill>
                  <a:srgbClr val="000000"/>
                </a:solidFill>
              </a:rPr>
              <a:t>的影响</a:t>
            </a:r>
          </a:p>
          <a:p>
            <a:pPr lvl="2" eaLnBrk="1" hangingPunct="1">
              <a:lnSpc>
                <a:spcPct val="100000"/>
              </a:lnSpc>
              <a:buNone/>
              <a:defRPr/>
            </a:pPr>
            <a:r>
              <a:rPr lang="zh-CN" altLang="en-US" b="0" kern="0" dirty="0">
                <a:solidFill>
                  <a:srgbClr val="000000"/>
                </a:solidFill>
                <a:latin typeface="Times New Roman" pitchFamily="18" charset="0"/>
              </a:rPr>
              <a:t>例</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当</a:t>
            </a:r>
            <a:r>
              <a:rPr lang="en-US" altLang="zh-CN" b="0" kern="0" dirty="0" err="1">
                <a:solidFill>
                  <a:srgbClr val="000000"/>
                </a:solidFill>
                <a:latin typeface="Times New Roman" pitchFamily="18" charset="0"/>
              </a:rPr>
              <a:t>umask</a:t>
            </a:r>
            <a:r>
              <a:rPr lang="zh-CN" altLang="en-US" b="0" kern="0" dirty="0">
                <a:solidFill>
                  <a:srgbClr val="000000"/>
                </a:solidFill>
                <a:latin typeface="Times New Roman" pitchFamily="18" charset="0"/>
              </a:rPr>
              <a:t>为</a:t>
            </a:r>
            <a:r>
              <a:rPr lang="en-US" altLang="zh-CN" b="0" kern="0" dirty="0">
                <a:solidFill>
                  <a:srgbClr val="000000"/>
                </a:solidFill>
                <a:latin typeface="Times New Roman" pitchFamily="18" charset="0"/>
              </a:rPr>
              <a:t>077</a:t>
            </a:r>
            <a:r>
              <a:rPr lang="zh-CN" altLang="en-US" b="0" kern="0" dirty="0">
                <a:solidFill>
                  <a:srgbClr val="000000"/>
                </a:solidFill>
                <a:latin typeface="Times New Roman" pitchFamily="18" charset="0"/>
              </a:rPr>
              <a:t>时，用</a:t>
            </a:r>
            <a:r>
              <a:rPr lang="en-US" altLang="zh-CN" b="0" kern="0" dirty="0">
                <a:solidFill>
                  <a:srgbClr val="000000"/>
                </a:solidFill>
                <a:latin typeface="Times New Roman" pitchFamily="18" charset="0"/>
              </a:rPr>
              <a:t>C</a:t>
            </a:r>
            <a:r>
              <a:rPr lang="zh-CN" altLang="en-US" b="0" kern="0" dirty="0">
                <a:solidFill>
                  <a:srgbClr val="000000"/>
                </a:solidFill>
                <a:latin typeface="Times New Roman" pitchFamily="18" charset="0"/>
              </a:rPr>
              <a:t>程序</a:t>
            </a:r>
          </a:p>
          <a:p>
            <a:pPr lvl="2" eaLnBrk="1" hangingPunct="1">
              <a:lnSpc>
                <a:spcPct val="100000"/>
              </a:lnSpc>
              <a:buNone/>
              <a:defRPr/>
            </a:pPr>
            <a:r>
              <a:rPr lang="zh-CN" altLang="en-US" b="0" kern="0" dirty="0">
                <a:solidFill>
                  <a:srgbClr val="000000"/>
                </a:solidFill>
              </a:rPr>
              <a:t>    </a:t>
            </a:r>
            <a:r>
              <a:rPr lang="en-US" altLang="zh-CN" sz="2000" b="0" kern="0" dirty="0" err="1">
                <a:solidFill>
                  <a:srgbClr val="000099"/>
                </a:solidFill>
              </a:rPr>
              <a:t>fd</a:t>
            </a:r>
            <a:r>
              <a:rPr lang="en-US" altLang="zh-CN" sz="2000" b="0" kern="0" dirty="0">
                <a:solidFill>
                  <a:srgbClr val="000099"/>
                </a:solidFill>
              </a:rPr>
              <a:t>=open(filename,O_CREAT|O_WRONLY,0666);</a:t>
            </a:r>
          </a:p>
          <a:p>
            <a:pPr lvl="2" eaLnBrk="1" hangingPunct="1">
              <a:lnSpc>
                <a:spcPct val="100000"/>
              </a:lnSpc>
              <a:buNone/>
              <a:defRPr/>
            </a:pPr>
            <a:r>
              <a:rPr lang="en-US" altLang="zh-CN" b="0" kern="0" dirty="0">
                <a:solidFill>
                  <a:srgbClr val="000000"/>
                </a:solidFill>
                <a:latin typeface="Times New Roman" pitchFamily="18" charset="0"/>
              </a:rPr>
              <a:t>    open</a:t>
            </a:r>
            <a:r>
              <a:rPr lang="zh-CN" altLang="en-US" b="0" kern="0" dirty="0">
                <a:solidFill>
                  <a:srgbClr val="000000"/>
                </a:solidFill>
                <a:latin typeface="Times New Roman" pitchFamily="18" charset="0"/>
              </a:rPr>
              <a:t>的权限为</a:t>
            </a:r>
            <a:r>
              <a:rPr lang="en-US" altLang="zh-CN" b="0" kern="0" dirty="0">
                <a:solidFill>
                  <a:srgbClr val="000000"/>
                </a:solidFill>
                <a:latin typeface="Times New Roman" pitchFamily="18" charset="0"/>
              </a:rPr>
              <a:t>0666</a:t>
            </a:r>
            <a:r>
              <a:rPr lang="zh-CN" altLang="en-US" b="0" kern="0" dirty="0">
                <a:solidFill>
                  <a:srgbClr val="000000"/>
                </a:solidFill>
                <a:latin typeface="Times New Roman" pitchFamily="18" charset="0"/>
              </a:rPr>
              <a:t>，屏蔽</a:t>
            </a:r>
            <a:r>
              <a:rPr lang="zh-CN" altLang="en-US" b="0" kern="0" dirty="0">
                <a:solidFill>
                  <a:srgbClr val="000000"/>
                </a:solidFill>
              </a:rPr>
              <a:t>掉</a:t>
            </a:r>
            <a:r>
              <a:rPr lang="en-US" altLang="zh-CN" b="0" kern="0" dirty="0">
                <a:solidFill>
                  <a:srgbClr val="000000"/>
                </a:solidFill>
              </a:rPr>
              <a:t>077</a:t>
            </a:r>
            <a:r>
              <a:rPr lang="zh-CN" altLang="en-US" b="0" kern="0" dirty="0">
                <a:solidFill>
                  <a:srgbClr val="000000"/>
                </a:solidFill>
              </a:rPr>
              <a:t>后实际为</a:t>
            </a:r>
            <a:r>
              <a:rPr lang="en-US" altLang="zh-CN" b="0" kern="0" dirty="0">
                <a:solidFill>
                  <a:srgbClr val="000000"/>
                </a:solidFill>
              </a:rPr>
              <a:t>0600</a:t>
            </a:r>
          </a:p>
          <a:p>
            <a:pPr lvl="0" eaLnBrk="1" hangingPunct="1">
              <a:lnSpc>
                <a:spcPct val="100000"/>
              </a:lnSpc>
              <a:buClr>
                <a:srgbClr val="FF9900"/>
              </a:buClr>
              <a:defRPr/>
            </a:pPr>
            <a:r>
              <a:rPr lang="zh-CN" altLang="en-US" kern="0" dirty="0"/>
              <a:t>系统调用</a:t>
            </a:r>
            <a:r>
              <a:rPr lang="en-US" altLang="zh-CN" kern="0" dirty="0" err="1"/>
              <a:t>umask</a:t>
            </a:r>
            <a:r>
              <a:rPr lang="en-US" altLang="zh-CN" kern="0" dirty="0"/>
              <a:t> </a:t>
            </a:r>
          </a:p>
          <a:p>
            <a:pPr lvl="1" eaLnBrk="1" hangingPunct="1">
              <a:lnSpc>
                <a:spcPct val="100000"/>
              </a:lnSpc>
              <a:buNone/>
              <a:defRPr/>
            </a:pPr>
            <a:r>
              <a:rPr lang="en-US" altLang="zh-CN" b="0" kern="0" dirty="0" err="1">
                <a:solidFill>
                  <a:srgbClr val="000099"/>
                </a:solidFill>
              </a:rPr>
              <a:t>int</a:t>
            </a:r>
            <a:r>
              <a:rPr lang="en-US" altLang="zh-CN" b="0" kern="0" dirty="0">
                <a:solidFill>
                  <a:srgbClr val="000099"/>
                </a:solidFill>
              </a:rPr>
              <a:t> </a:t>
            </a:r>
            <a:r>
              <a:rPr lang="en-US" altLang="zh-CN" b="0" kern="0" dirty="0" err="1">
                <a:solidFill>
                  <a:srgbClr val="000099"/>
                </a:solidFill>
              </a:rPr>
              <a:t>umask</a:t>
            </a:r>
            <a:r>
              <a:rPr lang="en-US" altLang="zh-CN" b="0" kern="0" dirty="0">
                <a:solidFill>
                  <a:srgbClr val="000099"/>
                </a:solidFill>
              </a:rPr>
              <a:t>(</a:t>
            </a:r>
            <a:r>
              <a:rPr lang="en-US" altLang="zh-CN" b="0" kern="0" dirty="0" err="1">
                <a:solidFill>
                  <a:srgbClr val="000099"/>
                </a:solidFill>
              </a:rPr>
              <a:t>int</a:t>
            </a:r>
            <a:r>
              <a:rPr lang="en-US" altLang="zh-CN" b="0" i="1" kern="0" dirty="0">
                <a:solidFill>
                  <a:srgbClr val="000099"/>
                </a:solidFill>
              </a:rPr>
              <a:t> </a:t>
            </a:r>
            <a:r>
              <a:rPr lang="en-US" altLang="zh-CN" b="0" i="1" kern="0" dirty="0">
                <a:solidFill>
                  <a:srgbClr val="000099"/>
                </a:solidFill>
                <a:latin typeface="Times New Roman" pitchFamily="18" charset="0"/>
              </a:rPr>
              <a:t>mask</a:t>
            </a:r>
            <a:r>
              <a:rPr lang="en-US" altLang="zh-CN" b="0" kern="0" dirty="0">
                <a:solidFill>
                  <a:srgbClr val="000099"/>
                </a:solidFill>
              </a:rPr>
              <a:t>); </a:t>
            </a:r>
          </a:p>
          <a:p>
            <a:pPr lvl="1" eaLnBrk="1" hangingPunct="1">
              <a:lnSpc>
                <a:spcPct val="100000"/>
              </a:lnSpc>
              <a:defRPr/>
            </a:pPr>
            <a:r>
              <a:rPr lang="en-US" altLang="zh-CN" b="0" i="1" kern="0" dirty="0">
                <a:solidFill>
                  <a:srgbClr val="000000"/>
                </a:solidFill>
                <a:latin typeface="Times New Roman" pitchFamily="18" charset="0"/>
              </a:rPr>
              <a:t>mask</a:t>
            </a:r>
            <a:r>
              <a:rPr lang="zh-CN" altLang="en-US" b="0" kern="0" dirty="0">
                <a:solidFill>
                  <a:srgbClr val="000000"/>
                </a:solidFill>
              </a:rPr>
              <a:t>为指定的</a:t>
            </a:r>
            <a:r>
              <a:rPr lang="zh-CN" altLang="en-US" b="0" kern="0" dirty="0">
                <a:solidFill>
                  <a:srgbClr val="000000"/>
                </a:solidFill>
                <a:latin typeface="Times New Roman" pitchFamily="18" charset="0"/>
              </a:rPr>
              <a:t>新</a:t>
            </a:r>
            <a:r>
              <a:rPr lang="en-US" altLang="zh-CN" b="0" kern="0" dirty="0" err="1">
                <a:solidFill>
                  <a:srgbClr val="000000"/>
                </a:solidFill>
                <a:latin typeface="Times New Roman" pitchFamily="18" charset="0"/>
              </a:rPr>
              <a:t>umask</a:t>
            </a:r>
            <a:r>
              <a:rPr lang="zh-CN" altLang="en-US" b="0" kern="0" dirty="0">
                <a:solidFill>
                  <a:srgbClr val="000000"/>
                </a:solidFill>
                <a:latin typeface="Times New Roman" pitchFamily="18" charset="0"/>
              </a:rPr>
              <a:t>值，返回值为原先的</a:t>
            </a:r>
            <a:r>
              <a:rPr lang="en-US" altLang="zh-CN" b="0" kern="0" dirty="0" err="1">
                <a:solidFill>
                  <a:srgbClr val="000000"/>
                </a:solidFill>
                <a:latin typeface="Times New Roman" pitchFamily="18" charset="0"/>
              </a:rPr>
              <a:t>umask</a:t>
            </a:r>
            <a:r>
              <a:rPr lang="zh-CN" altLang="en-US" b="0" kern="0" dirty="0">
                <a:solidFill>
                  <a:srgbClr val="000000"/>
                </a:solidFill>
              </a:rPr>
              <a:t>值</a:t>
            </a:r>
          </a:p>
          <a:p>
            <a:pPr lvl="1" eaLnBrk="1" hangingPunct="1">
              <a:lnSpc>
                <a:spcPct val="100000"/>
              </a:lnSpc>
              <a:defRPr/>
            </a:pPr>
            <a:r>
              <a:rPr lang="zh-CN" altLang="en-US" b="0" kern="0" dirty="0">
                <a:solidFill>
                  <a:srgbClr val="000000"/>
                </a:solidFill>
              </a:rPr>
              <a:t>读出进程</a:t>
            </a:r>
            <a:r>
              <a:rPr lang="en-US" altLang="zh-CN" b="0" kern="0" dirty="0" err="1">
                <a:solidFill>
                  <a:srgbClr val="000000"/>
                </a:solidFill>
                <a:latin typeface="Times New Roman" pitchFamily="18" charset="0"/>
              </a:rPr>
              <a:t>umask</a:t>
            </a:r>
            <a:r>
              <a:rPr lang="zh-CN" altLang="en-US" b="0" kern="0" dirty="0">
                <a:solidFill>
                  <a:srgbClr val="000000"/>
                </a:solidFill>
                <a:latin typeface="Times New Roman" pitchFamily="18" charset="0"/>
              </a:rPr>
              <a:t>属性而不改变它，需调</a:t>
            </a:r>
            <a:r>
              <a:rPr lang="en-US" altLang="zh-CN" b="0" kern="0" dirty="0" err="1">
                <a:solidFill>
                  <a:srgbClr val="000000"/>
                </a:solidFill>
                <a:latin typeface="Times New Roman" pitchFamily="18" charset="0"/>
              </a:rPr>
              <a:t>umask</a:t>
            </a:r>
            <a:r>
              <a:rPr lang="zh-CN" altLang="en-US" b="0" kern="0" dirty="0">
                <a:solidFill>
                  <a:srgbClr val="000000"/>
                </a:solidFill>
              </a:rPr>
              <a:t>两次</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系统调用</a:t>
            </a:r>
            <a:r>
              <a:rPr lang="en-US" altLang="zh-CN" kern="0" dirty="0" err="1">
                <a:latin typeface="Verdana" panose="020B0604030504040204" pitchFamily="34" charset="0"/>
                <a:ea typeface="黑体" panose="02010609060101010101" pitchFamily="49" charset="-122"/>
              </a:rPr>
              <a:t>umask</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91D920E-6618-4ABB-909D-43C52A5B7C3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627865219"/>
      </p:ext>
    </p:extLst>
  </p:cSld>
  <p:clrMapOvr>
    <a:masterClrMapping/>
  </p:clrMapOvr>
  <p:transition spd="slow" advTm="38376"/>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设定文件和目录的权限</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D482E31D-D710-4646-89FD-73FA39106A80}"/>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9343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Courier New" pitchFamily="49" charset="0"/>
              </a:rPr>
              <a:t>问号 </a:t>
            </a:r>
            <a:r>
              <a:rPr lang="en-US" altLang="zh-CN" kern="0" dirty="0">
                <a:solidFill>
                  <a:srgbClr val="800000"/>
                </a:solidFill>
                <a:latin typeface="Verdana" pitchFamily="34" charset="0"/>
              </a:rPr>
              <a:t>? </a:t>
            </a:r>
          </a:p>
          <a:p>
            <a:pPr lvl="1" eaLnBrk="1" hangingPunct="1">
              <a:lnSpc>
                <a:spcPct val="100000"/>
              </a:lnSpc>
              <a:defRPr/>
            </a:pPr>
            <a:r>
              <a:rPr lang="en-US" altLang="zh-CN" b="0" kern="0" dirty="0">
                <a:solidFill>
                  <a:srgbClr val="000000"/>
                </a:solidFill>
                <a:latin typeface="Courier New" pitchFamily="49" charset="0"/>
              </a:rPr>
              <a:t> </a:t>
            </a:r>
            <a:r>
              <a:rPr lang="zh-CN" altLang="en-US" b="0" kern="0" dirty="0">
                <a:solidFill>
                  <a:srgbClr val="000000"/>
                </a:solidFill>
                <a:latin typeface="Courier New" pitchFamily="49" charset="0"/>
              </a:rPr>
              <a:t>匹配任一单字符</a:t>
            </a:r>
            <a:endParaRPr lang="en-US" altLang="zh-CN" b="0" kern="0" dirty="0">
              <a:solidFill>
                <a:srgbClr val="000000"/>
              </a:solidFill>
              <a:latin typeface="Courier New" pitchFamily="49" charset="0"/>
            </a:endParaRPr>
          </a:p>
          <a:p>
            <a:pPr lvl="0" eaLnBrk="1" hangingPunct="1">
              <a:lnSpc>
                <a:spcPct val="100000"/>
              </a:lnSpc>
              <a:buClr>
                <a:srgbClr val="FF9900"/>
              </a:buClr>
              <a:defRPr/>
            </a:pPr>
            <a:r>
              <a:rPr lang="zh-CN" altLang="en-US" kern="0" dirty="0">
                <a:latin typeface="Courier New" pitchFamily="49" charset="0"/>
              </a:rPr>
              <a:t>方括号 </a:t>
            </a:r>
            <a:r>
              <a:rPr lang="en-US" altLang="zh-CN" kern="0" dirty="0">
                <a:solidFill>
                  <a:srgbClr val="800000"/>
                </a:solidFill>
                <a:latin typeface="Verdana" pitchFamily="34" charset="0"/>
              </a:rPr>
              <a:t>[ ]</a:t>
            </a:r>
            <a:r>
              <a:rPr lang="en-US" altLang="zh-CN" kern="0" dirty="0">
                <a:latin typeface="Courier New" pitchFamily="49" charset="0"/>
              </a:rPr>
              <a:t>  </a:t>
            </a:r>
          </a:p>
          <a:p>
            <a:pPr lvl="1" eaLnBrk="1" hangingPunct="1">
              <a:lnSpc>
                <a:spcPct val="100000"/>
              </a:lnSpc>
              <a:defRPr/>
            </a:pPr>
            <a:r>
              <a:rPr lang="zh-CN" altLang="en-US" b="0" kern="0" dirty="0">
                <a:solidFill>
                  <a:srgbClr val="000000"/>
                </a:solidFill>
                <a:latin typeface="Courier New" pitchFamily="49" charset="0"/>
              </a:rPr>
              <a:t>匹配括号内任一字符，也可以用减号指定一个范围</a:t>
            </a:r>
          </a:p>
          <a:p>
            <a:pPr lvl="1" eaLnBrk="1" hangingPunct="1">
              <a:lnSpc>
                <a:spcPct val="100000"/>
              </a:lnSpc>
              <a:defRPr/>
            </a:pPr>
            <a:r>
              <a:rPr lang="zh-CN" altLang="en-US" b="0" kern="0" dirty="0">
                <a:solidFill>
                  <a:srgbClr val="000000"/>
                </a:solidFill>
                <a:latin typeface="Courier New" pitchFamily="49" charset="0"/>
              </a:rPr>
              <a:t>例</a:t>
            </a:r>
            <a:r>
              <a:rPr lang="en-US" altLang="zh-CN" b="0" kern="0" dirty="0">
                <a:solidFill>
                  <a:srgbClr val="000000"/>
                </a:solidFill>
                <a:latin typeface="Courier New" pitchFamily="49" charset="0"/>
              </a:rPr>
              <a:t>:  </a:t>
            </a:r>
            <a:r>
              <a:rPr lang="en-US" altLang="zh-CN" b="0" kern="0" dirty="0">
                <a:solidFill>
                  <a:srgbClr val="000000"/>
                </a:solidFill>
              </a:rPr>
              <a:t>[A-Z]*   *.[</a:t>
            </a:r>
            <a:r>
              <a:rPr lang="en-US" altLang="zh-CN" b="0" kern="0" dirty="0" err="1">
                <a:solidFill>
                  <a:srgbClr val="000000"/>
                </a:solidFill>
              </a:rPr>
              <a:t>ch</a:t>
            </a:r>
            <a:r>
              <a:rPr lang="en-US" altLang="zh-CN" b="0" kern="0" dirty="0">
                <a:solidFill>
                  <a:srgbClr val="000000"/>
                </a:solidFill>
              </a:rPr>
              <a:t>]       [Mm]</a:t>
            </a:r>
            <a:r>
              <a:rPr lang="en-US" altLang="zh-CN" b="0" kern="0" dirty="0" err="1">
                <a:solidFill>
                  <a:srgbClr val="000000"/>
                </a:solidFill>
              </a:rPr>
              <a:t>akefile</a:t>
            </a:r>
            <a:endParaRPr lang="en-US" altLang="zh-CN" b="0" kern="0" dirty="0">
              <a:solidFill>
                <a:srgbClr val="000000"/>
              </a:solidFill>
            </a:endParaRPr>
          </a:p>
          <a:p>
            <a:pPr lvl="0" eaLnBrk="1" hangingPunct="1">
              <a:buClr>
                <a:srgbClr val="FF9900"/>
              </a:buClr>
              <a:defRPr/>
            </a:pPr>
            <a:r>
              <a:rPr lang="zh-CN" altLang="en-US" kern="0" dirty="0">
                <a:latin typeface="Courier New" pitchFamily="49" charset="0"/>
              </a:rPr>
              <a:t>波浪线 </a:t>
            </a:r>
            <a:r>
              <a:rPr lang="en-US" altLang="zh-CN" kern="0" dirty="0">
                <a:solidFill>
                  <a:srgbClr val="800000"/>
                </a:solidFill>
                <a:latin typeface="Verdana" pitchFamily="34" charset="0"/>
              </a:rPr>
              <a:t>~</a:t>
            </a:r>
            <a:r>
              <a:rPr lang="en-US" altLang="zh-CN" kern="0" dirty="0">
                <a:latin typeface="Courier New" pitchFamily="49" charset="0"/>
              </a:rPr>
              <a:t>  </a:t>
            </a:r>
          </a:p>
          <a:p>
            <a:pPr marL="457200" lvl="1" indent="0" eaLnBrk="1" hangingPunct="1">
              <a:buNone/>
              <a:defRPr/>
            </a:pPr>
            <a:r>
              <a:rPr lang="zh-CN" altLang="en-US" kern="0" dirty="0">
                <a:solidFill>
                  <a:srgbClr val="000000"/>
                </a:solidFill>
                <a:latin typeface="Courier New" pitchFamily="49" charset="0"/>
              </a:rPr>
              <a:t>（</a:t>
            </a:r>
            <a:r>
              <a:rPr lang="en-US" altLang="zh-CN" kern="0" dirty="0">
                <a:solidFill>
                  <a:srgbClr val="000000"/>
                </a:solidFill>
                <a:latin typeface="Courier New" pitchFamily="49" charset="0"/>
              </a:rPr>
              <a:t>Bash</a:t>
            </a:r>
            <a:r>
              <a:rPr lang="zh-CN" altLang="en-US" kern="0" dirty="0">
                <a:solidFill>
                  <a:srgbClr val="000000"/>
                </a:solidFill>
                <a:latin typeface="Courier New" pitchFamily="49" charset="0"/>
              </a:rPr>
              <a:t>特有的）</a:t>
            </a:r>
            <a:endParaRPr lang="en-US" altLang="zh-CN" b="0" kern="0" dirty="0">
              <a:solidFill>
                <a:srgbClr val="000000"/>
              </a:solidFill>
            </a:endParaRPr>
          </a:p>
          <a:p>
            <a:pPr lvl="1" eaLnBrk="1" hangingPunct="1">
              <a:defRPr/>
            </a:pP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当前用户的主目录</a:t>
            </a: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(home)</a:t>
            </a:r>
          </a:p>
          <a:p>
            <a:pPr lvl="1" eaLnBrk="1" hangingPunct="1">
              <a:defRPr/>
            </a:pP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kern="0" dirty="0" err="1">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kuan</a:t>
            </a: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用户</a:t>
            </a:r>
            <a:r>
              <a:rPr lang="en-US" altLang="zh-CN" kern="0" dirty="0" err="1">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kuan</a:t>
            </a:r>
            <a:r>
              <a:rPr lang="zh-CN" altLang="en-US"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的主目录</a:t>
            </a: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(home)</a:t>
            </a:r>
          </a:p>
          <a:p>
            <a:pPr lvl="1" eaLnBrk="1" hangingPunct="1">
              <a:defRPr/>
            </a:pPr>
            <a:endPar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vl="1" eaLnBrk="1" hangingPunct="1">
              <a:lnSpc>
                <a:spcPct val="100000"/>
              </a:lnSpc>
              <a:defRPr/>
            </a:pPr>
            <a:endParaRPr lang="en-US" altLang="zh-CN" b="0" kern="0" dirty="0">
              <a:solidFill>
                <a:srgbClr val="000000"/>
              </a:solidFill>
            </a:endParaRPr>
          </a:p>
          <a:p>
            <a:pPr marL="457200" lvl="1" indent="0" eaLnBrk="1" hangingPunct="1">
              <a:lnSpc>
                <a:spcPct val="100000"/>
              </a:lnSpc>
              <a:buNone/>
              <a:defRPr/>
            </a:pPr>
            <a:endParaRPr lang="zh-CN" altLang="en-US" b="0" kern="0" dirty="0">
              <a:solidFill>
                <a:srgbClr val="000000"/>
              </a:solidFill>
              <a:latin typeface="Courier New" pitchFamily="49" charset="0"/>
            </a:endParaRPr>
          </a:p>
          <a:p>
            <a:pPr lvl="1" eaLnBrk="1" hangingPunct="1">
              <a:lnSpc>
                <a:spcPct val="100000"/>
              </a:lnSpc>
              <a:buNone/>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文件通配符规则（</a:t>
            </a:r>
            <a:r>
              <a:rPr lang="en-US" altLang="zh-CN" kern="0" dirty="0">
                <a:latin typeface="Verdana" panose="020B0604030504040204" pitchFamily="34" charset="0"/>
                <a:ea typeface="黑体" panose="02010609060101010101" pitchFamily="49" charset="-122"/>
              </a:rPr>
              <a:t>2</a:t>
            </a:r>
            <a:r>
              <a:rPr lang="zh-CN" altLang="en-US" kern="0" dirty="0">
                <a:latin typeface="Verdana" panose="020B0604030504040204" pitchFamily="34" charset="0"/>
                <a:ea typeface="黑体" panose="02010609060101010101" pitchFamily="49" charset="-122"/>
              </a:rPr>
              <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86DF308-E3EC-4364-9E9C-24836ADE4EE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04108584"/>
      </p:ext>
    </p:extLst>
  </p:cSld>
  <p:clrMapOvr>
    <a:masterClrMapping/>
  </p:clrMapOvr>
  <p:transition spd="slow" advTm="38376"/>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演示：文件的读写权限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208213" y="1052513"/>
            <a:ext cx="7772400" cy="5472112"/>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defRPr/>
            </a:pPr>
            <a:r>
              <a:rPr lang="zh-CN" altLang="en-US" b="0" kern="0">
                <a:solidFill>
                  <a:srgbClr val="000099"/>
                </a:solidFill>
                <a:latin typeface="Verdana" pitchFamily="34" charset="0"/>
              </a:rPr>
              <a:t>文件的写权限</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who am i</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jiang      pts/2       Jun 06 08:34</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who &gt;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ls -l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-rw-r--r--   1 jiang   usr              58 Jun 06 09:04 mydata</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chmod u-w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a:t>
            </a:r>
            <a:r>
              <a:rPr lang="en-US" altLang="zh-CN" sz="1600" b="0" u="sng" kern="0">
                <a:solidFill>
                  <a:srgbClr val="000000"/>
                </a:solidFill>
                <a:latin typeface="Verdana" pitchFamily="34" charset="0"/>
              </a:rPr>
              <a:t> who &gt;&gt; mydata</a:t>
            </a:r>
            <a:r>
              <a:rPr lang="en-US" altLang="zh-CN" sz="1600" b="0" kern="0">
                <a:solidFill>
                  <a:srgbClr val="000000"/>
                </a:solidFill>
                <a:latin typeface="Verdana" pitchFamily="34" charset="0"/>
              </a:rPr>
              <a:t> (</a:t>
            </a:r>
            <a:r>
              <a:rPr lang="zh-CN" altLang="en-US" sz="1600" b="0" kern="0">
                <a:solidFill>
                  <a:srgbClr val="000000"/>
                </a:solidFill>
                <a:latin typeface="Verdana" pitchFamily="34" charset="0"/>
              </a:rPr>
              <a:t>只读文件不许写</a:t>
            </a:r>
            <a:r>
              <a:rPr lang="en-US" altLang="zh-CN" sz="1600" b="0" kern="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mydata: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rm mydata</a:t>
            </a:r>
            <a:r>
              <a:rPr lang="en-US" altLang="zh-CN" sz="1600" b="0" kern="0">
                <a:solidFill>
                  <a:srgbClr val="000000"/>
                </a:solidFill>
                <a:latin typeface="Verdana" pitchFamily="34" charset="0"/>
              </a:rPr>
              <a:t> (</a:t>
            </a:r>
            <a:r>
              <a:rPr lang="zh-CN" altLang="en-US" sz="1600" b="0" kern="0">
                <a:solidFill>
                  <a:srgbClr val="000000"/>
                </a:solidFill>
                <a:latin typeface="Verdana" pitchFamily="34" charset="0"/>
              </a:rPr>
              <a:t>只读文件可以被删除</a:t>
            </a:r>
            <a:r>
              <a:rPr lang="en-US" altLang="zh-CN" sz="1600" b="0" kern="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rm: Remove mydata? </a:t>
            </a:r>
            <a:r>
              <a:rPr lang="en-US" altLang="zh-CN" sz="1600" b="0" u="sng" kern="0">
                <a:solidFill>
                  <a:srgbClr val="000000"/>
                </a:solidFill>
                <a:latin typeface="Verdana" pitchFamily="34" charset="0"/>
              </a:rPr>
              <a:t>y</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ls -l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ls: 0653-341 The file mydata does not exist.</a:t>
            </a:r>
          </a:p>
          <a:p>
            <a:pPr eaLnBrk="1" hangingPunct="1">
              <a:lnSpc>
                <a:spcPct val="100000"/>
              </a:lnSpc>
              <a:spcBef>
                <a:spcPct val="0"/>
              </a:spcBef>
              <a:buClr>
                <a:srgbClr val="FF9900"/>
              </a:buClr>
              <a:buFont typeface="Wingdings" pitchFamily="2" charset="2"/>
              <a:buNone/>
              <a:defRPr/>
            </a:pPr>
            <a:endParaRPr lang="en-US" altLang="zh-CN" sz="1600" b="0" kern="0">
              <a:solidFill>
                <a:srgbClr val="000000"/>
              </a:solidFill>
              <a:latin typeface="Verdana" pitchFamily="34" charset="0"/>
            </a:endParaRPr>
          </a:p>
          <a:p>
            <a:pPr eaLnBrk="1" hangingPunct="1">
              <a:lnSpc>
                <a:spcPct val="100000"/>
              </a:lnSpc>
              <a:spcBef>
                <a:spcPct val="0"/>
              </a:spcBef>
              <a:buClr>
                <a:srgbClr val="FF9900"/>
              </a:buClr>
              <a:defRPr/>
            </a:pPr>
            <a:r>
              <a:rPr lang="zh-CN" altLang="en-US" b="0" kern="0">
                <a:solidFill>
                  <a:srgbClr val="000099"/>
                </a:solidFill>
                <a:latin typeface="Verdana" pitchFamily="34" charset="0"/>
              </a:rPr>
              <a:t>文件的读权限</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a:t>
            </a:r>
            <a:r>
              <a:rPr lang="en-US" altLang="zh-CN" sz="1600" b="0" u="sng" kern="0">
                <a:solidFill>
                  <a:srgbClr val="000000"/>
                </a:solidFill>
                <a:latin typeface="Verdana" pitchFamily="34" charset="0"/>
              </a:rPr>
              <a:t> who &gt;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chmod u-rw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cat mydata</a:t>
            </a:r>
            <a:r>
              <a:rPr lang="en-US" altLang="zh-CN" sz="1600" b="0" kern="0">
                <a:solidFill>
                  <a:srgbClr val="000000"/>
                </a:solidFill>
                <a:latin typeface="Verdana" pitchFamily="34" charset="0"/>
              </a:rPr>
              <a:t> (</a:t>
            </a:r>
            <a:r>
              <a:rPr lang="zh-CN" altLang="en-US" sz="1600" b="0" kern="0">
                <a:solidFill>
                  <a:srgbClr val="000000"/>
                </a:solidFill>
                <a:latin typeface="Verdana" pitchFamily="34" charset="0"/>
              </a:rPr>
              <a:t>无法读取不允许读的文件中内容</a:t>
            </a:r>
            <a:r>
              <a:rPr lang="en-US" altLang="zh-CN" sz="1600" b="0" kern="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cat: 0652-050 Cannot open mydata.</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chmod 644 mydata</a:t>
            </a:r>
            <a:endParaRPr lang="en-US" altLang="zh-CN" sz="1600" b="0" kern="0">
              <a:solidFill>
                <a:srgbClr val="000000"/>
              </a:solidFill>
              <a:latin typeface="Verdana" pitchFamily="34" charset="0"/>
            </a:endParaRPr>
          </a:p>
        </p:txBody>
      </p:sp>
      <p:sp>
        <p:nvSpPr>
          <p:cNvPr id="5" name="动作按钮: 转到主页 4">
            <a:hlinkClick r:id="rId2" action="ppaction://hlinksldjump" highlightClick="1"/>
            <a:extLst>
              <a:ext uri="{FF2B5EF4-FFF2-40B4-BE49-F238E27FC236}">
                <a16:creationId xmlns:a16="http://schemas.microsoft.com/office/drawing/2014/main" id="{BFBF24C6-B6FE-4A87-92E1-F1D25220F41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74738681"/>
      </p:ext>
    </p:extLst>
  </p:cSld>
  <p:clrMapOvr>
    <a:masterClrMapping/>
  </p:clrMapOvr>
  <p:transition spd="slow" advTm="38376"/>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演示：目录的</a:t>
            </a:r>
            <a:r>
              <a:rPr lang="en-US" altLang="zh-CN" kern="0" dirty="0">
                <a:latin typeface="Verdana" panose="020B0604030504040204" pitchFamily="34" charset="0"/>
                <a:ea typeface="黑体" panose="02010609060101010101" pitchFamily="49" charset="-122"/>
              </a:rPr>
              <a:t>w</a:t>
            </a:r>
            <a:r>
              <a:rPr lang="zh-CN" altLang="en-US" kern="0" dirty="0">
                <a:latin typeface="Verdana" panose="020B0604030504040204" pitchFamily="34" charset="0"/>
                <a:ea typeface="黑体" panose="02010609060101010101" pitchFamily="49" charset="-122"/>
              </a:rPr>
              <a:t>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208213" y="1125538"/>
            <a:ext cx="8064500" cy="5472112"/>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defRPr/>
            </a:pPr>
            <a:r>
              <a:rPr lang="zh-CN" altLang="en-US" b="0" kern="0" dirty="0">
                <a:solidFill>
                  <a:srgbClr val="000099"/>
                </a:solidFill>
                <a:latin typeface="Verdana" pitchFamily="34" charset="0"/>
              </a:rPr>
              <a:t>目录写权限</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u-w .</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当前目录不许写</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who &gt; mydata2</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不能创建新文件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mydata2: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who &gt;&gt; </a:t>
            </a:r>
            <a:r>
              <a:rPr lang="en-US" altLang="zh-CN" sz="1600" b="0" u="sng" kern="0" dirty="0" err="1">
                <a:solidFill>
                  <a:srgbClr val="000000"/>
                </a:solidFill>
                <a:latin typeface="Verdana" pitchFamily="34" charset="0"/>
              </a:rPr>
              <a:t>mydata</a:t>
            </a:r>
            <a:r>
              <a:rPr lang="en-US" altLang="zh-CN" sz="1600" b="0" u="sng" kern="0" dirty="0">
                <a:solidFill>
                  <a:srgbClr val="000000"/>
                </a:solidFill>
                <a:latin typeface="Verdana" pitchFamily="34" charset="0"/>
              </a:rPr>
              <a:t> </a:t>
            </a: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但是可以修改已有的文件</a:t>
            </a: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追加一部分数据</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rm</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mydata</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不能删除文件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rm</a:t>
            </a:r>
            <a:r>
              <a:rPr lang="en-US" altLang="zh-CN" sz="1600" b="0" kern="0" dirty="0">
                <a:solidFill>
                  <a:srgbClr val="000000"/>
                </a:solidFill>
                <a:latin typeface="Verdana" pitchFamily="34" charset="0"/>
              </a:rPr>
              <a:t>: 0653-609 Cannot remove </a:t>
            </a:r>
            <a:r>
              <a:rPr lang="en-US" altLang="zh-CN" sz="1600" b="0" kern="0" dirty="0" err="1">
                <a:solidFill>
                  <a:srgbClr val="000000"/>
                </a:solidFill>
                <a:latin typeface="Verdana" pitchFamily="34" charset="0"/>
              </a:rPr>
              <a:t>mydata</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cp</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etc</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passwd</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mydata</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可以覆盖旧文件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cp</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etc</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passwd</a:t>
            </a:r>
            <a:r>
              <a:rPr lang="en-US" altLang="zh-CN" sz="1600" b="0" u="sng" kern="0" dirty="0">
                <a:solidFill>
                  <a:srgbClr val="000000"/>
                </a:solidFill>
                <a:latin typeface="Verdana" pitchFamily="34" charset="0"/>
              </a:rPr>
              <a:t> mydata2</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不能创建新文件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cp</a:t>
            </a:r>
            <a:r>
              <a:rPr lang="en-US" altLang="zh-CN" sz="1600" b="0" kern="0" dirty="0">
                <a:solidFill>
                  <a:srgbClr val="000000"/>
                </a:solidFill>
                <a:latin typeface="Verdana" pitchFamily="34" charset="0"/>
              </a:rPr>
              <a:t>: mydata2: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mv </a:t>
            </a:r>
            <a:r>
              <a:rPr lang="en-US" altLang="zh-CN" sz="1600" b="0" u="sng" kern="0" dirty="0" err="1">
                <a:solidFill>
                  <a:srgbClr val="000000"/>
                </a:solidFill>
                <a:latin typeface="Verdana" pitchFamily="34" charset="0"/>
              </a:rPr>
              <a:t>mydata</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MyData</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（文件不许改名</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mv: 0653-401 Cannot rename </a:t>
            </a:r>
            <a:r>
              <a:rPr lang="en-US" altLang="zh-CN" sz="1600" b="0" kern="0" dirty="0" err="1">
                <a:solidFill>
                  <a:srgbClr val="000000"/>
                </a:solidFill>
                <a:latin typeface="Verdana" pitchFamily="34" charset="0"/>
              </a:rPr>
              <a:t>mydata</a:t>
            </a:r>
            <a:r>
              <a:rPr lang="en-US" altLang="zh-CN" sz="1600" b="0" kern="0" dirty="0">
                <a:solidFill>
                  <a:srgbClr val="000000"/>
                </a:solidFill>
                <a:latin typeface="Verdana" pitchFamily="34" charset="0"/>
              </a:rPr>
              <a:t> to </a:t>
            </a:r>
            <a:r>
              <a:rPr lang="en-US" altLang="zh-CN" sz="1600" b="0" kern="0" dirty="0" err="1">
                <a:solidFill>
                  <a:srgbClr val="000000"/>
                </a:solidFill>
                <a:latin typeface="Verdana" pitchFamily="34" charset="0"/>
              </a:rPr>
              <a:t>MyData</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mkdir</a:t>
            </a:r>
            <a:r>
              <a:rPr lang="en-US" altLang="zh-CN" sz="1600" b="0" u="sng" kern="0" dirty="0">
                <a:solidFill>
                  <a:srgbClr val="000000"/>
                </a:solidFill>
                <a:latin typeface="Verdana" pitchFamily="34" charset="0"/>
              </a:rPr>
              <a:t> Test</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不可创建子目录</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mkdir</a:t>
            </a:r>
            <a:r>
              <a:rPr lang="en-US" altLang="zh-CN" sz="1600" b="0" kern="0" dirty="0">
                <a:solidFill>
                  <a:srgbClr val="000000"/>
                </a:solidFill>
                <a:latin typeface="Verdana" pitchFamily="34" charset="0"/>
              </a:rPr>
              <a:t>: 0653-357 Cannot access directory ..</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The file access permissions do not allow the specified action.</a:t>
            </a:r>
          </a:p>
        </p:txBody>
      </p:sp>
      <p:sp>
        <p:nvSpPr>
          <p:cNvPr id="5" name="动作按钮: 转到主页 4">
            <a:hlinkClick r:id="rId2" action="ppaction://hlinksldjump" highlightClick="1"/>
            <a:extLst>
              <a:ext uri="{FF2B5EF4-FFF2-40B4-BE49-F238E27FC236}">
                <a16:creationId xmlns:a16="http://schemas.microsoft.com/office/drawing/2014/main" id="{A9E50B25-B255-47F5-93B2-F8283B496D8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352286501"/>
      </p:ext>
    </p:extLst>
  </p:cSld>
  <p:clrMapOvr>
    <a:masterClrMapping/>
  </p:clrMapOvr>
  <p:transition spd="slow" advTm="38376"/>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演示：目录的</a:t>
            </a:r>
            <a:r>
              <a:rPr lang="en-US" altLang="zh-CN" kern="0" dirty="0">
                <a:latin typeface="Verdana" panose="020B0604030504040204" pitchFamily="34" charset="0"/>
                <a:ea typeface="黑体" panose="02010609060101010101" pitchFamily="49" charset="-122"/>
              </a:rPr>
              <a:t>r</a:t>
            </a:r>
            <a:r>
              <a:rPr lang="zh-CN" altLang="en-US" kern="0" dirty="0">
                <a:latin typeface="Verdana" panose="020B0604030504040204" pitchFamily="34" charset="0"/>
                <a:ea typeface="黑体" panose="02010609060101010101" pitchFamily="49" charset="-122"/>
              </a:rPr>
              <a:t>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135188" y="981076"/>
            <a:ext cx="7918450" cy="5472113"/>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defRPr/>
            </a:pPr>
            <a:r>
              <a:rPr lang="zh-CN" altLang="en-US" b="0" kern="0" dirty="0">
                <a:solidFill>
                  <a:srgbClr val="000099"/>
                </a:solidFill>
                <a:latin typeface="Verdana" pitchFamily="34" charset="0"/>
              </a:rPr>
              <a:t>目录读权限</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pwd</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a:t>
            </a:r>
            <a:r>
              <a:rPr lang="en-US" altLang="zh-CN" sz="1600" b="0" kern="0" dirty="0" err="1">
                <a:solidFill>
                  <a:srgbClr val="000000"/>
                </a:solidFill>
                <a:latin typeface="Verdana" pitchFamily="34" charset="0"/>
              </a:rPr>
              <a:t>usr</a:t>
            </a:r>
            <a:r>
              <a:rPr lang="en-US" altLang="zh-CN" sz="1600" b="0" kern="0" dirty="0">
                <a:solidFill>
                  <a:srgbClr val="000000"/>
                </a:solidFill>
                <a:latin typeface="Verdana" pitchFamily="34" charset="0"/>
              </a:rPr>
              <a:t>/</a:t>
            </a:r>
            <a:r>
              <a:rPr lang="en-US" altLang="zh-CN" sz="1600" b="0" kern="0" dirty="0" err="1">
                <a:solidFill>
                  <a:srgbClr val="000000"/>
                </a:solidFill>
                <a:latin typeface="Verdana" pitchFamily="34" charset="0"/>
              </a:rPr>
              <a:t>jiang</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u-r .</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ls</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不可读的目录无法列表出其中文件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ls: .: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000 . </a:t>
            </a: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取消当前目录所有权限</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ls</a:t>
            </a:r>
            <a:r>
              <a:rPr lang="en-US" altLang="zh-CN" sz="1600" b="0" kern="0" dirty="0">
                <a:solidFill>
                  <a:srgbClr val="000000"/>
                </a:solidFill>
                <a:latin typeface="Verdana" pitchFamily="34" charset="0"/>
              </a:rPr>
              <a:t> </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ls: 0653-345 .: Permission denied.</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755 .</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试图恢复当前目录权限失败，因为试图访问当前目录下的</a:t>
            </a: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chmod</a:t>
            </a:r>
            <a:r>
              <a:rPr lang="en-US" altLang="zh-CN" sz="1600" b="0" kern="0" dirty="0">
                <a:solidFill>
                  <a:srgbClr val="000000"/>
                </a:solidFill>
                <a:latin typeface="Verdana" pitchFamily="34" charset="0"/>
              </a:rPr>
              <a:t>: .: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755 /</a:t>
            </a:r>
            <a:r>
              <a:rPr lang="en-US" altLang="zh-CN" sz="1600" b="0" u="sng" kern="0" dirty="0" err="1">
                <a:solidFill>
                  <a:srgbClr val="000000"/>
                </a:solidFill>
                <a:latin typeface="Verdana" pitchFamily="34" charset="0"/>
              </a:rPr>
              <a:t>usr</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jiang</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这种访问不需要当前目录权限，可恢复当前目录权限</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endParaRPr lang="en-US" altLang="zh-CN" sz="1600" b="0" kern="0" dirty="0">
              <a:solidFill>
                <a:srgbClr val="000000"/>
              </a:solidFill>
              <a:latin typeface="Verdana" pitchFamily="34" charset="0"/>
            </a:endParaRPr>
          </a:p>
        </p:txBody>
      </p:sp>
      <p:sp>
        <p:nvSpPr>
          <p:cNvPr id="5" name="动作按钮: 转到主页 4">
            <a:hlinkClick r:id="rId2" action="ppaction://hlinksldjump" highlightClick="1"/>
            <a:extLst>
              <a:ext uri="{FF2B5EF4-FFF2-40B4-BE49-F238E27FC236}">
                <a16:creationId xmlns:a16="http://schemas.microsoft.com/office/drawing/2014/main" id="{E3A02159-39A5-4873-BEAD-66689B09FCB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281788979"/>
      </p:ext>
    </p:extLst>
  </p:cSld>
  <p:clrMapOvr>
    <a:masterClrMapping/>
  </p:clrMapOvr>
  <p:transition spd="slow" advTm="38376"/>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演示：目录的</a:t>
            </a:r>
            <a:r>
              <a:rPr lang="en-US" altLang="zh-CN" kern="0" dirty="0">
                <a:latin typeface="Verdana" panose="020B0604030504040204" pitchFamily="34" charset="0"/>
                <a:ea typeface="黑体" panose="02010609060101010101" pitchFamily="49" charset="-122"/>
              </a:rPr>
              <a:t>x</a:t>
            </a:r>
            <a:r>
              <a:rPr lang="zh-CN" altLang="en-US" kern="0" dirty="0">
                <a:latin typeface="Verdana" panose="020B0604030504040204" pitchFamily="34" charset="0"/>
                <a:ea typeface="黑体" panose="02010609060101010101" pitchFamily="49" charset="-122"/>
              </a:rPr>
              <a:t>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063750" y="981076"/>
            <a:ext cx="7918450" cy="56165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defRPr/>
            </a:pPr>
            <a:r>
              <a:rPr lang="zh-CN" altLang="en-US" b="0" kern="0" dirty="0">
                <a:solidFill>
                  <a:srgbClr val="000099"/>
                </a:solidFill>
                <a:latin typeface="Verdana" pitchFamily="34" charset="0"/>
              </a:rPr>
              <a:t>子目录没有读写权限，但是保留了</a:t>
            </a:r>
            <a:r>
              <a:rPr lang="en-US" altLang="zh-CN" b="0" kern="0" dirty="0">
                <a:solidFill>
                  <a:srgbClr val="000099"/>
                </a:solidFill>
                <a:latin typeface="Verdana" pitchFamily="34" charset="0"/>
              </a:rPr>
              <a:t>x</a:t>
            </a:r>
            <a:r>
              <a:rPr lang="zh-CN" altLang="en-US" b="0" kern="0" dirty="0">
                <a:solidFill>
                  <a:srgbClr val="000099"/>
                </a:solidFill>
                <a:latin typeface="Verdana" pitchFamily="34" charset="0"/>
              </a:rPr>
              <a:t>权限</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u=x </a:t>
            </a:r>
            <a:r>
              <a:rPr lang="en-US" altLang="zh-CN" sz="1600" b="0" u="sng" kern="0" dirty="0" err="1">
                <a:solidFill>
                  <a:srgbClr val="000000"/>
                </a:solidFill>
                <a:latin typeface="Verdana" pitchFamily="34" charset="0"/>
              </a:rPr>
              <a:t>ttt</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cat </a:t>
            </a:r>
            <a:r>
              <a:rPr lang="en-US" altLang="zh-CN" sz="1600" b="0" u="sng" kern="0" dirty="0" err="1">
                <a:solidFill>
                  <a:srgbClr val="000000"/>
                </a:solidFill>
                <a:latin typeface="Verdana" pitchFamily="34" charset="0"/>
              </a:rPr>
              <a:t>ttt</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ccp.c</a:t>
            </a:r>
            <a:r>
              <a:rPr lang="en-US" altLang="zh-CN" sz="1600" b="0" u="sng" kern="0" dirty="0">
                <a:solidFill>
                  <a:srgbClr val="000000"/>
                </a:solidFill>
                <a:latin typeface="Verdana" pitchFamily="34" charset="0"/>
              </a:rPr>
              <a:t> </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main(</a:t>
            </a:r>
            <a:r>
              <a:rPr lang="en-US" altLang="zh-CN" sz="1600" b="0" kern="0" dirty="0" err="1">
                <a:solidFill>
                  <a:srgbClr val="000000"/>
                </a:solidFill>
                <a:latin typeface="Verdana" pitchFamily="34" charset="0"/>
              </a:rPr>
              <a:t>int</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argc</a:t>
            </a:r>
            <a:r>
              <a:rPr lang="en-US" altLang="zh-CN" sz="1600" b="0" kern="0" dirty="0">
                <a:solidFill>
                  <a:srgbClr val="000000"/>
                </a:solidFill>
                <a:latin typeface="Verdana" pitchFamily="34" charset="0"/>
              </a:rPr>
              <a:t>, char **</a:t>
            </a:r>
            <a:r>
              <a:rPr lang="en-US" altLang="zh-CN" sz="1600" b="0" kern="0" dirty="0" err="1">
                <a:solidFill>
                  <a:srgbClr val="000000"/>
                </a:solidFill>
                <a:latin typeface="Verdana" pitchFamily="34" charset="0"/>
              </a:rPr>
              <a:t>argv</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rm</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ttt</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arg.c</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子目录没有写权限，不能删除其中的文件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rm</a:t>
            </a:r>
            <a:r>
              <a:rPr lang="en-US" altLang="zh-CN" sz="1600" b="0" kern="0" dirty="0">
                <a:solidFill>
                  <a:srgbClr val="000000"/>
                </a:solidFill>
                <a:latin typeface="Verdana" pitchFamily="34" charset="0"/>
              </a:rPr>
              <a:t>: 0653-609 Cannot remove </a:t>
            </a:r>
            <a:r>
              <a:rPr lang="en-US" altLang="zh-CN" sz="1600" b="0" kern="0" dirty="0" err="1">
                <a:solidFill>
                  <a:srgbClr val="000000"/>
                </a:solidFill>
                <a:latin typeface="Verdana" pitchFamily="34" charset="0"/>
              </a:rPr>
              <a:t>ttt</a:t>
            </a:r>
            <a:r>
              <a:rPr lang="en-US" altLang="zh-CN" sz="1600" b="0" kern="0" dirty="0">
                <a:solidFill>
                  <a:srgbClr val="000000"/>
                </a:solidFill>
                <a:latin typeface="Verdana" pitchFamily="34" charset="0"/>
              </a:rPr>
              <a:t>/</a:t>
            </a:r>
            <a:r>
              <a:rPr lang="en-US" altLang="zh-CN" sz="1600" b="0" kern="0" dirty="0" err="1">
                <a:solidFill>
                  <a:srgbClr val="000000"/>
                </a:solidFill>
                <a:latin typeface="Verdana" pitchFamily="34" charset="0"/>
              </a:rPr>
              <a:t>arg.c</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ls </a:t>
            </a:r>
            <a:r>
              <a:rPr lang="en-US" altLang="zh-CN" sz="1600" b="0" u="sng" kern="0" dirty="0" err="1">
                <a:solidFill>
                  <a:srgbClr val="000000"/>
                </a:solidFill>
                <a:latin typeface="Verdana" pitchFamily="34" charset="0"/>
              </a:rPr>
              <a:t>ttt</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子目录没有读权限，不能列出其中的文件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ls: </a:t>
            </a:r>
            <a:r>
              <a:rPr lang="en-US" altLang="zh-CN" sz="1600" b="0" kern="0" dirty="0" err="1">
                <a:solidFill>
                  <a:srgbClr val="000000"/>
                </a:solidFill>
                <a:latin typeface="Verdana" pitchFamily="34" charset="0"/>
              </a:rPr>
              <a:t>ttt</a:t>
            </a:r>
            <a:r>
              <a:rPr lang="en-US" altLang="zh-CN" sz="1600" b="0" kern="0" dirty="0">
                <a:solidFill>
                  <a:srgbClr val="000000"/>
                </a:solidFill>
                <a:latin typeface="Verdana" pitchFamily="34" charset="0"/>
              </a:rPr>
              <a:t>: The file access permissions do not allow the specified action.</a:t>
            </a:r>
          </a:p>
          <a:p>
            <a:pPr eaLnBrk="1" hangingPunct="1">
              <a:lnSpc>
                <a:spcPct val="100000"/>
              </a:lnSpc>
              <a:spcBef>
                <a:spcPct val="0"/>
              </a:spcBef>
              <a:buClr>
                <a:srgbClr val="FF9900"/>
              </a:buClr>
              <a:defRPr/>
            </a:pPr>
            <a:r>
              <a:rPr lang="zh-CN" altLang="en-US" b="0" kern="0" dirty="0">
                <a:solidFill>
                  <a:srgbClr val="000099"/>
                </a:solidFill>
                <a:latin typeface="Verdana" pitchFamily="34" charset="0"/>
              </a:rPr>
              <a:t>子目录有读写权限</a:t>
            </a:r>
            <a:r>
              <a:rPr lang="en-US" altLang="zh-CN" b="0" kern="0" dirty="0">
                <a:solidFill>
                  <a:srgbClr val="000099"/>
                </a:solidFill>
                <a:latin typeface="Verdana" pitchFamily="34" charset="0"/>
              </a:rPr>
              <a:t>,</a:t>
            </a:r>
            <a:r>
              <a:rPr lang="zh-CN" altLang="en-US" b="0" kern="0" dirty="0">
                <a:solidFill>
                  <a:srgbClr val="000099"/>
                </a:solidFill>
                <a:latin typeface="Verdana" pitchFamily="34" charset="0"/>
              </a:rPr>
              <a:t>但没有</a:t>
            </a:r>
            <a:r>
              <a:rPr lang="en-US" altLang="zh-CN" b="0" kern="0" dirty="0">
                <a:solidFill>
                  <a:srgbClr val="000099"/>
                </a:solidFill>
                <a:latin typeface="Verdana" pitchFamily="34" charset="0"/>
              </a:rPr>
              <a:t>x</a:t>
            </a:r>
            <a:r>
              <a:rPr lang="zh-CN" altLang="en-US" b="0" kern="0" dirty="0">
                <a:solidFill>
                  <a:srgbClr val="000099"/>
                </a:solidFill>
                <a:latin typeface="Verdana" pitchFamily="34" charset="0"/>
              </a:rPr>
              <a:t>权限</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u=</a:t>
            </a:r>
            <a:r>
              <a:rPr lang="en-US" altLang="zh-CN" sz="1600" b="0" u="sng" kern="0" dirty="0" err="1">
                <a:solidFill>
                  <a:srgbClr val="000000"/>
                </a:solidFill>
                <a:latin typeface="Verdana" pitchFamily="34" charset="0"/>
              </a:rPr>
              <a:t>rw</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ttt</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ls </a:t>
            </a:r>
            <a:r>
              <a:rPr lang="en-US" altLang="zh-CN" sz="1600" b="0" u="sng" kern="0" dirty="0" err="1">
                <a:solidFill>
                  <a:srgbClr val="000000"/>
                </a:solidFill>
                <a:latin typeface="Verdana" pitchFamily="34" charset="0"/>
              </a:rPr>
              <a:t>ttt</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BUGS.report</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arg.c</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ccp.c</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chap.h</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mydata</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arg</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auth.c</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chap.c</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disk.img</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cat </a:t>
            </a:r>
            <a:r>
              <a:rPr lang="en-US" altLang="zh-CN" sz="1600" b="0" u="sng" kern="0" dirty="0" err="1">
                <a:solidFill>
                  <a:srgbClr val="000000"/>
                </a:solidFill>
                <a:latin typeface="Verdana" pitchFamily="34" charset="0"/>
              </a:rPr>
              <a:t>ttt</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arg.c</a:t>
            </a:r>
            <a:r>
              <a:rPr lang="en-US" altLang="zh-CN" sz="1600" b="0" kern="0" dirty="0">
                <a:solidFill>
                  <a:srgbClr val="000000"/>
                </a:solidFill>
                <a:latin typeface="Verdana" pitchFamily="34" charset="0"/>
              </a:rPr>
              <a:t>  </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cat: 0652-050 Cannot open </a:t>
            </a:r>
            <a:r>
              <a:rPr lang="en-US" altLang="zh-CN" sz="1600" b="0" kern="0" dirty="0" err="1">
                <a:solidFill>
                  <a:srgbClr val="000000"/>
                </a:solidFill>
                <a:latin typeface="Verdana" pitchFamily="34" charset="0"/>
              </a:rPr>
              <a:t>ttt</a:t>
            </a:r>
            <a:r>
              <a:rPr lang="en-US" altLang="zh-CN" sz="1600" b="0" kern="0" dirty="0">
                <a:solidFill>
                  <a:srgbClr val="000000"/>
                </a:solidFill>
                <a:latin typeface="Verdana" pitchFamily="34" charset="0"/>
              </a:rPr>
              <a:t>/</a:t>
            </a:r>
            <a:r>
              <a:rPr lang="en-US" altLang="zh-CN" sz="1600" b="0" kern="0" dirty="0" err="1">
                <a:solidFill>
                  <a:srgbClr val="000000"/>
                </a:solidFill>
                <a:latin typeface="Verdana" pitchFamily="34" charset="0"/>
              </a:rPr>
              <a:t>arg.c</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试图设置其他用户的文件或目录的权限</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777 /</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chmod</a:t>
            </a:r>
            <a:r>
              <a:rPr lang="en-US" altLang="zh-CN" sz="1600" b="0" kern="0" dirty="0">
                <a:solidFill>
                  <a:srgbClr val="000000"/>
                </a:solidFill>
                <a:latin typeface="Verdana" pitchFamily="34" charset="0"/>
              </a:rPr>
              <a:t>: /: Operation not permitted.</a:t>
            </a:r>
          </a:p>
        </p:txBody>
      </p:sp>
      <p:sp>
        <p:nvSpPr>
          <p:cNvPr id="5" name="动作按钮: 转到主页 4">
            <a:hlinkClick r:id="rId2" action="ppaction://hlinksldjump" highlightClick="1"/>
            <a:extLst>
              <a:ext uri="{FF2B5EF4-FFF2-40B4-BE49-F238E27FC236}">
                <a16:creationId xmlns:a16="http://schemas.microsoft.com/office/drawing/2014/main" id="{5273FCAF-CBA8-48EA-A4BD-481AEC1FB38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18806393"/>
      </p:ext>
    </p:extLst>
  </p:cSld>
  <p:clrMapOvr>
    <a:masterClrMapping/>
  </p:clrMapOvr>
  <p:transition spd="slow" advTm="38376"/>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en-US" altLang="zh-CN"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SUID</a:t>
            </a:r>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权限</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7E4DEDF9-E709-4596-9148-DD2CEC2662AE}"/>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7270556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2135560" y="965845"/>
            <a:ext cx="777240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问题</a:t>
            </a:r>
          </a:p>
          <a:p>
            <a:pPr lvl="1" eaLnBrk="1" hangingPunct="1">
              <a:lnSpc>
                <a:spcPct val="100000"/>
              </a:lnSpc>
              <a:defRPr/>
            </a:pPr>
            <a:r>
              <a:rPr lang="zh-CN" altLang="en-US" b="0" kern="0" dirty="0">
                <a:solidFill>
                  <a:srgbClr val="000000"/>
                </a:solidFill>
              </a:rPr>
              <a:t>系统中任一个用户，</a:t>
            </a:r>
            <a:r>
              <a:rPr lang="zh-CN" altLang="en-US" b="0" kern="0" dirty="0">
                <a:solidFill>
                  <a:srgbClr val="C00000"/>
                </a:solidFill>
              </a:rPr>
              <a:t>要么对文件的全部内容具有访问权，要么不可访问文件</a:t>
            </a:r>
            <a:r>
              <a:rPr lang="zh-CN" altLang="en-US" b="0" kern="0" dirty="0">
                <a:solidFill>
                  <a:srgbClr val="000000"/>
                </a:solidFill>
              </a:rPr>
              <a:t>。有的情况下，很不方便。</a:t>
            </a:r>
            <a:endParaRPr lang="en-US" altLang="zh-CN" b="0" kern="0" dirty="0">
              <a:solidFill>
                <a:srgbClr val="000000"/>
              </a:solidFill>
            </a:endParaRPr>
          </a:p>
          <a:p>
            <a:pPr lvl="1" eaLnBrk="1" hangingPunct="1">
              <a:lnSpc>
                <a:spcPct val="100000"/>
              </a:lnSpc>
              <a:defRPr/>
            </a:pPr>
            <a:r>
              <a:rPr lang="zh-CN" altLang="en-US" b="0" kern="0" dirty="0">
                <a:solidFill>
                  <a:srgbClr val="000000"/>
                </a:solidFill>
                <a:latin typeface="Courier New" pitchFamily="49" charset="0"/>
              </a:rPr>
              <a:t>用户修改口令</a:t>
            </a:r>
            <a:r>
              <a:rPr lang="en-US" altLang="zh-CN" b="0" kern="0" dirty="0">
                <a:solidFill>
                  <a:srgbClr val="000000"/>
                </a:solidFill>
                <a:latin typeface="Courier New" pitchFamily="49" charset="0"/>
              </a:rPr>
              <a:t>:</a:t>
            </a:r>
            <a:r>
              <a:rPr lang="zh-CN" altLang="en-US" b="0" kern="0" dirty="0">
                <a:solidFill>
                  <a:srgbClr val="000000"/>
                </a:solidFill>
              </a:rPr>
              <a:t>文件</a:t>
            </a:r>
            <a:r>
              <a:rPr lang="en-US" altLang="zh-CN" b="0" kern="0" dirty="0">
                <a:solidFill>
                  <a:srgbClr val="000000"/>
                </a:solidFill>
                <a:ea typeface="Verdana" panose="020B0604030504040204" pitchFamily="34" charset="0"/>
              </a:rPr>
              <a:t>/</a:t>
            </a:r>
            <a:r>
              <a:rPr lang="en-US" altLang="zh-CN" b="0" kern="0" dirty="0" err="1">
                <a:solidFill>
                  <a:srgbClr val="000000"/>
                </a:solidFill>
                <a:ea typeface="Verdana" panose="020B0604030504040204" pitchFamily="34" charset="0"/>
              </a:rPr>
              <a:t>etc</a:t>
            </a:r>
            <a:r>
              <a:rPr lang="en-US" altLang="zh-CN" b="0" kern="0" dirty="0">
                <a:solidFill>
                  <a:srgbClr val="000000"/>
                </a:solidFill>
                <a:ea typeface="Verdana" panose="020B0604030504040204" pitchFamily="34" charset="0"/>
              </a:rPr>
              <a:t>/passwd</a:t>
            </a:r>
            <a:r>
              <a:rPr lang="zh-CN" altLang="en-US" b="0" kern="0" dirty="0">
                <a:solidFill>
                  <a:srgbClr val="000000"/>
                </a:solidFill>
              </a:rPr>
              <a:t>和</a:t>
            </a:r>
            <a:r>
              <a:rPr lang="en-US" altLang="zh-CN" b="0" kern="0" dirty="0">
                <a:solidFill>
                  <a:srgbClr val="000000"/>
                </a:solidFill>
                <a:ea typeface="Verdana" panose="020B0604030504040204" pitchFamily="34" charset="0"/>
              </a:rPr>
              <a:t>/</a:t>
            </a:r>
            <a:r>
              <a:rPr lang="en-US" altLang="zh-CN" b="0" kern="0" dirty="0" err="1">
                <a:solidFill>
                  <a:srgbClr val="000000"/>
                </a:solidFill>
                <a:ea typeface="Verdana" panose="020B0604030504040204" pitchFamily="34" charset="0"/>
              </a:rPr>
              <a:t>etc</a:t>
            </a:r>
            <a:r>
              <a:rPr lang="en-US" altLang="zh-CN" b="0" kern="0" dirty="0">
                <a:solidFill>
                  <a:srgbClr val="000000"/>
                </a:solidFill>
                <a:ea typeface="Verdana" panose="020B0604030504040204" pitchFamily="34" charset="0"/>
              </a:rPr>
              <a:t>/shadow</a:t>
            </a:r>
          </a:p>
          <a:p>
            <a:pPr lvl="1" eaLnBrk="1" hangingPunct="1">
              <a:lnSpc>
                <a:spcPct val="100000"/>
              </a:lnSpc>
              <a:defRPr/>
            </a:pPr>
            <a:r>
              <a:rPr lang="zh-CN" altLang="en-US" b="0" kern="0" dirty="0">
                <a:solidFill>
                  <a:srgbClr val="000000"/>
                </a:solidFill>
              </a:rPr>
              <a:t>用户</a:t>
            </a:r>
            <a:r>
              <a:rPr lang="en-US" altLang="zh-CN" b="0" kern="0" dirty="0" err="1">
                <a:solidFill>
                  <a:srgbClr val="000000"/>
                </a:solidFill>
                <a:ea typeface="Verdana" panose="020B0604030504040204" pitchFamily="34" charset="0"/>
              </a:rPr>
              <a:t>liu</a:t>
            </a:r>
            <a:r>
              <a:rPr lang="zh-CN" altLang="en-US" b="0" kern="0" dirty="0">
                <a:solidFill>
                  <a:srgbClr val="000000"/>
                </a:solidFill>
              </a:rPr>
              <a:t>的文件</a:t>
            </a:r>
            <a:r>
              <a:rPr lang="en-US" altLang="zh-CN" b="0" kern="0" dirty="0">
                <a:solidFill>
                  <a:srgbClr val="000000"/>
                </a:solidFill>
                <a:ea typeface="Verdana" panose="020B0604030504040204" pitchFamily="34" charset="0"/>
              </a:rPr>
              <a:t>list.txt</a:t>
            </a:r>
            <a:r>
              <a:rPr lang="zh-CN" altLang="en-US" b="0" kern="0" dirty="0">
                <a:solidFill>
                  <a:srgbClr val="000000"/>
                </a:solidFill>
              </a:rPr>
              <a:t>：希望用户</a:t>
            </a:r>
            <a:r>
              <a:rPr lang="en-US" altLang="zh-CN" b="0" kern="0" dirty="0" err="1">
                <a:solidFill>
                  <a:srgbClr val="000000"/>
                </a:solidFill>
                <a:ea typeface="Verdana" panose="020B0604030504040204" pitchFamily="34" charset="0"/>
              </a:rPr>
              <a:t>liang</a:t>
            </a:r>
            <a:r>
              <a:rPr lang="zh-CN" altLang="en-US" b="0" kern="0" dirty="0">
                <a:solidFill>
                  <a:srgbClr val="000000"/>
                </a:solidFill>
              </a:rPr>
              <a:t>，只能读取行首为</a:t>
            </a:r>
            <a:r>
              <a:rPr lang="en-US" altLang="zh-CN" b="0" kern="0" dirty="0">
                <a:solidFill>
                  <a:srgbClr val="000000"/>
                </a:solidFill>
                <a:ea typeface="Verdana" panose="020B0604030504040204" pitchFamily="34" charset="0"/>
              </a:rPr>
              <a:t>#</a:t>
            </a:r>
            <a:r>
              <a:rPr lang="zh-CN" altLang="en-US" b="0" kern="0" dirty="0">
                <a:solidFill>
                  <a:srgbClr val="000000"/>
                </a:solidFill>
              </a:rPr>
              <a:t>的行和与他有关的行。</a:t>
            </a:r>
          </a:p>
          <a:p>
            <a:pPr lvl="1" eaLnBrk="1" hangingPunct="1">
              <a:lnSpc>
                <a:spcPct val="100000"/>
              </a:lnSpc>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三级权限存在的问题</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7" name="Rectangle 4">
            <a:extLst>
              <a:ext uri="{FF2B5EF4-FFF2-40B4-BE49-F238E27FC236}">
                <a16:creationId xmlns:a16="http://schemas.microsoft.com/office/drawing/2014/main" id="{47737C28-2E2C-404A-B7D1-650BEBE54BD5}"/>
              </a:ext>
            </a:extLst>
          </p:cNvPr>
          <p:cNvSpPr>
            <a:spLocks noChangeArrowheads="1"/>
          </p:cNvSpPr>
          <p:nvPr/>
        </p:nvSpPr>
        <p:spPr bwMode="auto">
          <a:xfrm>
            <a:off x="1593850" y="3592636"/>
            <a:ext cx="9144000" cy="3149476"/>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登录名  工作证号  姓名    月份    工资    奖金   补助    扣除    总额</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tian    2076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田晓星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03    4782   4500    200    175   8307</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a:t>
            </a:r>
            <a:r>
              <a:rPr lang="en-US" altLang="zh-CN" sz="1800" dirty="0" err="1">
                <a:solidFill>
                  <a:srgbClr val="000000"/>
                </a:solidFill>
                <a:latin typeface="Courier New" panose="02070309020205020404" pitchFamily="49" charset="0"/>
                <a:ea typeface="黑体" pitchFamily="2" charset="-122"/>
                <a:cs typeface="Courier New" panose="02070309020205020404" pitchFamily="49" charset="0"/>
              </a:rPr>
              <a:t>liang</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2074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梁振宇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03    4560   4400    180     90   8050</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sun     3087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孙东旭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03    4804   4218    106    213   7915</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tian    2076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田晓星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04    4832   4450    230    245   8267</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a:t>
            </a:r>
            <a:r>
              <a:rPr lang="en-US" altLang="zh-CN" sz="1800" dirty="0" err="1">
                <a:solidFill>
                  <a:srgbClr val="000000"/>
                </a:solidFill>
                <a:latin typeface="Courier New" panose="02070309020205020404" pitchFamily="49" charset="0"/>
                <a:ea typeface="黑体" pitchFamily="2" charset="-122"/>
                <a:cs typeface="Courier New" panose="02070309020205020404" pitchFamily="49" charset="0"/>
              </a:rPr>
              <a:t>liang</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2074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梁振宇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04    4660   4450    230     70   8270</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sun     3087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孙东旭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04    4700   4310    283    270   8023</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注：燃气费自本年度开始不再从工资中扣除。</a:t>
            </a:r>
            <a:endParaRPr lang="zh-CN" altLang="en-US" sz="2000" dirty="0">
              <a:solidFill>
                <a:srgbClr val="000000"/>
              </a:solidFill>
              <a:latin typeface="Courier New" panose="02070309020205020404" pitchFamily="49" charset="0"/>
              <a:ea typeface="黑体" pitchFamily="2" charset="-122"/>
              <a:cs typeface="Courier New" panose="02070309020205020404" pitchFamily="49" charset="0"/>
            </a:endParaRPr>
          </a:p>
        </p:txBody>
      </p:sp>
    </p:spTree>
    <p:extLst>
      <p:ext uri="{BB962C8B-B14F-4D97-AF65-F5344CB8AC3E}">
        <p14:creationId xmlns:p14="http://schemas.microsoft.com/office/powerpoint/2010/main" val="1719054353"/>
      </p:ext>
    </p:extLst>
  </p:cSld>
  <p:clrMapOvr>
    <a:masterClrMapping/>
  </p:clrMapOvr>
  <p:transition spd="slow" advTm="38376"/>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用户</a:t>
            </a:r>
            <a:r>
              <a:rPr lang="en-US" altLang="zh-CN" kern="0" dirty="0" err="1">
                <a:latin typeface="Verdana" panose="020B0604030504040204" pitchFamily="34" charset="0"/>
                <a:ea typeface="黑体" panose="02010609060101010101" pitchFamily="49" charset="-122"/>
              </a:rPr>
              <a:t>liu</a:t>
            </a:r>
            <a:r>
              <a:rPr lang="zh-CN" altLang="en-US" kern="0" dirty="0">
                <a:latin typeface="Verdana" panose="020B0604030504040204" pitchFamily="34" charset="0"/>
                <a:ea typeface="黑体" panose="02010609060101010101" pitchFamily="49" charset="-122"/>
              </a:rPr>
              <a:t>的程序</a:t>
            </a:r>
            <a:r>
              <a:rPr lang="en-US" altLang="zh-CN" kern="0" dirty="0" err="1">
                <a:latin typeface="Verdana" panose="020B0604030504040204" pitchFamily="34" charset="0"/>
                <a:ea typeface="黑体" panose="02010609060101010101" pitchFamily="49" charset="-122"/>
              </a:rPr>
              <a:t>query.c</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矩形 3"/>
          <p:cNvSpPr/>
          <p:nvPr/>
        </p:nvSpPr>
        <p:spPr>
          <a:xfrm>
            <a:off x="1734950" y="952167"/>
            <a:ext cx="8933051" cy="5940088"/>
          </a:xfrm>
          <a:prstGeom prst="rect">
            <a:avLst/>
          </a:prstGeom>
          <a:solidFill>
            <a:srgbClr val="FFFFFF"/>
          </a:solidFill>
          <a:ln w="12700" cap="flat" cmpd="sng" algn="ctr">
            <a:solidFill>
              <a:srgbClr val="ED7D31"/>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main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void</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FILE</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512</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64</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username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fopen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"list.txt"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NULL</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ERROR: Open file \"list.txt\": %m\n"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exit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username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getlogin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while</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fgets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sizeof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else</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sscanf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&amp;&amp;</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strcmp</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username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动作按钮: 转到主页 4">
            <a:hlinkClick r:id="rId2" action="ppaction://hlinksldjump" highlightClick="1"/>
            <a:extLst>
              <a:ext uri="{FF2B5EF4-FFF2-40B4-BE49-F238E27FC236}">
                <a16:creationId xmlns:a16="http://schemas.microsoft.com/office/drawing/2014/main" id="{9C1AB2E9-F498-4EB2-B221-AAAC43B284C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37591040"/>
      </p:ext>
    </p:extLst>
  </p:cSld>
  <p:clrMapOvr>
    <a:masterClrMapping/>
  </p:clrMapOvr>
  <p:transition spd="slow" advTm="38376"/>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简单的三级权限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1915062" y="1052736"/>
            <a:ext cx="8501576" cy="5544616"/>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buClr>
                <a:srgbClr val="FF9900"/>
              </a:buClr>
              <a:defRPr/>
            </a:pPr>
            <a:r>
              <a:rPr lang="zh-CN" altLang="en-US" sz="2400" kern="0" dirty="0">
                <a:solidFill>
                  <a:srgbClr val="0000CC"/>
                </a:solidFill>
                <a:latin typeface="Courier New" panose="02070309020205020404" pitchFamily="49" charset="0"/>
                <a:ea typeface="等线"/>
                <a:cs typeface="Courier New" panose="02070309020205020404" pitchFamily="49" charset="0"/>
              </a:rPr>
              <a:t>用户</a:t>
            </a:r>
            <a:r>
              <a:rPr lang="en-US" altLang="zh-CN" sz="2400" kern="0" dirty="0" err="1">
                <a:solidFill>
                  <a:srgbClr val="0000CC"/>
                </a:solidFill>
                <a:latin typeface="Courier New" panose="02070309020205020404" pitchFamily="49" charset="0"/>
                <a:ea typeface="等线"/>
                <a:cs typeface="Courier New" panose="02070309020205020404" pitchFamily="49" charset="0"/>
              </a:rPr>
              <a:t>liu</a:t>
            </a:r>
            <a:endParaRPr lang="en-US" altLang="zh-CN" sz="2400" kern="0" dirty="0">
              <a:solidFill>
                <a:srgbClr val="0000CC"/>
              </a:solidFill>
              <a:latin typeface="Courier New" panose="02070309020205020404" pitchFamily="49" charset="0"/>
              <a:ea typeface="等线"/>
              <a:cs typeface="Courier New" panose="02070309020205020404" pitchFamily="49" charset="0"/>
            </a:endParaRPr>
          </a:p>
          <a:p>
            <a:pPr eaLnBrk="1" hangingPunct="1">
              <a:lnSpc>
                <a:spcPct val="100000"/>
              </a:lnSpc>
              <a:buClr>
                <a:srgbClr val="FF9900"/>
              </a:buClr>
              <a:buNone/>
              <a:defRPr/>
            </a:pPr>
            <a:r>
              <a:rPr lang="en-US" altLang="zh-CN" sz="2000" kern="0" dirty="0">
                <a:latin typeface="Courier New" panose="02070309020205020404" pitchFamily="49" charset="0"/>
                <a:ea typeface="等线"/>
                <a:cs typeface="Courier New" panose="02070309020205020404" pitchFamily="49" charset="0"/>
              </a:rPr>
              <a:t>  </a:t>
            </a:r>
            <a:r>
              <a:rPr lang="zh-CN" altLang="en-US" sz="2000" kern="0" dirty="0">
                <a:latin typeface="Courier New" panose="02070309020205020404" pitchFamily="49" charset="0"/>
                <a:ea typeface="等线"/>
                <a:cs typeface="Courier New" panose="02070309020205020404" pitchFamily="49" charset="0"/>
              </a:rPr>
              <a:t>源程序经过编译后，生成可执行文件</a:t>
            </a:r>
            <a:r>
              <a:rPr lang="en-US" altLang="zh-CN" sz="2000" kern="0" dirty="0">
                <a:latin typeface="Courier New" panose="02070309020205020404" pitchFamily="49" charset="0"/>
                <a:ea typeface="等线"/>
                <a:cs typeface="Courier New" panose="02070309020205020404" pitchFamily="49" charset="0"/>
              </a:rPr>
              <a:t>query</a:t>
            </a:r>
            <a:r>
              <a:rPr lang="zh-CN" altLang="en-US" sz="2000" kern="0" dirty="0">
                <a:latin typeface="Courier New" panose="02070309020205020404" pitchFamily="49" charset="0"/>
                <a:ea typeface="等线"/>
                <a:cs typeface="Courier New" panose="02070309020205020404" pitchFamily="49" charset="0"/>
              </a:rPr>
              <a:t>。为了保密</a:t>
            </a:r>
            <a:r>
              <a:rPr lang="en-US" altLang="zh-CN" sz="2000" kern="0" dirty="0">
                <a:latin typeface="Courier New" panose="02070309020205020404" pitchFamily="49" charset="0"/>
                <a:ea typeface="等线"/>
                <a:cs typeface="Courier New" panose="02070309020205020404" pitchFamily="49" charset="0"/>
              </a:rPr>
              <a:t>,</a:t>
            </a:r>
            <a:r>
              <a:rPr lang="zh-CN" altLang="en-US" sz="2000" kern="0" dirty="0">
                <a:latin typeface="Courier New" panose="02070309020205020404" pitchFamily="49" charset="0"/>
                <a:ea typeface="等线"/>
                <a:cs typeface="Courier New" panose="02070309020205020404" pitchFamily="49" charset="0"/>
              </a:rPr>
              <a:t>用户</a:t>
            </a:r>
            <a:r>
              <a:rPr lang="en-US" altLang="zh-CN" sz="2000" kern="0" dirty="0" err="1">
                <a:latin typeface="Courier New" panose="02070309020205020404" pitchFamily="49" charset="0"/>
                <a:ea typeface="等线"/>
                <a:cs typeface="Courier New" panose="02070309020205020404" pitchFamily="49" charset="0"/>
              </a:rPr>
              <a:t>liu</a:t>
            </a:r>
            <a:r>
              <a:rPr lang="zh-CN" altLang="en-US" sz="2000" kern="0" dirty="0">
                <a:latin typeface="Courier New" panose="02070309020205020404" pitchFamily="49" charset="0"/>
                <a:ea typeface="等线"/>
                <a:cs typeface="Courier New" panose="02070309020205020404" pitchFamily="49" charset="0"/>
              </a:rPr>
              <a:t>将文件</a:t>
            </a:r>
            <a:r>
              <a:rPr lang="en-US" altLang="zh-CN" sz="2000" kern="0" dirty="0">
                <a:latin typeface="Courier New" panose="02070309020205020404" pitchFamily="49" charset="0"/>
                <a:ea typeface="等线"/>
                <a:cs typeface="Courier New" panose="02070309020205020404" pitchFamily="49" charset="0"/>
              </a:rPr>
              <a:t>list.txt</a:t>
            </a:r>
            <a:r>
              <a:rPr lang="zh-CN" altLang="en-US" sz="2000" kern="0" dirty="0">
                <a:latin typeface="Courier New" panose="02070309020205020404" pitchFamily="49" charset="0"/>
                <a:ea typeface="等线"/>
                <a:cs typeface="Courier New" panose="02070309020205020404" pitchFamily="49" charset="0"/>
              </a:rPr>
              <a:t>的权限设为</a:t>
            </a:r>
            <a:r>
              <a:rPr lang="en-US" altLang="zh-CN" sz="2000" kern="0" dirty="0" err="1">
                <a:latin typeface="Courier New" panose="02070309020205020404" pitchFamily="49" charset="0"/>
                <a:ea typeface="等线"/>
                <a:cs typeface="Courier New" panose="02070309020205020404" pitchFamily="49" charset="0"/>
              </a:rPr>
              <a:t>rw</a:t>
            </a:r>
            <a:r>
              <a:rPr lang="en-US" altLang="zh-CN" sz="2000" kern="0" dirty="0">
                <a:latin typeface="Courier New" panose="02070309020205020404" pitchFamily="49" charset="0"/>
                <a:ea typeface="等线"/>
                <a:cs typeface="Courier New" panose="02070309020205020404" pitchFamily="49" charset="0"/>
              </a:rPr>
              <a:t>-------</a:t>
            </a:r>
            <a:r>
              <a:rPr lang="zh-CN" altLang="en-US" sz="2000" kern="0" dirty="0">
                <a:latin typeface="Courier New" panose="02070309020205020404" pitchFamily="49" charset="0"/>
                <a:ea typeface="等线"/>
                <a:cs typeface="Courier New" panose="02070309020205020404" pitchFamily="49" charset="0"/>
              </a:rPr>
              <a:t>，文件</a:t>
            </a:r>
            <a:r>
              <a:rPr lang="en-US" altLang="zh-CN" sz="2000" kern="0" dirty="0">
                <a:latin typeface="Courier New" panose="02070309020205020404" pitchFamily="49" charset="0"/>
                <a:ea typeface="等线"/>
                <a:cs typeface="Courier New" panose="02070309020205020404" pitchFamily="49" charset="0"/>
              </a:rPr>
              <a:t>query</a:t>
            </a:r>
            <a:r>
              <a:rPr lang="zh-CN" altLang="en-US" sz="2000" kern="0" dirty="0">
                <a:latin typeface="Courier New" panose="02070309020205020404" pitchFamily="49" charset="0"/>
                <a:ea typeface="等线"/>
                <a:cs typeface="Courier New" panose="02070309020205020404" pitchFamily="49" charset="0"/>
              </a:rPr>
              <a:t>的权限为</a:t>
            </a:r>
            <a:r>
              <a:rPr lang="en-US" altLang="zh-CN" sz="2000" kern="0" dirty="0" err="1">
                <a:latin typeface="Courier New" panose="02070309020205020404" pitchFamily="49" charset="0"/>
                <a:ea typeface="等线"/>
                <a:cs typeface="Courier New" panose="02070309020205020404" pitchFamily="49" charset="0"/>
              </a:rPr>
              <a:t>rwx</a:t>
            </a:r>
            <a:r>
              <a:rPr lang="en-US" altLang="zh-CN" sz="2000" kern="0" dirty="0">
                <a:latin typeface="Courier New" panose="02070309020205020404" pitchFamily="49" charset="0"/>
                <a:ea typeface="等线"/>
                <a:cs typeface="Courier New" panose="02070309020205020404" pitchFamily="49" charset="0"/>
              </a:rPr>
              <a:t>--x--x</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err="1">
                <a:solidFill>
                  <a:srgbClr val="000000"/>
                </a:solidFill>
                <a:latin typeface="Courier New" panose="02070309020205020404" pitchFamily="49" charset="0"/>
                <a:ea typeface="等线"/>
                <a:cs typeface="Courier New" panose="02070309020205020404" pitchFamily="49" charset="0"/>
              </a:rPr>
              <a:t>chmod</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 600 list.txt</a:t>
            </a:r>
            <a:endParaRPr lang="en-US" altLang="zh-CN" sz="2000" b="0" kern="0" dirty="0">
              <a:solidFill>
                <a:srgbClr val="000000"/>
              </a:solidFill>
              <a:latin typeface="Courier New" panose="02070309020205020404" pitchFamily="49" charset="0"/>
              <a:ea typeface="等线"/>
              <a:cs typeface="Courier New" panose="02070309020205020404" pitchFamily="49" charset="0"/>
            </a:endParaRP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err="1">
                <a:solidFill>
                  <a:srgbClr val="000000"/>
                </a:solidFill>
                <a:latin typeface="Courier New" panose="02070309020205020404" pitchFamily="49" charset="0"/>
                <a:ea typeface="等线"/>
                <a:cs typeface="Courier New" panose="02070309020205020404" pitchFamily="49" charset="0"/>
              </a:rPr>
              <a:t>chmod</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 711 query</a:t>
            </a:r>
            <a:endParaRPr lang="en-US" altLang="zh-CN" sz="2000" b="0" kern="0" dirty="0">
              <a:solidFill>
                <a:srgbClr val="000000"/>
              </a:solidFill>
              <a:latin typeface="Courier New" panose="02070309020205020404" pitchFamily="49" charset="0"/>
              <a:ea typeface="等线"/>
              <a:cs typeface="Courier New" panose="02070309020205020404" pitchFamily="49" charset="0"/>
            </a:endParaRP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ls -l list.txt query</a:t>
            </a:r>
            <a:endParaRPr lang="en-US" altLang="zh-CN" sz="2000" b="0" kern="0" dirty="0">
              <a:solidFill>
                <a:srgbClr val="000000"/>
              </a:solidFill>
              <a:latin typeface="Courier New" panose="02070309020205020404" pitchFamily="49" charset="0"/>
              <a:ea typeface="等线"/>
              <a:cs typeface="Courier New" panose="02070309020205020404" pitchFamily="49" charset="0"/>
            </a:endParaRP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a:t>
            </a:r>
            <a:r>
              <a:rPr lang="en-US" altLang="zh-CN" sz="2000" b="0" kern="0" dirty="0" err="1">
                <a:solidFill>
                  <a:srgbClr val="000000"/>
                </a:solidFill>
                <a:latin typeface="Courier New" panose="02070309020205020404" pitchFamily="49" charset="0"/>
                <a:ea typeface="等线"/>
                <a:cs typeface="Courier New" panose="02070309020205020404" pitchFamily="49" charset="0"/>
              </a:rPr>
              <a:t>rw</a:t>
            </a:r>
            <a:r>
              <a:rPr lang="en-US" altLang="zh-CN" sz="2000" b="0" kern="0" dirty="0">
                <a:solidFill>
                  <a:srgbClr val="000000"/>
                </a:solidFill>
                <a:latin typeface="Courier New" panose="02070309020205020404" pitchFamily="49" charset="0"/>
                <a:ea typeface="等线"/>
                <a:cs typeface="Courier New" panose="02070309020205020404" pitchFamily="49" charset="0"/>
              </a:rPr>
              <a:t>-------  1 </a:t>
            </a:r>
            <a:r>
              <a:rPr lang="en-US" altLang="zh-CN" sz="20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2000" b="0" kern="0" dirty="0">
                <a:solidFill>
                  <a:srgbClr val="000000"/>
                </a:solidFill>
                <a:latin typeface="Courier New" panose="02070309020205020404" pitchFamily="49" charset="0"/>
                <a:ea typeface="等线"/>
                <a:cs typeface="Courier New" panose="02070309020205020404" pitchFamily="49" charset="0"/>
              </a:rPr>
              <a:t>  leader 722   Dec 10 23:04 list.txt</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a:t>
            </a:r>
            <a:r>
              <a:rPr lang="en-US" altLang="zh-CN" sz="2000" b="0" kern="0" dirty="0" err="1">
                <a:solidFill>
                  <a:srgbClr val="000000"/>
                </a:solidFill>
                <a:latin typeface="Courier New" panose="02070309020205020404" pitchFamily="49" charset="0"/>
                <a:ea typeface="等线"/>
                <a:cs typeface="Courier New" panose="02070309020205020404" pitchFamily="49" charset="0"/>
              </a:rPr>
              <a:t>rwx</a:t>
            </a:r>
            <a:r>
              <a:rPr lang="en-US" altLang="zh-CN" sz="2000" b="0" kern="0" dirty="0">
                <a:solidFill>
                  <a:srgbClr val="000000"/>
                </a:solidFill>
                <a:latin typeface="Courier New" panose="02070309020205020404" pitchFamily="49" charset="0"/>
                <a:ea typeface="等线"/>
                <a:cs typeface="Courier New" panose="02070309020205020404" pitchFamily="49" charset="0"/>
              </a:rPr>
              <a:t>--x--x   1 </a:t>
            </a:r>
            <a:r>
              <a:rPr lang="en-US" altLang="zh-CN" sz="20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2000" b="0" kern="0" dirty="0">
                <a:solidFill>
                  <a:srgbClr val="000000"/>
                </a:solidFill>
                <a:latin typeface="Courier New" panose="02070309020205020404" pitchFamily="49" charset="0"/>
                <a:ea typeface="等线"/>
                <a:cs typeface="Courier New" panose="02070309020205020404" pitchFamily="49" charset="0"/>
              </a:rPr>
              <a:t> leader 56134 Dec 10 23:07 query</a:t>
            </a:r>
          </a:p>
          <a:p>
            <a:pPr eaLnBrk="1" hangingPunct="1">
              <a:lnSpc>
                <a:spcPct val="100000"/>
              </a:lnSpc>
              <a:buClr>
                <a:srgbClr val="FF9900"/>
              </a:buClr>
              <a:defRPr/>
            </a:pPr>
            <a:r>
              <a:rPr lang="zh-CN" altLang="en-US" sz="2400" kern="0" dirty="0">
                <a:solidFill>
                  <a:srgbClr val="0000CC"/>
                </a:solidFill>
                <a:latin typeface="Courier New" panose="02070309020205020404" pitchFamily="49" charset="0"/>
                <a:ea typeface="等线"/>
                <a:cs typeface="Courier New" panose="02070309020205020404" pitchFamily="49" charset="0"/>
              </a:rPr>
              <a:t>用户</a:t>
            </a:r>
            <a:r>
              <a:rPr lang="en-US" altLang="zh-CN" sz="2400" kern="0" dirty="0" err="1">
                <a:solidFill>
                  <a:srgbClr val="0000CC"/>
                </a:solidFill>
                <a:latin typeface="Courier New" panose="02070309020205020404" pitchFamily="49" charset="0"/>
                <a:ea typeface="等线"/>
                <a:cs typeface="Courier New" panose="02070309020205020404" pitchFamily="49" charset="0"/>
              </a:rPr>
              <a:t>liang</a:t>
            </a:r>
            <a:r>
              <a:rPr lang="zh-CN" altLang="en-US" sz="2400" kern="0" dirty="0">
                <a:solidFill>
                  <a:srgbClr val="0000CC"/>
                </a:solidFill>
                <a:latin typeface="Courier New" panose="02070309020205020404" pitchFamily="49" charset="0"/>
                <a:ea typeface="等线"/>
                <a:cs typeface="Courier New" panose="02070309020205020404" pitchFamily="49" charset="0"/>
              </a:rPr>
              <a:t>执行命令</a:t>
            </a:r>
            <a:r>
              <a:rPr lang="en-US" altLang="zh-CN" sz="2400" kern="0" dirty="0">
                <a:solidFill>
                  <a:srgbClr val="0000CC"/>
                </a:solidFill>
                <a:latin typeface="Courier New" panose="02070309020205020404" pitchFamily="49" charset="0"/>
                <a:ea typeface="等线"/>
                <a:cs typeface="Courier New" panose="02070309020205020404" pitchFamily="49" charset="0"/>
              </a:rPr>
              <a:t>query</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query</a:t>
            </a: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ERROR: Open file "list.txt" : Permission denied</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cat list.txt</a:t>
            </a: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cannot open list.txt: Permission denied</a:t>
            </a:r>
          </a:p>
        </p:txBody>
      </p:sp>
    </p:spTree>
    <p:extLst>
      <p:ext uri="{BB962C8B-B14F-4D97-AF65-F5344CB8AC3E}">
        <p14:creationId xmlns:p14="http://schemas.microsoft.com/office/powerpoint/2010/main" val="2825284629"/>
      </p:ext>
    </p:extLst>
  </p:cSld>
  <p:clrMapOvr>
    <a:masterClrMapping/>
  </p:clrMapOvr>
  <p:transition spd="slow" advTm="38376"/>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defRPr/>
            </a:pPr>
            <a:r>
              <a:rPr lang="en-US" altLang="zh-CN" kern="0" dirty="0">
                <a:latin typeface="Verdana" panose="020B0604030504040204" pitchFamily="34" charset="0"/>
                <a:ea typeface="黑体" panose="02010609060101010101" pitchFamily="49" charset="-122"/>
              </a:rPr>
              <a:t>SUID</a:t>
            </a:r>
            <a:r>
              <a:rPr lang="zh-CN" altLang="en-US" kern="0" dirty="0">
                <a:latin typeface="黑体" panose="02010609060101010101" pitchFamily="49" charset="-122"/>
                <a:ea typeface="黑体" panose="02010609060101010101" pitchFamily="49" charset="-122"/>
              </a:rPr>
              <a:t>权限</a:t>
            </a:r>
            <a:endParaRPr lang="zh-CN" altLang="zh-CN" kern="0" dirty="0">
              <a:latin typeface="黑体" panose="02010609060101010101" pitchFamily="49" charset="-122"/>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1839894" y="1052736"/>
            <a:ext cx="8432571" cy="5805264"/>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533400" indent="-533400" eaLnBrk="1" hangingPunct="1">
              <a:lnSpc>
                <a:spcPct val="100000"/>
              </a:lnSpc>
              <a:buClr>
                <a:srgbClr val="FF9900"/>
              </a:buClr>
              <a:defRPr/>
            </a:pPr>
            <a:r>
              <a:rPr lang="zh-CN" altLang="en-US" sz="2000" b="0" kern="0" dirty="0">
                <a:solidFill>
                  <a:srgbClr val="0000CC"/>
                </a:solidFill>
                <a:latin typeface="Courier New" panose="02070309020205020404" pitchFamily="49" charset="0"/>
                <a:ea typeface="等线"/>
                <a:cs typeface="Courier New" panose="02070309020205020404" pitchFamily="49" charset="0"/>
              </a:rPr>
              <a:t>文件</a:t>
            </a:r>
            <a:r>
              <a:rPr lang="en-US" altLang="zh-CN" sz="2000" b="0" kern="0" dirty="0">
                <a:solidFill>
                  <a:srgbClr val="0000CC"/>
                </a:solidFill>
                <a:latin typeface="Courier New" panose="02070309020205020404" pitchFamily="49" charset="0"/>
                <a:ea typeface="等线"/>
                <a:cs typeface="Courier New" panose="02070309020205020404" pitchFamily="49" charset="0"/>
              </a:rPr>
              <a:t>query</a:t>
            </a:r>
            <a:r>
              <a:rPr lang="zh-CN" altLang="en-US" sz="2000" b="0" kern="0" dirty="0">
                <a:solidFill>
                  <a:srgbClr val="0000CC"/>
                </a:solidFill>
                <a:latin typeface="Courier New" panose="02070309020205020404" pitchFamily="49" charset="0"/>
                <a:ea typeface="等线"/>
                <a:cs typeface="Courier New" panose="02070309020205020404" pitchFamily="49" charset="0"/>
              </a:rPr>
              <a:t>的文件主</a:t>
            </a:r>
            <a:r>
              <a:rPr lang="en-US" altLang="zh-CN" sz="2000" b="0" kern="0" dirty="0" err="1">
                <a:solidFill>
                  <a:srgbClr val="0000CC"/>
                </a:solidFill>
                <a:latin typeface="Courier New" panose="02070309020205020404" pitchFamily="49" charset="0"/>
                <a:ea typeface="等线"/>
                <a:cs typeface="Courier New" panose="02070309020205020404" pitchFamily="49" charset="0"/>
              </a:rPr>
              <a:t>liu</a:t>
            </a:r>
            <a:r>
              <a:rPr lang="zh-CN" altLang="en-US" sz="2000" b="0" kern="0" dirty="0">
                <a:solidFill>
                  <a:srgbClr val="0000CC"/>
                </a:solidFill>
                <a:latin typeface="Courier New" panose="02070309020205020404" pitchFamily="49" charset="0"/>
                <a:ea typeface="等线"/>
                <a:cs typeface="Courier New" panose="02070309020205020404" pitchFamily="49" charset="0"/>
              </a:rPr>
              <a:t>给文件</a:t>
            </a:r>
            <a:r>
              <a:rPr lang="en-US" altLang="zh-CN" sz="2000" b="0" kern="0" dirty="0">
                <a:solidFill>
                  <a:srgbClr val="0000CC"/>
                </a:solidFill>
                <a:latin typeface="Courier New" panose="02070309020205020404" pitchFamily="49" charset="0"/>
                <a:ea typeface="等线"/>
                <a:cs typeface="Courier New" panose="02070309020205020404" pitchFamily="49" charset="0"/>
              </a:rPr>
              <a:t>query</a:t>
            </a:r>
            <a:r>
              <a:rPr lang="zh-CN" altLang="en-US" sz="2000" b="0" kern="0" dirty="0">
                <a:solidFill>
                  <a:srgbClr val="0000CC"/>
                </a:solidFill>
                <a:latin typeface="Courier New" panose="02070309020205020404" pitchFamily="49" charset="0"/>
                <a:ea typeface="等线"/>
                <a:cs typeface="Courier New" panose="02070309020205020404" pitchFamily="49" charset="0"/>
              </a:rPr>
              <a:t>增加</a:t>
            </a:r>
            <a:r>
              <a:rPr lang="en-US" altLang="zh-CN" sz="2000" b="0" kern="0" dirty="0">
                <a:solidFill>
                  <a:srgbClr val="0000CC"/>
                </a:solidFill>
                <a:latin typeface="Courier New" panose="02070309020205020404" pitchFamily="49" charset="0"/>
                <a:ea typeface="等线"/>
                <a:cs typeface="Courier New" panose="02070309020205020404" pitchFamily="49" charset="0"/>
              </a:rPr>
              <a:t>SUID</a:t>
            </a:r>
            <a:r>
              <a:rPr lang="zh-CN" altLang="en-US" sz="2000" b="0" kern="0" dirty="0">
                <a:solidFill>
                  <a:srgbClr val="0000CC"/>
                </a:solidFill>
                <a:latin typeface="Courier New" panose="02070309020205020404" pitchFamily="49" charset="0"/>
                <a:ea typeface="等线"/>
                <a:cs typeface="Courier New" panose="02070309020205020404" pitchFamily="49" charset="0"/>
              </a:rPr>
              <a:t>权限</a:t>
            </a:r>
          </a:p>
          <a:p>
            <a:pPr marL="533400" indent="-533400"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err="1">
                <a:solidFill>
                  <a:srgbClr val="000000"/>
                </a:solidFill>
                <a:latin typeface="Courier New" panose="02070309020205020404" pitchFamily="49" charset="0"/>
                <a:ea typeface="等线"/>
                <a:cs typeface="Courier New" panose="02070309020205020404" pitchFamily="49" charset="0"/>
              </a:rPr>
              <a:t>chmod</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err="1">
                <a:solidFill>
                  <a:srgbClr val="000000"/>
                </a:solidFill>
                <a:latin typeface="Courier New" panose="02070309020205020404" pitchFamily="49" charset="0"/>
                <a:ea typeface="等线"/>
                <a:cs typeface="Courier New" panose="02070309020205020404" pitchFamily="49" charset="0"/>
              </a:rPr>
              <a:t>u+s</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 query</a:t>
            </a:r>
            <a:endParaRPr lang="en-US" altLang="zh-CN" sz="1600" b="0" kern="0" dirty="0">
              <a:solidFill>
                <a:srgbClr val="000000"/>
              </a:solidFill>
              <a:latin typeface="Courier New" panose="02070309020205020404" pitchFamily="49" charset="0"/>
              <a:ea typeface="等线"/>
              <a:cs typeface="Courier New" panose="02070309020205020404" pitchFamily="49" charset="0"/>
            </a:endParaRP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ls -l query</a:t>
            </a: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rws</a:t>
            </a:r>
            <a:r>
              <a:rPr lang="en-US" altLang="zh-CN" sz="1600" b="0" kern="0" dirty="0">
                <a:solidFill>
                  <a:srgbClr val="000000"/>
                </a:solidFill>
                <a:latin typeface="Courier New" panose="02070309020205020404" pitchFamily="49" charset="0"/>
                <a:ea typeface="等线"/>
                <a:cs typeface="Courier New" panose="02070309020205020404" pitchFamily="49" charset="0"/>
              </a:rPr>
              <a:t>--x--x   1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1600" b="0" kern="0" dirty="0">
                <a:solidFill>
                  <a:srgbClr val="000000"/>
                </a:solidFill>
                <a:latin typeface="Courier New" panose="02070309020205020404" pitchFamily="49" charset="0"/>
                <a:ea typeface="等线"/>
                <a:cs typeface="Courier New" panose="02070309020205020404" pitchFamily="49" charset="0"/>
              </a:rPr>
              <a:t>   leader   56134 Dec 10 23:07 query</a:t>
            </a:r>
          </a:p>
          <a:p>
            <a:pPr marL="533400" indent="-533400" eaLnBrk="1" hangingPunct="1">
              <a:lnSpc>
                <a:spcPct val="100000"/>
              </a:lnSpc>
              <a:buClr>
                <a:srgbClr val="FF9900"/>
              </a:buClr>
              <a:defRPr/>
            </a:pPr>
            <a:r>
              <a:rPr lang="zh-CN" altLang="en-US" sz="2000" b="0" kern="0" dirty="0">
                <a:solidFill>
                  <a:srgbClr val="0000CC"/>
                </a:solidFill>
                <a:latin typeface="Courier New" panose="02070309020205020404" pitchFamily="49" charset="0"/>
                <a:ea typeface="等线"/>
                <a:cs typeface="Courier New" panose="02070309020205020404" pitchFamily="49" charset="0"/>
              </a:rPr>
              <a:t>用户</a:t>
            </a:r>
            <a:r>
              <a:rPr lang="en-US" altLang="zh-CN" sz="2000" b="0" kern="0" dirty="0" err="1">
                <a:solidFill>
                  <a:srgbClr val="0000CC"/>
                </a:solidFill>
                <a:latin typeface="Courier New" panose="02070309020205020404" pitchFamily="49" charset="0"/>
                <a:ea typeface="等线"/>
                <a:cs typeface="Courier New" panose="02070309020205020404" pitchFamily="49" charset="0"/>
              </a:rPr>
              <a:t>liang</a:t>
            </a:r>
            <a:r>
              <a:rPr lang="zh-CN" altLang="en-US" sz="2000" b="0" kern="0" dirty="0">
                <a:solidFill>
                  <a:srgbClr val="0000CC"/>
                </a:solidFill>
                <a:latin typeface="Courier New" panose="02070309020205020404" pitchFamily="49" charset="0"/>
                <a:ea typeface="等线"/>
                <a:cs typeface="Courier New" panose="02070309020205020404" pitchFamily="49" charset="0"/>
              </a:rPr>
              <a:t>通过</a:t>
            </a:r>
            <a:r>
              <a:rPr lang="en-US" altLang="zh-CN" sz="2000" b="0" kern="0" dirty="0">
                <a:solidFill>
                  <a:srgbClr val="0000CC"/>
                </a:solidFill>
                <a:latin typeface="Courier New" panose="02070309020205020404" pitchFamily="49" charset="0"/>
                <a:ea typeface="等线"/>
                <a:cs typeface="Courier New" panose="02070309020205020404" pitchFamily="49" charset="0"/>
              </a:rPr>
              <a:t>query</a:t>
            </a:r>
            <a:r>
              <a:rPr lang="zh-CN" altLang="en-US" sz="2000" b="0" kern="0" dirty="0">
                <a:solidFill>
                  <a:srgbClr val="0000CC"/>
                </a:solidFill>
                <a:latin typeface="Courier New" panose="02070309020205020404" pitchFamily="49" charset="0"/>
                <a:ea typeface="等线"/>
                <a:cs typeface="Courier New" panose="02070309020205020404" pitchFamily="49" charset="0"/>
              </a:rPr>
              <a:t>命令查询只许</a:t>
            </a:r>
            <a:r>
              <a:rPr lang="en-US" altLang="zh-CN" sz="2000" b="0" kern="0" dirty="0" err="1">
                <a:solidFill>
                  <a:srgbClr val="0000CC"/>
                </a:solidFill>
                <a:latin typeface="Courier New" panose="02070309020205020404" pitchFamily="49" charset="0"/>
                <a:ea typeface="等线"/>
                <a:cs typeface="Courier New" panose="02070309020205020404" pitchFamily="49" charset="0"/>
              </a:rPr>
              <a:t>liu</a:t>
            </a:r>
            <a:r>
              <a:rPr lang="zh-CN" altLang="en-US" sz="2000" b="0" kern="0" dirty="0">
                <a:solidFill>
                  <a:srgbClr val="0000CC"/>
                </a:solidFill>
                <a:latin typeface="Courier New" panose="02070309020205020404" pitchFamily="49" charset="0"/>
                <a:ea typeface="等线"/>
                <a:cs typeface="Courier New" panose="02070309020205020404" pitchFamily="49" charset="0"/>
              </a:rPr>
              <a:t>可读的文件</a:t>
            </a:r>
            <a:r>
              <a:rPr lang="en-US" altLang="zh-CN" sz="2000" b="0" kern="0" dirty="0">
                <a:solidFill>
                  <a:srgbClr val="0000CC"/>
                </a:solidFill>
                <a:latin typeface="Courier New" panose="02070309020205020404" pitchFamily="49" charset="0"/>
                <a:ea typeface="等线"/>
                <a:cs typeface="Courier New" panose="02070309020205020404" pitchFamily="49" charset="0"/>
              </a:rPr>
              <a:t>list.txt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ls -l list.txt query</a:t>
            </a: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rw</a:t>
            </a:r>
            <a:r>
              <a:rPr lang="en-US" altLang="zh-CN" sz="1600" b="0" kern="0" dirty="0">
                <a:solidFill>
                  <a:srgbClr val="000000"/>
                </a:solidFill>
                <a:latin typeface="Courier New" panose="02070309020205020404" pitchFamily="49" charset="0"/>
                <a:ea typeface="等线"/>
                <a:cs typeface="Courier New" panose="02070309020205020404" pitchFamily="49" charset="0"/>
              </a:rPr>
              <a:t>-------   1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1600" b="0" kern="0" dirty="0">
                <a:solidFill>
                  <a:srgbClr val="000000"/>
                </a:solidFill>
                <a:latin typeface="Courier New" panose="02070309020205020404" pitchFamily="49" charset="0"/>
                <a:ea typeface="等线"/>
                <a:cs typeface="Courier New" panose="02070309020205020404" pitchFamily="49" charset="0"/>
              </a:rPr>
              <a:t>   leader     722 Dec 10 23:04 list.txt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rws</a:t>
            </a:r>
            <a:r>
              <a:rPr lang="en-US" altLang="zh-CN" sz="1600" b="0" kern="0" dirty="0">
                <a:solidFill>
                  <a:srgbClr val="000000"/>
                </a:solidFill>
                <a:latin typeface="Courier New" panose="02070309020205020404" pitchFamily="49" charset="0"/>
                <a:ea typeface="等线"/>
                <a:cs typeface="Courier New" panose="02070309020205020404" pitchFamily="49" charset="0"/>
              </a:rPr>
              <a:t>--x--x   1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1600" b="0" kern="0" dirty="0">
                <a:solidFill>
                  <a:srgbClr val="000000"/>
                </a:solidFill>
                <a:latin typeface="Courier New" panose="02070309020205020404" pitchFamily="49" charset="0"/>
                <a:ea typeface="等线"/>
                <a:cs typeface="Courier New" panose="02070309020205020404" pitchFamily="49" charset="0"/>
              </a:rPr>
              <a:t>   leader   56134 Dec 10 23:07 query</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query</a:t>
            </a: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zh-CN" altLang="en-US" sz="1600" b="0" kern="0" dirty="0">
                <a:solidFill>
                  <a:srgbClr val="000000"/>
                </a:solidFill>
                <a:latin typeface="Courier New" panose="02070309020205020404" pitchFamily="49" charset="0"/>
                <a:ea typeface="等线"/>
                <a:cs typeface="Courier New" panose="02070309020205020404" pitchFamily="49" charset="0"/>
              </a:rPr>
              <a:t>登录名 工作证号 姓名    月份   工资   奖金   补助   扣除   总额</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liang</a:t>
            </a:r>
            <a:r>
              <a:rPr lang="en-US" altLang="zh-CN" sz="1600" b="0" kern="0" dirty="0">
                <a:solidFill>
                  <a:srgbClr val="000000"/>
                </a:solidFill>
                <a:latin typeface="Courier New" panose="02070309020205020404" pitchFamily="49" charset="0"/>
                <a:ea typeface="等线"/>
                <a:cs typeface="Courier New" panose="02070309020205020404" pitchFamily="49" charset="0"/>
              </a:rPr>
              <a:t>   2074   </a:t>
            </a:r>
            <a:r>
              <a:rPr lang="zh-CN" altLang="en-US" sz="1600" b="0" kern="0" dirty="0">
                <a:solidFill>
                  <a:srgbClr val="000000"/>
                </a:solidFill>
                <a:latin typeface="Courier New" panose="02070309020205020404" pitchFamily="49" charset="0"/>
                <a:ea typeface="等线"/>
                <a:cs typeface="Courier New" panose="02070309020205020404" pitchFamily="49" charset="0"/>
              </a:rPr>
              <a:t>梁振宇   </a:t>
            </a:r>
            <a:r>
              <a:rPr lang="en-US" altLang="zh-CN" sz="1600" b="0" kern="0" dirty="0">
                <a:solidFill>
                  <a:srgbClr val="000000"/>
                </a:solidFill>
                <a:latin typeface="Courier New" panose="02070309020205020404" pitchFamily="49" charset="0"/>
                <a:ea typeface="等线"/>
                <a:cs typeface="Courier New" panose="02070309020205020404" pitchFamily="49" charset="0"/>
              </a:rPr>
              <a:t>03    4560   4400    180     90   8050</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liang</a:t>
            </a:r>
            <a:r>
              <a:rPr lang="en-US" altLang="zh-CN" sz="1600" b="0" kern="0" dirty="0">
                <a:solidFill>
                  <a:srgbClr val="000000"/>
                </a:solidFill>
                <a:latin typeface="Courier New" panose="02070309020205020404" pitchFamily="49" charset="0"/>
                <a:ea typeface="等线"/>
                <a:cs typeface="Courier New" panose="02070309020205020404" pitchFamily="49" charset="0"/>
              </a:rPr>
              <a:t>   2074   </a:t>
            </a:r>
            <a:r>
              <a:rPr lang="zh-CN" altLang="en-US" sz="1600" b="0" kern="0" dirty="0">
                <a:solidFill>
                  <a:srgbClr val="000000"/>
                </a:solidFill>
                <a:latin typeface="Courier New" panose="02070309020205020404" pitchFamily="49" charset="0"/>
                <a:ea typeface="等线"/>
                <a:cs typeface="Courier New" panose="02070309020205020404" pitchFamily="49" charset="0"/>
              </a:rPr>
              <a:t>梁振宇   </a:t>
            </a:r>
            <a:r>
              <a:rPr lang="en-US" altLang="zh-CN" sz="1600" b="0" kern="0" dirty="0">
                <a:solidFill>
                  <a:srgbClr val="000000"/>
                </a:solidFill>
                <a:latin typeface="Courier New" panose="02070309020205020404" pitchFamily="49" charset="0"/>
                <a:ea typeface="等线"/>
                <a:cs typeface="Courier New" panose="02070309020205020404" pitchFamily="49" charset="0"/>
              </a:rPr>
              <a:t>04    4660   4450    230     70   8270</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zh-CN" altLang="en-US" sz="1600" b="0" kern="0" dirty="0">
                <a:solidFill>
                  <a:srgbClr val="000000"/>
                </a:solidFill>
                <a:latin typeface="Courier New" panose="02070309020205020404" pitchFamily="49" charset="0"/>
                <a:ea typeface="等线"/>
                <a:cs typeface="Courier New" panose="02070309020205020404" pitchFamily="49" charset="0"/>
              </a:rPr>
              <a:t>注：燃气费自本年度开始不再从工资中扣除。</a:t>
            </a:r>
            <a:endParaRPr lang="en-US" altLang="zh-CN" sz="1600" b="0" kern="0" dirty="0">
              <a:solidFill>
                <a:srgbClr val="000000"/>
              </a:solidFill>
              <a:latin typeface="Courier New" panose="02070309020205020404" pitchFamily="49" charset="0"/>
              <a:ea typeface="等线"/>
              <a:cs typeface="Courier New" panose="02070309020205020404" pitchFamily="49" charset="0"/>
            </a:endParaRP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cat list.txt </a:t>
            </a:r>
            <a:endParaRPr lang="en-US" altLang="zh-CN" sz="1600" b="0" kern="0" dirty="0">
              <a:solidFill>
                <a:srgbClr val="000000"/>
              </a:solidFill>
              <a:latin typeface="Courier New" panose="02070309020205020404" pitchFamily="49" charset="0"/>
              <a:ea typeface="等线"/>
              <a:cs typeface="Courier New" panose="02070309020205020404" pitchFamily="49" charset="0"/>
            </a:endParaRP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cannot open list.txt: Permission denied</a:t>
            </a:r>
          </a:p>
        </p:txBody>
      </p:sp>
      <p:sp>
        <p:nvSpPr>
          <p:cNvPr id="5" name="动作按钮: 转到主页 4">
            <a:hlinkClick r:id="rId2" action="ppaction://hlinksldjump" highlightClick="1"/>
            <a:extLst>
              <a:ext uri="{FF2B5EF4-FFF2-40B4-BE49-F238E27FC236}">
                <a16:creationId xmlns:a16="http://schemas.microsoft.com/office/drawing/2014/main" id="{BDED8D06-826F-407D-A883-F9E8CD1BA3E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69539568"/>
      </p:ext>
    </p:extLst>
  </p:cSld>
  <p:clrMapOvr>
    <a:masterClrMapping/>
  </p:clrMapOvr>
  <p:transition spd="slow" advTm="38376"/>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626655" y="1124744"/>
            <a:ext cx="8424584"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ts val="3600"/>
              </a:lnSpc>
              <a:defRPr/>
            </a:pPr>
            <a:r>
              <a:rPr lang="zh-CN" altLang="en-US" sz="2800" b="0" kern="0" dirty="0">
                <a:solidFill>
                  <a:srgbClr val="000000"/>
                </a:solidFill>
                <a:latin typeface="Times New Roman" panose="02020603050405020304" pitchFamily="18" charset="0"/>
                <a:cs typeface="Times New Roman" panose="02020603050405020304" pitchFamily="18" charset="0"/>
              </a:rPr>
              <a:t>一般情况下，进程的实际</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和有效</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相等。</a:t>
            </a:r>
          </a:p>
          <a:p>
            <a:pPr lvl="1" eaLnBrk="1" hangingPunct="1">
              <a:lnSpc>
                <a:spcPts val="3600"/>
              </a:lnSpc>
              <a:defRPr/>
            </a:pPr>
            <a:r>
              <a:rPr lang="zh-CN" altLang="en-US" sz="2800" b="0" kern="0" dirty="0">
                <a:solidFill>
                  <a:srgbClr val="000000"/>
                </a:solidFill>
                <a:latin typeface="Times New Roman" panose="02020603050405020304" pitchFamily="18" charset="0"/>
                <a:cs typeface="Times New Roman" panose="02020603050405020304" pitchFamily="18" charset="0"/>
              </a:rPr>
              <a:t>打开文件</a:t>
            </a:r>
            <a:r>
              <a:rPr lang="en-US" altLang="zh-CN" sz="2800" b="0" kern="0" dirty="0">
                <a:solidFill>
                  <a:srgbClr val="000000"/>
                </a:solidFill>
                <a:ea typeface="Verdana" panose="020B0604030504040204" pitchFamily="34" charset="0"/>
                <a:cs typeface="Times New Roman" panose="02020603050405020304" pitchFamily="18" charset="0"/>
              </a:rPr>
              <a:t>open</a:t>
            </a:r>
            <a:r>
              <a:rPr lang="en-US" altLang="zh-CN" sz="2800" kern="0" dirty="0">
                <a:solidFill>
                  <a:srgbClr val="000000"/>
                </a:solidFill>
                <a:ea typeface="Verdana" panose="020B0604030504040204" pitchFamily="34" charset="0"/>
                <a:cs typeface="Times New Roman" panose="02020603050405020304" pitchFamily="18" charset="0"/>
              </a:rPr>
              <a:t>()</a:t>
            </a:r>
            <a:r>
              <a:rPr lang="zh-CN" altLang="en-US" sz="2800" b="0" kern="0" dirty="0">
                <a:solidFill>
                  <a:srgbClr val="000000"/>
                </a:solidFill>
                <a:latin typeface="Times New Roman" panose="02020603050405020304" pitchFamily="18" charset="0"/>
                <a:cs typeface="Times New Roman" panose="02020603050405020304" pitchFamily="18" charset="0"/>
              </a:rPr>
              <a:t>时，系统根据</a:t>
            </a:r>
            <a:r>
              <a:rPr lang="zh-CN" altLang="en-US" sz="2800" b="0" u="sng" kern="0" dirty="0">
                <a:solidFill>
                  <a:srgbClr val="003399"/>
                </a:solidFill>
                <a:latin typeface="Times New Roman" panose="02020603050405020304" pitchFamily="18" charset="0"/>
                <a:cs typeface="Times New Roman" panose="02020603050405020304" pitchFamily="18" charset="0"/>
              </a:rPr>
              <a:t>进程的有效</a:t>
            </a:r>
            <a:r>
              <a:rPr lang="en-US" altLang="zh-CN" sz="2800" b="0" u="sng" kern="0" dirty="0">
                <a:solidFill>
                  <a:srgbClr val="003399"/>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，与</a:t>
            </a:r>
            <a:r>
              <a:rPr lang="zh-CN" altLang="en-US" sz="2800" b="0" u="sng" kern="0" dirty="0">
                <a:solidFill>
                  <a:srgbClr val="003399"/>
                </a:solidFill>
                <a:latin typeface="Times New Roman" panose="02020603050405020304" pitchFamily="18" charset="0"/>
                <a:cs typeface="Times New Roman" panose="02020603050405020304" pitchFamily="18" charset="0"/>
              </a:rPr>
              <a:t>文件所有者</a:t>
            </a:r>
            <a:r>
              <a:rPr lang="en-US" altLang="zh-CN" sz="2800" b="0" u="sng" kern="0" dirty="0">
                <a:solidFill>
                  <a:srgbClr val="003399"/>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之间的关系和文件的权限进行访问合法性验证</a:t>
            </a:r>
          </a:p>
          <a:p>
            <a:pPr lvl="1" eaLnBrk="1" hangingPunct="1">
              <a:lnSpc>
                <a:spcPts val="3600"/>
              </a:lnSpc>
              <a:defRPr/>
            </a:pPr>
            <a:r>
              <a:rPr lang="zh-CN" altLang="en-US" sz="2800" b="0" kern="0" dirty="0">
                <a:solidFill>
                  <a:srgbClr val="000000"/>
                </a:solidFill>
                <a:latin typeface="Times New Roman" panose="02020603050405020304" pitchFamily="18" charset="0"/>
                <a:cs typeface="Times New Roman" panose="02020603050405020304" pitchFamily="18" charset="0"/>
              </a:rPr>
              <a:t>可执行程序</a:t>
            </a:r>
            <a:r>
              <a:rPr lang="zh-CN" altLang="en-US" sz="2800" kern="0" dirty="0">
                <a:solidFill>
                  <a:srgbClr val="000000"/>
                </a:solidFill>
                <a:latin typeface="Times New Roman" panose="02020603050405020304" pitchFamily="18" charset="0"/>
                <a:cs typeface="Times New Roman" panose="02020603050405020304" pitchFamily="18" charset="0"/>
              </a:rPr>
              <a:t>具有</a:t>
            </a:r>
            <a:r>
              <a:rPr lang="en-US" altLang="zh-CN" sz="2800" b="0" kern="0" dirty="0">
                <a:solidFill>
                  <a:srgbClr val="000000"/>
                </a:solidFill>
                <a:latin typeface="Times New Roman" panose="02020603050405020304" pitchFamily="18" charset="0"/>
                <a:cs typeface="Times New Roman" panose="02020603050405020304" pitchFamily="18" charset="0"/>
              </a:rPr>
              <a:t>SUID</a:t>
            </a:r>
            <a:r>
              <a:rPr lang="zh-CN" altLang="en-US" sz="2800" b="0" kern="0" dirty="0">
                <a:solidFill>
                  <a:srgbClr val="000000"/>
                </a:solidFill>
                <a:latin typeface="Times New Roman" panose="02020603050405020304" pitchFamily="18" charset="0"/>
                <a:cs typeface="Times New Roman" panose="02020603050405020304" pitchFamily="18" charset="0"/>
              </a:rPr>
              <a:t>权限，进程的实际</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和有效</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不再相等。实际</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是当前用户，而有效</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为可执行文件的文件主。</a:t>
            </a:r>
          </a:p>
          <a:p>
            <a:pPr lvl="1" eaLnBrk="1" hangingPunct="1">
              <a:lnSpc>
                <a:spcPts val="3600"/>
              </a:lnSpc>
              <a:defRPr/>
            </a:pPr>
            <a:r>
              <a:rPr lang="en-US" altLang="zh-CN" sz="2800" b="0" kern="0" dirty="0">
                <a:solidFill>
                  <a:srgbClr val="000000"/>
                </a:solidFill>
                <a:latin typeface="Times New Roman" panose="02020603050405020304" pitchFamily="18" charset="0"/>
                <a:cs typeface="Times New Roman" panose="02020603050405020304" pitchFamily="18" charset="0"/>
              </a:rPr>
              <a:t>SUID</a:t>
            </a:r>
            <a:r>
              <a:rPr lang="zh-CN" altLang="en-US" sz="2800" b="0" kern="0" dirty="0">
                <a:solidFill>
                  <a:srgbClr val="000000"/>
                </a:solidFill>
                <a:latin typeface="Times New Roman" panose="02020603050405020304" pitchFamily="18" charset="0"/>
                <a:cs typeface="Times New Roman" panose="02020603050405020304" pitchFamily="18" charset="0"/>
              </a:rPr>
              <a:t>使得用户可以通过文件主提供的程序，以文件主的权限访问文件，但这种访问依赖于文件主提供的程序，进行有限的访问。</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进程实际</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UID/</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有效</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UID </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F4BC916E-1BF3-4F6E-B607-6D0886513A8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862261400"/>
      </p:ext>
    </p:extLst>
  </p:cSld>
  <p:clrMapOvr>
    <a:masterClrMapping/>
  </p:clrMapOvr>
  <p:transition spd="slow" advTm="3837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028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buClr>
                <a:srgbClr val="FF9900"/>
              </a:buClr>
              <a:defRPr/>
            </a:pPr>
            <a:r>
              <a:rPr lang="zh-CN" altLang="en-US" kern="0" dirty="0">
                <a:latin typeface="Courier New" pitchFamily="49" charset="0"/>
              </a:rPr>
              <a:t>关于点文件</a:t>
            </a:r>
            <a:r>
              <a:rPr lang="en-US" altLang="zh-CN" kern="0" dirty="0">
                <a:solidFill>
                  <a:srgbClr val="800000"/>
                </a:solidFill>
                <a:latin typeface="Verdana" pitchFamily="34" charset="0"/>
              </a:rPr>
              <a:t>.</a:t>
            </a:r>
            <a:r>
              <a:rPr lang="zh-CN" altLang="en-US" kern="0" dirty="0">
                <a:latin typeface="Courier New" pitchFamily="49" charset="0"/>
              </a:rPr>
              <a:t>与点点</a:t>
            </a:r>
            <a:r>
              <a:rPr lang="en-US" altLang="zh-CN" kern="0" dirty="0">
                <a:solidFill>
                  <a:srgbClr val="800000"/>
                </a:solidFill>
                <a:latin typeface="Verdana" pitchFamily="34" charset="0"/>
              </a:rPr>
              <a:t>..</a:t>
            </a:r>
            <a:r>
              <a:rPr lang="zh-CN" altLang="en-US" kern="0" dirty="0">
                <a:latin typeface="Courier New" pitchFamily="49" charset="0"/>
              </a:rPr>
              <a:t>文件</a:t>
            </a:r>
            <a:endParaRPr lang="en-US" altLang="zh-CN" kern="0" dirty="0">
              <a:latin typeface="Courier New" pitchFamily="49" charset="0"/>
            </a:endParaRPr>
          </a:p>
          <a:p>
            <a:pPr lvl="1" eaLnBrk="1" hangingPunct="1">
              <a:defRPr/>
            </a:pPr>
            <a:r>
              <a:rPr lang="zh-CN" altLang="en-US" b="0" kern="0" dirty="0">
                <a:solidFill>
                  <a:srgbClr val="000000"/>
                </a:solidFill>
                <a:latin typeface="Courier New" pitchFamily="49" charset="0"/>
              </a:rPr>
              <a:t>当前目录与上级目录</a:t>
            </a:r>
            <a:endParaRPr lang="en-US" altLang="zh-CN" b="0" kern="0" dirty="0">
              <a:solidFill>
                <a:srgbClr val="000000"/>
              </a:solidFill>
              <a:latin typeface="Courier New" pitchFamily="49" charset="0"/>
            </a:endParaRPr>
          </a:p>
          <a:p>
            <a:pPr lvl="1" eaLnBrk="1" hangingPunct="1">
              <a:defRPr/>
            </a:pPr>
            <a:r>
              <a:rPr lang="zh-CN" altLang="en-US" b="0" kern="0" dirty="0">
                <a:solidFill>
                  <a:srgbClr val="000000"/>
                </a:solidFill>
                <a:latin typeface="Courier New" pitchFamily="49" charset="0"/>
              </a:rPr>
              <a:t>把</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文件解释为当前目录，不是通配符处理程序完成的，来源于目录的存储结构</a:t>
            </a:r>
            <a:endParaRPr lang="en-US" altLang="zh-CN" b="0" kern="0" dirty="0">
              <a:solidFill>
                <a:srgbClr val="000000"/>
              </a:solidFill>
              <a:latin typeface="Courier New" pitchFamily="49" charset="0"/>
            </a:endParaRPr>
          </a:p>
          <a:p>
            <a:pPr lvl="0" eaLnBrk="1" hangingPunct="1">
              <a:lnSpc>
                <a:spcPct val="100000"/>
              </a:lnSpc>
              <a:buClr>
                <a:srgbClr val="FF9900"/>
              </a:buClr>
              <a:defRPr/>
            </a:pPr>
            <a:r>
              <a:rPr lang="zh-CN" altLang="en-US" kern="0" dirty="0">
                <a:latin typeface="Courier New" pitchFamily="49" charset="0"/>
              </a:rPr>
              <a:t>关于匹配规则</a:t>
            </a:r>
            <a:endParaRPr lang="en-US" altLang="zh-CN" kern="0" dirty="0">
              <a:latin typeface="Courier New" pitchFamily="49" charset="0"/>
            </a:endParaRPr>
          </a:p>
          <a:p>
            <a:pPr lvl="1" eaLnBrk="1" hangingPunct="1">
              <a:lnSpc>
                <a:spcPct val="100000"/>
              </a:lnSpc>
              <a:defRPr/>
            </a:pPr>
            <a:r>
              <a:rPr lang="zh-CN" altLang="en-US" b="0" kern="0" dirty="0">
                <a:solidFill>
                  <a:srgbClr val="000000"/>
                </a:solidFill>
                <a:latin typeface="Courier New" pitchFamily="49" charset="0"/>
              </a:rPr>
              <a:t>字符</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作为文件名或路径名分量的第一个字符时，必须</a:t>
            </a:r>
            <a:r>
              <a:rPr lang="zh-CN" altLang="en-US" kern="0" dirty="0">
                <a:solidFill>
                  <a:srgbClr val="C00000"/>
                </a:solidFill>
                <a:latin typeface="Courier New" pitchFamily="49" charset="0"/>
              </a:rPr>
              <a:t>显式</a:t>
            </a:r>
            <a:r>
              <a:rPr lang="zh-CN" altLang="en-US" b="0" kern="0" dirty="0">
                <a:solidFill>
                  <a:srgbClr val="000000"/>
                </a:solidFill>
                <a:latin typeface="Courier New" pitchFamily="49" charset="0"/>
              </a:rPr>
              <a:t>匹配</a:t>
            </a:r>
            <a:endParaRPr lang="en-US" altLang="zh-CN" b="0" kern="0" dirty="0">
              <a:solidFill>
                <a:srgbClr val="000000"/>
              </a:solidFill>
              <a:latin typeface="Courier New" pitchFamily="49" charset="0"/>
            </a:endParaRPr>
          </a:p>
          <a:p>
            <a:pPr lvl="1" eaLnBrk="1" hangingPunct="1">
              <a:lnSpc>
                <a:spcPct val="100000"/>
              </a:lnSpc>
              <a:defRPr/>
            </a:pPr>
            <a:r>
              <a:rPr lang="zh-CN" altLang="en-US" b="0" kern="0" dirty="0">
                <a:solidFill>
                  <a:srgbClr val="000000"/>
                </a:solidFill>
                <a:latin typeface="Courier New" pitchFamily="49" charset="0"/>
              </a:rPr>
              <a:t>文件名通配符规则与正则表达式的规则不同，应用场合不同</a:t>
            </a:r>
          </a:p>
          <a:p>
            <a:pPr lvl="1" eaLnBrk="1" hangingPunct="1">
              <a:lnSpc>
                <a:spcPct val="100000"/>
              </a:lnSpc>
              <a:defRPr/>
            </a:pPr>
            <a:r>
              <a:rPr lang="zh-CN" altLang="en-US" b="0" kern="0" dirty="0">
                <a:solidFill>
                  <a:srgbClr val="000000"/>
                </a:solidFill>
                <a:latin typeface="Courier New" pitchFamily="49" charset="0"/>
              </a:rPr>
              <a:t>不同种类</a:t>
            </a:r>
            <a:r>
              <a:rPr lang="en-US" altLang="zh-CN" b="0" kern="0" dirty="0">
                <a:solidFill>
                  <a:srgbClr val="000000"/>
                </a:solidFill>
                <a:latin typeface="Times New Roman" pitchFamily="18" charset="0"/>
              </a:rPr>
              <a:t>shell</a:t>
            </a:r>
            <a:r>
              <a:rPr lang="zh-CN" altLang="en-US" b="0" kern="0" dirty="0">
                <a:solidFill>
                  <a:srgbClr val="000000"/>
                </a:solidFill>
                <a:latin typeface="Times New Roman" pitchFamily="18" charset="0"/>
              </a:rPr>
              <a:t>通配符</a:t>
            </a:r>
            <a:r>
              <a:rPr lang="zh-CN" altLang="en-US" b="0" kern="0" dirty="0">
                <a:solidFill>
                  <a:srgbClr val="000000"/>
                </a:solidFill>
                <a:latin typeface="Courier New" pitchFamily="49" charset="0"/>
              </a:rPr>
              <a:t>规则会略有些差别</a:t>
            </a:r>
            <a:endParaRPr lang="en-US" altLang="zh-CN" b="0" kern="0" dirty="0">
              <a:solidFill>
                <a:srgbClr val="000000"/>
              </a:solidFill>
              <a:latin typeface="Courier New" pitchFamily="49" charset="0"/>
            </a:endParaRPr>
          </a:p>
          <a:p>
            <a:pPr lvl="1" eaLnBrk="1" hangingPunct="1">
              <a:lnSpc>
                <a:spcPct val="100000"/>
              </a:lnSpc>
              <a:defRPr/>
            </a:pP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Windows</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中*</a:t>
            </a: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匹配所有文件，</a:t>
            </a: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Linux</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中*</a:t>
            </a: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要求文件名中必须含有圆点，否则不匹配，如：*</a:t>
            </a: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与</a:t>
            </a:r>
            <a:r>
              <a:rPr lang="en-US" altLang="zh-CN" b="0" kern="0" dirty="0" err="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makefile</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不匹配</a:t>
            </a:r>
            <a:endPar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vl="1" eaLnBrk="1" hangingPunct="1">
              <a:lnSpc>
                <a:spcPct val="100000"/>
              </a:lnSpc>
              <a:defRPr/>
            </a:pPr>
            <a:r>
              <a:rPr lang="zh-CN" altLang="en-US" b="0" kern="0" dirty="0">
                <a:solidFill>
                  <a:srgbClr val="000000"/>
                </a:solidFill>
              </a:rPr>
              <a:t>可以使用类似*</a:t>
            </a:r>
            <a:r>
              <a:rPr lang="en-US" altLang="zh-CN" b="0" kern="0" dirty="0">
                <a:solidFill>
                  <a:srgbClr val="000000"/>
                </a:solidFill>
              </a:rPr>
              <a:t>/*.[</a:t>
            </a:r>
            <a:r>
              <a:rPr lang="en-US" altLang="zh-CN" b="0" kern="0" dirty="0" err="1">
                <a:solidFill>
                  <a:srgbClr val="000000"/>
                </a:solidFill>
              </a:rPr>
              <a:t>ch</a:t>
            </a:r>
            <a:r>
              <a:rPr lang="en-US" altLang="zh-CN" b="0" kern="0" dirty="0">
                <a:solidFill>
                  <a:srgbClr val="000000"/>
                </a:solidFill>
              </a:rPr>
              <a:t>]</a:t>
            </a:r>
            <a:r>
              <a:rPr lang="zh-CN" altLang="en-US" b="0" kern="0" dirty="0">
                <a:solidFill>
                  <a:srgbClr val="000000"/>
                </a:solidFill>
              </a:rPr>
              <a:t>通配符</a:t>
            </a:r>
            <a:r>
              <a:rPr lang="zh-CN" altLang="en-US" kern="0" dirty="0">
                <a:solidFill>
                  <a:srgbClr val="000000"/>
                </a:solidFill>
              </a:rPr>
              <a:t>， </a:t>
            </a:r>
            <a:r>
              <a:rPr lang="en-US" altLang="zh-CN" b="0" kern="0" dirty="0">
                <a:solidFill>
                  <a:srgbClr val="000000"/>
                </a:solidFill>
              </a:rPr>
              <a:t>*/*/*.</a:t>
            </a:r>
            <a:r>
              <a:rPr lang="en-US" altLang="zh-CN" b="0" kern="0" dirty="0" err="1">
                <a:solidFill>
                  <a:srgbClr val="000000"/>
                </a:solidFill>
              </a:rPr>
              <a:t>conf</a:t>
            </a:r>
            <a:endParaRPr lang="en-US" altLang="zh-CN" b="0" kern="0" dirty="0">
              <a:solidFill>
                <a:srgbClr val="000000"/>
              </a:solidFill>
            </a:endParaRPr>
          </a:p>
          <a:p>
            <a:pPr lvl="1" eaLnBrk="1" hangingPunct="1">
              <a:lnSpc>
                <a:spcPct val="100000"/>
              </a:lnSpc>
              <a:defRPr/>
            </a:pPr>
            <a:r>
              <a:rPr lang="zh-CN" altLang="en-US" b="0" kern="0" dirty="0">
                <a:solidFill>
                  <a:srgbClr val="000000"/>
                </a:solidFill>
              </a:rPr>
              <a:t>文件通配符适用所有命令</a:t>
            </a:r>
            <a:endPar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vl="1" eaLnBrk="1" hangingPunct="1">
              <a:lnSpc>
                <a:spcPct val="100000"/>
              </a:lnSpc>
              <a:defRPr/>
            </a:pPr>
            <a:endParaRPr lang="zh-CN" altLang="en-US"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注意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2F4073D-8340-4CE3-A6A6-419DB289362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37148104"/>
      </p:ext>
    </p:extLst>
  </p:cSld>
  <p:clrMapOvr>
    <a:masterClrMapping/>
  </p:clrMapOvr>
  <p:transition spd="slow" advTm="3837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文件通配符处理过程</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04EECE24-527F-4F4F-8C79-EFA492BE9163}"/>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533418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3863495" y="992982"/>
            <a:ext cx="7561097" cy="5532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t>shell</a:t>
            </a:r>
          </a:p>
          <a:p>
            <a:pPr lvl="1" eaLnBrk="1" hangingPunct="1">
              <a:lnSpc>
                <a:spcPct val="150000"/>
              </a:lnSpc>
              <a:defRPr/>
            </a:pPr>
            <a:r>
              <a:rPr lang="en-US" altLang="zh-CN" b="0" kern="0" dirty="0">
                <a:solidFill>
                  <a:srgbClr val="000000"/>
                </a:solidFill>
              </a:rPr>
              <a:t>shell</a:t>
            </a:r>
            <a:r>
              <a:rPr lang="zh-CN" altLang="en-US" b="0" kern="0" dirty="0">
                <a:solidFill>
                  <a:srgbClr val="000000"/>
                </a:solidFill>
              </a:rPr>
              <a:t>是一个用户态进程，如</a:t>
            </a:r>
            <a:r>
              <a:rPr lang="en-US" altLang="zh-CN" b="0" kern="0" dirty="0">
                <a:solidFill>
                  <a:srgbClr val="000000"/>
                </a:solidFill>
              </a:rPr>
              <a:t>/bin/bash</a:t>
            </a:r>
            <a:endParaRPr lang="zh-CN" altLang="en-US" b="0" kern="0" dirty="0">
              <a:solidFill>
                <a:srgbClr val="000000"/>
              </a:solidFill>
            </a:endParaRPr>
          </a:p>
          <a:p>
            <a:pPr lvl="1" eaLnBrk="1" hangingPunct="1">
              <a:lnSpc>
                <a:spcPct val="150000"/>
              </a:lnSpc>
              <a:defRPr/>
            </a:pPr>
            <a:r>
              <a:rPr lang="zh-CN" altLang="en-US" b="0" kern="0" dirty="0">
                <a:solidFill>
                  <a:srgbClr val="000000"/>
                </a:solidFill>
              </a:rPr>
              <a:t>对用户提供命令行界面</a:t>
            </a:r>
          </a:p>
          <a:p>
            <a:pPr lvl="1" eaLnBrk="1" hangingPunct="1">
              <a:lnSpc>
                <a:spcPct val="150000"/>
              </a:lnSpc>
              <a:defRPr/>
            </a:pPr>
            <a:r>
              <a:rPr lang="zh-CN" altLang="en-US" kern="0" dirty="0">
                <a:solidFill>
                  <a:srgbClr val="000000"/>
                </a:solidFill>
              </a:rPr>
              <a:t>启动</a:t>
            </a:r>
            <a:r>
              <a:rPr lang="zh-CN" altLang="en-US" b="0" kern="0" dirty="0">
                <a:solidFill>
                  <a:srgbClr val="000000"/>
                </a:solidFill>
              </a:rPr>
              <a:t>其他应用程序（</a:t>
            </a:r>
            <a:r>
              <a:rPr lang="en-US" altLang="zh-CN" b="0" kern="0" dirty="0" err="1">
                <a:solidFill>
                  <a:srgbClr val="000000"/>
                </a:solidFill>
              </a:rPr>
              <a:t>ap</a:t>
            </a:r>
            <a:r>
              <a:rPr lang="zh-CN" altLang="en-US" b="0" kern="0" dirty="0">
                <a:solidFill>
                  <a:srgbClr val="000000"/>
                </a:solidFill>
              </a:rPr>
              <a:t>）使用操作系统核心提供的功能</a:t>
            </a:r>
            <a:r>
              <a:rPr lang="en-US" altLang="zh-CN" b="0" kern="0" dirty="0">
                <a:solidFill>
                  <a:srgbClr val="000000"/>
                </a:solidFill>
              </a:rPr>
              <a:t>:</a:t>
            </a:r>
            <a:r>
              <a:rPr lang="zh-CN" altLang="en-US" b="0" kern="0" dirty="0">
                <a:solidFill>
                  <a:srgbClr val="000000"/>
                </a:solidFill>
              </a:rPr>
              <a:t>包括系统命令和用户编写的程序</a:t>
            </a:r>
          </a:p>
          <a:p>
            <a:pPr lvl="0" eaLnBrk="1" hangingPunct="1">
              <a:lnSpc>
                <a:spcPct val="150000"/>
              </a:lnSpc>
              <a:buClr>
                <a:srgbClr val="FF9900"/>
              </a:buClr>
              <a:defRPr/>
            </a:pPr>
            <a:r>
              <a:rPr lang="en-US" altLang="zh-CN" kern="0" dirty="0"/>
              <a:t>kernel</a:t>
            </a:r>
            <a:r>
              <a:rPr lang="zh-CN" altLang="en-US" kern="0" dirty="0"/>
              <a:t>：操作系统核心</a:t>
            </a:r>
          </a:p>
          <a:p>
            <a:pPr lvl="1" eaLnBrk="1" hangingPunct="1">
              <a:lnSpc>
                <a:spcPct val="150000"/>
              </a:lnSpc>
              <a:defRPr/>
            </a:pPr>
            <a:r>
              <a:rPr lang="zh-CN" altLang="en-US" b="0" kern="0" dirty="0">
                <a:solidFill>
                  <a:srgbClr val="000000"/>
                </a:solidFill>
              </a:rPr>
              <a:t>管理系统资源</a:t>
            </a:r>
            <a:r>
              <a:rPr lang="en-US" altLang="zh-CN" b="0" kern="0" dirty="0">
                <a:solidFill>
                  <a:srgbClr val="000000"/>
                </a:solidFill>
              </a:rPr>
              <a:t>(</a:t>
            </a:r>
            <a:r>
              <a:rPr lang="zh-CN" altLang="en-US" b="0" kern="0" dirty="0">
                <a:solidFill>
                  <a:srgbClr val="000000"/>
                </a:solidFill>
              </a:rPr>
              <a:t>包括内存，磁盘等</a:t>
            </a:r>
            <a:r>
              <a:rPr lang="en-US" altLang="zh-CN" b="0" kern="0" dirty="0">
                <a:solidFill>
                  <a:srgbClr val="000000"/>
                </a:solidFill>
              </a:rPr>
              <a:t>)</a:t>
            </a:r>
            <a:r>
              <a:rPr lang="zh-CN" altLang="en-US" b="0" kern="0" dirty="0">
                <a:solidFill>
                  <a:srgbClr val="000000"/>
                </a:solidFill>
              </a:rPr>
              <a:t>运行在核心态</a:t>
            </a:r>
          </a:p>
          <a:p>
            <a:pPr lvl="1" eaLnBrk="1" hangingPunct="1">
              <a:lnSpc>
                <a:spcPct val="150000"/>
              </a:lnSpc>
              <a:defRPr/>
            </a:pPr>
            <a:r>
              <a:rPr lang="zh-CN" altLang="en-US" b="0" kern="0" dirty="0">
                <a:solidFill>
                  <a:srgbClr val="000000"/>
                </a:solidFill>
              </a:rPr>
              <a:t>通过软中断方式对用户态进程提供系统调用接口</a:t>
            </a:r>
          </a:p>
          <a:p>
            <a:pPr lvl="1" eaLnBrk="1" hangingPunct="1">
              <a:lnSpc>
                <a:spcPct val="100000"/>
              </a:lnSpc>
              <a:defRPr/>
            </a:pPr>
            <a:endParaRPr lang="zh-CN" altLang="en-US" b="0" kern="0" dirty="0">
              <a:solidFill>
                <a:srgbClr val="000000"/>
              </a:solidFill>
            </a:endParaRPr>
          </a:p>
          <a:p>
            <a:pPr lvl="0" eaLnBrk="1" hangingPunct="1">
              <a:lnSpc>
                <a:spcPct val="100000"/>
              </a:lnSpc>
              <a:buClr>
                <a:srgbClr val="FF9900"/>
              </a:buClr>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343859"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shell</a:t>
            </a:r>
            <a:r>
              <a:rPr lang="zh-CN" altLang="en-US" kern="0" dirty="0">
                <a:latin typeface="Verdana" panose="020B0604030504040204" pitchFamily="34" charset="0"/>
                <a:ea typeface="黑体" panose="02010609060101010101" pitchFamily="49" charset="-122"/>
              </a:rPr>
              <a:t>与</a:t>
            </a:r>
            <a:r>
              <a:rPr lang="en-US" altLang="zh-CN" kern="0" dirty="0">
                <a:latin typeface="Verdana" panose="020B0604030504040204" pitchFamily="34" charset="0"/>
                <a:ea typeface="黑体" panose="02010609060101010101" pitchFamily="49" charset="-122"/>
              </a:rPr>
              <a:t>kernel</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Rectangle 4"/>
          <p:cNvSpPr>
            <a:spLocks noChangeArrowheads="1"/>
          </p:cNvSpPr>
          <p:nvPr/>
        </p:nvSpPr>
        <p:spPr bwMode="auto">
          <a:xfrm>
            <a:off x="1631008" y="3961250"/>
            <a:ext cx="2016125" cy="649288"/>
          </a:xfrm>
          <a:prstGeom prst="rect">
            <a:avLst/>
          </a:prstGeom>
          <a:solidFill>
            <a:srgbClr val="CCFFCC"/>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fontAlgn="auto" hangingPunct="1">
              <a:lnSpc>
                <a:spcPct val="100000"/>
              </a:lnSpc>
              <a:spcBef>
                <a:spcPts val="0"/>
              </a:spcBef>
              <a:spcAft>
                <a:spcPts val="0"/>
              </a:spcAft>
              <a:defRPr/>
            </a:pPr>
            <a:r>
              <a:rPr lang="en-US" altLang="zh-CN" sz="2800" kern="0">
                <a:solidFill>
                  <a:srgbClr val="000099"/>
                </a:solidFill>
                <a:latin typeface="Verdana" pitchFamily="34" charset="0"/>
              </a:rPr>
              <a:t>Kernel</a:t>
            </a:r>
          </a:p>
        </p:txBody>
      </p:sp>
      <p:sp>
        <p:nvSpPr>
          <p:cNvPr id="6" name="Oval 5"/>
          <p:cNvSpPr>
            <a:spLocks noChangeArrowheads="1"/>
          </p:cNvSpPr>
          <p:nvPr/>
        </p:nvSpPr>
        <p:spPr bwMode="auto">
          <a:xfrm>
            <a:off x="1557983" y="2375338"/>
            <a:ext cx="2232025" cy="647700"/>
          </a:xfrm>
          <a:prstGeom prst="ellipse">
            <a:avLst/>
          </a:prstGeom>
          <a:solidFill>
            <a:srgbClr val="CCFFFF"/>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fontAlgn="auto" hangingPunct="1">
              <a:lnSpc>
                <a:spcPct val="100000"/>
              </a:lnSpc>
              <a:spcBef>
                <a:spcPts val="0"/>
              </a:spcBef>
              <a:spcAft>
                <a:spcPts val="0"/>
              </a:spcAft>
              <a:defRPr/>
            </a:pPr>
            <a:r>
              <a:rPr lang="en-US" altLang="zh-CN" sz="2800" kern="0">
                <a:solidFill>
                  <a:srgbClr val="000099"/>
                </a:solidFill>
                <a:latin typeface="Verdana" pitchFamily="34" charset="0"/>
                <a:ea typeface="楷体_GB2312" pitchFamily="49" charset="-122"/>
              </a:rPr>
              <a:t>shell</a:t>
            </a:r>
            <a:r>
              <a:rPr lang="zh-CN" altLang="en-US" sz="2800" kern="0">
                <a:solidFill>
                  <a:srgbClr val="000099"/>
                </a:solidFill>
                <a:latin typeface="Verdana" pitchFamily="34" charset="0"/>
                <a:ea typeface="楷体_GB2312" pitchFamily="49" charset="-122"/>
              </a:rPr>
              <a:t>进程</a:t>
            </a:r>
          </a:p>
        </p:txBody>
      </p:sp>
      <p:sp>
        <p:nvSpPr>
          <p:cNvPr id="7" name="Line 6"/>
          <p:cNvSpPr>
            <a:spLocks noChangeShapeType="1"/>
          </p:cNvSpPr>
          <p:nvPr/>
        </p:nvSpPr>
        <p:spPr bwMode="auto">
          <a:xfrm flipV="1">
            <a:off x="983308" y="3456425"/>
            <a:ext cx="2879725" cy="0"/>
          </a:xfrm>
          <a:prstGeom prst="line">
            <a:avLst/>
          </a:prstGeom>
          <a:noFill/>
          <a:ln w="38100">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rgbClr val="000000"/>
              </a:solidFill>
            </a:endParaRPr>
          </a:p>
        </p:txBody>
      </p:sp>
      <p:sp>
        <p:nvSpPr>
          <p:cNvPr id="8" name="Rectangle 7"/>
          <p:cNvSpPr>
            <a:spLocks noChangeArrowheads="1"/>
          </p:cNvSpPr>
          <p:nvPr/>
        </p:nvSpPr>
        <p:spPr bwMode="auto">
          <a:xfrm>
            <a:off x="1702445" y="1008500"/>
            <a:ext cx="1873250" cy="503238"/>
          </a:xfrm>
          <a:prstGeom prst="rect">
            <a:avLst/>
          </a:prstGeom>
          <a:solidFill>
            <a:srgbClr val="FFFFCC"/>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fontAlgn="auto" hangingPunct="1">
              <a:lnSpc>
                <a:spcPct val="100000"/>
              </a:lnSpc>
              <a:spcBef>
                <a:spcPts val="0"/>
              </a:spcBef>
              <a:spcAft>
                <a:spcPts val="0"/>
              </a:spcAft>
              <a:defRPr/>
            </a:pPr>
            <a:r>
              <a:rPr lang="zh-CN" altLang="en-US" sz="2800" kern="0">
                <a:solidFill>
                  <a:srgbClr val="000099"/>
                </a:solidFill>
                <a:latin typeface="Verdana" pitchFamily="34" charset="0"/>
                <a:ea typeface="楷体_GB2312" pitchFamily="49" charset="-122"/>
              </a:rPr>
              <a:t>操作员</a:t>
            </a:r>
          </a:p>
        </p:txBody>
      </p:sp>
      <p:sp>
        <p:nvSpPr>
          <p:cNvPr id="10" name="Line 8"/>
          <p:cNvSpPr>
            <a:spLocks noChangeShapeType="1"/>
          </p:cNvSpPr>
          <p:nvPr/>
        </p:nvSpPr>
        <p:spPr bwMode="auto">
          <a:xfrm>
            <a:off x="981720" y="2016563"/>
            <a:ext cx="2881312" cy="0"/>
          </a:xfrm>
          <a:prstGeom prst="line">
            <a:avLst/>
          </a:prstGeom>
          <a:noFill/>
          <a:ln w="38100">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rgbClr val="000000"/>
              </a:solidFill>
            </a:endParaRPr>
          </a:p>
        </p:txBody>
      </p:sp>
      <p:sp>
        <p:nvSpPr>
          <p:cNvPr id="12" name="Rectangle 9"/>
          <p:cNvSpPr>
            <a:spLocks noChangeArrowheads="1"/>
          </p:cNvSpPr>
          <p:nvPr/>
        </p:nvSpPr>
        <p:spPr bwMode="auto">
          <a:xfrm>
            <a:off x="767408" y="1656201"/>
            <a:ext cx="1655763" cy="353943"/>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000">
                <a:solidFill>
                  <a:srgbClr val="000000"/>
                </a:solidFill>
                <a:latin typeface="楷体_GB2312" pitchFamily="49" charset="-122"/>
                <a:ea typeface="楷体_GB2312" pitchFamily="49" charset="-122"/>
              </a:rPr>
              <a:t>命令行界面</a:t>
            </a:r>
          </a:p>
        </p:txBody>
      </p:sp>
      <p:sp>
        <p:nvSpPr>
          <p:cNvPr id="13" name="Rectangle 10"/>
          <p:cNvSpPr>
            <a:spLocks noChangeArrowheads="1"/>
          </p:cNvSpPr>
          <p:nvPr/>
        </p:nvSpPr>
        <p:spPr bwMode="auto">
          <a:xfrm>
            <a:off x="838846" y="3096064"/>
            <a:ext cx="1798637" cy="353943"/>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000">
                <a:solidFill>
                  <a:srgbClr val="000000"/>
                </a:solidFill>
                <a:latin typeface="楷体_GB2312" pitchFamily="49" charset="-122"/>
                <a:ea typeface="楷体_GB2312" pitchFamily="49" charset="-122"/>
              </a:rPr>
              <a:t>系统调用接口</a:t>
            </a:r>
          </a:p>
        </p:txBody>
      </p:sp>
      <p:sp>
        <p:nvSpPr>
          <p:cNvPr id="14" name="Rectangle 13"/>
          <p:cNvSpPr>
            <a:spLocks noChangeArrowheads="1"/>
          </p:cNvSpPr>
          <p:nvPr/>
        </p:nvSpPr>
        <p:spPr bwMode="auto">
          <a:xfrm>
            <a:off x="1631008" y="5472550"/>
            <a:ext cx="2016125" cy="649288"/>
          </a:xfrm>
          <a:prstGeom prst="rect">
            <a:avLst/>
          </a:prstGeom>
          <a:solidFill>
            <a:srgbClr val="FFCCFF"/>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fontAlgn="auto" hangingPunct="1">
              <a:lnSpc>
                <a:spcPct val="100000"/>
              </a:lnSpc>
              <a:spcBef>
                <a:spcPts val="0"/>
              </a:spcBef>
              <a:spcAft>
                <a:spcPts val="0"/>
              </a:spcAft>
              <a:defRPr/>
            </a:pPr>
            <a:r>
              <a:rPr lang="zh-CN" altLang="en-US" sz="3200" kern="0">
                <a:solidFill>
                  <a:srgbClr val="000099"/>
                </a:solidFill>
                <a:latin typeface="Verdana" pitchFamily="34" charset="0"/>
                <a:ea typeface="楷体_GB2312" pitchFamily="49" charset="-122"/>
              </a:rPr>
              <a:t>硬件资源</a:t>
            </a:r>
          </a:p>
        </p:txBody>
      </p:sp>
      <p:sp>
        <p:nvSpPr>
          <p:cNvPr id="15" name="Line 14"/>
          <p:cNvSpPr>
            <a:spLocks noChangeShapeType="1"/>
          </p:cNvSpPr>
          <p:nvPr/>
        </p:nvSpPr>
        <p:spPr bwMode="auto">
          <a:xfrm>
            <a:off x="983308" y="5185213"/>
            <a:ext cx="2879725" cy="0"/>
          </a:xfrm>
          <a:prstGeom prst="line">
            <a:avLst/>
          </a:prstGeom>
          <a:noFill/>
          <a:ln w="38100">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rgbClr val="000000"/>
              </a:solidFill>
            </a:endParaRPr>
          </a:p>
        </p:txBody>
      </p:sp>
      <p:sp>
        <p:nvSpPr>
          <p:cNvPr id="16" name="Line 15"/>
          <p:cNvSpPr>
            <a:spLocks noChangeShapeType="1"/>
          </p:cNvSpPr>
          <p:nvPr/>
        </p:nvSpPr>
        <p:spPr bwMode="auto">
          <a:xfrm>
            <a:off x="2639070" y="4608950"/>
            <a:ext cx="0" cy="86360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fontAlgn="auto" hangingPunct="1">
              <a:spcBef>
                <a:spcPts val="0"/>
              </a:spcBef>
              <a:spcAft>
                <a:spcPts val="0"/>
              </a:spcAft>
              <a:defRPr/>
            </a:pPr>
            <a:endParaRPr lang="zh-CN" altLang="en-US" kern="0">
              <a:solidFill>
                <a:srgbClr val="000000"/>
              </a:solidFill>
            </a:endParaRPr>
          </a:p>
        </p:txBody>
      </p:sp>
      <p:sp>
        <p:nvSpPr>
          <p:cNvPr id="17" name="Line 16"/>
          <p:cNvSpPr>
            <a:spLocks noChangeShapeType="1"/>
          </p:cNvSpPr>
          <p:nvPr/>
        </p:nvSpPr>
        <p:spPr bwMode="auto">
          <a:xfrm>
            <a:off x="2639070" y="1513326"/>
            <a:ext cx="0" cy="862013"/>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fontAlgn="auto" hangingPunct="1">
              <a:spcBef>
                <a:spcPts val="0"/>
              </a:spcBef>
              <a:spcAft>
                <a:spcPts val="0"/>
              </a:spcAft>
              <a:defRPr/>
            </a:pPr>
            <a:endParaRPr lang="zh-CN" altLang="en-US" kern="0">
              <a:solidFill>
                <a:srgbClr val="000000"/>
              </a:solidFill>
            </a:endParaRPr>
          </a:p>
        </p:txBody>
      </p:sp>
      <p:sp>
        <p:nvSpPr>
          <p:cNvPr id="18" name="Line 17"/>
          <p:cNvSpPr>
            <a:spLocks noChangeShapeType="1"/>
          </p:cNvSpPr>
          <p:nvPr/>
        </p:nvSpPr>
        <p:spPr bwMode="auto">
          <a:xfrm>
            <a:off x="2639070" y="3023039"/>
            <a:ext cx="0" cy="936625"/>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fontAlgn="auto" hangingPunct="1">
              <a:spcBef>
                <a:spcPts val="0"/>
              </a:spcBef>
              <a:spcAft>
                <a:spcPts val="0"/>
              </a:spcAft>
              <a:defRPr/>
            </a:pPr>
            <a:endParaRPr lang="zh-CN" altLang="en-US" kern="0">
              <a:solidFill>
                <a:srgbClr val="000000"/>
              </a:solidFill>
            </a:endParaRPr>
          </a:p>
        </p:txBody>
      </p:sp>
      <p:sp>
        <p:nvSpPr>
          <p:cNvPr id="19" name="Rectangle 18"/>
          <p:cNvSpPr>
            <a:spLocks noChangeArrowheads="1"/>
          </p:cNvSpPr>
          <p:nvPr/>
        </p:nvSpPr>
        <p:spPr bwMode="auto">
          <a:xfrm>
            <a:off x="911870" y="4751826"/>
            <a:ext cx="1206500" cy="353943"/>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000">
                <a:solidFill>
                  <a:srgbClr val="000000"/>
                </a:solidFill>
                <a:latin typeface="楷体_GB2312" pitchFamily="49" charset="-122"/>
                <a:ea typeface="楷体_GB2312" pitchFamily="49" charset="-122"/>
              </a:rPr>
              <a:t>硬件接口</a:t>
            </a:r>
          </a:p>
        </p:txBody>
      </p:sp>
      <p:sp>
        <p:nvSpPr>
          <p:cNvPr id="20" name="动作按钮: 转到主页 19">
            <a:hlinkClick r:id="rId2" action="ppaction://hlinksldjump" highlightClick="1"/>
            <a:extLst>
              <a:ext uri="{FF2B5EF4-FFF2-40B4-BE49-F238E27FC236}">
                <a16:creationId xmlns:a16="http://schemas.microsoft.com/office/drawing/2014/main" id="{4383A22F-FF36-4E2F-AC18-D43E9EF525C4}"/>
              </a:ext>
            </a:extLst>
          </p:cNvPr>
          <p:cNvSpPr/>
          <p:nvPr/>
        </p:nvSpPr>
        <p:spPr bwMode="auto">
          <a:xfrm>
            <a:off x="768125"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361810778"/>
      </p:ext>
    </p:extLst>
  </p:cSld>
  <p:clrMapOvr>
    <a:masterClrMapping/>
  </p:clrMapOvr>
  <p:transition spd="slow" advTm="38376"/>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271464" y="992982"/>
            <a:ext cx="9865096" cy="373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00000"/>
              </a:lnSpc>
              <a:spcBef>
                <a:spcPct val="0"/>
              </a:spcBef>
              <a:buNone/>
              <a:defRPr/>
            </a:pPr>
            <a:r>
              <a:rPr lang="zh-CN" altLang="en-US" b="0" kern="0" dirty="0">
                <a:solidFill>
                  <a:srgbClr val="000000"/>
                </a:solidFill>
              </a:rPr>
              <a:t>从</a:t>
            </a:r>
            <a:r>
              <a:rPr lang="en-US" altLang="zh-CN" b="0" kern="0" dirty="0">
                <a:solidFill>
                  <a:srgbClr val="000000"/>
                </a:solidFill>
              </a:rPr>
              <a:t>main</a:t>
            </a:r>
            <a:r>
              <a:rPr lang="zh-CN" altLang="en-US" b="0" kern="0" dirty="0">
                <a:solidFill>
                  <a:srgbClr val="000000"/>
                </a:solidFill>
              </a:rPr>
              <a:t>函数的两个参数，可获得命令行参数的内容 </a:t>
            </a:r>
            <a:endParaRPr lang="zh-CN" altLang="en-US" b="0" kern="0" dirty="0">
              <a:solidFill>
                <a:srgbClr val="000000"/>
              </a:solidFill>
              <a:latin typeface="Courier New" pitchFamily="49" charset="0"/>
            </a:endParaRPr>
          </a:p>
          <a:p>
            <a:pPr marL="457200" lvl="1" indent="0" eaLnBrk="1" hangingPunct="1">
              <a:lnSpc>
                <a:spcPct val="100000"/>
              </a:lnSpc>
              <a:spcBef>
                <a:spcPct val="0"/>
              </a:spcBef>
              <a:buNone/>
              <a:defRPr/>
            </a:pPr>
            <a:r>
              <a:rPr lang="zh-CN" altLang="en-US" b="0" kern="0" dirty="0">
                <a:solidFill>
                  <a:srgbClr val="000000"/>
                </a:solidFill>
              </a:rPr>
              <a:t>演示程序</a:t>
            </a:r>
            <a:r>
              <a:rPr lang="en-US" altLang="zh-CN" b="0" kern="0" dirty="0" err="1">
                <a:solidFill>
                  <a:srgbClr val="000000"/>
                </a:solidFill>
              </a:rPr>
              <a:t>arg.c</a:t>
            </a:r>
            <a:r>
              <a:rPr lang="en-US" altLang="zh-CN" b="0" kern="0" dirty="0">
                <a:solidFill>
                  <a:srgbClr val="000000"/>
                </a:solidFill>
              </a:rPr>
              <a:t> </a:t>
            </a:r>
            <a:endParaRPr lang="en-US" altLang="zh-CN" b="0" kern="0" dirty="0">
              <a:solidFill>
                <a:srgbClr val="000000"/>
              </a:solidFill>
              <a:latin typeface="Courier New" pitchFamily="49" charset="0"/>
            </a:endParaRPr>
          </a:p>
          <a:p>
            <a:pPr lvl="1" eaLnBrk="1" hangingPunct="1">
              <a:lnSpc>
                <a:spcPct val="100000"/>
              </a:lnSpc>
              <a:spcBef>
                <a:spcPct val="0"/>
              </a:spcBef>
              <a:buNone/>
              <a:defRPr/>
            </a:pPr>
            <a:r>
              <a:rPr lang="en-US" altLang="zh-CN" sz="2000" b="0" kern="0" dirty="0">
                <a:solidFill>
                  <a:srgbClr val="3333CC"/>
                </a:solidFill>
              </a:rPr>
              <a:t>void main(</a:t>
            </a:r>
            <a:r>
              <a:rPr lang="en-US" altLang="zh-CN" sz="2000" b="0" kern="0" dirty="0" err="1">
                <a:solidFill>
                  <a:srgbClr val="3333CC"/>
                </a:solidFill>
              </a:rPr>
              <a:t>int</a:t>
            </a:r>
            <a:r>
              <a:rPr lang="en-US" altLang="zh-CN" sz="2000" b="0" kern="0" dirty="0">
                <a:solidFill>
                  <a:srgbClr val="3333CC"/>
                </a:solidFill>
              </a:rPr>
              <a:t> </a:t>
            </a:r>
            <a:r>
              <a:rPr lang="en-US" altLang="zh-CN" sz="2000" b="0" kern="0" dirty="0" err="1">
                <a:solidFill>
                  <a:srgbClr val="3333CC"/>
                </a:solidFill>
              </a:rPr>
              <a:t>argc</a:t>
            </a:r>
            <a:r>
              <a:rPr lang="en-US" altLang="zh-CN" sz="2000" b="0" kern="0" dirty="0">
                <a:solidFill>
                  <a:srgbClr val="3333CC"/>
                </a:solidFill>
              </a:rPr>
              <a:t>, char *</a:t>
            </a:r>
            <a:r>
              <a:rPr lang="en-US" altLang="zh-CN" sz="2000" b="0" kern="0" dirty="0" err="1">
                <a:solidFill>
                  <a:srgbClr val="3333CC"/>
                </a:solidFill>
              </a:rPr>
              <a:t>argv</a:t>
            </a:r>
            <a:r>
              <a:rPr lang="en-US" altLang="zh-CN" sz="2000" b="0" kern="0" dirty="0">
                <a:solidFill>
                  <a:srgbClr val="3333CC"/>
                </a:solidFill>
              </a:rPr>
              <a:t>[])</a:t>
            </a:r>
          </a:p>
          <a:p>
            <a:pPr lvl="1" eaLnBrk="1" hangingPunct="1">
              <a:lnSpc>
                <a:spcPct val="100000"/>
              </a:lnSpc>
              <a:spcBef>
                <a:spcPct val="0"/>
              </a:spcBef>
              <a:buNone/>
              <a:defRPr/>
            </a:pPr>
            <a:r>
              <a:rPr lang="en-US" altLang="zh-CN" sz="2000" b="0" kern="0" dirty="0">
                <a:solidFill>
                  <a:srgbClr val="3333CC"/>
                </a:solidFill>
              </a:rPr>
              <a:t>{  </a:t>
            </a:r>
          </a:p>
          <a:p>
            <a:pPr lvl="1" eaLnBrk="1" hangingPunct="1">
              <a:lnSpc>
                <a:spcPct val="100000"/>
              </a:lnSpc>
              <a:spcBef>
                <a:spcPct val="0"/>
              </a:spcBef>
              <a:buNone/>
              <a:defRPr/>
            </a:pPr>
            <a:r>
              <a:rPr lang="en-US" altLang="zh-CN" sz="2000" b="0" kern="0" dirty="0">
                <a:solidFill>
                  <a:srgbClr val="3333CC"/>
                </a:solidFill>
              </a:rPr>
              <a:t>    </a:t>
            </a:r>
            <a:r>
              <a:rPr lang="en-US" altLang="zh-CN" sz="2000" b="0" kern="0" dirty="0" err="1">
                <a:solidFill>
                  <a:srgbClr val="3333CC"/>
                </a:solidFill>
              </a:rPr>
              <a:t>int</a:t>
            </a:r>
            <a:r>
              <a:rPr lang="en-US" altLang="zh-CN" sz="2000" b="0" kern="0" dirty="0">
                <a:solidFill>
                  <a:srgbClr val="3333CC"/>
                </a:solidFill>
              </a:rPr>
              <a:t> </a:t>
            </a:r>
            <a:r>
              <a:rPr lang="en-US" altLang="zh-CN" sz="2000" b="0" kern="0" dirty="0" err="1">
                <a:solidFill>
                  <a:srgbClr val="3333CC"/>
                </a:solidFill>
              </a:rPr>
              <a:t>i</a:t>
            </a:r>
            <a:r>
              <a:rPr lang="en-US" altLang="zh-CN" sz="2000" b="0" kern="0" dirty="0">
                <a:solidFill>
                  <a:srgbClr val="3333CC"/>
                </a:solidFill>
              </a:rPr>
              <a:t>;</a:t>
            </a:r>
          </a:p>
          <a:p>
            <a:pPr lvl="1" eaLnBrk="1" hangingPunct="1">
              <a:lnSpc>
                <a:spcPct val="100000"/>
              </a:lnSpc>
              <a:spcBef>
                <a:spcPct val="0"/>
              </a:spcBef>
              <a:buNone/>
              <a:defRPr/>
            </a:pPr>
            <a:r>
              <a:rPr lang="en-US" altLang="zh-CN" sz="2000" b="0" kern="0" dirty="0">
                <a:solidFill>
                  <a:srgbClr val="3333CC"/>
                </a:solidFill>
              </a:rPr>
              <a:t>    for (</a:t>
            </a:r>
            <a:r>
              <a:rPr lang="en-US" altLang="zh-CN" sz="2000" b="0" kern="0" dirty="0" err="1">
                <a:solidFill>
                  <a:srgbClr val="3333CC"/>
                </a:solidFill>
              </a:rPr>
              <a:t>i</a:t>
            </a:r>
            <a:r>
              <a:rPr lang="en-US" altLang="zh-CN" sz="2000" b="0" kern="0" dirty="0">
                <a:solidFill>
                  <a:srgbClr val="3333CC"/>
                </a:solidFill>
              </a:rPr>
              <a:t> = 0; </a:t>
            </a:r>
            <a:r>
              <a:rPr lang="en-US" altLang="zh-CN" sz="2000" b="0" kern="0" dirty="0" err="1">
                <a:solidFill>
                  <a:srgbClr val="3333CC"/>
                </a:solidFill>
              </a:rPr>
              <a:t>i</a:t>
            </a:r>
            <a:r>
              <a:rPr lang="en-US" altLang="zh-CN" sz="2000" b="0" kern="0" dirty="0">
                <a:solidFill>
                  <a:srgbClr val="3333CC"/>
                </a:solidFill>
              </a:rPr>
              <a:t> &lt; </a:t>
            </a:r>
            <a:r>
              <a:rPr lang="en-US" altLang="zh-CN" sz="2000" b="0" kern="0" dirty="0" err="1">
                <a:solidFill>
                  <a:srgbClr val="3333CC"/>
                </a:solidFill>
              </a:rPr>
              <a:t>argc</a:t>
            </a:r>
            <a:r>
              <a:rPr lang="en-US" altLang="zh-CN" sz="2000" b="0" kern="0" dirty="0">
                <a:solidFill>
                  <a:srgbClr val="3333CC"/>
                </a:solidFill>
              </a:rPr>
              <a:t>; </a:t>
            </a:r>
            <a:r>
              <a:rPr lang="en-US" altLang="zh-CN" sz="2000" b="0" kern="0" dirty="0" err="1">
                <a:solidFill>
                  <a:srgbClr val="3333CC"/>
                </a:solidFill>
              </a:rPr>
              <a:t>i</a:t>
            </a:r>
            <a:r>
              <a:rPr lang="en-US" altLang="zh-CN" sz="2000" b="0" kern="0" dirty="0">
                <a:solidFill>
                  <a:srgbClr val="3333CC"/>
                </a:solidFill>
              </a:rPr>
              <a:t>++)</a:t>
            </a:r>
          </a:p>
          <a:p>
            <a:pPr lvl="1" eaLnBrk="1" hangingPunct="1">
              <a:lnSpc>
                <a:spcPct val="100000"/>
              </a:lnSpc>
              <a:spcBef>
                <a:spcPct val="0"/>
              </a:spcBef>
              <a:buNone/>
              <a:defRPr/>
            </a:pPr>
            <a:r>
              <a:rPr lang="en-US" altLang="zh-CN" sz="2000" b="0" kern="0" dirty="0">
                <a:solidFill>
                  <a:srgbClr val="3333CC"/>
                </a:solidFill>
              </a:rPr>
              <a:t>         </a:t>
            </a:r>
            <a:r>
              <a:rPr lang="en-US" altLang="zh-CN" sz="2000" b="0" kern="0" dirty="0" err="1">
                <a:solidFill>
                  <a:srgbClr val="3333CC"/>
                </a:solidFill>
              </a:rPr>
              <a:t>printf</a:t>
            </a:r>
            <a:r>
              <a:rPr lang="en-US" altLang="zh-CN" sz="2000" b="0" kern="0" dirty="0">
                <a:solidFill>
                  <a:srgbClr val="3333CC"/>
                </a:solidFill>
              </a:rPr>
              <a:t>("%d:[%s]\n", </a:t>
            </a:r>
            <a:r>
              <a:rPr lang="en-US" altLang="zh-CN" sz="2000" b="0" kern="0" dirty="0" err="1">
                <a:solidFill>
                  <a:srgbClr val="3333CC"/>
                </a:solidFill>
              </a:rPr>
              <a:t>i</a:t>
            </a:r>
            <a:r>
              <a:rPr lang="en-US" altLang="zh-CN" sz="2000" b="0" kern="0" dirty="0">
                <a:solidFill>
                  <a:srgbClr val="3333CC"/>
                </a:solidFill>
              </a:rPr>
              <a:t>, </a:t>
            </a:r>
            <a:r>
              <a:rPr lang="en-US" altLang="zh-CN" sz="2000" b="0" kern="0" dirty="0" err="1">
                <a:solidFill>
                  <a:srgbClr val="3333CC"/>
                </a:solidFill>
              </a:rPr>
              <a:t>argv</a:t>
            </a:r>
            <a:r>
              <a:rPr lang="en-US" altLang="zh-CN" sz="2000" b="0" kern="0" dirty="0">
                <a:solidFill>
                  <a:srgbClr val="3333CC"/>
                </a:solidFill>
              </a:rPr>
              <a:t>[</a:t>
            </a:r>
            <a:r>
              <a:rPr lang="en-US" altLang="zh-CN" sz="2000" b="0" kern="0" dirty="0" err="1">
                <a:solidFill>
                  <a:srgbClr val="3333CC"/>
                </a:solidFill>
              </a:rPr>
              <a:t>i</a:t>
            </a:r>
            <a:r>
              <a:rPr lang="en-US" altLang="zh-CN" sz="2000" b="0" kern="0" dirty="0">
                <a:solidFill>
                  <a:srgbClr val="3333CC"/>
                </a:solidFill>
              </a:rPr>
              <a:t>]);</a:t>
            </a:r>
          </a:p>
          <a:p>
            <a:pPr lvl="1" eaLnBrk="1" hangingPunct="1">
              <a:lnSpc>
                <a:spcPct val="100000"/>
              </a:lnSpc>
              <a:spcBef>
                <a:spcPct val="0"/>
              </a:spcBef>
              <a:buNone/>
              <a:defRPr/>
            </a:pPr>
            <a:r>
              <a:rPr lang="en-US" altLang="zh-CN" sz="2000" b="0" kern="0" dirty="0">
                <a:solidFill>
                  <a:srgbClr val="3333CC"/>
                </a:solidFill>
              </a:rPr>
              <a:t>}</a:t>
            </a:r>
          </a:p>
          <a:p>
            <a:pPr marL="457200" lvl="1" indent="0" eaLnBrk="1" hangingPunct="1">
              <a:lnSpc>
                <a:spcPct val="100000"/>
              </a:lnSpc>
              <a:buNone/>
              <a:defRPr/>
            </a:pPr>
            <a:r>
              <a:rPr lang="zh-CN" altLang="en-US" b="0" kern="0" dirty="0">
                <a:solidFill>
                  <a:srgbClr val="000000"/>
                </a:solidFill>
              </a:rPr>
              <a:t>编译，链接：</a:t>
            </a:r>
            <a:r>
              <a:rPr lang="en-US" altLang="zh-CN" b="0" kern="0" dirty="0" err="1">
                <a:solidFill>
                  <a:srgbClr val="000000"/>
                </a:solidFill>
              </a:rPr>
              <a:t>gcc</a:t>
            </a:r>
            <a:r>
              <a:rPr lang="en-US" altLang="zh-CN" b="0" kern="0" dirty="0">
                <a:solidFill>
                  <a:srgbClr val="000000"/>
                </a:solidFill>
              </a:rPr>
              <a:t> </a:t>
            </a:r>
            <a:r>
              <a:rPr lang="en-US" altLang="zh-CN" b="0" kern="0" dirty="0" err="1">
                <a:solidFill>
                  <a:srgbClr val="000000"/>
                </a:solidFill>
              </a:rPr>
              <a:t>arg.c</a:t>
            </a:r>
            <a:r>
              <a:rPr lang="en-US" altLang="zh-CN" b="0" kern="0" dirty="0">
                <a:solidFill>
                  <a:srgbClr val="000000"/>
                </a:solidFill>
              </a:rPr>
              <a:t> -o </a:t>
            </a:r>
            <a:r>
              <a:rPr lang="en-US" altLang="zh-CN" b="0" kern="0" dirty="0" err="1">
                <a:solidFill>
                  <a:srgbClr val="000000"/>
                </a:solidFill>
              </a:rPr>
              <a:t>arg</a:t>
            </a:r>
            <a:endParaRPr lang="en-US" altLang="zh-CN" b="0" kern="0" dirty="0">
              <a:solidFill>
                <a:srgbClr val="000000"/>
              </a:solidFill>
            </a:endParaRPr>
          </a:p>
          <a:p>
            <a:pPr marL="457200" lvl="1" indent="0" eaLnBrk="1" hangingPunct="1">
              <a:lnSpc>
                <a:spcPct val="100000"/>
              </a:lnSpc>
              <a:buNone/>
              <a:defRPr/>
            </a:pPr>
            <a:r>
              <a:rPr lang="zh-CN" altLang="en-US" b="0" kern="0" dirty="0">
                <a:solidFill>
                  <a:srgbClr val="000000"/>
                </a:solidFill>
              </a:rPr>
              <a:t>运行  </a:t>
            </a:r>
            <a:r>
              <a:rPr lang="en-US" altLang="zh-CN" b="0" kern="0" dirty="0">
                <a:solidFill>
                  <a:srgbClr val="000000"/>
                </a:solidFill>
              </a:rPr>
              <a:t>./</a:t>
            </a:r>
            <a:r>
              <a:rPr lang="en-US" altLang="zh-CN" b="0" kern="0" dirty="0" err="1">
                <a:solidFill>
                  <a:srgbClr val="000000"/>
                </a:solidFill>
              </a:rPr>
              <a:t>arg</a:t>
            </a:r>
            <a:r>
              <a:rPr lang="en-US" altLang="zh-CN" b="0" kern="0" dirty="0">
                <a:solidFill>
                  <a:srgbClr val="000000"/>
                </a:solidFill>
              </a:rPr>
              <a:t> </a:t>
            </a:r>
            <a:r>
              <a:rPr lang="en-US" altLang="zh-CN" b="0" kern="0" dirty="0" err="1">
                <a:solidFill>
                  <a:srgbClr val="000000"/>
                </a:solidFill>
              </a:rPr>
              <a:t>abc</a:t>
            </a:r>
            <a:r>
              <a:rPr lang="en-US" altLang="zh-CN" b="0" kern="0" dirty="0">
                <a:solidFill>
                  <a:srgbClr val="000000"/>
                </a:solidFill>
              </a:rPr>
              <a:t> ABCDEF</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程序获取命令行参数的方式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5"/>
          <p:cNvGraphicFramePr>
            <a:graphicFrameLocks noChangeAspect="1"/>
          </p:cNvGraphicFramePr>
          <p:nvPr>
            <p:extLst>
              <p:ext uri="{D42A27DB-BD31-4B8C-83A1-F6EECF244321}">
                <p14:modId xmlns:p14="http://schemas.microsoft.com/office/powerpoint/2010/main" val="2893766346"/>
              </p:ext>
            </p:extLst>
          </p:nvPr>
        </p:nvGraphicFramePr>
        <p:xfrm>
          <a:off x="2495601" y="4581128"/>
          <a:ext cx="7127875" cy="1898650"/>
        </p:xfrm>
        <a:graphic>
          <a:graphicData uri="http://schemas.openxmlformats.org/presentationml/2006/ole">
            <mc:AlternateContent xmlns:mc="http://schemas.openxmlformats.org/markup-compatibility/2006">
              <mc:Choice xmlns:v="urn:schemas-microsoft-com:vml" Requires="v">
                <p:oleObj spid="_x0000_s1065" name="Visio" r:id="rId3" imgW="5632920" imgH="1500120" progId="Visio.Drawing.6">
                  <p:embed/>
                </p:oleObj>
              </mc:Choice>
              <mc:Fallback>
                <p:oleObj name="Visio" r:id="rId3" imgW="5632920" imgH="1500120" progId="Visio.Drawing.6">
                  <p:embed/>
                  <p:pic>
                    <p:nvPicPr>
                      <p:cNvPr id="1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1" y="4581128"/>
                        <a:ext cx="7127875"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A8D6569A-E6A4-49E3-8F4C-7383A7FA651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596265710"/>
      </p:ext>
    </p:extLst>
  </p:cSld>
  <p:clrMapOvr>
    <a:masterClrMapping/>
  </p:clrMapOvr>
  <p:transition spd="slow" advTm="3837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127448" y="992982"/>
            <a:ext cx="10225136"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文件名通配符的处理由</a:t>
            </a:r>
            <a:r>
              <a:rPr lang="en-US" altLang="zh-CN" kern="0" dirty="0"/>
              <a:t>shell</a:t>
            </a:r>
            <a:r>
              <a:rPr lang="zh-CN" altLang="en-US" kern="0" dirty="0"/>
              <a:t>完成，分以下三步</a:t>
            </a:r>
          </a:p>
          <a:p>
            <a:pPr lvl="1" eaLnBrk="1" hangingPunct="1">
              <a:lnSpc>
                <a:spcPct val="150000"/>
              </a:lnSpc>
              <a:defRPr/>
            </a:pPr>
            <a:r>
              <a:rPr lang="zh-CN" altLang="en-US" b="0" kern="0" dirty="0">
                <a:solidFill>
                  <a:srgbClr val="000000"/>
                </a:solidFill>
              </a:rPr>
              <a:t>在</a:t>
            </a:r>
            <a:r>
              <a:rPr lang="en-US" altLang="zh-CN" b="0" kern="0" dirty="0">
                <a:solidFill>
                  <a:srgbClr val="000000"/>
                </a:solidFill>
              </a:rPr>
              <a:t>shell</a:t>
            </a:r>
            <a:r>
              <a:rPr lang="zh-CN" altLang="en-US" b="0" kern="0" dirty="0">
                <a:solidFill>
                  <a:srgbClr val="000000"/>
                </a:solidFill>
              </a:rPr>
              <a:t>提示符下，从键盘输入命令，被</a:t>
            </a:r>
            <a:r>
              <a:rPr lang="en-US" altLang="zh-CN" b="0" kern="0" dirty="0">
                <a:solidFill>
                  <a:srgbClr val="000000"/>
                </a:solidFill>
              </a:rPr>
              <a:t>shell</a:t>
            </a:r>
            <a:r>
              <a:rPr lang="zh-CN" altLang="en-US" b="0" kern="0" dirty="0">
                <a:solidFill>
                  <a:srgbClr val="000000"/>
                </a:solidFill>
              </a:rPr>
              <a:t>接受</a:t>
            </a:r>
          </a:p>
          <a:p>
            <a:pPr lvl="1" eaLnBrk="1" hangingPunct="1">
              <a:lnSpc>
                <a:spcPct val="150000"/>
              </a:lnSpc>
              <a:defRPr/>
            </a:pPr>
            <a:r>
              <a:rPr lang="en-US" altLang="zh-CN" b="0" kern="0" dirty="0">
                <a:solidFill>
                  <a:srgbClr val="000000"/>
                </a:solidFill>
              </a:rPr>
              <a:t>shell</a:t>
            </a:r>
            <a:r>
              <a:rPr lang="zh-CN" altLang="en-US" b="0" kern="0" dirty="0">
                <a:solidFill>
                  <a:srgbClr val="000000"/>
                </a:solidFill>
              </a:rPr>
              <a:t>对所键入内容作若干加工处理，其中含有对文件通配符的展开工作</a:t>
            </a:r>
            <a:r>
              <a:rPr lang="en-US" altLang="zh-CN" b="0" kern="0" dirty="0">
                <a:solidFill>
                  <a:srgbClr val="000000"/>
                </a:solidFill>
              </a:rPr>
              <a:t>(</a:t>
            </a:r>
            <a:r>
              <a:rPr lang="zh-CN" altLang="en-US" b="0" kern="0" dirty="0">
                <a:solidFill>
                  <a:srgbClr val="000000"/>
                </a:solidFill>
              </a:rPr>
              <a:t>文件名生成</a:t>
            </a:r>
            <a:r>
              <a:rPr lang="en-US" altLang="zh-CN" b="0" kern="0" dirty="0">
                <a:solidFill>
                  <a:srgbClr val="000000"/>
                </a:solidFill>
              </a:rPr>
              <a:t>)</a:t>
            </a:r>
            <a:r>
              <a:rPr lang="zh-CN" altLang="en-US" b="0" kern="0" dirty="0">
                <a:solidFill>
                  <a:srgbClr val="000000"/>
                </a:solidFill>
              </a:rPr>
              <a:t>，生成结果命令</a:t>
            </a:r>
          </a:p>
          <a:p>
            <a:pPr lvl="1" eaLnBrk="1" hangingPunct="1">
              <a:lnSpc>
                <a:spcPct val="150000"/>
              </a:lnSpc>
              <a:defRPr/>
            </a:pPr>
            <a:r>
              <a:rPr lang="zh-CN" altLang="en-US" b="0" kern="0" dirty="0">
                <a:solidFill>
                  <a:srgbClr val="000000"/>
                </a:solidFill>
              </a:rPr>
              <a:t>执行前面生成的结果命令</a:t>
            </a:r>
          </a:p>
          <a:p>
            <a:pPr lvl="1" eaLnBrk="1" hangingPunct="1">
              <a:lnSpc>
                <a:spcPct val="150000"/>
              </a:lnSpc>
              <a:defRPr/>
            </a:pPr>
            <a:endParaRPr lang="zh-CN" altLang="en-US" b="0" kern="0" dirty="0">
              <a:solidFill>
                <a:srgbClr val="000000"/>
              </a:solidFill>
            </a:endParaRPr>
          </a:p>
          <a:p>
            <a:pPr marL="457200" lvl="1" indent="0" eaLnBrk="1" hangingPunct="1">
              <a:lnSpc>
                <a:spcPct val="150000"/>
              </a:lnSpc>
              <a:buNone/>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shell</a:t>
            </a:r>
            <a:r>
              <a:rPr lang="zh-CN" altLang="en-US" kern="0" dirty="0">
                <a:latin typeface="Verdana" panose="020B0604030504040204" pitchFamily="34" charset="0"/>
                <a:ea typeface="黑体" panose="02010609060101010101" pitchFamily="49" charset="-122"/>
              </a:rPr>
              <a:t>文件名通配符处理</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3B0C647-1D81-4CC8-99DB-5C35B20DB9E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696894751"/>
      </p:ext>
    </p:extLst>
  </p:cSld>
  <p:clrMapOvr>
    <a:masterClrMapping/>
  </p:clrMapOvr>
  <p:transition spd="slow" advTm="3837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2205361" y="908050"/>
            <a:ext cx="8207375" cy="5185245"/>
          </a:xfrm>
        </p:spPr>
        <p:txBody>
          <a:bodyPr/>
          <a:lstStyle/>
          <a:p>
            <a:pPr algn="l"/>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3.1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文件名和文件统配符</a:t>
            </a:r>
            <a:b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文件命名和目录结构</a:t>
            </a:r>
            <a:b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文件通配符规则</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文件通配符处理过程</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3.2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文件和目录的管理</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列出文件目录</a:t>
            </a:r>
            <a:b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文件的复制与删除</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目录管理</a:t>
            </a:r>
            <a:b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目录遍历的命令</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目录遍历的应用</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3" action="ppaction://hlinksldjump">
                  <a:extLst>
                    <a:ext uri="{A12FA001-AC4F-418D-AE19-62706E023703}">
                      <ahyp:hlinkClr xmlns:ahyp="http://schemas.microsoft.com/office/drawing/2018/hyperlinkcolor" val="tx"/>
                    </a:ext>
                  </a:extLst>
                </a:hlinkClick>
              </a:rPr>
              <a:t>批量处理文件</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4" action="ppaction://hlinksldjump">
                  <a:extLst>
                    <a:ext uri="{A12FA001-AC4F-418D-AE19-62706E023703}">
                      <ahyp:hlinkClr xmlns:ahyp="http://schemas.microsoft.com/office/drawing/2018/hyperlinkcolor" val="tx"/>
                    </a:ext>
                  </a:extLst>
                </a:hlinkClick>
              </a:rPr>
              <a:t>打包与压缩</a:t>
            </a:r>
            <a:endParaRPr lang="zh-CN" altLang="en-US" sz="24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Rectangle 2">
            <a:extLst>
              <a:ext uri="{FF2B5EF4-FFF2-40B4-BE49-F238E27FC236}">
                <a16:creationId xmlns:a16="http://schemas.microsoft.com/office/drawing/2014/main" id="{476DCB2F-5AC5-4E6D-8689-2FE8436C51B3}"/>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主要内容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Line 4">
            <a:extLst>
              <a:ext uri="{FF2B5EF4-FFF2-40B4-BE49-F238E27FC236}">
                <a16:creationId xmlns:a16="http://schemas.microsoft.com/office/drawing/2014/main" id="{564031DE-44AC-4E97-B872-8BBB104C7CF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34648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297144" cy="5749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latin typeface="Courier New" pitchFamily="49" charset="0"/>
              </a:rPr>
              <a:t>设当前目录下只有</a:t>
            </a:r>
            <a:r>
              <a:rPr lang="en-US" altLang="zh-CN" kern="0" dirty="0" err="1">
                <a:latin typeface="Courier New" pitchFamily="49" charset="0"/>
              </a:rPr>
              <a:t>try.c</a:t>
            </a:r>
            <a:r>
              <a:rPr lang="zh-CN" altLang="en-US" kern="0" dirty="0">
                <a:latin typeface="Courier New" pitchFamily="49" charset="0"/>
              </a:rPr>
              <a:t>，</a:t>
            </a:r>
            <a:r>
              <a:rPr lang="en-US" altLang="zh-CN" kern="0" dirty="0" err="1">
                <a:latin typeface="Courier New" pitchFamily="49" charset="0"/>
              </a:rPr>
              <a:t>zap.c</a:t>
            </a:r>
            <a:r>
              <a:rPr lang="zh-CN" altLang="en-US" kern="0" dirty="0">
                <a:latin typeface="Courier New" pitchFamily="49" charset="0"/>
              </a:rPr>
              <a:t>，</a:t>
            </a:r>
            <a:r>
              <a:rPr lang="en-US" altLang="zh-CN" kern="0" dirty="0" err="1">
                <a:latin typeface="Courier New" pitchFamily="49" charset="0"/>
              </a:rPr>
              <a:t>arc.c</a:t>
            </a:r>
            <a:r>
              <a:rPr lang="zh-CN" altLang="en-US" kern="0" dirty="0">
                <a:latin typeface="Courier New" pitchFamily="49" charset="0"/>
              </a:rPr>
              <a:t>三文件</a:t>
            </a:r>
          </a:p>
          <a:p>
            <a:pPr lvl="1" eaLnBrk="1" hangingPunct="1">
              <a:lnSpc>
                <a:spcPct val="150000"/>
              </a:lnSpc>
              <a:defRPr/>
            </a:pPr>
            <a:r>
              <a:rPr lang="zh-CN" altLang="en-US" b="0" kern="0" dirty="0">
                <a:solidFill>
                  <a:srgbClr val="000000"/>
                </a:solidFill>
                <a:latin typeface="Courier New" pitchFamily="49" charset="0"/>
              </a:rPr>
              <a:t>键入</a:t>
            </a:r>
            <a:r>
              <a:rPr lang="zh-CN" altLang="en-US" b="0" kern="0" dirty="0">
                <a:solidFill>
                  <a:srgbClr val="000000"/>
                </a:solidFill>
              </a:rPr>
              <a:t>内容  </a:t>
            </a:r>
            <a:r>
              <a:rPr lang="en-US" altLang="zh-CN" b="0" kern="0" dirty="0">
                <a:solidFill>
                  <a:srgbClr val="000000"/>
                </a:solidFill>
              </a:rPr>
              <a:t>cat *.c </a:t>
            </a:r>
          </a:p>
          <a:p>
            <a:pPr lvl="1" eaLnBrk="1" hangingPunct="1">
              <a:lnSpc>
                <a:spcPct val="150000"/>
              </a:lnSpc>
              <a:defRPr/>
            </a:pPr>
            <a:r>
              <a:rPr lang="zh-CN" altLang="en-US" b="0" kern="0" dirty="0">
                <a:solidFill>
                  <a:srgbClr val="000000"/>
                </a:solidFill>
              </a:rPr>
              <a:t>实际执行  </a:t>
            </a:r>
            <a:r>
              <a:rPr lang="en-US" altLang="zh-CN" b="0" kern="0" dirty="0">
                <a:solidFill>
                  <a:srgbClr val="000000"/>
                </a:solidFill>
              </a:rPr>
              <a:t>cat </a:t>
            </a:r>
            <a:r>
              <a:rPr lang="en-US" altLang="zh-CN" b="0" kern="0" dirty="0" err="1">
                <a:solidFill>
                  <a:srgbClr val="000000"/>
                </a:solidFill>
              </a:rPr>
              <a:t>arc.c</a:t>
            </a:r>
            <a:r>
              <a:rPr lang="en-US" altLang="zh-CN" b="0" kern="0" dirty="0">
                <a:solidFill>
                  <a:srgbClr val="000000"/>
                </a:solidFill>
              </a:rPr>
              <a:t> </a:t>
            </a:r>
            <a:r>
              <a:rPr lang="en-US" altLang="zh-CN" b="0" kern="0" dirty="0" err="1">
                <a:solidFill>
                  <a:srgbClr val="000000"/>
                </a:solidFill>
              </a:rPr>
              <a:t>try.c</a:t>
            </a:r>
            <a:r>
              <a:rPr lang="en-US" altLang="zh-CN" b="0" kern="0" dirty="0">
                <a:solidFill>
                  <a:srgbClr val="000000"/>
                </a:solidFill>
              </a:rPr>
              <a:t> </a:t>
            </a:r>
            <a:r>
              <a:rPr lang="en-US" altLang="zh-CN" b="0" kern="0" dirty="0" err="1">
                <a:solidFill>
                  <a:srgbClr val="000000"/>
                </a:solidFill>
              </a:rPr>
              <a:t>zap.c</a:t>
            </a:r>
            <a:r>
              <a:rPr lang="en-US" altLang="zh-CN" b="0" kern="0" dirty="0">
                <a:solidFill>
                  <a:srgbClr val="000000"/>
                </a:solidFill>
              </a:rPr>
              <a:t> (</a:t>
            </a:r>
            <a:r>
              <a:rPr lang="zh-CN" altLang="en-US" b="0" kern="0" dirty="0">
                <a:solidFill>
                  <a:srgbClr val="000000"/>
                </a:solidFill>
              </a:rPr>
              <a:t>按字典序</a:t>
            </a:r>
            <a:r>
              <a:rPr lang="en-US" altLang="zh-CN" b="0" kern="0" dirty="0">
                <a:solidFill>
                  <a:srgbClr val="000000"/>
                </a:solidFill>
              </a:rPr>
              <a:t>)</a:t>
            </a:r>
          </a:p>
          <a:p>
            <a:pPr lvl="1" eaLnBrk="1" hangingPunct="1">
              <a:lnSpc>
                <a:spcPct val="150000"/>
              </a:lnSpc>
              <a:defRPr/>
            </a:pPr>
            <a:r>
              <a:rPr lang="zh-CN" altLang="en-US" b="0" kern="0" dirty="0">
                <a:solidFill>
                  <a:srgbClr val="000000"/>
                </a:solidFill>
              </a:rPr>
              <a:t>对命令</a:t>
            </a:r>
            <a:r>
              <a:rPr lang="en-US" altLang="zh-CN" b="0" kern="0" dirty="0">
                <a:solidFill>
                  <a:srgbClr val="000000"/>
                </a:solidFill>
              </a:rPr>
              <a:t>cat</a:t>
            </a:r>
            <a:r>
              <a:rPr lang="zh-CN" altLang="en-US" b="0" kern="0" dirty="0">
                <a:solidFill>
                  <a:srgbClr val="000000"/>
                </a:solidFill>
              </a:rPr>
              <a:t>来说</a:t>
            </a:r>
            <a:r>
              <a:rPr lang="en-US" altLang="zh-CN" b="0" kern="0" dirty="0">
                <a:solidFill>
                  <a:srgbClr val="000000"/>
                </a:solidFill>
              </a:rPr>
              <a:t>,</a:t>
            </a:r>
            <a:r>
              <a:rPr lang="zh-CN" altLang="en-US" b="0" kern="0" dirty="0">
                <a:solidFill>
                  <a:srgbClr val="000000"/>
                </a:solidFill>
              </a:rPr>
              <a:t>指定了</a:t>
            </a:r>
            <a:r>
              <a:rPr lang="en-US" altLang="zh-CN" b="0" kern="0" dirty="0">
                <a:solidFill>
                  <a:srgbClr val="000000"/>
                </a:solidFill>
              </a:rPr>
              <a:t>3</a:t>
            </a:r>
            <a:r>
              <a:rPr lang="zh-CN" altLang="en-US" b="0" kern="0" dirty="0">
                <a:solidFill>
                  <a:srgbClr val="000000"/>
                </a:solidFill>
              </a:rPr>
              <a:t>个文件</a:t>
            </a:r>
          </a:p>
          <a:p>
            <a:pPr lvl="0" eaLnBrk="1" hangingPunct="1">
              <a:lnSpc>
                <a:spcPct val="150000"/>
              </a:lnSpc>
              <a:buClr>
                <a:srgbClr val="FF9900"/>
              </a:buClr>
              <a:defRPr/>
            </a:pPr>
            <a:r>
              <a:rPr lang="en-US" altLang="zh-CN" b="0" kern="0" dirty="0" err="1">
                <a:latin typeface="Verdana" pitchFamily="34" charset="0"/>
              </a:rPr>
              <a:t>grep</a:t>
            </a:r>
            <a:r>
              <a:rPr lang="en-US" altLang="zh-CN" b="0" kern="0" dirty="0">
                <a:latin typeface="Verdana" pitchFamily="34" charset="0"/>
              </a:rPr>
              <a:t> a*.c </a:t>
            </a:r>
            <a:r>
              <a:rPr lang="en-US" altLang="zh-CN" b="0" kern="0" dirty="0" err="1">
                <a:latin typeface="Verdana" pitchFamily="34" charset="0"/>
              </a:rPr>
              <a:t>try.c</a:t>
            </a:r>
            <a:r>
              <a:rPr lang="zh-CN" altLang="en-US" b="0" kern="0" dirty="0">
                <a:latin typeface="Verdana" pitchFamily="34" charset="0"/>
              </a:rPr>
              <a:t>与</a:t>
            </a:r>
            <a:r>
              <a:rPr lang="en-US" altLang="zh-CN" b="0" kern="0" dirty="0" err="1">
                <a:latin typeface="Verdana" pitchFamily="34" charset="0"/>
              </a:rPr>
              <a:t>grep</a:t>
            </a:r>
            <a:r>
              <a:rPr lang="en-US" altLang="zh-CN" b="0" kern="0" dirty="0">
                <a:latin typeface="Verdana" pitchFamily="34" charset="0"/>
              </a:rPr>
              <a:t> 'a*.c' </a:t>
            </a:r>
            <a:r>
              <a:rPr lang="en-US" altLang="zh-CN" b="0" kern="0" dirty="0" err="1">
                <a:latin typeface="Verdana" pitchFamily="34" charset="0"/>
              </a:rPr>
              <a:t>try.c</a:t>
            </a:r>
            <a:r>
              <a:rPr lang="zh-CN" altLang="en-US" b="0" kern="0" dirty="0">
                <a:latin typeface="Verdana" pitchFamily="34" charset="0"/>
              </a:rPr>
              <a:t>的区别</a:t>
            </a:r>
          </a:p>
          <a:p>
            <a:pPr lvl="1" eaLnBrk="1" hangingPunct="1">
              <a:lnSpc>
                <a:spcPct val="150000"/>
              </a:lnSpc>
              <a:defRPr/>
            </a:pPr>
            <a:r>
              <a:rPr lang="zh-CN" altLang="en-US" b="0" kern="0" dirty="0">
                <a:solidFill>
                  <a:srgbClr val="000000"/>
                </a:solidFill>
              </a:rPr>
              <a:t>设当前目录下有</a:t>
            </a:r>
            <a:r>
              <a:rPr lang="en-US" altLang="zh-CN" b="0" kern="0" dirty="0">
                <a:solidFill>
                  <a:srgbClr val="000000"/>
                </a:solidFill>
              </a:rPr>
              <a:t>a1.c</a:t>
            </a:r>
            <a:r>
              <a:rPr lang="zh-CN" altLang="en-US" b="0" kern="0" dirty="0">
                <a:solidFill>
                  <a:srgbClr val="000000"/>
                </a:solidFill>
              </a:rPr>
              <a:t>和</a:t>
            </a:r>
            <a:r>
              <a:rPr lang="en-US" altLang="zh-CN" b="0" kern="0" dirty="0">
                <a:solidFill>
                  <a:srgbClr val="000000"/>
                </a:solidFill>
              </a:rPr>
              <a:t>a2.c</a:t>
            </a:r>
          </a:p>
          <a:p>
            <a:pPr lvl="1" eaLnBrk="1" hangingPunct="1">
              <a:lnSpc>
                <a:spcPct val="150000"/>
              </a:lnSpc>
              <a:defRPr/>
            </a:pPr>
            <a:r>
              <a:rPr lang="zh-CN" altLang="en-US" b="0" kern="0" dirty="0">
                <a:solidFill>
                  <a:srgbClr val="000000"/>
                </a:solidFill>
              </a:rPr>
              <a:t>前者实际执行</a:t>
            </a:r>
            <a:r>
              <a:rPr lang="en-US" altLang="zh-CN" b="0" kern="0" dirty="0" err="1">
                <a:solidFill>
                  <a:srgbClr val="000000"/>
                </a:solidFill>
              </a:rPr>
              <a:t>grep</a:t>
            </a:r>
            <a:r>
              <a:rPr lang="en-US" altLang="zh-CN" b="0" kern="0" dirty="0">
                <a:solidFill>
                  <a:srgbClr val="000000"/>
                </a:solidFill>
              </a:rPr>
              <a:t> a1.c a2.c </a:t>
            </a:r>
            <a:r>
              <a:rPr lang="en-US" altLang="zh-CN" b="0" kern="0" dirty="0" err="1">
                <a:solidFill>
                  <a:srgbClr val="000000"/>
                </a:solidFill>
              </a:rPr>
              <a:t>try.c</a:t>
            </a:r>
            <a:endParaRPr lang="en-US" altLang="zh-CN" b="0" kern="0" dirty="0">
              <a:solidFill>
                <a:srgbClr val="000000"/>
              </a:solidFill>
            </a:endParaRPr>
          </a:p>
          <a:p>
            <a:pPr lvl="2" eaLnBrk="1" hangingPunct="1">
              <a:lnSpc>
                <a:spcPct val="150000"/>
              </a:lnSpc>
              <a:defRPr/>
            </a:pPr>
            <a:r>
              <a:rPr lang="zh-CN" altLang="en-US" b="0" kern="0" dirty="0">
                <a:solidFill>
                  <a:srgbClr val="000000"/>
                </a:solidFill>
              </a:rPr>
              <a:t>在</a:t>
            </a:r>
            <a:r>
              <a:rPr lang="en-US" altLang="zh-CN" b="0" kern="0" dirty="0">
                <a:solidFill>
                  <a:srgbClr val="000000"/>
                </a:solidFill>
              </a:rPr>
              <a:t>a2.c</a:t>
            </a:r>
            <a:r>
              <a:rPr lang="zh-CN" altLang="en-US" b="0" kern="0" dirty="0">
                <a:solidFill>
                  <a:srgbClr val="000000"/>
                </a:solidFill>
              </a:rPr>
              <a:t>和</a:t>
            </a:r>
            <a:r>
              <a:rPr lang="en-US" altLang="zh-CN" b="0" kern="0" dirty="0" err="1">
                <a:solidFill>
                  <a:srgbClr val="000000"/>
                </a:solidFill>
              </a:rPr>
              <a:t>try.c</a:t>
            </a:r>
            <a:r>
              <a:rPr lang="zh-CN" altLang="en-US" b="0" kern="0" dirty="0">
                <a:solidFill>
                  <a:srgbClr val="000000"/>
                </a:solidFill>
              </a:rPr>
              <a:t>中查找正则表达式</a:t>
            </a:r>
            <a:r>
              <a:rPr lang="en-US" altLang="zh-CN" b="0" kern="0" dirty="0">
                <a:solidFill>
                  <a:srgbClr val="000000"/>
                </a:solidFill>
              </a:rPr>
              <a:t>a1.c</a:t>
            </a:r>
          </a:p>
          <a:p>
            <a:pPr lvl="1" eaLnBrk="1" hangingPunct="1">
              <a:lnSpc>
                <a:spcPct val="150000"/>
              </a:lnSpc>
              <a:defRPr/>
            </a:pPr>
            <a:r>
              <a:rPr lang="zh-CN" altLang="en-US" b="0" kern="0" dirty="0">
                <a:solidFill>
                  <a:srgbClr val="000000"/>
                </a:solidFill>
              </a:rPr>
              <a:t>后者在</a:t>
            </a:r>
            <a:r>
              <a:rPr lang="en-US" altLang="zh-CN" b="0" kern="0" dirty="0" err="1">
                <a:solidFill>
                  <a:srgbClr val="000000"/>
                </a:solidFill>
              </a:rPr>
              <a:t>try.c</a:t>
            </a:r>
            <a:r>
              <a:rPr lang="zh-CN" altLang="en-US" b="0" kern="0" dirty="0">
                <a:solidFill>
                  <a:srgbClr val="000000"/>
                </a:solidFill>
              </a:rPr>
              <a:t>文件中查找正则表达式</a:t>
            </a:r>
            <a:r>
              <a:rPr lang="en-US" altLang="zh-CN" b="0" kern="0" dirty="0">
                <a:solidFill>
                  <a:srgbClr val="000000"/>
                </a:solidFill>
              </a:rPr>
              <a:t>a*.c</a:t>
            </a:r>
            <a:endParaRPr lang="en-US" altLang="zh-CN"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文件名通配符举例</a:t>
            </a:r>
            <a:r>
              <a:rPr lang="en-US" altLang="zh-CN" kern="0" dirty="0">
                <a:latin typeface="Verdana" panose="020B0604030504040204" pitchFamily="34" charset="0"/>
                <a:ea typeface="黑体" panose="02010609060101010101" pitchFamily="49" charset="-122"/>
              </a:rPr>
              <a:t>(1)</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D5F04B2-7F1B-4E99-9B6D-47FF1080E62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007580498"/>
      </p:ext>
    </p:extLst>
  </p:cSld>
  <p:clrMapOvr>
    <a:masterClrMapping/>
  </p:clrMapOvr>
  <p:transition spd="slow" advTm="3837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90000"/>
              </a:lnSpc>
            </a:pPr>
            <a:endParaRPr lang="en-US" altLang="zh-CN" sz="900" kern="0" dirty="0">
              <a:solidFill>
                <a:srgbClr val="000000"/>
              </a:solidFill>
              <a:latin typeface="Courier New" pitchFamily="49" charset="0"/>
            </a:endParaRPr>
          </a:p>
          <a:p>
            <a:pPr eaLnBrk="1" hangingPunct="1">
              <a:lnSpc>
                <a:spcPct val="90000"/>
              </a:lnSpc>
              <a:buNone/>
            </a:pPr>
            <a:r>
              <a:rPr lang="zh-CN" altLang="en-US" b="0" kern="0" dirty="0">
                <a:latin typeface="Courier New" pitchFamily="49" charset="0"/>
              </a:rPr>
              <a:t>键入命令时的简化输入</a:t>
            </a:r>
          </a:p>
          <a:p>
            <a:pPr eaLnBrk="1" hangingPunct="1">
              <a:lnSpc>
                <a:spcPct val="90000"/>
              </a:lnSpc>
            </a:pPr>
            <a:endParaRPr lang="zh-CN" altLang="en-US" b="0" kern="0" dirty="0">
              <a:solidFill>
                <a:srgbClr val="0066CC"/>
              </a:solidFill>
              <a:latin typeface="Courier New" pitchFamily="49" charset="0"/>
            </a:endParaRPr>
          </a:p>
          <a:p>
            <a:pPr eaLnBrk="1" hangingPunct="1">
              <a:lnSpc>
                <a:spcPct val="90000"/>
              </a:lnSpc>
              <a:buNone/>
            </a:pPr>
            <a:r>
              <a:rPr lang="zh-CN" altLang="en-US" sz="2400" b="0" kern="0" dirty="0">
                <a:solidFill>
                  <a:srgbClr val="000000"/>
                </a:solidFill>
                <a:latin typeface="Verdana" pitchFamily="34" charset="0"/>
              </a:rPr>
              <a:t>手工键入     </a:t>
            </a:r>
            <a:r>
              <a:rPr lang="en-US" altLang="zh-CN" sz="2400" kern="0" dirty="0">
                <a:solidFill>
                  <a:srgbClr val="800000"/>
                </a:solidFill>
                <a:latin typeface="Verdana" pitchFamily="34" charset="0"/>
              </a:rPr>
              <a:t>vi m*e</a:t>
            </a:r>
            <a:r>
              <a:rPr lang="en-US" altLang="zh-CN" sz="2400" b="0" kern="0" dirty="0">
                <a:solidFill>
                  <a:srgbClr val="000000"/>
                </a:solidFill>
                <a:latin typeface="Verdana" pitchFamily="34" charset="0"/>
              </a:rPr>
              <a:t>       </a:t>
            </a:r>
          </a:p>
          <a:p>
            <a:pPr eaLnBrk="1" hangingPunct="1">
              <a:lnSpc>
                <a:spcPct val="90000"/>
              </a:lnSpc>
              <a:buNone/>
            </a:pPr>
            <a:r>
              <a:rPr lang="en-US" altLang="zh-CN" sz="2400" b="0" kern="0" dirty="0">
                <a:solidFill>
                  <a:srgbClr val="000000"/>
                </a:solidFill>
                <a:latin typeface="Verdana" pitchFamily="34" charset="0"/>
              </a:rPr>
              <a:t>        </a:t>
            </a:r>
          </a:p>
          <a:p>
            <a:pPr eaLnBrk="1" hangingPunct="1">
              <a:lnSpc>
                <a:spcPct val="90000"/>
              </a:lnSpc>
              <a:buNone/>
            </a:pPr>
            <a:r>
              <a:rPr lang="zh-CN" altLang="en-US" sz="2400" b="0" kern="0" dirty="0">
                <a:solidFill>
                  <a:srgbClr val="000000"/>
                </a:solidFill>
                <a:latin typeface="Verdana" pitchFamily="34" charset="0"/>
              </a:rPr>
              <a:t>实际执行     </a:t>
            </a:r>
            <a:r>
              <a:rPr lang="en-US" altLang="zh-CN" sz="2400" kern="0" dirty="0">
                <a:solidFill>
                  <a:srgbClr val="800000"/>
                </a:solidFill>
                <a:latin typeface="Verdana" pitchFamily="34" charset="0"/>
              </a:rPr>
              <a:t>vi </a:t>
            </a:r>
            <a:r>
              <a:rPr lang="en-US" altLang="zh-CN" sz="2400" kern="0" dirty="0" err="1">
                <a:solidFill>
                  <a:srgbClr val="800000"/>
                </a:solidFill>
                <a:latin typeface="Verdana" pitchFamily="34" charset="0"/>
              </a:rPr>
              <a:t>makefile</a:t>
            </a:r>
            <a:endParaRPr lang="en-US" altLang="zh-CN" sz="2400" kern="0" dirty="0">
              <a:solidFill>
                <a:srgbClr val="800000"/>
              </a:solidFill>
              <a:latin typeface="Verdana" pitchFamily="34" charset="0"/>
            </a:endParaRPr>
          </a:p>
          <a:p>
            <a:pPr eaLnBrk="1" hangingPunct="1">
              <a:lnSpc>
                <a:spcPct val="90000"/>
              </a:lnSpc>
              <a:buNone/>
            </a:pPr>
            <a:endParaRPr lang="en-US" altLang="zh-CN" sz="2400" kern="0" dirty="0">
              <a:solidFill>
                <a:srgbClr val="800000"/>
              </a:solidFill>
              <a:latin typeface="Verdana" pitchFamily="34" charset="0"/>
            </a:endParaRPr>
          </a:p>
          <a:p>
            <a:pPr eaLnBrk="1" hangingPunct="1">
              <a:lnSpc>
                <a:spcPct val="90000"/>
              </a:lnSpc>
              <a:buNone/>
            </a:pPr>
            <a:r>
              <a:rPr lang="zh-CN" altLang="en-US" sz="2400" b="0" kern="0" dirty="0">
                <a:solidFill>
                  <a:srgbClr val="000000"/>
                </a:solidFill>
                <a:latin typeface="Verdana" pitchFamily="34" charset="0"/>
              </a:rPr>
              <a:t>手工键入     </a:t>
            </a:r>
            <a:r>
              <a:rPr lang="en-US" altLang="zh-CN" sz="2400" kern="0" dirty="0">
                <a:solidFill>
                  <a:srgbClr val="800000"/>
                </a:solidFill>
                <a:latin typeface="Verdana" pitchFamily="34" charset="0"/>
              </a:rPr>
              <a:t>cd *</a:t>
            </a:r>
            <a:r>
              <a:rPr lang="en-US" altLang="zh-CN" sz="2400" kern="0" dirty="0" err="1">
                <a:solidFill>
                  <a:srgbClr val="800000"/>
                </a:solidFill>
                <a:latin typeface="Verdana" pitchFamily="34" charset="0"/>
              </a:rPr>
              <a:t>sna</a:t>
            </a:r>
            <a:r>
              <a:rPr lang="en-US" altLang="zh-CN" sz="2400" kern="0" dirty="0">
                <a:solidFill>
                  <a:srgbClr val="800000"/>
                </a:solidFill>
                <a:latin typeface="Verdana" pitchFamily="34" charset="0"/>
              </a:rPr>
              <a:t>* </a:t>
            </a:r>
            <a:br>
              <a:rPr lang="en-US" altLang="zh-CN" sz="2400" kern="0" dirty="0">
                <a:solidFill>
                  <a:srgbClr val="800000"/>
                </a:solidFill>
                <a:latin typeface="Verdana" pitchFamily="34" charset="0"/>
              </a:rPr>
            </a:br>
            <a:r>
              <a:rPr lang="en-US" altLang="zh-CN" sz="2400" b="0" kern="0" dirty="0">
                <a:solidFill>
                  <a:srgbClr val="000000"/>
                </a:solidFill>
                <a:latin typeface="Verdana" pitchFamily="34" charset="0"/>
              </a:rPr>
              <a:t>      </a:t>
            </a:r>
          </a:p>
          <a:p>
            <a:pPr eaLnBrk="1" hangingPunct="1">
              <a:lnSpc>
                <a:spcPct val="90000"/>
              </a:lnSpc>
              <a:buNone/>
            </a:pPr>
            <a:r>
              <a:rPr lang="zh-CN" altLang="en-US" sz="2400" b="0" kern="0" dirty="0">
                <a:solidFill>
                  <a:srgbClr val="000000"/>
                </a:solidFill>
                <a:latin typeface="Verdana" pitchFamily="34" charset="0"/>
              </a:rPr>
              <a:t>实际执行     </a:t>
            </a:r>
            <a:r>
              <a:rPr lang="en-US" altLang="zh-CN" sz="2400" kern="0" dirty="0">
                <a:solidFill>
                  <a:srgbClr val="800000"/>
                </a:solidFill>
                <a:latin typeface="Verdana" pitchFamily="34" charset="0"/>
              </a:rPr>
              <a:t>cd configure-IBM-</a:t>
            </a:r>
            <a:r>
              <a:rPr lang="en-US" altLang="zh-CN" sz="2400" kern="0" dirty="0" err="1">
                <a:solidFill>
                  <a:srgbClr val="800000"/>
                </a:solidFill>
                <a:latin typeface="Verdana" pitchFamily="34" charset="0"/>
              </a:rPr>
              <a:t>sna</a:t>
            </a:r>
            <a:r>
              <a:rPr lang="en-US" altLang="zh-CN" sz="2400" kern="0" dirty="0">
                <a:solidFill>
                  <a:srgbClr val="800000"/>
                </a:solidFill>
                <a:latin typeface="Verdana" pitchFamily="34" charset="0"/>
              </a:rPr>
              <a:t>-</a:t>
            </a:r>
            <a:r>
              <a:rPr lang="en-US" altLang="zh-CN" sz="2400" kern="0" dirty="0" err="1">
                <a:solidFill>
                  <a:srgbClr val="800000"/>
                </a:solidFill>
                <a:latin typeface="Verdana" pitchFamily="34" charset="0"/>
              </a:rPr>
              <a:t>network.d</a:t>
            </a:r>
            <a:endParaRPr lang="en-US" altLang="zh-CN" sz="2400" kern="0" dirty="0">
              <a:solidFill>
                <a:srgbClr val="8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文件名通配符举例</a:t>
            </a:r>
            <a:r>
              <a:rPr lang="en-US" altLang="zh-CN" kern="0" dirty="0">
                <a:latin typeface="Verdana" panose="020B0604030504040204" pitchFamily="34" charset="0"/>
                <a:ea typeface="黑体" panose="02010609060101010101" pitchFamily="49" charset="-122"/>
              </a:rPr>
              <a:t>(2)</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C78351F-C9C2-44B2-A91A-BC03DDCE62E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727466518"/>
      </p:ext>
    </p:extLst>
  </p:cSld>
  <p:clrMapOvr>
    <a:masterClrMapping/>
  </p:clrMapOvr>
  <p:transition spd="slow" advTm="3837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kumimoji="0" lang="zh-CN" altLang="en-US" kern="0" dirty="0"/>
              <a:t>执行</a:t>
            </a:r>
          </a:p>
          <a:p>
            <a:pPr lvl="1" eaLnBrk="1" hangingPunct="1">
              <a:lnSpc>
                <a:spcPct val="150000"/>
              </a:lnSpc>
              <a:buNone/>
              <a:defRPr/>
            </a:pPr>
            <a:r>
              <a:rPr kumimoji="0" lang="zh-CN" altLang="en-US" b="0" kern="0" dirty="0">
                <a:solidFill>
                  <a:srgbClr val="000000"/>
                </a:solidFill>
              </a:rPr>
              <a:t>   </a:t>
            </a:r>
            <a:r>
              <a:rPr kumimoji="0" lang="en-US" altLang="zh-CN" b="0" kern="0" dirty="0">
                <a:solidFill>
                  <a:srgbClr val="000000"/>
                </a:solidFill>
              </a:rPr>
              <a:t>./</a:t>
            </a:r>
            <a:r>
              <a:rPr kumimoji="0" lang="en-US" altLang="zh-CN" b="0" kern="0" dirty="0" err="1">
                <a:solidFill>
                  <a:srgbClr val="000000"/>
                </a:solidFill>
              </a:rPr>
              <a:t>arg</a:t>
            </a:r>
            <a:r>
              <a:rPr kumimoji="0" lang="en-US" altLang="zh-CN" b="0" kern="0" dirty="0">
                <a:solidFill>
                  <a:srgbClr val="000000"/>
                </a:solidFill>
              </a:rPr>
              <a:t> *</a:t>
            </a:r>
          </a:p>
          <a:p>
            <a:pPr lvl="1" eaLnBrk="1" hangingPunct="1">
              <a:lnSpc>
                <a:spcPct val="150000"/>
              </a:lnSpc>
              <a:buNone/>
              <a:defRPr/>
            </a:pPr>
            <a:r>
              <a:rPr kumimoji="0" lang="en-US" altLang="zh-CN" b="0" kern="0" dirty="0">
                <a:solidFill>
                  <a:srgbClr val="000000"/>
                </a:solidFill>
              </a:rPr>
              <a:t>   ./</a:t>
            </a:r>
            <a:r>
              <a:rPr kumimoji="0" lang="en-US" altLang="zh-CN" b="0" kern="0" dirty="0" err="1">
                <a:solidFill>
                  <a:srgbClr val="000000"/>
                </a:solidFill>
              </a:rPr>
              <a:t>arg</a:t>
            </a:r>
            <a:r>
              <a:rPr kumimoji="0" lang="en-US" altLang="zh-CN" b="0" kern="0" dirty="0">
                <a:solidFill>
                  <a:srgbClr val="000000"/>
                </a:solidFill>
              </a:rPr>
              <a:t>  /</a:t>
            </a:r>
            <a:r>
              <a:rPr kumimoji="0" lang="en-US" altLang="zh-CN" b="0" kern="0" dirty="0" err="1">
                <a:solidFill>
                  <a:srgbClr val="000000"/>
                </a:solidFill>
              </a:rPr>
              <a:t>usr</a:t>
            </a:r>
            <a:r>
              <a:rPr kumimoji="0" lang="en-US" altLang="zh-CN" b="0" kern="0" dirty="0">
                <a:solidFill>
                  <a:srgbClr val="000000"/>
                </a:solidFill>
              </a:rPr>
              <a:t>/include/*  </a:t>
            </a:r>
          </a:p>
          <a:p>
            <a:pPr lvl="1" eaLnBrk="1" hangingPunct="1">
              <a:lnSpc>
                <a:spcPct val="150000"/>
              </a:lnSpc>
              <a:buNone/>
              <a:defRPr/>
            </a:pPr>
            <a:r>
              <a:rPr kumimoji="0" lang="en-US" altLang="zh-CN" b="0" kern="0" dirty="0">
                <a:solidFill>
                  <a:srgbClr val="000000"/>
                </a:solidFill>
              </a:rPr>
              <a:t>   ./</a:t>
            </a:r>
            <a:r>
              <a:rPr kumimoji="0" lang="en-US" altLang="zh-CN" b="0" kern="0" dirty="0" err="1">
                <a:solidFill>
                  <a:srgbClr val="000000"/>
                </a:solidFill>
              </a:rPr>
              <a:t>arg</a:t>
            </a:r>
            <a:r>
              <a:rPr kumimoji="0" lang="en-US" altLang="zh-CN" b="0" kern="0" dirty="0">
                <a:solidFill>
                  <a:srgbClr val="000000"/>
                </a:solidFill>
              </a:rPr>
              <a:t>  */*  /</a:t>
            </a:r>
            <a:r>
              <a:rPr kumimoji="0" lang="en-US" altLang="zh-CN" b="0" kern="0" dirty="0" err="1">
                <a:solidFill>
                  <a:srgbClr val="000000"/>
                </a:solidFill>
              </a:rPr>
              <a:t>usr</a:t>
            </a:r>
            <a:r>
              <a:rPr kumimoji="0" lang="en-US" altLang="zh-CN" b="0" kern="0" dirty="0">
                <a:solidFill>
                  <a:srgbClr val="000000"/>
                </a:solidFill>
              </a:rPr>
              <a:t>/*</a:t>
            </a:r>
          </a:p>
          <a:p>
            <a:pPr lvl="0" eaLnBrk="1" hangingPunct="1">
              <a:lnSpc>
                <a:spcPct val="150000"/>
              </a:lnSpc>
              <a:buClr>
                <a:srgbClr val="FF9900"/>
              </a:buClr>
              <a:defRPr/>
            </a:pPr>
            <a:r>
              <a:rPr kumimoji="0" lang="zh-CN" altLang="en-US" kern="0" dirty="0"/>
              <a:t>执行结果与同样</a:t>
            </a:r>
            <a:r>
              <a:rPr kumimoji="0" lang="en-US" altLang="zh-CN" kern="0" dirty="0" err="1"/>
              <a:t>arg.c</a:t>
            </a:r>
            <a:r>
              <a:rPr kumimoji="0" lang="zh-CN" altLang="en-US" kern="0" dirty="0"/>
              <a:t>在</a:t>
            </a:r>
            <a:r>
              <a:rPr kumimoji="0" lang="en-US" altLang="zh-CN" kern="0" dirty="0"/>
              <a:t>Windows</a:t>
            </a:r>
            <a:r>
              <a:rPr kumimoji="0" lang="zh-CN" altLang="en-US" kern="0" dirty="0"/>
              <a:t>下运行的比较</a:t>
            </a:r>
          </a:p>
          <a:p>
            <a:pPr lvl="1" eaLnBrk="1" hangingPunct="1">
              <a:lnSpc>
                <a:spcPct val="150000"/>
              </a:lnSpc>
              <a:defRPr/>
            </a:pPr>
            <a:r>
              <a:rPr kumimoji="0" lang="en-US" altLang="zh-CN" b="0" kern="0" dirty="0">
                <a:solidFill>
                  <a:srgbClr val="000000"/>
                </a:solidFill>
              </a:rPr>
              <a:t>UNIX</a:t>
            </a:r>
            <a:r>
              <a:rPr kumimoji="0" lang="zh-CN" altLang="en-US" b="0" kern="0" dirty="0">
                <a:solidFill>
                  <a:srgbClr val="000000"/>
                </a:solidFill>
              </a:rPr>
              <a:t>由</a:t>
            </a:r>
            <a:r>
              <a:rPr kumimoji="0" lang="en-US" altLang="zh-CN" b="0" kern="0" dirty="0">
                <a:solidFill>
                  <a:srgbClr val="000000"/>
                </a:solidFill>
              </a:rPr>
              <a:t>shell</a:t>
            </a:r>
            <a:r>
              <a:rPr kumimoji="0" lang="zh-CN" altLang="en-US" b="0" kern="0" dirty="0">
                <a:solidFill>
                  <a:srgbClr val="000000"/>
                </a:solidFill>
              </a:rPr>
              <a:t>完成对文件通配符的展开</a:t>
            </a:r>
          </a:p>
          <a:p>
            <a:pPr lvl="1" eaLnBrk="1" hangingPunct="1">
              <a:lnSpc>
                <a:spcPct val="150000"/>
              </a:lnSpc>
              <a:defRPr/>
            </a:pPr>
            <a:r>
              <a:rPr kumimoji="0" lang="en-US" altLang="zh-CN" b="0" kern="0" dirty="0">
                <a:solidFill>
                  <a:srgbClr val="000000"/>
                </a:solidFill>
              </a:rPr>
              <a:t>Windows</a:t>
            </a:r>
            <a:r>
              <a:rPr kumimoji="0" lang="zh-CN" altLang="en-US" b="0" kern="0" dirty="0">
                <a:solidFill>
                  <a:srgbClr val="000000"/>
                </a:solidFill>
              </a:rPr>
              <a:t>由命令自身来解释文件通配符</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验证文件通配符处理方式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D6C3132-04B2-4C86-B6A7-569000069C3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278863525"/>
      </p:ext>
    </p:extLst>
  </p:cSld>
  <p:clrMapOvr>
    <a:masterClrMapping/>
  </p:clrMapOvr>
  <p:transition spd="slow" advTm="38376"/>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文件和目录的管理 </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E689E3C2-78DD-48A9-9820-C0F6D917CAB2}"/>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649747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列出文件目录</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flipV="1">
            <a:off x="839416"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99440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sz="2400" kern="0" dirty="0"/>
              <a:t>基本功能</a:t>
            </a:r>
          </a:p>
          <a:p>
            <a:pPr marL="457200" lvl="1" indent="0" eaLnBrk="1" hangingPunct="1">
              <a:spcBef>
                <a:spcPct val="10000"/>
              </a:spcBef>
              <a:buNone/>
              <a:defRPr/>
            </a:pPr>
            <a:r>
              <a:rPr lang="zh-CN" altLang="en-US" sz="2000" kern="0" dirty="0">
                <a:solidFill>
                  <a:srgbClr val="000000"/>
                </a:solidFill>
              </a:rPr>
              <a:t>在同一命令行中可以指定</a:t>
            </a:r>
            <a:r>
              <a:rPr lang="en-US" altLang="zh-CN" sz="2000" kern="0" dirty="0">
                <a:solidFill>
                  <a:srgbClr val="000000"/>
                </a:solidFill>
              </a:rPr>
              <a:t>0~n</a:t>
            </a:r>
            <a:r>
              <a:rPr lang="zh-CN" altLang="en-US" sz="2000" kern="0" dirty="0">
                <a:solidFill>
                  <a:srgbClr val="000000"/>
                </a:solidFill>
              </a:rPr>
              <a:t>个实参  </a:t>
            </a:r>
          </a:p>
          <a:p>
            <a:pPr lvl="1" eaLnBrk="1" hangingPunct="1">
              <a:lnSpc>
                <a:spcPct val="100000"/>
              </a:lnSpc>
              <a:spcBef>
                <a:spcPct val="10000"/>
              </a:spcBef>
              <a:defRPr/>
            </a:pPr>
            <a:r>
              <a:rPr lang="zh-CN" altLang="en-US" sz="2000" b="0" kern="0" dirty="0">
                <a:solidFill>
                  <a:srgbClr val="000000"/>
                </a:solidFill>
              </a:rPr>
              <a:t>不给出实参时，列出当前目录下所有文件和目录</a:t>
            </a:r>
          </a:p>
          <a:p>
            <a:pPr lvl="1" eaLnBrk="1" hangingPunct="1">
              <a:lnSpc>
                <a:spcPct val="100000"/>
              </a:lnSpc>
              <a:spcBef>
                <a:spcPct val="10000"/>
              </a:spcBef>
              <a:defRPr/>
            </a:pPr>
            <a:r>
              <a:rPr lang="zh-CN" altLang="en-US" sz="2000" b="0" kern="0" dirty="0">
                <a:solidFill>
                  <a:srgbClr val="000000"/>
                </a:solidFill>
              </a:rPr>
              <a:t>实参为文件时，列出文件项</a:t>
            </a:r>
          </a:p>
          <a:p>
            <a:pPr lvl="1" eaLnBrk="1" hangingPunct="1">
              <a:lnSpc>
                <a:spcPct val="100000"/>
              </a:lnSpc>
              <a:spcBef>
                <a:spcPct val="10000"/>
              </a:spcBef>
              <a:defRPr/>
            </a:pPr>
            <a:r>
              <a:rPr lang="zh-CN" altLang="en-US" sz="2000" b="0" kern="0" dirty="0">
                <a:solidFill>
                  <a:srgbClr val="000000"/>
                </a:solidFill>
              </a:rPr>
              <a:t>实参为目录时，列出目录下的所有文件项 </a:t>
            </a:r>
          </a:p>
          <a:p>
            <a:pPr lvl="0" eaLnBrk="1" hangingPunct="1">
              <a:lnSpc>
                <a:spcPct val="100000"/>
              </a:lnSpc>
              <a:buClr>
                <a:srgbClr val="FF9900"/>
              </a:buClr>
              <a:defRPr/>
            </a:pPr>
            <a:r>
              <a:rPr lang="en-US" altLang="zh-CN" sz="2400" kern="0" dirty="0">
                <a:latin typeface="Courier New" pitchFamily="49" charset="0"/>
              </a:rPr>
              <a:t>ls</a:t>
            </a:r>
            <a:r>
              <a:rPr lang="zh-CN" altLang="en-US" sz="2400" kern="0" dirty="0"/>
              <a:t>命令有几十个选项</a:t>
            </a:r>
          </a:p>
          <a:p>
            <a:pPr lvl="1" eaLnBrk="1" hangingPunct="1">
              <a:lnSpc>
                <a:spcPct val="100000"/>
              </a:lnSpc>
              <a:defRPr/>
            </a:pPr>
            <a:r>
              <a:rPr lang="zh-CN" altLang="en-US" sz="2000" b="0" kern="0" dirty="0">
                <a:solidFill>
                  <a:srgbClr val="000000"/>
                </a:solidFill>
              </a:rPr>
              <a:t>控制列表格式，有选择的为每个项目列出某些属性</a:t>
            </a:r>
          </a:p>
          <a:p>
            <a:pPr lvl="0" eaLnBrk="1" hangingPunct="1">
              <a:lnSpc>
                <a:spcPct val="100000"/>
              </a:lnSpc>
              <a:buClr>
                <a:srgbClr val="FF9900"/>
              </a:buClr>
              <a:defRPr/>
            </a:pPr>
            <a:r>
              <a:rPr lang="zh-CN" altLang="en-US" sz="2400" kern="0" dirty="0"/>
              <a:t>选项</a:t>
            </a:r>
            <a:r>
              <a:rPr lang="en-US" altLang="zh-CN" sz="2400" kern="0" dirty="0">
                <a:latin typeface="Courier New" pitchFamily="49" charset="0"/>
              </a:rPr>
              <a:t>-F</a:t>
            </a:r>
            <a:r>
              <a:rPr lang="en-US" altLang="zh-CN" sz="2400" kern="0" dirty="0"/>
              <a:t>  (Flag)</a:t>
            </a:r>
          </a:p>
          <a:p>
            <a:pPr lvl="1" eaLnBrk="1" hangingPunct="1">
              <a:lnSpc>
                <a:spcPct val="100000"/>
              </a:lnSpc>
              <a:spcBef>
                <a:spcPct val="10000"/>
              </a:spcBef>
              <a:defRPr/>
            </a:pPr>
            <a:r>
              <a:rPr lang="zh-CN" altLang="en-US" sz="2000" b="0" kern="0" dirty="0">
                <a:solidFill>
                  <a:srgbClr val="000000"/>
                </a:solidFill>
              </a:rPr>
              <a:t>若列出的是目录，就在</a:t>
            </a:r>
            <a:r>
              <a:rPr lang="zh-CN" altLang="en-US" sz="2000" b="0" kern="0" dirty="0">
                <a:solidFill>
                  <a:srgbClr val="000000"/>
                </a:solidFill>
                <a:latin typeface="Courier New" pitchFamily="49" charset="0"/>
              </a:rPr>
              <a:t>名字后面缀以斜线 </a:t>
            </a:r>
            <a:r>
              <a:rPr lang="en-US" altLang="zh-CN" sz="2000" kern="0" dirty="0">
                <a:solidFill>
                  <a:srgbClr val="800000"/>
                </a:solidFill>
              </a:rPr>
              <a:t>/ </a:t>
            </a:r>
          </a:p>
          <a:p>
            <a:pPr lvl="1" eaLnBrk="1" hangingPunct="1">
              <a:lnSpc>
                <a:spcPct val="100000"/>
              </a:lnSpc>
              <a:spcBef>
                <a:spcPct val="10000"/>
              </a:spcBef>
              <a:defRPr/>
            </a:pPr>
            <a:r>
              <a:rPr lang="zh-CN" altLang="en-US" sz="2000" b="0" kern="0" dirty="0">
                <a:solidFill>
                  <a:srgbClr val="000000"/>
                </a:solidFill>
                <a:latin typeface="Courier New" pitchFamily="49" charset="0"/>
              </a:rPr>
              <a:t>若列出的是可执行文件，就在名字后面缀以星号 </a:t>
            </a:r>
            <a:r>
              <a:rPr lang="zh-CN" altLang="en-US" sz="2000" kern="0" dirty="0">
                <a:solidFill>
                  <a:srgbClr val="800000"/>
                </a:solidFill>
              </a:rPr>
              <a:t>*</a:t>
            </a:r>
            <a:r>
              <a:rPr lang="zh-CN" altLang="en-US" sz="2000" b="0" kern="0" dirty="0">
                <a:solidFill>
                  <a:srgbClr val="000000"/>
                </a:solidFill>
                <a:latin typeface="Courier New" pitchFamily="49" charset="0"/>
              </a:rPr>
              <a:t> </a:t>
            </a:r>
          </a:p>
          <a:p>
            <a:pPr lvl="1" eaLnBrk="1" hangingPunct="1">
              <a:lnSpc>
                <a:spcPct val="100000"/>
              </a:lnSpc>
              <a:spcBef>
                <a:spcPct val="10000"/>
              </a:spcBef>
              <a:defRPr/>
            </a:pPr>
            <a:r>
              <a:rPr lang="zh-CN" altLang="en-US" sz="2000" b="0" kern="0" dirty="0">
                <a:solidFill>
                  <a:srgbClr val="000000"/>
                </a:solidFill>
                <a:latin typeface="Courier New" pitchFamily="49" charset="0"/>
              </a:rPr>
              <a:t>若列出的是符号连接文件，就在名字后面缀以符号</a:t>
            </a:r>
            <a:r>
              <a:rPr lang="en-US" altLang="zh-CN" sz="2000" kern="0" dirty="0">
                <a:solidFill>
                  <a:srgbClr val="800000"/>
                </a:solidFill>
              </a:rPr>
              <a:t>@</a:t>
            </a:r>
            <a:r>
              <a:rPr lang="en-US" altLang="zh-CN" sz="2000" b="0" kern="0" dirty="0">
                <a:solidFill>
                  <a:srgbClr val="000000"/>
                </a:solidFill>
                <a:latin typeface="Courier New" pitchFamily="49" charset="0"/>
              </a:rPr>
              <a:t>  </a:t>
            </a:r>
          </a:p>
          <a:p>
            <a:pPr lvl="1" eaLnBrk="1" hangingPunct="1">
              <a:lnSpc>
                <a:spcPct val="100000"/>
              </a:lnSpc>
              <a:spcBef>
                <a:spcPct val="10000"/>
              </a:spcBef>
              <a:defRPr/>
            </a:pPr>
            <a:r>
              <a:rPr lang="zh-CN" altLang="en-US" sz="2000" b="0" kern="0" dirty="0">
                <a:solidFill>
                  <a:srgbClr val="000000"/>
                </a:solidFill>
                <a:latin typeface="Courier New" pitchFamily="49" charset="0"/>
              </a:rPr>
              <a:t>若列出的是普通文件，则名字面后无任何标记</a:t>
            </a:r>
          </a:p>
          <a:p>
            <a:pPr lvl="1" eaLnBrk="1" hangingPunct="1">
              <a:lnSpc>
                <a:spcPct val="100000"/>
              </a:lnSpc>
              <a:spcBef>
                <a:spcPct val="10000"/>
              </a:spcBef>
              <a:defRPr/>
            </a:pPr>
            <a:endParaRPr lang="en-US" altLang="zh-CN" sz="2000"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文件名列表</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EC1A89A-EF83-4685-B690-4D367E653C4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4044023"/>
      </p:ext>
    </p:extLst>
  </p:cSld>
  <p:clrMapOvr>
    <a:masterClrMapping/>
  </p:clrMapOvr>
  <p:transition spd="slow" advTm="38376"/>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Courier New" pitchFamily="49" charset="0"/>
              </a:rPr>
              <a:t>命令</a:t>
            </a:r>
            <a:r>
              <a:rPr lang="en-US" altLang="zh-CN" kern="0" dirty="0">
                <a:latin typeface="Courier New" pitchFamily="49" charset="0"/>
              </a:rPr>
              <a:t>ls -F</a:t>
            </a:r>
            <a:r>
              <a:rPr lang="zh-CN" altLang="en-US" kern="0" dirty="0">
                <a:latin typeface="Courier New" pitchFamily="49" charset="0"/>
              </a:rPr>
              <a:t>的</a:t>
            </a:r>
            <a:r>
              <a:rPr lang="zh-CN" altLang="en-US" kern="0" dirty="0"/>
              <a:t>执行结果举例</a:t>
            </a:r>
          </a:p>
          <a:p>
            <a:pPr lvl="1" eaLnBrk="1" hangingPunct="1">
              <a:lnSpc>
                <a:spcPct val="100000"/>
              </a:lnSpc>
              <a:buNone/>
              <a:defRPr/>
            </a:pPr>
            <a:r>
              <a:rPr lang="en-US" altLang="zh-CN" b="0" kern="0" dirty="0">
                <a:solidFill>
                  <a:srgbClr val="000000"/>
                </a:solidFill>
              </a:rPr>
              <a:t>bin/              </a:t>
            </a:r>
            <a:r>
              <a:rPr lang="en-US" altLang="zh-CN" b="0" kern="0" dirty="0" err="1">
                <a:solidFill>
                  <a:srgbClr val="000000"/>
                </a:solidFill>
              </a:rPr>
              <a:t>pmd</a:t>
            </a:r>
            <a:r>
              <a:rPr lang="en-US" altLang="zh-CN" b="0" kern="0" dirty="0">
                <a:solidFill>
                  <a:srgbClr val="000000"/>
                </a:solidFill>
              </a:rPr>
              <a:t>@</a:t>
            </a:r>
          </a:p>
          <a:p>
            <a:pPr lvl="1" eaLnBrk="1" hangingPunct="1">
              <a:lnSpc>
                <a:spcPct val="100000"/>
              </a:lnSpc>
              <a:buNone/>
              <a:defRPr/>
            </a:pPr>
            <a:r>
              <a:rPr lang="en-US" altLang="zh-CN" b="0" kern="0" dirty="0">
                <a:solidFill>
                  <a:srgbClr val="000000"/>
                </a:solidFill>
              </a:rPr>
              <a:t>core              </a:t>
            </a:r>
            <a:r>
              <a:rPr lang="en-US" altLang="zh-CN" b="0" kern="0" dirty="0" err="1">
                <a:solidFill>
                  <a:srgbClr val="000000"/>
                </a:solidFill>
              </a:rPr>
              <a:t>tmp</a:t>
            </a:r>
            <a:r>
              <a:rPr lang="en-US" altLang="zh-CN" b="0" kern="0" dirty="0">
                <a:solidFill>
                  <a:srgbClr val="000000"/>
                </a:solidFill>
              </a:rPr>
              <a:t>/</a:t>
            </a:r>
          </a:p>
          <a:p>
            <a:pPr lvl="1" eaLnBrk="1" hangingPunct="1">
              <a:lnSpc>
                <a:spcPct val="100000"/>
              </a:lnSpc>
              <a:buNone/>
              <a:defRPr/>
            </a:pPr>
            <a:r>
              <a:rPr lang="en-US" altLang="zh-CN" b="0" kern="0" dirty="0">
                <a:solidFill>
                  <a:srgbClr val="000000"/>
                </a:solidFill>
              </a:rPr>
              <a:t>dev/              </a:t>
            </a:r>
            <a:r>
              <a:rPr lang="en-US" altLang="zh-CN" b="0" kern="0" dirty="0" err="1">
                <a:solidFill>
                  <a:srgbClr val="000000"/>
                </a:solidFill>
              </a:rPr>
              <a:t>unix</a:t>
            </a:r>
            <a:r>
              <a:rPr lang="en-US" altLang="zh-CN" b="0" kern="0" dirty="0">
                <a:solidFill>
                  <a:srgbClr val="000000"/>
                </a:solidFill>
              </a:rPr>
              <a:t>@</a:t>
            </a:r>
          </a:p>
          <a:p>
            <a:pPr lvl="1" eaLnBrk="1" hangingPunct="1">
              <a:lnSpc>
                <a:spcPct val="100000"/>
              </a:lnSpc>
              <a:buNone/>
              <a:defRPr/>
            </a:pPr>
            <a:r>
              <a:rPr lang="en-US" altLang="zh-CN" b="0" kern="0" dirty="0" err="1">
                <a:solidFill>
                  <a:srgbClr val="000000"/>
                </a:solidFill>
              </a:rPr>
              <a:t>etc</a:t>
            </a:r>
            <a:r>
              <a:rPr lang="en-US" altLang="zh-CN" b="0" kern="0" dirty="0">
                <a:solidFill>
                  <a:srgbClr val="000000"/>
                </a:solidFill>
              </a:rPr>
              <a:t>/               </a:t>
            </a:r>
            <a:r>
              <a:rPr lang="en-US" altLang="zh-CN" b="0" kern="0" dirty="0" err="1">
                <a:solidFill>
                  <a:srgbClr val="000000"/>
                </a:solidFill>
              </a:rPr>
              <a:t>usr</a:t>
            </a:r>
            <a:r>
              <a:rPr lang="en-US" altLang="zh-CN" b="0" kern="0" dirty="0">
                <a:solidFill>
                  <a:srgbClr val="000000"/>
                </a:solidFill>
              </a:rPr>
              <a:t>/</a:t>
            </a:r>
          </a:p>
          <a:p>
            <a:pPr lvl="1" eaLnBrk="1" hangingPunct="1">
              <a:lnSpc>
                <a:spcPct val="100000"/>
              </a:lnSpc>
              <a:buNone/>
              <a:defRPr/>
            </a:pPr>
            <a:r>
              <a:rPr lang="en-US" altLang="zh-CN" b="0" kern="0" dirty="0" err="1">
                <a:solidFill>
                  <a:srgbClr val="000000"/>
                </a:solidFill>
              </a:rPr>
              <a:t>lost+found</a:t>
            </a:r>
            <a:r>
              <a:rPr lang="en-US" altLang="zh-CN" b="0" kern="0" dirty="0">
                <a:solidFill>
                  <a:srgbClr val="000000"/>
                </a:solidFill>
              </a:rPr>
              <a:t>/    </a:t>
            </a:r>
            <a:r>
              <a:rPr lang="en-US" altLang="zh-CN" b="0" kern="0" dirty="0" err="1">
                <a:solidFill>
                  <a:srgbClr val="000000"/>
                </a:solidFill>
              </a:rPr>
              <a:t>var</a:t>
            </a:r>
            <a:r>
              <a:rPr lang="en-US" altLang="zh-CN" b="0" kern="0" dirty="0">
                <a:solidFill>
                  <a:srgbClr val="000000"/>
                </a:solidFill>
              </a:rPr>
              <a:t>/ </a:t>
            </a:r>
          </a:p>
          <a:p>
            <a:pPr lvl="1" eaLnBrk="1" hangingPunct="1">
              <a:lnSpc>
                <a:spcPct val="100000"/>
              </a:lnSpc>
              <a:buNone/>
              <a:defRPr/>
            </a:pPr>
            <a:r>
              <a:rPr lang="en-US" altLang="zh-CN" b="0" kern="0" dirty="0" err="1">
                <a:solidFill>
                  <a:srgbClr val="000000"/>
                </a:solidFill>
              </a:rPr>
              <a:t>mnt</a:t>
            </a:r>
            <a:r>
              <a:rPr lang="en-US" altLang="zh-CN" b="0" kern="0" dirty="0">
                <a:solidFill>
                  <a:srgbClr val="000000"/>
                </a:solidFill>
              </a:rPr>
              <a:t>/              zap*</a:t>
            </a:r>
            <a:endParaRPr lang="en-US" altLang="zh-CN"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选项</a:t>
            </a:r>
            <a:r>
              <a:rPr lang="en-US" altLang="zh-CN" kern="0" dirty="0">
                <a:latin typeface="Verdana" panose="020B0604030504040204" pitchFamily="34" charset="0"/>
                <a:ea typeface="黑体" panose="02010609060101010101" pitchFamily="49" charset="-122"/>
              </a:rPr>
              <a:t>-F</a:t>
            </a:r>
            <a:r>
              <a:rPr lang="zh-CN" altLang="en-US" kern="0" dirty="0">
                <a:latin typeface="Verdana" panose="020B0604030504040204" pitchFamily="34" charset="0"/>
                <a:ea typeface="黑体" panose="02010609060101010101" pitchFamily="49" charset="-122"/>
              </a:rPr>
              <a:t>举例</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809CDC1D-85A3-4C03-8464-AE3AC7DFE09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315254923"/>
      </p:ext>
    </p:extLst>
  </p:cSld>
  <p:clrMapOvr>
    <a:masterClrMapping/>
  </p:clrMapOvr>
  <p:transition spd="slow" advTm="38376"/>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732638" y="1052736"/>
            <a:ext cx="8899865"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例：</a:t>
            </a:r>
            <a:r>
              <a:rPr lang="en-US" altLang="zh-CN" kern="0" dirty="0">
                <a:latin typeface="Courier New" pitchFamily="49" charset="0"/>
              </a:rPr>
              <a:t>ls -l </a:t>
            </a:r>
            <a:r>
              <a:rPr lang="en-US" altLang="zh-CN" kern="0" dirty="0" err="1">
                <a:latin typeface="Courier New" pitchFamily="49" charset="0"/>
              </a:rPr>
              <a:t>arg</a:t>
            </a:r>
            <a:r>
              <a:rPr lang="en-US" altLang="zh-CN" kern="0" dirty="0"/>
              <a:t> </a:t>
            </a:r>
          </a:p>
          <a:p>
            <a:pPr lvl="1" eaLnBrk="1" hangingPunct="1">
              <a:lnSpc>
                <a:spcPct val="100000"/>
              </a:lnSpc>
              <a:defRPr/>
            </a:pPr>
            <a:r>
              <a:rPr lang="en-US" altLang="zh-CN" sz="2000" b="0" kern="0" dirty="0">
                <a:solidFill>
                  <a:srgbClr val="000000"/>
                </a:solidFill>
                <a:latin typeface="Courier New" pitchFamily="49" charset="0"/>
              </a:rPr>
              <a:t>-</a:t>
            </a:r>
            <a:r>
              <a:rPr lang="en-US" altLang="zh-CN" sz="2000" b="0" kern="0" dirty="0" err="1">
                <a:solidFill>
                  <a:srgbClr val="000000"/>
                </a:solidFill>
                <a:latin typeface="Courier New" pitchFamily="49" charset="0"/>
              </a:rPr>
              <a:t>rwxr</a:t>
            </a:r>
            <a:r>
              <a:rPr lang="en-US" altLang="zh-CN" sz="2000" b="0" kern="0" dirty="0">
                <a:solidFill>
                  <a:srgbClr val="000000"/>
                </a:solidFill>
                <a:latin typeface="Courier New" pitchFamily="49" charset="0"/>
              </a:rPr>
              <a:t>-x--x l </a:t>
            </a:r>
            <a:r>
              <a:rPr lang="en-US" altLang="zh-CN" sz="2000" b="0" kern="0" dirty="0" err="1">
                <a:solidFill>
                  <a:srgbClr val="000000"/>
                </a:solidFill>
                <a:latin typeface="Courier New" pitchFamily="49" charset="0"/>
              </a:rPr>
              <a:t>liang</a:t>
            </a:r>
            <a:r>
              <a:rPr lang="en-US" altLang="zh-CN" sz="2000" b="0" kern="0" dirty="0">
                <a:solidFill>
                  <a:srgbClr val="000000"/>
                </a:solidFill>
                <a:latin typeface="Courier New" pitchFamily="49" charset="0"/>
              </a:rPr>
              <a:t> stud 519 Jul 5 15:02  </a:t>
            </a:r>
            <a:r>
              <a:rPr lang="en-US" altLang="zh-CN" sz="2000" b="0" kern="0" dirty="0" err="1">
                <a:solidFill>
                  <a:srgbClr val="000000"/>
                </a:solidFill>
                <a:latin typeface="Courier New" pitchFamily="49" charset="0"/>
              </a:rPr>
              <a:t>arg</a:t>
            </a:r>
            <a:r>
              <a:rPr lang="en-US" altLang="zh-CN" b="0" kern="0" dirty="0">
                <a:solidFill>
                  <a:srgbClr val="0000FF"/>
                </a:solidFill>
                <a:latin typeface="Courier New" pitchFamily="49" charset="0"/>
              </a:rPr>
              <a:t> </a:t>
            </a:r>
          </a:p>
          <a:p>
            <a:pPr lvl="0" eaLnBrk="1" hangingPunct="1">
              <a:lnSpc>
                <a:spcPct val="100000"/>
              </a:lnSpc>
              <a:buClr>
                <a:srgbClr val="FF9900"/>
              </a:buClr>
              <a:defRPr/>
            </a:pPr>
            <a:r>
              <a:rPr lang="zh-CN" altLang="en-US" kern="0" dirty="0"/>
              <a:t>第</a:t>
            </a:r>
            <a:r>
              <a:rPr lang="en-US" altLang="zh-CN" kern="0" dirty="0"/>
              <a:t>1</a:t>
            </a:r>
            <a:r>
              <a:rPr lang="zh-CN" altLang="en-US" kern="0" dirty="0"/>
              <a:t>列：文件属性</a:t>
            </a:r>
          </a:p>
          <a:p>
            <a:pPr lvl="1" eaLnBrk="1" hangingPunct="1">
              <a:lnSpc>
                <a:spcPct val="100000"/>
              </a:lnSpc>
              <a:defRPr/>
            </a:pPr>
            <a:r>
              <a:rPr lang="zh-CN" altLang="en-US" b="0" kern="0" dirty="0">
                <a:solidFill>
                  <a:srgbClr val="000000"/>
                </a:solidFill>
                <a:latin typeface="+mn-ea"/>
              </a:rPr>
              <a:t>第</a:t>
            </a:r>
            <a:r>
              <a:rPr lang="en-US" altLang="zh-CN" b="0" kern="0" dirty="0">
                <a:solidFill>
                  <a:srgbClr val="000000"/>
                </a:solidFill>
                <a:latin typeface="+mn-ea"/>
              </a:rPr>
              <a:t>1</a:t>
            </a:r>
            <a:r>
              <a:rPr lang="zh-CN" altLang="en-US" b="0" kern="0" dirty="0">
                <a:solidFill>
                  <a:srgbClr val="000000"/>
                </a:solidFill>
                <a:latin typeface="+mn-ea"/>
              </a:rPr>
              <a:t>字符为文件类型 </a:t>
            </a:r>
          </a:p>
          <a:p>
            <a:pPr lvl="2" eaLnBrk="1" hangingPunct="1">
              <a:lnSpc>
                <a:spcPct val="100000"/>
              </a:lnSpc>
              <a:spcBef>
                <a:spcPct val="10000"/>
              </a:spcBef>
              <a:buNone/>
              <a:defRPr/>
            </a:pPr>
            <a:r>
              <a:rPr lang="en-US" altLang="zh-CN" kern="0" dirty="0">
                <a:solidFill>
                  <a:srgbClr val="800000"/>
                </a:solidFill>
                <a:latin typeface="+mn-ea"/>
                <a:ea typeface="+mn-ea"/>
              </a:rPr>
              <a:t>-</a:t>
            </a:r>
            <a:r>
              <a:rPr lang="en-US" altLang="zh-CN" b="0" kern="0" dirty="0">
                <a:solidFill>
                  <a:srgbClr val="000000"/>
                </a:solidFill>
                <a:latin typeface="+mn-ea"/>
                <a:ea typeface="+mn-ea"/>
              </a:rPr>
              <a:t> </a:t>
            </a:r>
            <a:r>
              <a:rPr lang="zh-CN" altLang="en-US" b="0" kern="0" dirty="0">
                <a:solidFill>
                  <a:srgbClr val="000000"/>
                </a:solidFill>
                <a:latin typeface="+mn-ea"/>
                <a:ea typeface="+mn-ea"/>
              </a:rPr>
              <a:t>普通文件            </a:t>
            </a:r>
            <a:r>
              <a:rPr lang="en-US" altLang="zh-CN" kern="0" dirty="0">
                <a:solidFill>
                  <a:srgbClr val="800000"/>
                </a:solidFill>
                <a:latin typeface="+mn-ea"/>
                <a:ea typeface="+mn-ea"/>
              </a:rPr>
              <a:t>b</a:t>
            </a:r>
            <a:r>
              <a:rPr lang="en-US" altLang="zh-CN" b="0" kern="0" dirty="0">
                <a:solidFill>
                  <a:srgbClr val="000000"/>
                </a:solidFill>
                <a:latin typeface="+mn-ea"/>
                <a:ea typeface="+mn-ea"/>
              </a:rPr>
              <a:t> </a:t>
            </a:r>
            <a:r>
              <a:rPr lang="zh-CN" altLang="en-US" b="0" kern="0" dirty="0">
                <a:solidFill>
                  <a:srgbClr val="000000"/>
                </a:solidFill>
                <a:latin typeface="+mn-ea"/>
                <a:ea typeface="+mn-ea"/>
              </a:rPr>
              <a:t>块设备文件</a:t>
            </a:r>
            <a:r>
              <a:rPr lang="en-US" altLang="zh-CN" b="0" kern="0" dirty="0">
                <a:solidFill>
                  <a:srgbClr val="000000"/>
                </a:solidFill>
                <a:latin typeface="+mn-ea"/>
                <a:ea typeface="+mn-ea"/>
              </a:rPr>
              <a:t>(Block) </a:t>
            </a:r>
          </a:p>
          <a:p>
            <a:pPr lvl="2" eaLnBrk="1" hangingPunct="1">
              <a:lnSpc>
                <a:spcPct val="100000"/>
              </a:lnSpc>
              <a:spcBef>
                <a:spcPct val="10000"/>
              </a:spcBef>
              <a:buNone/>
              <a:defRPr/>
            </a:pPr>
            <a:r>
              <a:rPr lang="en-US" altLang="zh-CN" kern="0" dirty="0">
                <a:solidFill>
                  <a:srgbClr val="800000"/>
                </a:solidFill>
                <a:latin typeface="+mn-ea"/>
                <a:ea typeface="+mn-ea"/>
              </a:rPr>
              <a:t>d</a:t>
            </a:r>
            <a:r>
              <a:rPr lang="en-US" altLang="zh-CN" b="0" kern="0" dirty="0">
                <a:solidFill>
                  <a:srgbClr val="000000"/>
                </a:solidFill>
                <a:latin typeface="+mn-ea"/>
                <a:ea typeface="+mn-ea"/>
              </a:rPr>
              <a:t> </a:t>
            </a:r>
            <a:r>
              <a:rPr lang="zh-CN" altLang="en-US" b="0" kern="0" dirty="0">
                <a:solidFill>
                  <a:srgbClr val="000000"/>
                </a:solidFill>
                <a:latin typeface="+mn-ea"/>
                <a:ea typeface="+mn-ea"/>
              </a:rPr>
              <a:t>目录文件</a:t>
            </a:r>
            <a:r>
              <a:rPr lang="en-US" altLang="zh-CN" b="0" kern="0" dirty="0">
                <a:solidFill>
                  <a:srgbClr val="000000"/>
                </a:solidFill>
                <a:latin typeface="+mn-ea"/>
                <a:ea typeface="+mn-ea"/>
              </a:rPr>
              <a:t>(Dir)       </a:t>
            </a:r>
            <a:r>
              <a:rPr lang="en-US" altLang="zh-CN" kern="0" dirty="0">
                <a:solidFill>
                  <a:srgbClr val="800000"/>
                </a:solidFill>
                <a:latin typeface="+mn-ea"/>
                <a:ea typeface="+mn-ea"/>
              </a:rPr>
              <a:t>c</a:t>
            </a:r>
            <a:r>
              <a:rPr lang="en-US" altLang="zh-CN" b="0" kern="0" dirty="0">
                <a:solidFill>
                  <a:srgbClr val="000000"/>
                </a:solidFill>
                <a:latin typeface="+mn-ea"/>
                <a:ea typeface="+mn-ea"/>
              </a:rPr>
              <a:t> </a:t>
            </a:r>
            <a:r>
              <a:rPr lang="zh-CN" altLang="en-US" b="0" kern="0" dirty="0">
                <a:solidFill>
                  <a:srgbClr val="000000"/>
                </a:solidFill>
                <a:latin typeface="+mn-ea"/>
                <a:ea typeface="+mn-ea"/>
              </a:rPr>
              <a:t>字符设备文件</a:t>
            </a:r>
            <a:r>
              <a:rPr lang="en-US" altLang="zh-CN" b="0" kern="0" dirty="0">
                <a:solidFill>
                  <a:srgbClr val="000000"/>
                </a:solidFill>
                <a:latin typeface="+mn-ea"/>
                <a:ea typeface="+mn-ea"/>
              </a:rPr>
              <a:t>(Char) </a:t>
            </a:r>
          </a:p>
          <a:p>
            <a:pPr lvl="2" eaLnBrk="1" hangingPunct="1">
              <a:lnSpc>
                <a:spcPct val="100000"/>
              </a:lnSpc>
              <a:spcBef>
                <a:spcPct val="10000"/>
              </a:spcBef>
              <a:buNone/>
              <a:defRPr/>
            </a:pPr>
            <a:r>
              <a:rPr lang="en-US" altLang="zh-CN" kern="0" dirty="0">
                <a:solidFill>
                  <a:srgbClr val="800000"/>
                </a:solidFill>
                <a:latin typeface="+mn-ea"/>
                <a:ea typeface="+mn-ea"/>
              </a:rPr>
              <a:t>l</a:t>
            </a:r>
            <a:r>
              <a:rPr lang="en-US" altLang="zh-CN" b="0" kern="0" dirty="0">
                <a:solidFill>
                  <a:srgbClr val="000000"/>
                </a:solidFill>
                <a:latin typeface="+mn-ea"/>
                <a:ea typeface="+mn-ea"/>
              </a:rPr>
              <a:t> </a:t>
            </a:r>
            <a:r>
              <a:rPr lang="zh-CN" altLang="en-US" b="0" kern="0" dirty="0">
                <a:solidFill>
                  <a:srgbClr val="000000"/>
                </a:solidFill>
                <a:latin typeface="+mn-ea"/>
                <a:ea typeface="+mn-ea"/>
              </a:rPr>
              <a:t>符号连接文件</a:t>
            </a:r>
            <a:r>
              <a:rPr lang="en-US" altLang="zh-CN" b="0" kern="0" dirty="0">
                <a:solidFill>
                  <a:srgbClr val="000000"/>
                </a:solidFill>
                <a:latin typeface="+mn-ea"/>
                <a:ea typeface="+mn-ea"/>
              </a:rPr>
              <a:t>(Link)  </a:t>
            </a:r>
            <a:r>
              <a:rPr lang="en-US" altLang="zh-CN" kern="0" dirty="0">
                <a:solidFill>
                  <a:srgbClr val="800000"/>
                </a:solidFill>
                <a:latin typeface="+mn-ea"/>
                <a:ea typeface="+mn-ea"/>
              </a:rPr>
              <a:t>p</a:t>
            </a:r>
            <a:r>
              <a:rPr lang="en-US" altLang="zh-CN" b="0" kern="0" dirty="0">
                <a:solidFill>
                  <a:srgbClr val="000000"/>
                </a:solidFill>
                <a:latin typeface="+mn-ea"/>
                <a:ea typeface="+mn-ea"/>
              </a:rPr>
              <a:t> </a:t>
            </a:r>
            <a:r>
              <a:rPr lang="zh-CN" altLang="en-US" b="0" kern="0" dirty="0">
                <a:solidFill>
                  <a:srgbClr val="000000"/>
                </a:solidFill>
                <a:latin typeface="+mn-ea"/>
                <a:ea typeface="+mn-ea"/>
              </a:rPr>
              <a:t>命名管道文件</a:t>
            </a:r>
            <a:r>
              <a:rPr lang="en-US" altLang="zh-CN" b="0" kern="0" dirty="0">
                <a:solidFill>
                  <a:srgbClr val="000000"/>
                </a:solidFill>
                <a:latin typeface="+mn-ea"/>
                <a:ea typeface="+mn-ea"/>
              </a:rPr>
              <a:t>(Pipe)</a:t>
            </a:r>
          </a:p>
          <a:p>
            <a:pPr lvl="1" eaLnBrk="1" hangingPunct="1">
              <a:lnSpc>
                <a:spcPct val="100000"/>
              </a:lnSpc>
              <a:defRPr/>
            </a:pPr>
            <a:r>
              <a:rPr lang="zh-CN" altLang="en-US" b="0" kern="0" dirty="0">
                <a:solidFill>
                  <a:srgbClr val="000000"/>
                </a:solidFill>
                <a:latin typeface="+mn-ea"/>
              </a:rPr>
              <a:t>文件的访问权限</a:t>
            </a:r>
            <a:r>
              <a:rPr lang="en-US" altLang="zh-CN" b="0" kern="0" dirty="0">
                <a:solidFill>
                  <a:srgbClr val="000000"/>
                </a:solidFill>
                <a:latin typeface="+mn-ea"/>
              </a:rPr>
              <a:t>(</a:t>
            </a:r>
            <a:r>
              <a:rPr lang="en-US" altLang="zh-CN" b="0" kern="0" dirty="0" err="1">
                <a:solidFill>
                  <a:srgbClr val="000000"/>
                </a:solidFill>
                <a:latin typeface="+mn-ea"/>
              </a:rPr>
              <a:t>rwx</a:t>
            </a:r>
            <a:r>
              <a:rPr lang="zh-CN" altLang="en-US" b="0" kern="0" dirty="0">
                <a:solidFill>
                  <a:srgbClr val="000000"/>
                </a:solidFill>
                <a:latin typeface="+mn-ea"/>
              </a:rPr>
              <a:t>读权限，写权限，可执行权限</a:t>
            </a:r>
            <a:r>
              <a:rPr lang="en-US" altLang="zh-CN" b="0" kern="0" dirty="0">
                <a:solidFill>
                  <a:srgbClr val="000000"/>
                </a:solidFill>
                <a:latin typeface="+mn-ea"/>
              </a:rPr>
              <a:t>)</a:t>
            </a:r>
          </a:p>
          <a:p>
            <a:pPr lvl="2" eaLnBrk="1" hangingPunct="1">
              <a:lnSpc>
                <a:spcPct val="100000"/>
              </a:lnSpc>
              <a:spcBef>
                <a:spcPct val="10000"/>
              </a:spcBef>
              <a:defRPr/>
            </a:pPr>
            <a:r>
              <a:rPr lang="en-US" altLang="zh-CN" b="0" kern="0" dirty="0">
                <a:solidFill>
                  <a:srgbClr val="000000"/>
                </a:solidFill>
                <a:latin typeface="+mn-ea"/>
                <a:ea typeface="+mn-ea"/>
              </a:rPr>
              <a:t>2-4</a:t>
            </a:r>
            <a:r>
              <a:rPr lang="zh-CN" altLang="en-US" b="0" kern="0" dirty="0">
                <a:solidFill>
                  <a:srgbClr val="000000"/>
                </a:solidFill>
                <a:latin typeface="+mn-ea"/>
                <a:ea typeface="+mn-ea"/>
              </a:rPr>
              <a:t>字符</a:t>
            </a:r>
            <a:r>
              <a:rPr lang="en-US" altLang="zh-CN" b="0" kern="0" dirty="0">
                <a:solidFill>
                  <a:srgbClr val="000000"/>
                </a:solidFill>
                <a:latin typeface="+mn-ea"/>
                <a:ea typeface="+mn-ea"/>
              </a:rPr>
              <a:t>: </a:t>
            </a:r>
            <a:r>
              <a:rPr lang="zh-CN" altLang="en-US" b="0" kern="0" dirty="0">
                <a:solidFill>
                  <a:srgbClr val="000000"/>
                </a:solidFill>
                <a:latin typeface="+mn-ea"/>
                <a:ea typeface="+mn-ea"/>
              </a:rPr>
              <a:t>文件所有者对文件的访问权限</a:t>
            </a:r>
          </a:p>
          <a:p>
            <a:pPr lvl="2" eaLnBrk="1" hangingPunct="1">
              <a:lnSpc>
                <a:spcPct val="100000"/>
              </a:lnSpc>
              <a:spcBef>
                <a:spcPct val="10000"/>
              </a:spcBef>
              <a:defRPr/>
            </a:pPr>
            <a:r>
              <a:rPr lang="en-US" altLang="zh-CN" b="0" kern="0" dirty="0">
                <a:solidFill>
                  <a:srgbClr val="000000"/>
                </a:solidFill>
                <a:latin typeface="+mn-ea"/>
                <a:ea typeface="+mn-ea"/>
              </a:rPr>
              <a:t>5-7</a:t>
            </a:r>
            <a:r>
              <a:rPr lang="zh-CN" altLang="en-US" b="0" kern="0" dirty="0">
                <a:solidFill>
                  <a:srgbClr val="000000"/>
                </a:solidFill>
                <a:latin typeface="+mn-ea"/>
                <a:ea typeface="+mn-ea"/>
              </a:rPr>
              <a:t>字符</a:t>
            </a:r>
            <a:r>
              <a:rPr lang="en-US" altLang="zh-CN" b="0" kern="0" dirty="0">
                <a:solidFill>
                  <a:srgbClr val="000000"/>
                </a:solidFill>
                <a:latin typeface="+mn-ea"/>
                <a:ea typeface="+mn-ea"/>
              </a:rPr>
              <a:t>: </a:t>
            </a:r>
            <a:r>
              <a:rPr lang="zh-CN" altLang="en-US" b="0" kern="0" dirty="0">
                <a:solidFill>
                  <a:srgbClr val="000000"/>
                </a:solidFill>
                <a:latin typeface="+mn-ea"/>
                <a:ea typeface="+mn-ea"/>
              </a:rPr>
              <a:t>同组用户对文件的访问权限</a:t>
            </a:r>
          </a:p>
          <a:p>
            <a:pPr lvl="2" eaLnBrk="1" hangingPunct="1">
              <a:lnSpc>
                <a:spcPct val="100000"/>
              </a:lnSpc>
              <a:spcBef>
                <a:spcPct val="10000"/>
              </a:spcBef>
              <a:defRPr/>
            </a:pPr>
            <a:r>
              <a:rPr lang="en-US" altLang="zh-CN" b="0" kern="0" dirty="0">
                <a:solidFill>
                  <a:srgbClr val="000000"/>
                </a:solidFill>
                <a:latin typeface="+mn-ea"/>
                <a:ea typeface="+mn-ea"/>
              </a:rPr>
              <a:t>8-10</a:t>
            </a:r>
            <a:r>
              <a:rPr lang="zh-CN" altLang="en-US" b="0" kern="0" dirty="0">
                <a:solidFill>
                  <a:srgbClr val="000000"/>
                </a:solidFill>
                <a:latin typeface="+mn-ea"/>
                <a:ea typeface="+mn-ea"/>
              </a:rPr>
              <a:t>字符</a:t>
            </a:r>
            <a:r>
              <a:rPr lang="en-US" altLang="zh-CN" b="0" kern="0" dirty="0">
                <a:solidFill>
                  <a:srgbClr val="000000"/>
                </a:solidFill>
                <a:latin typeface="+mn-ea"/>
                <a:ea typeface="+mn-ea"/>
              </a:rPr>
              <a:t>:</a:t>
            </a:r>
            <a:r>
              <a:rPr lang="zh-CN" altLang="en-US" b="0" kern="0" dirty="0">
                <a:solidFill>
                  <a:srgbClr val="000000"/>
                </a:solidFill>
                <a:latin typeface="+mn-ea"/>
                <a:ea typeface="+mn-ea"/>
              </a:rPr>
              <a:t>其它用户对文件的访问权限</a:t>
            </a:r>
          </a:p>
          <a:p>
            <a:pPr lvl="0" eaLnBrk="1" hangingPunct="1">
              <a:lnSpc>
                <a:spcPct val="100000"/>
              </a:lnSpc>
              <a:buClr>
                <a:srgbClr val="FF9900"/>
              </a:buClr>
              <a:defRPr/>
            </a:pPr>
            <a:r>
              <a:rPr lang="zh-CN" altLang="en-US" kern="0" dirty="0"/>
              <a:t>第</a:t>
            </a:r>
            <a:r>
              <a:rPr lang="en-US" altLang="zh-CN" kern="0" dirty="0"/>
              <a:t>2</a:t>
            </a:r>
            <a:r>
              <a:rPr lang="zh-CN" altLang="en-US" kern="0" dirty="0"/>
              <a:t>列：文件</a:t>
            </a:r>
            <a:r>
              <a:rPr lang="en-US" altLang="zh-CN" kern="0" dirty="0"/>
              <a:t>link</a:t>
            </a:r>
            <a:r>
              <a:rPr lang="zh-CN" altLang="en-US" kern="0" dirty="0"/>
              <a:t>数，涉及到此文件的目录项数</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选项</a:t>
            </a:r>
            <a:r>
              <a:rPr lang="en-US" altLang="zh-CN" kern="0" dirty="0">
                <a:latin typeface="Verdana" panose="020B0604030504040204" pitchFamily="34" charset="0"/>
                <a:ea typeface="黑体" panose="02010609060101010101" pitchFamily="49" charset="-122"/>
              </a:rPr>
              <a:t>-l: </a:t>
            </a:r>
            <a:r>
              <a:rPr lang="zh-CN" altLang="en-US" kern="0" dirty="0">
                <a:latin typeface="Verdana" panose="020B0604030504040204" pitchFamily="34" charset="0"/>
                <a:ea typeface="黑体" panose="02010609060101010101" pitchFamily="49" charset="-122"/>
              </a:rPr>
              <a:t>长格式列表</a:t>
            </a:r>
            <a:r>
              <a:rPr lang="en-US" altLang="zh-CN" kern="0" dirty="0">
                <a:latin typeface="Verdana" panose="020B0604030504040204" pitchFamily="34" charset="0"/>
                <a:ea typeface="黑体" panose="02010609060101010101" pitchFamily="49" charset="-122"/>
              </a:rPr>
              <a:t>(1)</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CA59A79-FA32-4C17-A526-301E3AE490F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62082113"/>
      </p:ext>
    </p:extLst>
  </p:cSld>
  <p:clrMapOvr>
    <a:masterClrMapping/>
  </p:clrMapOvr>
  <p:transition spd="slow" advTm="38376"/>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546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00000"/>
              </a:lnSpc>
              <a:buNone/>
              <a:defRPr/>
            </a:pPr>
            <a:r>
              <a:rPr lang="en-US" altLang="zh-CN" sz="2000" b="0" kern="0" dirty="0">
                <a:solidFill>
                  <a:srgbClr val="000000"/>
                </a:solidFill>
                <a:latin typeface="Courier New" pitchFamily="49" charset="0"/>
              </a:rPr>
              <a:t>-</a:t>
            </a:r>
            <a:r>
              <a:rPr lang="en-US" altLang="zh-CN" sz="2000" b="0" kern="0" dirty="0" err="1">
                <a:solidFill>
                  <a:srgbClr val="000000"/>
                </a:solidFill>
                <a:latin typeface="Courier New" pitchFamily="49" charset="0"/>
              </a:rPr>
              <a:t>rwxr</a:t>
            </a:r>
            <a:r>
              <a:rPr lang="en-US" altLang="zh-CN" sz="2000" b="0" kern="0" dirty="0">
                <a:solidFill>
                  <a:srgbClr val="000000"/>
                </a:solidFill>
                <a:latin typeface="Courier New" pitchFamily="49" charset="0"/>
              </a:rPr>
              <a:t>-x--x l </a:t>
            </a:r>
            <a:r>
              <a:rPr lang="en-US" altLang="zh-CN" sz="2000" b="0" kern="0" dirty="0" err="1">
                <a:solidFill>
                  <a:srgbClr val="000000"/>
                </a:solidFill>
                <a:latin typeface="Courier New" pitchFamily="49" charset="0"/>
              </a:rPr>
              <a:t>liang</a:t>
            </a:r>
            <a:r>
              <a:rPr lang="en-US" altLang="zh-CN" sz="2000" b="0" kern="0" dirty="0">
                <a:solidFill>
                  <a:srgbClr val="000000"/>
                </a:solidFill>
                <a:latin typeface="Courier New" pitchFamily="49" charset="0"/>
              </a:rPr>
              <a:t> stud 519 Jul 5 15:02  </a:t>
            </a:r>
            <a:r>
              <a:rPr lang="en-US" altLang="zh-CN" sz="2000" b="0" kern="0" dirty="0" err="1">
                <a:solidFill>
                  <a:srgbClr val="000000"/>
                </a:solidFill>
                <a:latin typeface="Courier New" pitchFamily="49" charset="0"/>
              </a:rPr>
              <a:t>arg</a:t>
            </a:r>
            <a:r>
              <a:rPr lang="en-US" altLang="zh-CN" b="0" kern="0" dirty="0">
                <a:solidFill>
                  <a:srgbClr val="0000FF"/>
                </a:solidFill>
                <a:latin typeface="Courier New" pitchFamily="49" charset="0"/>
              </a:rPr>
              <a:t> </a:t>
            </a:r>
          </a:p>
          <a:p>
            <a:pPr lvl="0" eaLnBrk="1" hangingPunct="1">
              <a:lnSpc>
                <a:spcPct val="100000"/>
              </a:lnSpc>
              <a:buClr>
                <a:srgbClr val="FF9900"/>
              </a:buClr>
              <a:defRPr/>
            </a:pPr>
            <a:r>
              <a:rPr lang="zh-CN" altLang="en-US" kern="0" dirty="0"/>
              <a:t>第</a:t>
            </a:r>
            <a:r>
              <a:rPr lang="en-US" altLang="zh-CN" kern="0" dirty="0"/>
              <a:t>3</a:t>
            </a:r>
            <a:r>
              <a:rPr lang="zh-CN" altLang="en-US" kern="0" dirty="0"/>
              <a:t>列，第</a:t>
            </a:r>
            <a:r>
              <a:rPr lang="en-US" altLang="zh-CN" kern="0" dirty="0"/>
              <a:t>4</a:t>
            </a:r>
            <a:r>
              <a:rPr lang="zh-CN" altLang="en-US" kern="0" dirty="0"/>
              <a:t>列：文件主的名字和组名</a:t>
            </a:r>
          </a:p>
          <a:p>
            <a:pPr lvl="0" eaLnBrk="1" hangingPunct="1">
              <a:lnSpc>
                <a:spcPct val="100000"/>
              </a:lnSpc>
              <a:buClr>
                <a:srgbClr val="FF9900"/>
              </a:buClr>
              <a:defRPr/>
            </a:pPr>
            <a:r>
              <a:rPr lang="zh-CN" altLang="en-US" kern="0" dirty="0"/>
              <a:t>第</a:t>
            </a:r>
            <a:r>
              <a:rPr lang="en-US" altLang="zh-CN" kern="0" dirty="0"/>
              <a:t>5</a:t>
            </a:r>
            <a:r>
              <a:rPr lang="zh-CN" altLang="en-US" kern="0" dirty="0"/>
              <a:t>列</a:t>
            </a:r>
          </a:p>
          <a:p>
            <a:pPr lvl="1" eaLnBrk="1" hangingPunct="1">
              <a:lnSpc>
                <a:spcPct val="100000"/>
              </a:lnSpc>
              <a:spcBef>
                <a:spcPct val="10000"/>
              </a:spcBef>
              <a:defRPr/>
            </a:pPr>
            <a:r>
              <a:rPr lang="zh-CN" altLang="en-US" b="0" kern="0" dirty="0">
                <a:solidFill>
                  <a:srgbClr val="000000"/>
                </a:solidFill>
              </a:rPr>
              <a:t>普通磁盘文件：列出文件大小</a:t>
            </a:r>
            <a:r>
              <a:rPr lang="en-US" altLang="zh-CN" b="0" kern="0" dirty="0">
                <a:solidFill>
                  <a:srgbClr val="000000"/>
                </a:solidFill>
              </a:rPr>
              <a:t>(</a:t>
            </a:r>
            <a:r>
              <a:rPr lang="zh-CN" altLang="en-US" b="0" kern="0" dirty="0">
                <a:solidFill>
                  <a:srgbClr val="000000"/>
                </a:solidFill>
              </a:rPr>
              <a:t>字节数</a:t>
            </a:r>
            <a:r>
              <a:rPr lang="en-US" altLang="zh-CN" b="0" kern="0" dirty="0">
                <a:solidFill>
                  <a:srgbClr val="000000"/>
                </a:solidFill>
              </a:rPr>
              <a:t>)</a:t>
            </a:r>
          </a:p>
          <a:p>
            <a:pPr lvl="1" eaLnBrk="1" hangingPunct="1">
              <a:lnSpc>
                <a:spcPct val="100000"/>
              </a:lnSpc>
              <a:spcBef>
                <a:spcPct val="10000"/>
              </a:spcBef>
              <a:defRPr/>
            </a:pPr>
            <a:r>
              <a:rPr lang="zh-CN" altLang="en-US" b="0" kern="0" dirty="0">
                <a:solidFill>
                  <a:srgbClr val="000000"/>
                </a:solidFill>
              </a:rPr>
              <a:t>目录：列出目录表大小，不是目录下文件长度和</a:t>
            </a:r>
          </a:p>
          <a:p>
            <a:pPr lvl="1" eaLnBrk="1" hangingPunct="1">
              <a:lnSpc>
                <a:spcPct val="100000"/>
              </a:lnSpc>
              <a:spcBef>
                <a:spcPct val="10000"/>
              </a:spcBef>
              <a:defRPr/>
            </a:pPr>
            <a:r>
              <a:rPr lang="zh-CN" altLang="en-US" b="0" kern="0" dirty="0">
                <a:solidFill>
                  <a:srgbClr val="000000"/>
                </a:solidFill>
              </a:rPr>
              <a:t>符号连接文件：列出符号连接文件自身的长度</a:t>
            </a:r>
          </a:p>
          <a:p>
            <a:pPr lvl="1" eaLnBrk="1" hangingPunct="1">
              <a:lnSpc>
                <a:spcPct val="100000"/>
              </a:lnSpc>
              <a:spcBef>
                <a:spcPct val="10000"/>
              </a:spcBef>
              <a:defRPr/>
            </a:pPr>
            <a:r>
              <a:rPr lang="zh-CN" altLang="en-US" b="0" kern="0" dirty="0">
                <a:solidFill>
                  <a:srgbClr val="000000"/>
                </a:solidFill>
              </a:rPr>
              <a:t>字符设备和块设备文件：列出主设备号和次设备号</a:t>
            </a:r>
          </a:p>
          <a:p>
            <a:pPr lvl="1" eaLnBrk="1" hangingPunct="1">
              <a:lnSpc>
                <a:spcPct val="100000"/>
              </a:lnSpc>
              <a:spcBef>
                <a:spcPct val="10000"/>
              </a:spcBef>
              <a:defRPr/>
            </a:pPr>
            <a:r>
              <a:rPr lang="zh-CN" altLang="en-US" b="0" kern="0" dirty="0">
                <a:solidFill>
                  <a:srgbClr val="000000"/>
                </a:solidFill>
              </a:rPr>
              <a:t>管道文件：列出管道内的数据长度</a:t>
            </a:r>
          </a:p>
          <a:p>
            <a:pPr lvl="0" eaLnBrk="1" hangingPunct="1">
              <a:lnSpc>
                <a:spcPct val="100000"/>
              </a:lnSpc>
              <a:buClr>
                <a:srgbClr val="FF9900"/>
              </a:buClr>
              <a:defRPr/>
            </a:pPr>
            <a:r>
              <a:rPr lang="zh-CN" altLang="en-US" kern="0" dirty="0"/>
              <a:t>第</a:t>
            </a:r>
            <a:r>
              <a:rPr lang="en-US" altLang="zh-CN" kern="0" dirty="0"/>
              <a:t>6</a:t>
            </a:r>
            <a:r>
              <a:rPr lang="zh-CN" altLang="en-US" kern="0" dirty="0"/>
              <a:t>列：文件最后一次被修改的日期和时间</a:t>
            </a:r>
          </a:p>
          <a:p>
            <a:pPr lvl="0" eaLnBrk="1" hangingPunct="1">
              <a:lnSpc>
                <a:spcPct val="100000"/>
              </a:lnSpc>
              <a:buClr>
                <a:srgbClr val="FF9900"/>
              </a:buClr>
              <a:defRPr/>
            </a:pPr>
            <a:r>
              <a:rPr lang="zh-CN" altLang="en-US" kern="0" dirty="0"/>
              <a:t>第</a:t>
            </a:r>
            <a:r>
              <a:rPr lang="en-US" altLang="zh-CN" kern="0" dirty="0"/>
              <a:t>7</a:t>
            </a:r>
            <a:r>
              <a:rPr lang="zh-CN" altLang="en-US" kern="0" dirty="0"/>
              <a:t>列：文件名</a:t>
            </a:r>
          </a:p>
          <a:p>
            <a:pPr lvl="1" eaLnBrk="1" hangingPunct="1">
              <a:lnSpc>
                <a:spcPct val="100000"/>
              </a:lnSpc>
              <a:defRPr/>
            </a:pPr>
            <a:r>
              <a:rPr lang="zh-CN" altLang="en-US" b="0" kern="0" dirty="0">
                <a:solidFill>
                  <a:srgbClr val="000000"/>
                </a:solidFill>
              </a:rPr>
              <a:t>对于符号连接文件，附带列出符号连接文件的内容</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选项</a:t>
            </a:r>
            <a:r>
              <a:rPr lang="en-US" altLang="zh-CN" kern="0" dirty="0">
                <a:latin typeface="Verdana" panose="020B0604030504040204" pitchFamily="34" charset="0"/>
                <a:ea typeface="黑体" panose="02010609060101010101" pitchFamily="49" charset="-122"/>
              </a:rPr>
              <a:t>-l: </a:t>
            </a:r>
            <a:r>
              <a:rPr lang="zh-CN" altLang="en-US" kern="0" dirty="0">
                <a:latin typeface="Verdana" panose="020B0604030504040204" pitchFamily="34" charset="0"/>
                <a:ea typeface="黑体" panose="02010609060101010101" pitchFamily="49" charset="-122"/>
              </a:rPr>
              <a:t>长格式列表</a:t>
            </a:r>
            <a:r>
              <a:rPr lang="en-US" altLang="zh-CN" kern="0" dirty="0">
                <a:latin typeface="Verdana" panose="020B0604030504040204" pitchFamily="34" charset="0"/>
                <a:ea typeface="黑体" panose="02010609060101010101" pitchFamily="49" charset="-122"/>
              </a:rPr>
              <a:t>(2)</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3CD063B-B72A-49A8-89F6-D748CF9BF79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779928173"/>
      </p:ext>
    </p:extLst>
  </p:cSld>
  <p:clrMapOvr>
    <a:masterClrMapping/>
  </p:clrMapOvr>
  <p:transition spd="slow" advTm="3837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 -l</a:t>
            </a:r>
            <a:r>
              <a:rPr lang="zh-CN" altLang="en-US" kern="0" dirty="0">
                <a:latin typeface="Verdana" panose="020B0604030504040204" pitchFamily="34" charset="0"/>
                <a:ea typeface="黑体" panose="02010609060101010101" pitchFamily="49" charset="-122"/>
              </a:rPr>
              <a:t>举例</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Rectangle 3"/>
          <p:cNvSpPr txBox="1">
            <a:spLocks noChangeArrowheads="1"/>
          </p:cNvSpPr>
          <p:nvPr/>
        </p:nvSpPr>
        <p:spPr bwMode="auto">
          <a:xfrm>
            <a:off x="1695375" y="1196753"/>
            <a:ext cx="8940950" cy="3607891"/>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a:t>
            </a: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xr</a:t>
            </a:r>
            <a:r>
              <a:rPr lang="en-US" altLang="zh-CN" sz="1800" kern="0" dirty="0">
                <a:solidFill>
                  <a:srgbClr val="000000"/>
                </a:solidFill>
                <a:latin typeface="Courier New" pitchFamily="49" charset="0"/>
                <a:ea typeface="黑体"/>
              </a:rPr>
              <a:t>-x   3 bin  </a:t>
            </a:r>
            <a:r>
              <a:rPr lang="en-US" altLang="zh-CN" sz="1800" kern="0" dirty="0" err="1">
                <a:solidFill>
                  <a:srgbClr val="000000"/>
                </a:solidFill>
                <a:latin typeface="Courier New" pitchFamily="49" charset="0"/>
                <a:ea typeface="黑体"/>
              </a:rPr>
              <a:t>bin</a:t>
            </a:r>
            <a:r>
              <a:rPr lang="en-US" altLang="zh-CN" sz="1800" kern="0" dirty="0">
                <a:solidFill>
                  <a:srgbClr val="000000"/>
                </a:solidFill>
                <a:latin typeface="Courier New" pitchFamily="49" charset="0"/>
                <a:ea typeface="黑体"/>
              </a:rPr>
              <a:t>    3584 Jul 11 11:55 bin</a:t>
            </a:r>
          </a:p>
          <a:p>
            <a:pPr eaLnBrk="1" hangingPunct="1">
              <a:lnSpc>
                <a:spcPct val="100000"/>
              </a:lnSpc>
              <a:spcBef>
                <a:spcPct val="0"/>
              </a:spcBef>
              <a:buClr>
                <a:srgbClr val="FF9900"/>
              </a:buClr>
              <a:buNone/>
              <a:defRPr/>
            </a:pP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rw</a:t>
            </a:r>
            <a:r>
              <a:rPr lang="en-US" altLang="zh-CN" sz="1800" kern="0" dirty="0">
                <a:solidFill>
                  <a:srgbClr val="000000"/>
                </a:solidFill>
                <a:latin typeface="Courier New" pitchFamily="49" charset="0"/>
                <a:ea typeface="黑体"/>
              </a:rPr>
              <a:t>-------   1 root </a:t>
            </a:r>
            <a:r>
              <a:rPr lang="en-US" altLang="zh-CN" sz="1800" kern="0" dirty="0" err="1">
                <a:solidFill>
                  <a:srgbClr val="000000"/>
                </a:solidFill>
                <a:latin typeface="Courier New" pitchFamily="49" charset="0"/>
                <a:ea typeface="黑体"/>
              </a:rPr>
              <a:t>root</a:t>
            </a:r>
            <a:r>
              <a:rPr lang="en-US" altLang="zh-CN" sz="1800" kern="0" dirty="0">
                <a:solidFill>
                  <a:srgbClr val="000000"/>
                </a:solidFill>
                <a:latin typeface="Courier New" pitchFamily="49" charset="0"/>
                <a:ea typeface="黑体"/>
              </a:rPr>
              <a:t> 164470 Oct  2 11:43 core</a:t>
            </a: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a:t>
            </a: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xr</a:t>
            </a:r>
            <a:r>
              <a:rPr lang="en-US" altLang="zh-CN" sz="1800" kern="0" dirty="0">
                <a:solidFill>
                  <a:srgbClr val="000000"/>
                </a:solidFill>
                <a:latin typeface="Courier New" pitchFamily="49" charset="0"/>
                <a:ea typeface="黑体"/>
              </a:rPr>
              <a:t>-x  11 bin  </a:t>
            </a:r>
            <a:r>
              <a:rPr lang="en-US" altLang="zh-CN" sz="1800" kern="0" dirty="0" err="1">
                <a:solidFill>
                  <a:srgbClr val="000000"/>
                </a:solidFill>
                <a:latin typeface="Courier New" pitchFamily="49" charset="0"/>
                <a:ea typeface="黑体"/>
              </a:rPr>
              <a:t>bin</a:t>
            </a:r>
            <a:r>
              <a:rPr lang="en-US" altLang="zh-CN" sz="1800" kern="0" dirty="0">
                <a:solidFill>
                  <a:srgbClr val="000000"/>
                </a:solidFill>
                <a:latin typeface="Courier New" pitchFamily="49" charset="0"/>
                <a:ea typeface="黑体"/>
              </a:rPr>
              <a:t>    7168 Oct 18 09:55 dev</a:t>
            </a: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drwxrwxr</a:t>
            </a:r>
            <a:r>
              <a:rPr lang="en-US" altLang="zh-CN" sz="1800" kern="0" dirty="0">
                <a:solidFill>
                  <a:srgbClr val="000000"/>
                </a:solidFill>
                <a:latin typeface="Courier New" pitchFamily="49" charset="0"/>
                <a:ea typeface="黑体"/>
              </a:rPr>
              <a:t>-x  27 bin  </a:t>
            </a:r>
            <a:r>
              <a:rPr lang="en-US" altLang="zh-CN" sz="1800" kern="0" dirty="0" err="1">
                <a:solidFill>
                  <a:srgbClr val="000000"/>
                </a:solidFill>
                <a:latin typeface="Courier New" pitchFamily="49" charset="0"/>
                <a:ea typeface="黑体"/>
              </a:rPr>
              <a:t>auth</a:t>
            </a:r>
            <a:r>
              <a:rPr lang="en-US" altLang="zh-CN" sz="1800" kern="0" dirty="0">
                <a:solidFill>
                  <a:srgbClr val="000000"/>
                </a:solidFill>
                <a:latin typeface="Courier New" pitchFamily="49" charset="0"/>
                <a:ea typeface="黑体"/>
              </a:rPr>
              <a:t>   7680 Oct 18 09:55 </a:t>
            </a:r>
            <a:r>
              <a:rPr lang="en-US" altLang="zh-CN" sz="1800" kern="0" dirty="0" err="1">
                <a:solidFill>
                  <a:srgbClr val="000000"/>
                </a:solidFill>
                <a:latin typeface="Courier New" pitchFamily="49" charset="0"/>
                <a:ea typeface="黑体"/>
              </a:rPr>
              <a:t>etc</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a:t>
            </a: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xr</a:t>
            </a:r>
            <a:r>
              <a:rPr lang="en-US" altLang="zh-CN" sz="1800" kern="0" dirty="0">
                <a:solidFill>
                  <a:srgbClr val="000000"/>
                </a:solidFill>
                <a:latin typeface="Courier New" pitchFamily="49" charset="0"/>
                <a:ea typeface="黑体"/>
              </a:rPr>
              <a:t>-x   2 root </a:t>
            </a:r>
            <a:r>
              <a:rPr lang="en-US" altLang="zh-CN" sz="1800" kern="0" dirty="0" err="1">
                <a:solidFill>
                  <a:srgbClr val="000000"/>
                </a:solidFill>
                <a:latin typeface="Courier New" pitchFamily="49" charset="0"/>
                <a:ea typeface="黑体"/>
              </a:rPr>
              <a:t>root</a:t>
            </a:r>
            <a:r>
              <a:rPr lang="en-US" altLang="zh-CN" sz="1800" kern="0" dirty="0">
                <a:solidFill>
                  <a:srgbClr val="000000"/>
                </a:solidFill>
                <a:latin typeface="Courier New" pitchFamily="49" charset="0"/>
                <a:ea typeface="黑体"/>
              </a:rPr>
              <a:t>   1024 Jul 11 07:24 </a:t>
            </a:r>
            <a:r>
              <a:rPr lang="en-US" altLang="zh-CN" sz="1800" kern="0" dirty="0" err="1">
                <a:solidFill>
                  <a:srgbClr val="000000"/>
                </a:solidFill>
                <a:latin typeface="Courier New" pitchFamily="49" charset="0"/>
                <a:ea typeface="黑体"/>
              </a:rPr>
              <a:t>lost+found</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drwxrwxrwx</a:t>
            </a:r>
            <a:r>
              <a:rPr lang="en-US" altLang="zh-CN" sz="1800" kern="0" dirty="0">
                <a:solidFill>
                  <a:srgbClr val="000000"/>
                </a:solidFill>
                <a:latin typeface="Courier New" pitchFamily="49" charset="0"/>
                <a:ea typeface="黑体"/>
              </a:rPr>
              <a:t>   2 root bin     512 Jul 28  1998 </a:t>
            </a:r>
            <a:r>
              <a:rPr lang="en-US" altLang="zh-CN" sz="1800" kern="0" dirty="0" err="1">
                <a:solidFill>
                  <a:srgbClr val="000000"/>
                </a:solidFill>
                <a:latin typeface="Courier New" pitchFamily="49" charset="0"/>
                <a:ea typeface="黑体"/>
              </a:rPr>
              <a:t>mnt</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drwxrwxrwt</a:t>
            </a:r>
            <a:r>
              <a:rPr lang="en-US" altLang="zh-CN" sz="1800" kern="0" dirty="0">
                <a:solidFill>
                  <a:srgbClr val="000000"/>
                </a:solidFill>
                <a:latin typeface="Courier New" pitchFamily="49" charset="0"/>
                <a:ea typeface="黑体"/>
              </a:rPr>
              <a:t>   2 sys  </a:t>
            </a:r>
            <a:r>
              <a:rPr lang="en-US" altLang="zh-CN" sz="1800" kern="0" dirty="0" err="1">
                <a:solidFill>
                  <a:srgbClr val="000000"/>
                </a:solidFill>
                <a:latin typeface="Courier New" pitchFamily="49" charset="0"/>
                <a:ea typeface="黑体"/>
              </a:rPr>
              <a:t>sys</a:t>
            </a:r>
            <a:r>
              <a:rPr lang="en-US" altLang="zh-CN" sz="1800" kern="0" dirty="0">
                <a:solidFill>
                  <a:srgbClr val="000000"/>
                </a:solidFill>
                <a:latin typeface="Courier New" pitchFamily="49" charset="0"/>
                <a:ea typeface="黑体"/>
              </a:rPr>
              <a:t>    4096 Oct 18 10:48 </a:t>
            </a:r>
            <a:r>
              <a:rPr lang="en-US" altLang="zh-CN" sz="1800" kern="0" dirty="0" err="1">
                <a:solidFill>
                  <a:srgbClr val="000000"/>
                </a:solidFill>
                <a:latin typeface="Courier New" pitchFamily="49" charset="0"/>
                <a:ea typeface="黑体"/>
              </a:rPr>
              <a:t>tmp</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lrwxrwxrwx</a:t>
            </a:r>
            <a:r>
              <a:rPr lang="en-US" altLang="zh-CN" sz="1800" kern="0" dirty="0">
                <a:solidFill>
                  <a:srgbClr val="000000"/>
                </a:solidFill>
                <a:latin typeface="Courier New" pitchFamily="49" charset="0"/>
                <a:ea typeface="黑体"/>
              </a:rPr>
              <a:t>   1 root sys      11 Jul 11 07:31 </a:t>
            </a:r>
            <a:r>
              <a:rPr lang="en-US" altLang="zh-CN" sz="1800" kern="0" dirty="0" err="1">
                <a:solidFill>
                  <a:srgbClr val="000000"/>
                </a:solidFill>
                <a:latin typeface="Courier New" pitchFamily="49" charset="0"/>
                <a:ea typeface="黑体"/>
              </a:rPr>
              <a:t>unix</a:t>
            </a:r>
            <a:r>
              <a:rPr lang="en-US" altLang="zh-CN" sz="1800" b="0" kern="0" dirty="0">
                <a:solidFill>
                  <a:srgbClr val="000000"/>
                </a:solidFill>
                <a:latin typeface="Courier New" pitchFamily="49" charset="0"/>
                <a:ea typeface="黑体"/>
              </a:rPr>
              <a:t> </a:t>
            </a:r>
            <a:r>
              <a:rPr lang="en-US" altLang="zh-CN" sz="1800" b="0" kern="0" dirty="0">
                <a:solidFill>
                  <a:srgbClr val="000000"/>
                </a:solidFill>
                <a:latin typeface="Verdana" pitchFamily="34" charset="0"/>
                <a:ea typeface="黑体"/>
              </a:rPr>
              <a:t>-&gt; /stand/</a:t>
            </a:r>
            <a:r>
              <a:rPr lang="en-US" altLang="zh-CN" sz="1800" b="0" kern="0" dirty="0" err="1">
                <a:solidFill>
                  <a:srgbClr val="000000"/>
                </a:solidFill>
                <a:latin typeface="Verdana" pitchFamily="34" charset="0"/>
                <a:ea typeface="黑体"/>
              </a:rPr>
              <a:t>unix</a:t>
            </a:r>
            <a:endParaRPr lang="en-US" altLang="zh-CN" sz="1800" b="0" kern="0" dirty="0">
              <a:solidFill>
                <a:srgbClr val="000000"/>
              </a:solidFill>
              <a:latin typeface="Verdana" pitchFamily="34"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drwxrwxr</a:t>
            </a:r>
            <a:r>
              <a:rPr lang="en-US" altLang="zh-CN" sz="1800" kern="0" dirty="0">
                <a:solidFill>
                  <a:srgbClr val="000000"/>
                </a:solidFill>
                <a:latin typeface="Courier New" pitchFamily="49" charset="0"/>
                <a:ea typeface="黑体"/>
              </a:rPr>
              <a:t>-x  25 root </a:t>
            </a:r>
            <a:r>
              <a:rPr lang="en-US" altLang="zh-CN" sz="1800" kern="0" dirty="0" err="1">
                <a:solidFill>
                  <a:srgbClr val="000000"/>
                </a:solidFill>
                <a:latin typeface="Courier New" pitchFamily="49" charset="0"/>
                <a:ea typeface="黑体"/>
              </a:rPr>
              <a:t>auth</a:t>
            </a:r>
            <a:r>
              <a:rPr lang="en-US" altLang="zh-CN" sz="1800" kern="0" dirty="0">
                <a:solidFill>
                  <a:srgbClr val="000000"/>
                </a:solidFill>
                <a:latin typeface="Courier New" pitchFamily="49" charset="0"/>
                <a:ea typeface="黑体"/>
              </a:rPr>
              <a:t>    512 Oct  2 17:18 </a:t>
            </a:r>
            <a:r>
              <a:rPr lang="en-US" altLang="zh-CN" sz="1800" kern="0" dirty="0" err="1">
                <a:solidFill>
                  <a:srgbClr val="000000"/>
                </a:solidFill>
                <a:latin typeface="Courier New" pitchFamily="49" charset="0"/>
                <a:ea typeface="黑体"/>
              </a:rPr>
              <a:t>usr</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a:t>
            </a: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xr</a:t>
            </a:r>
            <a:r>
              <a:rPr lang="en-US" altLang="zh-CN" sz="1800" kern="0" dirty="0">
                <a:solidFill>
                  <a:srgbClr val="000000"/>
                </a:solidFill>
                <a:latin typeface="Courier New" pitchFamily="49" charset="0"/>
                <a:ea typeface="黑体"/>
              </a:rPr>
              <a:t>-x   6 root sys     512 Jul 11 07:43 </a:t>
            </a:r>
            <a:r>
              <a:rPr lang="en-US" altLang="zh-CN" sz="1800" kern="0" dirty="0" err="1">
                <a:solidFill>
                  <a:srgbClr val="000000"/>
                </a:solidFill>
                <a:latin typeface="Courier New" pitchFamily="49" charset="0"/>
                <a:ea typeface="黑体"/>
              </a:rPr>
              <a:t>var</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crw</a:t>
            </a:r>
            <a:r>
              <a:rPr lang="en-US" altLang="zh-CN" sz="1800" kern="0" dirty="0">
                <a:solidFill>
                  <a:srgbClr val="000000"/>
                </a:solidFill>
                <a:latin typeface="Courier New" pitchFamily="49" charset="0"/>
                <a:ea typeface="黑体"/>
              </a:rPr>
              <a:t>-r--r--   1 bin  </a:t>
            </a:r>
            <a:r>
              <a:rPr lang="en-US" altLang="zh-CN" sz="1800" kern="0" dirty="0" err="1">
                <a:solidFill>
                  <a:srgbClr val="000000"/>
                </a:solidFill>
                <a:latin typeface="Courier New" pitchFamily="49" charset="0"/>
                <a:ea typeface="黑体"/>
              </a:rPr>
              <a:t>ter</a:t>
            </a:r>
            <a:r>
              <a:rPr lang="en-US" altLang="zh-CN" sz="1800" kern="0" dirty="0">
                <a:solidFill>
                  <a:srgbClr val="000000"/>
                </a:solidFill>
                <a:latin typeface="Courier New" pitchFamily="49" charset="0"/>
                <a:ea typeface="黑体"/>
              </a:rPr>
              <a:t>   0,  9 Oct 18 09:56 /dev/tty10 </a:t>
            </a: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prw</a:t>
            </a:r>
            <a:r>
              <a:rPr lang="en-US" altLang="zh-CN" sz="1800" kern="0" dirty="0">
                <a:solidFill>
                  <a:srgbClr val="000000"/>
                </a:solidFill>
                <a:latin typeface="Courier New" pitchFamily="49" charset="0"/>
                <a:ea typeface="黑体"/>
              </a:rPr>
              <a:t>-r--r--   1 root sys    2642 Oct 18 11:07 /</a:t>
            </a:r>
            <a:r>
              <a:rPr lang="en-US" altLang="zh-CN" sz="1800" kern="0" dirty="0" err="1">
                <a:solidFill>
                  <a:srgbClr val="000000"/>
                </a:solidFill>
                <a:latin typeface="Courier New" pitchFamily="49" charset="0"/>
                <a:ea typeface="黑体"/>
              </a:rPr>
              <a:t>tmp</a:t>
            </a:r>
            <a:r>
              <a:rPr lang="en-US" altLang="zh-CN" sz="1800" kern="0" dirty="0">
                <a:solidFill>
                  <a:srgbClr val="000000"/>
                </a:solidFill>
                <a:latin typeface="Courier New" pitchFamily="49" charset="0"/>
                <a:ea typeface="黑体"/>
              </a:rPr>
              <a:t>/pipe </a:t>
            </a:r>
          </a:p>
        </p:txBody>
      </p:sp>
      <p:sp>
        <p:nvSpPr>
          <p:cNvPr id="4" name="动作按钮: 转到主页 3">
            <a:hlinkClick r:id="rId2" action="ppaction://hlinksldjump" highlightClick="1"/>
            <a:extLst>
              <a:ext uri="{FF2B5EF4-FFF2-40B4-BE49-F238E27FC236}">
                <a16:creationId xmlns:a16="http://schemas.microsoft.com/office/drawing/2014/main" id="{80B6202D-D667-4EA2-ABDA-196565D4F3D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03941932"/>
      </p:ext>
    </p:extLst>
  </p:cSld>
  <p:clrMapOvr>
    <a:masterClrMapping/>
  </p:clrMapOvr>
  <p:transition spd="slow" advTm="3837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3082" y="908051"/>
            <a:ext cx="8207375" cy="5834061"/>
          </a:xfrm>
        </p:spPr>
        <p:txBody>
          <a:bodyPr/>
          <a:lstStyle/>
          <a:p>
            <a:pPr algn="l"/>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3.3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命令获取信息的方法</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3.4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文件系统</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文件系统的创建与安装</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文件系统的存储结构</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硬链接</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符号链接</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系统调用</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访问</a:t>
            </a:r>
            <a:r>
              <a:rPr lang="en-US" altLang="zh-CN" sz="2800" dirty="0" err="1">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i</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节点和目录</a:t>
            </a:r>
            <a:br>
              <a:rPr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作业二：遍历目录</a:t>
            </a:r>
            <a:br>
              <a:rPr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3.5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文件和目录的权限</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3" action="ppaction://hlinksldjump">
                  <a:extLst>
                    <a:ext uri="{A12FA001-AC4F-418D-AE19-62706E023703}">
                      <ahyp:hlinkClr xmlns:ahyp="http://schemas.microsoft.com/office/drawing/2018/hyperlinkcolor" val="tx"/>
                    </a:ext>
                  </a:extLst>
                </a:hlinkClick>
              </a:rPr>
              <a:t>文件的权限</a:t>
            </a:r>
            <a:b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4" action="ppaction://hlinksldjump">
                  <a:extLst>
                    <a:ext uri="{A12FA001-AC4F-418D-AE19-62706E023703}">
                      <ahyp:hlinkClr xmlns:ahyp="http://schemas.microsoft.com/office/drawing/2018/hyperlinkcolor" val="tx"/>
                    </a:ext>
                  </a:extLst>
                </a:hlinkClick>
              </a:rPr>
              <a:t>目录的权限</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5" action="ppaction://hlinksldjump">
                  <a:extLst>
                    <a:ext uri="{A12FA001-AC4F-418D-AE19-62706E023703}">
                      <ahyp:hlinkClr xmlns:ahyp="http://schemas.microsoft.com/office/drawing/2018/hyperlinkcolor" val="tx"/>
                    </a:ext>
                  </a:extLst>
                </a:hlinkClick>
              </a:rPr>
              <a:t>权限相关命令</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6" action="ppaction://hlinksldjump">
                  <a:extLst>
                    <a:ext uri="{A12FA001-AC4F-418D-AE19-62706E023703}">
                      <ahyp:hlinkClr xmlns:ahyp="http://schemas.microsoft.com/office/drawing/2018/hyperlinkcolor" val="tx"/>
                    </a:ext>
                  </a:extLst>
                </a:hlinkClick>
              </a:rPr>
              <a:t>SUID</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6" action="ppaction://hlinksldjump">
                  <a:extLst>
                    <a:ext uri="{A12FA001-AC4F-418D-AE19-62706E023703}">
                      <ahyp:hlinkClr xmlns:ahyp="http://schemas.microsoft.com/office/drawing/2018/hyperlinkcolor" val="tx"/>
                    </a:ext>
                  </a:extLst>
                </a:hlinkClick>
              </a:rPr>
              <a:t>权限</a:t>
            </a:r>
            <a:endParaRPr lang="zh-CN" altLang="en-US" sz="24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Rectangle 2">
            <a:extLst>
              <a:ext uri="{FF2B5EF4-FFF2-40B4-BE49-F238E27FC236}">
                <a16:creationId xmlns:a16="http://schemas.microsoft.com/office/drawing/2014/main" id="{476DCB2F-5AC5-4E6D-8689-2FE8436C51B3}"/>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主要内容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Line 4">
            <a:extLst>
              <a:ext uri="{FF2B5EF4-FFF2-40B4-BE49-F238E27FC236}">
                <a16:creationId xmlns:a16="http://schemas.microsoft.com/office/drawing/2014/main" id="{8E21E72B-4C45-4993-A669-1B0301DBCF7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682389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选项</a:t>
            </a:r>
            <a:r>
              <a:rPr lang="en-US" altLang="zh-CN" kern="0" dirty="0"/>
              <a:t>-h</a:t>
            </a:r>
            <a:r>
              <a:rPr lang="zh-CN" altLang="en-US" kern="0" dirty="0"/>
              <a:t>（</a:t>
            </a:r>
            <a:r>
              <a:rPr lang="en-US" altLang="zh-CN" kern="0" dirty="0"/>
              <a:t>human-readable</a:t>
            </a:r>
            <a:r>
              <a:rPr lang="zh-CN" altLang="en-US" kern="0" dirty="0"/>
              <a:t>），许多其他命令中也有类似选项</a:t>
            </a:r>
          </a:p>
          <a:p>
            <a:pPr lvl="1" eaLnBrk="1" hangingPunct="1">
              <a:lnSpc>
                <a:spcPct val="150000"/>
              </a:lnSpc>
              <a:buClr>
                <a:srgbClr val="FF9900"/>
              </a:buClr>
              <a:defRPr/>
            </a:pPr>
            <a:r>
              <a:rPr lang="zh-CN" altLang="en-US" kern="0" dirty="0">
                <a:latin typeface="Times New Roman"/>
              </a:rPr>
              <a:t>以便于人阅读的方式打印数值 </a:t>
            </a:r>
            <a:r>
              <a:rPr lang="en-US" altLang="zh-CN" kern="0" dirty="0">
                <a:latin typeface="Times New Roman"/>
              </a:rPr>
              <a:t>(</a:t>
            </a:r>
            <a:r>
              <a:rPr lang="zh-CN" altLang="en-US" kern="0" dirty="0">
                <a:latin typeface="Times New Roman"/>
              </a:rPr>
              <a:t>例如：</a:t>
            </a:r>
            <a:r>
              <a:rPr lang="en-US" altLang="zh-CN" kern="0" dirty="0">
                <a:latin typeface="Times New Roman"/>
              </a:rPr>
              <a:t>1K 234M 2G)</a:t>
            </a:r>
          </a:p>
          <a:p>
            <a:pPr lvl="0" eaLnBrk="1" hangingPunct="1">
              <a:lnSpc>
                <a:spcPct val="150000"/>
              </a:lnSpc>
              <a:buClr>
                <a:srgbClr val="FF9900"/>
              </a:buClr>
              <a:defRPr/>
            </a:pPr>
            <a:r>
              <a:rPr lang="en-US" altLang="zh-CN" kern="0" dirty="0"/>
              <a:t>-d  (directory)</a:t>
            </a:r>
          </a:p>
          <a:p>
            <a:pPr marL="0" indent="0" eaLnBrk="1" hangingPunct="1">
              <a:lnSpc>
                <a:spcPct val="150000"/>
              </a:lnSpc>
              <a:buClr>
                <a:srgbClr val="FF9900"/>
              </a:buClr>
              <a:buNone/>
              <a:defRPr/>
            </a:pPr>
            <a:r>
              <a:rPr lang="en-US" altLang="zh-CN" kern="0" dirty="0"/>
              <a:t>  </a:t>
            </a:r>
            <a:r>
              <a:rPr lang="zh-CN" altLang="en-US" kern="0" dirty="0"/>
              <a:t>当</a:t>
            </a:r>
            <a:r>
              <a:rPr lang="en-US" altLang="zh-CN" kern="0" dirty="0"/>
              <a:t>ls</a:t>
            </a:r>
            <a:r>
              <a:rPr lang="zh-CN" altLang="en-US" kern="0" dirty="0"/>
              <a:t>的参数是目录时，不象默认的情况那样列出目录下的文件，而是列出目录自身的信息</a:t>
            </a:r>
          </a:p>
          <a:p>
            <a:pPr marL="457200" lvl="1" indent="0" eaLnBrk="1" hangingPunct="1">
              <a:lnSpc>
                <a:spcPct val="150000"/>
              </a:lnSpc>
              <a:buNone/>
              <a:defRPr/>
            </a:pPr>
            <a:r>
              <a:rPr lang="en-US" altLang="zh-CN" sz="2800" kern="0" dirty="0">
                <a:solidFill>
                  <a:srgbClr val="000000"/>
                </a:solidFill>
              </a:rPr>
              <a:t>ls</a:t>
            </a:r>
            <a:r>
              <a:rPr lang="zh-CN" altLang="en-US" sz="2800" kern="0" dirty="0">
                <a:solidFill>
                  <a:srgbClr val="000000"/>
                </a:solidFill>
              </a:rPr>
              <a:t>与</a:t>
            </a:r>
            <a:r>
              <a:rPr lang="en-US" altLang="zh-CN" sz="2800" kern="0" dirty="0">
                <a:solidFill>
                  <a:srgbClr val="000000"/>
                </a:solidFill>
              </a:rPr>
              <a:t>ls *</a:t>
            </a:r>
            <a:r>
              <a:rPr lang="zh-CN" altLang="en-US" sz="2800" kern="0" dirty="0">
                <a:solidFill>
                  <a:srgbClr val="000000"/>
                </a:solidFill>
              </a:rPr>
              <a:t>的区别</a:t>
            </a:r>
          </a:p>
          <a:p>
            <a:pPr marL="457200" lvl="1" indent="0" eaLnBrk="1" hangingPunct="1">
              <a:lnSpc>
                <a:spcPct val="150000"/>
              </a:lnSpc>
              <a:buNone/>
              <a:defRPr/>
            </a:pPr>
            <a:r>
              <a:rPr kumimoji="0" lang="en-US" altLang="zh-CN" sz="2800" kern="0" dirty="0">
                <a:solidFill>
                  <a:srgbClr val="000000"/>
                </a:solidFill>
              </a:rPr>
              <a:t>ls –l /</a:t>
            </a:r>
            <a:r>
              <a:rPr kumimoji="0" lang="en-US" altLang="zh-CN" sz="2800" kern="0" dirty="0" err="1">
                <a:solidFill>
                  <a:srgbClr val="000000"/>
                </a:solidFill>
              </a:rPr>
              <a:t>etc</a:t>
            </a:r>
            <a:r>
              <a:rPr kumimoji="0" lang="zh-CN" altLang="en-US" sz="2800" kern="0" dirty="0">
                <a:solidFill>
                  <a:srgbClr val="000000"/>
                </a:solidFill>
              </a:rPr>
              <a:t>与</a:t>
            </a:r>
            <a:r>
              <a:rPr kumimoji="0" lang="en-US" altLang="zh-CN" sz="2800" kern="0" dirty="0">
                <a:solidFill>
                  <a:srgbClr val="000000"/>
                </a:solidFill>
              </a:rPr>
              <a:t>ls –</a:t>
            </a:r>
            <a:r>
              <a:rPr kumimoji="0" lang="en-US" altLang="zh-CN" sz="2800" kern="0" dirty="0" err="1">
                <a:solidFill>
                  <a:srgbClr val="000000"/>
                </a:solidFill>
              </a:rPr>
              <a:t>ld</a:t>
            </a:r>
            <a:r>
              <a:rPr kumimoji="0" lang="en-US" altLang="zh-CN" sz="2800" kern="0" dirty="0">
                <a:solidFill>
                  <a:srgbClr val="000000"/>
                </a:solidFill>
              </a:rPr>
              <a:t> /</a:t>
            </a:r>
            <a:r>
              <a:rPr kumimoji="0" lang="en-US" altLang="zh-CN" sz="2800" kern="0" dirty="0" err="1">
                <a:solidFill>
                  <a:srgbClr val="000000"/>
                </a:solidFill>
              </a:rPr>
              <a:t>etc</a:t>
            </a:r>
            <a:r>
              <a:rPr kumimoji="0" lang="zh-CN" altLang="en-US" sz="2800" kern="0" dirty="0">
                <a:solidFill>
                  <a:srgbClr val="000000"/>
                </a:solidFill>
              </a:rPr>
              <a:t>的区别</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的其他选项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6D6DE93-05AD-4F57-B742-F308D33EEAE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34193687"/>
      </p:ext>
    </p:extLst>
  </p:cSld>
  <p:clrMapOvr>
    <a:masterClrMapping/>
  </p:clrMapOvr>
  <p:transition spd="slow" advTm="38376"/>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5028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en-US" altLang="zh-CN" kern="0" dirty="0"/>
              <a:t>-a  (all)</a:t>
            </a:r>
          </a:p>
          <a:p>
            <a:pPr marL="457200" lvl="1" indent="0" eaLnBrk="1" hangingPunct="1">
              <a:lnSpc>
                <a:spcPct val="100000"/>
              </a:lnSpc>
              <a:buClr>
                <a:srgbClr val="FF9900"/>
              </a:buClr>
              <a:buNone/>
              <a:defRPr/>
            </a:pPr>
            <a:r>
              <a:rPr lang="zh-CN" altLang="en-US" kern="0" dirty="0">
                <a:latin typeface="Times New Roman"/>
              </a:rPr>
              <a:t>列出文件名首字符为圆点的文件</a:t>
            </a:r>
            <a:r>
              <a:rPr lang="en-US" altLang="zh-CN" kern="0" dirty="0">
                <a:latin typeface="Times New Roman"/>
              </a:rPr>
              <a:t>(</a:t>
            </a:r>
            <a:r>
              <a:rPr lang="zh-CN" altLang="en-US" kern="0" dirty="0">
                <a:latin typeface="Times New Roman"/>
              </a:rPr>
              <a:t>默认情况下这些文件不列出，经常会用来保存用户的偏好设置信息或保存某些软件的状态信息</a:t>
            </a:r>
            <a:r>
              <a:rPr lang="en-US" altLang="zh-CN" kern="0" dirty="0">
                <a:latin typeface="Times New Roman"/>
              </a:rPr>
              <a:t>)</a:t>
            </a:r>
            <a:r>
              <a:rPr lang="zh-CN" altLang="en-US" kern="0" dirty="0">
                <a:latin typeface="Times New Roman"/>
              </a:rPr>
              <a:t>。</a:t>
            </a:r>
            <a:endParaRPr lang="en-US" altLang="zh-CN" kern="0" dirty="0">
              <a:latin typeface="Times New Roman"/>
            </a:endParaRPr>
          </a:p>
          <a:p>
            <a:pPr lvl="0" eaLnBrk="1" hangingPunct="1">
              <a:lnSpc>
                <a:spcPct val="100000"/>
              </a:lnSpc>
              <a:buClr>
                <a:srgbClr val="FF9900"/>
              </a:buClr>
              <a:defRPr/>
            </a:pPr>
            <a:r>
              <a:rPr lang="en-US" altLang="zh-CN" kern="0" dirty="0"/>
              <a:t>-A  (</a:t>
            </a:r>
            <a:r>
              <a:rPr lang="zh-CN" altLang="en-US" kern="0" dirty="0"/>
              <a:t>功能与</a:t>
            </a:r>
            <a:r>
              <a:rPr lang="en-US" altLang="zh-CN" kern="0" dirty="0"/>
              <a:t>-a</a:t>
            </a:r>
            <a:r>
              <a:rPr lang="zh-CN" altLang="en-US" kern="0" dirty="0"/>
              <a:t>相同，除了不列出</a:t>
            </a:r>
            <a:r>
              <a:rPr lang="en-US" altLang="zh-CN" kern="0" dirty="0"/>
              <a:t>. </a:t>
            </a:r>
            <a:r>
              <a:rPr lang="zh-CN" altLang="en-US" kern="0" dirty="0"/>
              <a:t>和</a:t>
            </a:r>
            <a:r>
              <a:rPr lang="en-US" altLang="zh-CN" kern="0" dirty="0"/>
              <a:t>..)</a:t>
            </a:r>
          </a:p>
          <a:p>
            <a:pPr marL="457200" lvl="1" indent="0" eaLnBrk="1" hangingPunct="1">
              <a:lnSpc>
                <a:spcPct val="100000"/>
              </a:lnSpc>
              <a:buClr>
                <a:srgbClr val="FF9900"/>
              </a:buClr>
              <a:buNone/>
              <a:defRPr/>
            </a:pPr>
            <a:r>
              <a:rPr lang="zh-CN" altLang="en-US" kern="0" dirty="0">
                <a:latin typeface="Times New Roman"/>
              </a:rPr>
              <a:t>例如：</a:t>
            </a:r>
          </a:p>
          <a:p>
            <a:pPr marL="457200" lvl="1" indent="0" eaLnBrk="1" hangingPunct="1">
              <a:lnSpc>
                <a:spcPct val="100000"/>
              </a:lnSpc>
              <a:buNone/>
              <a:defRPr/>
            </a:pPr>
            <a:r>
              <a:rPr kumimoji="0" lang="en-US" altLang="zh-CN" kern="0" dirty="0">
                <a:solidFill>
                  <a:srgbClr val="000000"/>
                </a:solidFill>
              </a:rPr>
              <a:t>ls ~</a:t>
            </a:r>
          </a:p>
          <a:p>
            <a:pPr marL="457200" lvl="1" indent="0" eaLnBrk="1" hangingPunct="1">
              <a:lnSpc>
                <a:spcPct val="100000"/>
              </a:lnSpc>
              <a:buNone/>
              <a:defRPr/>
            </a:pPr>
            <a:r>
              <a:rPr kumimoji="0" lang="en-US" altLang="zh-CN" kern="0" dirty="0">
                <a:solidFill>
                  <a:srgbClr val="000000"/>
                </a:solidFill>
              </a:rPr>
              <a:t>ls -a ~</a:t>
            </a:r>
          </a:p>
          <a:p>
            <a:pPr marL="457200" lvl="1" indent="0" eaLnBrk="1" hangingPunct="1">
              <a:lnSpc>
                <a:spcPct val="100000"/>
              </a:lnSpc>
              <a:buNone/>
              <a:defRPr/>
            </a:pPr>
            <a:r>
              <a:rPr kumimoji="0" lang="en-US" altLang="zh-CN" kern="0" dirty="0">
                <a:solidFill>
                  <a:srgbClr val="000000"/>
                </a:solidFill>
              </a:rPr>
              <a:t>ls –ad ~/.*</a:t>
            </a:r>
          </a:p>
          <a:p>
            <a:pPr lvl="0" eaLnBrk="1" hangingPunct="1">
              <a:lnSpc>
                <a:spcPct val="100000"/>
              </a:lnSpc>
              <a:buClr>
                <a:srgbClr val="FF9900"/>
              </a:buClr>
              <a:defRPr/>
            </a:pPr>
            <a:r>
              <a:rPr lang="en-US" altLang="zh-CN" kern="0" dirty="0"/>
              <a:t>-s  (size)</a:t>
            </a:r>
            <a:r>
              <a:rPr lang="zh-CN" altLang="en-US" kern="0" dirty="0"/>
              <a:t>列出文件占用的磁盘空间</a:t>
            </a:r>
          </a:p>
          <a:p>
            <a:pPr lvl="0" eaLnBrk="1" hangingPunct="1">
              <a:lnSpc>
                <a:spcPct val="100000"/>
              </a:lnSpc>
              <a:buClr>
                <a:srgbClr val="FF9900"/>
              </a:buClr>
              <a:defRPr/>
            </a:pPr>
            <a:r>
              <a:rPr lang="en-US" altLang="zh-CN" kern="0" dirty="0"/>
              <a:t>-</a:t>
            </a:r>
            <a:r>
              <a:rPr lang="en-US" altLang="zh-CN" kern="0" dirty="0" err="1"/>
              <a:t>i</a:t>
            </a:r>
            <a:r>
              <a:rPr lang="en-US" altLang="zh-CN" kern="0" dirty="0"/>
              <a:t>   (</a:t>
            </a:r>
            <a:r>
              <a:rPr lang="en-US" altLang="zh-CN" kern="0" dirty="0" err="1"/>
              <a:t>i</a:t>
            </a:r>
            <a:r>
              <a:rPr lang="en-US" altLang="zh-CN" kern="0" dirty="0"/>
              <a:t>-node)</a:t>
            </a:r>
            <a:r>
              <a:rPr lang="zh-CN" altLang="en-US" kern="0" dirty="0"/>
              <a:t>列出文件的</a:t>
            </a:r>
            <a:r>
              <a:rPr lang="en-US" altLang="zh-CN" kern="0" dirty="0" err="1"/>
              <a:t>i</a:t>
            </a:r>
            <a:r>
              <a:rPr lang="zh-CN" altLang="en-US" kern="0" dirty="0"/>
              <a:t>节点号</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的其他选项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D6C55EE8-E70A-4BEC-BBC5-E4C71CEDD36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79853510"/>
      </p:ext>
    </p:extLst>
  </p:cSld>
  <p:clrMapOvr>
    <a:masterClrMapping/>
  </p:clrMapOvr>
  <p:transition spd="slow" advTm="3837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文件的复制与删除</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E4006E07-AC5D-48E4-B48C-0490E06ED442}"/>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283394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244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命令的两种格式和功能</a:t>
            </a:r>
          </a:p>
          <a:p>
            <a:pPr marL="457200" lvl="1" indent="0" eaLnBrk="1" hangingPunct="1">
              <a:lnSpc>
                <a:spcPct val="100000"/>
              </a:lnSpc>
              <a:buNone/>
              <a:defRPr/>
            </a:pPr>
            <a:r>
              <a:rPr lang="en-US" altLang="zh-CN" kern="0" dirty="0">
                <a:solidFill>
                  <a:srgbClr val="000000"/>
                </a:solidFill>
                <a:latin typeface="Courier New" pitchFamily="49" charset="0"/>
              </a:rPr>
              <a:t>cp</a:t>
            </a:r>
            <a:r>
              <a:rPr lang="en-US" altLang="zh-CN" b="0" kern="0" dirty="0">
                <a:solidFill>
                  <a:srgbClr val="000000"/>
                </a:solidFill>
                <a:latin typeface="Courier New" pitchFamily="49" charset="0"/>
              </a:rPr>
              <a:t> </a:t>
            </a:r>
            <a:r>
              <a:rPr lang="en-US" altLang="zh-CN" b="0" i="1" kern="0" dirty="0">
                <a:solidFill>
                  <a:srgbClr val="000000"/>
                </a:solidFill>
                <a:latin typeface="Times New Roman" pitchFamily="18" charset="0"/>
              </a:rPr>
              <a:t>file1  file2         </a:t>
            </a:r>
          </a:p>
          <a:p>
            <a:pPr marL="457200" lvl="1" indent="0" eaLnBrk="1" hangingPunct="1">
              <a:lnSpc>
                <a:spcPct val="100000"/>
              </a:lnSpc>
              <a:buNone/>
              <a:defRPr/>
            </a:pPr>
            <a:r>
              <a:rPr lang="en-US" altLang="zh-CN" kern="0" dirty="0">
                <a:solidFill>
                  <a:srgbClr val="000000"/>
                </a:solidFill>
                <a:latin typeface="Courier New" pitchFamily="49" charset="0"/>
              </a:rPr>
              <a:t>cp</a:t>
            </a:r>
            <a:r>
              <a:rPr lang="en-US" altLang="zh-CN" b="0" kern="0" dirty="0">
                <a:solidFill>
                  <a:srgbClr val="000000"/>
                </a:solidFill>
                <a:latin typeface="Courier New" pitchFamily="49" charset="0"/>
              </a:rPr>
              <a:t> </a:t>
            </a:r>
            <a:r>
              <a:rPr lang="en-US" altLang="zh-CN" b="0" i="1" kern="0" dirty="0">
                <a:solidFill>
                  <a:srgbClr val="000000"/>
                </a:solidFill>
                <a:latin typeface="Times New Roman" pitchFamily="18" charset="0"/>
              </a:rPr>
              <a:t>file1  file2  ...  </a:t>
            </a:r>
            <a:r>
              <a:rPr lang="en-US" altLang="zh-CN" b="0" i="1" kern="0" dirty="0" err="1">
                <a:solidFill>
                  <a:srgbClr val="000000"/>
                </a:solidFill>
                <a:latin typeface="Times New Roman" pitchFamily="18" charset="0"/>
              </a:rPr>
              <a:t>filen</a:t>
            </a:r>
            <a:r>
              <a:rPr lang="en-US" altLang="zh-CN" b="0" i="1" kern="0" dirty="0">
                <a:solidFill>
                  <a:srgbClr val="000000"/>
                </a:solidFill>
                <a:latin typeface="Times New Roman" pitchFamily="18" charset="0"/>
              </a:rPr>
              <a:t> </a:t>
            </a:r>
            <a:r>
              <a:rPr lang="en-US" altLang="zh-CN" i="1" kern="0" dirty="0" err="1">
                <a:solidFill>
                  <a:srgbClr val="FF0000"/>
                </a:solidFill>
                <a:latin typeface="Times New Roman" pitchFamily="18" charset="0"/>
              </a:rPr>
              <a:t>dir</a:t>
            </a:r>
            <a:r>
              <a:rPr lang="en-US" altLang="zh-CN" b="0" i="1" kern="0" dirty="0">
                <a:solidFill>
                  <a:srgbClr val="000000"/>
                </a:solidFill>
                <a:latin typeface="Times New Roman" pitchFamily="18" charset="0"/>
              </a:rPr>
              <a:t>  </a:t>
            </a:r>
          </a:p>
          <a:p>
            <a:pPr lvl="1" eaLnBrk="1" hangingPunct="1">
              <a:lnSpc>
                <a:spcPct val="100000"/>
              </a:lnSpc>
              <a:buNone/>
              <a:defRPr/>
            </a:pPr>
            <a:r>
              <a:rPr lang="zh-CN" altLang="en-US" b="0" kern="0" dirty="0">
                <a:solidFill>
                  <a:srgbClr val="000000"/>
                </a:solidFill>
              </a:rPr>
              <a:t>其中</a:t>
            </a:r>
            <a:r>
              <a:rPr lang="en-US" altLang="zh-CN" b="0" i="1" kern="0" dirty="0">
                <a:solidFill>
                  <a:srgbClr val="000000"/>
                </a:solidFill>
                <a:latin typeface="Times New Roman" pitchFamily="18" charset="0"/>
              </a:rPr>
              <a:t>file1</a:t>
            </a:r>
            <a:r>
              <a:rPr lang="zh-CN" altLang="en-US" b="0" i="1" kern="0" dirty="0">
                <a:solidFill>
                  <a:srgbClr val="000000"/>
                </a:solidFill>
                <a:latin typeface="Times New Roman" pitchFamily="18" charset="0"/>
              </a:rPr>
              <a:t>，</a:t>
            </a:r>
            <a:r>
              <a:rPr lang="en-US" altLang="zh-CN" b="0" i="1" kern="0" dirty="0">
                <a:solidFill>
                  <a:srgbClr val="000000"/>
                </a:solidFill>
                <a:latin typeface="Times New Roman" pitchFamily="18" charset="0"/>
              </a:rPr>
              <a:t>……</a:t>
            </a:r>
            <a:r>
              <a:rPr lang="zh-CN" altLang="en-US" b="0" i="1" kern="0" dirty="0">
                <a:solidFill>
                  <a:srgbClr val="000000"/>
                </a:solidFill>
                <a:latin typeface="Times New Roman" pitchFamily="18" charset="0"/>
              </a:rPr>
              <a:t>，</a:t>
            </a:r>
            <a:r>
              <a:rPr lang="en-US" altLang="zh-CN" b="0" i="1" kern="0" dirty="0" err="1">
                <a:solidFill>
                  <a:srgbClr val="000000"/>
                </a:solidFill>
                <a:latin typeface="Times New Roman" pitchFamily="18" charset="0"/>
              </a:rPr>
              <a:t>filen</a:t>
            </a:r>
            <a:r>
              <a:rPr lang="zh-CN" altLang="en-US" b="0" kern="0" dirty="0">
                <a:solidFill>
                  <a:srgbClr val="000000"/>
                </a:solidFill>
              </a:rPr>
              <a:t>为</a:t>
            </a:r>
            <a:r>
              <a:rPr lang="zh-CN" altLang="en-US" b="0" kern="0" dirty="0">
                <a:solidFill>
                  <a:srgbClr val="000000"/>
                </a:solidFill>
                <a:latin typeface="Courier New" pitchFamily="49" charset="0"/>
              </a:rPr>
              <a:t>文件</a:t>
            </a:r>
            <a:r>
              <a:rPr lang="zh-CN" altLang="en-US" b="0" kern="0" dirty="0">
                <a:solidFill>
                  <a:srgbClr val="000000"/>
                </a:solidFill>
              </a:rPr>
              <a:t>名</a:t>
            </a:r>
            <a:r>
              <a:rPr lang="zh-CN" altLang="en-US" b="0" kern="0" dirty="0">
                <a:solidFill>
                  <a:srgbClr val="000000"/>
                </a:solidFill>
                <a:latin typeface="Courier New" pitchFamily="49" charset="0"/>
              </a:rPr>
              <a:t>，</a:t>
            </a:r>
            <a:r>
              <a:rPr lang="en-US" altLang="zh-CN" b="0" i="1" kern="0" dirty="0" err="1">
                <a:solidFill>
                  <a:srgbClr val="000000"/>
                </a:solidFill>
                <a:latin typeface="Times New Roman" pitchFamily="18" charset="0"/>
              </a:rPr>
              <a:t>dir</a:t>
            </a:r>
            <a:r>
              <a:rPr lang="zh-CN" altLang="en-US" b="0" kern="0" dirty="0">
                <a:solidFill>
                  <a:srgbClr val="000000"/>
                </a:solidFill>
              </a:rPr>
              <a:t>为</a:t>
            </a:r>
            <a:r>
              <a:rPr lang="zh-CN" altLang="en-US" b="0" kern="0" dirty="0">
                <a:solidFill>
                  <a:srgbClr val="FF0000"/>
                </a:solidFill>
                <a:latin typeface="Courier New" pitchFamily="49" charset="0"/>
              </a:rPr>
              <a:t>已有目录</a:t>
            </a:r>
            <a:r>
              <a:rPr lang="zh-CN" altLang="en-US" b="0" kern="0" dirty="0">
                <a:solidFill>
                  <a:srgbClr val="000000"/>
                </a:solidFill>
                <a:latin typeface="Courier New" pitchFamily="49" charset="0"/>
              </a:rPr>
              <a:t>名</a:t>
            </a:r>
            <a:endParaRPr lang="en-US" altLang="zh-CN" b="0" kern="0" dirty="0">
              <a:solidFill>
                <a:srgbClr val="000000"/>
              </a:solidFill>
              <a:latin typeface="Courier New" pitchFamily="49" charset="0"/>
            </a:endParaRPr>
          </a:p>
          <a:p>
            <a:pPr lvl="1" eaLnBrk="1" hangingPunct="1">
              <a:lnSpc>
                <a:spcPct val="100000"/>
              </a:lnSpc>
              <a:buNone/>
              <a:defRPr/>
            </a:pPr>
            <a:r>
              <a:rPr lang="zh-CN" altLang="en-US" sz="2000" kern="0" dirty="0">
                <a:solidFill>
                  <a:srgbClr val="000000"/>
                </a:solidFill>
                <a:latin typeface="Courier New" pitchFamily="49" charset="0"/>
              </a:rPr>
              <a:t>第二种格式中：</a:t>
            </a:r>
            <a:r>
              <a:rPr lang="en-US" altLang="zh-CN" sz="2000" i="1" kern="0" dirty="0">
                <a:solidFill>
                  <a:srgbClr val="000000"/>
                </a:solidFill>
                <a:latin typeface="Times New Roman" pitchFamily="18" charset="0"/>
              </a:rPr>
              <a:t> </a:t>
            </a:r>
            <a:r>
              <a:rPr lang="en-US" altLang="zh-CN" sz="2000" i="1" kern="0" dirty="0" err="1">
                <a:solidFill>
                  <a:srgbClr val="000000"/>
                </a:solidFill>
                <a:latin typeface="Times New Roman" pitchFamily="18" charset="0"/>
              </a:rPr>
              <a:t>dir</a:t>
            </a:r>
            <a:r>
              <a:rPr lang="zh-CN" altLang="en-US" sz="2000" kern="0" dirty="0">
                <a:solidFill>
                  <a:srgbClr val="000000"/>
                </a:solidFill>
                <a:latin typeface="Times New Roman" pitchFamily="18" charset="0"/>
              </a:rPr>
              <a:t>必须已经存在并且是一个目录</a:t>
            </a:r>
            <a:endParaRPr lang="en-US" altLang="zh-CN" sz="2000" kern="0" dirty="0">
              <a:solidFill>
                <a:srgbClr val="000000"/>
              </a:solidFill>
              <a:latin typeface="Times New Roman" pitchFamily="18" charset="0"/>
            </a:endParaRPr>
          </a:p>
          <a:p>
            <a:pPr lvl="1" eaLnBrk="1" hangingPunct="1">
              <a:lnSpc>
                <a:spcPct val="100000"/>
              </a:lnSpc>
              <a:buNone/>
              <a:defRPr/>
            </a:pPr>
            <a:r>
              <a:rPr lang="zh-CN" altLang="en-US" sz="2000" b="0" kern="0" dirty="0">
                <a:solidFill>
                  <a:srgbClr val="000000"/>
                </a:solidFill>
                <a:latin typeface="Times New Roman" pitchFamily="18" charset="0"/>
              </a:rPr>
              <a:t>第一种格式中：</a:t>
            </a:r>
            <a:r>
              <a:rPr lang="en-US" altLang="zh-CN" sz="2000" i="1" kern="0" dirty="0">
                <a:solidFill>
                  <a:srgbClr val="000000"/>
                </a:solidFill>
                <a:latin typeface="Times New Roman" pitchFamily="18" charset="0"/>
              </a:rPr>
              <a:t> file2</a:t>
            </a:r>
            <a:r>
              <a:rPr lang="zh-CN" altLang="en-US" sz="2000" kern="0" dirty="0">
                <a:solidFill>
                  <a:srgbClr val="000000"/>
                </a:solidFill>
                <a:latin typeface="Times New Roman" pitchFamily="18" charset="0"/>
              </a:rPr>
              <a:t>不存在，则创建；</a:t>
            </a:r>
            <a:r>
              <a:rPr lang="en-US" altLang="zh-CN" sz="2000" i="1" kern="0" dirty="0">
                <a:solidFill>
                  <a:srgbClr val="000000"/>
                </a:solidFill>
                <a:latin typeface="Times New Roman" pitchFamily="18" charset="0"/>
              </a:rPr>
              <a:t>file2</a:t>
            </a:r>
            <a:r>
              <a:rPr lang="zh-CN" altLang="en-US" sz="2000" kern="0" dirty="0">
                <a:solidFill>
                  <a:srgbClr val="000000"/>
                </a:solidFill>
                <a:latin typeface="Times New Roman" pitchFamily="18" charset="0"/>
              </a:rPr>
              <a:t>存在且是文件，则覆盖；</a:t>
            </a:r>
            <a:r>
              <a:rPr lang="en-US" altLang="zh-CN" sz="2000" kern="0" dirty="0">
                <a:solidFill>
                  <a:srgbClr val="000000"/>
                </a:solidFill>
                <a:latin typeface="Times New Roman" pitchFamily="18" charset="0"/>
              </a:rPr>
              <a:t> </a:t>
            </a:r>
            <a:r>
              <a:rPr lang="en-US" altLang="zh-CN" sz="2000" i="1" kern="0" dirty="0">
                <a:solidFill>
                  <a:srgbClr val="000000"/>
                </a:solidFill>
                <a:latin typeface="Times New Roman" pitchFamily="18" charset="0"/>
              </a:rPr>
              <a:t>file2</a:t>
            </a:r>
            <a:r>
              <a:rPr lang="zh-CN" altLang="en-US" sz="2000" kern="0" dirty="0">
                <a:solidFill>
                  <a:srgbClr val="000000"/>
                </a:solidFill>
                <a:latin typeface="Times New Roman" pitchFamily="18" charset="0"/>
              </a:rPr>
              <a:t>存在且是目录，则按格式二处理</a:t>
            </a:r>
            <a:endParaRPr lang="en-US" altLang="zh-CN" sz="2000" kern="0" dirty="0">
              <a:solidFill>
                <a:srgbClr val="000000"/>
              </a:solidFill>
              <a:latin typeface="Times New Roman" pitchFamily="18" charset="0"/>
            </a:endParaRPr>
          </a:p>
          <a:p>
            <a:pPr lvl="1" eaLnBrk="1" hangingPunct="1">
              <a:lnSpc>
                <a:spcPct val="100000"/>
              </a:lnSpc>
              <a:buNone/>
              <a:defRPr/>
            </a:pPr>
            <a:r>
              <a:rPr lang="zh-CN" altLang="en-US" sz="2000" b="0" kern="0" dirty="0">
                <a:solidFill>
                  <a:srgbClr val="000000"/>
                </a:solidFill>
                <a:latin typeface="Times New Roman" pitchFamily="18" charset="0"/>
              </a:rPr>
              <a:t>如果</a:t>
            </a:r>
            <a:r>
              <a:rPr lang="en-US" altLang="zh-CN" sz="2000" b="0" kern="0" dirty="0">
                <a:solidFill>
                  <a:srgbClr val="000000"/>
                </a:solidFill>
                <a:latin typeface="Times New Roman" pitchFamily="18" charset="0"/>
              </a:rPr>
              <a:t>cp</a:t>
            </a:r>
            <a:r>
              <a:rPr lang="zh-CN" altLang="en-US" sz="2000" b="0" kern="0" dirty="0">
                <a:solidFill>
                  <a:srgbClr val="000000"/>
                </a:solidFill>
                <a:latin typeface="Times New Roman" pitchFamily="18" charset="0"/>
              </a:rPr>
              <a:t>的最后一个参数是一个</a:t>
            </a:r>
            <a:r>
              <a:rPr lang="zh-CN" altLang="en-US" sz="2000" kern="0" dirty="0">
                <a:solidFill>
                  <a:srgbClr val="FF0000"/>
                </a:solidFill>
                <a:latin typeface="Times New Roman" pitchFamily="18" charset="0"/>
              </a:rPr>
              <a:t>已存在的目录</a:t>
            </a:r>
            <a:r>
              <a:rPr lang="zh-CN" altLang="en-US" sz="2000" b="0" kern="0" dirty="0">
                <a:solidFill>
                  <a:srgbClr val="000000"/>
                </a:solidFill>
                <a:latin typeface="Times New Roman" pitchFamily="18" charset="0"/>
              </a:rPr>
              <a:t>，</a:t>
            </a:r>
            <a:r>
              <a:rPr lang="en-US" altLang="zh-CN" sz="2000" b="0" kern="0" dirty="0">
                <a:solidFill>
                  <a:srgbClr val="000000"/>
                </a:solidFill>
                <a:latin typeface="Times New Roman" pitchFamily="18" charset="0"/>
              </a:rPr>
              <a:t>…</a:t>
            </a:r>
          </a:p>
          <a:p>
            <a:pPr lvl="0" eaLnBrk="1" hangingPunct="1">
              <a:lnSpc>
                <a:spcPct val="100000"/>
              </a:lnSpc>
              <a:buClr>
                <a:srgbClr val="FF9900"/>
              </a:buClr>
              <a:defRPr/>
            </a:pPr>
            <a:r>
              <a:rPr lang="zh-CN" altLang="en-US" kern="0" dirty="0"/>
              <a:t>例</a:t>
            </a:r>
            <a:r>
              <a:rPr lang="en-US" altLang="zh-CN" kern="0" dirty="0">
                <a:latin typeface="Courier New" pitchFamily="49" charset="0"/>
              </a:rPr>
              <a:t>:</a:t>
            </a:r>
            <a:r>
              <a:rPr lang="en-US" altLang="zh-CN" sz="2400" b="0" kern="0" dirty="0" err="1">
                <a:solidFill>
                  <a:srgbClr val="000000"/>
                </a:solidFill>
                <a:latin typeface="Verdana" pitchFamily="34" charset="0"/>
              </a:rPr>
              <a:t>cp</a:t>
            </a:r>
            <a:r>
              <a:rPr lang="en-US" altLang="zh-CN" sz="2400" b="0" kern="0" dirty="0">
                <a:solidFill>
                  <a:srgbClr val="000000"/>
                </a:solidFill>
                <a:latin typeface="Verdana" pitchFamily="34" charset="0"/>
              </a:rPr>
              <a:t> </a:t>
            </a:r>
            <a:r>
              <a:rPr lang="en-US" altLang="zh-CN" sz="2400" b="0" kern="0" dirty="0" err="1">
                <a:solidFill>
                  <a:srgbClr val="000000"/>
                </a:solidFill>
                <a:latin typeface="Verdana" pitchFamily="34" charset="0"/>
              </a:rPr>
              <a:t>a.c</a:t>
            </a:r>
            <a:r>
              <a:rPr lang="en-US" altLang="zh-CN" sz="2400" b="0" kern="0" dirty="0">
                <a:solidFill>
                  <a:srgbClr val="000000"/>
                </a:solidFill>
                <a:latin typeface="Verdana" pitchFamily="34" charset="0"/>
              </a:rPr>
              <a:t> </a:t>
            </a:r>
            <a:r>
              <a:rPr lang="en-US" altLang="zh-CN" sz="2400" b="0" kern="0" dirty="0" err="1">
                <a:solidFill>
                  <a:srgbClr val="000000"/>
                </a:solidFill>
                <a:latin typeface="Verdana" pitchFamily="34" charset="0"/>
              </a:rPr>
              <a:t>a.bak</a:t>
            </a:r>
            <a:r>
              <a:rPr lang="en-US" altLang="zh-CN" sz="2400" b="0" kern="0" dirty="0">
                <a:solidFill>
                  <a:srgbClr val="000000"/>
                </a:solidFill>
                <a:latin typeface="Verdana" pitchFamily="34" charset="0"/>
              </a:rPr>
              <a:t> </a:t>
            </a:r>
          </a:p>
          <a:p>
            <a:pPr marL="457200" lvl="1" indent="0" eaLnBrk="1" hangingPunct="1">
              <a:lnSpc>
                <a:spcPct val="100000"/>
              </a:lnSpc>
              <a:buNone/>
              <a:defRPr/>
            </a:pPr>
            <a:r>
              <a:rPr lang="en-US" altLang="zh-CN" b="0" kern="0" dirty="0">
                <a:solidFill>
                  <a:srgbClr val="000000"/>
                </a:solidFill>
              </a:rPr>
              <a:t>    </a:t>
            </a:r>
            <a:r>
              <a:rPr lang="en-US" altLang="zh-CN" b="0" kern="0" dirty="0" err="1">
                <a:solidFill>
                  <a:srgbClr val="000000"/>
                </a:solidFill>
              </a:rPr>
              <a:t>cp</a:t>
            </a:r>
            <a:r>
              <a:rPr lang="en-US" altLang="zh-CN" b="0" kern="0" dirty="0">
                <a:solidFill>
                  <a:srgbClr val="000000"/>
                </a:solidFill>
              </a:rPr>
              <a:t> </a:t>
            </a:r>
            <a:r>
              <a:rPr lang="en-US" altLang="zh-CN" b="0" kern="0" dirty="0" err="1">
                <a:solidFill>
                  <a:srgbClr val="000000"/>
                </a:solidFill>
              </a:rPr>
              <a:t>a.c</a:t>
            </a:r>
            <a:r>
              <a:rPr lang="en-US" altLang="zh-CN" b="0" kern="0" dirty="0">
                <a:solidFill>
                  <a:srgbClr val="000000"/>
                </a:solidFill>
              </a:rPr>
              <a:t> </a:t>
            </a:r>
            <a:r>
              <a:rPr lang="en-US" altLang="zh-CN" b="0" kern="0" dirty="0" err="1">
                <a:solidFill>
                  <a:srgbClr val="000000"/>
                </a:solidFill>
              </a:rPr>
              <a:t>b.c</a:t>
            </a:r>
            <a:r>
              <a:rPr lang="en-US" altLang="zh-CN" b="0" kern="0" dirty="0">
                <a:solidFill>
                  <a:srgbClr val="000000"/>
                </a:solidFill>
              </a:rPr>
              <a:t> </a:t>
            </a:r>
            <a:r>
              <a:rPr lang="en-US" altLang="zh-CN" b="0" kern="0" dirty="0" err="1">
                <a:solidFill>
                  <a:srgbClr val="000000"/>
                </a:solidFill>
              </a:rPr>
              <a:t>backup.d</a:t>
            </a:r>
            <a:r>
              <a:rPr lang="en-US" altLang="zh-CN" b="0" kern="0" dirty="0">
                <a:solidFill>
                  <a:srgbClr val="000000"/>
                </a:solidFill>
              </a:rPr>
              <a:t> </a:t>
            </a:r>
          </a:p>
          <a:p>
            <a:pPr lvl="0" eaLnBrk="1" hangingPunct="1">
              <a:lnSpc>
                <a:spcPct val="100000"/>
              </a:lnSpc>
              <a:buClr>
                <a:srgbClr val="FF9900"/>
              </a:buClr>
              <a:defRPr/>
            </a:pPr>
            <a:r>
              <a:rPr lang="zh-CN" altLang="en-US" kern="0" dirty="0">
                <a:latin typeface="Verdana" pitchFamily="34" charset="0"/>
              </a:rPr>
              <a:t>例</a:t>
            </a:r>
            <a:r>
              <a:rPr lang="en-US" altLang="zh-CN" kern="0" dirty="0">
                <a:latin typeface="Verdana" pitchFamily="34" charset="0"/>
              </a:rPr>
              <a:t>: </a:t>
            </a:r>
            <a:r>
              <a:rPr lang="en-US" altLang="zh-CN" kern="0" dirty="0" err="1">
                <a:latin typeface="Verdana" pitchFamily="34" charset="0"/>
              </a:rPr>
              <a:t>cp</a:t>
            </a:r>
            <a:r>
              <a:rPr lang="en-US" altLang="zh-CN" kern="0" dirty="0">
                <a:latin typeface="Verdana" pitchFamily="34" charset="0"/>
              </a:rPr>
              <a:t> *.c </a:t>
            </a:r>
            <a:r>
              <a:rPr lang="en-US" altLang="zh-CN" kern="0" dirty="0" err="1">
                <a:latin typeface="Verdana" pitchFamily="34" charset="0"/>
              </a:rPr>
              <a:t>backup.d</a:t>
            </a:r>
            <a:r>
              <a:rPr lang="en-US" altLang="zh-CN" kern="0" dirty="0">
                <a:latin typeface="Courier New" pitchFamily="49" charset="0"/>
              </a:rPr>
              <a:t> </a:t>
            </a:r>
          </a:p>
          <a:p>
            <a:pPr lvl="1" eaLnBrk="1" hangingPunct="1">
              <a:lnSpc>
                <a:spcPct val="100000"/>
              </a:lnSpc>
              <a:defRPr/>
            </a:pPr>
            <a:r>
              <a:rPr lang="zh-CN" altLang="en-US" sz="2000" b="0" kern="0" dirty="0">
                <a:solidFill>
                  <a:srgbClr val="000000"/>
                </a:solidFill>
              </a:rPr>
              <a:t>与</a:t>
            </a:r>
            <a:r>
              <a:rPr lang="en-US" altLang="zh-CN" sz="2000" kern="0" dirty="0">
                <a:solidFill>
                  <a:srgbClr val="000000"/>
                </a:solidFill>
              </a:rPr>
              <a:t>Windows</a:t>
            </a:r>
            <a:r>
              <a:rPr lang="zh-CN" altLang="en-US" sz="2000" b="0" kern="0" dirty="0">
                <a:solidFill>
                  <a:srgbClr val="000000"/>
                </a:solidFill>
                <a:latin typeface="Courier New" pitchFamily="49" charset="0"/>
              </a:rPr>
              <a:t>命令</a:t>
            </a:r>
            <a:r>
              <a:rPr lang="en-US" altLang="zh-CN" sz="2000" b="0" kern="0" dirty="0">
                <a:solidFill>
                  <a:srgbClr val="000000"/>
                </a:solidFill>
              </a:rPr>
              <a:t>COPY *.C BAK.D</a:t>
            </a:r>
            <a:r>
              <a:rPr lang="zh-CN" altLang="en-US" sz="2000" b="0" kern="0" dirty="0">
                <a:solidFill>
                  <a:srgbClr val="000000"/>
                </a:solidFill>
                <a:latin typeface="Courier New" pitchFamily="49" charset="0"/>
              </a:rPr>
              <a:t>执行结果相同，过程不同</a:t>
            </a:r>
          </a:p>
          <a:p>
            <a:pPr lvl="1" eaLnBrk="1" hangingPunct="1">
              <a:lnSpc>
                <a:spcPct val="100000"/>
              </a:lnSpc>
              <a:defRPr/>
            </a:pPr>
            <a:r>
              <a:rPr lang="en-US" altLang="zh-CN" sz="2000" b="0" kern="0" dirty="0">
                <a:solidFill>
                  <a:srgbClr val="000000"/>
                </a:solidFill>
              </a:rPr>
              <a:t>UNIX</a:t>
            </a:r>
            <a:r>
              <a:rPr lang="zh-CN" altLang="en-US" sz="2000" b="0" kern="0" dirty="0">
                <a:solidFill>
                  <a:srgbClr val="000000"/>
                </a:solidFill>
                <a:latin typeface="Courier New" pitchFamily="49" charset="0"/>
              </a:rPr>
              <a:t>中实际执行</a:t>
            </a:r>
            <a:r>
              <a:rPr lang="en-US" altLang="zh-CN" sz="2000" b="0" kern="0" dirty="0" err="1">
                <a:solidFill>
                  <a:srgbClr val="000000"/>
                </a:solidFill>
              </a:rPr>
              <a:t>cp</a:t>
            </a:r>
            <a:r>
              <a:rPr lang="en-US" altLang="zh-CN" sz="2000" b="0" kern="0" dirty="0">
                <a:solidFill>
                  <a:srgbClr val="000000"/>
                </a:solidFill>
              </a:rPr>
              <a:t> a1.c a2.c b1.c b2.c </a:t>
            </a:r>
            <a:r>
              <a:rPr lang="en-US" altLang="zh-CN" sz="2000" b="0" kern="0" dirty="0" err="1">
                <a:solidFill>
                  <a:srgbClr val="000000"/>
                </a:solidFill>
              </a:rPr>
              <a:t>backup.d</a:t>
            </a:r>
            <a:endParaRPr lang="en-US" altLang="zh-CN" sz="2000" b="0" kern="0" dirty="0">
              <a:solidFill>
                <a:srgbClr val="000000"/>
              </a:solidFill>
            </a:endParaRPr>
          </a:p>
          <a:p>
            <a:pPr lvl="1" eaLnBrk="1" hangingPunct="1">
              <a:lnSpc>
                <a:spcPct val="100000"/>
              </a:lnSpc>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cp</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拷贝文件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20ABACA-81C4-475A-8256-71E9C4263D2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287331526"/>
      </p:ext>
    </p:extLst>
  </p:cSld>
  <p:clrMapOvr>
    <a:masterClrMapping/>
  </p:clrMapOvr>
  <p:transition spd="slow" advTm="3837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2465514"/>
            <a:ext cx="8856985" cy="3843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00000"/>
              </a:lnSpc>
              <a:buNone/>
            </a:pPr>
            <a:r>
              <a:rPr lang="zh-CN" altLang="en-US" dirty="0">
                <a:solidFill>
                  <a:srgbClr val="000000"/>
                </a:solidFill>
                <a:ea typeface="黑体" pitchFamily="2" charset="-122"/>
                <a:cs typeface="Courier New" panose="02070309020205020404" pitchFamily="49" charset="0"/>
              </a:rPr>
              <a:t>实际执行：</a:t>
            </a:r>
            <a:endParaRPr lang="en-US" altLang="zh-CN" dirty="0">
              <a:solidFill>
                <a:srgbClr val="000000"/>
              </a:solidFill>
              <a:ea typeface="黑体" pitchFamily="2" charset="-122"/>
              <a:cs typeface="Courier New" panose="02070309020205020404" pitchFamily="49" charset="0"/>
            </a:endParaRPr>
          </a:p>
          <a:p>
            <a:pPr marL="457200" lvl="1" indent="0" eaLnBrk="1" hangingPunct="1">
              <a:lnSpc>
                <a:spcPct val="100000"/>
              </a:lnSpc>
              <a:buNone/>
            </a:pPr>
            <a:r>
              <a:rPr lang="en-US" altLang="zh-CN" sz="2800" dirty="0">
                <a:solidFill>
                  <a:srgbClr val="000000"/>
                </a:solidFill>
                <a:latin typeface="Courier New" panose="02070309020205020404" pitchFamily="49" charset="0"/>
                <a:ea typeface="Verdana" panose="020B0604030504040204" pitchFamily="34" charset="0"/>
                <a:cs typeface="Courier New" panose="02070309020205020404" pitchFamily="49" charset="0"/>
              </a:rPr>
              <a:t>cp </a:t>
            </a:r>
            <a:r>
              <a:rPr lang="en-US" altLang="zh-CN" sz="2800"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backup.d</a:t>
            </a:r>
            <a:r>
              <a:rPr lang="en-US" altLang="zh-CN" sz="2800" dirty="0">
                <a:solidFill>
                  <a:srgbClr val="000000"/>
                </a:solidFill>
                <a:latin typeface="Courier New" panose="02070309020205020404" pitchFamily="49" charset="0"/>
                <a:ea typeface="Verdana" panose="020B0604030504040204" pitchFamily="34" charset="0"/>
                <a:cs typeface="Courier New" panose="02070309020205020404" pitchFamily="49" charset="0"/>
              </a:rPr>
              <a:t>/p1.c </a:t>
            </a:r>
            <a:r>
              <a:rPr lang="en-US" altLang="zh-CN" sz="2800"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backup.d</a:t>
            </a:r>
            <a:r>
              <a:rPr lang="en-US" altLang="zh-CN" sz="2800" dirty="0">
                <a:solidFill>
                  <a:srgbClr val="000000"/>
                </a:solidFill>
                <a:latin typeface="Courier New" panose="02070309020205020404" pitchFamily="49" charset="0"/>
                <a:ea typeface="Verdana" panose="020B0604030504040204" pitchFamily="34" charset="0"/>
                <a:cs typeface="Courier New" panose="02070309020205020404" pitchFamily="49" charset="0"/>
              </a:rPr>
              <a:t>/p2.c</a:t>
            </a:r>
          </a:p>
          <a:p>
            <a:pPr marL="457200" lvl="1" indent="0" eaLnBrk="1" hangingPunct="1">
              <a:lnSpc>
                <a:spcPct val="100000"/>
              </a:lnSpc>
              <a:buNone/>
            </a:pPr>
            <a:r>
              <a:rPr lang="zh-CN" altLang="en-US" dirty="0">
                <a:solidFill>
                  <a:srgbClr val="C00000"/>
                </a:solidFill>
                <a:ea typeface="黑体" pitchFamily="2" charset="-122"/>
                <a:cs typeface="Courier New" panose="02070309020205020404" pitchFamily="49" charset="0"/>
              </a:rPr>
              <a:t>结果：</a:t>
            </a:r>
            <a:endParaRPr lang="en-US" altLang="zh-CN" dirty="0">
              <a:solidFill>
                <a:srgbClr val="C00000"/>
              </a:solidFill>
              <a:ea typeface="黑体" pitchFamily="2" charset="-122"/>
              <a:cs typeface="Courier New" panose="02070309020205020404" pitchFamily="49" charset="0"/>
            </a:endParaRPr>
          </a:p>
          <a:p>
            <a:pPr marL="457200" lvl="1" indent="0" eaLnBrk="1" hangingPunct="1">
              <a:lnSpc>
                <a:spcPct val="100000"/>
              </a:lnSpc>
              <a:buNone/>
            </a:pPr>
            <a:r>
              <a:rPr lang="en-US" altLang="zh-CN" dirty="0" err="1">
                <a:solidFill>
                  <a:srgbClr val="000000"/>
                </a:solidFill>
                <a:ea typeface="Verdana" panose="020B0604030504040204" pitchFamily="34" charset="0"/>
                <a:cs typeface="Courier New" panose="02070309020205020404" pitchFamily="49" charset="0"/>
              </a:rPr>
              <a:t>backup.d</a:t>
            </a:r>
            <a:r>
              <a:rPr lang="zh-CN" altLang="en-US" dirty="0">
                <a:solidFill>
                  <a:srgbClr val="000000"/>
                </a:solidFill>
                <a:ea typeface="黑体" pitchFamily="2" charset="-122"/>
                <a:cs typeface="Courier New" panose="02070309020205020404" pitchFamily="49" charset="0"/>
              </a:rPr>
              <a:t>目录下文件</a:t>
            </a:r>
            <a:r>
              <a:rPr lang="en-US" altLang="zh-CN" dirty="0">
                <a:solidFill>
                  <a:srgbClr val="000000"/>
                </a:solidFill>
                <a:ea typeface="Verdana" panose="020B0604030504040204" pitchFamily="34" charset="0"/>
                <a:cs typeface="Courier New" panose="02070309020205020404" pitchFamily="49" charset="0"/>
              </a:rPr>
              <a:t>p1.c</a:t>
            </a:r>
            <a:r>
              <a:rPr lang="zh-CN" altLang="en-US" dirty="0">
                <a:solidFill>
                  <a:srgbClr val="000000"/>
                </a:solidFill>
                <a:ea typeface="黑体" pitchFamily="2" charset="-122"/>
                <a:cs typeface="Courier New" panose="02070309020205020404" pitchFamily="49" charset="0"/>
              </a:rPr>
              <a:t>将覆盖掉</a:t>
            </a:r>
            <a:r>
              <a:rPr lang="en-US" altLang="zh-CN" dirty="0">
                <a:solidFill>
                  <a:srgbClr val="000000"/>
                </a:solidFill>
                <a:ea typeface="Verdana" panose="020B0604030504040204" pitchFamily="34" charset="0"/>
                <a:cs typeface="Courier New" panose="02070309020205020404" pitchFamily="49" charset="0"/>
              </a:rPr>
              <a:t>p2.c</a:t>
            </a:r>
          </a:p>
          <a:p>
            <a:pPr marL="457200" lvl="1" indent="0" eaLnBrk="1" hangingPunct="1">
              <a:lnSpc>
                <a:spcPct val="100000"/>
              </a:lnSpc>
              <a:buNone/>
            </a:pPr>
            <a:r>
              <a:rPr lang="zh-CN" altLang="en-US" dirty="0">
                <a:solidFill>
                  <a:srgbClr val="0000FF"/>
                </a:solidFill>
                <a:latin typeface="Times New Roman" panose="02020603050405020304" pitchFamily="18" charset="0"/>
                <a:ea typeface="黑体" pitchFamily="2" charset="-122"/>
                <a:cs typeface="Times New Roman" panose="02020603050405020304" pitchFamily="18" charset="0"/>
              </a:rPr>
              <a:t>（与</a:t>
            </a:r>
            <a:r>
              <a:rPr lang="en-US" altLang="zh-CN"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Windows</a:t>
            </a:r>
            <a:r>
              <a:rPr lang="zh-CN" altLang="en-US" dirty="0">
                <a:solidFill>
                  <a:srgbClr val="0000FF"/>
                </a:solidFill>
                <a:ea typeface="黑体" pitchFamily="2" charset="-122"/>
                <a:cs typeface="Courier New" panose="02070309020205020404" pitchFamily="49" charset="0"/>
              </a:rPr>
              <a:t>的</a:t>
            </a:r>
            <a:r>
              <a:rPr lang="en-US" altLang="zh-CN" dirty="0">
                <a:solidFill>
                  <a:srgbClr val="0000FF"/>
                </a:solidFill>
                <a:latin typeface="Courier New" panose="02070309020205020404" pitchFamily="49" charset="0"/>
                <a:ea typeface="Verdana" panose="020B0604030504040204" pitchFamily="34" charset="0"/>
                <a:cs typeface="Courier New" panose="02070309020205020404" pitchFamily="49" charset="0"/>
              </a:rPr>
              <a:t>copy </a:t>
            </a:r>
            <a:r>
              <a:rPr lang="en-US" altLang="zh-CN"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backup.d</a:t>
            </a:r>
            <a:r>
              <a:rPr lang="en-US" altLang="zh-CN" dirty="0">
                <a:solidFill>
                  <a:srgbClr val="0000FF"/>
                </a:solidFill>
                <a:latin typeface="Courier New" panose="02070309020205020404" pitchFamily="49" charset="0"/>
                <a:ea typeface="Verdana" panose="020B0604030504040204" pitchFamily="34" charset="0"/>
                <a:cs typeface="Courier New" panose="02070309020205020404" pitchFamily="49" charset="0"/>
              </a:rPr>
              <a:t>\p*.c</a:t>
            </a:r>
            <a:r>
              <a:rPr lang="zh-CN" altLang="en-US" dirty="0">
                <a:solidFill>
                  <a:srgbClr val="0000FF"/>
                </a:solidFill>
                <a:ea typeface="黑体" pitchFamily="2" charset="-122"/>
                <a:cs typeface="Courier New" panose="02070309020205020404" pitchFamily="49" charset="0"/>
              </a:rPr>
              <a:t>执行结果不同，</a:t>
            </a:r>
            <a:r>
              <a:rPr lang="en-US" altLang="zh-CN" dirty="0">
                <a:solidFill>
                  <a:srgbClr val="0000FF"/>
                </a:solidFill>
                <a:latin typeface="Times New Roman" panose="02020603050405020304" pitchFamily="18" charset="0"/>
                <a:ea typeface="黑体" pitchFamily="2" charset="-122"/>
                <a:cs typeface="Times New Roman" panose="02020603050405020304" pitchFamily="18" charset="0"/>
              </a:rPr>
              <a:t>Windows</a:t>
            </a:r>
            <a:r>
              <a:rPr lang="zh-CN" altLang="en-US" dirty="0">
                <a:solidFill>
                  <a:srgbClr val="0000FF"/>
                </a:solidFill>
                <a:latin typeface="Times New Roman" panose="02020603050405020304" pitchFamily="18" charset="0"/>
                <a:ea typeface="黑体" pitchFamily="2" charset="-122"/>
                <a:cs typeface="Times New Roman" panose="02020603050405020304" pitchFamily="18" charset="0"/>
              </a:rPr>
              <a:t>的</a:t>
            </a:r>
            <a:r>
              <a:rPr lang="zh-CN" altLang="en-US" dirty="0">
                <a:solidFill>
                  <a:srgbClr val="0000FF"/>
                </a:solidFill>
                <a:ea typeface="黑体" pitchFamily="2" charset="-122"/>
                <a:cs typeface="Courier New" panose="02070309020205020404" pitchFamily="49" charset="0"/>
              </a:rPr>
              <a:t>命令会把这两个备份文件拷贝回</a:t>
            </a:r>
            <a:r>
              <a:rPr lang="zh-CN" altLang="en-US" dirty="0">
                <a:solidFill>
                  <a:srgbClr val="0000FF"/>
                </a:solidFill>
                <a:latin typeface="Times New Roman" panose="02020603050405020304" pitchFamily="18" charset="0"/>
                <a:ea typeface="黑体" pitchFamily="2" charset="-122"/>
                <a:cs typeface="Times New Roman" panose="02020603050405020304" pitchFamily="18" charset="0"/>
              </a:rPr>
              <a:t>当前目录）</a:t>
            </a:r>
          </a:p>
          <a:p>
            <a:pPr marL="457200" lvl="1" indent="0" eaLnBrk="1" hangingPunct="1">
              <a:lnSpc>
                <a:spcPct val="100000"/>
              </a:lnSpc>
              <a:buNone/>
            </a:pPr>
            <a:r>
              <a:rPr lang="zh-CN" altLang="en-US" dirty="0">
                <a:solidFill>
                  <a:srgbClr val="000000"/>
                </a:solidFill>
                <a:ea typeface="黑体" pitchFamily="2" charset="-122"/>
                <a:cs typeface="Courier New" panose="02070309020205020404" pitchFamily="49" charset="0"/>
              </a:rPr>
              <a:t>将这两个文件拷贝回当前目录下的正确用法：</a:t>
            </a:r>
            <a:endParaRPr lang="en-US" altLang="zh-CN" dirty="0">
              <a:solidFill>
                <a:srgbClr val="000000"/>
              </a:solidFill>
              <a:ea typeface="Verdana" panose="020B0604030504040204" pitchFamily="34" charset="0"/>
              <a:cs typeface="Courier New" panose="02070309020205020404" pitchFamily="49" charset="0"/>
            </a:endParaRPr>
          </a:p>
          <a:p>
            <a:pPr marL="457200" lvl="1" indent="0" eaLnBrk="1" hangingPunct="1">
              <a:lnSpc>
                <a:spcPct val="100000"/>
              </a:lnSpc>
              <a:buNone/>
            </a:pPr>
            <a:r>
              <a:rPr lang="en-US" altLang="zh-CN" sz="3200"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cp</a:t>
            </a:r>
            <a:r>
              <a:rPr lang="en-US" altLang="zh-CN" sz="3200"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altLang="zh-CN" sz="3200"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backup.d</a:t>
            </a:r>
            <a:r>
              <a:rPr lang="en-US" altLang="zh-CN" sz="3200" dirty="0">
                <a:solidFill>
                  <a:srgbClr val="000000"/>
                </a:solidFill>
                <a:latin typeface="Courier New" panose="02070309020205020404" pitchFamily="49" charset="0"/>
                <a:ea typeface="Verdana" panose="020B0604030504040204" pitchFamily="34" charset="0"/>
                <a:cs typeface="Courier New" panose="02070309020205020404" pitchFamily="49" charset="0"/>
              </a:rPr>
              <a:t>/p*.c  </a:t>
            </a:r>
            <a:r>
              <a:rPr lang="en-US" altLang="zh-CN" sz="3200" dirty="0">
                <a:solidFill>
                  <a:srgbClr val="FF0000"/>
                </a:solidFill>
                <a:highlight>
                  <a:srgbClr val="FFFF00"/>
                </a:highlight>
                <a:latin typeface="Courier New" panose="02070309020205020404" pitchFamily="49" charset="0"/>
                <a:ea typeface="Verdana" panose="020B0604030504040204" pitchFamily="34" charset="0"/>
                <a:cs typeface="Courier New" panose="02070309020205020404" pitchFamily="49" charset="0"/>
              </a:rPr>
              <a:t>.</a:t>
            </a:r>
            <a:r>
              <a:rPr lang="en-US" altLang="zh-CN" sz="3200" dirty="0">
                <a:solidFill>
                  <a:srgbClr val="FF0000"/>
                </a:solidFill>
                <a:latin typeface="Courier New" panose="02070309020205020404" pitchFamily="49" charset="0"/>
                <a:ea typeface="Verdana" panose="020B0604030504040204" pitchFamily="34" charset="0"/>
                <a:cs typeface="Courier New" panose="02070309020205020404" pitchFamily="49" charset="0"/>
              </a:rPr>
              <a:t> </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cp</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拷贝文件举例</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135560" y="1110519"/>
            <a:ext cx="6768209" cy="57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buNone/>
            </a:pPr>
            <a:r>
              <a:rPr lang="en-US" altLang="zh-CN" sz="3200" kern="0" dirty="0" err="1">
                <a:latin typeface="Courier New" pitchFamily="49" charset="0"/>
              </a:rPr>
              <a:t>cp</a:t>
            </a:r>
            <a:r>
              <a:rPr lang="en-US" altLang="zh-CN" sz="3200" kern="0" dirty="0">
                <a:latin typeface="Courier New" pitchFamily="49" charset="0"/>
              </a:rPr>
              <a:t> </a:t>
            </a:r>
            <a:r>
              <a:rPr lang="en-US" altLang="zh-CN" sz="3200" kern="0" dirty="0" err="1">
                <a:latin typeface="Courier New" pitchFamily="49" charset="0"/>
              </a:rPr>
              <a:t>backup.d</a:t>
            </a:r>
            <a:r>
              <a:rPr lang="en-US" altLang="zh-CN" sz="3200" kern="0" dirty="0">
                <a:latin typeface="Courier New" pitchFamily="49" charset="0"/>
              </a:rPr>
              <a:t>/p*.c</a:t>
            </a:r>
            <a:endParaRPr lang="zh-CN" altLang="en-US" sz="3200" kern="0" dirty="0">
              <a:latin typeface="Courier New" pitchFamily="49" charset="0"/>
            </a:endParaRPr>
          </a:p>
          <a:p>
            <a:pPr lvl="1" eaLnBrk="1" hangingPunct="1"/>
            <a:endParaRPr lang="en-US" altLang="zh-CN" kern="0" dirty="0">
              <a:latin typeface="Courier New" pitchFamily="49"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4181480"/>
              </p:ext>
            </p:extLst>
          </p:nvPr>
        </p:nvGraphicFramePr>
        <p:xfrm>
          <a:off x="6708576" y="764704"/>
          <a:ext cx="4139953" cy="3108424"/>
        </p:xfrm>
        <a:graphic>
          <a:graphicData uri="http://schemas.openxmlformats.org/presentationml/2006/ole">
            <mc:AlternateContent xmlns:mc="http://schemas.openxmlformats.org/markup-compatibility/2006">
              <mc:Choice xmlns:v="urn:schemas-microsoft-com:vml" Requires="v">
                <p:oleObj spid="_x0000_s2089" name="Visio" r:id="rId3" imgW="4705298" imgH="3609802" progId="Visio.Drawing.15">
                  <p:embed/>
                </p:oleObj>
              </mc:Choice>
              <mc:Fallback>
                <p:oleObj name="Visio" r:id="rId3" imgW="4705298" imgH="3609802" progId="Visio.Drawing.15">
                  <p:embed/>
                  <p:pic>
                    <p:nvPicPr>
                      <p:cNvPr id="6" name="对象 5"/>
                      <p:cNvPicPr/>
                      <p:nvPr/>
                    </p:nvPicPr>
                    <p:blipFill>
                      <a:blip r:embed="rId4"/>
                      <a:stretch>
                        <a:fillRect/>
                      </a:stretch>
                    </p:blipFill>
                    <p:spPr>
                      <a:xfrm>
                        <a:off x="6708576" y="764704"/>
                        <a:ext cx="4139953" cy="3108424"/>
                      </a:xfrm>
                      <a:prstGeom prst="rect">
                        <a:avLst/>
                      </a:prstGeom>
                    </p:spPr>
                  </p:pic>
                </p:oleObj>
              </mc:Fallback>
            </mc:AlternateContent>
          </a:graphicData>
        </a:graphic>
      </p:graphicFrame>
      <p:sp>
        <p:nvSpPr>
          <p:cNvPr id="6" name="动作按钮: 转到主页 5">
            <a:hlinkClick r:id="rId5" action="ppaction://hlinksldjump" highlightClick="1"/>
            <a:extLst>
              <a:ext uri="{FF2B5EF4-FFF2-40B4-BE49-F238E27FC236}">
                <a16:creationId xmlns:a16="http://schemas.microsoft.com/office/drawing/2014/main" id="{4A0DCDB8-5FFD-4AF5-85DD-58595A333CE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833842805"/>
      </p:ext>
    </p:extLst>
  </p:cSld>
  <p:clrMapOvr>
    <a:masterClrMapping/>
  </p:clrMapOvr>
  <p:transition spd="slow" advTm="38376"/>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29714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格式</a:t>
            </a:r>
            <a:endParaRPr lang="en-US" altLang="zh-CN" kern="0" dirty="0"/>
          </a:p>
          <a:p>
            <a:pPr marL="457200" lvl="1" indent="0" eaLnBrk="1" hangingPunct="1">
              <a:lnSpc>
                <a:spcPct val="100000"/>
              </a:lnSpc>
              <a:buNone/>
              <a:defRPr/>
            </a:pPr>
            <a:r>
              <a:rPr lang="en-US" altLang="zh-CN" b="0" kern="0" dirty="0">
                <a:solidFill>
                  <a:srgbClr val="000000"/>
                </a:solidFill>
              </a:rPr>
              <a:t>mv  </a:t>
            </a:r>
            <a:r>
              <a:rPr lang="en-US" altLang="zh-CN" b="0" i="1" kern="0" dirty="0">
                <a:solidFill>
                  <a:srgbClr val="000000"/>
                </a:solidFill>
                <a:latin typeface="Times New Roman" pitchFamily="18" charset="0"/>
              </a:rPr>
              <a:t>file1  file2</a:t>
            </a:r>
          </a:p>
          <a:p>
            <a:pPr marL="457200" lvl="1" indent="0" eaLnBrk="1" hangingPunct="1">
              <a:lnSpc>
                <a:spcPct val="100000"/>
              </a:lnSpc>
              <a:buNone/>
              <a:defRPr/>
            </a:pPr>
            <a:r>
              <a:rPr lang="en-US" altLang="zh-CN" b="0" kern="0" dirty="0">
                <a:solidFill>
                  <a:srgbClr val="000000"/>
                </a:solidFill>
              </a:rPr>
              <a:t>mv  </a:t>
            </a:r>
            <a:r>
              <a:rPr lang="en-US" altLang="zh-CN" b="0" i="1" kern="0" dirty="0">
                <a:solidFill>
                  <a:srgbClr val="000000"/>
                </a:solidFill>
                <a:latin typeface="Times New Roman" pitchFamily="18" charset="0"/>
              </a:rPr>
              <a:t>file1  file2 ... </a:t>
            </a:r>
            <a:r>
              <a:rPr lang="en-US" altLang="zh-CN" b="0" i="1" kern="0" dirty="0" err="1">
                <a:solidFill>
                  <a:srgbClr val="000000"/>
                </a:solidFill>
                <a:latin typeface="Times New Roman" pitchFamily="18" charset="0"/>
              </a:rPr>
              <a:t>filen</a:t>
            </a:r>
            <a:r>
              <a:rPr lang="en-US" altLang="zh-CN" b="0" i="1" kern="0" dirty="0">
                <a:solidFill>
                  <a:srgbClr val="000000"/>
                </a:solidFill>
                <a:latin typeface="Times New Roman" pitchFamily="18" charset="0"/>
              </a:rPr>
              <a:t>  </a:t>
            </a:r>
            <a:r>
              <a:rPr lang="en-US" altLang="zh-CN" b="0" i="1" kern="0" dirty="0" err="1">
                <a:solidFill>
                  <a:srgbClr val="000000"/>
                </a:solidFill>
                <a:latin typeface="Times New Roman" pitchFamily="18" charset="0"/>
              </a:rPr>
              <a:t>dir</a:t>
            </a:r>
            <a:endParaRPr lang="en-US" altLang="zh-CN" b="0" i="1" kern="0" dirty="0">
              <a:solidFill>
                <a:srgbClr val="000000"/>
              </a:solidFill>
              <a:latin typeface="Times New Roman" pitchFamily="18" charset="0"/>
            </a:endParaRPr>
          </a:p>
          <a:p>
            <a:pPr marL="457200" lvl="1" indent="0" eaLnBrk="1" hangingPunct="1">
              <a:lnSpc>
                <a:spcPct val="100000"/>
              </a:lnSpc>
              <a:buNone/>
              <a:defRPr/>
            </a:pPr>
            <a:r>
              <a:rPr lang="en-US" altLang="zh-CN" b="0" kern="0" dirty="0">
                <a:solidFill>
                  <a:srgbClr val="000000"/>
                </a:solidFill>
              </a:rPr>
              <a:t>mv  </a:t>
            </a:r>
            <a:r>
              <a:rPr lang="en-US" altLang="zh-CN" b="0" i="1" kern="0" dirty="0">
                <a:solidFill>
                  <a:srgbClr val="000000"/>
                </a:solidFill>
                <a:latin typeface="Times New Roman" pitchFamily="18" charset="0"/>
              </a:rPr>
              <a:t>dir1  dir2</a:t>
            </a:r>
            <a:r>
              <a:rPr lang="en-US" altLang="zh-CN" b="0" kern="0" dirty="0">
                <a:solidFill>
                  <a:srgbClr val="000000"/>
                </a:solidFill>
                <a:latin typeface="Times New Roman" pitchFamily="18" charset="0"/>
              </a:rPr>
              <a:t>    </a:t>
            </a:r>
          </a:p>
          <a:p>
            <a:pPr marL="457200" lvl="1" indent="0" eaLnBrk="1" hangingPunct="1">
              <a:lnSpc>
                <a:spcPct val="100000"/>
              </a:lnSpc>
              <a:buNone/>
              <a:defRPr/>
            </a:pPr>
            <a:r>
              <a:rPr lang="zh-CN" altLang="en-US" b="0" kern="0" dirty="0">
                <a:solidFill>
                  <a:srgbClr val="000000"/>
                </a:solidFill>
                <a:latin typeface="Times New Roman" pitchFamily="18" charset="0"/>
              </a:rPr>
              <a:t>如果</a:t>
            </a:r>
            <a:r>
              <a:rPr lang="en-US" altLang="zh-CN" b="0" kern="0" dirty="0">
                <a:solidFill>
                  <a:srgbClr val="000000"/>
                </a:solidFill>
                <a:latin typeface="Times New Roman" pitchFamily="18" charset="0"/>
              </a:rPr>
              <a:t>mv</a:t>
            </a:r>
            <a:r>
              <a:rPr lang="zh-CN" altLang="en-US" b="0" kern="0" dirty="0">
                <a:solidFill>
                  <a:srgbClr val="000000"/>
                </a:solidFill>
                <a:latin typeface="Times New Roman" pitchFamily="18" charset="0"/>
              </a:rPr>
              <a:t>的最后一个参数是一个</a:t>
            </a:r>
            <a:r>
              <a:rPr lang="zh-CN" altLang="en-US" kern="0" dirty="0">
                <a:solidFill>
                  <a:srgbClr val="FF0000"/>
                </a:solidFill>
                <a:latin typeface="Times New Roman" pitchFamily="18" charset="0"/>
              </a:rPr>
              <a:t>已存在的目录</a:t>
            </a:r>
            <a:r>
              <a:rPr lang="zh-CN" altLang="en-US" b="0" kern="0" dirty="0">
                <a:solidFill>
                  <a:srgbClr val="000000"/>
                </a:solidFill>
                <a:latin typeface="Times New Roman" pitchFamily="18" charset="0"/>
              </a:rPr>
              <a:t>，</a:t>
            </a:r>
            <a:r>
              <a:rPr lang="en-US" altLang="zh-CN" b="0" kern="0" dirty="0">
                <a:solidFill>
                  <a:srgbClr val="000000"/>
                </a:solidFill>
                <a:latin typeface="Times New Roman" pitchFamily="18" charset="0"/>
              </a:rPr>
              <a:t>…</a:t>
            </a:r>
          </a:p>
          <a:p>
            <a:pPr lvl="0" eaLnBrk="1" hangingPunct="1">
              <a:lnSpc>
                <a:spcPct val="100000"/>
              </a:lnSpc>
              <a:buClr>
                <a:srgbClr val="FF9900"/>
              </a:buClr>
              <a:defRPr/>
            </a:pPr>
            <a:r>
              <a:rPr lang="zh-CN" altLang="en-US" kern="0" dirty="0"/>
              <a:t>功能</a:t>
            </a:r>
          </a:p>
          <a:p>
            <a:pPr marL="457200" lvl="1" indent="0" eaLnBrk="1" hangingPunct="1">
              <a:lnSpc>
                <a:spcPct val="100000"/>
              </a:lnSpc>
              <a:buNone/>
              <a:defRPr/>
            </a:pPr>
            <a:r>
              <a:rPr lang="zh-CN" altLang="en-US" b="0" kern="0" dirty="0">
                <a:solidFill>
                  <a:srgbClr val="000000"/>
                </a:solidFill>
              </a:rPr>
              <a:t>使用</a:t>
            </a:r>
            <a:r>
              <a:rPr lang="en-US" altLang="zh-CN" b="0" kern="0" dirty="0">
                <a:solidFill>
                  <a:srgbClr val="000000"/>
                </a:solidFill>
              </a:rPr>
              <a:t>mv</a:t>
            </a:r>
            <a:r>
              <a:rPr lang="zh-CN" altLang="en-US" b="0" kern="0" dirty="0">
                <a:solidFill>
                  <a:srgbClr val="000000"/>
                </a:solidFill>
                <a:latin typeface="Courier New" pitchFamily="49" charset="0"/>
              </a:rPr>
              <a:t>命令</a:t>
            </a:r>
            <a:r>
              <a:rPr lang="zh-CN" altLang="en-US" b="0" kern="0" dirty="0">
                <a:solidFill>
                  <a:srgbClr val="000000"/>
                </a:solidFill>
              </a:rPr>
              <a:t>可以将文件和目录改名</a:t>
            </a:r>
          </a:p>
          <a:p>
            <a:pPr marL="457200" lvl="1" indent="0" algn="just" eaLnBrk="1" hangingPunct="1">
              <a:lnSpc>
                <a:spcPct val="100000"/>
              </a:lnSpc>
              <a:buNone/>
              <a:defRPr/>
            </a:pPr>
            <a:r>
              <a:rPr lang="zh-CN" altLang="en-US" b="0" kern="0" dirty="0">
                <a:solidFill>
                  <a:srgbClr val="000000"/>
                </a:solidFill>
              </a:rPr>
              <a:t>可以将文件和子目录从一个目录移动到另一个目录</a:t>
            </a:r>
            <a:endParaRPr lang="en-US" altLang="zh-CN" b="0" kern="0" dirty="0">
              <a:solidFill>
                <a:srgbClr val="000000"/>
              </a:solidFill>
            </a:endParaRPr>
          </a:p>
          <a:p>
            <a:pPr marL="457200" lvl="1" indent="0" algn="just" eaLnBrk="1" hangingPunct="1">
              <a:buNone/>
              <a:defRPr/>
            </a:pPr>
            <a:r>
              <a:rPr lang="en-US" altLang="zh-CN" kern="0" dirty="0">
                <a:solidFill>
                  <a:srgbClr val="000000"/>
                </a:solidFill>
              </a:rPr>
              <a:t>mv  </a:t>
            </a:r>
            <a:r>
              <a:rPr lang="en-US" altLang="zh-CN" i="1" kern="0" dirty="0">
                <a:solidFill>
                  <a:srgbClr val="000000"/>
                </a:solidFill>
                <a:latin typeface="Times New Roman" pitchFamily="18" charset="0"/>
              </a:rPr>
              <a:t>dir1  dir2</a:t>
            </a:r>
            <a:r>
              <a:rPr lang="en-US" altLang="zh-CN" kern="0" dirty="0">
                <a:solidFill>
                  <a:srgbClr val="000000"/>
                </a:solidFill>
                <a:latin typeface="Times New Roman" pitchFamily="18" charset="0"/>
              </a:rPr>
              <a:t>    </a:t>
            </a:r>
            <a:r>
              <a:rPr lang="zh-CN" altLang="en-US" kern="0" dirty="0">
                <a:solidFill>
                  <a:srgbClr val="000000"/>
                </a:solidFill>
                <a:latin typeface="Times New Roman" pitchFamily="18" charset="0"/>
              </a:rPr>
              <a:t>两种执行情况（同文件系统，不同文件系统）</a:t>
            </a:r>
            <a:endParaRPr lang="en-US" altLang="zh-CN" kern="0" dirty="0">
              <a:solidFill>
                <a:srgbClr val="000000"/>
              </a:solidFill>
              <a:latin typeface="Times New Roman" pitchFamily="18" charset="0"/>
            </a:endParaRPr>
          </a:p>
          <a:p>
            <a:pPr lvl="1" algn="just" eaLnBrk="1" hangingPunct="1">
              <a:lnSpc>
                <a:spcPct val="100000"/>
              </a:lnSpc>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mv: </a:t>
            </a:r>
            <a:r>
              <a:rPr lang="zh-CN" altLang="en-US" kern="0" dirty="0">
                <a:latin typeface="Verdana" panose="020B0604030504040204" pitchFamily="34" charset="0"/>
                <a:ea typeface="黑体" panose="02010609060101010101" pitchFamily="49" charset="-122"/>
              </a:rPr>
              <a:t>移动文件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34CABB6-3B83-48EB-94CE-11DCB9D6A18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685162609"/>
      </p:ext>
    </p:extLst>
  </p:cSld>
  <p:clrMapOvr>
    <a:masterClrMapping/>
  </p:clrMapOvr>
  <p:transition spd="slow" advTm="38376"/>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767408" y="992982"/>
            <a:ext cx="10513168" cy="5604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spcBef>
                <a:spcPct val="0"/>
              </a:spcBef>
              <a:buClr>
                <a:srgbClr val="FF9900"/>
              </a:buClr>
              <a:defRPr/>
            </a:pPr>
            <a:r>
              <a:rPr lang="zh-CN" altLang="en-US" kern="0" dirty="0"/>
              <a:t>命令格式</a:t>
            </a:r>
          </a:p>
          <a:p>
            <a:pPr marL="457200" lvl="1" indent="0" eaLnBrk="1" hangingPunct="1">
              <a:lnSpc>
                <a:spcPct val="100000"/>
              </a:lnSpc>
              <a:spcBef>
                <a:spcPct val="0"/>
              </a:spcBef>
              <a:buNone/>
              <a:defRPr/>
            </a:pPr>
            <a:r>
              <a:rPr lang="en-US" altLang="zh-CN" b="0" kern="0" dirty="0" err="1">
                <a:solidFill>
                  <a:srgbClr val="000000"/>
                </a:solidFill>
              </a:rPr>
              <a:t>rm</a:t>
            </a:r>
            <a:r>
              <a:rPr lang="en-US" altLang="zh-CN" b="0" kern="0" dirty="0">
                <a:solidFill>
                  <a:srgbClr val="000000"/>
                </a:solidFill>
              </a:rPr>
              <a:t>  </a:t>
            </a:r>
            <a:r>
              <a:rPr lang="en-US" altLang="zh-CN" b="0" i="1" kern="0" dirty="0">
                <a:solidFill>
                  <a:srgbClr val="000000"/>
                </a:solidFill>
                <a:latin typeface="Times New Roman" pitchFamily="18" charset="0"/>
              </a:rPr>
              <a:t>file1  file2  ...  </a:t>
            </a:r>
            <a:r>
              <a:rPr lang="en-US" altLang="zh-CN" b="0" i="1" kern="0" dirty="0" err="1">
                <a:solidFill>
                  <a:srgbClr val="000000"/>
                </a:solidFill>
                <a:latin typeface="Times New Roman" pitchFamily="18" charset="0"/>
              </a:rPr>
              <a:t>filen</a:t>
            </a:r>
            <a:r>
              <a:rPr lang="en-US" altLang="zh-CN" b="0" i="1" kern="0" dirty="0">
                <a:solidFill>
                  <a:srgbClr val="000000"/>
                </a:solidFill>
              </a:rPr>
              <a:t>  </a:t>
            </a:r>
          </a:p>
          <a:p>
            <a:pPr lvl="0" eaLnBrk="1" hangingPunct="1">
              <a:lnSpc>
                <a:spcPct val="100000"/>
              </a:lnSpc>
              <a:spcBef>
                <a:spcPct val="0"/>
              </a:spcBef>
              <a:buClr>
                <a:srgbClr val="FF9900"/>
              </a:buClr>
              <a:defRPr/>
            </a:pPr>
            <a:r>
              <a:rPr lang="zh-CN" altLang="en-US" kern="0" dirty="0">
                <a:latin typeface="Verdana" pitchFamily="34" charset="0"/>
              </a:rPr>
              <a:t>例</a:t>
            </a:r>
          </a:p>
          <a:p>
            <a:pPr lvl="1" eaLnBrk="1" hangingPunct="1">
              <a:lnSpc>
                <a:spcPct val="100000"/>
              </a:lnSpc>
              <a:spcBef>
                <a:spcPct val="0"/>
              </a:spcBef>
              <a:buNone/>
              <a:defRPr/>
            </a:pPr>
            <a:r>
              <a:rPr lang="en-US" altLang="zh-CN" b="0" kern="0" dirty="0" err="1">
                <a:solidFill>
                  <a:srgbClr val="000000"/>
                </a:solidFill>
              </a:rPr>
              <a:t>rm</a:t>
            </a:r>
            <a:r>
              <a:rPr lang="en-US" altLang="zh-CN" b="0" kern="0" dirty="0">
                <a:solidFill>
                  <a:srgbClr val="000000"/>
                </a:solidFill>
              </a:rPr>
              <a:t> core  </a:t>
            </a:r>
            <a:r>
              <a:rPr lang="en-US" altLang="zh-CN" b="0" kern="0" dirty="0" err="1">
                <a:solidFill>
                  <a:srgbClr val="000000"/>
                </a:solidFill>
              </a:rPr>
              <a:t>a.out</a:t>
            </a:r>
            <a:r>
              <a:rPr lang="en-US" altLang="zh-CN" b="0" kern="0" dirty="0">
                <a:solidFill>
                  <a:srgbClr val="000000"/>
                </a:solidFill>
              </a:rPr>
              <a:t>         </a:t>
            </a:r>
          </a:p>
          <a:p>
            <a:pPr lvl="1" eaLnBrk="1" hangingPunct="1">
              <a:lnSpc>
                <a:spcPct val="100000"/>
              </a:lnSpc>
              <a:spcBef>
                <a:spcPct val="0"/>
              </a:spcBef>
              <a:buNone/>
              <a:defRPr/>
            </a:pPr>
            <a:r>
              <a:rPr lang="en-US" altLang="zh-CN" b="0" kern="0" dirty="0" err="1">
                <a:solidFill>
                  <a:srgbClr val="000000"/>
                </a:solidFill>
              </a:rPr>
              <a:t>rm</a:t>
            </a:r>
            <a:r>
              <a:rPr lang="en-US" altLang="zh-CN" b="0" kern="0" dirty="0">
                <a:solidFill>
                  <a:srgbClr val="000000"/>
                </a:solidFill>
              </a:rPr>
              <a:t> *.o  *.</a:t>
            </a:r>
            <a:r>
              <a:rPr lang="en-US" altLang="zh-CN" b="0" kern="0" dirty="0" err="1">
                <a:solidFill>
                  <a:srgbClr val="000000"/>
                </a:solidFill>
              </a:rPr>
              <a:t>tmp</a:t>
            </a:r>
            <a:endParaRPr lang="en-US" altLang="zh-CN" b="0" kern="0" dirty="0">
              <a:solidFill>
                <a:srgbClr val="000000"/>
              </a:solidFill>
            </a:endParaRPr>
          </a:p>
          <a:p>
            <a:pPr lvl="1" eaLnBrk="1" hangingPunct="1">
              <a:lnSpc>
                <a:spcPct val="100000"/>
              </a:lnSpc>
              <a:spcBef>
                <a:spcPct val="0"/>
              </a:spcBef>
              <a:buNone/>
              <a:defRPr/>
            </a:pPr>
            <a:r>
              <a:rPr lang="en-US" altLang="zh-CN" b="0" kern="0" dirty="0" err="1">
                <a:solidFill>
                  <a:srgbClr val="000000"/>
                </a:solidFill>
              </a:rPr>
              <a:t>rm</a:t>
            </a:r>
            <a:r>
              <a:rPr lang="en-US" altLang="zh-CN" b="0" kern="0" dirty="0">
                <a:solidFill>
                  <a:srgbClr val="000000"/>
                </a:solidFill>
              </a:rPr>
              <a:t>*.</a:t>
            </a:r>
            <a:r>
              <a:rPr lang="en-US" altLang="zh-CN" b="0" kern="0" dirty="0" err="1">
                <a:solidFill>
                  <a:srgbClr val="000000"/>
                </a:solidFill>
              </a:rPr>
              <a:t>bak</a:t>
            </a:r>
            <a:r>
              <a:rPr lang="en-US" altLang="zh-CN" b="0" kern="0" dirty="0">
                <a:solidFill>
                  <a:srgbClr val="000000"/>
                </a:solidFill>
              </a:rPr>
              <a:t> </a:t>
            </a:r>
          </a:p>
          <a:p>
            <a:pPr lvl="0" eaLnBrk="1" hangingPunct="1">
              <a:lnSpc>
                <a:spcPct val="100000"/>
              </a:lnSpc>
              <a:spcBef>
                <a:spcPct val="0"/>
              </a:spcBef>
              <a:buClr>
                <a:srgbClr val="FF9900"/>
              </a:buClr>
              <a:defRPr/>
            </a:pPr>
            <a:r>
              <a:rPr lang="zh-CN" altLang="en-US" kern="0" dirty="0">
                <a:latin typeface="Verdana" pitchFamily="34" charset="0"/>
              </a:rPr>
              <a:t>选项</a:t>
            </a:r>
          </a:p>
          <a:p>
            <a:pPr marL="457200" lvl="1" indent="0" eaLnBrk="1" hangingPunct="1">
              <a:lnSpc>
                <a:spcPct val="100000"/>
              </a:lnSpc>
              <a:spcBef>
                <a:spcPct val="10000"/>
              </a:spcBef>
              <a:buNone/>
              <a:defRPr/>
            </a:pPr>
            <a:r>
              <a:rPr lang="en-US" altLang="zh-CN" kern="0" dirty="0">
                <a:solidFill>
                  <a:srgbClr val="800000"/>
                </a:solidFill>
              </a:rPr>
              <a:t>-r</a:t>
            </a:r>
            <a:r>
              <a:rPr lang="en-US" altLang="zh-CN" b="0" kern="0" dirty="0">
                <a:solidFill>
                  <a:srgbClr val="000000"/>
                </a:solidFill>
              </a:rPr>
              <a:t> </a:t>
            </a:r>
            <a:r>
              <a:rPr lang="zh-CN" altLang="en-US" b="0" kern="0" dirty="0">
                <a:solidFill>
                  <a:srgbClr val="000000"/>
                </a:solidFill>
              </a:rPr>
              <a:t>递归地</a:t>
            </a:r>
            <a:r>
              <a:rPr lang="en-US" altLang="zh-CN" b="0" kern="0" dirty="0">
                <a:solidFill>
                  <a:srgbClr val="000000"/>
                </a:solidFill>
                <a:latin typeface="Times New Roman" pitchFamily="18" charset="0"/>
              </a:rPr>
              <a:t>(R</a:t>
            </a:r>
            <a:r>
              <a:rPr lang="zh-CN" altLang="zh-CN" b="0" kern="0" dirty="0">
                <a:solidFill>
                  <a:srgbClr val="000000"/>
                </a:solidFill>
                <a:latin typeface="Times New Roman" pitchFamily="18" charset="0"/>
              </a:rPr>
              <a:t>ecursive</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删除</a:t>
            </a:r>
            <a:r>
              <a:rPr lang="zh-CN" altLang="en-US" b="0" kern="0" dirty="0">
                <a:solidFill>
                  <a:srgbClr val="000000"/>
                </a:solidFill>
              </a:rPr>
              <a:t>实参表中的目录，也就是删除一整棵目录树。</a:t>
            </a:r>
          </a:p>
          <a:p>
            <a:pPr marL="457200" lvl="1" indent="0" eaLnBrk="1" hangingPunct="1">
              <a:lnSpc>
                <a:spcPct val="100000"/>
              </a:lnSpc>
              <a:spcBef>
                <a:spcPct val="10000"/>
              </a:spcBef>
              <a:buNone/>
              <a:defRPr/>
            </a:pPr>
            <a:r>
              <a:rPr lang="en-US" altLang="zh-CN" kern="0" dirty="0">
                <a:solidFill>
                  <a:srgbClr val="800000"/>
                </a:solidFill>
              </a:rPr>
              <a:t>-</a:t>
            </a:r>
            <a:r>
              <a:rPr lang="en-US" altLang="zh-CN" kern="0" dirty="0" err="1">
                <a:solidFill>
                  <a:srgbClr val="800000"/>
                </a:solidFill>
              </a:rPr>
              <a:t>i</a:t>
            </a:r>
            <a:r>
              <a:rPr lang="en-US" altLang="zh-CN" b="0" kern="0" dirty="0">
                <a:solidFill>
                  <a:srgbClr val="000000"/>
                </a:solidFill>
              </a:rPr>
              <a:t>  </a:t>
            </a:r>
            <a:r>
              <a:rPr lang="zh-CN" altLang="en-US" b="0" kern="0" dirty="0">
                <a:solidFill>
                  <a:srgbClr val="000000"/>
                </a:solidFill>
              </a:rPr>
              <a:t>每删除一个文件前需要操作员确认</a:t>
            </a:r>
            <a:r>
              <a:rPr lang="en-US" altLang="zh-CN" b="0" kern="0" dirty="0">
                <a:solidFill>
                  <a:srgbClr val="000000"/>
                </a:solidFill>
                <a:latin typeface="Times New Roman" pitchFamily="18" charset="0"/>
              </a:rPr>
              <a:t>(Inform)</a:t>
            </a:r>
          </a:p>
          <a:p>
            <a:pPr marL="457200" lvl="1" indent="0" eaLnBrk="1" hangingPunct="1">
              <a:lnSpc>
                <a:spcPct val="100000"/>
              </a:lnSpc>
              <a:spcBef>
                <a:spcPct val="10000"/>
              </a:spcBef>
              <a:buNone/>
              <a:defRPr/>
            </a:pPr>
            <a:r>
              <a:rPr lang="en-US" altLang="zh-CN" kern="0" dirty="0">
                <a:solidFill>
                  <a:srgbClr val="800000"/>
                </a:solidFill>
              </a:rPr>
              <a:t>-f</a:t>
            </a:r>
            <a:r>
              <a:rPr lang="en-US" altLang="zh-CN" b="0" kern="0" dirty="0">
                <a:solidFill>
                  <a:srgbClr val="000000"/>
                </a:solidFill>
              </a:rPr>
              <a:t>  </a:t>
            </a:r>
            <a:r>
              <a:rPr lang="zh-CN" altLang="en-US" b="0" kern="0" dirty="0">
                <a:solidFill>
                  <a:srgbClr val="000000"/>
                </a:solidFill>
              </a:rPr>
              <a:t>强迫删除</a:t>
            </a:r>
            <a:r>
              <a:rPr lang="en-US" altLang="zh-CN" b="0" kern="0" dirty="0">
                <a:solidFill>
                  <a:srgbClr val="000000"/>
                </a:solidFill>
                <a:latin typeface="Times New Roman" pitchFamily="18" charset="0"/>
              </a:rPr>
              <a:t>(Force)</a:t>
            </a:r>
            <a:r>
              <a:rPr lang="zh-CN" altLang="en-US" b="0" kern="0" dirty="0">
                <a:solidFill>
                  <a:srgbClr val="000000"/>
                </a:solidFill>
                <a:latin typeface="Times New Roman" pitchFamily="18" charset="0"/>
              </a:rPr>
              <a:t>。</a:t>
            </a:r>
            <a:r>
              <a:rPr lang="zh-CN" altLang="en-US" b="0" kern="0" dirty="0">
                <a:solidFill>
                  <a:srgbClr val="000000"/>
                </a:solidFill>
              </a:rPr>
              <a:t>只读文件也被删除并且无提示，无操作权限的文件强制删除也不能删掉</a:t>
            </a:r>
          </a:p>
          <a:p>
            <a:pPr lvl="0" eaLnBrk="1" hangingPunct="1">
              <a:lnSpc>
                <a:spcPct val="100000"/>
              </a:lnSpc>
              <a:buClr>
                <a:srgbClr val="FF9900"/>
              </a:buClr>
              <a:defRPr/>
            </a:pPr>
            <a:r>
              <a:rPr lang="zh-CN" altLang="en-US" kern="0" dirty="0">
                <a:latin typeface="Verdana" pitchFamily="34" charset="0"/>
              </a:rPr>
              <a:t>其它问题</a:t>
            </a:r>
          </a:p>
          <a:p>
            <a:pPr lvl="1" eaLnBrk="1" hangingPunct="1">
              <a:lnSpc>
                <a:spcPct val="100000"/>
              </a:lnSpc>
              <a:defRPr/>
            </a:pPr>
            <a:r>
              <a:rPr lang="zh-CN" altLang="en-US" b="0" kern="0" dirty="0">
                <a:solidFill>
                  <a:srgbClr val="000000"/>
                </a:solidFill>
              </a:rPr>
              <a:t>正在运行的可执行程序文件不能被删除</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rm</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删除文件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0A7DDB0-2BAB-4F81-9105-A61AE0CA4A4D}"/>
              </a:ext>
            </a:extLst>
          </p:cNvPr>
          <p:cNvSpPr/>
          <p:nvPr/>
        </p:nvSpPr>
        <p:spPr bwMode="auto">
          <a:xfrm>
            <a:off x="1785985" y="26064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703080162"/>
      </p:ext>
    </p:extLst>
  </p:cSld>
  <p:clrMapOvr>
    <a:masterClrMapping/>
  </p:clrMapOvr>
  <p:transition spd="slow" advTm="38376"/>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38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问题</a:t>
            </a:r>
          </a:p>
          <a:p>
            <a:pPr lvl="1" eaLnBrk="1" hangingPunct="1">
              <a:lnSpc>
                <a:spcPct val="100000"/>
              </a:lnSpc>
              <a:buNone/>
              <a:defRPr/>
            </a:pPr>
            <a:r>
              <a:rPr lang="zh-CN" altLang="en-US" b="0" kern="0" dirty="0">
                <a:solidFill>
                  <a:srgbClr val="000000"/>
                </a:solidFill>
              </a:rPr>
              <a:t>设当前</a:t>
            </a:r>
            <a:r>
              <a:rPr lang="zh-CN" altLang="en-US" b="0" kern="0" dirty="0">
                <a:solidFill>
                  <a:srgbClr val="000000"/>
                </a:solidFill>
                <a:latin typeface="Courier New" pitchFamily="49" charset="0"/>
              </a:rPr>
              <a:t>目录下只有</a:t>
            </a:r>
            <a:r>
              <a:rPr lang="en-US" altLang="zh-CN" b="0" kern="0" dirty="0">
                <a:solidFill>
                  <a:srgbClr val="000000"/>
                </a:solidFill>
                <a:latin typeface="Courier New" pitchFamily="49" charset="0"/>
              </a:rPr>
              <a:t>a</a:t>
            </a:r>
            <a:r>
              <a:rPr lang="zh-CN" altLang="en-US" b="0" kern="0" dirty="0">
                <a:solidFill>
                  <a:srgbClr val="000000"/>
                </a:solidFill>
                <a:latin typeface="Courier New" pitchFamily="49" charset="0"/>
              </a:rPr>
              <a:t>，</a:t>
            </a:r>
            <a:r>
              <a:rPr lang="en-US" altLang="zh-CN" b="0" kern="0" dirty="0">
                <a:solidFill>
                  <a:srgbClr val="000000"/>
                </a:solidFill>
                <a:latin typeface="Courier New" pitchFamily="49" charset="0"/>
              </a:rPr>
              <a:t>b</a:t>
            </a:r>
            <a:r>
              <a:rPr lang="zh-CN" altLang="en-US" b="0" kern="0" dirty="0">
                <a:solidFill>
                  <a:srgbClr val="000000"/>
                </a:solidFill>
                <a:latin typeface="Courier New" pitchFamily="49" charset="0"/>
              </a:rPr>
              <a:t>，</a:t>
            </a:r>
            <a:r>
              <a:rPr lang="en-US" altLang="zh-CN" b="0" kern="0" dirty="0">
                <a:solidFill>
                  <a:srgbClr val="000000"/>
                </a:solidFill>
                <a:latin typeface="Courier New" pitchFamily="49" charset="0"/>
              </a:rPr>
              <a:t>c</a:t>
            </a:r>
            <a:r>
              <a:rPr lang="zh-CN" altLang="en-US" b="0" kern="0" dirty="0">
                <a:solidFill>
                  <a:srgbClr val="000000"/>
                </a:solidFill>
                <a:latin typeface="Courier New" pitchFamily="49" charset="0"/>
              </a:rPr>
              <a:t>三个文件</a:t>
            </a:r>
          </a:p>
          <a:p>
            <a:pPr lvl="1" eaLnBrk="1" hangingPunct="1">
              <a:lnSpc>
                <a:spcPct val="100000"/>
              </a:lnSpc>
              <a:buNone/>
              <a:defRPr/>
            </a:pPr>
            <a:r>
              <a:rPr lang="en-US" altLang="zh-CN" b="0" kern="0" dirty="0" err="1">
                <a:solidFill>
                  <a:srgbClr val="000000"/>
                </a:solidFill>
                <a:latin typeface="Courier New" pitchFamily="49" charset="0"/>
              </a:rPr>
              <a:t>rm</a:t>
            </a:r>
            <a:r>
              <a:rPr lang="en-US" altLang="zh-CN" b="0" kern="0" dirty="0">
                <a:solidFill>
                  <a:srgbClr val="000000"/>
                </a:solidFill>
                <a:latin typeface="Courier New" pitchFamily="49" charset="0"/>
              </a:rPr>
              <a:t> -</a:t>
            </a:r>
            <a:r>
              <a:rPr lang="en-US" altLang="zh-CN" b="0" kern="0" dirty="0" err="1">
                <a:solidFill>
                  <a:srgbClr val="000000"/>
                </a:solidFill>
                <a:latin typeface="Courier New" pitchFamily="49" charset="0"/>
              </a:rPr>
              <a:t>i</a:t>
            </a:r>
            <a:r>
              <a:rPr lang="en-US" altLang="zh-CN" b="0" kern="0" dirty="0">
                <a:solidFill>
                  <a:srgbClr val="000000"/>
                </a:solidFill>
                <a:latin typeface="Courier New" pitchFamily="49" charset="0"/>
              </a:rPr>
              <a:t>  </a:t>
            </a:r>
          </a:p>
          <a:p>
            <a:pPr lvl="1" eaLnBrk="1" hangingPunct="1">
              <a:lnSpc>
                <a:spcPct val="100000"/>
              </a:lnSpc>
              <a:buNone/>
              <a:defRPr/>
            </a:pPr>
            <a:r>
              <a:rPr lang="en-US" altLang="zh-CN" b="0" kern="0" dirty="0">
                <a:solidFill>
                  <a:srgbClr val="000000"/>
                </a:solidFill>
                <a:latin typeface="Courier New" pitchFamily="49" charset="0"/>
              </a:rPr>
              <a:t>ls&gt;-</a:t>
            </a:r>
            <a:r>
              <a:rPr lang="en-US" altLang="zh-CN" b="0" kern="0" dirty="0" err="1">
                <a:solidFill>
                  <a:srgbClr val="000000"/>
                </a:solidFill>
                <a:latin typeface="Courier New" pitchFamily="49" charset="0"/>
              </a:rPr>
              <a:t>i</a:t>
            </a:r>
            <a:endParaRPr lang="en-US" altLang="zh-CN" b="0" kern="0" dirty="0">
              <a:solidFill>
                <a:srgbClr val="000000"/>
              </a:solidFill>
              <a:latin typeface="楷体_GB2312" pitchFamily="49" charset="-122"/>
              <a:ea typeface="楷体_GB2312" pitchFamily="49" charset="-122"/>
            </a:endParaRPr>
          </a:p>
          <a:p>
            <a:pPr lvl="1" eaLnBrk="1" hangingPunct="1">
              <a:lnSpc>
                <a:spcPct val="100000"/>
              </a:lnSpc>
              <a:buNone/>
              <a:defRPr/>
            </a:pPr>
            <a:r>
              <a:rPr lang="en-US" altLang="zh-CN" b="0" kern="0" dirty="0" err="1">
                <a:solidFill>
                  <a:srgbClr val="000000"/>
                </a:solidFill>
                <a:latin typeface="Courier New" pitchFamily="49" charset="0"/>
              </a:rPr>
              <a:t>rm</a:t>
            </a:r>
            <a:r>
              <a:rPr lang="en-US" altLang="zh-CN" b="0" kern="0" dirty="0">
                <a:solidFill>
                  <a:srgbClr val="000000"/>
                </a:solidFill>
                <a:latin typeface="Courier New" pitchFamily="49" charset="0"/>
              </a:rPr>
              <a:t> -</a:t>
            </a:r>
            <a:r>
              <a:rPr lang="en-US" altLang="zh-CN" b="0" kern="0" dirty="0" err="1">
                <a:solidFill>
                  <a:srgbClr val="000000"/>
                </a:solidFill>
                <a:latin typeface="Courier New" pitchFamily="49" charset="0"/>
              </a:rPr>
              <a:t>i</a:t>
            </a:r>
            <a:endParaRPr lang="en-US" altLang="zh-CN" b="0" kern="0" dirty="0">
              <a:solidFill>
                <a:srgbClr val="000000"/>
              </a:solidFill>
              <a:latin typeface="Courier New" pitchFamily="49" charset="0"/>
              <a:ea typeface="楷体_GB2312" pitchFamily="49" charset="-122"/>
            </a:endParaRPr>
          </a:p>
          <a:p>
            <a:pPr lvl="1" eaLnBrk="1" hangingPunct="1">
              <a:lnSpc>
                <a:spcPct val="100000"/>
              </a:lnSpc>
              <a:buNone/>
              <a:defRPr/>
            </a:pPr>
            <a:r>
              <a:rPr lang="en-US" altLang="zh-CN" b="0" kern="0" dirty="0" err="1">
                <a:solidFill>
                  <a:srgbClr val="000000"/>
                </a:solidFill>
                <a:latin typeface="Courier New" pitchFamily="49" charset="0"/>
              </a:rPr>
              <a:t>rm</a:t>
            </a:r>
            <a:r>
              <a:rPr lang="en-US" altLang="zh-CN" b="0" kern="0" dirty="0">
                <a:solidFill>
                  <a:srgbClr val="000000"/>
                </a:solidFill>
                <a:latin typeface="Courier New" pitchFamily="49" charset="0"/>
              </a:rPr>
              <a:t> *       </a:t>
            </a:r>
          </a:p>
          <a:p>
            <a:pPr lvl="1" eaLnBrk="1" hangingPunct="1">
              <a:lnSpc>
                <a:spcPct val="100000"/>
              </a:lnSpc>
              <a:buNone/>
              <a:defRPr/>
            </a:pPr>
            <a:r>
              <a:rPr lang="en-US" altLang="zh-CN" b="0" kern="0" dirty="0">
                <a:solidFill>
                  <a:srgbClr val="000000"/>
                </a:solidFill>
                <a:latin typeface="Courier New" pitchFamily="49" charset="0"/>
              </a:rPr>
              <a:t>cat *</a:t>
            </a:r>
          </a:p>
          <a:p>
            <a:pPr lvl="1" eaLnBrk="1" hangingPunct="1">
              <a:lnSpc>
                <a:spcPct val="100000"/>
              </a:lnSpc>
              <a:buNone/>
              <a:defRPr/>
            </a:pPr>
            <a:r>
              <a:rPr lang="en-US" altLang="zh-CN" b="0" kern="0" dirty="0">
                <a:solidFill>
                  <a:srgbClr val="000000"/>
                </a:solidFill>
                <a:latin typeface="Courier New" pitchFamily="49" charset="0"/>
              </a:rPr>
              <a:t>ls *</a:t>
            </a:r>
          </a:p>
          <a:p>
            <a:pPr eaLnBrk="1" hangingPunct="1">
              <a:lnSpc>
                <a:spcPct val="100000"/>
              </a:lnSpc>
              <a:buNone/>
              <a:defRPr/>
            </a:pPr>
            <a:r>
              <a:rPr lang="zh-CN" altLang="en-US" kern="0" dirty="0"/>
              <a:t>解决方法</a:t>
            </a:r>
            <a:endParaRPr lang="en-US" altLang="zh-CN" kern="0" dirty="0"/>
          </a:p>
          <a:p>
            <a:pPr lvl="1" eaLnBrk="1" hangingPunct="1">
              <a:lnSpc>
                <a:spcPct val="100000"/>
              </a:lnSpc>
              <a:buNone/>
              <a:defRPr/>
            </a:pPr>
            <a:r>
              <a:rPr lang="zh-CN" altLang="en-US" b="0" kern="0" dirty="0"/>
              <a:t>用</a:t>
            </a:r>
            <a:r>
              <a:rPr lang="en-US" altLang="zh-CN" b="0" kern="0" dirty="0"/>
              <a:t>--</a:t>
            </a:r>
            <a:r>
              <a:rPr lang="zh-CN" altLang="en-US" b="0" kern="0" dirty="0">
                <a:solidFill>
                  <a:srgbClr val="FF0000"/>
                </a:solidFill>
              </a:rPr>
              <a:t>显式地</a:t>
            </a:r>
            <a:r>
              <a:rPr lang="zh-CN" altLang="en-US" b="0" kern="0" dirty="0"/>
              <a:t>表示命令行参数列表中选项的结束，分隔选项和处理对象，也适用于其他命令</a:t>
            </a:r>
            <a:endParaRPr lang="en-US" altLang="zh-CN" b="0" kern="0" dirty="0"/>
          </a:p>
          <a:p>
            <a:pPr lvl="1" eaLnBrk="1" hangingPunct="1">
              <a:lnSpc>
                <a:spcPct val="100000"/>
              </a:lnSpc>
              <a:buNone/>
              <a:defRPr/>
            </a:pPr>
            <a:r>
              <a:rPr lang="en-US" altLang="zh-CN" kern="0" dirty="0">
                <a:latin typeface="Courier New" panose="02070309020205020404" pitchFamily="49" charset="0"/>
                <a:cs typeface="Courier New" panose="02070309020205020404" pitchFamily="49" charset="0"/>
              </a:rPr>
              <a:t>rm -</a:t>
            </a:r>
            <a:r>
              <a:rPr lang="en-US" altLang="zh-CN" kern="0" dirty="0" err="1">
                <a:latin typeface="Courier New" panose="02070309020205020404" pitchFamily="49" charset="0"/>
                <a:cs typeface="Courier New" panose="02070309020205020404" pitchFamily="49" charset="0"/>
              </a:rPr>
              <a:t>i</a:t>
            </a:r>
            <a:r>
              <a:rPr lang="en-US" altLang="zh-CN" kern="0" dirty="0">
                <a:latin typeface="Courier New" panose="02070309020205020404" pitchFamily="49" charset="0"/>
                <a:cs typeface="Courier New" panose="02070309020205020404" pitchFamily="49" charset="0"/>
              </a:rPr>
              <a:t> -- -</a:t>
            </a:r>
            <a:r>
              <a:rPr lang="en-US" altLang="zh-CN" kern="0" dirty="0" err="1">
                <a:latin typeface="Courier New" panose="02070309020205020404" pitchFamily="49" charset="0"/>
                <a:cs typeface="Courier New" panose="02070309020205020404" pitchFamily="49" charset="0"/>
              </a:rPr>
              <a:t>i</a:t>
            </a:r>
            <a:endParaRPr lang="zh-CN" altLang="en-US" kern="0" dirty="0">
              <a:latin typeface="Courier New" panose="02070309020205020404" pitchFamily="49" charset="0"/>
              <a:cs typeface="Courier New" panose="02070309020205020404" pitchFamily="49" charset="0"/>
            </a:endParaRPr>
          </a:p>
          <a:p>
            <a:pPr lvl="1" eaLnBrk="1" hangingPunct="1">
              <a:lnSpc>
                <a:spcPct val="100000"/>
              </a:lnSpc>
              <a:buNone/>
              <a:defRPr/>
            </a:pPr>
            <a:endParaRPr lang="en-US" altLang="zh-CN"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显式区分命令选项和处理对象</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AutoShape 4"/>
          <p:cNvSpPr>
            <a:spLocks noChangeArrowheads="1"/>
          </p:cNvSpPr>
          <p:nvPr/>
        </p:nvSpPr>
        <p:spPr bwMode="auto">
          <a:xfrm rot="-5400000">
            <a:off x="3963989" y="3040064"/>
            <a:ext cx="369887" cy="858837"/>
          </a:xfrm>
          <a:prstGeom prst="downArrow">
            <a:avLst>
              <a:gd name="adj1" fmla="val 50000"/>
              <a:gd name="adj2" fmla="val 58047"/>
            </a:avLst>
          </a:prstGeom>
          <a:solidFill>
            <a:srgbClr val="FF9900">
              <a:alpha val="34901"/>
            </a:srgbClr>
          </a:solidFill>
          <a:ln w="12700" algn="ctr">
            <a:solidFill>
              <a:srgbClr val="00CC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fontAlgn="auto" hangingPunct="1">
              <a:lnSpc>
                <a:spcPct val="100000"/>
              </a:lnSpc>
              <a:spcBef>
                <a:spcPts val="0"/>
              </a:spcBef>
              <a:spcAft>
                <a:spcPts val="0"/>
              </a:spcAft>
              <a:defRPr/>
            </a:pPr>
            <a:endParaRPr lang="zh-CN" altLang="zh-CN" sz="4400" b="0" kern="0">
              <a:solidFill>
                <a:srgbClr val="9966FF"/>
              </a:solidFill>
              <a:latin typeface="宋体" pitchFamily="2" charset="-122"/>
            </a:endParaRPr>
          </a:p>
        </p:txBody>
      </p:sp>
      <p:sp>
        <p:nvSpPr>
          <p:cNvPr id="5" name="AutoShape 5"/>
          <p:cNvSpPr>
            <a:spLocks noChangeArrowheads="1"/>
          </p:cNvSpPr>
          <p:nvPr/>
        </p:nvSpPr>
        <p:spPr bwMode="auto">
          <a:xfrm rot="-5400000">
            <a:off x="3963989" y="3471864"/>
            <a:ext cx="369887" cy="858837"/>
          </a:xfrm>
          <a:prstGeom prst="downArrow">
            <a:avLst>
              <a:gd name="adj1" fmla="val 50000"/>
              <a:gd name="adj2" fmla="val 58047"/>
            </a:avLst>
          </a:prstGeom>
          <a:solidFill>
            <a:srgbClr val="FF9900">
              <a:alpha val="34901"/>
            </a:srgbClr>
          </a:solidFill>
          <a:ln w="12700" algn="ctr">
            <a:solidFill>
              <a:srgbClr val="00CC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fontAlgn="auto" hangingPunct="1">
              <a:lnSpc>
                <a:spcPct val="100000"/>
              </a:lnSpc>
              <a:spcBef>
                <a:spcPts val="0"/>
              </a:spcBef>
              <a:spcAft>
                <a:spcPts val="0"/>
              </a:spcAft>
              <a:defRPr/>
            </a:pPr>
            <a:endParaRPr lang="zh-CN" altLang="zh-CN" sz="4400" b="0" kern="0">
              <a:solidFill>
                <a:srgbClr val="9966FF"/>
              </a:solidFill>
              <a:latin typeface="宋体" pitchFamily="2" charset="-122"/>
            </a:endParaRPr>
          </a:p>
        </p:txBody>
      </p:sp>
      <p:sp>
        <p:nvSpPr>
          <p:cNvPr id="6" name="Rectangle 6"/>
          <p:cNvSpPr>
            <a:spLocks noChangeArrowheads="1"/>
          </p:cNvSpPr>
          <p:nvPr/>
        </p:nvSpPr>
        <p:spPr bwMode="auto">
          <a:xfrm>
            <a:off x="3359151" y="1916114"/>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zh-CN" altLang="en-US" sz="2400" b="0" dirty="0">
                <a:solidFill>
                  <a:srgbClr val="000000"/>
                </a:solidFill>
                <a:latin typeface="Courier New" pitchFamily="49" charset="0"/>
                <a:ea typeface="楷体_GB2312" pitchFamily="49" charset="-122"/>
              </a:rPr>
              <a:t>只提供选项，未指定任何文件，命令格式错</a:t>
            </a:r>
          </a:p>
        </p:txBody>
      </p:sp>
      <p:sp>
        <p:nvSpPr>
          <p:cNvPr id="7" name="Rectangle 7"/>
          <p:cNvSpPr>
            <a:spLocks noChangeArrowheads="1"/>
          </p:cNvSpPr>
          <p:nvPr/>
        </p:nvSpPr>
        <p:spPr bwMode="auto">
          <a:xfrm>
            <a:off x="3359151" y="2349501"/>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zh-CN" altLang="en-US" sz="2400" b="0" dirty="0">
                <a:solidFill>
                  <a:srgbClr val="000000"/>
                </a:solidFill>
                <a:latin typeface="楷体_GB2312" pitchFamily="49" charset="-122"/>
                <a:ea typeface="楷体_GB2312" pitchFamily="49" charset="-122"/>
              </a:rPr>
              <a:t>生成文件</a:t>
            </a:r>
            <a:r>
              <a:rPr lang="en-US" altLang="zh-CN" sz="2400" b="0" dirty="0">
                <a:solidFill>
                  <a:srgbClr val="000000"/>
                </a:solidFill>
                <a:latin typeface="Courier New" pitchFamily="49" charset="0"/>
                <a:ea typeface="楷体_GB2312" pitchFamily="49" charset="-122"/>
              </a:rPr>
              <a:t>-</a:t>
            </a:r>
            <a:r>
              <a:rPr lang="en-US" altLang="zh-CN" sz="2400" b="0" dirty="0" err="1">
                <a:solidFill>
                  <a:srgbClr val="000000"/>
                </a:solidFill>
                <a:latin typeface="Courier New" pitchFamily="49" charset="0"/>
                <a:ea typeface="楷体_GB2312" pitchFamily="49" charset="-122"/>
              </a:rPr>
              <a:t>i</a:t>
            </a:r>
            <a:r>
              <a:rPr lang="en-US" altLang="zh-CN" sz="2400" b="0" dirty="0">
                <a:solidFill>
                  <a:srgbClr val="000000"/>
                </a:solidFill>
                <a:latin typeface="楷体_GB2312" pitchFamily="49" charset="-122"/>
                <a:ea typeface="楷体_GB2312" pitchFamily="49" charset="-122"/>
              </a:rPr>
              <a:t>(</a:t>
            </a:r>
            <a:r>
              <a:rPr lang="zh-CN" altLang="en-US" sz="2400" b="0" dirty="0">
                <a:solidFill>
                  <a:srgbClr val="000000"/>
                </a:solidFill>
                <a:latin typeface="楷体_GB2312" pitchFamily="49" charset="-122"/>
                <a:ea typeface="楷体_GB2312" pitchFamily="49" charset="-122"/>
              </a:rPr>
              <a:t>符合文件的命名规则</a:t>
            </a:r>
            <a:r>
              <a:rPr lang="en-US" altLang="zh-CN" sz="2400" b="0" dirty="0">
                <a:solidFill>
                  <a:srgbClr val="000000"/>
                </a:solidFill>
                <a:latin typeface="楷体_GB2312" pitchFamily="49" charset="-122"/>
                <a:ea typeface="楷体_GB2312" pitchFamily="49" charset="-122"/>
              </a:rPr>
              <a:t>)</a:t>
            </a:r>
          </a:p>
        </p:txBody>
      </p:sp>
      <p:sp>
        <p:nvSpPr>
          <p:cNvPr id="8" name="Rectangle 8"/>
          <p:cNvSpPr>
            <a:spLocks noChangeArrowheads="1"/>
          </p:cNvSpPr>
          <p:nvPr/>
        </p:nvSpPr>
        <p:spPr bwMode="auto">
          <a:xfrm>
            <a:off x="3359151" y="2781301"/>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zh-CN" altLang="en-US" sz="2400" b="0" dirty="0">
                <a:solidFill>
                  <a:srgbClr val="000000"/>
                </a:solidFill>
                <a:latin typeface="楷体_GB2312" pitchFamily="49" charset="-122"/>
                <a:ea typeface="楷体_GB2312" pitchFamily="49" charset="-122"/>
              </a:rPr>
              <a:t>不能删除文件</a:t>
            </a:r>
            <a:r>
              <a:rPr lang="en-US" altLang="zh-CN" sz="2400" b="0" dirty="0">
                <a:solidFill>
                  <a:srgbClr val="000000"/>
                </a:solidFill>
                <a:latin typeface="Courier New" pitchFamily="49" charset="0"/>
                <a:ea typeface="楷体_GB2312" pitchFamily="49" charset="-122"/>
              </a:rPr>
              <a:t>-</a:t>
            </a:r>
            <a:r>
              <a:rPr lang="en-US" altLang="zh-CN" sz="2400" b="0" dirty="0" err="1">
                <a:solidFill>
                  <a:srgbClr val="000000"/>
                </a:solidFill>
                <a:latin typeface="Courier New" pitchFamily="49" charset="0"/>
                <a:ea typeface="楷体_GB2312" pitchFamily="49" charset="-122"/>
              </a:rPr>
              <a:t>i</a:t>
            </a:r>
            <a:endParaRPr lang="en-US" altLang="zh-CN" sz="2400" b="0" dirty="0">
              <a:solidFill>
                <a:srgbClr val="000000"/>
              </a:solidFill>
              <a:latin typeface="Courier New" pitchFamily="49" charset="0"/>
              <a:ea typeface="楷体_GB2312" pitchFamily="49" charset="-122"/>
            </a:endParaRPr>
          </a:p>
        </p:txBody>
      </p:sp>
      <p:sp>
        <p:nvSpPr>
          <p:cNvPr id="10" name="Rectangle 9"/>
          <p:cNvSpPr>
            <a:spLocks noChangeArrowheads="1"/>
          </p:cNvSpPr>
          <p:nvPr/>
        </p:nvSpPr>
        <p:spPr bwMode="auto">
          <a:xfrm>
            <a:off x="4079876" y="3213101"/>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en-US" altLang="zh-CN" sz="2400" dirty="0">
                <a:solidFill>
                  <a:srgbClr val="000000"/>
                </a:solidFill>
                <a:latin typeface="Courier New" pitchFamily="49" charset="0"/>
                <a:ea typeface="黑体" pitchFamily="2" charset="-122"/>
              </a:rPr>
              <a:t> </a:t>
            </a:r>
            <a:r>
              <a:rPr lang="en-US" altLang="zh-CN" sz="2400" b="0" dirty="0" err="1">
                <a:solidFill>
                  <a:srgbClr val="000000"/>
                </a:solidFill>
                <a:latin typeface="Courier New" pitchFamily="49" charset="0"/>
                <a:ea typeface="黑体" pitchFamily="2" charset="-122"/>
              </a:rPr>
              <a:t>rm</a:t>
            </a:r>
            <a:r>
              <a:rPr lang="en-US" altLang="zh-CN" sz="2400" b="0" dirty="0">
                <a:solidFill>
                  <a:srgbClr val="000000"/>
                </a:solidFill>
                <a:latin typeface="Courier New" pitchFamily="49" charset="0"/>
                <a:ea typeface="黑体" pitchFamily="2" charset="-122"/>
              </a:rPr>
              <a:t> -</a:t>
            </a:r>
            <a:r>
              <a:rPr lang="en-US" altLang="zh-CN" sz="2400" b="0" dirty="0" err="1">
                <a:solidFill>
                  <a:srgbClr val="000000"/>
                </a:solidFill>
                <a:latin typeface="Courier New" pitchFamily="49" charset="0"/>
                <a:ea typeface="黑体" pitchFamily="2" charset="-122"/>
              </a:rPr>
              <a:t>i</a:t>
            </a:r>
            <a:r>
              <a:rPr lang="en-US" altLang="zh-CN" sz="2400" b="0" dirty="0">
                <a:solidFill>
                  <a:srgbClr val="000000"/>
                </a:solidFill>
                <a:latin typeface="Courier New" pitchFamily="49" charset="0"/>
                <a:ea typeface="黑体" pitchFamily="2" charset="-122"/>
              </a:rPr>
              <a:t> a b c </a:t>
            </a:r>
          </a:p>
        </p:txBody>
      </p:sp>
      <p:sp>
        <p:nvSpPr>
          <p:cNvPr id="12" name="Rectangle 10"/>
          <p:cNvSpPr>
            <a:spLocks noChangeArrowheads="1"/>
          </p:cNvSpPr>
          <p:nvPr/>
        </p:nvSpPr>
        <p:spPr bwMode="auto">
          <a:xfrm>
            <a:off x="4148932" y="3700213"/>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en-US" altLang="zh-CN" sz="2400" b="0" dirty="0">
                <a:solidFill>
                  <a:srgbClr val="000000"/>
                </a:solidFill>
                <a:latin typeface="Courier New" pitchFamily="49" charset="0"/>
                <a:ea typeface="黑体" pitchFamily="2" charset="-122"/>
              </a:rPr>
              <a:t> cat -</a:t>
            </a:r>
            <a:r>
              <a:rPr lang="en-US" altLang="zh-CN" sz="2400" b="0" dirty="0" err="1">
                <a:solidFill>
                  <a:srgbClr val="000000"/>
                </a:solidFill>
                <a:latin typeface="Courier New" pitchFamily="49" charset="0"/>
                <a:ea typeface="黑体" pitchFamily="2" charset="-122"/>
              </a:rPr>
              <a:t>i</a:t>
            </a:r>
            <a:r>
              <a:rPr lang="en-US" altLang="zh-CN" sz="2400" b="0" dirty="0">
                <a:solidFill>
                  <a:srgbClr val="000000"/>
                </a:solidFill>
                <a:latin typeface="Courier New" pitchFamily="49" charset="0"/>
                <a:ea typeface="黑体" pitchFamily="2" charset="-122"/>
              </a:rPr>
              <a:t> a b c</a:t>
            </a:r>
          </a:p>
        </p:txBody>
      </p:sp>
      <p:sp>
        <p:nvSpPr>
          <p:cNvPr id="13" name="Rectangle 11"/>
          <p:cNvSpPr>
            <a:spLocks noChangeArrowheads="1"/>
          </p:cNvSpPr>
          <p:nvPr/>
        </p:nvSpPr>
        <p:spPr bwMode="auto">
          <a:xfrm>
            <a:off x="4079876" y="4076701"/>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en-US" altLang="zh-CN" sz="2400" b="0" dirty="0">
                <a:solidFill>
                  <a:srgbClr val="000000"/>
                </a:solidFill>
                <a:latin typeface="Courier New" pitchFamily="49" charset="0"/>
                <a:ea typeface="黑体" pitchFamily="2" charset="-122"/>
              </a:rPr>
              <a:t> ls -</a:t>
            </a:r>
            <a:r>
              <a:rPr lang="en-US" altLang="zh-CN" sz="2400" b="0" dirty="0" err="1">
                <a:solidFill>
                  <a:srgbClr val="000000"/>
                </a:solidFill>
                <a:latin typeface="Courier New" pitchFamily="49" charset="0"/>
                <a:ea typeface="黑体" pitchFamily="2" charset="-122"/>
              </a:rPr>
              <a:t>i</a:t>
            </a:r>
            <a:r>
              <a:rPr lang="en-US" altLang="zh-CN" sz="2400" b="0" dirty="0">
                <a:solidFill>
                  <a:srgbClr val="000000"/>
                </a:solidFill>
                <a:latin typeface="Courier New" pitchFamily="49" charset="0"/>
                <a:ea typeface="黑体" pitchFamily="2" charset="-122"/>
              </a:rPr>
              <a:t> a b c</a:t>
            </a:r>
          </a:p>
        </p:txBody>
      </p:sp>
      <p:sp>
        <p:nvSpPr>
          <p:cNvPr id="14" name="AutoShape 12"/>
          <p:cNvSpPr>
            <a:spLocks noChangeArrowheads="1"/>
          </p:cNvSpPr>
          <p:nvPr/>
        </p:nvSpPr>
        <p:spPr bwMode="auto">
          <a:xfrm rot="-5400000">
            <a:off x="3963988" y="3905251"/>
            <a:ext cx="369888" cy="858837"/>
          </a:xfrm>
          <a:prstGeom prst="downArrow">
            <a:avLst>
              <a:gd name="adj1" fmla="val 50000"/>
              <a:gd name="adj2" fmla="val 58047"/>
            </a:avLst>
          </a:prstGeom>
          <a:solidFill>
            <a:srgbClr val="FF9900">
              <a:alpha val="34901"/>
            </a:srgbClr>
          </a:solidFill>
          <a:ln w="12700" algn="ctr">
            <a:solidFill>
              <a:srgbClr val="00CC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fontAlgn="auto" hangingPunct="1">
              <a:lnSpc>
                <a:spcPct val="100000"/>
              </a:lnSpc>
              <a:spcBef>
                <a:spcPts val="0"/>
              </a:spcBef>
              <a:spcAft>
                <a:spcPts val="0"/>
              </a:spcAft>
              <a:defRPr/>
            </a:pPr>
            <a:endParaRPr lang="zh-CN" altLang="zh-CN" sz="4400" b="0" kern="0">
              <a:solidFill>
                <a:srgbClr val="9966FF"/>
              </a:solidFill>
              <a:latin typeface="宋体" pitchFamily="2" charset="-122"/>
            </a:endParaRPr>
          </a:p>
        </p:txBody>
      </p:sp>
      <p:sp>
        <p:nvSpPr>
          <p:cNvPr id="15" name="动作按钮: 转到主页 14">
            <a:hlinkClick r:id="rId2" action="ppaction://hlinksldjump" highlightClick="1"/>
            <a:extLst>
              <a:ext uri="{FF2B5EF4-FFF2-40B4-BE49-F238E27FC236}">
                <a16:creationId xmlns:a16="http://schemas.microsoft.com/office/drawing/2014/main" id="{846CC4A1-D0A3-4BF9-97C5-01517DE3B718}"/>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125232482"/>
      </p:ext>
    </p:extLst>
  </p:cSld>
  <p:clrMapOvr>
    <a:masterClrMapping/>
  </p:clrMapOvr>
  <p:transition spd="slow" advTm="38376"/>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目录管理</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6F5DA13E-2E25-4EA4-8515-43A9122B3D28}"/>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68250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sz="2400" kern="0" dirty="0"/>
              <a:t>文件</a:t>
            </a:r>
            <a:r>
              <a:rPr lang="en-US" altLang="zh-CN" sz="2400" kern="0" dirty="0">
                <a:latin typeface="Courier New" pitchFamily="49" charset="0"/>
              </a:rPr>
              <a:t>.</a:t>
            </a:r>
            <a:r>
              <a:rPr lang="zh-CN" altLang="en-US" sz="2400" kern="0" dirty="0">
                <a:latin typeface="Courier New" pitchFamily="49" charset="0"/>
              </a:rPr>
              <a:t>与</a:t>
            </a:r>
            <a:r>
              <a:rPr lang="en-US" altLang="zh-CN" sz="2400" kern="0" dirty="0">
                <a:latin typeface="Courier New" pitchFamily="49" charset="0"/>
              </a:rPr>
              <a:t>..</a:t>
            </a:r>
          </a:p>
          <a:p>
            <a:pPr lvl="1" eaLnBrk="1" hangingPunct="1">
              <a:lnSpc>
                <a:spcPct val="150000"/>
              </a:lnSpc>
              <a:defRPr/>
            </a:pPr>
            <a:r>
              <a:rPr lang="zh-CN" altLang="en-US" sz="2000" kern="0" dirty="0">
                <a:solidFill>
                  <a:srgbClr val="000000"/>
                </a:solidFill>
              </a:rPr>
              <a:t>在目录表中确实有两个文件</a:t>
            </a:r>
          </a:p>
          <a:p>
            <a:pPr lvl="1" eaLnBrk="1" hangingPunct="1">
              <a:lnSpc>
                <a:spcPct val="150000"/>
              </a:lnSpc>
              <a:defRPr/>
            </a:pPr>
            <a:r>
              <a:rPr lang="zh-CN" altLang="en-US" sz="2000" kern="0" dirty="0">
                <a:solidFill>
                  <a:srgbClr val="000000"/>
                </a:solidFill>
              </a:rPr>
              <a:t>这两个目录项由系统自动创建和删除</a:t>
            </a:r>
          </a:p>
          <a:p>
            <a:pPr lvl="0" eaLnBrk="1" hangingPunct="1">
              <a:lnSpc>
                <a:spcPct val="150000"/>
              </a:lnSpc>
              <a:buClr>
                <a:srgbClr val="FF9900"/>
              </a:buClr>
              <a:defRPr/>
            </a:pPr>
            <a:r>
              <a:rPr lang="zh-CN" altLang="en-US" sz="2400" kern="0" dirty="0"/>
              <a:t>主目录</a:t>
            </a:r>
            <a:r>
              <a:rPr lang="en-US" altLang="zh-CN" sz="2400" kern="0" dirty="0"/>
              <a:t>(Home Directory)</a:t>
            </a:r>
          </a:p>
          <a:p>
            <a:pPr marL="457200" lvl="1" indent="0" eaLnBrk="1" hangingPunct="1">
              <a:lnSpc>
                <a:spcPct val="150000"/>
              </a:lnSpc>
              <a:buNone/>
              <a:defRPr/>
            </a:pPr>
            <a:r>
              <a:rPr lang="zh-CN" altLang="en-US" sz="2000" kern="0" dirty="0">
                <a:solidFill>
                  <a:srgbClr val="000000"/>
                </a:solidFill>
              </a:rPr>
              <a:t>每个用户都有自己独立的主目录，用</a:t>
            </a:r>
            <a:r>
              <a:rPr lang="en-US" altLang="zh-CN" sz="2000" kern="0" dirty="0" err="1">
                <a:solidFill>
                  <a:srgbClr val="000000"/>
                </a:solidFill>
              </a:rPr>
              <a:t>env</a:t>
            </a:r>
            <a:r>
              <a:rPr lang="zh-CN" altLang="en-US" sz="2000" kern="0" dirty="0">
                <a:solidFill>
                  <a:srgbClr val="000000"/>
                </a:solidFill>
              </a:rPr>
              <a:t>命令查环境变量</a:t>
            </a:r>
            <a:r>
              <a:rPr lang="en-US" altLang="zh-CN" sz="2000" kern="0" dirty="0">
                <a:solidFill>
                  <a:srgbClr val="000000"/>
                </a:solidFill>
              </a:rPr>
              <a:t>HOME</a:t>
            </a:r>
            <a:r>
              <a:rPr lang="zh-CN" altLang="en-US" sz="2000" kern="0" dirty="0">
                <a:solidFill>
                  <a:srgbClr val="000000"/>
                </a:solidFill>
              </a:rPr>
              <a:t>的</a:t>
            </a:r>
            <a:r>
              <a:rPr lang="zh-CN" altLang="en-US" sz="2000" kern="0" dirty="0">
                <a:solidFill>
                  <a:srgbClr val="000000"/>
                </a:solidFill>
                <a:latin typeface="Courier New" pitchFamily="49" charset="0"/>
              </a:rPr>
              <a:t>值</a:t>
            </a:r>
          </a:p>
          <a:p>
            <a:pPr lvl="0" eaLnBrk="1" hangingPunct="1">
              <a:lnSpc>
                <a:spcPct val="150000"/>
              </a:lnSpc>
              <a:buClr>
                <a:srgbClr val="FF9900"/>
              </a:buClr>
              <a:defRPr/>
            </a:pPr>
            <a:r>
              <a:rPr lang="zh-CN" altLang="en-US" sz="2400" kern="0" dirty="0"/>
              <a:t>绝对路径名与相对路径名</a:t>
            </a:r>
          </a:p>
          <a:p>
            <a:pPr marL="457200" lvl="1" indent="0" eaLnBrk="1" hangingPunct="1">
              <a:lnSpc>
                <a:spcPct val="150000"/>
              </a:lnSpc>
              <a:buNone/>
              <a:defRPr/>
            </a:pPr>
            <a:r>
              <a:rPr lang="zh-CN" altLang="en-US" sz="2000" b="0" kern="0" dirty="0">
                <a:solidFill>
                  <a:srgbClr val="000000"/>
                </a:solidFill>
              </a:rPr>
              <a:t>路径分量分隔符用</a:t>
            </a:r>
            <a:r>
              <a:rPr lang="zh-CN" altLang="en-US" sz="2000" b="0" kern="0" dirty="0">
                <a:solidFill>
                  <a:srgbClr val="000000"/>
                </a:solidFill>
                <a:latin typeface="Courier New" pitchFamily="49" charset="0"/>
              </a:rPr>
              <a:t>斜线</a:t>
            </a:r>
            <a:r>
              <a:rPr lang="en-US" altLang="zh-CN" sz="2000" b="0" kern="0" dirty="0">
                <a:solidFill>
                  <a:srgbClr val="000000"/>
                </a:solidFill>
                <a:latin typeface="Courier New" pitchFamily="49" charset="0"/>
              </a:rPr>
              <a:t>/</a:t>
            </a:r>
            <a:r>
              <a:rPr lang="zh-CN" altLang="en-US" sz="2000" b="0" kern="0" dirty="0">
                <a:solidFill>
                  <a:srgbClr val="000000"/>
                </a:solidFill>
                <a:latin typeface="Courier New" pitchFamily="49" charset="0"/>
              </a:rPr>
              <a:t>，而不是反斜线</a:t>
            </a:r>
            <a:r>
              <a:rPr lang="en-US" altLang="zh-CN" sz="2000" b="0" kern="0" dirty="0">
                <a:solidFill>
                  <a:srgbClr val="000000"/>
                </a:solidFill>
                <a:latin typeface="Courier New" pitchFamily="49" charset="0"/>
              </a:rPr>
              <a:t>\</a:t>
            </a:r>
          </a:p>
          <a:p>
            <a:pPr marL="457200" lvl="1" indent="0" eaLnBrk="1" hangingPunct="1">
              <a:lnSpc>
                <a:spcPct val="150000"/>
              </a:lnSpc>
              <a:buNone/>
              <a:defRPr/>
            </a:pPr>
            <a:r>
              <a:rPr lang="zh-CN" altLang="en-US" sz="2000" b="0" kern="0" dirty="0">
                <a:solidFill>
                  <a:srgbClr val="000000"/>
                </a:solidFill>
              </a:rPr>
              <a:t>例如 </a:t>
            </a:r>
            <a:r>
              <a:rPr lang="en-US" altLang="zh-CN" sz="2000" b="0" kern="0" dirty="0">
                <a:solidFill>
                  <a:srgbClr val="000000"/>
                </a:solidFill>
              </a:rPr>
              <a:t>/</a:t>
            </a:r>
            <a:r>
              <a:rPr lang="en-US" altLang="zh-CN" sz="2000" kern="0" dirty="0">
                <a:solidFill>
                  <a:srgbClr val="000000"/>
                </a:solidFill>
              </a:rPr>
              <a:t>home</a:t>
            </a:r>
            <a:r>
              <a:rPr lang="en-US" altLang="zh-CN" sz="2000" b="0" kern="0" dirty="0">
                <a:solidFill>
                  <a:srgbClr val="000000"/>
                </a:solidFill>
              </a:rPr>
              <a:t>/stud/</a:t>
            </a:r>
            <a:r>
              <a:rPr lang="en-US" altLang="zh-CN" sz="2000" b="0" kern="0" dirty="0" err="1">
                <a:solidFill>
                  <a:srgbClr val="000000"/>
                </a:solidFill>
              </a:rPr>
              <a:t>liu</a:t>
            </a:r>
            <a:r>
              <a:rPr lang="en-US" altLang="zh-CN" sz="2000" b="0" kern="0" dirty="0">
                <a:solidFill>
                  <a:srgbClr val="000000"/>
                </a:solidFill>
              </a:rPr>
              <a:t>    test/case1/</a:t>
            </a:r>
            <a:r>
              <a:rPr lang="en-US" altLang="zh-CN" sz="2000" b="0" kern="0" dirty="0" err="1">
                <a:solidFill>
                  <a:srgbClr val="000000"/>
                </a:solidFill>
              </a:rPr>
              <a:t>conf</a:t>
            </a:r>
            <a:endParaRPr lang="en-US" altLang="zh-CN" sz="2000" b="0" kern="0" dirty="0">
              <a:solidFill>
                <a:srgbClr val="000000"/>
              </a:solidFill>
            </a:endParaRPr>
          </a:p>
          <a:p>
            <a:pPr lvl="0" eaLnBrk="1" hangingPunct="1">
              <a:lnSpc>
                <a:spcPct val="150000"/>
              </a:lnSpc>
              <a:buClr>
                <a:srgbClr val="FF9900"/>
              </a:buClr>
              <a:defRPr/>
            </a:pPr>
            <a:r>
              <a:rPr lang="zh-CN" altLang="en-US" sz="2400" kern="0" dirty="0"/>
              <a:t>当前工作目录</a:t>
            </a:r>
          </a:p>
          <a:p>
            <a:pPr lvl="1" eaLnBrk="1" hangingPunct="1">
              <a:lnSpc>
                <a:spcPct val="150000"/>
              </a:lnSpc>
              <a:spcBef>
                <a:spcPct val="10000"/>
              </a:spcBef>
              <a:defRPr/>
            </a:pPr>
            <a:r>
              <a:rPr lang="zh-CN" altLang="en-US" sz="2000" b="0" kern="0" dirty="0">
                <a:solidFill>
                  <a:srgbClr val="000000"/>
                </a:solidFill>
              </a:rPr>
              <a:t>当前工作目录是</a:t>
            </a:r>
            <a:r>
              <a:rPr lang="zh-CN" altLang="en-US" sz="2000" kern="0" dirty="0">
                <a:solidFill>
                  <a:srgbClr val="FF0000"/>
                </a:solidFill>
              </a:rPr>
              <a:t>进程属性</a:t>
            </a:r>
            <a:r>
              <a:rPr lang="zh-CN" altLang="en-US" sz="2000" b="0" kern="0" dirty="0">
                <a:solidFill>
                  <a:srgbClr val="000000"/>
                </a:solidFill>
              </a:rPr>
              <a:t>的一部分，每进程一个</a:t>
            </a:r>
          </a:p>
          <a:p>
            <a:pPr marL="457200" lvl="1" indent="0" eaLnBrk="1" hangingPunct="1">
              <a:lnSpc>
                <a:spcPct val="100000"/>
              </a:lnSpc>
              <a:spcBef>
                <a:spcPct val="10000"/>
              </a:spcBef>
              <a:buNone/>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路径名</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48F60FA-9F20-475C-9929-B83A377E3A0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39427982"/>
      </p:ext>
    </p:extLst>
  </p:cSld>
  <p:clrMapOvr>
    <a:masterClrMapping/>
  </p:clrMapOvr>
  <p:transition spd="slow" advTm="3837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19537" y="1844675"/>
            <a:ext cx="8280152"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文件名和文件通配符</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740C3BCB-ED05-4E1C-BBD8-173B3FA7C4E3}"/>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24595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en-US" altLang="zh-CN" kern="0" dirty="0" err="1">
                <a:latin typeface="Verdana" pitchFamily="34" charset="0"/>
              </a:rPr>
              <a:t>pwd</a:t>
            </a:r>
            <a:r>
              <a:rPr lang="zh-CN" altLang="en-US" kern="0" dirty="0"/>
              <a:t>命令：打印当前工作目录</a:t>
            </a:r>
            <a:endParaRPr lang="zh-CN" altLang="en-US" kern="0" dirty="0">
              <a:latin typeface="Courier New" pitchFamily="49" charset="0"/>
            </a:endParaRPr>
          </a:p>
          <a:p>
            <a:pPr lvl="1" eaLnBrk="1" hangingPunct="1">
              <a:lnSpc>
                <a:spcPct val="100000"/>
              </a:lnSpc>
              <a:buNone/>
              <a:defRPr/>
            </a:pPr>
            <a:r>
              <a:rPr lang="zh-CN" altLang="en-US" b="0" kern="0" dirty="0">
                <a:solidFill>
                  <a:srgbClr val="000000"/>
                </a:solidFill>
              </a:rPr>
              <a:t> </a:t>
            </a:r>
            <a:r>
              <a:rPr lang="en-US" altLang="zh-CN" b="0" kern="0" dirty="0">
                <a:solidFill>
                  <a:srgbClr val="000000"/>
                </a:solidFill>
                <a:latin typeface="Times New Roman" pitchFamily="18" charset="0"/>
              </a:rPr>
              <a:t>print working directory</a:t>
            </a:r>
          </a:p>
          <a:p>
            <a:pPr lvl="0" eaLnBrk="1" hangingPunct="1">
              <a:lnSpc>
                <a:spcPct val="100000"/>
              </a:lnSpc>
              <a:buClr>
                <a:srgbClr val="FF9900"/>
              </a:buClr>
              <a:defRPr/>
            </a:pPr>
            <a:r>
              <a:rPr lang="en-US" altLang="zh-CN" kern="0" dirty="0">
                <a:latin typeface="Verdana" pitchFamily="34" charset="0"/>
              </a:rPr>
              <a:t>cd</a:t>
            </a:r>
            <a:r>
              <a:rPr lang="zh-CN" altLang="en-US" kern="0" dirty="0">
                <a:latin typeface="Courier New" pitchFamily="49" charset="0"/>
              </a:rPr>
              <a:t>命令：</a:t>
            </a:r>
            <a:r>
              <a:rPr lang="zh-CN" altLang="en-US" kern="0" dirty="0"/>
              <a:t>改变当前工作目录</a:t>
            </a:r>
            <a:r>
              <a:rPr lang="en-US" altLang="zh-CN" kern="0" dirty="0"/>
              <a:t>(Change Directory)</a:t>
            </a:r>
          </a:p>
          <a:p>
            <a:pPr lvl="1" eaLnBrk="1" hangingPunct="1">
              <a:lnSpc>
                <a:spcPct val="100000"/>
              </a:lnSpc>
              <a:defRPr/>
            </a:pPr>
            <a:r>
              <a:rPr lang="en-US" altLang="zh-CN" b="0" kern="0" dirty="0">
                <a:solidFill>
                  <a:srgbClr val="000000"/>
                </a:solidFill>
              </a:rPr>
              <a:t>cd /</a:t>
            </a:r>
            <a:r>
              <a:rPr lang="en-US" altLang="zh-CN" b="0" kern="0" dirty="0" err="1">
                <a:solidFill>
                  <a:srgbClr val="000000"/>
                </a:solidFill>
              </a:rPr>
              <a:t>usr</a:t>
            </a:r>
            <a:r>
              <a:rPr lang="en-US" altLang="zh-CN" b="0" kern="0" dirty="0">
                <a:solidFill>
                  <a:srgbClr val="000000"/>
                </a:solidFill>
              </a:rPr>
              <a:t>/include</a:t>
            </a:r>
          </a:p>
          <a:p>
            <a:pPr lvl="1" eaLnBrk="1" hangingPunct="1">
              <a:lnSpc>
                <a:spcPct val="100000"/>
              </a:lnSpc>
              <a:defRPr/>
            </a:pPr>
            <a:r>
              <a:rPr lang="en-US" altLang="zh-CN" b="0" kern="0" dirty="0">
                <a:solidFill>
                  <a:srgbClr val="000000"/>
                </a:solidFill>
              </a:rPr>
              <a:t>cd /  </a:t>
            </a:r>
            <a:r>
              <a:rPr lang="zh-CN" altLang="en-US" b="0" kern="0" dirty="0">
                <a:solidFill>
                  <a:srgbClr val="000000"/>
                </a:solidFill>
              </a:rPr>
              <a:t>斜线前必须有空格</a:t>
            </a:r>
          </a:p>
          <a:p>
            <a:pPr lvl="1" eaLnBrk="1" hangingPunct="1">
              <a:lnSpc>
                <a:spcPct val="100000"/>
              </a:lnSpc>
              <a:defRPr/>
            </a:pPr>
            <a:r>
              <a:rPr lang="en-US" altLang="zh-CN" b="0" kern="0" dirty="0">
                <a:solidFill>
                  <a:srgbClr val="000000"/>
                </a:solidFill>
              </a:rPr>
              <a:t>cd ..</a:t>
            </a:r>
          </a:p>
          <a:p>
            <a:pPr lvl="1" eaLnBrk="1" hangingPunct="1">
              <a:lnSpc>
                <a:spcPct val="100000"/>
              </a:lnSpc>
              <a:defRPr/>
            </a:pPr>
            <a:r>
              <a:rPr lang="en-US" altLang="zh-CN" b="0" kern="0" dirty="0">
                <a:solidFill>
                  <a:srgbClr val="000000"/>
                </a:solidFill>
              </a:rPr>
              <a:t>cd</a:t>
            </a:r>
            <a:r>
              <a:rPr lang="en-US" altLang="zh-CN" b="0" kern="0" dirty="0">
                <a:solidFill>
                  <a:srgbClr val="000000"/>
                </a:solidFill>
                <a:latin typeface="Courier New" pitchFamily="49" charset="0"/>
              </a:rPr>
              <a:t>   </a:t>
            </a:r>
            <a:r>
              <a:rPr lang="zh-CN" altLang="en-US" b="0" kern="0" dirty="0">
                <a:solidFill>
                  <a:srgbClr val="000000"/>
                </a:solidFill>
                <a:latin typeface="Courier New" pitchFamily="49" charset="0"/>
              </a:rPr>
              <a:t>命令无实参</a:t>
            </a:r>
          </a:p>
          <a:p>
            <a:pPr lvl="2" eaLnBrk="1" hangingPunct="1">
              <a:lnSpc>
                <a:spcPct val="100000"/>
              </a:lnSpc>
              <a:buClr>
                <a:srgbClr val="0000CC"/>
              </a:buClr>
              <a:defRPr/>
            </a:pPr>
            <a:r>
              <a:rPr lang="zh-CN" altLang="en-US" b="0" kern="0" dirty="0">
                <a:solidFill>
                  <a:srgbClr val="000000"/>
                </a:solidFill>
                <a:latin typeface="Courier New" pitchFamily="49" charset="0"/>
              </a:rPr>
              <a:t>在</a:t>
            </a:r>
            <a:r>
              <a:rPr lang="en-US" altLang="zh-CN" kern="0" dirty="0">
                <a:solidFill>
                  <a:srgbClr val="000000"/>
                </a:solidFill>
                <a:latin typeface="Times New Roman" pitchFamily="18" charset="0"/>
              </a:rPr>
              <a:t>Windows</a:t>
            </a:r>
            <a:r>
              <a:rPr lang="zh-CN" altLang="en-US" b="0" kern="0" dirty="0">
                <a:solidFill>
                  <a:srgbClr val="000000"/>
                </a:solidFill>
                <a:latin typeface="Times New Roman" pitchFamily="18" charset="0"/>
              </a:rPr>
              <a:t>中，打印当前工作目录</a:t>
            </a:r>
          </a:p>
          <a:p>
            <a:pPr lvl="2" eaLnBrk="1" hangingPunct="1">
              <a:lnSpc>
                <a:spcPct val="100000"/>
              </a:lnSpc>
              <a:buClr>
                <a:srgbClr val="0000CC"/>
              </a:buClr>
              <a:defRPr/>
            </a:pPr>
            <a:r>
              <a:rPr lang="zh-CN" altLang="en-US" b="0" kern="0" dirty="0">
                <a:solidFill>
                  <a:srgbClr val="000000"/>
                </a:solidFill>
                <a:latin typeface="Times New Roman" pitchFamily="18" charset="0"/>
              </a:rPr>
              <a:t>在</a:t>
            </a:r>
            <a:r>
              <a:rPr lang="en-US" altLang="zh-CN" b="0" kern="0" dirty="0">
                <a:solidFill>
                  <a:srgbClr val="000000"/>
                </a:solidFill>
                <a:latin typeface="Times New Roman" pitchFamily="18" charset="0"/>
              </a:rPr>
              <a:t>UNIX</a:t>
            </a:r>
            <a:r>
              <a:rPr lang="zh-CN" altLang="en-US" b="0" kern="0" dirty="0">
                <a:solidFill>
                  <a:srgbClr val="000000"/>
                </a:solidFill>
                <a:latin typeface="Times New Roman" pitchFamily="18" charset="0"/>
              </a:rPr>
              <a:t>中，</a:t>
            </a:r>
            <a:r>
              <a:rPr lang="zh-CN" altLang="en-US" b="0" kern="0" dirty="0">
                <a:solidFill>
                  <a:srgbClr val="000000"/>
                </a:solidFill>
              </a:rPr>
              <a:t>回到</a:t>
            </a:r>
            <a:r>
              <a:rPr lang="zh-CN" altLang="en-US" b="0" kern="0" dirty="0">
                <a:solidFill>
                  <a:srgbClr val="000000"/>
                </a:solidFill>
                <a:latin typeface="Courier New" pitchFamily="49" charset="0"/>
              </a:rPr>
              <a:t>用户的</a:t>
            </a:r>
            <a:r>
              <a:rPr lang="zh-CN" altLang="en-US" b="0" kern="0" dirty="0">
                <a:solidFill>
                  <a:srgbClr val="000000"/>
                </a:solidFill>
                <a:latin typeface="Times New Roman" pitchFamily="18" charset="0"/>
              </a:rPr>
              <a:t>主目录</a:t>
            </a:r>
            <a:r>
              <a:rPr lang="en-US" altLang="zh-CN" b="0" kern="0" dirty="0">
                <a:solidFill>
                  <a:srgbClr val="000000"/>
                </a:solidFill>
                <a:latin typeface="Times New Roman" pitchFamily="18" charset="0"/>
              </a:rPr>
              <a:t>(Home Directory)</a:t>
            </a:r>
          </a:p>
          <a:p>
            <a:pPr lvl="0" eaLnBrk="1" hangingPunct="1">
              <a:lnSpc>
                <a:spcPct val="100000"/>
              </a:lnSpc>
              <a:buClr>
                <a:srgbClr val="FF9900"/>
              </a:buClr>
              <a:defRPr/>
            </a:pPr>
            <a:r>
              <a:rPr lang="zh-CN" altLang="en-US" kern="0" dirty="0">
                <a:latin typeface="Courier New" pitchFamily="49" charset="0"/>
              </a:rPr>
              <a:t>注意</a:t>
            </a:r>
          </a:p>
          <a:p>
            <a:pPr lvl="1" eaLnBrk="1" hangingPunct="1">
              <a:lnSpc>
                <a:spcPct val="100000"/>
              </a:lnSpc>
              <a:defRPr/>
            </a:pPr>
            <a:r>
              <a:rPr lang="en-US" altLang="zh-CN" b="0" kern="0" dirty="0">
                <a:solidFill>
                  <a:srgbClr val="000000"/>
                </a:solidFill>
              </a:rPr>
              <a:t>cd</a:t>
            </a:r>
            <a:r>
              <a:rPr lang="zh-CN" altLang="en-US" b="0" kern="0" dirty="0">
                <a:solidFill>
                  <a:srgbClr val="000000"/>
                </a:solidFill>
                <a:latin typeface="Courier New" pitchFamily="49" charset="0"/>
              </a:rPr>
              <a:t>是</a:t>
            </a:r>
            <a:r>
              <a:rPr lang="en-US" altLang="zh-CN" b="0" kern="0" dirty="0">
                <a:solidFill>
                  <a:srgbClr val="000000"/>
                </a:solidFill>
                <a:latin typeface="Times New Roman" pitchFamily="18" charset="0"/>
              </a:rPr>
              <a:t>shell</a:t>
            </a:r>
            <a:r>
              <a:rPr lang="zh-CN" altLang="en-US" b="0" kern="0" dirty="0">
                <a:solidFill>
                  <a:srgbClr val="000000"/>
                </a:solidFill>
                <a:latin typeface="Times New Roman" pitchFamily="18" charset="0"/>
              </a:rPr>
              <a:t>的一个</a:t>
            </a:r>
            <a:r>
              <a:rPr lang="zh-CN" altLang="en-US" b="0" kern="0" dirty="0">
                <a:solidFill>
                  <a:srgbClr val="000000"/>
                </a:solidFill>
                <a:latin typeface="Courier New" pitchFamily="49" charset="0"/>
              </a:rPr>
              <a:t>内部命令</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打印</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改变当前目录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DA233E6C-A731-4E6D-BFA7-2B4E754E546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757823784"/>
      </p:ext>
    </p:extLst>
  </p:cSld>
  <p:clrMapOvr>
    <a:masterClrMapping/>
  </p:clrMapOvr>
  <p:transition spd="slow" advTm="38376"/>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Verdana" pitchFamily="34" charset="0"/>
              </a:rPr>
              <a:t>创建目录</a:t>
            </a:r>
            <a:r>
              <a:rPr lang="en-US" altLang="zh-CN" kern="0" dirty="0" err="1">
                <a:latin typeface="Verdana" pitchFamily="34" charset="0"/>
              </a:rPr>
              <a:t>mkdir</a:t>
            </a:r>
            <a:endParaRPr lang="en-US" altLang="zh-CN" kern="0" dirty="0">
              <a:latin typeface="Verdana" pitchFamily="34" charset="0"/>
            </a:endParaRPr>
          </a:p>
          <a:p>
            <a:pPr marL="457200" lvl="1" indent="0" eaLnBrk="1" hangingPunct="1">
              <a:lnSpc>
                <a:spcPct val="100000"/>
              </a:lnSpc>
              <a:buNone/>
              <a:defRPr/>
            </a:pPr>
            <a:r>
              <a:rPr lang="zh-CN" altLang="en-US" b="0" kern="0" dirty="0">
                <a:solidFill>
                  <a:srgbClr val="000000"/>
                </a:solidFill>
              </a:rPr>
              <a:t>例：</a:t>
            </a:r>
            <a:r>
              <a:rPr lang="en-US" altLang="zh-CN" b="0" kern="0" dirty="0" err="1">
                <a:solidFill>
                  <a:srgbClr val="000000"/>
                </a:solidFill>
              </a:rPr>
              <a:t>mkdir</a:t>
            </a:r>
            <a:r>
              <a:rPr lang="en-US" altLang="zh-CN" b="0" kern="0" dirty="0">
                <a:solidFill>
                  <a:srgbClr val="000000"/>
                </a:solidFill>
              </a:rPr>
              <a:t> sun/</a:t>
            </a:r>
            <a:r>
              <a:rPr lang="en-US" altLang="zh-CN" b="0" kern="0" dirty="0" err="1">
                <a:solidFill>
                  <a:srgbClr val="000000"/>
                </a:solidFill>
              </a:rPr>
              <a:t>work.d</a:t>
            </a:r>
            <a:endParaRPr lang="en-US" altLang="zh-CN" b="0" kern="0" dirty="0">
              <a:solidFill>
                <a:srgbClr val="000000"/>
              </a:solidFill>
            </a:endParaRPr>
          </a:p>
          <a:p>
            <a:pPr marL="457200" lvl="1" indent="0" eaLnBrk="1" hangingPunct="1">
              <a:lnSpc>
                <a:spcPct val="100000"/>
              </a:lnSpc>
              <a:buNone/>
              <a:defRPr/>
            </a:pPr>
            <a:r>
              <a:rPr lang="en-US" altLang="zh-CN" b="0" kern="0" dirty="0" err="1">
                <a:solidFill>
                  <a:srgbClr val="000000"/>
                </a:solidFill>
              </a:rPr>
              <a:t>mkdir</a:t>
            </a:r>
            <a:r>
              <a:rPr lang="zh-CN" altLang="en-US" b="0" kern="0" dirty="0">
                <a:solidFill>
                  <a:srgbClr val="000000"/>
                </a:solidFill>
              </a:rPr>
              <a:t>除创建目录外，系统自动建立文件</a:t>
            </a:r>
            <a:r>
              <a:rPr lang="en-US" altLang="zh-CN" b="0" kern="0" dirty="0">
                <a:solidFill>
                  <a:srgbClr val="000000"/>
                </a:solidFill>
              </a:rPr>
              <a:t>.</a:t>
            </a:r>
            <a:r>
              <a:rPr lang="zh-CN" altLang="en-US" b="0" kern="0" dirty="0">
                <a:solidFill>
                  <a:srgbClr val="000000"/>
                </a:solidFill>
              </a:rPr>
              <a:t>与</a:t>
            </a:r>
            <a:r>
              <a:rPr lang="en-US" altLang="zh-CN" b="0" kern="0" dirty="0">
                <a:solidFill>
                  <a:srgbClr val="000000"/>
                </a:solidFill>
              </a:rPr>
              <a:t>..</a:t>
            </a:r>
          </a:p>
          <a:p>
            <a:pPr lvl="1" eaLnBrk="1" hangingPunct="1">
              <a:lnSpc>
                <a:spcPct val="100000"/>
              </a:lnSpc>
              <a:defRPr/>
            </a:pPr>
            <a:r>
              <a:rPr lang="zh-CN" altLang="en-US" b="0" kern="0" dirty="0">
                <a:solidFill>
                  <a:srgbClr val="000000"/>
                </a:solidFill>
              </a:rPr>
              <a:t>选项</a:t>
            </a:r>
            <a:r>
              <a:rPr lang="en-US" altLang="zh-CN" b="0" kern="0" dirty="0">
                <a:solidFill>
                  <a:srgbClr val="000000"/>
                </a:solidFill>
              </a:rPr>
              <a:t>-p</a:t>
            </a:r>
            <a:r>
              <a:rPr lang="zh-CN" altLang="en-US" b="0" kern="0" dirty="0">
                <a:solidFill>
                  <a:srgbClr val="000000"/>
                </a:solidFill>
              </a:rPr>
              <a:t>，自动创建路径中不存在的目录。例如：</a:t>
            </a:r>
          </a:p>
          <a:p>
            <a:pPr lvl="1" eaLnBrk="1" hangingPunct="1">
              <a:lnSpc>
                <a:spcPct val="100000"/>
              </a:lnSpc>
              <a:buNone/>
              <a:defRPr/>
            </a:pPr>
            <a:r>
              <a:rPr lang="en-US" altLang="zh-CN" b="0" kern="0" dirty="0" err="1">
                <a:solidFill>
                  <a:srgbClr val="000000"/>
                </a:solidFill>
              </a:rPr>
              <a:t>mkdir</a:t>
            </a:r>
            <a:r>
              <a:rPr lang="en-US" altLang="zh-CN" b="0" kern="0" dirty="0">
                <a:solidFill>
                  <a:srgbClr val="000000"/>
                </a:solidFill>
              </a:rPr>
              <a:t> database/2019/09/04/log</a:t>
            </a:r>
          </a:p>
          <a:p>
            <a:pPr lvl="0" eaLnBrk="1" hangingPunct="1">
              <a:lnSpc>
                <a:spcPct val="100000"/>
              </a:lnSpc>
              <a:buClr>
                <a:srgbClr val="FF9900"/>
              </a:buClr>
              <a:defRPr/>
            </a:pPr>
            <a:r>
              <a:rPr lang="zh-CN" altLang="en-US" kern="0" dirty="0">
                <a:latin typeface="Verdana" pitchFamily="34" charset="0"/>
              </a:rPr>
              <a:t>删除目录</a:t>
            </a:r>
            <a:r>
              <a:rPr lang="en-US" altLang="zh-CN" kern="0" dirty="0" err="1">
                <a:latin typeface="Verdana" pitchFamily="34" charset="0"/>
              </a:rPr>
              <a:t>rmdir</a:t>
            </a:r>
            <a:r>
              <a:rPr lang="en-US" altLang="zh-CN" kern="0" dirty="0">
                <a:latin typeface="Verdana" pitchFamily="34" charset="0"/>
              </a:rPr>
              <a:t>   </a:t>
            </a:r>
          </a:p>
          <a:p>
            <a:pPr marL="457200" lvl="1" indent="0" eaLnBrk="1" hangingPunct="1">
              <a:lnSpc>
                <a:spcPct val="100000"/>
              </a:lnSpc>
              <a:buNone/>
              <a:defRPr/>
            </a:pPr>
            <a:r>
              <a:rPr lang="zh-CN" altLang="en-US" b="0" kern="0" dirty="0">
                <a:solidFill>
                  <a:srgbClr val="000000"/>
                </a:solidFill>
              </a:rPr>
              <a:t>例：</a:t>
            </a:r>
            <a:r>
              <a:rPr lang="en-US" altLang="zh-CN" b="0" kern="0" dirty="0" err="1">
                <a:solidFill>
                  <a:srgbClr val="000000"/>
                </a:solidFill>
              </a:rPr>
              <a:t>rmdir</a:t>
            </a:r>
            <a:r>
              <a:rPr lang="en-US" altLang="zh-CN" b="0" kern="0" dirty="0">
                <a:solidFill>
                  <a:srgbClr val="000000"/>
                </a:solidFill>
              </a:rPr>
              <a:t> sun/</a:t>
            </a:r>
            <a:r>
              <a:rPr lang="en-US" altLang="zh-CN" b="0" kern="0" dirty="0" err="1">
                <a:solidFill>
                  <a:srgbClr val="000000"/>
                </a:solidFill>
              </a:rPr>
              <a:t>work.d</a:t>
            </a:r>
            <a:endParaRPr lang="en-US" altLang="zh-CN" b="0" kern="0" dirty="0">
              <a:solidFill>
                <a:srgbClr val="000000"/>
              </a:solidFill>
            </a:endParaRPr>
          </a:p>
          <a:p>
            <a:pPr marL="457200" lvl="1" indent="0" eaLnBrk="1" hangingPunct="1">
              <a:lnSpc>
                <a:spcPct val="100000"/>
              </a:lnSpc>
              <a:buNone/>
              <a:defRPr/>
            </a:pPr>
            <a:r>
              <a:rPr lang="zh-CN" altLang="en-US" b="0" kern="0" dirty="0">
                <a:solidFill>
                  <a:srgbClr val="000000"/>
                </a:solidFill>
              </a:rPr>
              <a:t>要求被删除的目录除</a:t>
            </a:r>
            <a:r>
              <a:rPr lang="en-US" altLang="zh-CN" b="0" kern="0" dirty="0">
                <a:solidFill>
                  <a:srgbClr val="000000"/>
                </a:solidFill>
              </a:rPr>
              <a:t>.</a:t>
            </a:r>
            <a:r>
              <a:rPr lang="zh-CN" altLang="en-US" b="0" kern="0" dirty="0">
                <a:solidFill>
                  <a:srgbClr val="000000"/>
                </a:solidFill>
              </a:rPr>
              <a:t>与</a:t>
            </a:r>
            <a:r>
              <a:rPr lang="en-US" altLang="zh-CN" b="0" kern="0" dirty="0">
                <a:solidFill>
                  <a:srgbClr val="000000"/>
                </a:solidFill>
              </a:rPr>
              <a:t>..</a:t>
            </a:r>
            <a:r>
              <a:rPr lang="zh-CN" altLang="en-US" b="0" kern="0" dirty="0">
                <a:solidFill>
                  <a:srgbClr val="000000"/>
                </a:solidFill>
              </a:rPr>
              <a:t>外无其它文件或目录</a:t>
            </a:r>
          </a:p>
          <a:p>
            <a:pPr lvl="1" eaLnBrk="1" hangingPunct="1">
              <a:lnSpc>
                <a:spcPct val="100000"/>
              </a:lnSpc>
              <a:defRPr/>
            </a:pPr>
            <a:r>
              <a:rPr lang="zh-CN" altLang="en-US" b="0" kern="0" dirty="0">
                <a:solidFill>
                  <a:srgbClr val="000000"/>
                </a:solidFill>
              </a:rPr>
              <a:t>其他命令：</a:t>
            </a:r>
            <a:r>
              <a:rPr lang="en-US" altLang="zh-CN" b="0" kern="0" dirty="0" err="1">
                <a:solidFill>
                  <a:srgbClr val="000000"/>
                </a:solidFill>
              </a:rPr>
              <a:t>rm</a:t>
            </a:r>
            <a:r>
              <a:rPr lang="en-US" altLang="zh-CN" b="0" kern="0" dirty="0">
                <a:solidFill>
                  <a:srgbClr val="000000"/>
                </a:solidFill>
              </a:rPr>
              <a:t> -r sun/</a:t>
            </a:r>
            <a:r>
              <a:rPr lang="en-US" altLang="zh-CN" b="0" kern="0" dirty="0" err="1">
                <a:solidFill>
                  <a:srgbClr val="000000"/>
                </a:solidFill>
              </a:rPr>
              <a:t>work.d</a:t>
            </a:r>
            <a:endParaRPr lang="en-US" altLang="zh-CN" b="0" kern="0" dirty="0">
              <a:solidFill>
                <a:srgbClr val="000000"/>
              </a:solidFill>
            </a:endParaRPr>
          </a:p>
          <a:p>
            <a:pPr lvl="1" eaLnBrk="1" hangingPunct="1">
              <a:lnSpc>
                <a:spcPct val="100000"/>
              </a:lnSpc>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创建</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删除目录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11D3642B-853F-4AE4-9B62-BA6F7F5FB11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575113921"/>
      </p:ext>
    </p:extLst>
  </p:cSld>
  <p:clrMapOvr>
    <a:masterClrMapping/>
  </p:clrMapOvr>
  <p:transition spd="slow" advTm="38376"/>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latin typeface="Courier New" pitchFamily="49" charset="0"/>
              </a:rPr>
              <a:t>选项</a:t>
            </a:r>
            <a:r>
              <a:rPr lang="en-US" altLang="zh-CN" kern="0" dirty="0">
                <a:solidFill>
                  <a:srgbClr val="800000"/>
                </a:solidFill>
                <a:latin typeface="Verdana" pitchFamily="34" charset="0"/>
              </a:rPr>
              <a:t>–u</a:t>
            </a:r>
            <a:r>
              <a:rPr lang="zh-CN" altLang="en-US" kern="0" dirty="0">
                <a:latin typeface="Courier New" pitchFamily="49" charset="0"/>
              </a:rPr>
              <a:t>，增量</a:t>
            </a:r>
            <a:r>
              <a:rPr lang="zh-CN" altLang="en-US" kern="0" dirty="0"/>
              <a:t>拷贝</a:t>
            </a:r>
            <a:r>
              <a:rPr lang="en-US" altLang="zh-CN" kern="0" dirty="0"/>
              <a:t>(update)</a:t>
            </a:r>
            <a:r>
              <a:rPr lang="zh-CN" altLang="en-US" kern="0" dirty="0"/>
              <a:t>，</a:t>
            </a:r>
            <a:r>
              <a:rPr lang="zh-CN" altLang="en-US" kern="0" dirty="0">
                <a:latin typeface="Courier New" pitchFamily="49" charset="0"/>
              </a:rPr>
              <a:t>便于备份目录</a:t>
            </a:r>
          </a:p>
          <a:p>
            <a:pPr lvl="1" eaLnBrk="1" hangingPunct="1">
              <a:lnSpc>
                <a:spcPct val="150000"/>
              </a:lnSpc>
              <a:defRPr/>
            </a:pPr>
            <a:r>
              <a:rPr lang="zh-CN" altLang="en-US" b="0" kern="0" dirty="0">
                <a:solidFill>
                  <a:srgbClr val="000000"/>
                </a:solidFill>
                <a:latin typeface="Courier New" pitchFamily="49" charset="0"/>
              </a:rPr>
              <a:t>根据文件的时戳，不拷贝相同的或者过时的版本的文件，以提高速度</a:t>
            </a:r>
          </a:p>
          <a:p>
            <a:pPr lvl="1" eaLnBrk="1" hangingPunct="1">
              <a:lnSpc>
                <a:spcPct val="150000"/>
              </a:lnSpc>
              <a:defRPr/>
            </a:pPr>
            <a:r>
              <a:rPr lang="en-US" altLang="zh-CN" b="0" i="1" kern="0" dirty="0">
                <a:solidFill>
                  <a:srgbClr val="000000"/>
                </a:solidFill>
                <a:latin typeface="Times New Roman" pitchFamily="18" charset="0"/>
              </a:rPr>
              <a:t>dir1</a:t>
            </a:r>
            <a:r>
              <a:rPr lang="zh-CN" altLang="en-US" b="0" kern="0" dirty="0">
                <a:solidFill>
                  <a:srgbClr val="000000"/>
                </a:solidFill>
                <a:latin typeface="Times New Roman" pitchFamily="18" charset="0"/>
              </a:rPr>
              <a:t>和</a:t>
            </a:r>
            <a:r>
              <a:rPr lang="en-US" altLang="zh-CN" b="0" i="1" kern="0" dirty="0">
                <a:solidFill>
                  <a:srgbClr val="000000"/>
                </a:solidFill>
                <a:latin typeface="Times New Roman" pitchFamily="18" charset="0"/>
              </a:rPr>
              <a:t>dir2</a:t>
            </a:r>
            <a:r>
              <a:rPr lang="zh-CN" altLang="en-US" b="0" kern="0" dirty="0">
                <a:solidFill>
                  <a:srgbClr val="000000"/>
                </a:solidFill>
                <a:latin typeface="Courier New" pitchFamily="49" charset="0"/>
              </a:rPr>
              <a:t>不慎颠倒位置，不会出现灾难性后果</a:t>
            </a:r>
          </a:p>
          <a:p>
            <a:pPr lvl="1" eaLnBrk="1" hangingPunct="1">
              <a:lnSpc>
                <a:spcPct val="150000"/>
              </a:lnSpc>
              <a:defRPr/>
            </a:pPr>
            <a:r>
              <a:rPr lang="en-US" altLang="zh-CN" kern="0" dirty="0">
                <a:solidFill>
                  <a:srgbClr val="000000"/>
                </a:solidFill>
                <a:latin typeface="Times New Roman" pitchFamily="18" charset="0"/>
              </a:rPr>
              <a:t>Windows</a:t>
            </a:r>
            <a:r>
              <a:rPr lang="zh-CN" altLang="en-US" b="0" kern="0" dirty="0">
                <a:solidFill>
                  <a:srgbClr val="000000"/>
                </a:solidFill>
                <a:latin typeface="Times New Roman" pitchFamily="18" charset="0"/>
              </a:rPr>
              <a:t>中</a:t>
            </a:r>
            <a:r>
              <a:rPr lang="zh-CN" altLang="en-US" b="0" kern="0" dirty="0">
                <a:solidFill>
                  <a:srgbClr val="000000"/>
                </a:solidFill>
              </a:rPr>
              <a:t>类似</a:t>
            </a:r>
            <a:r>
              <a:rPr lang="zh-CN" altLang="en-US" b="0" kern="0" dirty="0">
                <a:solidFill>
                  <a:srgbClr val="000000"/>
                </a:solidFill>
                <a:latin typeface="Courier New" pitchFamily="49" charset="0"/>
              </a:rPr>
              <a:t>功能的</a:t>
            </a:r>
            <a:r>
              <a:rPr lang="zh-CN" altLang="en-US" b="0" kern="0" dirty="0">
                <a:solidFill>
                  <a:srgbClr val="000000"/>
                </a:solidFill>
              </a:rPr>
              <a:t>命令</a:t>
            </a:r>
            <a:r>
              <a:rPr lang="en-US" altLang="zh-CN" b="0" kern="0" dirty="0">
                <a:solidFill>
                  <a:srgbClr val="000000"/>
                </a:solidFill>
              </a:rPr>
              <a:t>XCOPY</a:t>
            </a:r>
            <a:r>
              <a:rPr lang="zh-CN" altLang="en-US" b="0" kern="0" dirty="0">
                <a:solidFill>
                  <a:srgbClr val="000000"/>
                </a:solidFill>
              </a:rPr>
              <a:t>，选项</a:t>
            </a:r>
            <a:r>
              <a:rPr lang="en-US" altLang="zh-CN" b="0" kern="0" dirty="0">
                <a:solidFill>
                  <a:srgbClr val="000000"/>
                </a:solidFill>
              </a:rPr>
              <a:t>/D</a:t>
            </a:r>
            <a:r>
              <a:rPr lang="zh-CN" altLang="en-US" b="0" kern="0" dirty="0">
                <a:solidFill>
                  <a:srgbClr val="000000"/>
                </a:solidFill>
              </a:rPr>
              <a:t>可以</a:t>
            </a:r>
            <a:r>
              <a:rPr lang="zh-CN" altLang="en-US" b="0" kern="0" dirty="0">
                <a:solidFill>
                  <a:srgbClr val="000000"/>
                </a:solidFill>
                <a:latin typeface="Courier New" pitchFamily="49" charset="0"/>
              </a:rPr>
              <a:t>用来实现增量</a:t>
            </a:r>
            <a:r>
              <a:rPr lang="zh-CN" altLang="en-US" b="0" kern="0" dirty="0">
                <a:solidFill>
                  <a:srgbClr val="000000"/>
                </a:solidFill>
              </a:rPr>
              <a:t>拷贝</a:t>
            </a:r>
            <a:r>
              <a:rPr lang="en-US" altLang="zh-CN" b="0" kern="0" dirty="0">
                <a:solidFill>
                  <a:srgbClr val="000000"/>
                </a:solidFill>
                <a:latin typeface="Times New Roman" pitchFamily="18" charset="0"/>
              </a:rPr>
              <a:t>(Date)</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cp</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增量拷贝</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1C6ABAA9-CB3C-4B1A-A04E-4E197AC4857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79170579"/>
      </p:ext>
    </p:extLst>
  </p:cSld>
  <p:clrMapOvr>
    <a:masterClrMapping/>
  </p:clrMapOvr>
  <p:transition spd="slow" advTm="38376"/>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3"/>
            <a:ext cx="9865096" cy="517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kumimoji="0" lang="zh-CN" altLang="en-US" kern="0" dirty="0">
                <a:latin typeface="Verdana" pitchFamily="34" charset="0"/>
              </a:rPr>
              <a:t>复制</a:t>
            </a:r>
            <a:r>
              <a:rPr lang="zh-CN" altLang="en-US" kern="0" dirty="0">
                <a:latin typeface="Verdana" pitchFamily="34" charset="0"/>
              </a:rPr>
              <a:t>目录</a:t>
            </a:r>
          </a:p>
          <a:p>
            <a:pPr lvl="1" eaLnBrk="1" hangingPunct="1">
              <a:lnSpc>
                <a:spcPct val="100000"/>
              </a:lnSpc>
              <a:buNone/>
              <a:defRPr/>
            </a:pPr>
            <a:r>
              <a:rPr lang="zh-CN" altLang="en-US" b="0" kern="0" dirty="0">
                <a:solidFill>
                  <a:srgbClr val="000000"/>
                </a:solidFill>
              </a:rPr>
              <a:t>将目录</a:t>
            </a:r>
            <a:r>
              <a:rPr lang="en-US" altLang="zh-CN" b="0" kern="0" dirty="0" err="1">
                <a:solidFill>
                  <a:srgbClr val="000000"/>
                </a:solidFill>
              </a:rPr>
              <a:t>work.d</a:t>
            </a:r>
            <a:r>
              <a:rPr lang="zh-CN" altLang="en-US" b="0" kern="0" dirty="0">
                <a:solidFill>
                  <a:srgbClr val="000000"/>
                </a:solidFill>
              </a:rPr>
              <a:t>复制为</a:t>
            </a:r>
            <a:r>
              <a:rPr lang="en-US" altLang="zh-CN" b="0" kern="0" dirty="0" err="1">
                <a:solidFill>
                  <a:srgbClr val="000000"/>
                </a:solidFill>
              </a:rPr>
              <a:t>bak.d</a:t>
            </a:r>
            <a:endParaRPr lang="en-US" altLang="zh-CN" b="0" kern="0" dirty="0">
              <a:solidFill>
                <a:srgbClr val="000000"/>
              </a:solidFill>
            </a:endParaRPr>
          </a:p>
          <a:p>
            <a:pPr lvl="1" eaLnBrk="1" hangingPunct="1">
              <a:lnSpc>
                <a:spcPct val="100000"/>
              </a:lnSpc>
              <a:buNone/>
              <a:defRPr/>
            </a:pPr>
            <a:r>
              <a:rPr lang="zh-CN" altLang="en-US" b="0" kern="0" dirty="0">
                <a:solidFill>
                  <a:srgbClr val="000000"/>
                </a:solidFill>
              </a:rPr>
              <a:t>若</a:t>
            </a:r>
            <a:r>
              <a:rPr lang="en-US" altLang="zh-CN" b="0" kern="0" dirty="0" err="1">
                <a:solidFill>
                  <a:srgbClr val="000000"/>
                </a:solidFill>
              </a:rPr>
              <a:t>bak.d</a:t>
            </a:r>
            <a:r>
              <a:rPr lang="zh-CN" altLang="en-US" b="0" kern="0" dirty="0">
                <a:solidFill>
                  <a:srgbClr val="000000"/>
                </a:solidFill>
              </a:rPr>
              <a:t>不存在，执行：</a:t>
            </a:r>
            <a:r>
              <a:rPr lang="en-US" altLang="zh-CN" b="0" kern="0" dirty="0" err="1">
                <a:solidFill>
                  <a:srgbClr val="000000"/>
                </a:solidFill>
              </a:rPr>
              <a:t>cp</a:t>
            </a:r>
            <a:r>
              <a:rPr lang="en-US" altLang="zh-CN" b="0" kern="0" dirty="0">
                <a:solidFill>
                  <a:srgbClr val="000000"/>
                </a:solidFill>
              </a:rPr>
              <a:t> -r </a:t>
            </a:r>
            <a:r>
              <a:rPr lang="en-US" altLang="zh-CN" b="0" kern="0" dirty="0" err="1">
                <a:solidFill>
                  <a:srgbClr val="000000"/>
                </a:solidFill>
              </a:rPr>
              <a:t>work.d</a:t>
            </a:r>
            <a:r>
              <a:rPr lang="en-US" altLang="zh-CN" b="0" kern="0" dirty="0">
                <a:solidFill>
                  <a:srgbClr val="000000"/>
                </a:solidFill>
              </a:rPr>
              <a:t>  </a:t>
            </a:r>
            <a:r>
              <a:rPr lang="en-US" altLang="zh-CN" b="0" kern="0" dirty="0" err="1">
                <a:solidFill>
                  <a:srgbClr val="000000"/>
                </a:solidFill>
              </a:rPr>
              <a:t>bak.d</a:t>
            </a:r>
            <a:endParaRPr lang="en-US" altLang="zh-CN" b="0" kern="0" dirty="0">
              <a:solidFill>
                <a:srgbClr val="000000"/>
              </a:solidFill>
            </a:endParaRPr>
          </a:p>
          <a:p>
            <a:pPr lvl="1" eaLnBrk="1" hangingPunct="1">
              <a:buNone/>
              <a:defRPr/>
            </a:pPr>
            <a:r>
              <a:rPr lang="zh-CN" altLang="en-US" b="0" kern="0" dirty="0">
                <a:solidFill>
                  <a:srgbClr val="000000"/>
                </a:solidFill>
              </a:rPr>
              <a:t>若</a:t>
            </a:r>
            <a:r>
              <a:rPr lang="en-US" altLang="zh-CN" b="0" kern="0" dirty="0" err="1">
                <a:solidFill>
                  <a:srgbClr val="000000"/>
                </a:solidFill>
              </a:rPr>
              <a:t>bak.d</a:t>
            </a:r>
            <a:r>
              <a:rPr lang="zh-CN" altLang="en-US" b="0" kern="0" dirty="0">
                <a:solidFill>
                  <a:srgbClr val="000000"/>
                </a:solidFill>
              </a:rPr>
              <a:t>已存在，执行上述命令会把</a:t>
            </a:r>
            <a:r>
              <a:rPr lang="en-US" altLang="zh-CN" b="0" kern="0" dirty="0" err="1">
                <a:solidFill>
                  <a:srgbClr val="000000"/>
                </a:solidFill>
              </a:rPr>
              <a:t>work.d</a:t>
            </a:r>
            <a:r>
              <a:rPr lang="zh-CN" altLang="en-US" b="0" kern="0" dirty="0">
                <a:solidFill>
                  <a:srgbClr val="000000"/>
                </a:solidFill>
              </a:rPr>
              <a:t>拷贝成</a:t>
            </a:r>
            <a:r>
              <a:rPr lang="en-US" altLang="zh-CN" b="0" kern="0" dirty="0" err="1">
                <a:solidFill>
                  <a:srgbClr val="000000"/>
                </a:solidFill>
              </a:rPr>
              <a:t>bak.d</a:t>
            </a:r>
            <a:r>
              <a:rPr lang="zh-CN" altLang="en-US" b="0" kern="0" dirty="0">
                <a:solidFill>
                  <a:srgbClr val="000000"/>
                </a:solidFill>
              </a:rPr>
              <a:t>的子目录</a:t>
            </a:r>
            <a:endParaRPr lang="en-US" altLang="zh-CN" b="0" kern="0" dirty="0">
              <a:solidFill>
                <a:srgbClr val="000000"/>
              </a:solidFill>
            </a:endParaRPr>
          </a:p>
          <a:p>
            <a:pPr lvl="1" eaLnBrk="1" hangingPunct="1">
              <a:buNone/>
              <a:defRPr/>
            </a:pPr>
            <a:r>
              <a:rPr lang="en-US" altLang="zh-CN" b="0" kern="0" dirty="0">
                <a:solidFill>
                  <a:srgbClr val="000000"/>
                </a:solidFill>
              </a:rPr>
              <a:t>cp -r </a:t>
            </a:r>
            <a:r>
              <a:rPr lang="en-US" altLang="zh-CN" b="0" kern="0" dirty="0" err="1">
                <a:solidFill>
                  <a:srgbClr val="000000"/>
                </a:solidFill>
              </a:rPr>
              <a:t>work.d</a:t>
            </a:r>
            <a:r>
              <a:rPr lang="en-US" altLang="zh-CN" b="0" kern="0" dirty="0">
                <a:solidFill>
                  <a:srgbClr val="000000"/>
                </a:solidFill>
              </a:rPr>
              <a:t>/*  </a:t>
            </a:r>
            <a:r>
              <a:rPr lang="en-US" altLang="zh-CN" b="0" kern="0" dirty="0" err="1">
                <a:solidFill>
                  <a:srgbClr val="000000"/>
                </a:solidFill>
              </a:rPr>
              <a:t>bak.d</a:t>
            </a:r>
            <a:endParaRPr lang="en-US" altLang="zh-CN" b="0" kern="0" dirty="0">
              <a:solidFill>
                <a:srgbClr val="000000"/>
              </a:solidFill>
            </a:endParaRPr>
          </a:p>
          <a:p>
            <a:pPr lvl="0" eaLnBrk="1" hangingPunct="1">
              <a:lnSpc>
                <a:spcPct val="100000"/>
              </a:lnSpc>
              <a:buClr>
                <a:srgbClr val="FF9900"/>
              </a:buClr>
              <a:defRPr/>
            </a:pPr>
            <a:r>
              <a:rPr lang="zh-CN" altLang="en-US" kern="0" dirty="0">
                <a:latin typeface="Verdana" pitchFamily="34" charset="0"/>
              </a:rPr>
              <a:t>增量拷贝</a:t>
            </a:r>
          </a:p>
          <a:p>
            <a:pPr lvl="1" eaLnBrk="1" hangingPunct="1">
              <a:lnSpc>
                <a:spcPct val="100000"/>
              </a:lnSpc>
              <a:buNone/>
              <a:defRPr/>
            </a:pPr>
            <a:r>
              <a:rPr lang="zh-CN" altLang="en-US" b="0" kern="0" dirty="0">
                <a:solidFill>
                  <a:srgbClr val="000000"/>
                </a:solidFill>
              </a:rPr>
              <a:t>将</a:t>
            </a:r>
            <a:r>
              <a:rPr lang="en-US" altLang="zh-CN" b="0" kern="0" dirty="0" err="1">
                <a:solidFill>
                  <a:srgbClr val="000000"/>
                </a:solidFill>
              </a:rPr>
              <a:t>work.d</a:t>
            </a:r>
            <a:r>
              <a:rPr lang="zh-CN" altLang="en-US" b="0" kern="0" dirty="0">
                <a:solidFill>
                  <a:srgbClr val="000000"/>
                </a:solidFill>
              </a:rPr>
              <a:t>中的内容增量拷贝到备份目录</a:t>
            </a:r>
            <a:r>
              <a:rPr lang="en-US" altLang="zh-CN" b="0" kern="0" dirty="0" err="1">
                <a:solidFill>
                  <a:srgbClr val="000000"/>
                </a:solidFill>
              </a:rPr>
              <a:t>bak.d</a:t>
            </a:r>
            <a:r>
              <a:rPr lang="zh-CN" altLang="en-US" b="0" kern="0" dirty="0">
                <a:solidFill>
                  <a:srgbClr val="000000"/>
                </a:solidFill>
              </a:rPr>
              <a:t>中</a:t>
            </a:r>
          </a:p>
          <a:p>
            <a:pPr lvl="1" eaLnBrk="1" hangingPunct="1">
              <a:lnSpc>
                <a:spcPct val="100000"/>
              </a:lnSpc>
              <a:buNone/>
              <a:defRPr/>
            </a:pPr>
            <a:r>
              <a:rPr lang="en-US" altLang="zh-CN" b="0" kern="0" dirty="0" err="1">
                <a:solidFill>
                  <a:srgbClr val="000000"/>
                </a:solidFill>
              </a:rPr>
              <a:t>cp</a:t>
            </a:r>
            <a:r>
              <a:rPr lang="en-US" altLang="zh-CN" b="0" kern="0" dirty="0">
                <a:solidFill>
                  <a:srgbClr val="000000"/>
                </a:solidFill>
              </a:rPr>
              <a:t> -</a:t>
            </a:r>
            <a:r>
              <a:rPr lang="en-US" altLang="zh-CN" b="0" kern="0" dirty="0" err="1">
                <a:solidFill>
                  <a:srgbClr val="000000"/>
                </a:solidFill>
              </a:rPr>
              <a:t>ruv</a:t>
            </a:r>
            <a:r>
              <a:rPr lang="en-US" altLang="zh-CN" b="0" kern="0" dirty="0">
                <a:solidFill>
                  <a:srgbClr val="000000"/>
                </a:solidFill>
              </a:rPr>
              <a:t> </a:t>
            </a:r>
            <a:r>
              <a:rPr lang="en-US" altLang="zh-CN" b="0" kern="0" dirty="0" err="1">
                <a:solidFill>
                  <a:srgbClr val="000000"/>
                </a:solidFill>
              </a:rPr>
              <a:t>work.d</a:t>
            </a:r>
            <a:r>
              <a:rPr lang="en-US" altLang="zh-CN" kern="0" dirty="0">
                <a:solidFill>
                  <a:srgbClr val="000000"/>
                </a:solidFill>
              </a:rPr>
              <a:t>/*</a:t>
            </a:r>
            <a:r>
              <a:rPr lang="en-US" altLang="zh-CN" b="0" kern="0" dirty="0">
                <a:solidFill>
                  <a:srgbClr val="000000"/>
                </a:solidFill>
              </a:rPr>
              <a:t> </a:t>
            </a:r>
            <a:r>
              <a:rPr lang="en-US" altLang="zh-CN" b="0" kern="0" dirty="0" err="1">
                <a:solidFill>
                  <a:srgbClr val="000000"/>
                </a:solidFill>
              </a:rPr>
              <a:t>bak.d</a:t>
            </a:r>
            <a:endParaRPr lang="en-US" altLang="zh-CN" b="0" kern="0" dirty="0">
              <a:solidFill>
                <a:srgbClr val="000000"/>
              </a:solidFill>
            </a:endParaRPr>
          </a:p>
          <a:p>
            <a:pPr lvl="0" eaLnBrk="1" hangingPunct="1">
              <a:lnSpc>
                <a:spcPct val="100000"/>
              </a:lnSpc>
              <a:buClr>
                <a:srgbClr val="FF9900"/>
              </a:buClr>
              <a:defRPr/>
            </a:pPr>
            <a:r>
              <a:rPr lang="zh-CN" altLang="en-US" kern="0" dirty="0">
                <a:latin typeface="Verdana" pitchFamily="34" charset="0"/>
              </a:rPr>
              <a:t>命令</a:t>
            </a:r>
            <a:r>
              <a:rPr lang="en-US" altLang="zh-CN" kern="0" dirty="0">
                <a:latin typeface="Verdana" pitchFamily="34" charset="0"/>
              </a:rPr>
              <a:t>touch</a:t>
            </a:r>
          </a:p>
          <a:p>
            <a:pPr lvl="1" eaLnBrk="1" hangingPunct="1">
              <a:lnSpc>
                <a:spcPct val="100000"/>
              </a:lnSpc>
              <a:buNone/>
              <a:defRPr/>
            </a:pPr>
            <a:r>
              <a:rPr lang="en-US" altLang="zh-CN" b="0" kern="0" dirty="0">
                <a:solidFill>
                  <a:srgbClr val="000000"/>
                </a:solidFill>
              </a:rPr>
              <a:t>  </a:t>
            </a:r>
            <a:r>
              <a:rPr lang="zh-CN" altLang="en-US" b="0" kern="0" dirty="0">
                <a:solidFill>
                  <a:srgbClr val="000000"/>
                </a:solidFill>
              </a:rPr>
              <a:t>将文件的最后一次修改时间设置为当前时间，但不修改文件内容。例如：</a:t>
            </a:r>
            <a:r>
              <a:rPr lang="en-US" altLang="zh-CN" b="0" kern="0" dirty="0">
                <a:solidFill>
                  <a:srgbClr val="000000"/>
                </a:solidFill>
              </a:rPr>
              <a:t>touch *.[</a:t>
            </a:r>
            <a:r>
              <a:rPr lang="en-US" altLang="zh-CN" b="0" kern="0" dirty="0" err="1">
                <a:solidFill>
                  <a:srgbClr val="000000"/>
                </a:solidFill>
              </a:rPr>
              <a:t>ch</a:t>
            </a:r>
            <a:r>
              <a:rPr lang="en-US" altLang="zh-CN" b="0" kern="0" dirty="0">
                <a:solidFill>
                  <a:srgbClr val="000000"/>
                </a:solidFill>
              </a:rPr>
              <a:t>]</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cp</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复制目录</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举例</a:t>
            </a:r>
            <a:r>
              <a:rPr lang="en-US" altLang="zh-CN" kern="0" dirty="0">
                <a:latin typeface="Verdana" panose="020B0604030504040204" pitchFamily="34" charset="0"/>
                <a:ea typeface="黑体" panose="02010609060101010101" pitchFamily="49" charset="-122"/>
              </a:rPr>
              <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1EA3680-FCC0-4DD3-901B-03F26FC8ABA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811535402"/>
      </p:ext>
    </p:extLst>
  </p:cSld>
  <p:clrMapOvr>
    <a:masterClrMapping/>
  </p:clrMapOvr>
  <p:transition spd="slow" advTm="38376"/>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97144"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700"/>
              </a:lnSpc>
              <a:buClr>
                <a:srgbClr val="FF9900"/>
              </a:buClr>
              <a:defRPr/>
            </a:pPr>
            <a:r>
              <a:rPr lang="en-US" altLang="zh-CN" kern="0" dirty="0" err="1"/>
              <a:t>rsync</a:t>
            </a:r>
            <a:r>
              <a:rPr lang="zh-CN" altLang="en-US" kern="0" dirty="0"/>
              <a:t>命令，完成</a:t>
            </a:r>
            <a:r>
              <a:rPr lang="zh-CN" altLang="en-US" b="0" kern="0" dirty="0">
                <a:solidFill>
                  <a:srgbClr val="000000"/>
                </a:solidFill>
              </a:rPr>
              <a:t>远程同步，可以镜像整个目录树</a:t>
            </a:r>
          </a:p>
          <a:p>
            <a:pPr eaLnBrk="1" hangingPunct="1">
              <a:lnSpc>
                <a:spcPts val="3700"/>
              </a:lnSpc>
              <a:buClr>
                <a:srgbClr val="FF9900"/>
              </a:buClr>
              <a:defRPr/>
            </a:pPr>
            <a:r>
              <a:rPr lang="zh-CN" altLang="en-US" kern="0" dirty="0"/>
              <a:t>问题</a:t>
            </a:r>
          </a:p>
          <a:p>
            <a:pPr lvl="1" eaLnBrk="1" hangingPunct="1">
              <a:lnSpc>
                <a:spcPts val="3700"/>
              </a:lnSpc>
              <a:defRPr/>
            </a:pPr>
            <a:r>
              <a:rPr lang="zh-CN" altLang="en-US" b="0" kern="0" dirty="0">
                <a:solidFill>
                  <a:srgbClr val="000000"/>
                </a:solidFill>
              </a:rPr>
              <a:t>网络中两个主机</a:t>
            </a:r>
            <a:r>
              <a:rPr lang="en-US" altLang="zh-CN" b="0" kern="0" dirty="0">
                <a:solidFill>
                  <a:srgbClr val="000000"/>
                </a:solidFill>
              </a:rPr>
              <a:t>A</a:t>
            </a:r>
            <a:r>
              <a:rPr lang="zh-CN" altLang="en-US" b="0" kern="0" dirty="0">
                <a:solidFill>
                  <a:srgbClr val="000000"/>
                </a:solidFill>
              </a:rPr>
              <a:t>和</a:t>
            </a:r>
            <a:r>
              <a:rPr lang="en-US" altLang="zh-CN" b="0" kern="0" dirty="0">
                <a:solidFill>
                  <a:srgbClr val="000000"/>
                </a:solidFill>
              </a:rPr>
              <a:t>B</a:t>
            </a:r>
            <a:r>
              <a:rPr lang="zh-CN" altLang="en-US" b="0" kern="0" dirty="0">
                <a:solidFill>
                  <a:srgbClr val="000000"/>
                </a:solidFill>
              </a:rPr>
              <a:t>，都有同一个二进制的大型数据文件</a:t>
            </a:r>
            <a:r>
              <a:rPr lang="en-US" altLang="zh-CN" kern="0" dirty="0">
                <a:solidFill>
                  <a:srgbClr val="000000"/>
                </a:solidFill>
              </a:rPr>
              <a:t>big.dat</a:t>
            </a:r>
            <a:r>
              <a:rPr lang="zh-CN" altLang="en-US" b="0" kern="0" dirty="0">
                <a:solidFill>
                  <a:srgbClr val="000000"/>
                </a:solidFill>
              </a:rPr>
              <a:t>，文件在</a:t>
            </a:r>
            <a:r>
              <a:rPr lang="en-US" altLang="zh-CN" b="0" kern="0" dirty="0">
                <a:solidFill>
                  <a:srgbClr val="000000"/>
                </a:solidFill>
              </a:rPr>
              <a:t>A</a:t>
            </a:r>
            <a:r>
              <a:rPr lang="zh-CN" altLang="en-US" b="0" kern="0" dirty="0">
                <a:solidFill>
                  <a:srgbClr val="000000"/>
                </a:solidFill>
              </a:rPr>
              <a:t>上做了改变成为了</a:t>
            </a:r>
            <a:r>
              <a:rPr lang="zh-CN" altLang="en-US" kern="0" dirty="0">
                <a:solidFill>
                  <a:srgbClr val="000000"/>
                </a:solidFill>
              </a:rPr>
              <a:t>新版本的</a:t>
            </a:r>
            <a:r>
              <a:rPr lang="en-US" altLang="zh-CN" kern="0" dirty="0">
                <a:solidFill>
                  <a:srgbClr val="000000"/>
                </a:solidFill>
              </a:rPr>
              <a:t>big.dat</a:t>
            </a:r>
            <a:r>
              <a:rPr lang="zh-CN" altLang="en-US" b="0" kern="0" dirty="0">
                <a:solidFill>
                  <a:srgbClr val="000000"/>
                </a:solidFill>
              </a:rPr>
              <a:t>，需要让</a:t>
            </a:r>
            <a:r>
              <a:rPr lang="en-US" altLang="zh-CN" b="0" kern="0" dirty="0">
                <a:solidFill>
                  <a:srgbClr val="000000"/>
                </a:solidFill>
              </a:rPr>
              <a:t>B</a:t>
            </a:r>
            <a:r>
              <a:rPr lang="zh-CN" altLang="en-US" b="0" kern="0" dirty="0">
                <a:solidFill>
                  <a:srgbClr val="000000"/>
                </a:solidFill>
              </a:rPr>
              <a:t>也得到</a:t>
            </a:r>
            <a:r>
              <a:rPr lang="zh-CN" altLang="en-US" kern="0" dirty="0">
                <a:solidFill>
                  <a:srgbClr val="000000"/>
                </a:solidFill>
              </a:rPr>
              <a:t>新文件</a:t>
            </a:r>
            <a:endParaRPr lang="en-US" altLang="zh-CN" b="0" kern="0" dirty="0">
              <a:solidFill>
                <a:srgbClr val="000000"/>
              </a:solidFill>
            </a:endParaRPr>
          </a:p>
          <a:p>
            <a:pPr eaLnBrk="1" hangingPunct="1">
              <a:lnSpc>
                <a:spcPts val="3700"/>
              </a:lnSpc>
              <a:buClr>
                <a:srgbClr val="FF9900"/>
              </a:buClr>
              <a:defRPr/>
            </a:pPr>
            <a:r>
              <a:rPr lang="zh-CN" altLang="en-US" kern="0" dirty="0"/>
              <a:t>优化的流程，增量文件传输，效率高</a:t>
            </a:r>
          </a:p>
          <a:p>
            <a:pPr lvl="1" eaLnBrk="1" hangingPunct="1">
              <a:lnSpc>
                <a:spcPts val="3700"/>
              </a:lnSpc>
              <a:defRPr/>
            </a:pPr>
            <a:r>
              <a:rPr lang="en-US" altLang="zh-CN" b="0" kern="0" dirty="0" err="1">
                <a:solidFill>
                  <a:srgbClr val="000000"/>
                </a:solidFill>
              </a:rPr>
              <a:t>rsync</a:t>
            </a:r>
            <a:r>
              <a:rPr lang="zh-CN" altLang="en-US" b="0" kern="0" dirty="0">
                <a:solidFill>
                  <a:srgbClr val="000000"/>
                </a:solidFill>
              </a:rPr>
              <a:t>用一精巧的算法，将文件分块，在两主机间传播数据块的</a:t>
            </a:r>
            <a:r>
              <a:rPr lang="en-US" altLang="zh-CN" b="0" kern="0" dirty="0">
                <a:solidFill>
                  <a:srgbClr val="000000"/>
                </a:solidFill>
              </a:rPr>
              <a:t>hash</a:t>
            </a:r>
            <a:r>
              <a:rPr lang="zh-CN" altLang="en-US" b="0" kern="0" dirty="0">
                <a:solidFill>
                  <a:srgbClr val="000000"/>
                </a:solidFill>
              </a:rPr>
              <a:t>值，据此推出两版本文件之间区别，使得网络只传输文件的增、删、改部分</a:t>
            </a:r>
          </a:p>
          <a:p>
            <a:pPr eaLnBrk="1" hangingPunct="1">
              <a:lnSpc>
                <a:spcPts val="3700"/>
              </a:lnSpc>
              <a:buClr>
                <a:srgbClr val="FF9900"/>
              </a:buClr>
              <a:defRPr/>
            </a:pPr>
            <a:r>
              <a:rPr lang="en-US" altLang="zh-CN" kern="0" dirty="0"/>
              <a:t>Windows</a:t>
            </a:r>
            <a:r>
              <a:rPr lang="zh-CN" altLang="en-US" kern="0" dirty="0"/>
              <a:t>下的也有类似工具</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627466" y="115888"/>
            <a:ext cx="893303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rsync</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数据备份工具（增量拷贝）</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58B8E9B-61EC-4229-A0A6-AF60F5849CA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496917685"/>
      </p:ext>
    </p:extLst>
  </p:cSld>
  <p:clrMapOvr>
    <a:masterClrMapping/>
  </p:clrMapOvr>
  <p:transition spd="slow" advTm="38376"/>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目录遍历的命令</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6DE348DD-0050-4931-93CB-6327399E49F9}"/>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816569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kumimoji="0" lang="zh-CN" altLang="en-US" kern="0" dirty="0"/>
              <a:t>功能</a:t>
            </a:r>
          </a:p>
          <a:p>
            <a:pPr lvl="1" eaLnBrk="1" hangingPunct="1">
              <a:lnSpc>
                <a:spcPct val="150000"/>
              </a:lnSpc>
              <a:buNone/>
              <a:defRPr/>
            </a:pPr>
            <a:r>
              <a:rPr kumimoji="0" lang="zh-CN" altLang="en-US" b="0" kern="0" dirty="0">
                <a:solidFill>
                  <a:srgbClr val="000000"/>
                </a:solidFill>
                <a:latin typeface="Courier New" pitchFamily="49" charset="0"/>
              </a:rPr>
              <a:t>  </a:t>
            </a:r>
            <a:r>
              <a:rPr kumimoji="0" lang="en-US" altLang="zh-CN" b="0" kern="0" dirty="0">
                <a:solidFill>
                  <a:srgbClr val="000000"/>
                </a:solidFill>
              </a:rPr>
              <a:t>f</a:t>
            </a:r>
            <a:r>
              <a:rPr lang="en-US" altLang="zh-CN" b="0" kern="0" dirty="0">
                <a:solidFill>
                  <a:srgbClr val="000000"/>
                </a:solidFill>
              </a:rPr>
              <a:t>ind</a:t>
            </a:r>
            <a:r>
              <a:rPr lang="zh-CN" altLang="en-US" b="0" kern="0" dirty="0">
                <a:solidFill>
                  <a:srgbClr val="000000"/>
                </a:solidFill>
              </a:rPr>
              <a:t>命令从指定的</a:t>
            </a:r>
            <a:r>
              <a:rPr lang="zh-CN" altLang="en-US" kern="0" dirty="0">
                <a:solidFill>
                  <a:srgbClr val="C00000"/>
                </a:solidFill>
              </a:rPr>
              <a:t>查找范围</a:t>
            </a:r>
            <a:r>
              <a:rPr lang="zh-CN" altLang="en-US" b="0" kern="0" dirty="0">
                <a:solidFill>
                  <a:srgbClr val="000000"/>
                </a:solidFill>
              </a:rPr>
              <a:t>开始，递归地查找子目录，凡满足</a:t>
            </a:r>
            <a:r>
              <a:rPr lang="zh-CN" altLang="en-US" kern="0" dirty="0">
                <a:solidFill>
                  <a:srgbClr val="C00000"/>
                </a:solidFill>
              </a:rPr>
              <a:t>条件</a:t>
            </a:r>
            <a:r>
              <a:rPr lang="zh-CN" altLang="en-US" b="0" kern="0" dirty="0">
                <a:solidFill>
                  <a:srgbClr val="000000"/>
                </a:solidFill>
              </a:rPr>
              <a:t>的文件或目录，执行规定的</a:t>
            </a:r>
            <a:r>
              <a:rPr lang="zh-CN" altLang="en-US" kern="0" dirty="0">
                <a:solidFill>
                  <a:srgbClr val="C00000"/>
                </a:solidFill>
              </a:rPr>
              <a:t>动作</a:t>
            </a:r>
          </a:p>
          <a:p>
            <a:pPr lvl="0" eaLnBrk="1" hangingPunct="1">
              <a:lnSpc>
                <a:spcPct val="150000"/>
              </a:lnSpc>
              <a:buClr>
                <a:srgbClr val="FF9900"/>
              </a:buClr>
              <a:defRPr/>
            </a:pPr>
            <a:r>
              <a:rPr lang="zh-CN" altLang="en-US" kern="0" dirty="0">
                <a:latin typeface="Verdana" pitchFamily="34" charset="0"/>
              </a:rPr>
              <a:t>举例</a:t>
            </a:r>
          </a:p>
          <a:p>
            <a:pPr lvl="1" eaLnBrk="1" hangingPunct="1">
              <a:lnSpc>
                <a:spcPct val="150000"/>
              </a:lnSpc>
              <a:defRPr/>
            </a:pPr>
            <a:r>
              <a:rPr lang="en-US" altLang="zh-CN" b="0" kern="0" dirty="0">
                <a:solidFill>
                  <a:srgbClr val="000000"/>
                </a:solidFill>
              </a:rPr>
              <a:t>find </a:t>
            </a:r>
            <a:r>
              <a:rPr lang="en-US" altLang="zh-CN" b="0" kern="0" dirty="0" err="1">
                <a:solidFill>
                  <a:srgbClr val="000000"/>
                </a:solidFill>
              </a:rPr>
              <a:t>verl.d</a:t>
            </a:r>
            <a:r>
              <a:rPr lang="en-US" altLang="zh-CN" b="0" kern="0" dirty="0">
                <a:solidFill>
                  <a:srgbClr val="000000"/>
                </a:solidFill>
              </a:rPr>
              <a:t> ver2.d -name '*.c' -print</a:t>
            </a:r>
          </a:p>
          <a:p>
            <a:pPr marL="457200" lvl="1" indent="0" eaLnBrk="1" hangingPunct="1">
              <a:lnSpc>
                <a:spcPct val="150000"/>
              </a:lnSpc>
              <a:buNone/>
              <a:defRPr/>
            </a:pPr>
            <a:r>
              <a:rPr lang="zh-CN" altLang="en-US" b="0" kern="0" dirty="0">
                <a:solidFill>
                  <a:srgbClr val="000000"/>
                </a:solidFill>
              </a:rPr>
              <a:t>范围：当前目录的子目录</a:t>
            </a:r>
            <a:r>
              <a:rPr lang="en-US" altLang="zh-CN" b="0" kern="0" dirty="0">
                <a:solidFill>
                  <a:srgbClr val="000000"/>
                </a:solidFill>
              </a:rPr>
              <a:t>ver1.d </a:t>
            </a:r>
            <a:r>
              <a:rPr lang="zh-CN" altLang="en-US" b="0" kern="0" dirty="0">
                <a:solidFill>
                  <a:srgbClr val="000000"/>
                </a:solidFill>
              </a:rPr>
              <a:t>和</a:t>
            </a:r>
            <a:r>
              <a:rPr lang="en-US" altLang="zh-CN" b="0" kern="0" dirty="0">
                <a:solidFill>
                  <a:srgbClr val="000000"/>
                </a:solidFill>
              </a:rPr>
              <a:t>ver2.d</a:t>
            </a:r>
          </a:p>
          <a:p>
            <a:pPr marL="457200" lvl="1" indent="0" eaLnBrk="1" hangingPunct="1">
              <a:lnSpc>
                <a:spcPct val="150000"/>
              </a:lnSpc>
              <a:buNone/>
              <a:defRPr/>
            </a:pPr>
            <a:r>
              <a:rPr lang="zh-CN" altLang="en-US" b="0" kern="0" dirty="0">
                <a:solidFill>
                  <a:srgbClr val="000000"/>
                </a:solidFill>
              </a:rPr>
              <a:t>条件：与名字*</a:t>
            </a:r>
            <a:r>
              <a:rPr lang="en-US" altLang="zh-CN" b="0" kern="0" dirty="0">
                <a:solidFill>
                  <a:srgbClr val="000000"/>
                </a:solidFill>
              </a:rPr>
              <a:t>.c</a:t>
            </a:r>
            <a:r>
              <a:rPr lang="zh-CN" altLang="en-US" b="0" kern="0" dirty="0">
                <a:solidFill>
                  <a:srgbClr val="000000"/>
                </a:solidFill>
              </a:rPr>
              <a:t>匹配。注</a:t>
            </a:r>
            <a:r>
              <a:rPr lang="en-US" altLang="zh-CN" b="0" kern="0" dirty="0">
                <a:solidFill>
                  <a:srgbClr val="000000"/>
                </a:solidFill>
              </a:rPr>
              <a:t>:*.c</a:t>
            </a:r>
            <a:r>
              <a:rPr lang="zh-CN" altLang="en-US" b="0" kern="0" dirty="0">
                <a:solidFill>
                  <a:srgbClr val="000000"/>
                </a:solidFill>
              </a:rPr>
              <a:t>应当用引号括起</a:t>
            </a:r>
          </a:p>
          <a:p>
            <a:pPr marL="457200" lvl="1" indent="0" eaLnBrk="1" hangingPunct="1">
              <a:lnSpc>
                <a:spcPct val="150000"/>
              </a:lnSpc>
              <a:buNone/>
              <a:defRPr/>
            </a:pPr>
            <a:r>
              <a:rPr lang="zh-CN" altLang="en-US" b="0" kern="0" dirty="0">
                <a:solidFill>
                  <a:srgbClr val="000000"/>
                </a:solidFill>
              </a:rPr>
              <a:t>动作：把查找到的文件的路径名打印出来</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遍历目录树</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8E95F2E-129F-4938-870D-B82E80B4E5F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794044799"/>
      </p:ext>
    </p:extLst>
  </p:cSld>
  <p:clrMapOvr>
    <a:masterClrMapping/>
  </p:clrMapOvr>
  <p:transition spd="slow" advTm="38376"/>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latin typeface="Verdana" pitchFamily="34" charset="0"/>
              </a:rPr>
              <a:t>命令的特点</a:t>
            </a:r>
          </a:p>
          <a:p>
            <a:pPr lvl="1" eaLnBrk="1" hangingPunct="1">
              <a:lnSpc>
                <a:spcPct val="150000"/>
              </a:lnSpc>
              <a:defRPr/>
            </a:pPr>
            <a:r>
              <a:rPr lang="zh-CN" altLang="en-US" b="0" kern="0" dirty="0">
                <a:solidFill>
                  <a:srgbClr val="000000"/>
                </a:solidFill>
              </a:rPr>
              <a:t>功能强，选项较多</a:t>
            </a:r>
          </a:p>
          <a:p>
            <a:pPr lvl="1" eaLnBrk="1" hangingPunct="1">
              <a:lnSpc>
                <a:spcPct val="150000"/>
              </a:lnSpc>
              <a:defRPr/>
            </a:pPr>
            <a:r>
              <a:rPr lang="zh-CN" altLang="en-US" b="0" kern="0" dirty="0">
                <a:solidFill>
                  <a:srgbClr val="000000"/>
                </a:solidFill>
              </a:rPr>
              <a:t>递归式查找，提供了一种遍历目录树的手段</a:t>
            </a:r>
            <a:endParaRPr lang="en-US" altLang="zh-CN" kern="0" dirty="0">
              <a:solidFill>
                <a:srgbClr val="000000"/>
              </a:solidFill>
            </a:endParaRPr>
          </a:p>
          <a:p>
            <a:pPr lvl="1" eaLnBrk="1" hangingPunct="1">
              <a:lnSpc>
                <a:spcPct val="150000"/>
              </a:lnSpc>
              <a:defRPr/>
            </a:pPr>
            <a:r>
              <a:rPr lang="en-US" altLang="zh-CN" kern="0" dirty="0">
                <a:solidFill>
                  <a:srgbClr val="000000"/>
                </a:solidFill>
              </a:rPr>
              <a:t>find</a:t>
            </a:r>
            <a:r>
              <a:rPr lang="zh-CN" altLang="en-US" kern="0" dirty="0">
                <a:solidFill>
                  <a:srgbClr val="000000"/>
                </a:solidFill>
              </a:rPr>
              <a:t>命令提供的灵活性：</a:t>
            </a:r>
            <a:r>
              <a:rPr lang="zh-CN" altLang="en-US" b="0" kern="0" dirty="0">
                <a:solidFill>
                  <a:srgbClr val="000000"/>
                </a:solidFill>
              </a:rPr>
              <a:t>在“动作”中可以指定任何命令（也包括用户自己编写的处理程序），使得</a:t>
            </a:r>
            <a:r>
              <a:rPr lang="en-US" altLang="zh-CN" b="0" kern="0" dirty="0">
                <a:solidFill>
                  <a:srgbClr val="000000"/>
                </a:solidFill>
              </a:rPr>
              <a:t>find</a:t>
            </a:r>
            <a:r>
              <a:rPr lang="zh-CN" altLang="en-US" b="0" kern="0" dirty="0">
                <a:solidFill>
                  <a:srgbClr val="000000"/>
                </a:solidFill>
              </a:rPr>
              <a:t>成为</a:t>
            </a:r>
            <a:r>
              <a:rPr lang="zh-CN" altLang="en-US" kern="0" dirty="0">
                <a:solidFill>
                  <a:srgbClr val="000000"/>
                </a:solidFill>
              </a:rPr>
              <a:t>一个任意处理命令可以借用来进行目录遍历</a:t>
            </a:r>
            <a:r>
              <a:rPr lang="zh-CN" altLang="en-US" b="0" kern="0" dirty="0">
                <a:solidFill>
                  <a:srgbClr val="000000"/>
                </a:solidFill>
              </a:rPr>
              <a:t>的壳（类似</a:t>
            </a:r>
            <a:r>
              <a:rPr lang="en-US" altLang="zh-CN" b="0" kern="0" dirty="0" err="1">
                <a:solidFill>
                  <a:srgbClr val="000000"/>
                </a:solidFill>
              </a:rPr>
              <a:t>awk</a:t>
            </a:r>
            <a:r>
              <a:rPr lang="zh-CN" altLang="en-US" b="0" kern="0" dirty="0">
                <a:solidFill>
                  <a:srgbClr val="000000"/>
                </a:solidFill>
              </a:rPr>
              <a:t>对文本的逐行扫描，</a:t>
            </a:r>
            <a:r>
              <a:rPr lang="en-US" altLang="zh-CN" b="0" kern="0" dirty="0">
                <a:solidFill>
                  <a:srgbClr val="000000"/>
                </a:solidFill>
              </a:rPr>
              <a:t>find</a:t>
            </a:r>
            <a:r>
              <a:rPr lang="zh-CN" altLang="en-US" b="0" kern="0" dirty="0">
                <a:solidFill>
                  <a:srgbClr val="000000"/>
                </a:solidFill>
              </a:rPr>
              <a:t>对目录森林中的文件和目录逐个扫描）</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命令的特点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E61A271-74FA-4F0D-82DF-C86553844C3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432094634"/>
      </p:ext>
    </p:extLst>
  </p:cSld>
  <p:clrMapOvr>
    <a:masterClrMapping/>
  </p:clrMapOvr>
  <p:transition spd="slow" advTm="38376"/>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3333CC"/>
              </a:buClr>
              <a:buFont typeface="Wingdings" pitchFamily="2" charset="2"/>
              <a:buChar char="Ø"/>
              <a:defRPr/>
            </a:pPr>
            <a:r>
              <a:rPr lang="en-US" altLang="zh-CN" kern="0" dirty="0">
                <a:latin typeface="Courier New" pitchFamily="49" charset="0"/>
              </a:rPr>
              <a:t>-name</a:t>
            </a:r>
            <a:r>
              <a:rPr lang="en-US" altLang="zh-CN" kern="0" dirty="0"/>
              <a:t> </a:t>
            </a:r>
            <a:r>
              <a:rPr lang="en-US" altLang="zh-CN" i="1" kern="0" dirty="0"/>
              <a:t>wildcard</a:t>
            </a:r>
          </a:p>
          <a:p>
            <a:pPr lvl="1" eaLnBrk="1" hangingPunct="1">
              <a:lnSpc>
                <a:spcPct val="150000"/>
              </a:lnSpc>
              <a:buClr>
                <a:srgbClr val="3333CC"/>
              </a:buClr>
              <a:buNone/>
              <a:defRPr/>
            </a:pPr>
            <a:r>
              <a:rPr lang="zh-CN" altLang="en-US" b="0" kern="0" dirty="0">
                <a:solidFill>
                  <a:srgbClr val="800000"/>
                </a:solidFill>
              </a:rPr>
              <a:t>文件名</a:t>
            </a:r>
            <a:r>
              <a:rPr lang="zh-CN" altLang="en-US" kern="0" dirty="0">
                <a:solidFill>
                  <a:srgbClr val="000000"/>
                </a:solidFill>
              </a:rPr>
              <a:t>与</a:t>
            </a:r>
            <a:r>
              <a:rPr lang="en-US" altLang="zh-CN" i="1" kern="0" dirty="0">
                <a:solidFill>
                  <a:srgbClr val="003399"/>
                </a:solidFill>
                <a:latin typeface="Times New Roman"/>
              </a:rPr>
              <a:t>wildcard</a:t>
            </a:r>
            <a:r>
              <a:rPr lang="zh-CN" altLang="en-US" b="0" kern="0" dirty="0">
                <a:solidFill>
                  <a:srgbClr val="000000"/>
                </a:solidFill>
              </a:rPr>
              <a:t>匹配，注意：</a:t>
            </a:r>
            <a:endParaRPr lang="en-US" altLang="zh-CN" b="0" kern="0" dirty="0">
              <a:solidFill>
                <a:srgbClr val="000000"/>
              </a:solidFill>
            </a:endParaRPr>
          </a:p>
          <a:p>
            <a:pPr lvl="1" eaLnBrk="1" hangingPunct="1">
              <a:lnSpc>
                <a:spcPct val="150000"/>
              </a:lnSpc>
              <a:buClr>
                <a:srgbClr val="3333CC"/>
              </a:buClr>
              <a:buFont typeface="Wingdings" panose="05000000000000000000" pitchFamily="2" charset="2"/>
              <a:buChar char="ü"/>
              <a:defRPr/>
            </a:pPr>
            <a:r>
              <a:rPr lang="zh-CN" altLang="en-US" b="0" kern="0" dirty="0">
                <a:solidFill>
                  <a:srgbClr val="000000"/>
                </a:solidFill>
              </a:rPr>
              <a:t>必需的引号</a:t>
            </a:r>
            <a:endParaRPr lang="en-US" altLang="zh-CN" b="0" kern="0" dirty="0">
              <a:solidFill>
                <a:srgbClr val="000000"/>
              </a:solidFill>
            </a:endParaRPr>
          </a:p>
          <a:p>
            <a:pPr lvl="1" eaLnBrk="1" hangingPunct="1">
              <a:lnSpc>
                <a:spcPct val="150000"/>
              </a:lnSpc>
              <a:buClr>
                <a:srgbClr val="3333CC"/>
              </a:buClr>
              <a:buFont typeface="Wingdings" panose="05000000000000000000" pitchFamily="2" charset="2"/>
              <a:buChar char="ü"/>
              <a:defRPr/>
            </a:pPr>
            <a:r>
              <a:rPr lang="zh-CN" altLang="en-US" b="0" kern="0" dirty="0">
                <a:solidFill>
                  <a:srgbClr val="000000"/>
                </a:solidFill>
              </a:rPr>
              <a:t>这里的“文件名”</a:t>
            </a:r>
            <a:r>
              <a:rPr lang="zh-CN" altLang="en-US" kern="0" dirty="0">
                <a:solidFill>
                  <a:srgbClr val="800000"/>
                </a:solidFill>
              </a:rPr>
              <a:t>仅指路径名的最后一部分</a:t>
            </a:r>
            <a:endParaRPr lang="en-US" altLang="zh-CN" kern="0" dirty="0">
              <a:solidFill>
                <a:srgbClr val="800000"/>
              </a:solidFill>
            </a:endParaRPr>
          </a:p>
          <a:p>
            <a:pPr lvl="1" eaLnBrk="1" hangingPunct="1">
              <a:lnSpc>
                <a:spcPct val="150000"/>
              </a:lnSpc>
              <a:buClr>
                <a:srgbClr val="3333CC"/>
              </a:buClr>
              <a:buFont typeface="Wingdings" panose="05000000000000000000" pitchFamily="2" charset="2"/>
              <a:buChar char="ü"/>
              <a:defRPr/>
            </a:pPr>
            <a:r>
              <a:rPr lang="zh-CN" altLang="en-US" b="0" kern="0" dirty="0">
                <a:solidFill>
                  <a:srgbClr val="000000"/>
                </a:solidFill>
              </a:rPr>
              <a:t>对通配符的解释由</a:t>
            </a:r>
            <a:r>
              <a:rPr lang="en-US" altLang="zh-CN" b="0" kern="0" dirty="0">
                <a:solidFill>
                  <a:srgbClr val="000000"/>
                </a:solidFill>
              </a:rPr>
              <a:t>find</a:t>
            </a:r>
            <a:r>
              <a:rPr lang="zh-CN" altLang="en-US" b="0" kern="0" dirty="0">
                <a:solidFill>
                  <a:srgbClr val="000000"/>
                </a:solidFill>
              </a:rPr>
              <a:t>完成</a:t>
            </a:r>
            <a:endParaRPr lang="en-US" altLang="zh-CN" b="0" kern="0" dirty="0">
              <a:solidFill>
                <a:srgbClr val="000000"/>
              </a:solidFill>
            </a:endParaRPr>
          </a:p>
          <a:p>
            <a:pPr lvl="0" eaLnBrk="1" hangingPunct="1">
              <a:lnSpc>
                <a:spcPct val="150000"/>
              </a:lnSpc>
              <a:buClr>
                <a:srgbClr val="3333CC"/>
              </a:buClr>
              <a:buFont typeface="Wingdings" pitchFamily="2" charset="2"/>
              <a:buChar char="Ø"/>
              <a:defRPr/>
            </a:pPr>
            <a:r>
              <a:rPr lang="en-US" altLang="zh-CN" kern="0" dirty="0">
                <a:latin typeface="Courier New" pitchFamily="49" charset="0"/>
              </a:rPr>
              <a:t>-regex</a:t>
            </a:r>
            <a:r>
              <a:rPr lang="en-US" altLang="zh-CN" kern="0" dirty="0"/>
              <a:t> </a:t>
            </a:r>
            <a:r>
              <a:rPr lang="en-US" altLang="zh-CN" i="1" kern="0" dirty="0"/>
              <a:t>pattern</a:t>
            </a:r>
          </a:p>
          <a:p>
            <a:pPr lvl="1" eaLnBrk="1" hangingPunct="1">
              <a:lnSpc>
                <a:spcPct val="150000"/>
              </a:lnSpc>
              <a:buClr>
                <a:srgbClr val="3333CC"/>
              </a:buClr>
              <a:buNone/>
              <a:defRPr/>
            </a:pPr>
            <a:r>
              <a:rPr lang="zh-CN" altLang="en-US" kern="0" dirty="0">
                <a:solidFill>
                  <a:srgbClr val="800000"/>
                </a:solidFill>
              </a:rPr>
              <a:t>整个路径名</a:t>
            </a:r>
            <a:r>
              <a:rPr lang="zh-CN" altLang="en-US" kern="0" dirty="0">
                <a:solidFill>
                  <a:srgbClr val="000000"/>
                </a:solidFill>
              </a:rPr>
              <a:t>与正则表达式</a:t>
            </a:r>
            <a:r>
              <a:rPr lang="en-US" altLang="zh-CN" i="1" kern="0" dirty="0">
                <a:solidFill>
                  <a:srgbClr val="003399"/>
                </a:solidFill>
                <a:latin typeface="Times New Roman"/>
              </a:rPr>
              <a:t>pattern</a:t>
            </a:r>
            <a:r>
              <a:rPr lang="zh-CN" altLang="en-US" kern="0" dirty="0">
                <a:solidFill>
                  <a:srgbClr val="000000"/>
                </a:solidFill>
              </a:rPr>
              <a:t>匹配</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关于</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条件的选项</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(1)</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3EDDA30-3E80-434F-8BEA-370AB9CF537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18829212"/>
      </p:ext>
    </p:extLst>
  </p:cSld>
  <p:clrMapOvr>
    <a:masterClrMapping/>
  </p:clrMapOvr>
  <p:transition spd="slow" advTm="38376"/>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513168" cy="5532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3333CC"/>
              </a:buClr>
              <a:buFont typeface="Wingdings" pitchFamily="2" charset="2"/>
              <a:buChar char="Ø"/>
              <a:defRPr/>
            </a:pPr>
            <a:r>
              <a:rPr lang="en-US" altLang="zh-CN" kern="0" dirty="0">
                <a:latin typeface="Courier New" pitchFamily="49" charset="0"/>
              </a:rPr>
              <a:t>-type</a:t>
            </a:r>
            <a:r>
              <a:rPr lang="en-US" altLang="zh-CN" kern="0" dirty="0"/>
              <a:t> </a:t>
            </a:r>
          </a:p>
          <a:p>
            <a:pPr lvl="1" eaLnBrk="1" hangingPunct="1">
              <a:lnSpc>
                <a:spcPct val="150000"/>
              </a:lnSpc>
              <a:buClr>
                <a:srgbClr val="3333CC"/>
              </a:buClr>
              <a:buNone/>
              <a:defRPr/>
            </a:pPr>
            <a:r>
              <a:rPr lang="en-US" altLang="zh-CN" b="0" kern="0" dirty="0">
                <a:solidFill>
                  <a:srgbClr val="000000"/>
                </a:solidFill>
              </a:rPr>
              <a:t> </a:t>
            </a:r>
            <a:r>
              <a:rPr lang="en-US" altLang="zh-CN" kern="0" dirty="0">
                <a:solidFill>
                  <a:srgbClr val="800000"/>
                </a:solidFill>
              </a:rPr>
              <a:t>f</a:t>
            </a:r>
            <a:r>
              <a:rPr lang="en-US" altLang="zh-CN" b="0" kern="0" dirty="0">
                <a:solidFill>
                  <a:srgbClr val="000000"/>
                </a:solidFill>
              </a:rPr>
              <a:t>:</a:t>
            </a:r>
            <a:r>
              <a:rPr lang="zh-CN" altLang="en-US" b="0" kern="0" dirty="0">
                <a:solidFill>
                  <a:srgbClr val="000000"/>
                </a:solidFill>
              </a:rPr>
              <a:t>普通文件       </a:t>
            </a:r>
            <a:r>
              <a:rPr lang="en-US" altLang="zh-CN" kern="0" dirty="0">
                <a:solidFill>
                  <a:srgbClr val="800000"/>
                </a:solidFill>
              </a:rPr>
              <a:t>d</a:t>
            </a:r>
            <a:r>
              <a:rPr lang="en-US" altLang="zh-CN" b="0" kern="0" dirty="0">
                <a:solidFill>
                  <a:srgbClr val="000000"/>
                </a:solidFill>
              </a:rPr>
              <a:t>:</a:t>
            </a:r>
            <a:r>
              <a:rPr lang="zh-CN" altLang="en-US" b="0" kern="0" dirty="0">
                <a:solidFill>
                  <a:srgbClr val="000000"/>
                </a:solidFill>
              </a:rPr>
              <a:t>目录           </a:t>
            </a:r>
            <a:r>
              <a:rPr lang="en-US" altLang="zh-CN" kern="0" dirty="0">
                <a:solidFill>
                  <a:srgbClr val="800000"/>
                </a:solidFill>
              </a:rPr>
              <a:t>l</a:t>
            </a:r>
            <a:r>
              <a:rPr lang="en-US" altLang="zh-CN" b="0" kern="0" dirty="0">
                <a:solidFill>
                  <a:srgbClr val="000000"/>
                </a:solidFill>
              </a:rPr>
              <a:t>:</a:t>
            </a:r>
            <a:r>
              <a:rPr lang="zh-CN" altLang="en-US" b="0" kern="0" dirty="0">
                <a:solidFill>
                  <a:srgbClr val="000000"/>
                </a:solidFill>
              </a:rPr>
              <a:t>符号连接文件</a:t>
            </a:r>
          </a:p>
          <a:p>
            <a:pPr lvl="1" eaLnBrk="1" hangingPunct="1">
              <a:lnSpc>
                <a:spcPct val="150000"/>
              </a:lnSpc>
              <a:buClr>
                <a:srgbClr val="3333CC"/>
              </a:buClr>
              <a:buNone/>
              <a:defRPr/>
            </a:pPr>
            <a:r>
              <a:rPr lang="zh-CN" altLang="en-US" b="0" kern="0" dirty="0">
                <a:solidFill>
                  <a:srgbClr val="000000"/>
                </a:solidFill>
              </a:rPr>
              <a:t> </a:t>
            </a:r>
            <a:r>
              <a:rPr lang="en-US" altLang="zh-CN" kern="0" dirty="0">
                <a:solidFill>
                  <a:srgbClr val="800000"/>
                </a:solidFill>
              </a:rPr>
              <a:t>c</a:t>
            </a:r>
            <a:r>
              <a:rPr lang="en-US" altLang="zh-CN" b="0" kern="0" dirty="0">
                <a:solidFill>
                  <a:srgbClr val="000000"/>
                </a:solidFill>
              </a:rPr>
              <a:t>:</a:t>
            </a:r>
            <a:r>
              <a:rPr lang="zh-CN" altLang="en-US" b="0" kern="0" dirty="0">
                <a:solidFill>
                  <a:srgbClr val="000000"/>
                </a:solidFill>
              </a:rPr>
              <a:t>字符设备文件 </a:t>
            </a:r>
            <a:r>
              <a:rPr lang="en-US" altLang="zh-CN" kern="0" dirty="0">
                <a:solidFill>
                  <a:srgbClr val="800000"/>
                </a:solidFill>
              </a:rPr>
              <a:t>b</a:t>
            </a:r>
            <a:r>
              <a:rPr lang="en-US" altLang="zh-CN" b="0" kern="0" dirty="0">
                <a:solidFill>
                  <a:srgbClr val="000000"/>
                </a:solidFill>
              </a:rPr>
              <a:t>:</a:t>
            </a:r>
            <a:r>
              <a:rPr lang="zh-CN" altLang="en-US" b="0" kern="0" dirty="0">
                <a:solidFill>
                  <a:srgbClr val="000000"/>
                </a:solidFill>
              </a:rPr>
              <a:t>块设备文件  </a:t>
            </a:r>
            <a:r>
              <a:rPr lang="en-US" altLang="zh-CN" kern="0" dirty="0">
                <a:solidFill>
                  <a:srgbClr val="800000"/>
                </a:solidFill>
              </a:rPr>
              <a:t>p</a:t>
            </a:r>
            <a:r>
              <a:rPr lang="en-US" altLang="zh-CN" b="0" kern="0" dirty="0">
                <a:solidFill>
                  <a:srgbClr val="000000"/>
                </a:solidFill>
              </a:rPr>
              <a:t>:</a:t>
            </a:r>
            <a:r>
              <a:rPr lang="zh-CN" altLang="en-US" b="0" kern="0" dirty="0">
                <a:solidFill>
                  <a:srgbClr val="000000"/>
                </a:solidFill>
              </a:rPr>
              <a:t>管道文件</a:t>
            </a:r>
          </a:p>
          <a:p>
            <a:pPr lvl="0" eaLnBrk="1" hangingPunct="1">
              <a:lnSpc>
                <a:spcPct val="150000"/>
              </a:lnSpc>
              <a:buClr>
                <a:srgbClr val="3333CC"/>
              </a:buClr>
              <a:buFont typeface="Wingdings" pitchFamily="2" charset="2"/>
              <a:buChar char="Ø"/>
              <a:defRPr/>
            </a:pPr>
            <a:r>
              <a:rPr lang="en-US" altLang="zh-CN" kern="0" dirty="0">
                <a:latin typeface="Courier New" pitchFamily="49" charset="0"/>
              </a:rPr>
              <a:t>-size</a:t>
            </a:r>
            <a:r>
              <a:rPr lang="en-US" altLang="zh-CN" kern="0" dirty="0"/>
              <a:t> ±</a:t>
            </a:r>
            <a:r>
              <a:rPr lang="en-US" altLang="zh-CN" i="1" kern="0" dirty="0"/>
              <a:t>n</a:t>
            </a:r>
            <a:r>
              <a:rPr lang="zh-CN" altLang="en-US" i="1" kern="0" dirty="0"/>
              <a:t>单位</a:t>
            </a:r>
            <a:r>
              <a:rPr lang="en-US" altLang="zh-CN" i="1" kern="0" dirty="0"/>
              <a:t>   </a:t>
            </a:r>
          </a:p>
          <a:p>
            <a:pPr marL="400050" lvl="1" indent="0" eaLnBrk="1" hangingPunct="1">
              <a:lnSpc>
                <a:spcPct val="150000"/>
              </a:lnSpc>
              <a:buClr>
                <a:srgbClr val="3333CC"/>
              </a:buClr>
              <a:buNone/>
              <a:defRPr/>
            </a:pPr>
            <a:r>
              <a:rPr lang="zh-CN" altLang="en-US" kern="0" dirty="0">
                <a:latin typeface="Times New Roman"/>
              </a:rPr>
              <a:t>指定文件大小（大于</a:t>
            </a:r>
            <a:r>
              <a:rPr lang="en-US" altLang="zh-CN" kern="0" dirty="0">
                <a:solidFill>
                  <a:srgbClr val="FF0000"/>
                </a:solidFill>
                <a:ea typeface="Verdana" panose="020B0604030504040204" pitchFamily="34" charset="0"/>
              </a:rPr>
              <a:t>+</a:t>
            </a:r>
            <a:r>
              <a:rPr lang="zh-CN" altLang="en-US" kern="0" dirty="0">
                <a:latin typeface="Times New Roman"/>
              </a:rPr>
              <a:t>，等于，小于</a:t>
            </a:r>
            <a:r>
              <a:rPr lang="en-US" altLang="zh-CN" kern="0" dirty="0">
                <a:solidFill>
                  <a:srgbClr val="FF0000"/>
                </a:solidFill>
                <a:ea typeface="Verdana" panose="020B0604030504040204" pitchFamily="34" charset="0"/>
              </a:rPr>
              <a:t>-</a:t>
            </a:r>
            <a:r>
              <a:rPr lang="zh-CN" altLang="en-US" kern="0" dirty="0">
                <a:latin typeface="Times New Roman"/>
              </a:rPr>
              <a:t>）</a:t>
            </a:r>
            <a:endParaRPr lang="en-US" altLang="zh-CN" kern="0" dirty="0">
              <a:latin typeface="Times New Roman"/>
            </a:endParaRPr>
          </a:p>
          <a:p>
            <a:pPr marL="400050" lvl="1" indent="0" eaLnBrk="1" hangingPunct="1">
              <a:lnSpc>
                <a:spcPct val="150000"/>
              </a:lnSpc>
              <a:buClr>
                <a:srgbClr val="3333CC"/>
              </a:buClr>
              <a:buNone/>
              <a:defRPr/>
            </a:pPr>
            <a:r>
              <a:rPr lang="zh-CN" altLang="en-US" kern="0" dirty="0">
                <a:latin typeface="Times New Roman"/>
              </a:rPr>
              <a:t>单位有</a:t>
            </a:r>
            <a:r>
              <a:rPr lang="en-US" altLang="zh-CN" kern="0" dirty="0">
                <a:solidFill>
                  <a:srgbClr val="C00000"/>
                </a:solidFill>
                <a:ea typeface="Verdana" panose="020B0604030504040204" pitchFamily="34" charset="0"/>
              </a:rPr>
              <a:t>c</a:t>
            </a:r>
            <a:r>
              <a:rPr lang="en-US" altLang="zh-CN" kern="0" dirty="0">
                <a:latin typeface="Times New Roman"/>
              </a:rPr>
              <a:t>(</a:t>
            </a:r>
            <a:r>
              <a:rPr lang="zh-CN" altLang="en-US" kern="0" dirty="0">
                <a:latin typeface="Times New Roman"/>
              </a:rPr>
              <a:t>字符</a:t>
            </a:r>
            <a:r>
              <a:rPr lang="en-US" altLang="zh-CN" kern="0" dirty="0">
                <a:latin typeface="Times New Roman"/>
              </a:rPr>
              <a:t>),</a:t>
            </a:r>
            <a:r>
              <a:rPr lang="en-US" altLang="zh-CN" kern="0" dirty="0">
                <a:solidFill>
                  <a:srgbClr val="C00000"/>
                </a:solidFill>
                <a:ea typeface="Verdana" panose="020B0604030504040204" pitchFamily="34" charset="0"/>
              </a:rPr>
              <a:t> b</a:t>
            </a:r>
            <a:r>
              <a:rPr lang="en-US" altLang="zh-CN" kern="0" dirty="0">
                <a:latin typeface="Times New Roman"/>
              </a:rPr>
              <a:t>(</a:t>
            </a:r>
            <a:r>
              <a:rPr lang="zh-CN" altLang="en-US" kern="0" dirty="0">
                <a:latin typeface="Times New Roman"/>
              </a:rPr>
              <a:t>块，</a:t>
            </a:r>
            <a:r>
              <a:rPr lang="en-US" altLang="zh-CN" kern="0" dirty="0">
                <a:latin typeface="Times New Roman"/>
              </a:rPr>
              <a:t>512</a:t>
            </a:r>
            <a:r>
              <a:rPr lang="zh-CN" altLang="en-US" kern="0" dirty="0">
                <a:latin typeface="Times New Roman"/>
              </a:rPr>
              <a:t>字节</a:t>
            </a:r>
            <a:r>
              <a:rPr lang="en-US" altLang="zh-CN" kern="0" dirty="0">
                <a:latin typeface="Times New Roman"/>
              </a:rPr>
              <a:t>), </a:t>
            </a:r>
            <a:r>
              <a:rPr lang="en-US" altLang="zh-CN" kern="0" dirty="0">
                <a:solidFill>
                  <a:srgbClr val="C00000"/>
                </a:solidFill>
                <a:ea typeface="Verdana" panose="020B0604030504040204" pitchFamily="34" charset="0"/>
              </a:rPr>
              <a:t>k</a:t>
            </a:r>
            <a:r>
              <a:rPr lang="en-US" altLang="zh-CN" kern="0" dirty="0">
                <a:latin typeface="Times New Roman"/>
              </a:rPr>
              <a:t>(1024),</a:t>
            </a:r>
            <a:r>
              <a:rPr lang="en-US" altLang="zh-CN" kern="0" dirty="0">
                <a:solidFill>
                  <a:srgbClr val="C00000"/>
                </a:solidFill>
                <a:ea typeface="Verdana" panose="020B0604030504040204" pitchFamily="34" charset="0"/>
              </a:rPr>
              <a:t>M</a:t>
            </a:r>
            <a:r>
              <a:rPr lang="en-US" altLang="zh-CN" kern="0" dirty="0">
                <a:latin typeface="Times New Roman"/>
              </a:rPr>
              <a:t>(</a:t>
            </a:r>
            <a:r>
              <a:rPr lang="zh-CN" altLang="en-US" kern="0" dirty="0">
                <a:latin typeface="Times New Roman"/>
              </a:rPr>
              <a:t>兆</a:t>
            </a:r>
            <a:r>
              <a:rPr lang="en-US" altLang="zh-CN" kern="0" dirty="0">
                <a:latin typeface="Times New Roman"/>
              </a:rPr>
              <a:t>),</a:t>
            </a:r>
            <a:r>
              <a:rPr lang="en-US" altLang="zh-CN" kern="0" dirty="0">
                <a:solidFill>
                  <a:srgbClr val="C00000"/>
                </a:solidFill>
                <a:ea typeface="Verdana" panose="020B0604030504040204" pitchFamily="34" charset="0"/>
              </a:rPr>
              <a:t>G</a:t>
            </a:r>
            <a:r>
              <a:rPr lang="zh-CN" altLang="en-US" kern="0" dirty="0">
                <a:latin typeface="Times New Roman"/>
              </a:rPr>
              <a:t>（吉），默认为</a:t>
            </a:r>
            <a:r>
              <a:rPr lang="en-US" altLang="zh-CN" kern="0" dirty="0">
                <a:solidFill>
                  <a:srgbClr val="C00000"/>
                </a:solidFill>
                <a:ea typeface="Verdana" panose="020B0604030504040204" pitchFamily="34" charset="0"/>
              </a:rPr>
              <a:t>b</a:t>
            </a:r>
            <a:endParaRPr lang="zh-CN" altLang="en-US" i="1" kern="0" dirty="0">
              <a:solidFill>
                <a:srgbClr val="C00000"/>
              </a:solidFill>
            </a:endParaRPr>
          </a:p>
          <a:p>
            <a:pPr lvl="0" eaLnBrk="1" hangingPunct="1">
              <a:lnSpc>
                <a:spcPct val="150000"/>
              </a:lnSpc>
              <a:buClr>
                <a:srgbClr val="3333CC"/>
              </a:buClr>
              <a:buFont typeface="Wingdings" pitchFamily="2" charset="2"/>
              <a:buChar char="Ø"/>
              <a:defRPr/>
            </a:pPr>
            <a:r>
              <a:rPr lang="en-US" altLang="zh-CN" kern="0" dirty="0">
                <a:latin typeface="Courier New" pitchFamily="49" charset="0"/>
              </a:rPr>
              <a:t>-</a:t>
            </a:r>
            <a:r>
              <a:rPr lang="en-US" altLang="zh-CN" kern="0" dirty="0" err="1">
                <a:latin typeface="Courier New" pitchFamily="49" charset="0"/>
              </a:rPr>
              <a:t>mtime</a:t>
            </a:r>
            <a:r>
              <a:rPr lang="en-US" altLang="zh-CN" kern="0" dirty="0"/>
              <a:t>  ±</a:t>
            </a:r>
            <a:r>
              <a:rPr lang="en-US" altLang="zh-CN" i="1" kern="0" dirty="0" err="1"/>
              <a:t>ndays</a:t>
            </a:r>
            <a:r>
              <a:rPr lang="en-US" altLang="zh-CN" kern="0" dirty="0"/>
              <a:t>   </a:t>
            </a:r>
            <a:r>
              <a:rPr lang="zh-CN" altLang="en-US" kern="0" dirty="0"/>
              <a:t>文件最近修改时间</a:t>
            </a:r>
            <a:endParaRPr lang="en-US" altLang="zh-CN" kern="0" dirty="0"/>
          </a:p>
          <a:p>
            <a:pPr eaLnBrk="1" hangingPunct="1">
              <a:lnSpc>
                <a:spcPct val="150000"/>
              </a:lnSpc>
              <a:buClr>
                <a:srgbClr val="3333CC"/>
              </a:buClr>
              <a:buFont typeface="Wingdings" pitchFamily="2" charset="2"/>
              <a:buChar char="Ø"/>
              <a:defRPr/>
            </a:pPr>
            <a:r>
              <a:rPr lang="en-US" altLang="zh-CN" kern="0" dirty="0">
                <a:latin typeface="Courier New" pitchFamily="49" charset="0"/>
              </a:rPr>
              <a:t>-newer </a:t>
            </a:r>
            <a:r>
              <a:rPr lang="en-US" altLang="zh-CN" i="1" kern="0" dirty="0"/>
              <a:t>file</a:t>
            </a:r>
            <a:r>
              <a:rPr lang="en-US" altLang="zh-CN" kern="0" dirty="0"/>
              <a:t>   </a:t>
            </a:r>
            <a:r>
              <a:rPr lang="zh-CN" altLang="en-US" kern="0" dirty="0"/>
              <a:t>文件最近修改时间比</a:t>
            </a:r>
            <a:r>
              <a:rPr lang="en-US" altLang="zh-CN" i="1" kern="0" dirty="0"/>
              <a:t>file</a:t>
            </a:r>
            <a:r>
              <a:rPr lang="zh-CN" altLang="en-US" kern="0" dirty="0"/>
              <a:t>的还晚</a:t>
            </a:r>
          </a:p>
          <a:p>
            <a:pPr lvl="0" eaLnBrk="1" hangingPunct="1">
              <a:lnSpc>
                <a:spcPct val="150000"/>
              </a:lnSpc>
              <a:buClr>
                <a:srgbClr val="3333CC"/>
              </a:buClr>
              <a:buFont typeface="Wingdings" pitchFamily="2" charset="2"/>
              <a:buChar char="Ø"/>
              <a:defRPr/>
            </a:pPr>
            <a:endParaRPr lang="zh-CN" altLang="en-US"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关于条件的</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选项</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DE6A2CD-92D8-4ABC-A8D9-7F2C49F81C1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50038492"/>
      </p:ext>
    </p:extLst>
  </p:cSld>
  <p:clrMapOvr>
    <a:masterClrMapping/>
  </p:clrMapOvr>
  <p:transition spd="slow" advTm="3837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000" dirty="0">
                <a:solidFill>
                  <a:srgbClr val="008080"/>
                </a:solidFill>
                <a:latin typeface="仿宋" panose="02010609060101010101" pitchFamily="49" charset="-122"/>
                <a:ea typeface="仿宋" panose="02010609060101010101" pitchFamily="49" charset="-122"/>
              </a:rPr>
              <a:t>文件命名和目录结构</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B5F936AD-AE6C-44FE-BD4B-E45F1F2A2361}"/>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619431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29714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600"/>
              </a:lnSpc>
              <a:buClr>
                <a:srgbClr val="3333CC"/>
              </a:buClr>
              <a:buFont typeface="Wingdings" pitchFamily="2" charset="2"/>
              <a:buChar char="Ø"/>
              <a:defRPr/>
            </a:pPr>
            <a:r>
              <a:rPr lang="zh-CN" altLang="en-US" kern="0" dirty="0"/>
              <a:t>其它条件选项</a:t>
            </a:r>
            <a:endParaRPr lang="en-US" altLang="zh-CN" kern="0" dirty="0"/>
          </a:p>
          <a:p>
            <a:pPr marL="457200" lvl="1" indent="0" eaLnBrk="1" hangingPunct="1">
              <a:lnSpc>
                <a:spcPts val="3600"/>
              </a:lnSpc>
              <a:buClr>
                <a:srgbClr val="3333CC"/>
              </a:buClr>
              <a:buNone/>
              <a:defRPr/>
            </a:pPr>
            <a:r>
              <a:rPr lang="zh-CN" altLang="en-US" kern="0" dirty="0">
                <a:latin typeface="黑体" panose="02010609060101010101" pitchFamily="49" charset="-122"/>
                <a:ea typeface="黑体" panose="02010609060101010101" pitchFamily="49" charset="-122"/>
              </a:rPr>
              <a:t>（文件属性字段可用来对遍历到的目标进行筛选，查阅</a:t>
            </a:r>
            <a:r>
              <a:rPr lang="en-US" altLang="zh-CN" kern="0" dirty="0">
                <a:ea typeface="Verdana" panose="020B0604030504040204" pitchFamily="34" charset="0"/>
              </a:rPr>
              <a:t>find</a:t>
            </a:r>
            <a:r>
              <a:rPr lang="zh-CN" altLang="en-US" kern="0" dirty="0">
                <a:latin typeface="黑体" panose="02010609060101010101" pitchFamily="49" charset="-122"/>
                <a:ea typeface="黑体" panose="02010609060101010101" pitchFamily="49" charset="-122"/>
              </a:rPr>
              <a:t>手册）</a:t>
            </a:r>
            <a:endParaRPr lang="en-US" altLang="zh-CN" kern="0" dirty="0">
              <a:latin typeface="黑体" panose="02010609060101010101" pitchFamily="49" charset="-122"/>
              <a:ea typeface="黑体" panose="02010609060101010101" pitchFamily="49" charset="-122"/>
            </a:endParaRPr>
          </a:p>
          <a:p>
            <a:pPr marL="457200" lvl="1" indent="0" eaLnBrk="1" hangingPunct="1">
              <a:lnSpc>
                <a:spcPts val="3600"/>
              </a:lnSpc>
              <a:buClr>
                <a:srgbClr val="3333CC"/>
              </a:buClr>
              <a:buNone/>
              <a:defRPr/>
            </a:pPr>
            <a:r>
              <a:rPr lang="zh-CN" altLang="en-US" kern="0" dirty="0">
                <a:latin typeface="Times New Roman"/>
              </a:rPr>
              <a:t>指定</a:t>
            </a:r>
            <a:r>
              <a:rPr lang="en-US" altLang="zh-CN" kern="0" dirty="0" err="1">
                <a:latin typeface="Times New Roman"/>
              </a:rPr>
              <a:t>i</a:t>
            </a:r>
            <a:r>
              <a:rPr lang="zh-CN" altLang="en-US" kern="0" dirty="0">
                <a:latin typeface="Times New Roman"/>
              </a:rPr>
              <a:t>节点号</a:t>
            </a:r>
            <a:r>
              <a:rPr lang="en-US" altLang="zh-CN" kern="0" dirty="0">
                <a:ea typeface="Verdana" panose="020B0604030504040204" pitchFamily="34" charset="0"/>
              </a:rPr>
              <a:t>-</a:t>
            </a:r>
            <a:r>
              <a:rPr lang="en-US" altLang="zh-CN" kern="0" dirty="0" err="1">
                <a:ea typeface="Verdana" panose="020B0604030504040204" pitchFamily="34" charset="0"/>
              </a:rPr>
              <a:t>inum</a:t>
            </a:r>
            <a:r>
              <a:rPr lang="en-US" altLang="zh-CN" kern="0" dirty="0">
                <a:ea typeface="Verdana" panose="020B0604030504040204" pitchFamily="34" charset="0"/>
              </a:rPr>
              <a:t>  </a:t>
            </a:r>
          </a:p>
          <a:p>
            <a:pPr marL="457200" lvl="1" indent="0" eaLnBrk="1" hangingPunct="1">
              <a:lnSpc>
                <a:spcPts val="3600"/>
              </a:lnSpc>
              <a:buClr>
                <a:srgbClr val="3333CC"/>
              </a:buClr>
              <a:buNone/>
              <a:defRPr/>
            </a:pPr>
            <a:r>
              <a:rPr lang="zh-CN" altLang="en-US" b="0" kern="0" dirty="0">
                <a:solidFill>
                  <a:srgbClr val="000000"/>
                </a:solidFill>
              </a:rPr>
              <a:t>可指定文件主</a:t>
            </a:r>
            <a:r>
              <a:rPr lang="en-US" altLang="zh-CN" b="0" kern="0" dirty="0">
                <a:solidFill>
                  <a:srgbClr val="000000"/>
                </a:solidFill>
              </a:rPr>
              <a:t>-user</a:t>
            </a:r>
            <a:r>
              <a:rPr lang="zh-CN" altLang="en-US" b="0" kern="0" dirty="0">
                <a:solidFill>
                  <a:srgbClr val="000000"/>
                </a:solidFill>
              </a:rPr>
              <a:t>，</a:t>
            </a:r>
            <a:r>
              <a:rPr lang="en-US" altLang="zh-CN" b="0" kern="0" dirty="0">
                <a:solidFill>
                  <a:srgbClr val="000000"/>
                </a:solidFill>
              </a:rPr>
              <a:t>-</a:t>
            </a:r>
            <a:r>
              <a:rPr lang="en-US" altLang="zh-CN" b="0" kern="0" dirty="0" err="1">
                <a:solidFill>
                  <a:srgbClr val="000000"/>
                </a:solidFill>
              </a:rPr>
              <a:t>nouser</a:t>
            </a:r>
            <a:endParaRPr lang="en-US" altLang="zh-CN" b="0" kern="0" dirty="0">
              <a:solidFill>
                <a:srgbClr val="000000"/>
              </a:solidFill>
            </a:endParaRPr>
          </a:p>
          <a:p>
            <a:pPr lvl="1" eaLnBrk="1" hangingPunct="1">
              <a:lnSpc>
                <a:spcPts val="3600"/>
              </a:lnSpc>
              <a:buClr>
                <a:srgbClr val="3333CC"/>
              </a:buClr>
              <a:buNone/>
              <a:defRPr/>
            </a:pPr>
            <a:r>
              <a:rPr lang="zh-CN" altLang="en-US" b="0" kern="0" dirty="0">
                <a:solidFill>
                  <a:srgbClr val="000000"/>
                </a:solidFill>
              </a:rPr>
              <a:t>可指定用户组</a:t>
            </a:r>
            <a:r>
              <a:rPr lang="en-US" altLang="zh-CN" b="0" kern="0" dirty="0">
                <a:solidFill>
                  <a:srgbClr val="000000"/>
                </a:solidFill>
              </a:rPr>
              <a:t>-group</a:t>
            </a:r>
            <a:r>
              <a:rPr lang="zh-CN" altLang="en-US" b="0" kern="0" dirty="0">
                <a:solidFill>
                  <a:srgbClr val="000000"/>
                </a:solidFill>
              </a:rPr>
              <a:t>，</a:t>
            </a:r>
            <a:r>
              <a:rPr lang="en-US" altLang="zh-CN" b="0" kern="0" dirty="0">
                <a:solidFill>
                  <a:srgbClr val="000000"/>
                </a:solidFill>
              </a:rPr>
              <a:t>-</a:t>
            </a:r>
            <a:r>
              <a:rPr lang="en-US" altLang="zh-CN" b="0" kern="0" dirty="0" err="1">
                <a:solidFill>
                  <a:srgbClr val="000000"/>
                </a:solidFill>
              </a:rPr>
              <a:t>nogroup</a:t>
            </a:r>
            <a:endParaRPr lang="en-US" altLang="zh-CN" b="0" kern="0" dirty="0">
              <a:solidFill>
                <a:srgbClr val="000000"/>
              </a:solidFill>
            </a:endParaRPr>
          </a:p>
          <a:p>
            <a:pPr lvl="1" eaLnBrk="1" hangingPunct="1">
              <a:lnSpc>
                <a:spcPts val="3600"/>
              </a:lnSpc>
              <a:buClr>
                <a:srgbClr val="3333CC"/>
              </a:buClr>
              <a:buNone/>
              <a:defRPr/>
            </a:pPr>
            <a:r>
              <a:rPr lang="zh-CN" altLang="en-US" b="0" kern="0" dirty="0">
                <a:solidFill>
                  <a:srgbClr val="000000"/>
                </a:solidFill>
              </a:rPr>
              <a:t>指定</a:t>
            </a:r>
            <a:r>
              <a:rPr lang="en-US" altLang="zh-CN" b="0" kern="0" dirty="0">
                <a:solidFill>
                  <a:srgbClr val="000000"/>
                </a:solidFill>
              </a:rPr>
              <a:t>link</a:t>
            </a:r>
            <a:r>
              <a:rPr lang="zh-CN" altLang="en-US" b="0" kern="0" dirty="0">
                <a:solidFill>
                  <a:srgbClr val="000000"/>
                </a:solidFill>
              </a:rPr>
              <a:t>数</a:t>
            </a:r>
            <a:r>
              <a:rPr lang="en-US" altLang="zh-CN" b="0" kern="0" dirty="0">
                <a:solidFill>
                  <a:srgbClr val="000000"/>
                </a:solidFill>
              </a:rPr>
              <a:t>-links</a:t>
            </a:r>
          </a:p>
          <a:p>
            <a:pPr lvl="1" eaLnBrk="1" hangingPunct="1">
              <a:lnSpc>
                <a:spcPts val="3600"/>
              </a:lnSpc>
              <a:buClr>
                <a:srgbClr val="3333CC"/>
              </a:buClr>
              <a:buNone/>
              <a:defRPr/>
            </a:pPr>
            <a:r>
              <a:rPr lang="zh-CN" altLang="en-US" b="0" kern="0" dirty="0">
                <a:solidFill>
                  <a:srgbClr val="000000"/>
                </a:solidFill>
              </a:rPr>
              <a:t>指定路径深度</a:t>
            </a:r>
            <a:r>
              <a:rPr lang="en-US" altLang="zh-CN" b="0" kern="0" dirty="0">
                <a:solidFill>
                  <a:srgbClr val="000000"/>
                </a:solidFill>
              </a:rPr>
              <a:t>-depth</a:t>
            </a:r>
          </a:p>
          <a:p>
            <a:pPr lvl="1" eaLnBrk="1" hangingPunct="1">
              <a:lnSpc>
                <a:spcPts val="3600"/>
              </a:lnSpc>
              <a:buClr>
                <a:srgbClr val="3333CC"/>
              </a:buClr>
              <a:buNone/>
              <a:defRPr/>
            </a:pPr>
            <a:r>
              <a:rPr lang="zh-CN" altLang="en-US" b="0" kern="0" dirty="0">
                <a:solidFill>
                  <a:srgbClr val="000000"/>
                </a:solidFill>
              </a:rPr>
              <a:t>指定文件的访问权限</a:t>
            </a:r>
            <a:r>
              <a:rPr lang="en-US" altLang="zh-CN" b="0" kern="0" dirty="0">
                <a:solidFill>
                  <a:srgbClr val="000000"/>
                </a:solidFill>
              </a:rPr>
              <a:t>-perm</a:t>
            </a:r>
          </a:p>
          <a:p>
            <a:pPr eaLnBrk="1" hangingPunct="1">
              <a:lnSpc>
                <a:spcPts val="3600"/>
              </a:lnSpc>
              <a:buClr>
                <a:srgbClr val="3333CC"/>
              </a:buClr>
              <a:buFont typeface="Wingdings" pitchFamily="2" charset="2"/>
              <a:buChar char="Ø"/>
              <a:defRPr/>
            </a:pPr>
            <a:r>
              <a:rPr lang="zh-CN" altLang="en-US" kern="0" dirty="0"/>
              <a:t>复合条件</a:t>
            </a:r>
          </a:p>
          <a:p>
            <a:pPr lvl="1" eaLnBrk="1" hangingPunct="1">
              <a:lnSpc>
                <a:spcPts val="3600"/>
              </a:lnSpc>
              <a:buClr>
                <a:srgbClr val="3333CC"/>
              </a:buClr>
              <a:buNone/>
              <a:defRPr/>
            </a:pPr>
            <a:r>
              <a:rPr lang="zh-CN" altLang="en-US" b="0" kern="0" dirty="0">
                <a:solidFill>
                  <a:srgbClr val="000000"/>
                </a:solidFill>
              </a:rPr>
              <a:t>可以用</a:t>
            </a:r>
            <a:r>
              <a:rPr lang="en-US" altLang="zh-CN" b="0" kern="0" dirty="0">
                <a:solidFill>
                  <a:srgbClr val="000000"/>
                </a:solidFill>
              </a:rPr>
              <a:t>() –</a:t>
            </a:r>
            <a:r>
              <a:rPr lang="en-US" altLang="zh-CN" kern="0" dirty="0">
                <a:solidFill>
                  <a:srgbClr val="000000"/>
                </a:solidFill>
              </a:rPr>
              <a:t>o !</a:t>
            </a:r>
            <a:r>
              <a:rPr lang="zh-CN" altLang="en-US" b="0" kern="0" dirty="0">
                <a:solidFill>
                  <a:srgbClr val="000000"/>
                </a:solidFill>
              </a:rPr>
              <a:t>等</a:t>
            </a:r>
            <a:r>
              <a:rPr lang="zh-CN" altLang="en-US" b="0" kern="0" dirty="0">
                <a:solidFill>
                  <a:srgbClr val="000000"/>
                </a:solidFill>
                <a:latin typeface="Courier New" pitchFamily="49" charset="0"/>
              </a:rPr>
              <a:t>表示多条件</a:t>
            </a:r>
            <a:r>
              <a:rPr lang="zh-CN" altLang="en-US" kern="0" dirty="0">
                <a:solidFill>
                  <a:srgbClr val="000000"/>
                </a:solidFill>
              </a:rPr>
              <a:t>的“与”，“或”，“非”</a:t>
            </a:r>
            <a:endParaRPr lang="zh-CN" altLang="en-US" b="0" kern="0" dirty="0">
              <a:solidFill>
                <a:srgbClr val="000000"/>
              </a:solidFill>
            </a:endParaRPr>
          </a:p>
          <a:p>
            <a:pPr eaLnBrk="1" hangingPunct="1">
              <a:lnSpc>
                <a:spcPts val="3600"/>
              </a:lnSpc>
              <a:buClr>
                <a:srgbClr val="3333CC"/>
              </a:buClr>
              <a:buFont typeface="Wingdings" pitchFamily="2" charset="2"/>
              <a:buChar char="Ø"/>
              <a:defRPr/>
            </a:pPr>
            <a:endParaRPr lang="en-US" altLang="zh-CN" kern="0" dirty="0">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关于条件的</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选项</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(3)</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27D6444-639A-49C5-9B04-8785ECC449BE}"/>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29511307"/>
      </p:ext>
    </p:extLst>
  </p:cSld>
  <p:clrMapOvr>
    <a:masterClrMapping/>
  </p:clrMapOvr>
  <p:transition spd="slow" advTm="38376"/>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839416" y="992982"/>
            <a:ext cx="10441160" cy="5244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Verdana" pitchFamily="34" charset="0"/>
              </a:rPr>
              <a:t>-print </a:t>
            </a:r>
          </a:p>
          <a:p>
            <a:pPr lvl="1" eaLnBrk="1" hangingPunct="1">
              <a:lnSpc>
                <a:spcPct val="150000"/>
              </a:lnSpc>
              <a:buNone/>
              <a:defRPr/>
            </a:pPr>
            <a:r>
              <a:rPr lang="zh-CN" altLang="en-US" b="0" kern="0" dirty="0">
                <a:solidFill>
                  <a:srgbClr val="000000"/>
                </a:solidFill>
              </a:rPr>
              <a:t>打印查找的文件的路径名</a:t>
            </a:r>
          </a:p>
          <a:p>
            <a:pPr lvl="0" eaLnBrk="1" hangingPunct="1">
              <a:lnSpc>
                <a:spcPct val="150000"/>
              </a:lnSpc>
              <a:buClr>
                <a:srgbClr val="FF9900"/>
              </a:buClr>
              <a:defRPr/>
            </a:pPr>
            <a:r>
              <a:rPr lang="en-US" altLang="zh-CN" kern="0" dirty="0">
                <a:latin typeface="Verdana" pitchFamily="34" charset="0"/>
              </a:rPr>
              <a:t>-exec</a:t>
            </a:r>
          </a:p>
          <a:p>
            <a:pPr lvl="1" eaLnBrk="1" hangingPunct="1">
              <a:lnSpc>
                <a:spcPct val="150000"/>
              </a:lnSpc>
              <a:defRPr/>
            </a:pPr>
            <a:r>
              <a:rPr lang="zh-CN" altLang="en-US" b="0" kern="0" dirty="0">
                <a:solidFill>
                  <a:srgbClr val="000000"/>
                </a:solidFill>
              </a:rPr>
              <a:t>对查找到的目标执行某一命令</a:t>
            </a:r>
          </a:p>
          <a:p>
            <a:pPr lvl="1" eaLnBrk="1" hangingPunct="1">
              <a:lnSpc>
                <a:spcPct val="150000"/>
              </a:lnSpc>
              <a:defRPr/>
            </a:pPr>
            <a:r>
              <a:rPr lang="zh-CN" altLang="en-US" b="0" kern="0" dirty="0">
                <a:solidFill>
                  <a:srgbClr val="000000"/>
                </a:solidFill>
              </a:rPr>
              <a:t>在</a:t>
            </a:r>
            <a:r>
              <a:rPr lang="en-US" altLang="zh-CN" b="0" kern="0" dirty="0">
                <a:solidFill>
                  <a:srgbClr val="000000"/>
                </a:solidFill>
              </a:rPr>
              <a:t>-exec</a:t>
            </a:r>
            <a:r>
              <a:rPr lang="zh-CN" altLang="en-US" b="0" kern="0" dirty="0">
                <a:solidFill>
                  <a:srgbClr val="000000"/>
                </a:solidFill>
              </a:rPr>
              <a:t>及随后的分号之间的内容作为一条命令</a:t>
            </a:r>
            <a:endParaRPr lang="en-US" altLang="zh-CN" b="0" kern="0" dirty="0">
              <a:solidFill>
                <a:srgbClr val="000000"/>
              </a:solidFill>
            </a:endParaRPr>
          </a:p>
          <a:p>
            <a:pPr marL="457200" lvl="1" indent="0" eaLnBrk="1" hangingPunct="1">
              <a:lnSpc>
                <a:spcPct val="150000"/>
              </a:lnSpc>
              <a:buNone/>
              <a:defRPr/>
            </a:pPr>
            <a:r>
              <a:rPr lang="zh-CN" altLang="en-US" kern="0" dirty="0">
                <a:solidFill>
                  <a:srgbClr val="000000"/>
                </a:solidFill>
              </a:rPr>
              <a:t>在这命令的命令参数中，</a:t>
            </a:r>
            <a:r>
              <a:rPr lang="en-US" altLang="zh-CN" b="0" kern="0" dirty="0">
                <a:solidFill>
                  <a:srgbClr val="000000"/>
                </a:solidFill>
              </a:rPr>
              <a:t>{}</a:t>
            </a:r>
            <a:r>
              <a:rPr lang="zh-CN" altLang="en-US" b="0" kern="0" dirty="0">
                <a:solidFill>
                  <a:srgbClr val="000000"/>
                </a:solidFill>
              </a:rPr>
              <a:t>代表遍历到的目标文件的路径名</a:t>
            </a:r>
          </a:p>
          <a:p>
            <a:pPr lvl="0" eaLnBrk="1" hangingPunct="1">
              <a:lnSpc>
                <a:spcPct val="100000"/>
              </a:lnSpc>
              <a:buClr>
                <a:srgbClr val="FF9900"/>
              </a:buClr>
              <a:defRPr/>
            </a:pPr>
            <a:r>
              <a:rPr lang="en-US" altLang="zh-CN" kern="0" dirty="0">
                <a:latin typeface="Verdana" pitchFamily="34" charset="0"/>
              </a:rPr>
              <a:t>-ok</a:t>
            </a:r>
          </a:p>
          <a:p>
            <a:pPr lvl="1" eaLnBrk="1" hangingPunct="1">
              <a:lnSpc>
                <a:spcPct val="150000"/>
              </a:lnSpc>
              <a:defRPr/>
            </a:pPr>
            <a:r>
              <a:rPr lang="zh-CN" altLang="en-US" b="0" kern="0" dirty="0">
                <a:solidFill>
                  <a:srgbClr val="000000"/>
                </a:solidFill>
              </a:rPr>
              <a:t>与</a:t>
            </a:r>
            <a:r>
              <a:rPr lang="en-US" altLang="zh-CN" b="0" kern="0" dirty="0">
                <a:solidFill>
                  <a:srgbClr val="000000"/>
                </a:solidFill>
              </a:rPr>
              <a:t>-exec</a:t>
            </a:r>
            <a:r>
              <a:rPr lang="zh-CN" altLang="en-US" b="0" kern="0" dirty="0">
                <a:solidFill>
                  <a:srgbClr val="000000"/>
                </a:solidFill>
              </a:rPr>
              <a:t>类似，只是对符合条件的目标执行命令前需要经过操作员确认</a:t>
            </a:r>
          </a:p>
          <a:p>
            <a:pPr lvl="0" eaLnBrk="1" hangingPunct="1">
              <a:lnSpc>
                <a:spcPct val="100000"/>
              </a:lnSpc>
              <a:buClr>
                <a:srgbClr val="FF9900"/>
              </a:buClr>
              <a:defRPr/>
            </a:pPr>
            <a:endParaRPr lang="en-US" altLang="zh-CN" kern="0" dirty="0">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关于动作的选项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076FD26-0E6C-4B83-BEDA-CD7DFBB044F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151912438"/>
      </p:ext>
    </p:extLst>
  </p:cSld>
  <p:clrMapOvr>
    <a:masterClrMapping/>
  </p:clrMapOvr>
  <p:transition spd="slow" advTm="3837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目录遍历的应用</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37B32722-C23D-4DC6-8295-1998ADEF302E}"/>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62277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Verdana" pitchFamily="34" charset="0"/>
              </a:rPr>
              <a:t>find . -type d -print</a:t>
            </a:r>
          </a:p>
          <a:p>
            <a:pPr marL="457200" lvl="1" indent="0" eaLnBrk="1" hangingPunct="1">
              <a:lnSpc>
                <a:spcPct val="150000"/>
              </a:lnSpc>
              <a:buNone/>
              <a:defRPr/>
            </a:pPr>
            <a:r>
              <a:rPr lang="zh-CN" altLang="en-US" b="0" kern="0" dirty="0">
                <a:solidFill>
                  <a:srgbClr val="000000"/>
                </a:solidFill>
              </a:rPr>
              <a:t>从当前目录开始查找，寻找所有目录，打印路径名</a:t>
            </a:r>
          </a:p>
          <a:p>
            <a:pPr marL="457200" lvl="1" indent="0" eaLnBrk="1" hangingPunct="1">
              <a:lnSpc>
                <a:spcPct val="150000"/>
              </a:lnSpc>
              <a:buNone/>
              <a:defRPr/>
            </a:pPr>
            <a:r>
              <a:rPr lang="zh-CN" altLang="en-US" b="0" kern="0" dirty="0">
                <a:solidFill>
                  <a:srgbClr val="000000"/>
                </a:solidFill>
              </a:rPr>
              <a:t>结果</a:t>
            </a:r>
            <a:r>
              <a:rPr lang="zh-CN" altLang="en-US" kern="0" dirty="0">
                <a:solidFill>
                  <a:srgbClr val="000000"/>
                </a:solidFill>
              </a:rPr>
              <a:t>：</a:t>
            </a:r>
            <a:r>
              <a:rPr lang="zh-CN" altLang="en-US" b="0" kern="0" dirty="0">
                <a:solidFill>
                  <a:srgbClr val="000000"/>
                </a:solidFill>
              </a:rPr>
              <a:t>按层次列出当前的目录结构</a:t>
            </a:r>
          </a:p>
          <a:p>
            <a:pPr lvl="0" eaLnBrk="1" hangingPunct="1">
              <a:lnSpc>
                <a:spcPct val="150000"/>
              </a:lnSpc>
              <a:buClr>
                <a:srgbClr val="FF9900"/>
              </a:buClr>
              <a:defRPr/>
            </a:pPr>
            <a:r>
              <a:rPr lang="en-US" altLang="zh-CN" kern="0" dirty="0">
                <a:latin typeface="Verdana" pitchFamily="34" charset="0"/>
              </a:rPr>
              <a:t>find / -name 'stud*' -type d -print</a:t>
            </a:r>
          </a:p>
          <a:p>
            <a:pPr marL="457200" lvl="1" indent="0" eaLnBrk="1" hangingPunct="1">
              <a:lnSpc>
                <a:spcPct val="150000"/>
              </a:lnSpc>
              <a:buNone/>
              <a:defRPr/>
            </a:pPr>
            <a:r>
              <a:rPr lang="zh-CN" altLang="en-US" b="0" kern="0" dirty="0">
                <a:solidFill>
                  <a:srgbClr val="000000"/>
                </a:solidFill>
              </a:rPr>
              <a:t>指定了两个条件：名字与</a:t>
            </a:r>
            <a:r>
              <a:rPr lang="en-US" altLang="zh-CN" b="0" kern="0" dirty="0">
                <a:solidFill>
                  <a:srgbClr val="000000"/>
                </a:solidFill>
              </a:rPr>
              <a:t>stud*</a:t>
            </a:r>
            <a:r>
              <a:rPr lang="zh-CN" altLang="en-US" b="0" kern="0" dirty="0">
                <a:solidFill>
                  <a:srgbClr val="000000"/>
                </a:solidFill>
              </a:rPr>
              <a:t>匹配，类型为目录</a:t>
            </a:r>
          </a:p>
          <a:p>
            <a:pPr marL="457200" lvl="1" indent="0" eaLnBrk="1" hangingPunct="1">
              <a:lnSpc>
                <a:spcPct val="150000"/>
              </a:lnSpc>
              <a:buNone/>
              <a:defRPr/>
            </a:pPr>
            <a:r>
              <a:rPr lang="zh-CN" altLang="en-US" kern="0" dirty="0">
                <a:solidFill>
                  <a:srgbClr val="FF0000"/>
                </a:solidFill>
              </a:rPr>
              <a:t>两个</a:t>
            </a:r>
            <a:r>
              <a:rPr lang="zh-CN" altLang="en-US" kern="0" dirty="0">
                <a:solidFill>
                  <a:srgbClr val="FF0000"/>
                </a:solidFill>
                <a:latin typeface="Times New Roman" pitchFamily="18" charset="0"/>
              </a:rPr>
              <a:t>条件逻辑“与”</a:t>
            </a:r>
            <a:r>
              <a:rPr lang="zh-CN" altLang="en-US" b="0" kern="0" dirty="0">
                <a:solidFill>
                  <a:srgbClr val="000000"/>
                </a:solidFill>
              </a:rPr>
              <a:t>，必须同时符合这两个条件</a:t>
            </a:r>
          </a:p>
          <a:p>
            <a:pPr lvl="0" eaLnBrk="1" hangingPunct="1">
              <a:lnSpc>
                <a:spcPct val="150000"/>
              </a:lnSpc>
              <a:buClr>
                <a:srgbClr val="FF9900"/>
              </a:buClr>
              <a:defRPr/>
            </a:pPr>
            <a:r>
              <a:rPr lang="en-US" altLang="zh-CN" kern="0" dirty="0">
                <a:latin typeface="Verdana" pitchFamily="34" charset="0"/>
              </a:rPr>
              <a:t>find / -type f -</a:t>
            </a:r>
            <a:r>
              <a:rPr lang="en-US" altLang="zh-CN" kern="0" dirty="0" err="1">
                <a:latin typeface="Verdana" pitchFamily="34" charset="0"/>
              </a:rPr>
              <a:t>mtime</a:t>
            </a:r>
            <a:r>
              <a:rPr lang="en-US" altLang="zh-CN" kern="0" dirty="0">
                <a:latin typeface="Verdana" pitchFamily="34" charset="0"/>
              </a:rPr>
              <a:t> -10 -print</a:t>
            </a:r>
          </a:p>
          <a:p>
            <a:pPr marL="457200" lvl="1" indent="0" eaLnBrk="1" hangingPunct="1">
              <a:lnSpc>
                <a:spcPct val="150000"/>
              </a:lnSpc>
              <a:buNone/>
              <a:defRPr/>
            </a:pPr>
            <a:r>
              <a:rPr lang="zh-CN" altLang="en-US" b="0" kern="0" dirty="0">
                <a:solidFill>
                  <a:srgbClr val="000000"/>
                </a:solidFill>
              </a:rPr>
              <a:t>从根目录开始检索最近</a:t>
            </a:r>
            <a:r>
              <a:rPr lang="en-US" altLang="zh-CN" b="0" kern="0" dirty="0">
                <a:solidFill>
                  <a:srgbClr val="000000"/>
                </a:solidFill>
              </a:rPr>
              <a:t>10</a:t>
            </a:r>
            <a:r>
              <a:rPr lang="zh-CN" altLang="en-US" b="0" kern="0" dirty="0">
                <a:solidFill>
                  <a:srgbClr val="000000"/>
                </a:solidFill>
              </a:rPr>
              <a:t>天之内曾经修改过的普通磁盘文件（目录不算）</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使用举例</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(1)</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8A59CCB-9367-47D1-BEA1-C66D599BA88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17627491"/>
      </p:ext>
    </p:extLst>
  </p:cSld>
  <p:clrMapOvr>
    <a:masterClrMapping/>
  </p:clrMapOvr>
  <p:transition spd="slow" advTm="38376"/>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Verdana" pitchFamily="34" charset="0"/>
              </a:rPr>
              <a:t>find  .  !  -type d -links +2 -print </a:t>
            </a:r>
          </a:p>
          <a:p>
            <a:pPr marL="457200" lvl="1" indent="0" eaLnBrk="1" hangingPunct="1">
              <a:lnSpc>
                <a:spcPct val="150000"/>
              </a:lnSpc>
              <a:buNone/>
              <a:defRPr/>
            </a:pPr>
            <a:r>
              <a:rPr lang="zh-CN" altLang="en-US" b="0" kern="0" dirty="0">
                <a:solidFill>
                  <a:srgbClr val="000000"/>
                </a:solidFill>
              </a:rPr>
              <a:t>从当前目录开始检索</a:t>
            </a:r>
            <a:r>
              <a:rPr lang="en-US" altLang="zh-CN" b="0" kern="0" dirty="0">
                <a:solidFill>
                  <a:srgbClr val="000000"/>
                </a:solidFill>
              </a:rPr>
              <a:t>link</a:t>
            </a:r>
            <a:r>
              <a:rPr lang="zh-CN" altLang="en-US" b="0" kern="0" dirty="0">
                <a:solidFill>
                  <a:srgbClr val="000000"/>
                </a:solidFill>
              </a:rPr>
              <a:t>数大于</a:t>
            </a:r>
            <a:r>
              <a:rPr lang="en-US" altLang="zh-CN" b="0" kern="0" dirty="0">
                <a:solidFill>
                  <a:srgbClr val="000000"/>
                </a:solidFill>
              </a:rPr>
              <a:t>2</a:t>
            </a:r>
            <a:r>
              <a:rPr lang="zh-CN" altLang="en-US" b="0" kern="0" dirty="0">
                <a:solidFill>
                  <a:srgbClr val="000000"/>
                </a:solidFill>
              </a:rPr>
              <a:t>的非目录文件</a:t>
            </a:r>
          </a:p>
          <a:p>
            <a:pPr marL="457200" lvl="1" indent="0" eaLnBrk="1" hangingPunct="1">
              <a:lnSpc>
                <a:spcPct val="150000"/>
              </a:lnSpc>
              <a:buNone/>
              <a:defRPr/>
            </a:pPr>
            <a:r>
              <a:rPr lang="zh-CN" altLang="en-US" kern="0" dirty="0">
                <a:solidFill>
                  <a:srgbClr val="FF0000"/>
                </a:solidFill>
                <a:latin typeface="Times New Roman" pitchFamily="18" charset="0"/>
              </a:rPr>
              <a:t>条件“非”</a:t>
            </a:r>
            <a:r>
              <a:rPr lang="zh-CN" altLang="en-US" b="0" kern="0" dirty="0">
                <a:solidFill>
                  <a:srgbClr val="000000"/>
                </a:solidFill>
              </a:rPr>
              <a:t>用！</a:t>
            </a:r>
          </a:p>
          <a:p>
            <a:pPr marL="457200" lvl="1" indent="0" eaLnBrk="1" hangingPunct="1">
              <a:lnSpc>
                <a:spcPct val="150000"/>
              </a:lnSpc>
              <a:buNone/>
              <a:defRPr/>
            </a:pPr>
            <a:r>
              <a:rPr lang="zh-CN" altLang="en-US" b="0" kern="0" dirty="0">
                <a:solidFill>
                  <a:srgbClr val="000000"/>
                </a:solidFill>
              </a:rPr>
              <a:t>注意：</a:t>
            </a:r>
            <a:r>
              <a:rPr lang="en-US" altLang="zh-CN" b="0" kern="0" dirty="0">
                <a:solidFill>
                  <a:srgbClr val="000000"/>
                </a:solidFill>
              </a:rPr>
              <a:t>!</a:t>
            </a:r>
            <a:r>
              <a:rPr lang="zh-CN" altLang="en-US" b="0" kern="0" dirty="0">
                <a:solidFill>
                  <a:srgbClr val="000000"/>
                </a:solidFill>
              </a:rPr>
              <a:t>号与</a:t>
            </a:r>
            <a:r>
              <a:rPr lang="en-US" altLang="zh-CN" b="0" kern="0" dirty="0">
                <a:solidFill>
                  <a:srgbClr val="000000"/>
                </a:solidFill>
              </a:rPr>
              <a:t>-type</a:t>
            </a:r>
            <a:r>
              <a:rPr lang="zh-CN" altLang="en-US" b="0" kern="0" dirty="0">
                <a:solidFill>
                  <a:srgbClr val="000000"/>
                </a:solidFill>
              </a:rPr>
              <a:t>之间必须保留一空格</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defRPr/>
            </a:pPr>
            <a:r>
              <a:rPr lang="en-US" altLang="zh-CN" kern="0" dirty="0">
                <a:latin typeface="Verdana" panose="020B0604030504040204" pitchFamily="34" charset="0"/>
                <a:ea typeface="Verdana" panose="020B0604030504040204" pitchFamily="34" charset="0"/>
              </a:rPr>
              <a:t>find</a:t>
            </a:r>
            <a:r>
              <a:rPr lang="zh-CN" altLang="en-US" kern="0" dirty="0">
                <a:latin typeface="Verdana" panose="020B0604030504040204" pitchFamily="34" charset="0"/>
                <a:ea typeface="黑体" panose="02010609060101010101" pitchFamily="49" charset="-122"/>
              </a:rPr>
              <a:t>使用</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举例</a:t>
            </a:r>
            <a:r>
              <a:rPr lang="en-US" altLang="zh-CN" kern="0" dirty="0">
                <a:latin typeface="Times New Roman" panose="02020603050405020304" pitchFamily="18" charset="0"/>
                <a:ea typeface="Verdana" panose="020B0604030504040204" pitchFamily="34" charset="0"/>
                <a:cs typeface="Times New Roman" panose="02020603050405020304" pitchFamily="18" charset="0"/>
              </a:rPr>
              <a:t>(2)</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CB2523C0-67FA-4540-8470-0F27562B44C1}"/>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558250930"/>
      </p:ext>
    </p:extLst>
  </p:cSld>
  <p:clrMapOvr>
    <a:masterClrMapping/>
  </p:clrMapOvr>
  <p:transition spd="slow" advTm="38376"/>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407368" y="992982"/>
            <a:ext cx="10873208"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50000"/>
              </a:lnSpc>
              <a:buClr>
                <a:srgbClr val="FF9900"/>
              </a:buClr>
              <a:buNone/>
              <a:defRPr/>
            </a:pPr>
            <a:r>
              <a:rPr lang="en-US" altLang="zh-CN" b="0" kern="0" dirty="0">
                <a:latin typeface="Verdana" pitchFamily="34" charset="0"/>
              </a:rPr>
              <a:t>find ~ -size +100k \( -name core -o -name '*.</a:t>
            </a:r>
            <a:r>
              <a:rPr lang="en-US" altLang="zh-CN" b="0" kern="0" dirty="0" err="1">
                <a:latin typeface="Verdana" pitchFamily="34" charset="0"/>
              </a:rPr>
              <a:t>tmp</a:t>
            </a:r>
            <a:r>
              <a:rPr lang="en-US" altLang="zh-CN" b="0" kern="0" dirty="0">
                <a:latin typeface="Verdana" pitchFamily="34" charset="0"/>
              </a:rPr>
              <a:t>' \) -print</a:t>
            </a:r>
          </a:p>
          <a:p>
            <a:pPr marL="457200" lvl="1" indent="0" eaLnBrk="1" hangingPunct="1">
              <a:lnSpc>
                <a:spcPct val="150000"/>
              </a:lnSpc>
              <a:buNone/>
              <a:defRPr/>
            </a:pPr>
            <a:r>
              <a:rPr lang="zh-CN" altLang="en-US" b="0" kern="0" dirty="0">
                <a:solidFill>
                  <a:srgbClr val="000000"/>
                </a:solidFill>
                <a:latin typeface="Courier New" pitchFamily="49" charset="0"/>
              </a:rPr>
              <a:t>从主目录开始寻找</a:t>
            </a:r>
            <a:r>
              <a:rPr lang="zh-CN" altLang="en-US" b="0" kern="0" dirty="0">
                <a:solidFill>
                  <a:srgbClr val="000000"/>
                </a:solidFill>
              </a:rPr>
              <a:t>大于</a:t>
            </a:r>
            <a:r>
              <a:rPr lang="en-US" altLang="zh-CN" b="0" kern="0" dirty="0">
                <a:solidFill>
                  <a:srgbClr val="000000"/>
                </a:solidFill>
              </a:rPr>
              <a:t>100KB</a:t>
            </a:r>
            <a:r>
              <a:rPr lang="zh-CN" altLang="en-US" b="0" kern="0" dirty="0">
                <a:solidFill>
                  <a:srgbClr val="000000"/>
                </a:solidFill>
                <a:latin typeface="Courier New" pitchFamily="49" charset="0"/>
              </a:rPr>
              <a:t>的名</a:t>
            </a:r>
            <a:r>
              <a:rPr lang="zh-CN" altLang="en-US" b="0" kern="0" dirty="0">
                <a:solidFill>
                  <a:srgbClr val="000000"/>
                </a:solidFill>
              </a:rPr>
              <a:t>叫</a:t>
            </a:r>
            <a:r>
              <a:rPr lang="en-US" altLang="zh-CN" b="0" kern="0" dirty="0">
                <a:solidFill>
                  <a:srgbClr val="000000"/>
                </a:solidFill>
              </a:rPr>
              <a:t>core</a:t>
            </a:r>
            <a:r>
              <a:rPr lang="zh-CN" altLang="en-US" b="0" kern="0" dirty="0">
                <a:solidFill>
                  <a:srgbClr val="000000"/>
                </a:solidFill>
              </a:rPr>
              <a:t>或有</a:t>
            </a:r>
            <a:r>
              <a:rPr lang="en-US" altLang="zh-CN" b="0" kern="0" dirty="0">
                <a:solidFill>
                  <a:srgbClr val="000000"/>
                </a:solidFill>
              </a:rPr>
              <a:t>.</a:t>
            </a:r>
            <a:r>
              <a:rPr lang="en-US" altLang="zh-CN" b="0" kern="0" dirty="0" err="1">
                <a:solidFill>
                  <a:srgbClr val="000000"/>
                </a:solidFill>
              </a:rPr>
              <a:t>tmp</a:t>
            </a:r>
            <a:r>
              <a:rPr lang="zh-CN" altLang="en-US" b="0" kern="0" dirty="0">
                <a:solidFill>
                  <a:srgbClr val="000000"/>
                </a:solidFill>
              </a:rPr>
              <a:t>后缀</a:t>
            </a:r>
          </a:p>
          <a:p>
            <a:pPr lvl="1" eaLnBrk="1" hangingPunct="1">
              <a:lnSpc>
                <a:spcPct val="150000"/>
              </a:lnSpc>
              <a:defRPr/>
            </a:pPr>
            <a:r>
              <a:rPr lang="zh-CN" altLang="en-US" b="0" kern="0" dirty="0">
                <a:solidFill>
                  <a:srgbClr val="000000"/>
                </a:solidFill>
              </a:rPr>
              <a:t>使用了</a:t>
            </a:r>
            <a:r>
              <a:rPr lang="zh-CN" altLang="en-US" kern="0" dirty="0">
                <a:solidFill>
                  <a:srgbClr val="FF0000"/>
                </a:solidFill>
              </a:rPr>
              <a:t>两</a:t>
            </a:r>
            <a:r>
              <a:rPr lang="zh-CN" altLang="en-US" kern="0" dirty="0">
                <a:solidFill>
                  <a:srgbClr val="FF0000"/>
                </a:solidFill>
                <a:latin typeface="Times New Roman" pitchFamily="18" charset="0"/>
              </a:rPr>
              <a:t>条件“或” </a:t>
            </a:r>
            <a:r>
              <a:rPr lang="en-US" altLang="zh-CN" kern="0" dirty="0">
                <a:solidFill>
                  <a:srgbClr val="FF0000"/>
                </a:solidFill>
                <a:latin typeface="Times New Roman" pitchFamily="18" charset="0"/>
              </a:rPr>
              <a:t>(-</a:t>
            </a:r>
            <a:r>
              <a:rPr lang="en-US" altLang="zh-CN" kern="0" dirty="0">
                <a:solidFill>
                  <a:srgbClr val="FF0000"/>
                </a:solidFill>
              </a:rPr>
              <a:t>o</a:t>
            </a:r>
            <a:r>
              <a:rPr lang="en-US" altLang="zh-CN" kern="0" dirty="0">
                <a:solidFill>
                  <a:srgbClr val="FF0000"/>
                </a:solidFill>
                <a:latin typeface="Times New Roman" pitchFamily="18" charset="0"/>
              </a:rPr>
              <a:t>)</a:t>
            </a:r>
            <a:r>
              <a:rPr lang="zh-CN" altLang="en-US" kern="0" dirty="0">
                <a:solidFill>
                  <a:srgbClr val="FF0000"/>
                </a:solidFill>
                <a:latin typeface="Times New Roman" pitchFamily="18" charset="0"/>
              </a:rPr>
              <a:t>及组合</a:t>
            </a:r>
            <a:r>
              <a:rPr lang="en-US" altLang="zh-CN" b="0" kern="0" dirty="0">
                <a:solidFill>
                  <a:srgbClr val="000000"/>
                </a:solidFill>
              </a:rPr>
              <a:t>(</a:t>
            </a:r>
            <a:r>
              <a:rPr lang="zh-CN" altLang="en-US" b="0" kern="0" dirty="0">
                <a:solidFill>
                  <a:srgbClr val="000000"/>
                </a:solidFill>
              </a:rPr>
              <a:t>圆括号</a:t>
            </a:r>
            <a:r>
              <a:rPr lang="en-US" altLang="zh-CN" b="0" kern="0" dirty="0">
                <a:solidFill>
                  <a:srgbClr val="000000"/>
                </a:solidFill>
              </a:rPr>
              <a:t>)</a:t>
            </a:r>
          </a:p>
          <a:p>
            <a:pPr lvl="1" eaLnBrk="1" hangingPunct="1">
              <a:lnSpc>
                <a:spcPct val="150000"/>
              </a:lnSpc>
              <a:defRPr/>
            </a:pPr>
            <a:r>
              <a:rPr lang="zh-CN" altLang="en-US" b="0" kern="0" dirty="0">
                <a:solidFill>
                  <a:srgbClr val="000000"/>
                </a:solidFill>
              </a:rPr>
              <a:t>不要遗漏了所必需的引号，反斜线和空格，尤其是圆括号前和圆括号后。圆括号</a:t>
            </a:r>
            <a:r>
              <a:rPr lang="zh-CN" altLang="en-US" b="0" kern="0" dirty="0">
                <a:solidFill>
                  <a:srgbClr val="000000"/>
                </a:solidFill>
                <a:latin typeface="Times New Roman" pitchFamily="18" charset="0"/>
              </a:rPr>
              <a:t>是</a:t>
            </a:r>
            <a:r>
              <a:rPr lang="en-US" altLang="zh-CN" b="0" kern="0" dirty="0">
                <a:solidFill>
                  <a:srgbClr val="000000"/>
                </a:solidFill>
                <a:latin typeface="Times New Roman" pitchFamily="18" charset="0"/>
              </a:rPr>
              <a:t>shell</a:t>
            </a:r>
            <a:r>
              <a:rPr lang="zh-CN" altLang="en-US" b="0" kern="0" dirty="0">
                <a:solidFill>
                  <a:srgbClr val="000000"/>
                </a:solidFill>
                <a:latin typeface="Times New Roman" pitchFamily="18" charset="0"/>
              </a:rPr>
              <a:t>的</a:t>
            </a:r>
            <a:r>
              <a:rPr lang="zh-CN" altLang="en-US" b="0" kern="0" dirty="0">
                <a:solidFill>
                  <a:srgbClr val="000000"/>
                </a:solidFill>
              </a:rPr>
              <a:t>特殊字符</a:t>
            </a:r>
          </a:p>
          <a:p>
            <a:pPr lvl="1" eaLnBrk="1" hangingPunct="1">
              <a:lnSpc>
                <a:spcPct val="150000"/>
              </a:lnSpc>
              <a:defRPr/>
            </a:pPr>
            <a:r>
              <a:rPr lang="zh-CN" altLang="en-US" b="0" kern="0" dirty="0">
                <a:solidFill>
                  <a:srgbClr val="000000"/>
                </a:solidFill>
              </a:rPr>
              <a:t>其他写法</a:t>
            </a:r>
          </a:p>
          <a:p>
            <a:pPr lvl="1" eaLnBrk="1" hangingPunct="1">
              <a:lnSpc>
                <a:spcPct val="150000"/>
              </a:lnSpc>
              <a:buNone/>
              <a:defRPr/>
            </a:pPr>
            <a:r>
              <a:rPr lang="en-US" altLang="zh-CN" b="0" kern="0" dirty="0">
                <a:solidFill>
                  <a:srgbClr val="000000"/>
                </a:solidFill>
              </a:rPr>
              <a:t>find / -size +100k '(' -name core -o -name \*.</a:t>
            </a:r>
            <a:r>
              <a:rPr lang="en-US" altLang="zh-CN" b="0" kern="0" dirty="0" err="1">
                <a:solidFill>
                  <a:srgbClr val="000000"/>
                </a:solidFill>
              </a:rPr>
              <a:t>tmp</a:t>
            </a:r>
            <a:r>
              <a:rPr lang="en-US" altLang="zh-CN" b="0" kern="0" dirty="0">
                <a:solidFill>
                  <a:srgbClr val="000000"/>
                </a:solidFill>
              </a:rPr>
              <a:t> ')' -print</a:t>
            </a:r>
          </a:p>
          <a:p>
            <a:pPr lvl="1" eaLnBrk="1" hangingPunct="1">
              <a:lnSpc>
                <a:spcPct val="150000"/>
              </a:lnSpc>
              <a:buNone/>
              <a:defRPr/>
            </a:pPr>
            <a:r>
              <a:rPr lang="en-US" altLang="zh-CN" b="0" kern="0" dirty="0">
                <a:solidFill>
                  <a:srgbClr val="000000"/>
                </a:solidFill>
              </a:rPr>
              <a:t>find / -size +100k  \( -name core –o -name \*.</a:t>
            </a:r>
            <a:r>
              <a:rPr lang="en-US" altLang="zh-CN" b="0" kern="0" dirty="0" err="1">
                <a:solidFill>
                  <a:srgbClr val="000000"/>
                </a:solidFill>
              </a:rPr>
              <a:t>tmp</a:t>
            </a:r>
            <a:r>
              <a:rPr lang="en-US" altLang="zh-CN" b="0" kern="0" dirty="0">
                <a:solidFill>
                  <a:srgbClr val="000000"/>
                </a:solidFill>
              </a:rPr>
              <a:t> ')' -print</a:t>
            </a:r>
            <a:endParaRPr lang="en-US" altLang="zh-CN"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使用</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举例</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(3)</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70727DA-8985-45AC-8329-20DB6C8D87A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794798223"/>
      </p:ext>
    </p:extLst>
  </p:cSld>
  <p:clrMapOvr>
    <a:masterClrMapping/>
  </p:clrMapOvr>
  <p:transition spd="slow" advTm="38376"/>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695400" y="992982"/>
            <a:ext cx="1116124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buClr>
                <a:srgbClr val="FF9900"/>
              </a:buClr>
              <a:buNone/>
              <a:defRPr/>
            </a:pPr>
            <a:r>
              <a:rPr lang="en-US" altLang="zh-CN" b="0" kern="0" dirty="0">
                <a:latin typeface="Verdana" pitchFamily="34" charset="0"/>
              </a:rPr>
              <a:t>find /lib /</a:t>
            </a:r>
            <a:r>
              <a:rPr lang="en-US" altLang="zh-CN" b="0" kern="0" dirty="0" err="1">
                <a:latin typeface="Verdana" pitchFamily="34" charset="0"/>
              </a:rPr>
              <a:t>usr</a:t>
            </a:r>
            <a:r>
              <a:rPr lang="en-US" altLang="zh-CN" b="0" kern="0" dirty="0">
                <a:latin typeface="Verdana" pitchFamily="34" charset="0"/>
              </a:rPr>
              <a:t> -name </a:t>
            </a:r>
            <a:r>
              <a:rPr lang="en-US" altLang="zh-CN" b="0" kern="0" dirty="0">
                <a:solidFill>
                  <a:srgbClr val="000000"/>
                </a:solidFill>
                <a:latin typeface="Verdana" pitchFamily="34" charset="0"/>
              </a:rPr>
              <a:t>'</a:t>
            </a:r>
            <a:r>
              <a:rPr lang="en-US" altLang="zh-CN" b="0" kern="0" dirty="0" err="1">
                <a:latin typeface="Verdana" pitchFamily="34" charset="0"/>
              </a:rPr>
              <a:t>libc</a:t>
            </a:r>
            <a:r>
              <a:rPr lang="en-US" altLang="zh-CN" b="0" kern="0" dirty="0">
                <a:latin typeface="Verdana" pitchFamily="34" charset="0"/>
              </a:rPr>
              <a:t>*.so</a:t>
            </a:r>
            <a:r>
              <a:rPr lang="en-US" altLang="zh-CN" b="0" kern="0" dirty="0">
                <a:solidFill>
                  <a:srgbClr val="000000"/>
                </a:solidFill>
                <a:latin typeface="Verdana" pitchFamily="34" charset="0"/>
              </a:rPr>
              <a:t>'</a:t>
            </a:r>
            <a:r>
              <a:rPr lang="en-US" altLang="zh-CN" b="0" kern="0" dirty="0">
                <a:latin typeface="Verdana" pitchFamily="34" charset="0"/>
              </a:rPr>
              <a:t> </a:t>
            </a:r>
            <a:r>
              <a:rPr lang="en-US" altLang="zh-CN" b="0" kern="0" dirty="0">
                <a:solidFill>
                  <a:srgbClr val="FF0000"/>
                </a:solidFill>
                <a:latin typeface="Verdana" pitchFamily="34" charset="0"/>
              </a:rPr>
              <a:t>-exec </a:t>
            </a:r>
            <a:r>
              <a:rPr lang="en-US" altLang="zh-CN" kern="0" dirty="0">
                <a:solidFill>
                  <a:srgbClr val="0000FF"/>
                </a:solidFill>
                <a:latin typeface="Verdana" pitchFamily="34" charset="0"/>
              </a:rPr>
              <a:t>ls -</a:t>
            </a:r>
            <a:r>
              <a:rPr lang="en-US" altLang="zh-CN" kern="0" dirty="0" err="1">
                <a:solidFill>
                  <a:srgbClr val="0000FF"/>
                </a:solidFill>
                <a:latin typeface="Verdana" pitchFamily="34" charset="0"/>
              </a:rPr>
              <a:t>lh</a:t>
            </a:r>
            <a:r>
              <a:rPr lang="en-US" altLang="zh-CN" kern="0" dirty="0">
                <a:solidFill>
                  <a:srgbClr val="0000FF"/>
                </a:solidFill>
                <a:latin typeface="Verdana" pitchFamily="34" charset="0"/>
              </a:rPr>
              <a:t> {} </a:t>
            </a:r>
            <a:r>
              <a:rPr lang="en-US" altLang="zh-CN" kern="0" dirty="0">
                <a:solidFill>
                  <a:srgbClr val="FF0000"/>
                </a:solidFill>
                <a:latin typeface="Verdana" pitchFamily="34" charset="0"/>
              </a:rPr>
              <a:t>\;</a:t>
            </a:r>
          </a:p>
          <a:p>
            <a:pPr lvl="1" eaLnBrk="1" hangingPunct="1">
              <a:lnSpc>
                <a:spcPct val="150000"/>
              </a:lnSpc>
              <a:defRPr/>
            </a:pPr>
            <a:r>
              <a:rPr lang="en-US" altLang="zh-CN" b="0" kern="0" dirty="0">
                <a:solidFill>
                  <a:srgbClr val="000000"/>
                </a:solidFill>
              </a:rPr>
              <a:t>-exec</a:t>
            </a:r>
            <a:r>
              <a:rPr lang="zh-CN" altLang="en-US" b="0" kern="0" dirty="0">
                <a:solidFill>
                  <a:srgbClr val="000000"/>
                </a:solidFill>
              </a:rPr>
              <a:t>及随后的分号之间的内容作为一条命令执行</a:t>
            </a:r>
          </a:p>
          <a:p>
            <a:pPr lvl="1" eaLnBrk="1" hangingPunct="1">
              <a:lnSpc>
                <a:spcPct val="150000"/>
              </a:lnSpc>
              <a:defRPr/>
            </a:pPr>
            <a:r>
              <a:rPr lang="en-US" altLang="zh-CN" b="0" kern="0" dirty="0">
                <a:solidFill>
                  <a:srgbClr val="000000"/>
                </a:solidFill>
              </a:rPr>
              <a:t>shell</a:t>
            </a:r>
            <a:r>
              <a:rPr lang="zh-CN" altLang="en-US" b="0" kern="0" dirty="0">
                <a:solidFill>
                  <a:srgbClr val="000000"/>
                </a:solidFill>
              </a:rPr>
              <a:t>中分号有特殊含义，前面加反斜线</a:t>
            </a:r>
            <a:r>
              <a:rPr lang="en-US" altLang="zh-CN" b="0" kern="0" dirty="0">
                <a:solidFill>
                  <a:srgbClr val="000000"/>
                </a:solidFill>
              </a:rPr>
              <a:t>\</a:t>
            </a:r>
          </a:p>
          <a:p>
            <a:pPr lvl="1" eaLnBrk="1" hangingPunct="1">
              <a:lnSpc>
                <a:spcPct val="150000"/>
              </a:lnSpc>
              <a:defRPr/>
            </a:pPr>
            <a:r>
              <a:rPr lang="en-US" altLang="zh-CN" b="0" kern="0" dirty="0">
                <a:solidFill>
                  <a:srgbClr val="000000"/>
                </a:solidFill>
              </a:rPr>
              <a:t>{}</a:t>
            </a:r>
            <a:r>
              <a:rPr lang="zh-CN" altLang="en-US" b="0" kern="0" dirty="0">
                <a:solidFill>
                  <a:srgbClr val="000000"/>
                </a:solidFill>
              </a:rPr>
              <a:t>代表遍历时所查到的符合条件的路径名。注意，两花括号间无空格，之后的空格不可省略</a:t>
            </a:r>
          </a:p>
          <a:p>
            <a:pPr lvl="0" eaLnBrk="1" hangingPunct="1">
              <a:lnSpc>
                <a:spcPct val="100000"/>
              </a:lnSpc>
              <a:buClr>
                <a:srgbClr val="FF9900"/>
              </a:buClr>
              <a:defRPr/>
            </a:pPr>
            <a:r>
              <a:rPr lang="en-US" altLang="zh-CN" b="0" kern="0" dirty="0">
                <a:latin typeface="Verdana" pitchFamily="34" charset="0"/>
              </a:rPr>
              <a:t>-ok</a:t>
            </a:r>
            <a:r>
              <a:rPr lang="zh-CN" altLang="en-US" b="0" kern="0" dirty="0">
                <a:latin typeface="Verdana" pitchFamily="34" charset="0"/>
              </a:rPr>
              <a:t>选项在执行指定的命令前等待用户确认</a:t>
            </a:r>
          </a:p>
          <a:p>
            <a:pPr marL="457200" lvl="1" indent="0" eaLnBrk="1" hangingPunct="1">
              <a:lnSpc>
                <a:spcPct val="150000"/>
              </a:lnSpc>
              <a:buNone/>
              <a:defRPr/>
            </a:pPr>
            <a:r>
              <a:rPr lang="en-US" altLang="zh-CN" b="0" kern="0" dirty="0">
                <a:solidFill>
                  <a:srgbClr val="000000"/>
                </a:solidFill>
              </a:rPr>
              <a:t>find </a:t>
            </a:r>
            <a:r>
              <a:rPr lang="en-US" altLang="zh-CN" kern="0" dirty="0">
                <a:solidFill>
                  <a:srgbClr val="000000"/>
                </a:solidFill>
              </a:rPr>
              <a:t>~</a:t>
            </a:r>
            <a:r>
              <a:rPr lang="en-US" altLang="zh-CN" b="0" kern="0" dirty="0">
                <a:solidFill>
                  <a:srgbClr val="000000"/>
                </a:solidFill>
              </a:rPr>
              <a:t> -size +100k \( -name core -o -name ‘*.</a:t>
            </a:r>
            <a:r>
              <a:rPr lang="en-US" altLang="zh-CN" b="0" kern="0" dirty="0" err="1">
                <a:solidFill>
                  <a:srgbClr val="000000"/>
                </a:solidFill>
              </a:rPr>
              <a:t>tmp</a:t>
            </a:r>
            <a:r>
              <a:rPr lang="en-US" altLang="zh-CN" b="0" kern="0" dirty="0">
                <a:solidFill>
                  <a:srgbClr val="000000"/>
                </a:solidFill>
              </a:rPr>
              <a:t>’ \) </a:t>
            </a:r>
            <a:r>
              <a:rPr lang="en-US" altLang="zh-CN" kern="0" dirty="0">
                <a:solidFill>
                  <a:srgbClr val="FF0000"/>
                </a:solidFill>
              </a:rPr>
              <a:t>-ok </a:t>
            </a:r>
            <a:r>
              <a:rPr lang="en-US" altLang="zh-CN" kern="0" dirty="0" err="1">
                <a:solidFill>
                  <a:srgbClr val="0000FF"/>
                </a:solidFill>
              </a:rPr>
              <a:t>rm</a:t>
            </a:r>
            <a:r>
              <a:rPr lang="en-US" altLang="zh-CN" kern="0" dirty="0">
                <a:solidFill>
                  <a:srgbClr val="0000FF"/>
                </a:solidFill>
              </a:rPr>
              <a:t> {} </a:t>
            </a:r>
            <a:r>
              <a:rPr lang="en-US" altLang="zh-CN" kern="0" dirty="0">
                <a:solidFill>
                  <a:srgbClr val="FF0000"/>
                </a:solidFill>
              </a:rPr>
              <a:t>\;</a:t>
            </a:r>
            <a:endParaRPr lang="zh-CN" altLang="en-US" kern="0" dirty="0">
              <a:solidFill>
                <a:srgbClr val="FF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使用举例</a:t>
            </a:r>
            <a:r>
              <a:rPr lang="en-US" altLang="zh-CN" kern="0" dirty="0">
                <a:latin typeface="Verdana" panose="020B0604030504040204" pitchFamily="34" charset="0"/>
                <a:ea typeface="黑体" panose="02010609060101010101" pitchFamily="49" charset="-122"/>
              </a:rPr>
              <a:t>(4)</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6AF1C6A-8733-475B-86BD-BA0F4724D71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53816759"/>
      </p:ext>
    </p:extLst>
  </p:cSld>
  <p:clrMapOvr>
    <a:masterClrMapping/>
  </p:clrMapOvr>
  <p:transition spd="slow" advTm="38376"/>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153128"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buNone/>
              <a:defRPr/>
            </a:pPr>
            <a:r>
              <a:rPr lang="zh-CN" altLang="en-US" b="0" kern="0" dirty="0">
                <a:latin typeface="Verdana" pitchFamily="34" charset="0"/>
              </a:rPr>
              <a:t>利用</a:t>
            </a:r>
            <a:r>
              <a:rPr lang="en-US" altLang="zh-CN" b="0" kern="0" dirty="0">
                <a:latin typeface="Verdana" pitchFamily="34" charset="0"/>
              </a:rPr>
              <a:t>find</a:t>
            </a:r>
            <a:r>
              <a:rPr lang="zh-CN" altLang="en-US" b="0" kern="0" dirty="0">
                <a:latin typeface="Verdana" pitchFamily="34" charset="0"/>
              </a:rPr>
              <a:t>的递归式遍历目录的功能在文件中搜寻字符串</a:t>
            </a:r>
          </a:p>
          <a:p>
            <a:pPr marL="0" indent="0" eaLnBrk="1" hangingPunct="1">
              <a:lnSpc>
                <a:spcPct val="150000"/>
              </a:lnSpc>
              <a:buClr>
                <a:srgbClr val="FF9900"/>
              </a:buClr>
              <a:buNone/>
              <a:defRPr/>
            </a:pPr>
            <a:r>
              <a:rPr lang="en-US" altLang="zh-CN" sz="2400" b="0" kern="0" dirty="0">
                <a:latin typeface="Verdana" pitchFamily="34" charset="0"/>
              </a:rPr>
              <a:t>find </a:t>
            </a:r>
            <a:r>
              <a:rPr lang="en-US" altLang="zh-CN" sz="2400" b="0" kern="0" dirty="0" err="1">
                <a:latin typeface="Verdana" pitchFamily="34" charset="0"/>
              </a:rPr>
              <a:t>src</a:t>
            </a:r>
            <a:r>
              <a:rPr lang="en-US" altLang="zh-CN" sz="2400" b="0" kern="0" dirty="0">
                <a:latin typeface="Verdana" pitchFamily="34" charset="0"/>
              </a:rPr>
              <a:t> -name \*.c </a:t>
            </a:r>
            <a:r>
              <a:rPr lang="en-US" altLang="zh-CN" sz="2400" kern="0" dirty="0">
                <a:solidFill>
                  <a:srgbClr val="FF0000"/>
                </a:solidFill>
                <a:latin typeface="Verdana" pitchFamily="34" charset="0"/>
              </a:rPr>
              <a:t>-exec </a:t>
            </a:r>
            <a:r>
              <a:rPr lang="en-US" altLang="zh-CN" sz="2400" kern="0" dirty="0" err="1">
                <a:solidFill>
                  <a:srgbClr val="0000FF"/>
                </a:solidFill>
                <a:latin typeface="Verdana" pitchFamily="34" charset="0"/>
              </a:rPr>
              <a:t>grep</a:t>
            </a:r>
            <a:r>
              <a:rPr lang="en-US" altLang="zh-CN" sz="2400" kern="0" dirty="0">
                <a:solidFill>
                  <a:srgbClr val="0000FF"/>
                </a:solidFill>
                <a:latin typeface="Verdana" pitchFamily="34" charset="0"/>
              </a:rPr>
              <a:t>  -n -- --help {} /dev/null </a:t>
            </a:r>
            <a:r>
              <a:rPr lang="en-US" altLang="zh-CN" sz="2400" kern="0" dirty="0">
                <a:solidFill>
                  <a:srgbClr val="FF0000"/>
                </a:solidFill>
                <a:latin typeface="Verdana" pitchFamily="34" charset="0"/>
              </a:rPr>
              <a:t>\;</a:t>
            </a:r>
          </a:p>
          <a:p>
            <a:pPr marL="457200" lvl="1" indent="0" eaLnBrk="1" hangingPunct="1">
              <a:lnSpc>
                <a:spcPct val="150000"/>
              </a:lnSpc>
              <a:buNone/>
              <a:defRPr/>
            </a:pPr>
            <a:r>
              <a:rPr lang="zh-CN" altLang="en-US" b="0" kern="0" dirty="0">
                <a:solidFill>
                  <a:srgbClr val="000000"/>
                </a:solidFill>
              </a:rPr>
              <a:t>在目录</a:t>
            </a:r>
            <a:r>
              <a:rPr lang="en-US" altLang="zh-CN" b="0" kern="0" dirty="0" err="1">
                <a:solidFill>
                  <a:srgbClr val="000000"/>
                </a:solidFill>
              </a:rPr>
              <a:t>src</a:t>
            </a:r>
            <a:r>
              <a:rPr lang="zh-CN" altLang="en-US" b="0" kern="0" dirty="0">
                <a:solidFill>
                  <a:srgbClr val="000000"/>
                </a:solidFill>
              </a:rPr>
              <a:t>中所有</a:t>
            </a:r>
            <a:r>
              <a:rPr lang="en-US" altLang="zh-CN" b="0" kern="0" dirty="0">
                <a:solidFill>
                  <a:srgbClr val="000000"/>
                </a:solidFill>
              </a:rPr>
              <a:t>.c</a:t>
            </a:r>
            <a:r>
              <a:rPr lang="zh-CN" altLang="en-US" b="0" kern="0" dirty="0">
                <a:solidFill>
                  <a:srgbClr val="000000"/>
                </a:solidFill>
              </a:rPr>
              <a:t>文件中查找</a:t>
            </a:r>
            <a:r>
              <a:rPr lang="en-US" altLang="zh-CN" b="0" kern="0" dirty="0">
                <a:solidFill>
                  <a:srgbClr val="000000"/>
                </a:solidFill>
              </a:rPr>
              <a:t>--help</a:t>
            </a:r>
            <a:r>
              <a:rPr lang="zh-CN" altLang="en-US" b="0" kern="0" dirty="0">
                <a:solidFill>
                  <a:srgbClr val="000000"/>
                </a:solidFill>
              </a:rPr>
              <a:t>字符串</a:t>
            </a:r>
            <a:endParaRPr lang="en-US" altLang="zh-CN" b="0" kern="0" dirty="0">
              <a:solidFill>
                <a:srgbClr val="000000"/>
              </a:solidFill>
            </a:endParaRPr>
          </a:p>
          <a:p>
            <a:pPr marL="457200" lvl="1" indent="0" eaLnBrk="1" hangingPunct="1">
              <a:lnSpc>
                <a:spcPct val="150000"/>
              </a:lnSpc>
              <a:buNone/>
              <a:defRPr/>
            </a:pPr>
            <a:r>
              <a:rPr lang="en-US" altLang="zh-CN" kern="0" dirty="0" err="1">
                <a:solidFill>
                  <a:srgbClr val="000000"/>
                </a:solidFill>
              </a:rPr>
              <a:t>grep</a:t>
            </a:r>
            <a:r>
              <a:rPr lang="zh-CN" altLang="en-US" kern="0" dirty="0">
                <a:solidFill>
                  <a:srgbClr val="000000"/>
                </a:solidFill>
              </a:rPr>
              <a:t>的</a:t>
            </a:r>
            <a:r>
              <a:rPr lang="en-US" altLang="zh-CN" kern="0" dirty="0">
                <a:solidFill>
                  <a:srgbClr val="000000"/>
                </a:solidFill>
              </a:rPr>
              <a:t>-n</a:t>
            </a:r>
            <a:r>
              <a:rPr lang="zh-CN" altLang="en-US" kern="0" dirty="0">
                <a:solidFill>
                  <a:srgbClr val="000000"/>
                </a:solidFill>
              </a:rPr>
              <a:t>选项，</a:t>
            </a:r>
            <a:r>
              <a:rPr lang="en-US" altLang="zh-CN" kern="0" dirty="0">
                <a:solidFill>
                  <a:srgbClr val="000000"/>
                </a:solidFill>
              </a:rPr>
              <a:t>--</a:t>
            </a:r>
            <a:r>
              <a:rPr lang="zh-CN" altLang="en-US" kern="0" dirty="0">
                <a:solidFill>
                  <a:srgbClr val="000000"/>
                </a:solidFill>
              </a:rPr>
              <a:t>选项，</a:t>
            </a:r>
            <a:r>
              <a:rPr lang="en-US" altLang="zh-CN" kern="0" dirty="0">
                <a:solidFill>
                  <a:srgbClr val="000000"/>
                </a:solidFill>
              </a:rPr>
              <a:t>/dev/null</a:t>
            </a:r>
            <a:r>
              <a:rPr lang="zh-CN" altLang="en-US" kern="0" dirty="0">
                <a:solidFill>
                  <a:srgbClr val="000000"/>
                </a:solidFill>
              </a:rPr>
              <a:t>文件的作用</a:t>
            </a:r>
            <a:endParaRPr lang="en-US" altLang="zh-CN" b="0" kern="0" dirty="0">
              <a:solidFill>
                <a:srgbClr val="000000"/>
              </a:solidFill>
            </a:endParaRPr>
          </a:p>
          <a:p>
            <a:pPr marL="457200" lvl="1" indent="0" eaLnBrk="1" hangingPunct="1">
              <a:lnSpc>
                <a:spcPct val="150000"/>
              </a:lnSpc>
              <a:buNone/>
              <a:defRPr/>
            </a:pPr>
            <a:r>
              <a:rPr lang="zh-CN" altLang="en-US" kern="0" dirty="0">
                <a:solidFill>
                  <a:srgbClr val="000000"/>
                </a:solidFill>
              </a:rPr>
              <a:t>其他类似做法：将满足条件的文件转码或者对文件进行其他分析处理等</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使用举例</a:t>
            </a:r>
            <a:r>
              <a:rPr lang="en-US" altLang="zh-CN" kern="0" dirty="0">
                <a:latin typeface="Verdana" panose="020B0604030504040204" pitchFamily="34" charset="0"/>
                <a:ea typeface="黑体" panose="02010609060101010101" pitchFamily="49" charset="-122"/>
              </a:rPr>
              <a:t>(5)</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F7836DB-D270-4E59-88A7-105EB83A2E5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108445568"/>
      </p:ext>
    </p:extLst>
  </p:cSld>
  <p:clrMapOvr>
    <a:masterClrMapping/>
  </p:clrMapOvr>
  <p:transition spd="slow" advTm="38376"/>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批量处理文件</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9460FB6C-B065-45C1-A352-22A0A27F97A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416663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873208" cy="5604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50000"/>
              </a:lnSpc>
              <a:buClr>
                <a:srgbClr val="FF9900"/>
              </a:buClr>
              <a:buNone/>
              <a:defRPr/>
            </a:pPr>
            <a:r>
              <a:rPr lang="en-US" altLang="zh-CN" sz="2400" b="0" kern="0" dirty="0">
                <a:latin typeface="Verdana" pitchFamily="34" charset="0"/>
              </a:rPr>
              <a:t>find </a:t>
            </a:r>
            <a:r>
              <a:rPr lang="en-US" altLang="zh-CN" sz="2400" b="0" kern="0" dirty="0" err="1">
                <a:latin typeface="Verdana" pitchFamily="34" charset="0"/>
              </a:rPr>
              <a:t>src</a:t>
            </a:r>
            <a:r>
              <a:rPr lang="en-US" altLang="zh-CN" sz="2400" b="0" kern="0" dirty="0">
                <a:latin typeface="Verdana" pitchFamily="34" charset="0"/>
              </a:rPr>
              <a:t> -name \*.c </a:t>
            </a:r>
            <a:r>
              <a:rPr lang="en-US" altLang="zh-CN" sz="2400" kern="0" dirty="0">
                <a:solidFill>
                  <a:srgbClr val="FF0000"/>
                </a:solidFill>
                <a:latin typeface="Verdana" pitchFamily="34" charset="0"/>
              </a:rPr>
              <a:t>-exec </a:t>
            </a:r>
            <a:r>
              <a:rPr lang="en-US" altLang="zh-CN" sz="2400" kern="0" dirty="0" err="1">
                <a:solidFill>
                  <a:srgbClr val="0000FF"/>
                </a:solidFill>
                <a:latin typeface="Verdana" pitchFamily="34" charset="0"/>
              </a:rPr>
              <a:t>grep</a:t>
            </a:r>
            <a:r>
              <a:rPr lang="en-US" altLang="zh-CN" sz="2400" kern="0" dirty="0">
                <a:solidFill>
                  <a:srgbClr val="0000FF"/>
                </a:solidFill>
                <a:latin typeface="Verdana" pitchFamily="34" charset="0"/>
              </a:rPr>
              <a:t>  -n -- --help {} /dev/null </a:t>
            </a:r>
            <a:r>
              <a:rPr lang="en-US" altLang="zh-CN" sz="2400" kern="0" dirty="0">
                <a:solidFill>
                  <a:srgbClr val="FF0000"/>
                </a:solidFill>
                <a:latin typeface="Verdana" pitchFamily="34" charset="0"/>
              </a:rPr>
              <a:t>\;</a:t>
            </a:r>
          </a:p>
          <a:p>
            <a:pPr marL="0" indent="0" eaLnBrk="1" hangingPunct="1">
              <a:lnSpc>
                <a:spcPct val="150000"/>
              </a:lnSpc>
              <a:buClr>
                <a:srgbClr val="FF9900"/>
              </a:buClr>
              <a:buNone/>
              <a:defRPr/>
            </a:pPr>
            <a:r>
              <a:rPr lang="zh-CN" altLang="en-US" sz="2400" b="0" kern="0" dirty="0">
                <a:solidFill>
                  <a:srgbClr val="000000"/>
                </a:solidFill>
                <a:latin typeface="Verdana" pitchFamily="34" charset="0"/>
              </a:rPr>
              <a:t>借助</a:t>
            </a:r>
            <a:r>
              <a:rPr lang="en-US" altLang="zh-CN" sz="2400" b="0" kern="0" dirty="0">
                <a:solidFill>
                  <a:srgbClr val="000000"/>
                </a:solidFill>
                <a:latin typeface="Verdana" pitchFamily="34" charset="0"/>
              </a:rPr>
              <a:t>find</a:t>
            </a:r>
            <a:r>
              <a:rPr lang="zh-CN" altLang="en-US" sz="2400" b="0" kern="0" dirty="0">
                <a:solidFill>
                  <a:srgbClr val="000000"/>
                </a:solidFill>
                <a:latin typeface="Verdana" pitchFamily="34" charset="0"/>
              </a:rPr>
              <a:t>的“壳”功能去遍历目录，对遍历到的每个符合条件的文件执行</a:t>
            </a:r>
            <a:r>
              <a:rPr lang="en-US" altLang="zh-CN" sz="2400" b="0" kern="0" dirty="0" err="1">
                <a:solidFill>
                  <a:srgbClr val="000000"/>
                </a:solidFill>
                <a:latin typeface="Verdana" pitchFamily="34" charset="0"/>
              </a:rPr>
              <a:t>grep</a:t>
            </a:r>
            <a:r>
              <a:rPr lang="zh-CN" altLang="en-US" sz="2400" b="0" kern="0" dirty="0">
                <a:solidFill>
                  <a:srgbClr val="000000"/>
                </a:solidFill>
                <a:latin typeface="Verdana" pitchFamily="34" charset="0"/>
              </a:rPr>
              <a:t>命令。</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r>
              <a:rPr lang="zh-CN" altLang="en-US" sz="2400" b="0" kern="0" dirty="0">
                <a:solidFill>
                  <a:srgbClr val="000000"/>
                </a:solidFill>
                <a:latin typeface="Verdana" pitchFamily="34" charset="0"/>
              </a:rPr>
              <a:t>缺点：效率低，因为每个命中的对象都需要执行</a:t>
            </a:r>
            <a:r>
              <a:rPr lang="en-US" altLang="zh-CN" sz="2400" b="0" kern="0" dirty="0" err="1">
                <a:solidFill>
                  <a:srgbClr val="000000"/>
                </a:solidFill>
                <a:latin typeface="Verdana" pitchFamily="34" charset="0"/>
              </a:rPr>
              <a:t>grep</a:t>
            </a:r>
            <a:r>
              <a:rPr lang="zh-CN" altLang="en-US" sz="2400" b="0" kern="0" dirty="0">
                <a:solidFill>
                  <a:srgbClr val="000000"/>
                </a:solidFill>
                <a:latin typeface="Verdana" pitchFamily="34" charset="0"/>
              </a:rPr>
              <a:t>命令：创建一个进程，完成任务后进程消亡，然后再创建，再消亡，</a:t>
            </a:r>
            <a:r>
              <a:rPr lang="en-US" altLang="zh-CN" sz="2400" b="0" kern="0" dirty="0">
                <a:solidFill>
                  <a:srgbClr val="000000"/>
                </a:solidFill>
                <a:latin typeface="Verdana" pitchFamily="34" charset="0"/>
              </a:rPr>
              <a:t>……</a:t>
            </a:r>
            <a:r>
              <a:rPr lang="zh-CN" altLang="en-US" sz="2400" b="0" kern="0" dirty="0">
                <a:solidFill>
                  <a:srgbClr val="000000"/>
                </a:solidFill>
                <a:latin typeface="Verdana" pitchFamily="34" charset="0"/>
              </a:rPr>
              <a:t>。</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r>
              <a:rPr lang="en-US" altLang="zh-CN" sz="2400" b="0" kern="0" dirty="0">
                <a:solidFill>
                  <a:srgbClr val="000000"/>
                </a:solidFill>
                <a:latin typeface="Verdana" pitchFamily="34" charset="0"/>
              </a:rPr>
              <a:t>grep</a:t>
            </a:r>
            <a:r>
              <a:rPr lang="zh-CN" altLang="en-US" sz="2400" b="0" kern="0" dirty="0">
                <a:solidFill>
                  <a:srgbClr val="000000"/>
                </a:solidFill>
                <a:latin typeface="Verdana" pitchFamily="34" charset="0"/>
              </a:rPr>
              <a:t>命令也提供了</a:t>
            </a:r>
            <a:r>
              <a:rPr lang="en-US" altLang="zh-CN" sz="2400" b="0" kern="0" dirty="0">
                <a:solidFill>
                  <a:srgbClr val="000000"/>
                </a:solidFill>
                <a:latin typeface="Verdana" pitchFamily="34" charset="0"/>
              </a:rPr>
              <a:t>-r</a:t>
            </a:r>
            <a:r>
              <a:rPr lang="zh-CN" altLang="en-US" sz="2400" b="0" kern="0" dirty="0">
                <a:solidFill>
                  <a:srgbClr val="000000"/>
                </a:solidFill>
                <a:latin typeface="Verdana" pitchFamily="34" charset="0"/>
              </a:rPr>
              <a:t>选项，可以递归地搜索子目录下的文件，例如：</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r>
              <a:rPr lang="en-US" altLang="zh-CN" sz="2400" kern="0" dirty="0" err="1">
                <a:solidFill>
                  <a:srgbClr val="0000FF"/>
                </a:solidFill>
                <a:latin typeface="Verdana" pitchFamily="34" charset="0"/>
              </a:rPr>
              <a:t>grep</a:t>
            </a:r>
            <a:r>
              <a:rPr lang="en-US" altLang="zh-CN" sz="2400" kern="0" dirty="0">
                <a:solidFill>
                  <a:srgbClr val="0000FF"/>
                </a:solidFill>
                <a:latin typeface="Verdana" pitchFamily="34" charset="0"/>
              </a:rPr>
              <a:t> –</a:t>
            </a:r>
            <a:r>
              <a:rPr lang="en-US" altLang="zh-CN" sz="2400" kern="0" dirty="0" err="1">
                <a:solidFill>
                  <a:srgbClr val="0000FF"/>
                </a:solidFill>
                <a:latin typeface="Verdana" pitchFamily="34" charset="0"/>
              </a:rPr>
              <a:t>nr</a:t>
            </a:r>
            <a:r>
              <a:rPr lang="en-US" altLang="zh-CN" sz="2400" kern="0" dirty="0">
                <a:solidFill>
                  <a:srgbClr val="0000FF"/>
                </a:solidFill>
                <a:latin typeface="Verdana" pitchFamily="34" charset="0"/>
              </a:rPr>
              <a:t> -- --help *.c </a:t>
            </a:r>
            <a:r>
              <a:rPr lang="en-US" altLang="zh-CN" sz="2400" b="0" kern="0" dirty="0">
                <a:solidFill>
                  <a:srgbClr val="000000"/>
                </a:solidFill>
                <a:latin typeface="Verdana" pitchFamily="34" charset="0"/>
              </a:rPr>
              <a:t> </a:t>
            </a:r>
            <a:r>
              <a:rPr lang="zh-CN" altLang="en-US" sz="2400" b="0" kern="0" dirty="0">
                <a:solidFill>
                  <a:srgbClr val="000000"/>
                </a:solidFill>
                <a:latin typeface="Verdana" pitchFamily="34" charset="0"/>
              </a:rPr>
              <a:t>这样无法检索，因为那些子目录名字不能被</a:t>
            </a:r>
            <a:r>
              <a:rPr lang="en-US" altLang="zh-CN" sz="2400" b="0" kern="0" dirty="0">
                <a:solidFill>
                  <a:srgbClr val="000000"/>
                </a:solidFill>
                <a:latin typeface="Verdana" pitchFamily="34" charset="0"/>
              </a:rPr>
              <a:t>*.c</a:t>
            </a:r>
            <a:r>
              <a:rPr lang="zh-CN" altLang="en-US" sz="2400" b="0" kern="0" dirty="0">
                <a:solidFill>
                  <a:srgbClr val="000000"/>
                </a:solidFill>
                <a:latin typeface="Verdana" pitchFamily="34" charset="0"/>
              </a:rPr>
              <a:t>匹配</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r>
              <a:rPr lang="en-US" altLang="zh-CN" sz="2400" kern="0" dirty="0" err="1">
                <a:solidFill>
                  <a:srgbClr val="0000FF"/>
                </a:solidFill>
                <a:latin typeface="Verdana" pitchFamily="34" charset="0"/>
              </a:rPr>
              <a:t>grep</a:t>
            </a:r>
            <a:r>
              <a:rPr lang="en-US" altLang="zh-CN" sz="2400" kern="0" dirty="0">
                <a:solidFill>
                  <a:srgbClr val="0000FF"/>
                </a:solidFill>
                <a:latin typeface="Verdana" pitchFamily="34" charset="0"/>
              </a:rPr>
              <a:t> –</a:t>
            </a:r>
            <a:r>
              <a:rPr lang="en-US" altLang="zh-CN" sz="2400" kern="0" dirty="0" err="1">
                <a:solidFill>
                  <a:srgbClr val="0000FF"/>
                </a:solidFill>
                <a:latin typeface="Verdana" pitchFamily="34" charset="0"/>
              </a:rPr>
              <a:t>nr</a:t>
            </a:r>
            <a:r>
              <a:rPr lang="en-US" altLang="zh-CN" sz="2400" kern="0" dirty="0">
                <a:solidFill>
                  <a:srgbClr val="0000FF"/>
                </a:solidFill>
                <a:latin typeface="Verdana" pitchFamily="34" charset="0"/>
              </a:rPr>
              <a:t> -- --help *     </a:t>
            </a:r>
            <a:r>
              <a:rPr lang="zh-CN" altLang="en-US" sz="2400" b="0" kern="0" dirty="0">
                <a:solidFill>
                  <a:srgbClr val="000000"/>
                </a:solidFill>
                <a:latin typeface="Verdana" pitchFamily="34" charset="0"/>
              </a:rPr>
              <a:t>这样可以检索，但是却检索了太多非</a:t>
            </a:r>
            <a:r>
              <a:rPr lang="en-US" altLang="zh-CN" sz="2400" b="0" kern="0" dirty="0">
                <a:solidFill>
                  <a:srgbClr val="000000"/>
                </a:solidFill>
                <a:latin typeface="Verdana" pitchFamily="34" charset="0"/>
              </a:rPr>
              <a:t>C</a:t>
            </a:r>
            <a:r>
              <a:rPr lang="zh-CN" altLang="en-US" sz="2400" b="0" kern="0" dirty="0">
                <a:solidFill>
                  <a:srgbClr val="000000"/>
                </a:solidFill>
                <a:latin typeface="Verdana" pitchFamily="34" charset="0"/>
              </a:rPr>
              <a:t>源程序的不感兴趣的文件，输出结果被无用的信息淹没。应该使用</a:t>
            </a:r>
            <a:r>
              <a:rPr lang="en-US" altLang="zh-CN" sz="2400" b="0" kern="0" dirty="0">
                <a:solidFill>
                  <a:srgbClr val="000000"/>
                </a:solidFill>
                <a:latin typeface="Verdana" pitchFamily="34" charset="0"/>
              </a:rPr>
              <a:t>find</a:t>
            </a:r>
            <a:r>
              <a:rPr lang="zh-CN" altLang="en-US" sz="2400" b="0" kern="0" dirty="0">
                <a:solidFill>
                  <a:srgbClr val="000000"/>
                </a:solidFill>
                <a:latin typeface="Verdana" pitchFamily="34" charset="0"/>
              </a:rPr>
              <a:t>精确筛选的功能。</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问题</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9977638-A310-4FAD-A2B2-3FBA7A96165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492344061"/>
      </p:ext>
    </p:extLst>
  </p:cSld>
  <p:clrMapOvr>
    <a:masterClrMapping/>
  </p:clrMapOvr>
  <p:transition spd="slow" advTm="3837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297144" cy="5244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名字长度</a:t>
            </a:r>
          </a:p>
          <a:p>
            <a:pPr lvl="1" eaLnBrk="1" hangingPunct="1">
              <a:lnSpc>
                <a:spcPct val="100000"/>
              </a:lnSpc>
              <a:defRPr/>
            </a:pPr>
            <a:r>
              <a:rPr lang="zh-CN" altLang="en-US" b="0" kern="0" dirty="0">
                <a:solidFill>
                  <a:srgbClr val="000000"/>
                </a:solidFill>
              </a:rPr>
              <a:t>一般</a:t>
            </a:r>
            <a:r>
              <a:rPr lang="zh-CN" altLang="en-US" b="0" kern="0" dirty="0">
                <a:solidFill>
                  <a:srgbClr val="000000"/>
                </a:solidFill>
                <a:latin typeface="Times New Roman" panose="02020603050405020304" pitchFamily="18" charset="0"/>
                <a:cs typeface="Times New Roman" panose="02020603050405020304" pitchFamily="18" charset="0"/>
              </a:rPr>
              <a:t>允许</a:t>
            </a:r>
            <a:r>
              <a:rPr lang="en-US" altLang="zh-CN" b="0" kern="0" dirty="0">
                <a:solidFill>
                  <a:srgbClr val="000000"/>
                </a:solidFill>
                <a:latin typeface="Times New Roman" panose="02020603050405020304" pitchFamily="18" charset="0"/>
                <a:cs typeface="Times New Roman" panose="02020603050405020304" pitchFamily="18" charset="0"/>
              </a:rPr>
              <a:t>1</a:t>
            </a:r>
            <a:r>
              <a:rPr lang="zh-CN" altLang="en-US" b="0" kern="0" dirty="0">
                <a:solidFill>
                  <a:srgbClr val="000000"/>
                </a:solidFill>
                <a:latin typeface="Times New Roman" panose="02020603050405020304" pitchFamily="18" charset="0"/>
                <a:cs typeface="Times New Roman" panose="02020603050405020304" pitchFamily="18" charset="0"/>
              </a:rPr>
              <a:t>－</a:t>
            </a:r>
            <a:r>
              <a:rPr lang="en-US" altLang="zh-CN" b="0" kern="0" dirty="0">
                <a:solidFill>
                  <a:srgbClr val="000000"/>
                </a:solidFill>
                <a:latin typeface="Times New Roman" panose="02020603050405020304" pitchFamily="18" charset="0"/>
                <a:cs typeface="Times New Roman" panose="02020603050405020304" pitchFamily="18" charset="0"/>
              </a:rPr>
              <a:t>255</a:t>
            </a:r>
            <a:r>
              <a:rPr lang="zh-CN" altLang="en-US" b="0" kern="0" dirty="0">
                <a:solidFill>
                  <a:srgbClr val="000000"/>
                </a:solidFill>
                <a:latin typeface="Times New Roman" panose="02020603050405020304" pitchFamily="18" charset="0"/>
                <a:cs typeface="Times New Roman" panose="02020603050405020304" pitchFamily="18" charset="0"/>
              </a:rPr>
              <a:t>字符</a:t>
            </a:r>
          </a:p>
          <a:p>
            <a:pPr lvl="1" eaLnBrk="1" hangingPunct="1">
              <a:lnSpc>
                <a:spcPct val="100000"/>
              </a:lnSpc>
              <a:defRPr/>
            </a:pPr>
            <a:r>
              <a:rPr lang="zh-CN" altLang="en-US" b="0" kern="0" dirty="0">
                <a:solidFill>
                  <a:srgbClr val="000000"/>
                </a:solidFill>
                <a:latin typeface="Times New Roman" panose="02020603050405020304" pitchFamily="18" charset="0"/>
                <a:cs typeface="Times New Roman" panose="02020603050405020304" pitchFamily="18" charset="0"/>
              </a:rPr>
              <a:t>有些</a:t>
            </a:r>
            <a:r>
              <a:rPr lang="en-US" altLang="zh-CN" b="0" kern="0" dirty="0">
                <a:solidFill>
                  <a:srgbClr val="000000"/>
                </a:solidFill>
                <a:latin typeface="Times New Roman" panose="02020603050405020304" pitchFamily="18" charset="0"/>
                <a:cs typeface="Times New Roman" panose="02020603050405020304" pitchFamily="18" charset="0"/>
              </a:rPr>
              <a:t>UNIX</a:t>
            </a:r>
            <a:r>
              <a:rPr lang="zh-CN" altLang="en-US" b="0" kern="0" dirty="0">
                <a:solidFill>
                  <a:srgbClr val="000000"/>
                </a:solidFill>
                <a:latin typeface="Times New Roman" panose="02020603050405020304" pitchFamily="18" charset="0"/>
                <a:cs typeface="Times New Roman" panose="02020603050405020304" pitchFamily="18" charset="0"/>
              </a:rPr>
              <a:t>不支持长文件名，但至少长度为</a:t>
            </a:r>
            <a:r>
              <a:rPr lang="en-US" altLang="zh-CN" b="0" kern="0" dirty="0">
                <a:solidFill>
                  <a:srgbClr val="000000"/>
                </a:solidFill>
                <a:latin typeface="Times New Roman" panose="02020603050405020304" pitchFamily="18" charset="0"/>
                <a:cs typeface="Times New Roman" panose="02020603050405020304" pitchFamily="18" charset="0"/>
              </a:rPr>
              <a:t>1-14</a:t>
            </a:r>
          </a:p>
          <a:p>
            <a:pPr lvl="0" eaLnBrk="1" hangingPunct="1">
              <a:lnSpc>
                <a:spcPct val="100000"/>
              </a:lnSpc>
              <a:buClr>
                <a:srgbClr val="FF9900"/>
              </a:buClr>
              <a:defRPr/>
            </a:pPr>
            <a:r>
              <a:rPr lang="zh-CN" altLang="en-US" kern="0" dirty="0"/>
              <a:t>取名的合法字符</a:t>
            </a:r>
          </a:p>
          <a:p>
            <a:pPr lvl="1" eaLnBrk="1" hangingPunct="1">
              <a:lnSpc>
                <a:spcPct val="100000"/>
              </a:lnSpc>
              <a:defRPr/>
            </a:pPr>
            <a:r>
              <a:rPr lang="zh-CN" altLang="en-US" b="0" kern="0" dirty="0">
                <a:solidFill>
                  <a:srgbClr val="000000"/>
                </a:solidFill>
              </a:rPr>
              <a:t>除斜线外的所有字符都是命名的合法字符</a:t>
            </a:r>
          </a:p>
          <a:p>
            <a:pPr lvl="1" eaLnBrk="1" hangingPunct="1">
              <a:lnSpc>
                <a:spcPct val="100000"/>
              </a:lnSpc>
              <a:defRPr/>
            </a:pPr>
            <a:r>
              <a:rPr lang="zh-CN" altLang="en-US" b="0" kern="0" dirty="0">
                <a:solidFill>
                  <a:srgbClr val="000000"/>
                </a:solidFill>
              </a:rPr>
              <a:t>不可打印字符也可以做</a:t>
            </a:r>
            <a:r>
              <a:rPr lang="zh-CN" altLang="en-US" b="0" kern="0" dirty="0">
                <a:solidFill>
                  <a:srgbClr val="000000"/>
                </a:solidFill>
                <a:latin typeface="Times New Roman" panose="02020603050405020304" pitchFamily="18" charset="0"/>
                <a:cs typeface="Times New Roman" panose="02020603050405020304" pitchFamily="18" charset="0"/>
              </a:rPr>
              <a:t>文件名</a:t>
            </a:r>
            <a:r>
              <a:rPr lang="en-US" altLang="zh-CN" b="0" kern="0" dirty="0">
                <a:solidFill>
                  <a:srgbClr val="000000"/>
                </a:solidFill>
                <a:latin typeface="Times New Roman" panose="02020603050405020304" pitchFamily="18" charset="0"/>
                <a:cs typeface="Times New Roman" panose="02020603050405020304" pitchFamily="18" charset="0"/>
              </a:rPr>
              <a:t>(</a:t>
            </a:r>
            <a:r>
              <a:rPr lang="zh-CN" altLang="en-US" b="0" kern="0" dirty="0">
                <a:solidFill>
                  <a:srgbClr val="000000"/>
                </a:solidFill>
                <a:latin typeface="Times New Roman" panose="02020603050405020304" pitchFamily="18" charset="0"/>
                <a:cs typeface="Times New Roman" panose="02020603050405020304" pitchFamily="18" charset="0"/>
              </a:rPr>
              <a:t>除了字节</a:t>
            </a:r>
            <a:r>
              <a:rPr lang="en-US" altLang="zh-CN" b="0" kern="0" dirty="0">
                <a:solidFill>
                  <a:srgbClr val="000000"/>
                </a:solidFill>
                <a:latin typeface="Times New Roman" panose="02020603050405020304" pitchFamily="18" charset="0"/>
                <a:cs typeface="Times New Roman" panose="02020603050405020304" pitchFamily="18" charset="0"/>
              </a:rPr>
              <a:t>0</a:t>
            </a:r>
            <a:r>
              <a:rPr lang="zh-CN" altLang="en-US" b="0" kern="0" dirty="0">
                <a:solidFill>
                  <a:srgbClr val="000000"/>
                </a:solidFill>
                <a:latin typeface="Times New Roman" panose="02020603050405020304" pitchFamily="18" charset="0"/>
                <a:cs typeface="Times New Roman" panose="02020603050405020304" pitchFamily="18" charset="0"/>
              </a:rPr>
              <a:t>）</a:t>
            </a:r>
          </a:p>
          <a:p>
            <a:pPr lvl="1" eaLnBrk="1" hangingPunct="1">
              <a:lnSpc>
                <a:spcPct val="100000"/>
              </a:lnSpc>
              <a:defRPr/>
            </a:pPr>
            <a:r>
              <a:rPr lang="zh-CN" altLang="en-US" b="0" kern="0" dirty="0">
                <a:solidFill>
                  <a:srgbClr val="000000"/>
                </a:solidFill>
              </a:rPr>
              <a:t> 斜线（</a:t>
            </a:r>
            <a:r>
              <a:rPr lang="en-US" altLang="zh-CN" b="0" kern="0" dirty="0">
                <a:solidFill>
                  <a:srgbClr val="000000"/>
                </a:solidFill>
              </a:rPr>
              <a:t>/</a:t>
            </a:r>
            <a:r>
              <a:rPr lang="zh-CN" altLang="en-US" b="0" kern="0" dirty="0">
                <a:solidFill>
                  <a:srgbClr val="000000"/>
                </a:solidFill>
              </a:rPr>
              <a:t>）留做路径名分割符</a:t>
            </a:r>
          </a:p>
          <a:p>
            <a:pPr lvl="0" eaLnBrk="1" hangingPunct="1">
              <a:lnSpc>
                <a:spcPct val="100000"/>
              </a:lnSpc>
              <a:buClr>
                <a:srgbClr val="FF9900"/>
              </a:buClr>
              <a:defRPr/>
            </a:pPr>
            <a:r>
              <a:rPr lang="zh-CN" altLang="en-US" kern="0" dirty="0"/>
              <a:t>大小写字母有区别</a:t>
            </a:r>
            <a:endParaRPr lang="en-US" altLang="zh-CN" kern="0" dirty="0"/>
          </a:p>
          <a:p>
            <a:pPr lvl="1" eaLnBrk="1" hangingPunct="1">
              <a:buClr>
                <a:srgbClr val="FF9900"/>
              </a:buClr>
              <a:defRPr/>
            </a:pPr>
            <a:r>
              <a:rPr lang="en-US" altLang="zh-CN" kern="0" dirty="0" err="1">
                <a:ea typeface="Verdana" panose="020B0604030504040204" pitchFamily="34" charset="0"/>
              </a:rPr>
              <a:t>Makefile</a:t>
            </a:r>
            <a:r>
              <a:rPr lang="zh-CN" altLang="en-US" kern="0" dirty="0"/>
              <a:t>与</a:t>
            </a:r>
            <a:r>
              <a:rPr lang="en-US" altLang="zh-CN" kern="0" dirty="0" err="1">
                <a:ea typeface="Verdana" panose="020B0604030504040204" pitchFamily="34" charset="0"/>
              </a:rPr>
              <a:t>makefile</a:t>
            </a:r>
            <a:r>
              <a:rPr lang="zh-CN" altLang="en-US" kern="0" dirty="0"/>
              <a:t>是两个不同</a:t>
            </a:r>
            <a:r>
              <a:rPr lang="zh-CN" altLang="en-US" kern="0" dirty="0">
                <a:latin typeface="Times New Roman"/>
              </a:rPr>
              <a:t>的文件</a:t>
            </a:r>
            <a:endParaRPr lang="en-US" altLang="zh-CN" kern="0" dirty="0">
              <a:latin typeface="Times New Roman"/>
            </a:endParaRPr>
          </a:p>
          <a:p>
            <a:pPr lvl="1" eaLnBrk="1" hangingPunct="1">
              <a:buClr>
                <a:srgbClr val="FF9900"/>
              </a:buClr>
              <a:defRPr/>
            </a:pPr>
            <a:r>
              <a:rPr lang="zh-CN" altLang="en-US" kern="0" dirty="0">
                <a:latin typeface="Times New Roman"/>
              </a:rPr>
              <a:t>尽量不要依靠字母的大小写区分不同文件名，文件名带来的说明性差，不便于</a:t>
            </a:r>
            <a:r>
              <a:rPr lang="en-US" altLang="zh-CN" kern="0" dirty="0">
                <a:latin typeface="Times New Roman"/>
              </a:rPr>
              <a:t>Windows/Linux</a:t>
            </a:r>
            <a:r>
              <a:rPr lang="zh-CN" altLang="en-US" kern="0" dirty="0">
                <a:latin typeface="Times New Roman"/>
              </a:rPr>
              <a:t>之间的迁移</a:t>
            </a:r>
            <a:endParaRPr lang="zh-CN" altLang="en-US" kern="0" dirty="0">
              <a:solidFill>
                <a:srgbClr val="003399"/>
              </a:solidFill>
              <a:latin typeface="Times New Roman"/>
            </a:endParaRPr>
          </a:p>
          <a:p>
            <a:pPr marL="342900" lvl="1" indent="0" defTabSz="685800">
              <a:lnSpc>
                <a:spcPct val="90000"/>
              </a:lnSpc>
              <a:buNone/>
              <a:defRPr/>
            </a:pPr>
            <a:endParaRPr lang="en-US" altLang="zh-CN" sz="1500" b="0" kern="0" dirty="0">
              <a:solidFill>
                <a:srgbClr val="000000"/>
              </a:solidFill>
              <a:ea typeface="黑体"/>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文件和目录的命名规则</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2" name="动作按钮: 转到主页 1">
            <a:hlinkClick r:id="" action="ppaction://hlinkshowjump?jump=firstslide" highlightClick="1"/>
            <a:extLst>
              <a:ext uri="{FF2B5EF4-FFF2-40B4-BE49-F238E27FC236}">
                <a16:creationId xmlns:a16="http://schemas.microsoft.com/office/drawing/2014/main" id="{5641F507-C02F-4EA7-8F19-D77E4C0BDF29}"/>
              </a:ext>
            </a:extLst>
          </p:cNvPr>
          <p:cNvSpPr/>
          <p:nvPr/>
        </p:nvSpPr>
        <p:spPr bwMode="auto">
          <a:xfrm>
            <a:off x="2639616" y="332656"/>
            <a:ext cx="1042416" cy="1042416"/>
          </a:xfrm>
          <a:prstGeom prst="actionButtonHom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p>
        </p:txBody>
      </p:sp>
      <p:sp>
        <p:nvSpPr>
          <p:cNvPr id="3" name="动作按钮: 转到主页 2">
            <a:hlinkClick r:id="" action="ppaction://hlinkshowjump?jump=firstslide" highlightClick="1"/>
            <a:extLst>
              <a:ext uri="{FF2B5EF4-FFF2-40B4-BE49-F238E27FC236}">
                <a16:creationId xmlns:a16="http://schemas.microsoft.com/office/drawing/2014/main" id="{90AACA59-2F2B-4885-A280-ABC7E6536D68}"/>
              </a:ext>
            </a:extLst>
          </p:cNvPr>
          <p:cNvSpPr/>
          <p:nvPr/>
        </p:nvSpPr>
        <p:spPr bwMode="auto">
          <a:xfrm>
            <a:off x="3359696" y="692696"/>
            <a:ext cx="1042416" cy="1042416"/>
          </a:xfrm>
          <a:prstGeom prst="actionButtonHom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p>
        </p:txBody>
      </p:sp>
      <p:sp>
        <p:nvSpPr>
          <p:cNvPr id="4" name="动作按钮: 转到主页 3">
            <a:hlinkClick r:id="rId3" action="ppaction://hlinksldjump" highlightClick="1"/>
            <a:extLst>
              <a:ext uri="{FF2B5EF4-FFF2-40B4-BE49-F238E27FC236}">
                <a16:creationId xmlns:a16="http://schemas.microsoft.com/office/drawing/2014/main" id="{D9476909-875C-4892-9737-CC4F1EFC750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605315965"/>
      </p:ext>
    </p:extLst>
  </p:cSld>
  <p:clrMapOvr>
    <a:masterClrMapping/>
  </p:clrMapOvr>
  <p:transition spd="slow" advTm="38376"/>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479376" y="992983"/>
            <a:ext cx="11521280" cy="5100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00000"/>
              </a:lnSpc>
              <a:buClr>
                <a:srgbClr val="FF9900"/>
              </a:buClr>
              <a:buNone/>
              <a:defRPr/>
            </a:pPr>
            <a:r>
              <a:rPr lang="en-US" altLang="zh-CN" b="0" kern="0" dirty="0">
                <a:latin typeface="Verdana" pitchFamily="34" charset="0"/>
              </a:rPr>
              <a:t>find </a:t>
            </a:r>
            <a:r>
              <a:rPr lang="en-US" altLang="zh-CN" b="0" kern="0" dirty="0" err="1">
                <a:latin typeface="Verdana" pitchFamily="34" charset="0"/>
              </a:rPr>
              <a:t>src</a:t>
            </a:r>
            <a:r>
              <a:rPr lang="en-US" altLang="zh-CN" b="0" kern="0" dirty="0">
                <a:latin typeface="Verdana" pitchFamily="34" charset="0"/>
              </a:rPr>
              <a:t> -name \*.c </a:t>
            </a:r>
            <a:r>
              <a:rPr lang="en-US" altLang="zh-CN" kern="0" dirty="0">
                <a:solidFill>
                  <a:srgbClr val="FF0000"/>
                </a:solidFill>
                <a:latin typeface="Verdana" pitchFamily="34" charset="0"/>
              </a:rPr>
              <a:t>-exec </a:t>
            </a:r>
            <a:r>
              <a:rPr lang="en-US" altLang="zh-CN" kern="0" dirty="0" err="1">
                <a:solidFill>
                  <a:srgbClr val="0000FF"/>
                </a:solidFill>
                <a:latin typeface="Verdana" pitchFamily="34" charset="0"/>
              </a:rPr>
              <a:t>grep</a:t>
            </a:r>
            <a:r>
              <a:rPr lang="en-US" altLang="zh-CN" kern="0" dirty="0">
                <a:solidFill>
                  <a:srgbClr val="0000FF"/>
                </a:solidFill>
                <a:latin typeface="Verdana" pitchFamily="34" charset="0"/>
              </a:rPr>
              <a:t>  -n -- --help {} /dev/null </a:t>
            </a:r>
            <a:r>
              <a:rPr lang="en-US" altLang="zh-CN" kern="0" dirty="0">
                <a:solidFill>
                  <a:srgbClr val="FF0000"/>
                </a:solidFill>
                <a:latin typeface="Verdana" pitchFamily="34" charset="0"/>
              </a:rPr>
              <a:t>\;</a:t>
            </a:r>
          </a:p>
          <a:p>
            <a:pPr marL="0" indent="0" eaLnBrk="1" hangingPunct="1">
              <a:lnSpc>
                <a:spcPct val="100000"/>
              </a:lnSpc>
              <a:buClr>
                <a:srgbClr val="FF9900"/>
              </a:buClr>
              <a:buNone/>
              <a:defRPr/>
            </a:pPr>
            <a:r>
              <a:rPr lang="zh-CN" altLang="en-US" b="0" kern="0" dirty="0">
                <a:solidFill>
                  <a:schemeClr val="tx1"/>
                </a:solidFill>
                <a:latin typeface="Verdana" pitchFamily="34" charset="0"/>
              </a:rPr>
              <a:t>如果能把</a:t>
            </a:r>
            <a:endParaRPr lang="en-US" altLang="zh-CN" b="0" kern="0" dirty="0">
              <a:solidFill>
                <a:schemeClr val="tx1"/>
              </a:solidFill>
              <a:latin typeface="Verdana" pitchFamily="34" charset="0"/>
            </a:endParaRPr>
          </a:p>
          <a:p>
            <a:pPr marL="0" indent="0" eaLnBrk="1" hangingPunct="1">
              <a:lnSpc>
                <a:spcPct val="100000"/>
              </a:lnSpc>
              <a:buClr>
                <a:srgbClr val="FF9900"/>
              </a:buClr>
              <a:buNone/>
              <a:defRPr/>
            </a:pPr>
            <a:r>
              <a:rPr lang="en-US" altLang="zh-CN" b="0" kern="0" dirty="0">
                <a:latin typeface="Verdana" pitchFamily="34" charset="0"/>
              </a:rPr>
              <a:t>    find </a:t>
            </a:r>
            <a:r>
              <a:rPr lang="en-US" altLang="zh-CN" b="0" kern="0" dirty="0" err="1">
                <a:latin typeface="Verdana" pitchFamily="34" charset="0"/>
              </a:rPr>
              <a:t>src</a:t>
            </a:r>
            <a:r>
              <a:rPr lang="en-US" altLang="zh-CN" b="0" kern="0" dirty="0">
                <a:latin typeface="Verdana" pitchFamily="34" charset="0"/>
              </a:rPr>
              <a:t> -name \*.c –print</a:t>
            </a:r>
          </a:p>
          <a:p>
            <a:pPr marL="0" indent="0" eaLnBrk="1" hangingPunct="1">
              <a:lnSpc>
                <a:spcPct val="100000"/>
              </a:lnSpc>
              <a:buClr>
                <a:srgbClr val="FF9900"/>
              </a:buClr>
              <a:buNone/>
              <a:defRPr/>
            </a:pPr>
            <a:r>
              <a:rPr lang="zh-CN" altLang="en-US" b="0" kern="0" dirty="0">
                <a:solidFill>
                  <a:srgbClr val="000000"/>
                </a:solidFill>
                <a:latin typeface="Verdana" pitchFamily="34" charset="0"/>
              </a:rPr>
              <a:t>生成的文件名列表追加在下列</a:t>
            </a:r>
            <a:r>
              <a:rPr lang="zh-CN" altLang="en-US" b="0" kern="0" dirty="0">
                <a:solidFill>
                  <a:schemeClr val="tx1"/>
                </a:solidFill>
                <a:latin typeface="Verdana" pitchFamily="34" charset="0"/>
              </a:rPr>
              <a:t>命令</a:t>
            </a:r>
            <a:r>
              <a:rPr lang="zh-CN" altLang="en-US" kern="0" dirty="0">
                <a:solidFill>
                  <a:schemeClr val="tx1"/>
                </a:solidFill>
                <a:latin typeface="Verdana" pitchFamily="34" charset="0"/>
              </a:rPr>
              <a:t>后面就可以了</a:t>
            </a:r>
            <a:endParaRPr lang="en-US" altLang="zh-CN" b="0" kern="0" dirty="0">
              <a:solidFill>
                <a:schemeClr val="tx1"/>
              </a:solidFill>
              <a:latin typeface="Verdana" pitchFamily="34" charset="0"/>
            </a:endParaRPr>
          </a:p>
          <a:p>
            <a:pPr marL="0" indent="0" eaLnBrk="1" hangingPunct="1">
              <a:lnSpc>
                <a:spcPct val="100000"/>
              </a:lnSpc>
              <a:buClr>
                <a:srgbClr val="FF9900"/>
              </a:buClr>
              <a:buNone/>
              <a:defRPr/>
            </a:pPr>
            <a:r>
              <a:rPr lang="en-US" altLang="zh-CN" kern="0" dirty="0">
                <a:solidFill>
                  <a:srgbClr val="0000FF"/>
                </a:solidFill>
                <a:latin typeface="Verdana" pitchFamily="34" charset="0"/>
              </a:rPr>
              <a:t>    </a:t>
            </a:r>
            <a:r>
              <a:rPr lang="en-US" altLang="zh-CN" kern="0" dirty="0" err="1">
                <a:solidFill>
                  <a:srgbClr val="0000FF"/>
                </a:solidFill>
                <a:latin typeface="Verdana" pitchFamily="34" charset="0"/>
              </a:rPr>
              <a:t>grep</a:t>
            </a:r>
            <a:r>
              <a:rPr lang="en-US" altLang="zh-CN" kern="0" dirty="0">
                <a:solidFill>
                  <a:srgbClr val="0000FF"/>
                </a:solidFill>
                <a:latin typeface="Verdana" pitchFamily="34" charset="0"/>
              </a:rPr>
              <a:t>  -n -- --help </a:t>
            </a:r>
            <a:r>
              <a:rPr lang="en-US" altLang="zh-CN" i="1" kern="0" dirty="0" err="1">
                <a:solidFill>
                  <a:srgbClr val="C00000"/>
                </a:solidFill>
                <a:latin typeface="Times New Roman" panose="02020603050405020304" pitchFamily="18" charset="0"/>
                <a:cs typeface="Times New Roman" panose="02020603050405020304" pitchFamily="18" charset="0"/>
              </a:rPr>
              <a:t>filelist</a:t>
            </a:r>
            <a:endParaRPr lang="en-US" altLang="zh-CN" i="1" kern="0" dirty="0">
              <a:solidFill>
                <a:srgbClr val="C00000"/>
              </a:solidFill>
              <a:latin typeface="Times New Roman" panose="02020603050405020304" pitchFamily="18" charset="0"/>
              <a:cs typeface="Times New Roman" panose="02020603050405020304" pitchFamily="18" charset="0"/>
            </a:endParaRPr>
          </a:p>
          <a:p>
            <a:pPr marL="0" indent="0" eaLnBrk="1" hangingPunct="1">
              <a:lnSpc>
                <a:spcPct val="100000"/>
              </a:lnSpc>
              <a:buClr>
                <a:srgbClr val="FF9900"/>
              </a:buClr>
              <a:buNone/>
              <a:defRPr/>
            </a:pPr>
            <a:r>
              <a:rPr lang="zh-CN" altLang="en-US" b="0" kern="0" dirty="0">
                <a:solidFill>
                  <a:srgbClr val="000000"/>
                </a:solidFill>
                <a:latin typeface="Verdana" pitchFamily="34" charset="0"/>
              </a:rPr>
              <a:t>命令</a:t>
            </a:r>
            <a:r>
              <a:rPr lang="en-US" altLang="zh-CN" b="0" kern="0" dirty="0" err="1">
                <a:solidFill>
                  <a:srgbClr val="000000"/>
                </a:solidFill>
                <a:latin typeface="Verdana" pitchFamily="34" charset="0"/>
              </a:rPr>
              <a:t>xargs</a:t>
            </a:r>
            <a:r>
              <a:rPr lang="zh-CN" altLang="en-US" b="0" kern="0" dirty="0">
                <a:solidFill>
                  <a:srgbClr val="000000"/>
                </a:solidFill>
                <a:latin typeface="Verdana" pitchFamily="34" charset="0"/>
              </a:rPr>
              <a:t>可以用来完成这个工作：</a:t>
            </a:r>
            <a:endParaRPr lang="en-US" altLang="zh-CN" b="0" kern="0" dirty="0">
              <a:solidFill>
                <a:srgbClr val="000000"/>
              </a:solidFill>
              <a:latin typeface="Verdana" pitchFamily="34" charset="0"/>
            </a:endParaRPr>
          </a:p>
          <a:p>
            <a:pPr marL="0" indent="0" eaLnBrk="1" hangingPunct="1">
              <a:lnSpc>
                <a:spcPct val="100000"/>
              </a:lnSpc>
              <a:buClr>
                <a:srgbClr val="FF9900"/>
              </a:buClr>
              <a:buNone/>
              <a:defRPr/>
            </a:pPr>
            <a:r>
              <a:rPr lang="en-US" altLang="zh-CN" b="0" kern="0" dirty="0">
                <a:latin typeface="Verdana" pitchFamily="34" charset="0"/>
              </a:rPr>
              <a:t> find </a:t>
            </a:r>
            <a:r>
              <a:rPr lang="en-US" altLang="zh-CN" b="0" kern="0" dirty="0" err="1">
                <a:latin typeface="Verdana" pitchFamily="34" charset="0"/>
              </a:rPr>
              <a:t>src</a:t>
            </a:r>
            <a:r>
              <a:rPr lang="en-US" altLang="zh-CN" b="0" kern="0" dirty="0">
                <a:latin typeface="Verdana" pitchFamily="34" charset="0"/>
              </a:rPr>
              <a:t> -name \*.c –print | </a:t>
            </a:r>
            <a:r>
              <a:rPr lang="en-US" altLang="zh-CN" kern="0" dirty="0" err="1">
                <a:solidFill>
                  <a:srgbClr val="C00000"/>
                </a:solidFill>
                <a:latin typeface="Verdana" pitchFamily="34" charset="0"/>
              </a:rPr>
              <a:t>xargs</a:t>
            </a:r>
            <a:r>
              <a:rPr lang="en-US" altLang="zh-CN" b="0" kern="0" dirty="0">
                <a:latin typeface="Verdana" pitchFamily="34" charset="0"/>
              </a:rPr>
              <a:t> </a:t>
            </a:r>
            <a:r>
              <a:rPr lang="en-US" altLang="zh-CN" kern="0" dirty="0" err="1">
                <a:solidFill>
                  <a:srgbClr val="0000FF"/>
                </a:solidFill>
                <a:latin typeface="Verdana" pitchFamily="34" charset="0"/>
              </a:rPr>
              <a:t>grep</a:t>
            </a:r>
            <a:r>
              <a:rPr lang="en-US" altLang="zh-CN" kern="0" dirty="0">
                <a:solidFill>
                  <a:srgbClr val="0000FF"/>
                </a:solidFill>
                <a:latin typeface="Verdana" pitchFamily="34" charset="0"/>
              </a:rPr>
              <a:t>  -n -- --help</a:t>
            </a:r>
            <a:endParaRPr lang="en-US" altLang="zh-CN" b="0" kern="0" dirty="0">
              <a:solidFill>
                <a:srgbClr val="000000"/>
              </a:solidFill>
              <a:latin typeface="Verdana" pitchFamily="34" charset="0"/>
            </a:endParaRPr>
          </a:p>
          <a:p>
            <a:pPr marL="0" indent="0" eaLnBrk="1" hangingPunct="1">
              <a:lnSpc>
                <a:spcPct val="100000"/>
              </a:lnSpc>
              <a:buClr>
                <a:srgbClr val="FF9900"/>
              </a:buClr>
              <a:buNone/>
              <a:defRPr/>
            </a:pPr>
            <a:r>
              <a:rPr lang="en-US" altLang="zh-CN" b="0" kern="0" dirty="0" err="1">
                <a:solidFill>
                  <a:srgbClr val="000000"/>
                </a:solidFill>
                <a:latin typeface="Verdana" pitchFamily="34" charset="0"/>
              </a:rPr>
              <a:t>xargs</a:t>
            </a:r>
            <a:r>
              <a:rPr lang="zh-CN" altLang="en-US" b="0" kern="0" dirty="0">
                <a:solidFill>
                  <a:srgbClr val="000000"/>
                </a:solidFill>
                <a:latin typeface="Verdana" pitchFamily="34" charset="0"/>
              </a:rPr>
              <a:t>命令把标准输入追加到参数表后面，也就是上述</a:t>
            </a:r>
            <a:r>
              <a:rPr lang="en-US" altLang="zh-CN" b="0" kern="0" dirty="0" err="1">
                <a:solidFill>
                  <a:srgbClr val="000000"/>
                </a:solidFill>
                <a:latin typeface="Verdana" pitchFamily="34" charset="0"/>
              </a:rPr>
              <a:t>grep</a:t>
            </a:r>
            <a:r>
              <a:rPr lang="en-US" altLang="zh-CN" b="0" kern="0" dirty="0">
                <a:solidFill>
                  <a:srgbClr val="000000"/>
                </a:solidFill>
                <a:latin typeface="Verdana" pitchFamily="34" charset="0"/>
              </a:rPr>
              <a:t>…</a:t>
            </a:r>
            <a:r>
              <a:rPr lang="zh-CN" altLang="en-US" b="0" kern="0" dirty="0">
                <a:solidFill>
                  <a:srgbClr val="000000"/>
                </a:solidFill>
                <a:latin typeface="Verdana" pitchFamily="34" charset="0"/>
              </a:rPr>
              <a:t>的后面，再作为一个命令来执行。这样利用</a:t>
            </a:r>
            <a:r>
              <a:rPr lang="en-US" altLang="zh-CN" b="0" kern="0" dirty="0">
                <a:solidFill>
                  <a:srgbClr val="000000"/>
                </a:solidFill>
                <a:latin typeface="Verdana" pitchFamily="34" charset="0"/>
              </a:rPr>
              <a:t>find</a:t>
            </a:r>
            <a:r>
              <a:rPr lang="zh-CN" altLang="en-US" b="0" kern="0" dirty="0">
                <a:solidFill>
                  <a:srgbClr val="000000"/>
                </a:solidFill>
                <a:latin typeface="Verdana" pitchFamily="34" charset="0"/>
              </a:rPr>
              <a:t>精确筛选，利用</a:t>
            </a:r>
            <a:r>
              <a:rPr lang="en-US" altLang="zh-CN" b="0" kern="0" dirty="0" err="1">
                <a:solidFill>
                  <a:srgbClr val="000000"/>
                </a:solidFill>
                <a:latin typeface="Verdana" pitchFamily="34" charset="0"/>
              </a:rPr>
              <a:t>grep</a:t>
            </a:r>
            <a:r>
              <a:rPr lang="zh-CN" altLang="en-US" b="0" kern="0" dirty="0">
                <a:solidFill>
                  <a:srgbClr val="000000"/>
                </a:solidFill>
                <a:latin typeface="Verdana" pitchFamily="34" charset="0"/>
              </a:rPr>
              <a:t>批量处理文件，提高效率。</a:t>
            </a:r>
            <a:endParaRPr lang="en-US" altLang="zh-CN"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利用</a:t>
            </a: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与</a:t>
            </a:r>
            <a:r>
              <a:rPr lang="en-US" altLang="zh-CN" kern="0" dirty="0" err="1">
                <a:latin typeface="Verdana" panose="020B0604030504040204" pitchFamily="34" charset="0"/>
                <a:ea typeface="黑体" panose="02010609060101010101" pitchFamily="49" charset="-122"/>
              </a:rPr>
              <a:t>xargs</a:t>
            </a:r>
            <a:r>
              <a:rPr lang="zh-CN" altLang="en-US" kern="0" dirty="0">
                <a:latin typeface="Verdana" panose="020B0604030504040204" pitchFamily="34" charset="0"/>
                <a:ea typeface="黑体" panose="02010609060101010101" pitchFamily="49" charset="-122"/>
              </a:rPr>
              <a:t>的组合</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D2AF69BB-8E3B-4EDF-A8E0-4C24C677275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37584111"/>
      </p:ext>
    </p:extLst>
  </p:cSld>
  <p:clrMapOvr>
    <a:masterClrMapping/>
  </p:clrMapOvr>
  <p:transition spd="slow" advTm="38376"/>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1344" y="992982"/>
            <a:ext cx="11737304" cy="4812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defRPr/>
            </a:pPr>
            <a:r>
              <a:rPr lang="zh-CN" altLang="en-US" sz="2800" b="0" kern="0" dirty="0">
                <a:solidFill>
                  <a:srgbClr val="000000"/>
                </a:solidFill>
              </a:rPr>
              <a:t>将标准输入构造为命令的命令行参数</a:t>
            </a:r>
          </a:p>
          <a:p>
            <a:pPr lvl="1" eaLnBrk="1" hangingPunct="1">
              <a:lnSpc>
                <a:spcPct val="150000"/>
              </a:lnSpc>
              <a:defRPr/>
            </a:pPr>
            <a:r>
              <a:rPr lang="zh-CN" altLang="en-US" sz="2800" b="0" kern="0" dirty="0">
                <a:latin typeface="Courier New" pitchFamily="49" charset="0"/>
              </a:rPr>
              <a:t>如果标准输入数据量大，</a:t>
            </a:r>
            <a:r>
              <a:rPr lang="en-US" altLang="zh-CN" sz="2800" b="0" kern="0" dirty="0" err="1">
                <a:solidFill>
                  <a:srgbClr val="000000"/>
                </a:solidFill>
              </a:rPr>
              <a:t>xargs</a:t>
            </a:r>
            <a:r>
              <a:rPr lang="zh-CN" altLang="en-US" sz="2800" b="0" kern="0" dirty="0">
                <a:solidFill>
                  <a:srgbClr val="000000"/>
                </a:solidFill>
              </a:rPr>
              <a:t>指定的处理程序会启动多个进程运行，每个进程处理一批，会是几千个参数（命令行参数占满</a:t>
            </a:r>
            <a:r>
              <a:rPr lang="en-US" altLang="zh-CN" sz="2800" b="0" kern="0" dirty="0">
                <a:solidFill>
                  <a:srgbClr val="000000"/>
                </a:solidFill>
              </a:rPr>
              <a:t>128K</a:t>
            </a:r>
            <a:r>
              <a:rPr lang="zh-CN" altLang="en-US" sz="2800" b="0" kern="0" dirty="0">
                <a:solidFill>
                  <a:srgbClr val="000000"/>
                </a:solidFill>
              </a:rPr>
              <a:t>字节）</a:t>
            </a:r>
            <a:endParaRPr lang="en-US" altLang="zh-CN" sz="2800" b="0" kern="0" dirty="0">
              <a:solidFill>
                <a:srgbClr val="000000"/>
              </a:solidFill>
            </a:endParaRPr>
          </a:p>
          <a:p>
            <a:pPr lvl="1" eaLnBrk="1" hangingPunct="1">
              <a:lnSpc>
                <a:spcPct val="150000"/>
              </a:lnSpc>
              <a:defRPr/>
            </a:pPr>
            <a:r>
              <a:rPr lang="zh-CN" altLang="en-US" sz="2800" b="0" kern="0" dirty="0">
                <a:solidFill>
                  <a:srgbClr val="000000"/>
                </a:solidFill>
              </a:rPr>
              <a:t>可以使用</a:t>
            </a:r>
            <a:r>
              <a:rPr lang="en-US" altLang="zh-CN" sz="2800" b="0" kern="0" dirty="0" err="1">
                <a:solidFill>
                  <a:srgbClr val="000000"/>
                </a:solidFill>
              </a:rPr>
              <a:t>xargs</a:t>
            </a:r>
            <a:r>
              <a:rPr lang="zh-CN" altLang="en-US" sz="2800" b="0" kern="0" dirty="0">
                <a:solidFill>
                  <a:srgbClr val="000000"/>
                </a:solidFill>
              </a:rPr>
              <a:t>的</a:t>
            </a:r>
            <a:r>
              <a:rPr lang="en-US" altLang="zh-CN" sz="2800" b="0" kern="0" dirty="0">
                <a:solidFill>
                  <a:srgbClr val="000000"/>
                </a:solidFill>
              </a:rPr>
              <a:t>-n</a:t>
            </a:r>
            <a:r>
              <a:rPr lang="zh-CN" altLang="en-US" sz="2800" b="0" kern="0" dirty="0">
                <a:solidFill>
                  <a:srgbClr val="000000"/>
                </a:solidFill>
              </a:rPr>
              <a:t>选项指定每批处理多少个</a:t>
            </a:r>
            <a:endParaRPr lang="en-US" altLang="zh-CN" sz="2800" b="0" kern="0" dirty="0">
              <a:solidFill>
                <a:srgbClr val="000000"/>
              </a:solidFill>
            </a:endParaRPr>
          </a:p>
          <a:p>
            <a:pPr lvl="1" eaLnBrk="1" hangingPunct="1">
              <a:lnSpc>
                <a:spcPct val="150000"/>
              </a:lnSpc>
              <a:defRPr/>
            </a:pPr>
            <a:r>
              <a:rPr lang="en-US" altLang="zh-CN" sz="2800" b="0" kern="0" dirty="0" err="1">
                <a:ea typeface="Verdana" panose="020B0604030504040204" pitchFamily="34" charset="0"/>
              </a:rPr>
              <a:t>xargs</a:t>
            </a:r>
            <a:r>
              <a:rPr lang="zh-CN" altLang="en-US" sz="2800" b="0" kern="0" dirty="0">
                <a:latin typeface="Courier New" pitchFamily="49" charset="0"/>
              </a:rPr>
              <a:t>经常与</a:t>
            </a:r>
            <a:r>
              <a:rPr lang="en-US" altLang="zh-CN" sz="2800" b="0" kern="0" dirty="0">
                <a:ea typeface="Verdana" panose="020B0604030504040204" pitchFamily="34" charset="0"/>
              </a:rPr>
              <a:t>find</a:t>
            </a:r>
            <a:r>
              <a:rPr lang="zh-CN" altLang="en-US" sz="2800" b="0" kern="0" dirty="0">
                <a:latin typeface="Courier New" pitchFamily="49" charset="0"/>
              </a:rPr>
              <a:t>配合使用，也可以与其它命令组合使用</a:t>
            </a:r>
            <a:endParaRPr lang="en-US" altLang="zh-CN" sz="2800" b="0" kern="0" dirty="0">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271464" y="115888"/>
            <a:ext cx="9396536"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xargs</a:t>
            </a:r>
            <a:r>
              <a:rPr lang="zh-CN" altLang="en-US" kern="0" dirty="0">
                <a:latin typeface="Verdana" panose="020B0604030504040204" pitchFamily="34" charset="0"/>
                <a:ea typeface="黑体" panose="02010609060101010101" pitchFamily="49" charset="-122"/>
              </a:rPr>
              <a:t>将标准输入组织成命令执行</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CF3F107-2FBE-473C-A5DA-3130ABA7BDB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620733441"/>
      </p:ext>
    </p:extLst>
  </p:cSld>
  <p:clrMapOvr>
    <a:masterClrMapping/>
  </p:clrMapOvr>
  <p:transition spd="slow" advTm="38376"/>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46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b="0" kern="0" dirty="0">
                <a:latin typeface="Verdana" pitchFamily="34" charset="0"/>
              </a:rPr>
              <a:t>解决</a:t>
            </a:r>
            <a:r>
              <a:rPr lang="en-US" altLang="zh-CN" b="0" kern="0" dirty="0">
                <a:latin typeface="Verdana" pitchFamily="34" charset="0"/>
              </a:rPr>
              <a:t>shell</a:t>
            </a:r>
            <a:r>
              <a:rPr lang="zh-CN" altLang="en-US" b="0" kern="0" dirty="0">
                <a:latin typeface="Verdana" pitchFamily="34" charset="0"/>
              </a:rPr>
              <a:t>文件名生成时，因为文件太多，缓冲区空间受限而文件名展开失败的问题</a:t>
            </a:r>
          </a:p>
          <a:p>
            <a:pPr lvl="1" eaLnBrk="1" hangingPunct="1">
              <a:lnSpc>
                <a:spcPct val="150000"/>
              </a:lnSpc>
              <a:buNone/>
              <a:defRPr/>
            </a:pPr>
            <a:r>
              <a:rPr lang="en-US" altLang="zh-CN" b="0" kern="0" dirty="0" err="1">
                <a:solidFill>
                  <a:srgbClr val="000000"/>
                </a:solidFill>
              </a:rPr>
              <a:t>rm</a:t>
            </a:r>
            <a:r>
              <a:rPr lang="en-US" altLang="zh-CN" b="0" kern="0" dirty="0">
                <a:solidFill>
                  <a:srgbClr val="000000"/>
                </a:solidFill>
              </a:rPr>
              <a:t> -f *.</a:t>
            </a:r>
            <a:r>
              <a:rPr lang="en-US" altLang="zh-CN" b="0" kern="0" dirty="0" err="1">
                <a:solidFill>
                  <a:srgbClr val="000000"/>
                </a:solidFill>
              </a:rPr>
              <a:t>dat</a:t>
            </a:r>
            <a:r>
              <a:rPr lang="en-US" altLang="zh-CN" b="0" kern="0" dirty="0">
                <a:solidFill>
                  <a:srgbClr val="000000"/>
                </a:solidFill>
              </a:rPr>
              <a:t> </a:t>
            </a:r>
            <a:r>
              <a:rPr lang="zh-CN" altLang="en-US" b="0" kern="0" dirty="0">
                <a:solidFill>
                  <a:srgbClr val="000000"/>
                </a:solidFill>
              </a:rPr>
              <a:t>文件名</a:t>
            </a:r>
            <a:r>
              <a:rPr lang="en-US" altLang="zh-CN" b="0" kern="0" dirty="0">
                <a:solidFill>
                  <a:srgbClr val="000000"/>
                </a:solidFill>
              </a:rPr>
              <a:t>*.</a:t>
            </a:r>
            <a:r>
              <a:rPr lang="en-US" altLang="zh-CN" b="0" kern="0" dirty="0" err="1">
                <a:solidFill>
                  <a:srgbClr val="000000"/>
                </a:solidFill>
              </a:rPr>
              <a:t>dat</a:t>
            </a:r>
            <a:r>
              <a:rPr lang="zh-CN" altLang="en-US" b="0" kern="0" dirty="0">
                <a:solidFill>
                  <a:srgbClr val="000000"/>
                </a:solidFill>
              </a:rPr>
              <a:t>展开失败，可以使用下面的命令</a:t>
            </a:r>
          </a:p>
          <a:p>
            <a:pPr lvl="1" eaLnBrk="1" hangingPunct="1">
              <a:lnSpc>
                <a:spcPct val="150000"/>
              </a:lnSpc>
              <a:buNone/>
              <a:defRPr/>
            </a:pPr>
            <a:r>
              <a:rPr lang="en-US" altLang="zh-CN" b="0" kern="0" dirty="0">
                <a:solidFill>
                  <a:srgbClr val="000000"/>
                </a:solidFill>
              </a:rPr>
              <a:t>ls | </a:t>
            </a:r>
            <a:r>
              <a:rPr lang="en-US" altLang="zh-CN" b="0" kern="0" dirty="0" err="1">
                <a:solidFill>
                  <a:srgbClr val="000000"/>
                </a:solidFill>
              </a:rPr>
              <a:t>grep</a:t>
            </a:r>
            <a:r>
              <a:rPr lang="en-US" altLang="zh-CN" b="0" kern="0" dirty="0">
                <a:solidFill>
                  <a:srgbClr val="000000"/>
                </a:solidFill>
              </a:rPr>
              <a:t> </a:t>
            </a:r>
            <a:r>
              <a:rPr lang="en-US" altLang="zh-CN" kern="0" dirty="0">
                <a:solidFill>
                  <a:srgbClr val="000000"/>
                </a:solidFill>
              </a:rPr>
              <a:t>".</a:t>
            </a:r>
            <a:r>
              <a:rPr lang="en-US" altLang="zh-CN" b="0" kern="0" dirty="0" err="1">
                <a:solidFill>
                  <a:srgbClr val="000000"/>
                </a:solidFill>
              </a:rPr>
              <a:t>dat</a:t>
            </a:r>
            <a:r>
              <a:rPr lang="en-US" altLang="zh-CN" b="0" kern="0" dirty="0">
                <a:solidFill>
                  <a:srgbClr val="000000"/>
                </a:solidFill>
              </a:rPr>
              <a:t>$</a:t>
            </a:r>
            <a:r>
              <a:rPr lang="en-US" altLang="zh-CN" kern="0" dirty="0">
                <a:solidFill>
                  <a:srgbClr val="000000"/>
                </a:solidFill>
              </a:rPr>
              <a:t>"</a:t>
            </a:r>
            <a:r>
              <a:rPr lang="en-US" altLang="zh-CN" b="0" kern="0" dirty="0">
                <a:solidFill>
                  <a:srgbClr val="000000"/>
                </a:solidFill>
              </a:rPr>
              <a:t> | </a:t>
            </a:r>
            <a:r>
              <a:rPr lang="en-US" altLang="zh-CN" b="0" kern="0" dirty="0" err="1">
                <a:solidFill>
                  <a:srgbClr val="000000"/>
                </a:solidFill>
              </a:rPr>
              <a:t>xargs</a:t>
            </a:r>
            <a:r>
              <a:rPr lang="en-US" altLang="zh-CN" b="0" kern="0" dirty="0">
                <a:solidFill>
                  <a:srgbClr val="000000"/>
                </a:solidFill>
              </a:rPr>
              <a:t> </a:t>
            </a:r>
            <a:r>
              <a:rPr lang="en-US" altLang="zh-CN" b="0" kern="0" dirty="0" err="1">
                <a:solidFill>
                  <a:srgbClr val="000000"/>
                </a:solidFill>
              </a:rPr>
              <a:t>rm</a:t>
            </a:r>
            <a:r>
              <a:rPr lang="en-US" altLang="zh-CN" b="0" kern="0" dirty="0">
                <a:solidFill>
                  <a:srgbClr val="000000"/>
                </a:solidFill>
              </a:rPr>
              <a:t> -f</a:t>
            </a:r>
          </a:p>
          <a:p>
            <a:pPr marL="0" indent="0" eaLnBrk="1" hangingPunct="1">
              <a:lnSpc>
                <a:spcPct val="150000"/>
              </a:lnSpc>
              <a:buClr>
                <a:srgbClr val="FF9900"/>
              </a:buClr>
              <a:buNone/>
              <a:defRPr/>
            </a:pPr>
            <a:r>
              <a:rPr lang="en-US" altLang="zh-CN" b="0" kern="0" dirty="0">
                <a:latin typeface="Verdana" pitchFamily="34" charset="0"/>
              </a:rPr>
              <a:t>find</a:t>
            </a:r>
            <a:r>
              <a:rPr lang="zh-CN" altLang="en-US" b="0" kern="0" dirty="0">
                <a:latin typeface="Verdana" pitchFamily="34" charset="0"/>
              </a:rPr>
              <a:t>命中目录名因删除目录导致目录遍历过程遇到麻烦</a:t>
            </a:r>
          </a:p>
          <a:p>
            <a:pPr marL="457200" lvl="1" indent="0" eaLnBrk="1" hangingPunct="1">
              <a:lnSpc>
                <a:spcPct val="150000"/>
              </a:lnSpc>
              <a:buNone/>
              <a:defRPr/>
            </a:pPr>
            <a:r>
              <a:rPr lang="en-US" altLang="zh-CN" kern="0" dirty="0">
                <a:solidFill>
                  <a:srgbClr val="000000"/>
                </a:solidFill>
              </a:rPr>
              <a:t>find . -name CVS –exec </a:t>
            </a:r>
            <a:r>
              <a:rPr lang="en-US" altLang="zh-CN" kern="0" dirty="0" err="1">
                <a:solidFill>
                  <a:srgbClr val="000000"/>
                </a:solidFill>
              </a:rPr>
              <a:t>rm</a:t>
            </a:r>
            <a:r>
              <a:rPr lang="en-US" altLang="zh-CN" kern="0" dirty="0">
                <a:solidFill>
                  <a:srgbClr val="000000"/>
                </a:solidFill>
              </a:rPr>
              <a:t> –</a:t>
            </a:r>
            <a:r>
              <a:rPr lang="en-US" altLang="zh-CN" kern="0" dirty="0" err="1">
                <a:solidFill>
                  <a:srgbClr val="000000"/>
                </a:solidFill>
              </a:rPr>
              <a:t>rf</a:t>
            </a:r>
            <a:r>
              <a:rPr lang="en-US" altLang="zh-CN" kern="0" dirty="0">
                <a:solidFill>
                  <a:srgbClr val="000000"/>
                </a:solidFill>
              </a:rPr>
              <a:t> {} \;</a:t>
            </a:r>
          </a:p>
          <a:p>
            <a:pPr marL="457200" lvl="1" indent="0" eaLnBrk="1" hangingPunct="1">
              <a:lnSpc>
                <a:spcPct val="150000"/>
              </a:lnSpc>
              <a:buNone/>
              <a:defRPr/>
            </a:pPr>
            <a:r>
              <a:rPr lang="zh-CN" altLang="en-US" kern="0" dirty="0">
                <a:solidFill>
                  <a:srgbClr val="000000"/>
                </a:solidFill>
              </a:rPr>
              <a:t>改为：</a:t>
            </a:r>
            <a:endParaRPr lang="en-US" altLang="zh-CN" kern="0" dirty="0">
              <a:solidFill>
                <a:srgbClr val="000000"/>
              </a:solidFill>
            </a:endParaRPr>
          </a:p>
          <a:p>
            <a:pPr marL="457200" lvl="1" indent="0" eaLnBrk="1" hangingPunct="1">
              <a:lnSpc>
                <a:spcPct val="150000"/>
              </a:lnSpc>
              <a:buNone/>
              <a:defRPr/>
            </a:pPr>
            <a:r>
              <a:rPr lang="en-US" altLang="zh-CN" b="0" kern="0" dirty="0">
                <a:solidFill>
                  <a:srgbClr val="000000"/>
                </a:solidFill>
              </a:rPr>
              <a:t>find . -name CVS -print | </a:t>
            </a:r>
            <a:r>
              <a:rPr lang="en-US" altLang="zh-CN" b="0" kern="0" dirty="0" err="1">
                <a:solidFill>
                  <a:srgbClr val="000000"/>
                </a:solidFill>
              </a:rPr>
              <a:t>xargs</a:t>
            </a:r>
            <a:r>
              <a:rPr lang="en-US" altLang="zh-CN" b="0" kern="0" dirty="0">
                <a:solidFill>
                  <a:srgbClr val="000000"/>
                </a:solidFill>
              </a:rPr>
              <a:t> </a:t>
            </a:r>
            <a:r>
              <a:rPr lang="en-US" altLang="zh-CN" b="0" kern="0" dirty="0" err="1">
                <a:solidFill>
                  <a:srgbClr val="000000"/>
                </a:solidFill>
              </a:rPr>
              <a:t>rm</a:t>
            </a:r>
            <a:r>
              <a:rPr lang="en-US" altLang="zh-CN" b="0" kern="0" dirty="0">
                <a:solidFill>
                  <a:srgbClr val="000000"/>
                </a:solidFill>
              </a:rPr>
              <a:t> -</a:t>
            </a:r>
            <a:r>
              <a:rPr lang="en-US" altLang="zh-CN" b="0" kern="0" dirty="0" err="1">
                <a:solidFill>
                  <a:srgbClr val="000000"/>
                </a:solidFill>
              </a:rPr>
              <a:t>rf</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995210" y="115888"/>
            <a:ext cx="8424584"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xargs</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构造参数列表并运行命令 </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196CAF4-F5BE-4935-A446-A3E0FB52F4B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46291615"/>
      </p:ext>
    </p:extLst>
  </p:cSld>
  <p:clrMapOvr>
    <a:masterClrMapping/>
  </p:clrMapOvr>
  <p:transition spd="slow" advTm="38376"/>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打包与压缩</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01C3CC85-77CB-4E0F-8FD2-FFC6415A8B4A}"/>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877517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839416" y="992982"/>
            <a:ext cx="10873208" cy="5865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功能</a:t>
            </a:r>
          </a:p>
          <a:p>
            <a:pPr marL="457200" lvl="1" indent="0" eaLnBrk="1" hangingPunct="1">
              <a:lnSpc>
                <a:spcPct val="150000"/>
              </a:lnSpc>
              <a:buNone/>
              <a:defRPr/>
            </a:pPr>
            <a:r>
              <a:rPr lang="en-US" altLang="zh-CN" b="0" kern="0" dirty="0">
                <a:solidFill>
                  <a:srgbClr val="000000"/>
                </a:solidFill>
              </a:rPr>
              <a:t>tar</a:t>
            </a:r>
            <a:r>
              <a:rPr lang="zh-CN" altLang="en-US" b="0" kern="0" dirty="0">
                <a:solidFill>
                  <a:srgbClr val="000000"/>
                </a:solidFill>
              </a:rPr>
              <a:t>命令最早为顺序访问的磁带机设备而设计的</a:t>
            </a:r>
            <a:r>
              <a:rPr lang="en-US" altLang="zh-CN" b="0" kern="0" dirty="0">
                <a:solidFill>
                  <a:srgbClr val="000000"/>
                </a:solidFill>
                <a:latin typeface="Times New Roman" pitchFamily="18" charset="0"/>
              </a:rPr>
              <a:t>(Tape </a:t>
            </a:r>
            <a:r>
              <a:rPr lang="en-US" altLang="zh-CN" b="0" kern="0" dirty="0" err="1">
                <a:solidFill>
                  <a:srgbClr val="000000"/>
                </a:solidFill>
                <a:latin typeface="Times New Roman" pitchFamily="18" charset="0"/>
              </a:rPr>
              <a:t>ARchive</a:t>
            </a:r>
            <a:r>
              <a:rPr lang="zh-CN" altLang="en-US" b="0" kern="0" dirty="0">
                <a:solidFill>
                  <a:srgbClr val="000000"/>
                </a:solidFill>
                <a:latin typeface="Times New Roman" pitchFamily="18" charset="0"/>
              </a:rPr>
              <a:t>，磁带归档</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a:t>
            </a:r>
            <a:r>
              <a:rPr lang="zh-CN" altLang="en-US" b="0" kern="0" dirty="0">
                <a:solidFill>
                  <a:srgbClr val="000000"/>
                </a:solidFill>
              </a:rPr>
              <a:t>用于保留和恢复磁带上的文件</a:t>
            </a:r>
          </a:p>
          <a:p>
            <a:pPr lvl="0" eaLnBrk="1" hangingPunct="1">
              <a:lnSpc>
                <a:spcPct val="150000"/>
              </a:lnSpc>
              <a:buClr>
                <a:srgbClr val="FF9900"/>
              </a:buClr>
              <a:defRPr/>
            </a:pPr>
            <a:r>
              <a:rPr lang="zh-CN" altLang="en-US" kern="0" dirty="0"/>
              <a:t>命令语法  </a:t>
            </a:r>
            <a:r>
              <a:rPr lang="en-US" altLang="zh-CN" sz="2400" b="0" kern="0" dirty="0">
                <a:solidFill>
                  <a:srgbClr val="000000"/>
                </a:solidFill>
                <a:latin typeface="Verdana" pitchFamily="34" charset="0"/>
              </a:rPr>
              <a:t>tar </a:t>
            </a:r>
            <a:r>
              <a:rPr lang="en-US" altLang="zh-CN" sz="2400" b="0" kern="0" dirty="0" err="1">
                <a:solidFill>
                  <a:srgbClr val="000000"/>
                </a:solidFill>
                <a:latin typeface="Verdana" pitchFamily="34" charset="0"/>
              </a:rPr>
              <a:t>ctxv</a:t>
            </a:r>
            <a:r>
              <a:rPr lang="en-US" altLang="zh-CN" sz="2400" b="0" kern="0" dirty="0">
                <a:solidFill>
                  <a:srgbClr val="000000"/>
                </a:solidFill>
                <a:latin typeface="Verdana" pitchFamily="34" charset="0"/>
              </a:rPr>
              <a:t>[f</a:t>
            </a:r>
            <a:r>
              <a:rPr lang="en-US" altLang="zh-CN" sz="2400" b="0" kern="0" dirty="0">
                <a:solidFill>
                  <a:srgbClr val="000000"/>
                </a:solidFill>
                <a:latin typeface="Courier New" pitchFamily="49" charset="0"/>
              </a:rPr>
              <a:t> </a:t>
            </a:r>
            <a:r>
              <a:rPr lang="en-US" altLang="zh-CN" sz="2400" b="0" i="1" kern="0" dirty="0">
                <a:solidFill>
                  <a:srgbClr val="000000"/>
                </a:solidFill>
                <a:latin typeface="Times New Roman" pitchFamily="18" charset="0"/>
              </a:rPr>
              <a:t>device]</a:t>
            </a:r>
            <a:r>
              <a:rPr lang="en-US" altLang="zh-CN" sz="2400" b="0" kern="0" dirty="0">
                <a:solidFill>
                  <a:srgbClr val="000000"/>
                </a:solidFill>
                <a:latin typeface="Times New Roman" pitchFamily="18" charset="0"/>
              </a:rPr>
              <a:t>]</a:t>
            </a:r>
            <a:r>
              <a:rPr lang="en-US" altLang="zh-CN" sz="2400" b="0" i="1" kern="0" dirty="0">
                <a:solidFill>
                  <a:srgbClr val="000000"/>
                </a:solidFill>
                <a:latin typeface="Courier New" pitchFamily="49" charset="0"/>
              </a:rPr>
              <a:t> </a:t>
            </a:r>
            <a:r>
              <a:rPr lang="en-US" altLang="zh-CN" sz="2400" b="0" i="1" kern="0" dirty="0">
                <a:solidFill>
                  <a:srgbClr val="000000"/>
                </a:solidFill>
                <a:latin typeface="Times New Roman" pitchFamily="18" charset="0"/>
              </a:rPr>
              <a:t>file-list</a:t>
            </a:r>
            <a:endParaRPr lang="en-US" altLang="zh-CN" sz="2400" b="0" kern="0" dirty="0">
              <a:solidFill>
                <a:srgbClr val="000000"/>
              </a:solidFill>
              <a:latin typeface="Times New Roman" pitchFamily="18" charset="0"/>
            </a:endParaRPr>
          </a:p>
          <a:p>
            <a:pPr lvl="0" eaLnBrk="1" hangingPunct="1">
              <a:lnSpc>
                <a:spcPct val="150000"/>
              </a:lnSpc>
              <a:buClr>
                <a:srgbClr val="FF9900"/>
              </a:buClr>
              <a:defRPr/>
            </a:pPr>
            <a:r>
              <a:rPr lang="zh-CN" altLang="en-US" kern="0" dirty="0"/>
              <a:t>选项第一字母指定要执行的操作，是必需的</a:t>
            </a:r>
          </a:p>
          <a:p>
            <a:pPr marL="457200" lvl="1" indent="0" eaLnBrk="1" hangingPunct="1">
              <a:lnSpc>
                <a:spcPct val="150000"/>
              </a:lnSpc>
              <a:buNone/>
              <a:defRPr/>
            </a:pPr>
            <a:r>
              <a:rPr lang="en-US" altLang="zh-CN" kern="0" dirty="0">
                <a:solidFill>
                  <a:srgbClr val="800000"/>
                </a:solidFill>
              </a:rPr>
              <a:t>c</a:t>
            </a:r>
            <a:r>
              <a:rPr lang="en-US" altLang="zh-CN" b="0" kern="0" dirty="0">
                <a:solidFill>
                  <a:srgbClr val="000000"/>
                </a:solidFill>
              </a:rPr>
              <a:t>: </a:t>
            </a:r>
            <a:r>
              <a:rPr lang="en-US" altLang="zh-CN" b="0" kern="0" dirty="0">
                <a:solidFill>
                  <a:srgbClr val="000000"/>
                </a:solidFill>
                <a:latin typeface="Times New Roman" pitchFamily="18" charset="0"/>
              </a:rPr>
              <a:t>Create</a:t>
            </a:r>
            <a:r>
              <a:rPr lang="zh-CN" altLang="en-US" b="0" kern="0" dirty="0">
                <a:solidFill>
                  <a:srgbClr val="000000"/>
                </a:solidFill>
              </a:rPr>
              <a:t>创建新磁带。从头开始写，以前存于磁带上的数据会被覆盖掉</a:t>
            </a:r>
          </a:p>
          <a:p>
            <a:pPr marL="457200" lvl="1" indent="0" eaLnBrk="1" hangingPunct="1">
              <a:lnSpc>
                <a:spcPct val="150000"/>
              </a:lnSpc>
              <a:buNone/>
              <a:defRPr/>
            </a:pPr>
            <a:r>
              <a:rPr lang="en-US" altLang="zh-CN" kern="0" dirty="0">
                <a:solidFill>
                  <a:srgbClr val="800000"/>
                </a:solidFill>
              </a:rPr>
              <a:t>t</a:t>
            </a:r>
            <a:r>
              <a:rPr lang="en-US" altLang="zh-CN" b="0" kern="0" dirty="0">
                <a:solidFill>
                  <a:srgbClr val="000000"/>
                </a:solidFill>
              </a:rPr>
              <a:t>: </a:t>
            </a:r>
            <a:r>
              <a:rPr lang="en-US" altLang="zh-CN" b="0" kern="0" dirty="0">
                <a:solidFill>
                  <a:srgbClr val="000000"/>
                </a:solidFill>
                <a:latin typeface="Times New Roman" pitchFamily="18" charset="0"/>
              </a:rPr>
              <a:t>Table</a:t>
            </a:r>
            <a:r>
              <a:rPr lang="zh-CN" altLang="en-US" b="0" kern="0" dirty="0">
                <a:solidFill>
                  <a:srgbClr val="000000"/>
                </a:solidFill>
                <a:latin typeface="Times New Roman" pitchFamily="18" charset="0"/>
              </a:rPr>
              <a:t>列表。磁带上的</a:t>
            </a:r>
            <a:r>
              <a:rPr lang="zh-CN" altLang="en-US" b="0" kern="0" dirty="0">
                <a:solidFill>
                  <a:srgbClr val="000000"/>
                </a:solidFill>
              </a:rPr>
              <a:t>文件名列表，当不指定文件名时，将列出所有的文件</a:t>
            </a:r>
            <a:endParaRPr lang="en-US" altLang="zh-CN" b="0" kern="0" dirty="0">
              <a:solidFill>
                <a:srgbClr val="000000"/>
              </a:solidFill>
            </a:endParaRPr>
          </a:p>
          <a:p>
            <a:pPr marL="457200" lvl="1" indent="0" eaLnBrk="1" hangingPunct="1">
              <a:lnSpc>
                <a:spcPct val="150000"/>
              </a:lnSpc>
              <a:buNone/>
              <a:defRPr/>
            </a:pPr>
            <a:r>
              <a:rPr lang="en-US" altLang="zh-CN" kern="0" dirty="0">
                <a:solidFill>
                  <a:srgbClr val="800000"/>
                </a:solidFill>
              </a:rPr>
              <a:t>x</a:t>
            </a:r>
            <a:r>
              <a:rPr lang="en-US" altLang="zh-CN" kern="0" dirty="0">
                <a:solidFill>
                  <a:srgbClr val="000000"/>
                </a:solidFill>
              </a:rPr>
              <a:t>: </a:t>
            </a:r>
            <a:r>
              <a:rPr lang="en-US" altLang="zh-CN" kern="0" dirty="0" err="1">
                <a:solidFill>
                  <a:srgbClr val="000000"/>
                </a:solidFill>
                <a:latin typeface="Times New Roman" pitchFamily="18" charset="0"/>
              </a:rPr>
              <a:t>eXtract</a:t>
            </a:r>
            <a:r>
              <a:rPr lang="zh-CN" altLang="en-US" kern="0" dirty="0">
                <a:solidFill>
                  <a:srgbClr val="000000"/>
                </a:solidFill>
                <a:latin typeface="Times New Roman" pitchFamily="18" charset="0"/>
              </a:rPr>
              <a:t>抽取。从</a:t>
            </a:r>
            <a:r>
              <a:rPr lang="zh-CN" altLang="en-US" kern="0" dirty="0">
                <a:solidFill>
                  <a:srgbClr val="000000"/>
                </a:solidFill>
              </a:rPr>
              <a:t>磁带中抽取指定的文件，不指定文件名则抽取所有文件</a:t>
            </a:r>
          </a:p>
          <a:p>
            <a:pPr marL="457200" lvl="1" indent="0" eaLnBrk="1" hangingPunct="1">
              <a:lnSpc>
                <a:spcPct val="150000"/>
              </a:lnSpc>
              <a:buNone/>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文件</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归档</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(1) </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5DEFFDF-912F-418B-A7F2-857639C31E7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08972932"/>
      </p:ext>
    </p:extLst>
  </p:cSld>
  <p:clrMapOvr>
    <a:masterClrMapping/>
  </p:clrMapOvr>
  <p:transition spd="slow" advTm="38376"/>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29714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除功能字母外的其它选项</a:t>
            </a:r>
          </a:p>
          <a:p>
            <a:pPr lvl="1" eaLnBrk="1" hangingPunct="1">
              <a:lnSpc>
                <a:spcPct val="150000"/>
              </a:lnSpc>
              <a:defRPr/>
            </a:pPr>
            <a:r>
              <a:rPr lang="en-US" altLang="zh-CN" kern="0" dirty="0">
                <a:solidFill>
                  <a:srgbClr val="800000"/>
                </a:solidFill>
              </a:rPr>
              <a:t>v</a:t>
            </a:r>
            <a:r>
              <a:rPr lang="en-US" altLang="zh-CN" b="0" kern="0" dirty="0">
                <a:solidFill>
                  <a:srgbClr val="000000"/>
                </a:solidFill>
              </a:rPr>
              <a:t>: </a:t>
            </a:r>
            <a:r>
              <a:rPr lang="en-US" altLang="zh-CN" b="0" kern="0" dirty="0">
                <a:solidFill>
                  <a:srgbClr val="000000"/>
                </a:solidFill>
                <a:latin typeface="Times New Roman" pitchFamily="18" charset="0"/>
              </a:rPr>
              <a:t>Verbose</a:t>
            </a:r>
            <a:r>
              <a:rPr lang="zh-CN" altLang="en-US" b="0" kern="0" dirty="0">
                <a:solidFill>
                  <a:srgbClr val="000000"/>
                </a:solidFill>
                <a:latin typeface="Times New Roman" pitchFamily="18" charset="0"/>
              </a:rPr>
              <a:t>冗长</a:t>
            </a:r>
            <a:r>
              <a:rPr lang="zh-CN" altLang="en-US" b="0" kern="0" dirty="0">
                <a:solidFill>
                  <a:srgbClr val="000000"/>
                </a:solidFill>
              </a:rPr>
              <a:t>。每处理一个文件，就打印出文件的文件名，并在该名前冠以功能字母</a:t>
            </a:r>
          </a:p>
          <a:p>
            <a:pPr lvl="1" eaLnBrk="1" hangingPunct="1">
              <a:lnSpc>
                <a:spcPct val="150000"/>
              </a:lnSpc>
              <a:defRPr/>
            </a:pPr>
            <a:r>
              <a:rPr lang="en-US" altLang="zh-CN" kern="0" dirty="0">
                <a:solidFill>
                  <a:srgbClr val="800000"/>
                </a:solidFill>
              </a:rPr>
              <a:t>f</a:t>
            </a:r>
            <a:r>
              <a:rPr lang="en-US" altLang="zh-CN" b="0" kern="0" dirty="0">
                <a:solidFill>
                  <a:srgbClr val="000000"/>
                </a:solidFill>
              </a:rPr>
              <a:t>: </a:t>
            </a:r>
            <a:r>
              <a:rPr lang="en-US" altLang="zh-CN" b="0" kern="0" dirty="0">
                <a:solidFill>
                  <a:srgbClr val="000000"/>
                </a:solidFill>
                <a:latin typeface="Times New Roman" pitchFamily="18" charset="0"/>
              </a:rPr>
              <a:t>File</a:t>
            </a:r>
            <a:r>
              <a:rPr lang="zh-CN" altLang="en-US" b="0" kern="0" dirty="0">
                <a:solidFill>
                  <a:srgbClr val="000000"/>
                </a:solidFill>
                <a:latin typeface="Times New Roman" pitchFamily="18" charset="0"/>
              </a:rPr>
              <a:t>。指定设备文件名</a:t>
            </a:r>
          </a:p>
          <a:p>
            <a:pPr lvl="1" eaLnBrk="1" hangingPunct="1">
              <a:lnSpc>
                <a:spcPct val="150000"/>
              </a:lnSpc>
              <a:defRPr/>
            </a:pPr>
            <a:r>
              <a:rPr kumimoji="0" lang="en-US" altLang="zh-CN" kern="0" dirty="0">
                <a:solidFill>
                  <a:srgbClr val="800000"/>
                </a:solidFill>
              </a:rPr>
              <a:t>z</a:t>
            </a:r>
            <a:r>
              <a:rPr kumimoji="0" lang="en-US" altLang="zh-CN" b="0" kern="0" dirty="0">
                <a:solidFill>
                  <a:srgbClr val="000000"/>
                </a:solidFill>
                <a:latin typeface="Times New Roman" pitchFamily="18" charset="0"/>
              </a:rPr>
              <a:t>: </a:t>
            </a:r>
            <a:r>
              <a:rPr kumimoji="0" lang="zh-CN" altLang="en-US" b="0" kern="0" dirty="0">
                <a:solidFill>
                  <a:srgbClr val="000000"/>
                </a:solidFill>
                <a:latin typeface="Times New Roman" pitchFamily="18" charset="0"/>
              </a:rPr>
              <a:t>采用压缩格式</a:t>
            </a:r>
            <a:r>
              <a:rPr kumimoji="0" lang="en-US" altLang="zh-CN" b="0" kern="0" dirty="0">
                <a:solidFill>
                  <a:srgbClr val="000000"/>
                </a:solidFill>
                <a:latin typeface="Times New Roman" pitchFamily="18" charset="0"/>
              </a:rPr>
              <a:t>(</a:t>
            </a:r>
            <a:r>
              <a:rPr kumimoji="0" lang="en-US" altLang="zh-CN" b="0" kern="0" dirty="0" err="1">
                <a:solidFill>
                  <a:srgbClr val="000000"/>
                </a:solidFill>
                <a:latin typeface="Times New Roman" pitchFamily="18" charset="0"/>
              </a:rPr>
              <a:t>gzip</a:t>
            </a:r>
            <a:r>
              <a:rPr kumimoji="0" lang="zh-CN" altLang="en-US" b="0" kern="0" dirty="0">
                <a:solidFill>
                  <a:srgbClr val="000000"/>
                </a:solidFill>
                <a:latin typeface="Times New Roman" pitchFamily="18" charset="0"/>
              </a:rPr>
              <a:t>算法）</a:t>
            </a:r>
          </a:p>
          <a:p>
            <a:pPr lvl="1" eaLnBrk="1" hangingPunct="1">
              <a:lnSpc>
                <a:spcPct val="150000"/>
              </a:lnSpc>
              <a:defRPr/>
            </a:pPr>
            <a:r>
              <a:rPr kumimoji="0" lang="en-US" altLang="zh-CN" kern="0" dirty="0">
                <a:solidFill>
                  <a:srgbClr val="800000"/>
                </a:solidFill>
              </a:rPr>
              <a:t>j</a:t>
            </a:r>
            <a:r>
              <a:rPr kumimoji="0" lang="en-US" altLang="zh-CN" b="0" kern="0" dirty="0">
                <a:solidFill>
                  <a:srgbClr val="000000"/>
                </a:solidFill>
                <a:latin typeface="Times New Roman" pitchFamily="18" charset="0"/>
              </a:rPr>
              <a:t>: </a:t>
            </a:r>
            <a:r>
              <a:rPr kumimoji="0" lang="zh-CN" altLang="en-US" b="0" kern="0" dirty="0">
                <a:solidFill>
                  <a:srgbClr val="000000"/>
                </a:solidFill>
                <a:latin typeface="Times New Roman" pitchFamily="18" charset="0"/>
              </a:rPr>
              <a:t>采用压缩格式</a:t>
            </a:r>
            <a:r>
              <a:rPr kumimoji="0" lang="en-US" altLang="zh-CN" b="0" kern="0" dirty="0">
                <a:solidFill>
                  <a:srgbClr val="000000"/>
                </a:solidFill>
                <a:latin typeface="Times New Roman" pitchFamily="18" charset="0"/>
              </a:rPr>
              <a:t>(bzip2</a:t>
            </a:r>
            <a:r>
              <a:rPr kumimoji="0" lang="zh-CN" altLang="en-US" b="0" kern="0" dirty="0">
                <a:solidFill>
                  <a:srgbClr val="000000"/>
                </a:solidFill>
                <a:latin typeface="Times New Roman" pitchFamily="18" charset="0"/>
              </a:rPr>
              <a:t>算法</a:t>
            </a:r>
            <a:r>
              <a:rPr kumimoji="0" lang="en-US" altLang="zh-CN" b="0" kern="0" dirty="0">
                <a:solidFill>
                  <a:srgbClr val="000000"/>
                </a:solidFill>
                <a:latin typeface="Times New Roman" pitchFamily="18" charset="0"/>
              </a:rPr>
              <a:t>)</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文件</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归档</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DC025A2-05FC-47D9-9B93-6BAC529C451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749962599"/>
      </p:ext>
    </p:extLst>
  </p:cSld>
  <p:clrMapOvr>
    <a:masterClrMapping/>
  </p:clrMapOvr>
  <p:transition spd="slow" advTm="38376"/>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Courier New" pitchFamily="49" charset="0"/>
              </a:rPr>
              <a:t>tar </a:t>
            </a:r>
            <a:r>
              <a:rPr lang="en-US" altLang="zh-CN" kern="0" dirty="0" err="1">
                <a:latin typeface="Courier New" pitchFamily="49" charset="0"/>
              </a:rPr>
              <a:t>cvf</a:t>
            </a:r>
            <a:r>
              <a:rPr lang="en-US" altLang="zh-CN" kern="0" dirty="0">
                <a:latin typeface="Courier New" pitchFamily="49" charset="0"/>
              </a:rPr>
              <a:t> /dev/rct0 </a:t>
            </a:r>
            <a:r>
              <a:rPr lang="en-US" altLang="zh-CN" kern="0" dirty="0">
                <a:solidFill>
                  <a:srgbClr val="FF0000"/>
                </a:solidFill>
                <a:latin typeface="Courier New" pitchFamily="49" charset="0"/>
              </a:rPr>
              <a:t>.</a:t>
            </a:r>
          </a:p>
          <a:p>
            <a:pPr lvl="1" eaLnBrk="1" hangingPunct="1">
              <a:lnSpc>
                <a:spcPct val="150000"/>
              </a:lnSpc>
              <a:buNone/>
              <a:defRPr/>
            </a:pPr>
            <a:r>
              <a:rPr lang="zh-CN" altLang="en-US" b="0" kern="0" dirty="0">
                <a:solidFill>
                  <a:srgbClr val="000000"/>
                </a:solidFill>
                <a:latin typeface="Courier New" pitchFamily="49" charset="0"/>
              </a:rPr>
              <a:t>将当前目录树备份</a:t>
            </a:r>
            <a:r>
              <a:rPr lang="zh-CN" altLang="en-US" b="0" kern="0" dirty="0">
                <a:solidFill>
                  <a:srgbClr val="000000"/>
                </a:solidFill>
              </a:rPr>
              <a:t>到设备</a:t>
            </a:r>
            <a:r>
              <a:rPr lang="en-US" altLang="zh-CN" b="0" kern="0" dirty="0">
                <a:solidFill>
                  <a:srgbClr val="000000"/>
                </a:solidFill>
              </a:rPr>
              <a:t>/dev/rct0</a:t>
            </a:r>
            <a:r>
              <a:rPr lang="zh-CN" altLang="en-US" b="0" kern="0" dirty="0">
                <a:solidFill>
                  <a:srgbClr val="000000"/>
                </a:solidFill>
              </a:rPr>
              <a:t>中，圆点</a:t>
            </a:r>
            <a:r>
              <a:rPr lang="zh-CN" altLang="en-US" b="0" kern="0" dirty="0">
                <a:solidFill>
                  <a:srgbClr val="000000"/>
                </a:solidFill>
                <a:latin typeface="Courier New" pitchFamily="49" charset="0"/>
              </a:rPr>
              <a:t>目录是当前目录</a:t>
            </a:r>
          </a:p>
          <a:p>
            <a:pPr lvl="0" eaLnBrk="1" hangingPunct="1">
              <a:lnSpc>
                <a:spcPct val="150000"/>
              </a:lnSpc>
              <a:buClr>
                <a:srgbClr val="FF9900"/>
              </a:buClr>
              <a:defRPr/>
            </a:pPr>
            <a:r>
              <a:rPr lang="en-US" altLang="zh-CN" kern="0" dirty="0">
                <a:latin typeface="Courier New" pitchFamily="49" charset="0"/>
              </a:rPr>
              <a:t>tar </a:t>
            </a:r>
            <a:r>
              <a:rPr lang="en-US" altLang="zh-CN" kern="0" dirty="0" err="1">
                <a:latin typeface="Courier New" pitchFamily="49" charset="0"/>
              </a:rPr>
              <a:t>tvf</a:t>
            </a:r>
            <a:r>
              <a:rPr lang="en-US" altLang="zh-CN" kern="0" dirty="0">
                <a:latin typeface="Courier New" pitchFamily="49" charset="0"/>
              </a:rPr>
              <a:t> /dev/rct0</a:t>
            </a:r>
          </a:p>
          <a:p>
            <a:pPr lvl="1" eaLnBrk="1" hangingPunct="1">
              <a:lnSpc>
                <a:spcPct val="150000"/>
              </a:lnSpc>
              <a:buNone/>
              <a:defRPr/>
            </a:pPr>
            <a:r>
              <a:rPr lang="zh-CN" altLang="en-US" b="0" kern="0" dirty="0">
                <a:solidFill>
                  <a:srgbClr val="000000"/>
                </a:solidFill>
                <a:latin typeface="Courier New" pitchFamily="49" charset="0"/>
              </a:rPr>
              <a:t>查看磁带</a:t>
            </a:r>
            <a:r>
              <a:rPr lang="zh-CN" altLang="en-US" b="0" kern="0" dirty="0">
                <a:solidFill>
                  <a:srgbClr val="000000"/>
                </a:solidFill>
              </a:rPr>
              <a:t>设备</a:t>
            </a:r>
            <a:r>
              <a:rPr lang="en-US" altLang="zh-CN" b="0" kern="0" dirty="0">
                <a:solidFill>
                  <a:srgbClr val="000000"/>
                </a:solidFill>
              </a:rPr>
              <a:t>/dev/rct0</a:t>
            </a:r>
            <a:r>
              <a:rPr lang="zh-CN" altLang="en-US" b="0" kern="0" dirty="0">
                <a:solidFill>
                  <a:srgbClr val="000000"/>
                </a:solidFill>
              </a:rPr>
              <a:t>上的文件目录</a:t>
            </a:r>
            <a:endParaRPr lang="en-US" altLang="zh-CN" b="0" kern="0" dirty="0">
              <a:solidFill>
                <a:srgbClr val="000000"/>
              </a:solidFill>
            </a:endParaRPr>
          </a:p>
          <a:p>
            <a:pPr lvl="0" eaLnBrk="1" hangingPunct="1">
              <a:lnSpc>
                <a:spcPct val="150000"/>
              </a:lnSpc>
              <a:buClr>
                <a:srgbClr val="FF9900"/>
              </a:buClr>
              <a:defRPr/>
            </a:pPr>
            <a:r>
              <a:rPr lang="en-US" altLang="zh-CN" kern="0" dirty="0">
                <a:latin typeface="Courier New" pitchFamily="49" charset="0"/>
              </a:rPr>
              <a:t>tar </a:t>
            </a:r>
            <a:r>
              <a:rPr lang="en-US" altLang="zh-CN" kern="0" dirty="0" err="1">
                <a:latin typeface="Courier New" pitchFamily="49" charset="0"/>
              </a:rPr>
              <a:t>xvf</a:t>
            </a:r>
            <a:r>
              <a:rPr lang="en-US" altLang="zh-CN" kern="0" dirty="0">
                <a:latin typeface="Courier New" pitchFamily="49" charset="0"/>
              </a:rPr>
              <a:t> /dev/rct0</a:t>
            </a:r>
          </a:p>
          <a:p>
            <a:pPr lvl="1" eaLnBrk="1" hangingPunct="1">
              <a:lnSpc>
                <a:spcPct val="150000"/>
              </a:lnSpc>
              <a:buNone/>
              <a:defRPr/>
            </a:pPr>
            <a:r>
              <a:rPr lang="zh-CN" altLang="en-US" kern="0" dirty="0">
                <a:solidFill>
                  <a:srgbClr val="000000"/>
                </a:solidFill>
                <a:latin typeface="Courier New" pitchFamily="49" charset="0"/>
              </a:rPr>
              <a:t>将</a:t>
            </a:r>
            <a:r>
              <a:rPr lang="zh-CN" altLang="en-US" kern="0" dirty="0">
                <a:solidFill>
                  <a:srgbClr val="000000"/>
                </a:solidFill>
              </a:rPr>
              <a:t>磁带设备</a:t>
            </a:r>
            <a:r>
              <a:rPr lang="en-US" altLang="zh-CN" kern="0" dirty="0">
                <a:solidFill>
                  <a:srgbClr val="000000"/>
                </a:solidFill>
              </a:rPr>
              <a:t>/dev/rct0</a:t>
            </a:r>
            <a:r>
              <a:rPr lang="zh-CN" altLang="en-US" kern="0" dirty="0">
                <a:solidFill>
                  <a:srgbClr val="000000"/>
                </a:solidFill>
              </a:rPr>
              <a:t>上的文件恢复</a:t>
            </a:r>
            <a:r>
              <a:rPr lang="zh-CN" altLang="en-US" kern="0" dirty="0">
                <a:solidFill>
                  <a:srgbClr val="000000"/>
                </a:solidFill>
                <a:latin typeface="Courier New" pitchFamily="49" charset="0"/>
              </a:rPr>
              <a:t>到文件系统中</a:t>
            </a:r>
          </a:p>
          <a:p>
            <a:pPr lvl="1" eaLnBrk="1" hangingPunct="1">
              <a:lnSpc>
                <a:spcPct val="100000"/>
              </a:lnSpc>
              <a:buNone/>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的使用：磁带机操作</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90581EC-98DE-4B51-96EA-AA8787F7BC8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589384957"/>
      </p:ext>
    </p:extLst>
  </p:cSld>
  <p:clrMapOvr>
    <a:masterClrMapping/>
  </p:clrMapOvr>
  <p:transition spd="slow" advTm="38376"/>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97144" cy="531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Courier New" pitchFamily="49" charset="0"/>
              </a:rPr>
              <a:t>tar </a:t>
            </a:r>
            <a:r>
              <a:rPr lang="en-US" altLang="zh-CN" kern="0" dirty="0" err="1">
                <a:latin typeface="Courier New" pitchFamily="49" charset="0"/>
              </a:rPr>
              <a:t>cvf</a:t>
            </a:r>
            <a:r>
              <a:rPr lang="en-US" altLang="zh-CN" kern="0" dirty="0">
                <a:latin typeface="Courier New" pitchFamily="49" charset="0"/>
              </a:rPr>
              <a:t> my.tar *.[</a:t>
            </a:r>
            <a:r>
              <a:rPr lang="en-US" altLang="zh-CN" kern="0" dirty="0" err="1">
                <a:latin typeface="Courier New" pitchFamily="49" charset="0"/>
              </a:rPr>
              <a:t>ch</a:t>
            </a:r>
            <a:r>
              <a:rPr lang="en-US" altLang="zh-CN" kern="0" dirty="0">
                <a:latin typeface="Courier New" pitchFamily="49" charset="0"/>
              </a:rPr>
              <a:t>] </a:t>
            </a:r>
            <a:r>
              <a:rPr lang="en-US" altLang="zh-CN" kern="0" dirty="0" err="1">
                <a:latin typeface="Courier New" pitchFamily="49" charset="0"/>
              </a:rPr>
              <a:t>makefile</a:t>
            </a:r>
            <a:endParaRPr lang="en-US" altLang="zh-CN" kern="0" dirty="0">
              <a:latin typeface="Courier New" pitchFamily="49" charset="0"/>
            </a:endParaRPr>
          </a:p>
          <a:p>
            <a:pPr lvl="1" eaLnBrk="1" hangingPunct="1">
              <a:lnSpc>
                <a:spcPct val="150000"/>
              </a:lnSpc>
              <a:defRPr/>
            </a:pPr>
            <a:r>
              <a:rPr lang="zh-CN" altLang="en-US" b="0" kern="0" dirty="0">
                <a:solidFill>
                  <a:srgbClr val="000000"/>
                </a:solidFill>
              </a:rPr>
              <a:t>指定普通文件代替设备文件，将多个文件或目录树存储成一个文件。这是</a:t>
            </a:r>
            <a:r>
              <a:rPr lang="en-US" altLang="zh-CN" b="0" kern="0" dirty="0">
                <a:solidFill>
                  <a:srgbClr val="000000"/>
                </a:solidFill>
              </a:rPr>
              <a:t>UNIX</a:t>
            </a:r>
            <a:r>
              <a:rPr lang="zh-CN" altLang="en-US" b="0" kern="0" dirty="0">
                <a:solidFill>
                  <a:srgbClr val="000000"/>
                </a:solidFill>
              </a:rPr>
              <a:t>世界早期最常用的文件和目录打包工具</a:t>
            </a:r>
          </a:p>
          <a:p>
            <a:pPr lvl="1" eaLnBrk="1" hangingPunct="1">
              <a:lnSpc>
                <a:spcPct val="150000"/>
              </a:lnSpc>
              <a:defRPr/>
            </a:pPr>
            <a:r>
              <a:rPr lang="zh-CN" altLang="en-US" b="0" kern="0" dirty="0">
                <a:solidFill>
                  <a:srgbClr val="000000"/>
                </a:solidFill>
              </a:rPr>
              <a:t>这一命令</a:t>
            </a:r>
            <a:r>
              <a:rPr lang="zh-CN" altLang="en-US" kern="0" dirty="0">
                <a:solidFill>
                  <a:srgbClr val="FF0000"/>
                </a:solidFill>
              </a:rPr>
              <a:t>危险的误操作</a:t>
            </a:r>
            <a:r>
              <a:rPr lang="zh-CN" altLang="en-US" b="0" kern="0" dirty="0">
                <a:solidFill>
                  <a:srgbClr val="000000"/>
                </a:solidFill>
              </a:rPr>
              <a:t>是：</a:t>
            </a:r>
          </a:p>
          <a:p>
            <a:pPr lvl="1" eaLnBrk="1" hangingPunct="1">
              <a:lnSpc>
                <a:spcPct val="150000"/>
              </a:lnSpc>
              <a:buNone/>
              <a:defRPr/>
            </a:pPr>
            <a:r>
              <a:rPr lang="zh-CN" altLang="en-US" b="0" kern="0" dirty="0">
                <a:solidFill>
                  <a:srgbClr val="000000"/>
                </a:solidFill>
              </a:rPr>
              <a:t>  </a:t>
            </a:r>
            <a:r>
              <a:rPr lang="en-US" altLang="zh-CN" b="0" kern="0" dirty="0">
                <a:solidFill>
                  <a:srgbClr val="000000"/>
                </a:solidFill>
              </a:rPr>
              <a:t>tar  </a:t>
            </a:r>
            <a:r>
              <a:rPr lang="en-US" altLang="zh-CN" b="0" kern="0" dirty="0" err="1">
                <a:solidFill>
                  <a:srgbClr val="000000"/>
                </a:solidFill>
              </a:rPr>
              <a:t>cvf</a:t>
            </a:r>
            <a:r>
              <a:rPr lang="en-US" altLang="zh-CN" b="0" kern="0" dirty="0">
                <a:solidFill>
                  <a:srgbClr val="000000"/>
                </a:solidFill>
              </a:rPr>
              <a:t>  *.[</a:t>
            </a:r>
            <a:r>
              <a:rPr lang="en-US" altLang="zh-CN" b="0" kern="0" dirty="0" err="1">
                <a:solidFill>
                  <a:srgbClr val="000000"/>
                </a:solidFill>
              </a:rPr>
              <a:t>ch</a:t>
            </a:r>
            <a:r>
              <a:rPr lang="en-US" altLang="zh-CN" b="0" kern="0" dirty="0">
                <a:solidFill>
                  <a:srgbClr val="000000"/>
                </a:solidFill>
              </a:rPr>
              <a:t>]  </a:t>
            </a:r>
            <a:r>
              <a:rPr lang="en-US" altLang="zh-CN" b="0" kern="0" dirty="0" err="1">
                <a:solidFill>
                  <a:srgbClr val="000000"/>
                </a:solidFill>
              </a:rPr>
              <a:t>makefile</a:t>
            </a:r>
            <a:endParaRPr lang="en-US" altLang="zh-CN" b="0" kern="0" dirty="0">
              <a:solidFill>
                <a:srgbClr val="000000"/>
              </a:solidFill>
            </a:endParaRPr>
          </a:p>
          <a:p>
            <a:pPr lvl="1" eaLnBrk="1" hangingPunct="1">
              <a:lnSpc>
                <a:spcPct val="150000"/>
              </a:lnSpc>
              <a:buNone/>
              <a:defRPr/>
            </a:pPr>
            <a:r>
              <a:rPr lang="en-US" altLang="zh-CN" b="0" kern="0" dirty="0">
                <a:solidFill>
                  <a:srgbClr val="000000"/>
                </a:solidFill>
              </a:rPr>
              <a:t>   </a:t>
            </a:r>
            <a:r>
              <a:rPr lang="zh-CN" altLang="en-US" b="0" kern="0" dirty="0">
                <a:solidFill>
                  <a:srgbClr val="000000"/>
                </a:solidFill>
              </a:rPr>
              <a:t>漏掉了功能字母</a:t>
            </a:r>
            <a:r>
              <a:rPr lang="en-US" altLang="zh-CN" kern="0" dirty="0">
                <a:solidFill>
                  <a:srgbClr val="FF0000"/>
                </a:solidFill>
              </a:rPr>
              <a:t>f</a:t>
            </a:r>
            <a:r>
              <a:rPr lang="zh-CN" altLang="en-US" b="0" kern="0" dirty="0">
                <a:solidFill>
                  <a:srgbClr val="000000"/>
                </a:solidFill>
              </a:rPr>
              <a:t>必需的“设备文件名”</a:t>
            </a:r>
            <a:r>
              <a:rPr lang="zh-CN" altLang="en-US" kern="0" dirty="0">
                <a:solidFill>
                  <a:srgbClr val="000000"/>
                </a:solidFill>
              </a:rPr>
              <a:t>，</a:t>
            </a:r>
            <a:r>
              <a:rPr lang="zh-CN" altLang="en-US" b="0" kern="0" dirty="0">
                <a:solidFill>
                  <a:srgbClr val="000000"/>
                </a:solidFill>
                <a:latin typeface="Times New Roman" panose="02020603050405020304" pitchFamily="18" charset="0"/>
                <a:cs typeface="Times New Roman" panose="02020603050405020304" pitchFamily="18" charset="0"/>
              </a:rPr>
              <a:t>按照</a:t>
            </a:r>
            <a:r>
              <a:rPr lang="en-US" altLang="zh-CN" b="0" kern="0" dirty="0">
                <a:solidFill>
                  <a:srgbClr val="000000"/>
                </a:solidFill>
                <a:latin typeface="Times New Roman" panose="02020603050405020304" pitchFamily="18" charset="0"/>
                <a:cs typeface="Times New Roman" panose="02020603050405020304" pitchFamily="18" charset="0"/>
              </a:rPr>
              <a:t>shell</a:t>
            </a:r>
            <a:r>
              <a:rPr lang="zh-CN" altLang="en-US" b="0" kern="0" dirty="0">
                <a:solidFill>
                  <a:srgbClr val="000000"/>
                </a:solidFill>
                <a:latin typeface="Times New Roman" panose="02020603050405020304" pitchFamily="18" charset="0"/>
                <a:cs typeface="Times New Roman" panose="02020603050405020304" pitchFamily="18" charset="0"/>
              </a:rPr>
              <a:t>对文件名</a:t>
            </a:r>
            <a:r>
              <a:rPr lang="zh-CN" altLang="en-US" b="0" kern="0" dirty="0">
                <a:solidFill>
                  <a:srgbClr val="000000"/>
                </a:solidFill>
              </a:rPr>
              <a:t>的展开规则，会</a:t>
            </a:r>
            <a:r>
              <a:rPr lang="zh-CN" altLang="en-US" kern="0" dirty="0">
                <a:solidFill>
                  <a:srgbClr val="000000"/>
                </a:solidFill>
              </a:rPr>
              <a:t>覆盖</a:t>
            </a:r>
            <a:r>
              <a:rPr lang="zh-CN" altLang="en-US" b="0" kern="0" dirty="0">
                <a:solidFill>
                  <a:srgbClr val="000000"/>
                </a:solidFill>
              </a:rPr>
              <a:t>掉现存的排位第一的文件</a:t>
            </a:r>
          </a:p>
          <a:p>
            <a:pPr lvl="1" eaLnBrk="1" hangingPunct="1">
              <a:lnSpc>
                <a:spcPct val="150000"/>
              </a:lnSpc>
              <a:buNone/>
              <a:defRPr/>
            </a:pPr>
            <a:r>
              <a:rPr lang="zh-CN" altLang="en-US" b="0" kern="0" dirty="0">
                <a:solidFill>
                  <a:srgbClr val="000000"/>
                </a:solidFill>
              </a:rPr>
              <a:t> </a:t>
            </a:r>
            <a:r>
              <a:rPr lang="en-US" altLang="zh-CN" b="0" kern="0" dirty="0">
                <a:solidFill>
                  <a:srgbClr val="000000"/>
                </a:solidFill>
              </a:rPr>
              <a:t>tar </a:t>
            </a:r>
            <a:r>
              <a:rPr lang="en-US" altLang="zh-CN" b="0" kern="0" dirty="0" err="1">
                <a:solidFill>
                  <a:srgbClr val="000000"/>
                </a:solidFill>
              </a:rPr>
              <a:t>cvf</a:t>
            </a:r>
            <a:r>
              <a:rPr lang="en-US" altLang="zh-CN" b="0" kern="0" dirty="0">
                <a:solidFill>
                  <a:srgbClr val="000000"/>
                </a:solidFill>
              </a:rPr>
              <a:t> </a:t>
            </a:r>
            <a:r>
              <a:rPr lang="en-US" altLang="zh-CN" kern="0" dirty="0">
                <a:solidFill>
                  <a:srgbClr val="FF0000"/>
                </a:solidFill>
              </a:rPr>
              <a:t>a1.c</a:t>
            </a:r>
            <a:r>
              <a:rPr lang="en-US" altLang="zh-CN" b="0" kern="0" dirty="0">
                <a:solidFill>
                  <a:srgbClr val="000000"/>
                </a:solidFill>
              </a:rPr>
              <a:t> a2.c </a:t>
            </a:r>
            <a:r>
              <a:rPr lang="en-US" altLang="zh-CN" b="0" kern="0" dirty="0" err="1">
                <a:solidFill>
                  <a:srgbClr val="000000"/>
                </a:solidFill>
              </a:rPr>
              <a:t>ab.h</a:t>
            </a:r>
            <a:r>
              <a:rPr lang="en-US" altLang="zh-CN" b="0" kern="0" dirty="0">
                <a:solidFill>
                  <a:srgbClr val="000000"/>
                </a:solidFill>
              </a:rPr>
              <a:t> </a:t>
            </a:r>
            <a:r>
              <a:rPr lang="en-US" altLang="zh-CN" b="0" kern="0" dirty="0" err="1">
                <a:solidFill>
                  <a:srgbClr val="000000"/>
                </a:solidFill>
              </a:rPr>
              <a:t>makefile</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的使用：文件打包</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CC7FFAB-D7FE-44DA-AA96-5FF58D6930FC}"/>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86857028"/>
      </p:ext>
    </p:extLst>
  </p:cSld>
  <p:clrMapOvr>
    <a:masterClrMapping/>
  </p:clrMapOvr>
  <p:transition spd="slow" advTm="38376"/>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263352" y="992982"/>
            <a:ext cx="11449272" cy="5749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buNone/>
              <a:defRPr/>
            </a:pPr>
            <a:r>
              <a:rPr lang="zh-CN" altLang="en-US" b="0" kern="0" dirty="0">
                <a:solidFill>
                  <a:srgbClr val="000000"/>
                </a:solidFill>
                <a:latin typeface="Courier New" pitchFamily="49" charset="0"/>
              </a:rPr>
              <a:t>设</a:t>
            </a:r>
            <a:r>
              <a:rPr lang="en-US" altLang="zh-CN" b="0" kern="0" dirty="0">
                <a:solidFill>
                  <a:srgbClr val="000000"/>
                </a:solidFill>
              </a:rPr>
              <a:t>work</a:t>
            </a:r>
            <a:r>
              <a:rPr lang="zh-CN" altLang="en-US" b="0" kern="0" dirty="0">
                <a:solidFill>
                  <a:srgbClr val="000000"/>
                </a:solidFill>
              </a:rPr>
              <a:t>是一个有多个层次的子目录</a:t>
            </a:r>
          </a:p>
          <a:p>
            <a:pPr lvl="1" eaLnBrk="1" hangingPunct="1">
              <a:lnSpc>
                <a:spcPct val="150000"/>
              </a:lnSpc>
              <a:buNone/>
              <a:defRPr/>
            </a:pPr>
            <a:r>
              <a:rPr lang="en-US" altLang="zh-CN" b="0" kern="0" dirty="0">
                <a:solidFill>
                  <a:srgbClr val="000000"/>
                </a:solidFill>
              </a:rPr>
              <a:t>tar </a:t>
            </a:r>
            <a:r>
              <a:rPr lang="en-US" altLang="zh-CN" b="0" kern="0" dirty="0" err="1">
                <a:solidFill>
                  <a:srgbClr val="000000"/>
                </a:solidFill>
              </a:rPr>
              <a:t>cvf</a:t>
            </a:r>
            <a:r>
              <a:rPr lang="en-US" altLang="zh-CN" b="0" kern="0" dirty="0">
                <a:solidFill>
                  <a:srgbClr val="000000"/>
                </a:solidFill>
              </a:rPr>
              <a:t> work.tar work</a:t>
            </a:r>
          </a:p>
          <a:p>
            <a:pPr lvl="1" eaLnBrk="1" hangingPunct="1">
              <a:lnSpc>
                <a:spcPct val="150000"/>
              </a:lnSpc>
              <a:buNone/>
              <a:defRPr/>
            </a:pPr>
            <a:r>
              <a:rPr lang="en-US" altLang="zh-CN" b="0" kern="0" dirty="0">
                <a:solidFill>
                  <a:srgbClr val="000000"/>
                </a:solidFill>
              </a:rPr>
              <a:t>tar </a:t>
            </a:r>
            <a:r>
              <a:rPr lang="en-US" altLang="zh-CN" b="0" kern="0" dirty="0" err="1">
                <a:solidFill>
                  <a:srgbClr val="000000"/>
                </a:solidFill>
              </a:rPr>
              <a:t>cv</a:t>
            </a:r>
            <a:r>
              <a:rPr lang="en-US" altLang="zh-CN" b="0" kern="0" dirty="0" err="1">
                <a:solidFill>
                  <a:srgbClr val="C00000"/>
                </a:solidFill>
              </a:rPr>
              <a:t>z</a:t>
            </a:r>
            <a:r>
              <a:rPr lang="en-US" altLang="zh-CN" b="0" kern="0" dirty="0" err="1">
                <a:solidFill>
                  <a:srgbClr val="000000"/>
                </a:solidFill>
              </a:rPr>
              <a:t>f</a:t>
            </a:r>
            <a:r>
              <a:rPr lang="en-US" altLang="zh-CN" b="0" kern="0" dirty="0">
                <a:solidFill>
                  <a:srgbClr val="000000"/>
                </a:solidFill>
              </a:rPr>
              <a:t> work.tar.gz work  </a:t>
            </a:r>
            <a:r>
              <a:rPr lang="en-US" altLang="zh-CN" b="0" kern="0" dirty="0">
                <a:solidFill>
                  <a:srgbClr val="C00000"/>
                </a:solidFill>
                <a:latin typeface="Times New Roman" panose="02020603050405020304" pitchFamily="18" charset="0"/>
                <a:cs typeface="Times New Roman" panose="02020603050405020304" pitchFamily="18" charset="0"/>
              </a:rPr>
              <a:t>(</a:t>
            </a:r>
            <a:r>
              <a:rPr lang="en-US" altLang="zh-CN" b="0" kern="0" dirty="0" err="1">
                <a:solidFill>
                  <a:srgbClr val="C00000"/>
                </a:solidFill>
                <a:latin typeface="Times New Roman" panose="02020603050405020304" pitchFamily="18" charset="0"/>
                <a:cs typeface="Times New Roman" panose="02020603050405020304" pitchFamily="18" charset="0"/>
              </a:rPr>
              <a:t>gzip</a:t>
            </a:r>
            <a:r>
              <a:rPr lang="zh-CN" altLang="en-US" b="0" kern="0" dirty="0">
                <a:solidFill>
                  <a:srgbClr val="C00000"/>
                </a:solidFill>
                <a:latin typeface="Times New Roman" panose="02020603050405020304" pitchFamily="18" charset="0"/>
                <a:cs typeface="Times New Roman" panose="02020603050405020304" pitchFamily="18" charset="0"/>
              </a:rPr>
              <a:t>压缩算法，对</a:t>
            </a:r>
            <a:r>
              <a:rPr lang="en-US" altLang="zh-CN" b="0" kern="0" dirty="0">
                <a:solidFill>
                  <a:srgbClr val="C00000"/>
                </a:solidFill>
                <a:latin typeface="Times New Roman" panose="02020603050405020304" pitchFamily="18" charset="0"/>
                <a:cs typeface="Times New Roman" panose="02020603050405020304" pitchFamily="18" charset="0"/>
              </a:rPr>
              <a:t>C</a:t>
            </a:r>
            <a:r>
              <a:rPr lang="zh-CN" altLang="en-US" b="0" kern="0" dirty="0">
                <a:solidFill>
                  <a:srgbClr val="C00000"/>
                </a:solidFill>
                <a:latin typeface="Times New Roman" panose="02020603050405020304" pitchFamily="18" charset="0"/>
                <a:cs typeface="Times New Roman" panose="02020603050405020304" pitchFamily="18" charset="0"/>
              </a:rPr>
              <a:t>源程序体积为原来的</a:t>
            </a:r>
            <a:r>
              <a:rPr lang="en-US" altLang="zh-CN" b="0" kern="0" dirty="0">
                <a:solidFill>
                  <a:srgbClr val="C00000"/>
                </a:solidFill>
                <a:latin typeface="Times New Roman" panose="02020603050405020304" pitchFamily="18" charset="0"/>
                <a:cs typeface="Times New Roman" panose="02020603050405020304" pitchFamily="18" charset="0"/>
              </a:rPr>
              <a:t>20%)</a:t>
            </a:r>
          </a:p>
          <a:p>
            <a:pPr lvl="1" eaLnBrk="1" hangingPunct="1">
              <a:lnSpc>
                <a:spcPct val="150000"/>
              </a:lnSpc>
              <a:buNone/>
              <a:defRPr/>
            </a:pPr>
            <a:r>
              <a:rPr lang="en-US" altLang="zh-CN" b="0" kern="0" dirty="0">
                <a:solidFill>
                  <a:srgbClr val="000000"/>
                </a:solidFill>
              </a:rPr>
              <a:t>tar </a:t>
            </a:r>
            <a:r>
              <a:rPr lang="en-US" altLang="zh-CN" b="0" kern="0" dirty="0" err="1">
                <a:solidFill>
                  <a:srgbClr val="000000"/>
                </a:solidFill>
              </a:rPr>
              <a:t>cv</a:t>
            </a:r>
            <a:r>
              <a:rPr lang="en-US" altLang="zh-CN" b="0" kern="0" dirty="0" err="1">
                <a:solidFill>
                  <a:srgbClr val="C00000"/>
                </a:solidFill>
              </a:rPr>
              <a:t>j</a:t>
            </a:r>
            <a:r>
              <a:rPr lang="en-US" altLang="zh-CN" b="0" kern="0" dirty="0" err="1">
                <a:solidFill>
                  <a:srgbClr val="000000"/>
                </a:solidFill>
              </a:rPr>
              <a:t>f</a:t>
            </a:r>
            <a:r>
              <a:rPr lang="en-US" altLang="zh-CN" b="0" kern="0" dirty="0">
                <a:solidFill>
                  <a:srgbClr val="000000"/>
                </a:solidFill>
              </a:rPr>
              <a:t> work.tar.bz2 work</a:t>
            </a:r>
            <a:r>
              <a:rPr lang="zh-CN" altLang="en-US" b="0" kern="0" dirty="0">
                <a:solidFill>
                  <a:srgbClr val="C00000"/>
                </a:solidFill>
                <a:latin typeface="Times New Roman" panose="02020603050405020304" pitchFamily="18" charset="0"/>
                <a:cs typeface="Times New Roman" panose="02020603050405020304" pitchFamily="18" charset="0"/>
              </a:rPr>
              <a:t>（</a:t>
            </a:r>
            <a:r>
              <a:rPr lang="en-US" altLang="zh-CN" b="0" kern="0" dirty="0">
                <a:solidFill>
                  <a:srgbClr val="C00000"/>
                </a:solidFill>
                <a:latin typeface="Times New Roman" panose="02020603050405020304" pitchFamily="18" charset="0"/>
                <a:cs typeface="Times New Roman" panose="02020603050405020304" pitchFamily="18" charset="0"/>
              </a:rPr>
              <a:t>bzip2</a:t>
            </a:r>
            <a:r>
              <a:rPr lang="zh-CN" altLang="en-US" b="0" kern="0" dirty="0">
                <a:solidFill>
                  <a:srgbClr val="C00000"/>
                </a:solidFill>
                <a:latin typeface="Times New Roman" panose="02020603050405020304" pitchFamily="18" charset="0"/>
                <a:cs typeface="Times New Roman" panose="02020603050405020304" pitchFamily="18" charset="0"/>
              </a:rPr>
              <a:t>压缩</a:t>
            </a:r>
            <a:r>
              <a:rPr lang="zh-CN" altLang="en-US" kern="0" dirty="0">
                <a:solidFill>
                  <a:srgbClr val="C00000"/>
                </a:solidFill>
                <a:latin typeface="Times New Roman" panose="02020603050405020304" pitchFamily="18" charset="0"/>
                <a:cs typeface="Times New Roman" panose="02020603050405020304" pitchFamily="18" charset="0"/>
              </a:rPr>
              <a:t>算法，对</a:t>
            </a:r>
            <a:r>
              <a:rPr lang="en-US" altLang="zh-CN" kern="0" dirty="0">
                <a:solidFill>
                  <a:srgbClr val="C00000"/>
                </a:solidFill>
                <a:latin typeface="Times New Roman" panose="02020603050405020304" pitchFamily="18" charset="0"/>
                <a:cs typeface="Times New Roman" panose="02020603050405020304" pitchFamily="18" charset="0"/>
              </a:rPr>
              <a:t>C</a:t>
            </a:r>
            <a:r>
              <a:rPr lang="zh-CN" altLang="en-US" kern="0" dirty="0">
                <a:solidFill>
                  <a:srgbClr val="C00000"/>
                </a:solidFill>
                <a:latin typeface="Times New Roman" panose="02020603050405020304" pitchFamily="18" charset="0"/>
                <a:cs typeface="Times New Roman" panose="02020603050405020304" pitchFamily="18" charset="0"/>
              </a:rPr>
              <a:t>源程序</a:t>
            </a:r>
            <a:r>
              <a:rPr lang="en-US" altLang="zh-CN" kern="0" dirty="0">
                <a:solidFill>
                  <a:srgbClr val="C00000"/>
                </a:solidFill>
                <a:latin typeface="Times New Roman" panose="02020603050405020304" pitchFamily="18" charset="0"/>
                <a:cs typeface="Times New Roman" panose="02020603050405020304" pitchFamily="18" charset="0"/>
              </a:rPr>
              <a:t>17%</a:t>
            </a:r>
            <a:r>
              <a:rPr lang="zh-CN" altLang="en-US" kern="0" dirty="0">
                <a:solidFill>
                  <a:srgbClr val="C00000"/>
                </a:solidFill>
                <a:latin typeface="Times New Roman" panose="02020603050405020304" pitchFamily="18" charset="0"/>
                <a:cs typeface="Times New Roman" panose="02020603050405020304" pitchFamily="18" charset="0"/>
              </a:rPr>
              <a:t>，执行时间三倍</a:t>
            </a:r>
            <a:r>
              <a:rPr lang="zh-CN" altLang="en-US" b="0" kern="0" dirty="0">
                <a:solidFill>
                  <a:srgbClr val="C00000"/>
                </a:solidFill>
                <a:latin typeface="Times New Roman" panose="02020603050405020304" pitchFamily="18" charset="0"/>
                <a:cs typeface="Times New Roman" panose="02020603050405020304" pitchFamily="18" charset="0"/>
              </a:rPr>
              <a:t>）</a:t>
            </a:r>
            <a:endParaRPr lang="en-US" altLang="zh-CN" b="0" kern="0" dirty="0">
              <a:solidFill>
                <a:srgbClr val="C00000"/>
              </a:solidFill>
              <a:latin typeface="Times New Roman" panose="02020603050405020304" pitchFamily="18" charset="0"/>
              <a:cs typeface="Times New Roman" panose="02020603050405020304" pitchFamily="18" charset="0"/>
            </a:endParaRPr>
          </a:p>
          <a:p>
            <a:pPr lvl="1" eaLnBrk="1" hangingPunct="1">
              <a:lnSpc>
                <a:spcPct val="150000"/>
              </a:lnSpc>
              <a:buNone/>
              <a:defRPr/>
            </a:pPr>
            <a:r>
              <a:rPr lang="zh-CN" altLang="en-US" kern="0" dirty="0">
                <a:solidFill>
                  <a:srgbClr val="000000"/>
                </a:solidFill>
              </a:rPr>
              <a:t>查看归档文件中的文件目录：</a:t>
            </a:r>
          </a:p>
          <a:p>
            <a:pPr lvl="1" eaLnBrk="1" hangingPunct="1">
              <a:lnSpc>
                <a:spcPct val="150000"/>
              </a:lnSpc>
              <a:buNone/>
              <a:defRPr/>
            </a:pPr>
            <a:r>
              <a:rPr lang="zh-CN" altLang="en-US" kern="0" dirty="0">
                <a:solidFill>
                  <a:srgbClr val="000000"/>
                </a:solidFill>
              </a:rPr>
              <a:t> </a:t>
            </a:r>
            <a:r>
              <a:rPr lang="en-US" altLang="zh-CN" kern="0" dirty="0">
                <a:solidFill>
                  <a:srgbClr val="000000"/>
                </a:solidFill>
              </a:rPr>
              <a:t>tar </a:t>
            </a:r>
            <a:r>
              <a:rPr lang="en-US" altLang="zh-CN" kern="0" dirty="0" err="1">
                <a:solidFill>
                  <a:srgbClr val="000000"/>
                </a:solidFill>
              </a:rPr>
              <a:t>xvf</a:t>
            </a:r>
            <a:r>
              <a:rPr lang="en-US" altLang="zh-CN" kern="0" dirty="0">
                <a:solidFill>
                  <a:srgbClr val="000000"/>
                </a:solidFill>
              </a:rPr>
              <a:t> work.tar.gz   </a:t>
            </a:r>
          </a:p>
          <a:p>
            <a:pPr lvl="1" eaLnBrk="1" hangingPunct="1">
              <a:lnSpc>
                <a:spcPct val="150000"/>
              </a:lnSpc>
              <a:buNone/>
              <a:defRPr/>
            </a:pPr>
            <a:r>
              <a:rPr lang="zh-CN" altLang="en-US" b="0" kern="0" dirty="0">
                <a:solidFill>
                  <a:srgbClr val="000000"/>
                </a:solidFill>
              </a:rPr>
              <a:t>从归档文件中恢复目录树：</a:t>
            </a:r>
          </a:p>
          <a:p>
            <a:pPr lvl="1" eaLnBrk="1" hangingPunct="1">
              <a:lnSpc>
                <a:spcPct val="150000"/>
              </a:lnSpc>
              <a:buNone/>
              <a:defRPr/>
            </a:pPr>
            <a:r>
              <a:rPr lang="en-US" altLang="zh-CN" b="0" kern="0" dirty="0">
                <a:solidFill>
                  <a:srgbClr val="000000"/>
                </a:solidFill>
              </a:rPr>
              <a:t>tar </a:t>
            </a:r>
            <a:r>
              <a:rPr lang="en-US" altLang="zh-CN" b="0" kern="0" dirty="0" err="1">
                <a:solidFill>
                  <a:srgbClr val="000000"/>
                </a:solidFill>
              </a:rPr>
              <a:t>xvf</a:t>
            </a:r>
            <a:r>
              <a:rPr lang="en-US" altLang="zh-CN" b="0" kern="0" dirty="0">
                <a:solidFill>
                  <a:srgbClr val="000000"/>
                </a:solidFill>
              </a:rPr>
              <a:t> work.tar.gz</a:t>
            </a:r>
          </a:p>
          <a:p>
            <a:pPr lvl="1" eaLnBrk="1" hangingPunct="1">
              <a:lnSpc>
                <a:spcPct val="150000"/>
              </a:lnSpc>
              <a:buNone/>
              <a:defRPr/>
            </a:pPr>
            <a:r>
              <a:rPr lang="zh-CN" altLang="en-US" kern="0" dirty="0">
                <a:solidFill>
                  <a:srgbClr val="000000"/>
                </a:solidFill>
              </a:rPr>
              <a:t>注意：文件名后缀</a:t>
            </a:r>
            <a:r>
              <a:rPr lang="en-US" altLang="zh-CN" kern="0" dirty="0">
                <a:solidFill>
                  <a:srgbClr val="000000"/>
                </a:solidFill>
              </a:rPr>
              <a:t>.tar,.tar.gz,.tar.bz2</a:t>
            </a:r>
            <a:r>
              <a:rPr lang="zh-CN" altLang="en-US" kern="0" dirty="0">
                <a:solidFill>
                  <a:srgbClr val="000000"/>
                </a:solidFill>
              </a:rPr>
              <a:t>仅仅是惯例，不是系统级强制要求</a:t>
            </a:r>
            <a:r>
              <a:rPr lang="en-US" altLang="zh-CN" b="0" kern="0" dirty="0">
                <a:solidFill>
                  <a:srgbClr val="000000"/>
                </a:solidFill>
              </a:rPr>
              <a:t>  </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的使用：目录打包</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974EEE4-EF32-4859-A2F2-9A1F225E585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07243446"/>
      </p:ext>
    </p:extLst>
  </p:cSld>
  <p:clrMapOvr>
    <a:masterClrMapping/>
  </p:clrMapOvr>
  <p:transition spd="slow" advTm="38376"/>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200000"/>
              </a:lnSpc>
              <a:buNone/>
            </a:pPr>
            <a:r>
              <a:rPr lang="en-US" altLang="zh-CN" b="0" kern="0" dirty="0" err="1">
                <a:latin typeface="Courier New" pitchFamily="49" charset="0"/>
              </a:rPr>
              <a:t>gzip</a:t>
            </a:r>
            <a:r>
              <a:rPr lang="en-US" altLang="zh-CN" b="0" kern="0" dirty="0">
                <a:latin typeface="Courier New" pitchFamily="49" charset="0"/>
              </a:rPr>
              <a:t>/</a:t>
            </a:r>
            <a:r>
              <a:rPr lang="en-US" altLang="zh-CN" b="0" kern="0" dirty="0" err="1">
                <a:latin typeface="Courier New" pitchFamily="49" charset="0"/>
              </a:rPr>
              <a:t>gunzip</a:t>
            </a:r>
            <a:r>
              <a:rPr lang="en-US" altLang="zh-CN" b="0" kern="0" dirty="0">
                <a:latin typeface="Courier New" pitchFamily="49" charset="0"/>
              </a:rPr>
              <a:t>   (</a:t>
            </a:r>
            <a:r>
              <a:rPr lang="zh-CN" altLang="en-US" b="0" kern="0" dirty="0">
                <a:latin typeface="Courier New" pitchFamily="49" charset="0"/>
              </a:rPr>
              <a:t>执行速度快）</a:t>
            </a:r>
          </a:p>
          <a:p>
            <a:pPr marL="457200" lvl="1" indent="0" eaLnBrk="1" hangingPunct="1">
              <a:lnSpc>
                <a:spcPct val="200000"/>
              </a:lnSpc>
              <a:buNone/>
            </a:pPr>
            <a:r>
              <a:rPr lang="en-US" altLang="zh-CN" b="0" kern="0" dirty="0">
                <a:latin typeface="Courier New" pitchFamily="49" charset="0"/>
              </a:rPr>
              <a:t>bzip2/bunzip2 (</a:t>
            </a:r>
            <a:r>
              <a:rPr lang="zh-CN" altLang="en-US" b="0" kern="0" dirty="0">
                <a:latin typeface="Courier New" pitchFamily="49" charset="0"/>
              </a:rPr>
              <a:t>占用较多的</a:t>
            </a:r>
            <a:r>
              <a:rPr lang="en-US" altLang="zh-CN" b="0" kern="0" dirty="0">
                <a:latin typeface="Courier New" pitchFamily="49" charset="0"/>
              </a:rPr>
              <a:t>CPU</a:t>
            </a:r>
            <a:r>
              <a:rPr lang="zh-CN" altLang="en-US" b="0" kern="0" dirty="0">
                <a:latin typeface="Courier New" pitchFamily="49" charset="0"/>
              </a:rPr>
              <a:t>时间，压缩效率更高）</a:t>
            </a:r>
            <a:endParaRPr lang="en-US" altLang="zh-CN" b="0" kern="0" dirty="0">
              <a:latin typeface="Courier New" pitchFamily="49" charset="0"/>
            </a:endParaRPr>
          </a:p>
          <a:p>
            <a:pPr marL="457200" lvl="1" indent="0" eaLnBrk="1" hangingPunct="1">
              <a:lnSpc>
                <a:spcPct val="200000"/>
              </a:lnSpc>
              <a:buNone/>
            </a:pPr>
            <a:r>
              <a:rPr lang="zh-CN" altLang="en-US" b="0" kern="0" dirty="0">
                <a:latin typeface="Courier New" pitchFamily="49" charset="0"/>
              </a:rPr>
              <a:t>注意：有的文件，如</a:t>
            </a:r>
            <a:r>
              <a:rPr lang="en-US" altLang="zh-CN" b="0" kern="0" dirty="0">
                <a:latin typeface="Courier New" pitchFamily="49" charset="0"/>
              </a:rPr>
              <a:t>JPG</a:t>
            </a:r>
            <a:r>
              <a:rPr lang="zh-CN" altLang="en-US" b="0" kern="0" dirty="0">
                <a:latin typeface="Courier New" pitchFamily="49" charset="0"/>
              </a:rPr>
              <a:t>文件，</a:t>
            </a:r>
            <a:r>
              <a:rPr lang="en-US" altLang="zh-CN" b="0" kern="0" dirty="0">
                <a:latin typeface="Courier New" pitchFamily="49" charset="0"/>
              </a:rPr>
              <a:t>MP3</a:t>
            </a:r>
            <a:r>
              <a:rPr lang="zh-CN" altLang="en-US" b="0" kern="0" dirty="0">
                <a:latin typeface="Courier New" pitchFamily="49" charset="0"/>
              </a:rPr>
              <a:t>文件等，不应该压缩，压缩只会浪费</a:t>
            </a:r>
            <a:r>
              <a:rPr lang="en-US" altLang="zh-CN" b="0" kern="0" dirty="0">
                <a:latin typeface="Courier New" pitchFamily="49" charset="0"/>
              </a:rPr>
              <a:t>CPU</a:t>
            </a:r>
            <a:r>
              <a:rPr lang="zh-CN" altLang="en-US" b="0" kern="0" dirty="0">
                <a:latin typeface="Courier New" pitchFamily="49" charset="0"/>
              </a:rPr>
              <a:t>的计算能力</a:t>
            </a:r>
            <a:endParaRPr lang="en-US" altLang="zh-CN" b="0" kern="0" dirty="0">
              <a:latin typeface="Courier New" pitchFamily="49" charset="0"/>
            </a:endParaRPr>
          </a:p>
          <a:p>
            <a:pPr marL="457200" lvl="1" indent="0" eaLnBrk="1" hangingPunct="1">
              <a:lnSpc>
                <a:spcPct val="200000"/>
              </a:lnSpc>
              <a:buNone/>
            </a:pPr>
            <a:endParaRPr lang="zh-CN" altLang="en-US" b="0" kern="0" dirty="0">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文件压缩和解压缩</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BD9C122-EC70-4339-974E-842FBBA3F70C}"/>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588584806"/>
      </p:ext>
    </p:extLst>
  </p:cSld>
  <p:clrMapOvr>
    <a:masterClrMapping/>
  </p:clrMapOvr>
  <p:transition spd="slow" advTm="3837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127448" y="992982"/>
            <a:ext cx="10225136" cy="5100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533400" indent="-533400" eaLnBrk="1" hangingPunct="1">
              <a:lnSpc>
                <a:spcPct val="100000"/>
              </a:lnSpc>
              <a:buClr>
                <a:srgbClr val="FF9900"/>
              </a:buClr>
              <a:defRPr/>
            </a:pPr>
            <a:r>
              <a:rPr lang="en-US" altLang="zh-CN" kern="0" dirty="0"/>
              <a:t>/</a:t>
            </a:r>
            <a:r>
              <a:rPr lang="en-US" altLang="zh-CN" kern="0" dirty="0" err="1"/>
              <a:t>etc</a:t>
            </a:r>
            <a:r>
              <a:rPr lang="zh-CN" altLang="en-US" kern="0" dirty="0"/>
              <a:t>目录 </a:t>
            </a:r>
          </a:p>
          <a:p>
            <a:pPr marL="914400" lvl="1" indent="-457200" eaLnBrk="1" hangingPunct="1">
              <a:lnSpc>
                <a:spcPct val="100000"/>
              </a:lnSpc>
              <a:defRPr/>
            </a:pPr>
            <a:r>
              <a:rPr lang="zh-CN" altLang="en-US" b="0" kern="0" dirty="0">
                <a:solidFill>
                  <a:srgbClr val="000000"/>
                </a:solidFill>
              </a:rPr>
              <a:t>供系统维护管理用的命令和配置文件</a:t>
            </a:r>
            <a:endParaRPr lang="en-US" altLang="zh-CN" b="0" kern="0" dirty="0">
              <a:solidFill>
                <a:srgbClr val="000000"/>
              </a:solidFill>
            </a:endParaRPr>
          </a:p>
          <a:p>
            <a:pPr marL="1314450" lvl="2" indent="-457200" eaLnBrk="1" hangingPunct="1">
              <a:lnSpc>
                <a:spcPct val="100000"/>
              </a:lnSpc>
              <a:defRPr/>
            </a:pPr>
            <a:r>
              <a:rPr lang="zh-CN" altLang="en-US" b="0" kern="0" dirty="0">
                <a:solidFill>
                  <a:srgbClr val="000000"/>
                </a:solidFill>
              </a:rPr>
              <a:t>文件格式为文本文件</a:t>
            </a:r>
            <a:endParaRPr lang="en-US" altLang="zh-CN" b="0" kern="0" dirty="0">
              <a:solidFill>
                <a:srgbClr val="000000"/>
              </a:solidFill>
            </a:endParaRPr>
          </a:p>
          <a:p>
            <a:pPr marL="1314450" lvl="2" indent="-457200" eaLnBrk="1" hangingPunct="1">
              <a:lnSpc>
                <a:spcPct val="100000"/>
              </a:lnSpc>
              <a:defRPr/>
            </a:pPr>
            <a:r>
              <a:rPr lang="zh-CN" altLang="en-US" b="0" kern="0" dirty="0">
                <a:solidFill>
                  <a:srgbClr val="000000"/>
                </a:solidFill>
              </a:rPr>
              <a:t>功能</a:t>
            </a:r>
            <a:r>
              <a:rPr lang="zh-CN" altLang="en-US" b="0" kern="0" dirty="0">
                <a:solidFill>
                  <a:srgbClr val="000000"/>
                </a:solidFill>
                <a:latin typeface="Times New Roman" panose="02020603050405020304" pitchFamily="18" charset="0"/>
                <a:cs typeface="Times New Roman" panose="02020603050405020304" pitchFamily="18" charset="0"/>
              </a:rPr>
              <a:t>类似</a:t>
            </a:r>
            <a:r>
              <a:rPr lang="en-US" altLang="zh-CN" b="0" kern="0" dirty="0">
                <a:solidFill>
                  <a:srgbClr val="000000"/>
                </a:solidFill>
                <a:latin typeface="Times New Roman" panose="02020603050405020304" pitchFamily="18" charset="0"/>
                <a:cs typeface="Times New Roman" panose="02020603050405020304" pitchFamily="18" charset="0"/>
              </a:rPr>
              <a:t>Windows</a:t>
            </a:r>
            <a:r>
              <a:rPr lang="zh-CN" altLang="en-US" b="0" kern="0" dirty="0">
                <a:solidFill>
                  <a:srgbClr val="000000"/>
                </a:solidFill>
                <a:latin typeface="Times New Roman" panose="02020603050405020304" pitchFamily="18" charset="0"/>
                <a:cs typeface="Times New Roman" panose="02020603050405020304" pitchFamily="18" charset="0"/>
              </a:rPr>
              <a:t>的注册表</a:t>
            </a:r>
            <a:r>
              <a:rPr lang="zh-CN" altLang="en-US" b="0" kern="0" dirty="0">
                <a:solidFill>
                  <a:srgbClr val="000000"/>
                </a:solidFill>
              </a:rPr>
              <a:t>信息</a:t>
            </a:r>
          </a:p>
          <a:p>
            <a:pPr marL="914400" lvl="1" indent="-457200" eaLnBrk="1" hangingPunct="1">
              <a:lnSpc>
                <a:spcPct val="100000"/>
              </a:lnSpc>
              <a:defRPr/>
            </a:pPr>
            <a:r>
              <a:rPr lang="en-US" altLang="zh-CN" b="0" kern="0" dirty="0" err="1">
                <a:solidFill>
                  <a:srgbClr val="000000"/>
                </a:solidFill>
              </a:rPr>
              <a:t>passwd</a:t>
            </a:r>
            <a:r>
              <a:rPr lang="zh-CN" altLang="en-US" b="0" kern="0" dirty="0">
                <a:solidFill>
                  <a:srgbClr val="000000"/>
                </a:solidFill>
              </a:rPr>
              <a:t>，</a:t>
            </a:r>
            <a:r>
              <a:rPr lang="en-US" altLang="zh-CN" b="0" kern="0" dirty="0">
                <a:solidFill>
                  <a:srgbClr val="000000"/>
                </a:solidFill>
              </a:rPr>
              <a:t>hosts</a:t>
            </a:r>
            <a:r>
              <a:rPr lang="zh-CN" altLang="en-US" b="0" kern="0" dirty="0">
                <a:solidFill>
                  <a:srgbClr val="000000"/>
                </a:solidFill>
              </a:rPr>
              <a:t>文件</a:t>
            </a:r>
          </a:p>
          <a:p>
            <a:pPr marL="914400" lvl="1" indent="-457200" eaLnBrk="1" hangingPunct="1">
              <a:lnSpc>
                <a:spcPct val="100000"/>
              </a:lnSpc>
              <a:defRPr/>
            </a:pPr>
            <a:r>
              <a:rPr lang="en-US" altLang="zh-CN" b="0" kern="0" dirty="0">
                <a:solidFill>
                  <a:srgbClr val="000000"/>
                </a:solidFill>
              </a:rPr>
              <a:t>*.</a:t>
            </a:r>
            <a:r>
              <a:rPr lang="en-US" altLang="zh-CN" b="0" kern="0" dirty="0" err="1">
                <a:solidFill>
                  <a:srgbClr val="000000"/>
                </a:solidFill>
              </a:rPr>
              <a:t>conf</a:t>
            </a:r>
            <a:r>
              <a:rPr lang="zh-CN" altLang="en-US" b="0" kern="0" dirty="0">
                <a:solidFill>
                  <a:srgbClr val="000000"/>
                </a:solidFill>
              </a:rPr>
              <a:t>文件</a:t>
            </a:r>
            <a:endParaRPr lang="en-US" altLang="zh-CN" b="0" kern="0" dirty="0">
              <a:solidFill>
                <a:srgbClr val="000000"/>
              </a:solidFill>
            </a:endParaRPr>
          </a:p>
          <a:p>
            <a:pPr marL="914400" lvl="1" indent="-457200" eaLnBrk="1" hangingPunct="1">
              <a:lnSpc>
                <a:spcPct val="100000"/>
              </a:lnSpc>
              <a:defRPr/>
            </a:pPr>
            <a:r>
              <a:rPr lang="en-US" altLang="zh-CN" b="0" kern="0" dirty="0" err="1">
                <a:solidFill>
                  <a:srgbClr val="000000"/>
                </a:solidFill>
              </a:rPr>
              <a:t>ssh,xinet.d,apt,network</a:t>
            </a:r>
            <a:r>
              <a:rPr lang="en-US" altLang="zh-CN" b="0" kern="0" dirty="0">
                <a:solidFill>
                  <a:srgbClr val="000000"/>
                </a:solidFill>
              </a:rPr>
              <a:t>….</a:t>
            </a:r>
            <a:r>
              <a:rPr lang="zh-CN" altLang="en-US" b="0" kern="0" dirty="0">
                <a:solidFill>
                  <a:srgbClr val="000000"/>
                </a:solidFill>
              </a:rPr>
              <a:t>等目录</a:t>
            </a:r>
          </a:p>
          <a:p>
            <a:pPr marL="914400" lvl="1" indent="-457200" eaLnBrk="1" hangingPunct="1">
              <a:lnSpc>
                <a:spcPct val="100000"/>
              </a:lnSpc>
              <a:defRPr/>
            </a:pPr>
            <a:r>
              <a:rPr lang="zh-CN" altLang="en-US" b="0" kern="0" dirty="0">
                <a:solidFill>
                  <a:srgbClr val="000000"/>
                </a:solidFill>
              </a:rPr>
              <a:t>系统启动阶段系统初始化和启动各服务的脚本</a:t>
            </a:r>
            <a:r>
              <a:rPr lang="en-US" altLang="zh-CN" b="0" kern="0" dirty="0" err="1">
                <a:solidFill>
                  <a:srgbClr val="000000"/>
                </a:solidFill>
              </a:rPr>
              <a:t>rc</a:t>
            </a:r>
            <a:r>
              <a:rPr lang="en-US" altLang="zh-CN" b="0" kern="0" dirty="0">
                <a:solidFill>
                  <a:srgbClr val="000000"/>
                </a:solidFill>
              </a:rPr>
              <a:t>*.d</a:t>
            </a:r>
          </a:p>
          <a:p>
            <a:pPr marL="914400" lvl="1" indent="-457200" eaLnBrk="1" hangingPunct="1">
              <a:lnSpc>
                <a:spcPct val="100000"/>
              </a:lnSpc>
              <a:defRPr/>
            </a:pPr>
            <a:r>
              <a:rPr lang="en-US" altLang="zh-CN" kern="0" dirty="0">
                <a:solidFill>
                  <a:srgbClr val="000000"/>
                </a:solidFill>
              </a:rPr>
              <a:t>profile/</a:t>
            </a:r>
            <a:r>
              <a:rPr lang="en-US" altLang="zh-CN" kern="0" dirty="0" err="1">
                <a:solidFill>
                  <a:srgbClr val="000000"/>
                </a:solidFill>
              </a:rPr>
              <a:t>bash.bashrc</a:t>
            </a:r>
            <a:r>
              <a:rPr lang="zh-CN" altLang="en-US" kern="0" dirty="0">
                <a:solidFill>
                  <a:srgbClr val="000000"/>
                </a:solidFill>
              </a:rPr>
              <a:t>系统级</a:t>
            </a:r>
            <a:r>
              <a:rPr lang="en-US" altLang="zh-CN" kern="0" dirty="0">
                <a:solidFill>
                  <a:srgbClr val="000000"/>
                </a:solidFill>
              </a:rPr>
              <a:t>bash</a:t>
            </a:r>
            <a:r>
              <a:rPr lang="zh-CN" altLang="en-US" kern="0" dirty="0">
                <a:solidFill>
                  <a:srgbClr val="000000"/>
                </a:solidFill>
              </a:rPr>
              <a:t>等</a:t>
            </a:r>
            <a:r>
              <a:rPr lang="en-US" altLang="zh-CN" kern="0" dirty="0">
                <a:solidFill>
                  <a:srgbClr val="000000"/>
                </a:solidFill>
              </a:rPr>
              <a:t>shell</a:t>
            </a:r>
            <a:r>
              <a:rPr lang="zh-CN" altLang="en-US" kern="0" dirty="0">
                <a:solidFill>
                  <a:srgbClr val="000000"/>
                </a:solidFill>
              </a:rPr>
              <a:t>的偏好设置</a:t>
            </a:r>
            <a:endParaRPr lang="en-US" altLang="zh-CN" kern="0" dirty="0">
              <a:solidFill>
                <a:srgbClr val="000000"/>
              </a:solidFill>
            </a:endParaRPr>
          </a:p>
          <a:p>
            <a:pPr marL="914400" lvl="1" indent="-457200" eaLnBrk="1" hangingPunct="1">
              <a:lnSpc>
                <a:spcPct val="100000"/>
              </a:lnSpc>
              <a:defRPr/>
            </a:pPr>
            <a:r>
              <a:rPr lang="zh-CN" altLang="en-US" kern="0" dirty="0">
                <a:solidFill>
                  <a:srgbClr val="000000"/>
                </a:solidFill>
              </a:rPr>
              <a:t>自定义的需要自启动的服务脚本</a:t>
            </a:r>
            <a:r>
              <a:rPr lang="en-US" altLang="zh-CN" kern="0" dirty="0" err="1">
                <a:solidFill>
                  <a:srgbClr val="000000"/>
                </a:solidFill>
              </a:rPr>
              <a:t>rc.local</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系统配置信息</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FBEF98F0-A312-4331-991F-BBB6C7E8825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464513661"/>
      </p:ext>
    </p:extLst>
  </p:cSld>
  <p:clrMapOvr>
    <a:masterClrMapping/>
  </p:clrMapOvr>
  <p:transition spd="slow" advTm="38376"/>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631505" y="1844675"/>
            <a:ext cx="8568184"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命令获取信息的方法 </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861EC1B5-6AD7-42C2-A5AB-02ED0183B971}"/>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0472179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命令获取信息的方法</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41AA397A-9338-43E6-8FC7-92E6DC4A50E9}"/>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Line 4">
            <a:extLst>
              <a:ext uri="{FF2B5EF4-FFF2-40B4-BE49-F238E27FC236}">
                <a16:creationId xmlns:a16="http://schemas.microsoft.com/office/drawing/2014/main" id="{904B8091-B9F5-44DB-8012-63341C4EA959}"/>
              </a:ext>
            </a:extLst>
          </p:cNvPr>
          <p:cNvSpPr>
            <a:spLocks noChangeShapeType="1"/>
          </p:cNvSpPr>
          <p:nvPr/>
        </p:nvSpPr>
        <p:spPr bwMode="auto">
          <a:xfrm>
            <a:off x="1063824" y="10611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894914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695400" y="992982"/>
            <a:ext cx="10801200" cy="5865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buClr>
                <a:srgbClr val="FF9900"/>
              </a:buClr>
              <a:defRPr/>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系统命令和用户程序</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rPr>
              <a:t>ap</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rPr>
              <a:t>从操作系统看，在地位上相同，都属于用户态程序</a:t>
            </a:r>
            <a:endParaRPr lang="en-US" altLang="zh-CN" b="0" kern="0" dirty="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00000"/>
              </a:lnSpc>
              <a:buClr>
                <a:srgbClr val="00B050"/>
              </a:buClr>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运行时需要获取的信息包括配置信息、处理方式（选项参数）、被处理的对象</a:t>
            </a:r>
            <a:endParaRPr lang="en-US" altLang="zh-CN" b="0" kern="0" dirty="0">
              <a:solidFill>
                <a:srgbClr val="000000"/>
              </a:solidFill>
            </a:endParaRPr>
          </a:p>
          <a:p>
            <a:pPr eaLnBrk="1" hangingPunct="1">
              <a:lnSpc>
                <a:spcPct val="100000"/>
              </a:lnSpc>
              <a:buClr>
                <a:srgbClr val="FF990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配置信息等硬编码是不可取的</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marL="400050" lvl="1" indent="0" eaLnBrk="1" hangingPunct="1">
              <a:lnSpc>
                <a:spcPct val="100000"/>
              </a:lnSpc>
              <a:buClr>
                <a:srgbClr val="FF9900"/>
              </a:buClr>
              <a:buNone/>
              <a:defRPr/>
            </a:pPr>
            <a:r>
              <a:rPr lang="zh-CN" altLang="en-US" b="0" kern="0" dirty="0">
                <a:solidFill>
                  <a:srgbClr val="000000"/>
                </a:solidFill>
              </a:rPr>
              <a:t>  硬编码需要编程时就确定服务器的地址，</a:t>
            </a:r>
            <a:endParaRPr lang="en-US" altLang="zh-CN" b="0" kern="0" dirty="0">
              <a:solidFill>
                <a:srgbClr val="000000"/>
              </a:solidFill>
            </a:endParaRPr>
          </a:p>
          <a:p>
            <a:pPr marL="400050" lvl="1" indent="0" eaLnBrk="1" hangingPunct="1">
              <a:lnSpc>
                <a:spcPct val="100000"/>
              </a:lnSpc>
              <a:buClr>
                <a:srgbClr val="FF9900"/>
              </a:buClr>
              <a:buNone/>
              <a:defRPr/>
            </a:pPr>
            <a:r>
              <a:rPr lang="en-US" altLang="zh-CN" b="0" kern="0" dirty="0">
                <a:solidFill>
                  <a:srgbClr val="000000"/>
                </a:solidFill>
              </a:rPr>
              <a:t>  </a:t>
            </a:r>
            <a:r>
              <a:rPr lang="zh-CN" altLang="en-US" b="0" kern="0" dirty="0">
                <a:solidFill>
                  <a:srgbClr val="000000"/>
                </a:solidFill>
              </a:rPr>
              <a:t>程序运行时就无法改变，太不灵活</a:t>
            </a:r>
            <a:endParaRPr lang="en-US" altLang="zh-CN" b="0" kern="0" dirty="0">
              <a:solidFill>
                <a:srgbClr val="000000"/>
              </a:solidFill>
            </a:endParaRPr>
          </a:p>
          <a:p>
            <a:pPr eaLnBrk="1" hangingPunct="1">
              <a:lnSpc>
                <a:spcPct val="100000"/>
              </a:lnSpc>
              <a:buClr>
                <a:srgbClr val="FF990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运行时获取信息的常见方式</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eaLnBrk="1" hangingPunct="1">
              <a:lnSpc>
                <a:spcPct val="100000"/>
              </a:lnSpc>
              <a:buClr>
                <a:srgbClr val="FF9900"/>
              </a:buClr>
              <a:buNone/>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rPr>
              <a:t>易变性从小到大为</a:t>
            </a:r>
            <a:endParaRPr lang="en-US" altLang="zh-CN" b="0" kern="0" dirty="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配置文件</a:t>
            </a:r>
            <a:endParaRPr lang="en-US" altLang="zh-CN" b="0" kern="0" dirty="0">
              <a:ea typeface="Verdana" panose="020B0604030504040204" pitchFamily="34" charset="0"/>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环境变量</a:t>
            </a:r>
            <a:endParaRPr lang="en-US" altLang="zh-CN"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命令行参数</a:t>
            </a:r>
            <a:endParaRPr lang="en-US" altLang="zh-CN"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交互式键盘输入</a:t>
            </a:r>
            <a:endParaRPr lang="zh-CN" altLang="zh-CN"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618273" y="200819"/>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命令运行时获取信息的方法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pic>
        <p:nvPicPr>
          <p:cNvPr id="2" name="图片 1"/>
          <p:cNvPicPr>
            <a:picLocks noChangeAspect="1"/>
          </p:cNvPicPr>
          <p:nvPr/>
        </p:nvPicPr>
        <p:blipFill>
          <a:blip r:embed="rId2"/>
          <a:stretch>
            <a:fillRect/>
          </a:stretch>
        </p:blipFill>
        <p:spPr>
          <a:xfrm>
            <a:off x="5806889" y="4921958"/>
            <a:ext cx="4572325" cy="1459371"/>
          </a:xfrm>
          <a:prstGeom prst="rect">
            <a:avLst/>
          </a:prstGeom>
        </p:spPr>
      </p:pic>
      <p:sp>
        <p:nvSpPr>
          <p:cNvPr id="5" name="动作按钮: 转到主页 4">
            <a:hlinkClick r:id="rId3" action="ppaction://hlinksldjump" highlightClick="1"/>
            <a:extLst>
              <a:ext uri="{FF2B5EF4-FFF2-40B4-BE49-F238E27FC236}">
                <a16:creationId xmlns:a16="http://schemas.microsoft.com/office/drawing/2014/main" id="{18712645-FE65-4F26-B10E-CB7BF66F7A9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155525876"/>
      </p:ext>
    </p:extLst>
  </p:cSld>
  <p:clrMapOvr>
    <a:masterClrMapping/>
  </p:clrMapOvr>
  <p:transition spd="slow" advTm="38376"/>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08720"/>
            <a:ext cx="10225136" cy="5128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存储配置信息或者偏好配置信息</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5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分为</a:t>
            </a: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系统级偏好设置</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和</a:t>
            </a: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用户级偏好设置，</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例如</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bash</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的</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etc</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/profile </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和</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bash_profile</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lvl="1" eaLnBrk="1" hangingPunct="1">
              <a:lnSpc>
                <a:spcPct val="15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提供了灵活性（同一个程序文件因用户不同读取的配置文件不同而表现不同），变更这些信息不很方便，</a:t>
            </a: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一般不需要变化的配置信息或选项信息存入配置文件</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，持久化存储</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577" y="228699"/>
            <a:ext cx="7848872"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Clr>
                <a:srgbClr val="FF990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配置文件</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3" action="ppaction://hlinksldjump" highlightClick="1"/>
            <a:extLst>
              <a:ext uri="{FF2B5EF4-FFF2-40B4-BE49-F238E27FC236}">
                <a16:creationId xmlns:a16="http://schemas.microsoft.com/office/drawing/2014/main" id="{95A1E1DF-05FE-46F2-B9CB-C35E3A5E4F3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68229146"/>
      </p:ext>
    </p:extLst>
  </p:cSld>
  <p:clrMapOvr>
    <a:masterClrMapping/>
  </p:clrMapOvr>
  <p:transition spd="slow" advTm="38376"/>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00000"/>
              </a:lnSpc>
              <a:buClr>
                <a:srgbClr val="00B050"/>
              </a:buClr>
              <a:buNone/>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env</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可以打印出当前的环境变量。</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与“环境”相关的配置或选项信息，信息量不大。</a:t>
            </a:r>
            <a:r>
              <a:rPr lang="zh-CN" altLang="en-US" sz="2800" b="0" kern="0" dirty="0">
                <a:solidFill>
                  <a:srgbClr val="FF0000"/>
                </a:solidFill>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这些选择在一段时间内反复使用同一个命令或者不同命令时保持不变</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。例如：</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LANG</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语言</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HOME</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主目录</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PATH</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可执行文件的查找路径</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CLASSPATH</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类库</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CVSROOT</a:t>
            </a:r>
          </a:p>
          <a:p>
            <a:pPr lvl="1" eaLnBrk="1" hangingPunct="1">
              <a:lnSpc>
                <a:spcPct val="100000"/>
              </a:lnSpc>
              <a:buClr>
                <a:srgbClr val="00B050"/>
              </a:buClr>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虽然运行的程序（可执行文件）是完全相同的一个文件，程序通过获得环境变量感知环境的不同，控制自己的行为。</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环境变量值的获取与设置：</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C</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语言有库函数</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getenv</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，用户设置环境变量的方法也很简单</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性能问题：比读取配置文件需要的系统开支要小</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Clr>
                <a:srgbClr val="00B05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环境变量</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5A1E1DF-05FE-46F2-B9CB-C35E3A5E4F3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50457772"/>
      </p:ext>
    </p:extLst>
  </p:cSld>
  <p:clrMapOvr>
    <a:masterClrMapping/>
  </p:clrMapOvr>
  <p:transition spd="slow" advTm="38376"/>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使用环境变量</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pic>
        <p:nvPicPr>
          <p:cNvPr id="2" name="图片 1"/>
          <p:cNvPicPr>
            <a:picLocks noChangeAspect="1"/>
          </p:cNvPicPr>
          <p:nvPr/>
        </p:nvPicPr>
        <p:blipFill>
          <a:blip r:embed="rId2"/>
          <a:stretch>
            <a:fillRect/>
          </a:stretch>
        </p:blipFill>
        <p:spPr>
          <a:xfrm>
            <a:off x="1641996" y="1196753"/>
            <a:ext cx="9047709" cy="4518249"/>
          </a:xfrm>
          <a:prstGeom prst="rect">
            <a:avLst/>
          </a:prstGeom>
        </p:spPr>
      </p:pic>
      <p:sp>
        <p:nvSpPr>
          <p:cNvPr id="4" name="动作按钮: 转到主页 3">
            <a:hlinkClick r:id="rId3" action="ppaction://hlinksldjump" highlightClick="1"/>
            <a:extLst>
              <a:ext uri="{FF2B5EF4-FFF2-40B4-BE49-F238E27FC236}">
                <a16:creationId xmlns:a16="http://schemas.microsoft.com/office/drawing/2014/main" id="{C71AC42D-9078-4DCD-98C7-A44F49B25AC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64074278"/>
      </p:ext>
    </p:extLst>
  </p:cSld>
  <p:clrMapOvr>
    <a:masterClrMapping/>
  </p:clrMapOvr>
  <p:transition spd="slow" advTm="38376"/>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839416" y="992982"/>
            <a:ext cx="10513168"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buClr>
                <a:srgbClr val="00B050"/>
              </a:buClr>
              <a:defRPr/>
            </a:pP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命令行参数</a:t>
            </a:r>
            <a:endPar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程序启动之前</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指定：通过命令行参数，操作员输入命令时提供处理选项和操作对象</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每个命令都不同，命令运行完之后，对后续命令无影响</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命令行参数的三种风格</a:t>
            </a:r>
            <a:endParaRPr lang="en-US" altLang="zh-CN" sz="32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eaLnBrk="1" hangingPunct="1">
              <a:lnSpc>
                <a:spcPct val="100000"/>
              </a:lnSpc>
              <a:buClr>
                <a:srgbClr val="00B050"/>
              </a:buClr>
              <a:defRPr/>
            </a:pP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交互式键盘输入：这种方式在</a:t>
            </a:r>
            <a:r>
              <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Linux</a:t>
            </a: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命令中极少使用</a:t>
            </a:r>
            <a:endPar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程序启动之后</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通过计算机与操作员之间的人机交互获取信息，</a:t>
            </a:r>
            <a:r>
              <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语言</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scanf</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fgets</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函数</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eaLnBrk="1" hangingPunct="1">
              <a:buClr>
                <a:srgbClr val="00B050"/>
              </a:buClr>
              <a:defRPr/>
            </a:pPr>
            <a:endParaRPr lang="zh-CN" altLang="zh-CN" sz="24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命令行参数和交互式输入</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01A2E18-B030-4891-AAEC-3638CD68F33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77096227"/>
      </p:ext>
    </p:extLst>
  </p:cSld>
  <p:clrMapOvr>
    <a:masterClrMapping/>
  </p:clrMapOvr>
  <p:transition spd="slow" advTm="38376"/>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命令行参数的三种风格</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3B8B80A5-2F16-4769-AF2D-BC7525DB43F2}"/>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2586302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特点：命令行参数采用</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param</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=value</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的风格</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dd</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  if=</a:t>
            </a: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sysdisk.img</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 of=/dev/</a:t>
            </a: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sdb</a:t>
            </a:r>
            <a:endPar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用</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dd</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命令将硬盘映像拷贝到硬盘：</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if</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指定输入文件，</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of</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指定输出文件</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dd</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 if=/dev/</a:t>
            </a: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urandom</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 of=test.dat </a:t>
            </a: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bs</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=1024 count=512</a:t>
            </a:r>
          </a:p>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用</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dd</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命令，</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生成</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512KB</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测试数据</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文件</a:t>
            </a:r>
            <a:r>
              <a:rPr lang="en-US" altLang="zh-CN" sz="2800" b="0" kern="0" dirty="0">
                <a:ea typeface="黑体" panose="02010609060101010101" pitchFamily="49" charset="-122"/>
                <a:cs typeface="Times New Roman" panose="02020603050405020304" pitchFamily="18" charset="0"/>
                <a:sym typeface="黑体" panose="02010609060101010101" pitchFamily="49" charset="-122"/>
              </a:rPr>
              <a:t>test.dat</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。命令行参数中：</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if</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of</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bs</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count</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分别指定输入文件，输出文件，块大小</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(block size)</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，以及块计数</a:t>
            </a:r>
            <a:endPar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Clr>
                <a:srgbClr val="00B05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类似</a:t>
            </a:r>
            <a:r>
              <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dd</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命令的风格</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7CE1D16-4082-4B3E-9FC3-249A26CBA42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40774792"/>
      </p:ext>
    </p:extLst>
  </p:cSld>
  <p:clrMapOvr>
    <a:masterClrMapping/>
  </p:clrMapOvr>
  <p:transition spd="slow" advTm="38376"/>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0" y="992982"/>
            <a:ext cx="12144672"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50000"/>
              </a:lnSpc>
              <a:buClr>
                <a:srgbClr val="00B050"/>
              </a:buClr>
              <a:buNone/>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特点：以减号打头的一个</a:t>
            </a:r>
            <a:r>
              <a:rPr lang="zh-CN" altLang="en-US" sz="2800" b="0"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由多个字符构成的单词</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用作选项</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5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find </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src</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-name  ’*.c’  </a:t>
            </a:r>
            <a:r>
              <a:rPr lang="en-US" altLang="zh-CN" sz="2800" b="0" kern="0" dirty="0">
                <a:solidFill>
                  <a:srgbClr val="0000FF"/>
                </a:solidFill>
                <a:ea typeface="Verdana" panose="020B0604030504040204" pitchFamily="34" charset="0"/>
                <a:cs typeface="Times New Roman" panose="02020603050405020304" pitchFamily="18" charset="0"/>
                <a:sym typeface="黑体" panose="02010609060101010101" pitchFamily="49" charset="-122"/>
              </a:rPr>
              <a:t>-type  f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-exec </a:t>
            </a:r>
            <a:r>
              <a:rPr lang="en-US" altLang="zh-CN" sz="2800" b="0" kern="0" dirty="0">
                <a:solidFill>
                  <a:srgbClr val="FF0000"/>
                </a:solidFill>
                <a:ea typeface="Verdana" panose="020B0604030504040204" pitchFamily="34" charset="0"/>
                <a:cs typeface="Times New Roman" panose="02020603050405020304" pitchFamily="18" charset="0"/>
                <a:sym typeface="黑体" panose="02010609060101010101" pitchFamily="49" charset="-122"/>
              </a:rPr>
              <a:t>dos2unix --</a:t>
            </a:r>
            <a:r>
              <a:rPr lang="en-US" altLang="zh-CN" sz="2800" b="0" kern="0" dirty="0" err="1">
                <a:solidFill>
                  <a:srgbClr val="FF0000"/>
                </a:solidFill>
                <a:ea typeface="Verdana" panose="020B0604030504040204" pitchFamily="34" charset="0"/>
                <a:cs typeface="Times New Roman" panose="02020603050405020304" pitchFamily="18" charset="0"/>
                <a:sym typeface="黑体" panose="02010609060101010101" pitchFamily="49" charset="-122"/>
              </a:rPr>
              <a:t>keepdate</a:t>
            </a:r>
            <a:r>
              <a:rPr lang="en-US" altLang="zh-CN" sz="2800" b="0" kern="0" dirty="0">
                <a:solidFill>
                  <a:srgbClr val="FF0000"/>
                </a:solidFill>
                <a:ea typeface="Verdana" panose="020B0604030504040204" pitchFamily="34" charset="0"/>
                <a:cs typeface="Times New Roman" panose="02020603050405020304" pitchFamily="18" charset="0"/>
                <a:sym typeface="黑体" panose="02010609060101010101" pitchFamily="49" charset="-122"/>
              </a:rPr>
              <a:t> {}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a:t>
            </a:r>
          </a:p>
          <a:p>
            <a:pPr marL="457200" lvl="1" indent="0" eaLnBrk="1" hangingPunct="1">
              <a:lnSpc>
                <a:spcPct val="15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将所有</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扩展名</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的普通文件由</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Windows</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文本格式转为</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Linux</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格式</a:t>
            </a:r>
            <a:endPar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50000"/>
              </a:lnSpc>
              <a:buClr>
                <a:srgbClr val="00B050"/>
              </a:buClr>
              <a:buNone/>
              <a:defRPr/>
            </a:pP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gcc</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-O0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-Wall</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 -g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solidFill>
                  <a:srgbClr val="C00000"/>
                </a:solidFill>
                <a:ea typeface="Verdana" panose="020B0604030504040204" pitchFamily="34" charset="0"/>
                <a:cs typeface="Times New Roman" panose="02020603050405020304" pitchFamily="18" charset="0"/>
                <a:sym typeface="黑体" panose="02010609060101010101" pitchFamily="49" charset="-122"/>
              </a:rPr>
              <a:t>masm</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=intel  </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solidFill>
                  <a:srgbClr val="FF00FF"/>
                </a:solidFill>
                <a:ea typeface="Verdana" panose="020B0604030504040204" pitchFamily="34" charset="0"/>
                <a:cs typeface="Times New Roman" panose="02020603050405020304" pitchFamily="18" charset="0"/>
                <a:sym typeface="黑体" panose="02010609060101010101" pitchFamily="49" charset="-122"/>
              </a:rPr>
              <a:t>Wa</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solidFill>
                  <a:srgbClr val="FF00FF"/>
                </a:solidFill>
                <a:ea typeface="Verdana" panose="020B0604030504040204" pitchFamily="34" charset="0"/>
                <a:cs typeface="Times New Roman" panose="02020603050405020304" pitchFamily="18" charset="0"/>
                <a:sym typeface="黑体" panose="02010609060101010101" pitchFamily="49" charset="-122"/>
              </a:rPr>
              <a:t>ahl</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 </a:t>
            </a:r>
            <a:r>
              <a:rPr lang="en-US" altLang="zh-CN" sz="2800" b="0" kern="0" dirty="0">
                <a:solidFill>
                  <a:srgbClr val="0000FF"/>
                </a:solidFill>
                <a:ea typeface="Verdana" panose="020B0604030504040204" pitchFamily="34" charset="0"/>
                <a:cs typeface="Times New Roman" panose="02020603050405020304" pitchFamily="18" charset="0"/>
                <a:sym typeface="黑体" panose="02010609060101010101" pitchFamily="49" charset="-122"/>
              </a:rPr>
              <a:t>-c</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 </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shudu.c</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5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编译</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语言源</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程序文件</a:t>
            </a:r>
            <a:r>
              <a:rPr lang="en-US" altLang="zh-CN" sz="2800" b="0" kern="0" dirty="0" err="1">
                <a:ea typeface="黑体" panose="02010609060101010101" pitchFamily="49" charset="-122"/>
                <a:cs typeface="Times New Roman" panose="02020603050405020304" pitchFamily="18" charset="0"/>
                <a:sym typeface="黑体" panose="02010609060101010101" pitchFamily="49" charset="-122"/>
              </a:rPr>
              <a:t>mytest.c</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并</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生成</a:t>
            </a:r>
            <a:r>
              <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程序与</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汇编代码对比的列表信息</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Clr>
                <a:srgbClr val="00B05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类似</a:t>
            </a:r>
            <a:r>
              <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find</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和</a:t>
            </a: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gcc</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的风格</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7CE1D16-4082-4B3E-9FC3-249A26CBA42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50702809"/>
      </p:ext>
    </p:extLst>
  </p:cSld>
  <p:clrMapOvr>
    <a:masterClrMapping/>
  </p:clrMapOvr>
  <p:transition spd="slow" advTm="3837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343472" y="992982"/>
            <a:ext cx="993710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90000"/>
              </a:lnSpc>
              <a:buClr>
                <a:srgbClr val="FF9900"/>
              </a:buClr>
              <a:defRPr/>
            </a:pPr>
            <a:r>
              <a:rPr lang="en-US" altLang="zh-CN" kern="0" dirty="0"/>
              <a:t>/</a:t>
            </a:r>
            <a:r>
              <a:rPr lang="en-US" altLang="zh-CN" kern="0" dirty="0" err="1"/>
              <a:t>tmp</a:t>
            </a:r>
            <a:r>
              <a:rPr lang="en-US" altLang="zh-CN" kern="0" dirty="0"/>
              <a:t> </a:t>
            </a:r>
          </a:p>
          <a:p>
            <a:pPr lvl="1" eaLnBrk="1" hangingPunct="1">
              <a:lnSpc>
                <a:spcPct val="90000"/>
              </a:lnSpc>
              <a:defRPr/>
            </a:pPr>
            <a:r>
              <a:rPr lang="zh-CN" altLang="en-US" b="0" kern="0" dirty="0">
                <a:solidFill>
                  <a:srgbClr val="000000"/>
                </a:solidFill>
              </a:rPr>
              <a:t>临时文件，每个用户都可以在这里临时创建文件，但只能删除自己的文件，不可以删除其他用户创建的文件</a:t>
            </a:r>
            <a:endParaRPr lang="en-US" altLang="zh-CN" b="0" kern="0" dirty="0">
              <a:solidFill>
                <a:srgbClr val="000000"/>
              </a:solidFill>
            </a:endParaRPr>
          </a:p>
          <a:p>
            <a:pPr lvl="0" eaLnBrk="1" hangingPunct="1">
              <a:lnSpc>
                <a:spcPct val="90000"/>
              </a:lnSpc>
              <a:buClr>
                <a:srgbClr val="FF9900"/>
              </a:buClr>
              <a:defRPr/>
            </a:pPr>
            <a:r>
              <a:rPr lang="en-US" altLang="zh-CN" kern="0" dirty="0"/>
              <a:t>/</a:t>
            </a:r>
            <a:r>
              <a:rPr lang="en-US" altLang="zh-CN" kern="0" dirty="0" err="1"/>
              <a:t>var</a:t>
            </a:r>
            <a:r>
              <a:rPr lang="en-US" altLang="zh-CN" kern="0" dirty="0"/>
              <a:t> </a:t>
            </a:r>
          </a:p>
          <a:p>
            <a:pPr lvl="1" eaLnBrk="1" hangingPunct="1">
              <a:lnSpc>
                <a:spcPct val="90000"/>
              </a:lnSpc>
              <a:defRPr/>
            </a:pPr>
            <a:r>
              <a:rPr lang="zh-CN" altLang="en-US" b="0" kern="0" dirty="0">
                <a:solidFill>
                  <a:srgbClr val="000000"/>
                </a:solidFill>
              </a:rPr>
              <a:t>系统运行时要改变的数据</a:t>
            </a:r>
            <a:endParaRPr lang="en-US" altLang="zh-CN" b="0" kern="0" dirty="0">
              <a:solidFill>
                <a:srgbClr val="000000"/>
              </a:solidFill>
            </a:endParaRPr>
          </a:p>
          <a:p>
            <a:pPr lvl="1" eaLnBrk="1" hangingPunct="1">
              <a:lnSpc>
                <a:spcPct val="90000"/>
              </a:lnSpc>
              <a:defRPr/>
            </a:pPr>
            <a:r>
              <a:rPr lang="zh-CN" altLang="en-US" b="0" kern="0" dirty="0">
                <a:solidFill>
                  <a:srgbClr val="000000"/>
                </a:solidFill>
              </a:rPr>
              <a:t>系统日志</a:t>
            </a:r>
            <a:r>
              <a:rPr lang="en-US" altLang="zh-CN" b="0" kern="0" dirty="0">
                <a:solidFill>
                  <a:srgbClr val="000000"/>
                </a:solidFill>
              </a:rPr>
              <a:t>syslog</a:t>
            </a:r>
            <a:r>
              <a:rPr lang="zh-CN" altLang="en-US" b="0" kern="0" dirty="0">
                <a:solidFill>
                  <a:srgbClr val="000000"/>
                </a:solidFill>
              </a:rPr>
              <a:t>等</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文件和目录的命名规则</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D241A8C-4189-453F-BFCF-877EF7B464C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09656874"/>
      </p:ext>
    </p:extLst>
  </p:cSld>
  <p:clrMapOvr>
    <a:masterClrMapping/>
  </p:clrMapOvr>
  <p:transition spd="slow" advTm="38376"/>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5721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buClr>
                <a:srgbClr val="00B050"/>
              </a:buClr>
              <a:defRPr/>
            </a:pP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类似</a:t>
            </a:r>
            <a:r>
              <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ls</a:t>
            </a: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和</a:t>
            </a:r>
            <a:r>
              <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grep</a:t>
            </a: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的风格：现今流行的格式</a:t>
            </a:r>
            <a:endPar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特点：长选项与短选项，有的选项同时有两种格式，也有的选项仅有长格式或仅有短格式</a:t>
            </a:r>
            <a:endParaRPr lang="en-US" altLang="zh-CN" sz="2800" b="0" kern="0" dirty="0">
              <a:ea typeface="黑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例如</a:t>
            </a:r>
            <a:r>
              <a:rPr lang="en-US" altLang="zh-CN" sz="2800" b="0" kern="0" dirty="0">
                <a:ea typeface="黑体" panose="02010609060101010101" pitchFamily="49" charset="-122"/>
                <a:cs typeface="Times New Roman" panose="02020603050405020304" pitchFamily="18" charset="0"/>
                <a:sym typeface="Wingdings" panose="05000000000000000000" pitchFamily="2" charset="2"/>
              </a:rPr>
              <a:t>(ls</a:t>
            </a:r>
            <a:r>
              <a:rPr lang="zh-CN" altLang="en-US" sz="2800" b="0" kern="0" dirty="0">
                <a:ea typeface="黑体" panose="02010609060101010101" pitchFamily="49" charset="-122"/>
                <a:cs typeface="Times New Roman" panose="02020603050405020304" pitchFamily="18" charset="0"/>
                <a:sym typeface="Wingdings" panose="05000000000000000000" pitchFamily="2" charset="2"/>
              </a:rPr>
              <a:t>的</a:t>
            </a:r>
            <a:r>
              <a:rPr lang="en-US" altLang="zh-CN" sz="2800" b="0" kern="0" dirty="0">
                <a:ea typeface="黑体" panose="02010609060101010101" pitchFamily="49" charset="-122"/>
                <a:cs typeface="Times New Roman" panose="02020603050405020304" pitchFamily="18" charset="0"/>
                <a:sym typeface="黑体" panose="02010609060101010101" pitchFamily="49" charset="-122"/>
              </a:rPr>
              <a:t>w</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选项指定排版时屏幕宽度</a:t>
            </a:r>
            <a:r>
              <a:rPr lang="en-US" altLang="zh-CN" sz="2800" b="0" kern="0" dirty="0">
                <a:ea typeface="黑体" panose="02010609060101010101" pitchFamily="49" charset="-122"/>
                <a:cs typeface="Times New Roman" panose="02020603050405020304" pitchFamily="18" charset="0"/>
                <a:sym typeface="黑体" panose="02010609060101010101" pitchFamily="49" charset="-122"/>
              </a:rPr>
              <a:t>)</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ls --classify --all --size --human-readable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--width=80</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/home/</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jiang</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a:t>
            </a:r>
            <a:r>
              <a:rPr lang="zh-CN" altLang="en-US"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rPr>
              <a:t>长选项</a:t>
            </a:r>
            <a:endParaRPr lang="en-US" altLang="zh-CN"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ls -Fash</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w80</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/home/jiang   </a:t>
            </a:r>
            <a:r>
              <a:rPr lang="zh-CN" altLang="en-US"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rPr>
              <a:t>多个选项挤在一起</a:t>
            </a:r>
            <a:endParaRPr lang="en-US" altLang="zh-CN"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ls -F -a -s -h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 80 </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/home/jiang </a:t>
            </a:r>
            <a:r>
              <a:rPr lang="zh-CN" altLang="en-US"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rPr>
              <a:t>多个选项分开</a:t>
            </a:r>
            <a:endParaRPr lang="en-US" altLang="zh-CN"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ls -F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-w80  </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/home/jiang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-has</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a:t>
            </a:r>
            <a:r>
              <a:rPr lang="zh-CN" altLang="en-US"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rPr>
              <a:t>可把选项放后面</a:t>
            </a:r>
            <a:endParaRPr lang="en-US" altLang="zh-CN"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用独立的命令行参数</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显式地标识选项结束，选项的处理</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统一由</a:t>
            </a:r>
            <a:r>
              <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语</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言标准动态链接库</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libc.so</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中库</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函数</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getopt_long</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完成</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12032" y="200819"/>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类似</a:t>
            </a:r>
            <a:r>
              <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ls</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和</a:t>
            </a:r>
            <a:r>
              <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grep</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的风格</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E3CB2F0-9ED7-4C5E-99CB-70656107E838}"/>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90249115"/>
      </p:ext>
    </p:extLst>
  </p:cSld>
  <p:clrMapOvr>
    <a:masterClrMapping/>
  </p:clrMapOvr>
  <p:transition spd="slow" advTm="38376"/>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631505" y="1844675"/>
            <a:ext cx="8568184"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3.4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文件系统 </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CB5502A2-C024-4389-99C5-D6D478FD30AE}"/>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445843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文件系统的创建与安装</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AB4DEB1C-B988-4288-B729-497BCF831291}"/>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9769561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546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根文件系统</a:t>
            </a:r>
            <a:r>
              <a:rPr lang="en-US" altLang="zh-CN" kern="0" dirty="0"/>
              <a:t>(root </a:t>
            </a:r>
            <a:r>
              <a:rPr lang="en-US" altLang="zh-CN" kern="0" dirty="0" err="1"/>
              <a:t>filesystem</a:t>
            </a:r>
            <a:r>
              <a:rPr lang="en-US" altLang="zh-CN" kern="0" dirty="0"/>
              <a:t>)</a:t>
            </a:r>
          </a:p>
          <a:p>
            <a:pPr lvl="1" eaLnBrk="1" hangingPunct="1">
              <a:lnSpc>
                <a:spcPct val="150000"/>
              </a:lnSpc>
              <a:defRPr/>
            </a:pPr>
            <a:r>
              <a:rPr lang="zh-CN" altLang="en-US" b="0" kern="0" dirty="0">
                <a:solidFill>
                  <a:srgbClr val="000000"/>
                </a:solidFill>
              </a:rPr>
              <a:t>根文件系统是整个文件系统的基础，</a:t>
            </a:r>
            <a:r>
              <a:rPr lang="zh-CN" altLang="en-US" b="0" kern="0" dirty="0">
                <a:solidFill>
                  <a:srgbClr val="000000"/>
                </a:solidFill>
                <a:latin typeface="Times New Roman" pitchFamily="18" charset="0"/>
              </a:rPr>
              <a:t>不能“脱卸</a:t>
            </a:r>
            <a:r>
              <a:rPr lang="en-US" altLang="zh-CN" b="0" kern="0" dirty="0">
                <a:solidFill>
                  <a:srgbClr val="000000"/>
                </a:solidFill>
                <a:latin typeface="Times New Roman" pitchFamily="18" charset="0"/>
              </a:rPr>
              <a:t>(</a:t>
            </a:r>
            <a:r>
              <a:rPr lang="en-US" altLang="zh-CN" b="0" kern="0" dirty="0" err="1">
                <a:solidFill>
                  <a:srgbClr val="000000"/>
                </a:solidFill>
                <a:latin typeface="Times New Roman" pitchFamily="18" charset="0"/>
              </a:rPr>
              <a:t>umount</a:t>
            </a:r>
            <a:r>
              <a:rPr lang="en-US" altLang="zh-CN" b="0" kern="0" dirty="0">
                <a:solidFill>
                  <a:srgbClr val="000000"/>
                </a:solidFill>
                <a:latin typeface="Times New Roman" pitchFamily="18" charset="0"/>
              </a:rPr>
              <a:t>)”</a:t>
            </a:r>
          </a:p>
          <a:p>
            <a:pPr lvl="0" eaLnBrk="1" hangingPunct="1">
              <a:lnSpc>
                <a:spcPct val="150000"/>
              </a:lnSpc>
              <a:buClr>
                <a:srgbClr val="FF9900"/>
              </a:buClr>
              <a:defRPr/>
            </a:pPr>
            <a:r>
              <a:rPr lang="zh-CN" altLang="en-US" kern="0" dirty="0"/>
              <a:t>子文件系统</a:t>
            </a:r>
          </a:p>
          <a:p>
            <a:pPr lvl="1" eaLnBrk="1" hangingPunct="1">
              <a:lnSpc>
                <a:spcPct val="150000"/>
              </a:lnSpc>
              <a:defRPr/>
            </a:pPr>
            <a:r>
              <a:rPr lang="zh-CN" altLang="en-US" b="0" kern="0" dirty="0">
                <a:solidFill>
                  <a:srgbClr val="000000"/>
                </a:solidFill>
              </a:rPr>
              <a:t>子文件系统，包括</a:t>
            </a:r>
            <a:r>
              <a:rPr lang="zh-CN" altLang="en-US" b="0" kern="0" dirty="0">
                <a:solidFill>
                  <a:srgbClr val="000000"/>
                </a:solidFill>
                <a:latin typeface="Times New Roman" pitchFamily="18" charset="0"/>
              </a:rPr>
              <a:t>硬盘，软盘，</a:t>
            </a:r>
            <a:r>
              <a:rPr lang="en-US" altLang="zh-CN" b="0" kern="0" dirty="0">
                <a:solidFill>
                  <a:srgbClr val="000000"/>
                </a:solidFill>
                <a:latin typeface="Times New Roman" pitchFamily="18" charset="0"/>
              </a:rPr>
              <a:t>CD-ROM</a:t>
            </a:r>
            <a:r>
              <a:rPr lang="zh-CN" altLang="en-US" b="0" kern="0" dirty="0">
                <a:solidFill>
                  <a:srgbClr val="000000"/>
                </a:solidFill>
                <a:latin typeface="Times New Roman" pitchFamily="18" charset="0"/>
              </a:rPr>
              <a:t>，</a:t>
            </a:r>
            <a:r>
              <a:rPr lang="en-US" altLang="zh-CN" b="0" kern="0" dirty="0">
                <a:solidFill>
                  <a:srgbClr val="000000"/>
                </a:solidFill>
                <a:latin typeface="Times New Roman" pitchFamily="18" charset="0"/>
              </a:rPr>
              <a:t>USB</a:t>
            </a:r>
            <a:r>
              <a:rPr lang="zh-CN" altLang="en-US" b="0" kern="0" dirty="0">
                <a:solidFill>
                  <a:srgbClr val="000000"/>
                </a:solidFill>
                <a:latin typeface="Times New Roman" pitchFamily="18" charset="0"/>
              </a:rPr>
              <a:t>盘，网络文件系统</a:t>
            </a:r>
            <a:r>
              <a:rPr lang="en-US" altLang="zh-CN" b="0" kern="0" dirty="0">
                <a:solidFill>
                  <a:srgbClr val="000000"/>
                </a:solidFill>
                <a:latin typeface="Times New Roman" pitchFamily="18" charset="0"/>
              </a:rPr>
              <a:t>NFS</a:t>
            </a:r>
            <a:endParaRPr lang="en-US" altLang="zh-CN" kern="0" dirty="0">
              <a:solidFill>
                <a:srgbClr val="000000"/>
              </a:solidFill>
              <a:latin typeface="Times New Roman" pitchFamily="18" charset="0"/>
            </a:endParaRPr>
          </a:p>
          <a:p>
            <a:pPr lvl="1" eaLnBrk="1" hangingPunct="1">
              <a:lnSpc>
                <a:spcPct val="150000"/>
              </a:lnSpc>
              <a:defRPr/>
            </a:pPr>
            <a:r>
              <a:rPr lang="zh-CN" altLang="en-US" b="0" kern="0" dirty="0">
                <a:solidFill>
                  <a:srgbClr val="000000"/>
                </a:solidFill>
                <a:latin typeface="Times New Roman" pitchFamily="18" charset="0"/>
              </a:rPr>
              <a:t>以根文件系统中某一子目录的身份出现</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不似</a:t>
            </a:r>
            <a:r>
              <a:rPr lang="en-US" altLang="zh-CN" b="0" kern="0" dirty="0">
                <a:solidFill>
                  <a:srgbClr val="000000"/>
                </a:solidFill>
                <a:latin typeface="Times New Roman" pitchFamily="18" charset="0"/>
              </a:rPr>
              <a:t>Windows</a:t>
            </a:r>
            <a:r>
              <a:rPr lang="zh-CN" altLang="en-US" b="0" kern="0" dirty="0">
                <a:solidFill>
                  <a:srgbClr val="000000"/>
                </a:solidFill>
              </a:rPr>
              <a:t>逻辑盘）</a:t>
            </a:r>
          </a:p>
          <a:p>
            <a:pPr lvl="0" eaLnBrk="1" hangingPunct="1">
              <a:lnSpc>
                <a:spcPct val="150000"/>
              </a:lnSpc>
              <a:buClr>
                <a:srgbClr val="FF9900"/>
              </a:buClr>
              <a:defRPr/>
            </a:pPr>
            <a:r>
              <a:rPr lang="zh-CN" altLang="en-US" kern="0" dirty="0"/>
              <a:t>独立的存储结构</a:t>
            </a:r>
          </a:p>
          <a:p>
            <a:pPr lvl="1" eaLnBrk="1" hangingPunct="1">
              <a:lnSpc>
                <a:spcPct val="150000"/>
              </a:lnSpc>
              <a:defRPr/>
            </a:pPr>
            <a:r>
              <a:rPr lang="zh-CN" altLang="en-US" b="0" kern="0" dirty="0">
                <a:solidFill>
                  <a:srgbClr val="000000"/>
                </a:solidFill>
              </a:rPr>
              <a:t>根文件系统和子文件系统都有其自己独立的文件系统存储结构，甚至文件系统的格式也不同</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根文件系统与子文件系统</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Tree>
    <p:extLst>
      <p:ext uri="{BB962C8B-B14F-4D97-AF65-F5344CB8AC3E}">
        <p14:creationId xmlns:p14="http://schemas.microsoft.com/office/powerpoint/2010/main" val="701106791"/>
      </p:ext>
    </p:extLst>
  </p:cSld>
  <p:clrMapOvr>
    <a:masterClrMapping/>
  </p:clrMapOvr>
  <p:transition spd="slow" advTm="38376"/>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pPr>
            <a:r>
              <a:rPr lang="zh-CN" altLang="en-US" kern="0" dirty="0">
                <a:latin typeface="Courier New" pitchFamily="49" charset="0"/>
              </a:rPr>
              <a:t>创建文件系统</a:t>
            </a:r>
            <a:r>
              <a:rPr lang="en-US" altLang="zh-CN" kern="0" dirty="0" err="1">
                <a:latin typeface="Courier New" pitchFamily="49" charset="0"/>
              </a:rPr>
              <a:t>mkfs</a:t>
            </a:r>
            <a:r>
              <a:rPr lang="zh-CN" altLang="en-US" kern="0" dirty="0">
                <a:latin typeface="Courier New" pitchFamily="49" charset="0"/>
              </a:rPr>
              <a:t>（磁盘格式化）</a:t>
            </a:r>
            <a:endParaRPr lang="en-US" altLang="zh-CN" kern="0" dirty="0">
              <a:latin typeface="Courier New" pitchFamily="49" charset="0"/>
            </a:endParaRPr>
          </a:p>
          <a:p>
            <a:pPr marL="457200" lvl="1" indent="0" eaLnBrk="1" hangingPunct="1">
              <a:lnSpc>
                <a:spcPct val="100000"/>
              </a:lnSpc>
              <a:buNone/>
            </a:pPr>
            <a:r>
              <a:rPr lang="en-US" altLang="zh-CN" kern="0" dirty="0" err="1">
                <a:latin typeface="Courier New" pitchFamily="49" charset="0"/>
              </a:rPr>
              <a:t>mkfs</a:t>
            </a:r>
            <a:r>
              <a:rPr lang="en-US" altLang="zh-CN" kern="0" dirty="0">
                <a:latin typeface="Courier New" pitchFamily="49" charset="0"/>
              </a:rPr>
              <a:t> /dev/</a:t>
            </a:r>
            <a:r>
              <a:rPr lang="en-US" altLang="zh-CN" kern="0" dirty="0" err="1">
                <a:latin typeface="Courier New" pitchFamily="49" charset="0"/>
              </a:rPr>
              <a:t>sdb</a:t>
            </a:r>
            <a:endParaRPr lang="en-US" altLang="zh-CN" kern="0" dirty="0">
              <a:latin typeface="Courier New" pitchFamily="49" charset="0"/>
            </a:endParaRPr>
          </a:p>
          <a:p>
            <a:pPr marL="457200" lvl="1" indent="0" eaLnBrk="1" hangingPunct="1">
              <a:lnSpc>
                <a:spcPct val="100000"/>
              </a:lnSpc>
              <a:buNone/>
            </a:pPr>
            <a:r>
              <a:rPr lang="zh-CN" altLang="en-US" b="0" kern="0" dirty="0">
                <a:latin typeface="Courier New" pitchFamily="49" charset="0"/>
              </a:rPr>
              <a:t>块设备文件</a:t>
            </a:r>
            <a:r>
              <a:rPr lang="en-US" altLang="zh-CN" b="0" kern="0" dirty="0">
                <a:latin typeface="Courier New" pitchFamily="49" charset="0"/>
              </a:rPr>
              <a:t>/dev/</a:t>
            </a:r>
            <a:r>
              <a:rPr lang="en-US" altLang="zh-CN" b="0" kern="0" dirty="0" err="1">
                <a:latin typeface="Courier New" pitchFamily="49" charset="0"/>
              </a:rPr>
              <a:t>sdb</a:t>
            </a:r>
            <a:r>
              <a:rPr lang="zh-CN" altLang="en-US" b="0" kern="0" dirty="0">
                <a:latin typeface="Courier New" pitchFamily="49" charset="0"/>
              </a:rPr>
              <a:t>上创建</a:t>
            </a:r>
            <a:r>
              <a:rPr lang="zh-CN" altLang="en-US" b="0" kern="0" dirty="0">
                <a:latin typeface="Times New Roman" pitchFamily="18" charset="0"/>
              </a:rPr>
              <a:t>文件系统</a:t>
            </a:r>
            <a:r>
              <a:rPr lang="en-US" altLang="zh-CN" b="0" kern="0" dirty="0">
                <a:latin typeface="Times New Roman" pitchFamily="18" charset="0"/>
              </a:rPr>
              <a:t>(make </a:t>
            </a:r>
            <a:r>
              <a:rPr lang="en-US" altLang="zh-CN" b="0" kern="0" dirty="0" err="1">
                <a:latin typeface="Times New Roman" pitchFamily="18" charset="0"/>
              </a:rPr>
              <a:t>filesystem</a:t>
            </a:r>
            <a:r>
              <a:rPr lang="en-US" altLang="zh-CN" b="0" kern="0" dirty="0">
                <a:latin typeface="Times New Roman" pitchFamily="18" charset="0"/>
              </a:rPr>
              <a:t>)</a:t>
            </a:r>
            <a:endParaRPr lang="zh-CN" altLang="en-US" b="0" kern="0" dirty="0">
              <a:latin typeface="Courier New" pitchFamily="49" charset="0"/>
            </a:endParaRPr>
          </a:p>
          <a:p>
            <a:pPr eaLnBrk="1" hangingPunct="1">
              <a:lnSpc>
                <a:spcPct val="100000"/>
              </a:lnSpc>
            </a:pPr>
            <a:r>
              <a:rPr lang="zh-CN" altLang="en-US" kern="0" dirty="0">
                <a:latin typeface="Courier New" pitchFamily="49" charset="0"/>
              </a:rPr>
              <a:t>安装子文件系统</a:t>
            </a:r>
            <a:r>
              <a:rPr lang="en-US" altLang="zh-CN" kern="0" dirty="0">
                <a:latin typeface="Courier New" pitchFamily="49" charset="0"/>
              </a:rPr>
              <a:t>mount</a:t>
            </a:r>
          </a:p>
          <a:p>
            <a:pPr lvl="1" eaLnBrk="1" hangingPunct="1">
              <a:lnSpc>
                <a:spcPct val="100000"/>
              </a:lnSpc>
              <a:buNone/>
            </a:pPr>
            <a:r>
              <a:rPr lang="en-US" altLang="zh-CN" kern="0" dirty="0">
                <a:latin typeface="Courier New" pitchFamily="49" charset="0"/>
              </a:rPr>
              <a:t>mount /dev/</a:t>
            </a:r>
            <a:r>
              <a:rPr lang="en-US" altLang="zh-CN" kern="0" dirty="0" err="1">
                <a:latin typeface="Courier New" pitchFamily="49" charset="0"/>
              </a:rPr>
              <a:t>sdb</a:t>
            </a:r>
            <a:r>
              <a:rPr lang="en-US" altLang="zh-CN" kern="0" dirty="0">
                <a:latin typeface="Courier New" pitchFamily="49" charset="0"/>
              </a:rPr>
              <a:t> /</a:t>
            </a:r>
            <a:r>
              <a:rPr lang="en-US" altLang="zh-CN" kern="0" dirty="0" err="1">
                <a:latin typeface="Courier New" pitchFamily="49" charset="0"/>
              </a:rPr>
              <a:t>mnt</a:t>
            </a:r>
            <a:endParaRPr lang="en-US" altLang="zh-CN" kern="0" dirty="0">
              <a:latin typeface="Courier New" pitchFamily="49" charset="0"/>
            </a:endParaRPr>
          </a:p>
          <a:p>
            <a:pPr marL="457200" lvl="1" indent="0" eaLnBrk="1" hangingPunct="1">
              <a:lnSpc>
                <a:spcPct val="100000"/>
              </a:lnSpc>
              <a:buNone/>
            </a:pPr>
            <a:r>
              <a:rPr lang="en-US" altLang="zh-CN" b="0" kern="0" dirty="0">
                <a:latin typeface="Courier New" pitchFamily="49" charset="0"/>
              </a:rPr>
              <a:t>/</a:t>
            </a:r>
            <a:r>
              <a:rPr lang="en-US" altLang="zh-CN" b="0" kern="0" dirty="0" err="1">
                <a:latin typeface="Courier New" pitchFamily="49" charset="0"/>
              </a:rPr>
              <a:t>mnt</a:t>
            </a:r>
            <a:r>
              <a:rPr lang="zh-CN" altLang="en-US" b="0" kern="0" dirty="0">
                <a:latin typeface="Courier New" pitchFamily="49" charset="0"/>
              </a:rPr>
              <a:t>可以是任一个事先建好的空目录名</a:t>
            </a:r>
            <a:endParaRPr lang="en-US" altLang="zh-CN" b="0" kern="0" dirty="0">
              <a:latin typeface="Courier New" pitchFamily="49" charset="0"/>
            </a:endParaRPr>
          </a:p>
          <a:p>
            <a:pPr marL="457200" lvl="1" indent="0" eaLnBrk="1" hangingPunct="1">
              <a:lnSpc>
                <a:spcPct val="100000"/>
              </a:lnSpc>
              <a:buNone/>
            </a:pPr>
            <a:r>
              <a:rPr lang="zh-CN" altLang="en-US" b="0" kern="0" dirty="0">
                <a:latin typeface="Courier New" pitchFamily="49" charset="0"/>
              </a:rPr>
              <a:t>此后，操作子目录</a:t>
            </a:r>
            <a:r>
              <a:rPr lang="en-US" altLang="zh-CN" b="0" kern="0" dirty="0">
                <a:latin typeface="Courier New" pitchFamily="49" charset="0"/>
              </a:rPr>
              <a:t>/</a:t>
            </a:r>
            <a:r>
              <a:rPr lang="en-US" altLang="zh-CN" b="0" kern="0" dirty="0" err="1">
                <a:latin typeface="Courier New" pitchFamily="49" charset="0"/>
              </a:rPr>
              <a:t>mnt</a:t>
            </a:r>
            <a:r>
              <a:rPr lang="zh-CN" altLang="en-US" b="0" kern="0" dirty="0">
                <a:latin typeface="Courier New" pitchFamily="49" charset="0"/>
              </a:rPr>
              <a:t>就是对子文件系统的访问</a:t>
            </a:r>
            <a:endParaRPr lang="en-US" altLang="zh-CN" b="0" kern="0" dirty="0">
              <a:latin typeface="Courier New" pitchFamily="49" charset="0"/>
            </a:endParaRPr>
          </a:p>
          <a:p>
            <a:pPr marL="457200" lvl="1" indent="0" eaLnBrk="1" hangingPunct="1">
              <a:lnSpc>
                <a:spcPct val="100000"/>
              </a:lnSpc>
              <a:buNone/>
            </a:pPr>
            <a:r>
              <a:rPr lang="zh-CN" altLang="en-US" b="0" kern="0" dirty="0">
                <a:latin typeface="Courier New" pitchFamily="49" charset="0"/>
              </a:rPr>
              <a:t>从文件或目录名看不出和其它根文件系统的对象有什么区别</a:t>
            </a:r>
            <a:endParaRPr lang="en-US" altLang="zh-CN" b="0" kern="0" dirty="0">
              <a:latin typeface="Courier New" pitchFamily="49" charset="0"/>
            </a:endParaRPr>
          </a:p>
          <a:p>
            <a:pPr lvl="1" eaLnBrk="1" hangingPunct="1">
              <a:lnSpc>
                <a:spcPct val="100000"/>
              </a:lnSpc>
              <a:buClr>
                <a:srgbClr val="FF9900"/>
              </a:buClr>
              <a:defRPr/>
            </a:pPr>
            <a:r>
              <a:rPr lang="zh-CN" altLang="en-US" kern="0" dirty="0">
                <a:latin typeface="Courier New" pitchFamily="49" charset="0"/>
              </a:rPr>
              <a:t>不带参数的</a:t>
            </a:r>
            <a:r>
              <a:rPr lang="en-US" altLang="zh-CN" kern="0" dirty="0">
                <a:latin typeface="Courier New" pitchFamily="49" charset="0"/>
              </a:rPr>
              <a:t>mount</a:t>
            </a:r>
            <a:r>
              <a:rPr lang="zh-CN" altLang="en-US" kern="0" dirty="0">
                <a:latin typeface="Courier New" pitchFamily="49" charset="0"/>
              </a:rPr>
              <a:t>命令</a:t>
            </a:r>
          </a:p>
          <a:p>
            <a:pPr marL="457200" lvl="1" indent="0" eaLnBrk="1" hangingPunct="1">
              <a:lnSpc>
                <a:spcPct val="100000"/>
              </a:lnSpc>
              <a:buNone/>
              <a:defRPr/>
            </a:pPr>
            <a:r>
              <a:rPr lang="zh-CN" altLang="en-US" b="0" kern="0" dirty="0">
                <a:solidFill>
                  <a:srgbClr val="000000"/>
                </a:solidFill>
                <a:latin typeface="Courier New" pitchFamily="49" charset="0"/>
              </a:rPr>
              <a:t>列出当前已安装的所有的子文件系统</a:t>
            </a:r>
            <a:endParaRPr lang="en-US" altLang="zh-CN" b="0" kern="0" dirty="0">
              <a:solidFill>
                <a:srgbClr val="000000"/>
              </a:solidFill>
              <a:latin typeface="Courier New" pitchFamily="49" charset="0"/>
            </a:endParaRPr>
          </a:p>
          <a:p>
            <a:pPr lvl="0" eaLnBrk="1" hangingPunct="1">
              <a:lnSpc>
                <a:spcPct val="100000"/>
              </a:lnSpc>
              <a:buClr>
                <a:srgbClr val="FF9900"/>
              </a:buClr>
              <a:defRPr/>
            </a:pPr>
            <a:r>
              <a:rPr lang="en-US" altLang="zh-CN" kern="0" dirty="0" err="1">
                <a:latin typeface="Courier New" pitchFamily="49" charset="0"/>
              </a:rPr>
              <a:t>umount</a:t>
            </a:r>
            <a:r>
              <a:rPr lang="zh-CN" altLang="en-US" kern="0" dirty="0">
                <a:latin typeface="Courier New" pitchFamily="49" charset="0"/>
              </a:rPr>
              <a:t>命令：</a:t>
            </a:r>
            <a:r>
              <a:rPr lang="zh-CN" altLang="en-US" kern="0" dirty="0">
                <a:solidFill>
                  <a:srgbClr val="000000"/>
                </a:solidFill>
              </a:rPr>
              <a:t>卸载</a:t>
            </a:r>
            <a:r>
              <a:rPr lang="zh-CN" altLang="en-US" b="0" kern="0" dirty="0">
                <a:solidFill>
                  <a:srgbClr val="000000"/>
                </a:solidFill>
              </a:rPr>
              <a:t>已安装的子文件系统：</a:t>
            </a:r>
            <a:endParaRPr lang="en-US" altLang="zh-CN" b="0" kern="0" dirty="0">
              <a:solidFill>
                <a:srgbClr val="000000"/>
              </a:solidFill>
            </a:endParaRPr>
          </a:p>
          <a:p>
            <a:pPr marL="457200" lvl="1" indent="0" eaLnBrk="1" hangingPunct="1">
              <a:lnSpc>
                <a:spcPct val="100000"/>
              </a:lnSpc>
              <a:buNone/>
              <a:defRPr/>
            </a:pPr>
            <a:r>
              <a:rPr lang="en-US" altLang="zh-CN" kern="0" dirty="0" err="1">
                <a:solidFill>
                  <a:srgbClr val="000000"/>
                </a:solidFill>
                <a:latin typeface="Courier New" panose="02070309020205020404" pitchFamily="49" charset="0"/>
                <a:cs typeface="Courier New" panose="02070309020205020404" pitchFamily="49" charset="0"/>
              </a:rPr>
              <a:t>umount</a:t>
            </a:r>
            <a:r>
              <a:rPr lang="en-US" altLang="zh-CN" kern="0" dirty="0">
                <a:solidFill>
                  <a:srgbClr val="000000"/>
                </a:solidFill>
                <a:latin typeface="Courier New" panose="02070309020205020404" pitchFamily="49" charset="0"/>
                <a:cs typeface="Courier New" panose="02070309020205020404" pitchFamily="49" charset="0"/>
              </a:rPr>
              <a:t>  /dev/</a:t>
            </a:r>
            <a:r>
              <a:rPr lang="en-US" altLang="zh-CN" kern="0" dirty="0" err="1">
                <a:solidFill>
                  <a:srgbClr val="000000"/>
                </a:solidFill>
                <a:latin typeface="Courier New" panose="02070309020205020404" pitchFamily="49" charset="0"/>
                <a:cs typeface="Courier New" panose="02070309020205020404" pitchFamily="49" charset="0"/>
              </a:rPr>
              <a:t>sdb</a:t>
            </a:r>
            <a:endParaRPr lang="en-US" altLang="zh-CN" kern="0" dirty="0">
              <a:solidFill>
                <a:srgbClr val="000000"/>
              </a:solidFill>
              <a:latin typeface="Courier New" panose="02070309020205020404" pitchFamily="49" charset="0"/>
              <a:cs typeface="Courier New" panose="02070309020205020404" pitchFamily="49" charset="0"/>
            </a:endParaRPr>
          </a:p>
          <a:p>
            <a:pPr marL="457200" lvl="1" indent="0" eaLnBrk="1" hangingPunct="1">
              <a:lnSpc>
                <a:spcPct val="100000"/>
              </a:lnSpc>
              <a:buNone/>
              <a:defRPr/>
            </a:pPr>
            <a:r>
              <a:rPr lang="zh-CN" altLang="en-US" b="0" kern="0" dirty="0">
                <a:latin typeface="Courier New" pitchFamily="49" charset="0"/>
              </a:rPr>
              <a:t>   </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文件系统的创建和安装</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49AEDFB-5B92-4643-92F5-3BA86624DF3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461997408"/>
      </p:ext>
    </p:extLst>
  </p:cSld>
  <p:clrMapOvr>
    <a:masterClrMapping/>
  </p:clrMapOvr>
  <p:transition spd="slow" advTm="38376"/>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a:lnSpc>
                <a:spcPct val="100000"/>
              </a:lnSpc>
              <a:spcBef>
                <a:spcPct val="0"/>
              </a:spcBef>
              <a:buClrTx/>
              <a:buNone/>
              <a:defRPr/>
            </a:pPr>
            <a:r>
              <a:rPr lang="en-US" altLang="zh-CN" sz="2400" kern="0" dirty="0">
                <a:solidFill>
                  <a:srgbClr val="000000"/>
                </a:solidFill>
                <a:latin typeface="Lucida Console" pitchFamily="49" charset="0"/>
                <a:ea typeface="楷体_GB2312" pitchFamily="49" charset="-122"/>
              </a:rPr>
              <a:t>-h human-readable</a:t>
            </a:r>
            <a:endParaRPr lang="zh-CN" altLang="en-US" sz="2400" kern="0" dirty="0">
              <a:solidFill>
                <a:srgbClr val="000000"/>
              </a:solidFill>
              <a:latin typeface="Lucida Console" pitchFamily="49" charset="0"/>
              <a:ea typeface="楷体_GB2312" pitchFamily="49" charset="-122"/>
            </a:endParaRP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 </a:t>
            </a:r>
            <a:r>
              <a:rPr kumimoji="0" lang="en-US" altLang="zh-CN" sz="2000" b="0" u="sng" kern="0" dirty="0" err="1">
                <a:solidFill>
                  <a:srgbClr val="C00000"/>
                </a:solidFill>
                <a:latin typeface="Courier New" panose="02070309020205020404" pitchFamily="49" charset="0"/>
                <a:ea typeface="宋体" pitchFamily="2" charset="-122"/>
                <a:cs typeface="Courier New" panose="02070309020205020404" pitchFamily="49" charset="0"/>
              </a:rPr>
              <a:t>df</a:t>
            </a:r>
            <a:endParaRPr kumimoji="0" lang="en-US" altLang="zh-CN" sz="2000" b="0" u="sng" kern="0" dirty="0">
              <a:solidFill>
                <a:srgbClr val="C00000"/>
              </a:solidFill>
              <a:latin typeface="Courier New" panose="02070309020205020404" pitchFamily="49" charset="0"/>
              <a:ea typeface="宋体" pitchFamily="2" charset="-122"/>
              <a:cs typeface="Courier New" panose="02070309020205020404" pitchFamily="49" charset="0"/>
            </a:endParaRPr>
          </a:p>
          <a:p>
            <a:pPr marL="0" indent="0">
              <a:lnSpc>
                <a:spcPct val="100000"/>
              </a:lnSpc>
              <a:spcBef>
                <a:spcPct val="0"/>
              </a:spcBef>
              <a:buClrTx/>
              <a:buNone/>
              <a:defRPr/>
            </a:pPr>
            <a:r>
              <a:rPr kumimoji="0" lang="en-US" altLang="zh-CN" sz="2000" b="0" kern="0" dirty="0" err="1">
                <a:solidFill>
                  <a:srgbClr val="000000"/>
                </a:solidFill>
                <a:latin typeface="Courier New" panose="02070309020205020404" pitchFamily="49" charset="0"/>
                <a:ea typeface="宋体" pitchFamily="2" charset="-122"/>
                <a:cs typeface="Courier New" panose="02070309020205020404" pitchFamily="49" charset="0"/>
              </a:rPr>
              <a:t>Filesystem</a:t>
            </a: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     1K-blocks     Used Available Use% Mounted on</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/dev/vda1       20510332 12396412   7065396  64% /</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/dev/vdb1       30962684  3764236  25625636  13% /opt</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 </a:t>
            </a:r>
            <a:r>
              <a:rPr kumimoji="0" lang="en-US" altLang="zh-CN" sz="2000" b="0" u="sng" kern="0" dirty="0" err="1">
                <a:solidFill>
                  <a:srgbClr val="C00000"/>
                </a:solidFill>
                <a:latin typeface="Courier New" panose="02070309020205020404" pitchFamily="49" charset="0"/>
                <a:ea typeface="宋体" pitchFamily="2" charset="-122"/>
                <a:cs typeface="Courier New" panose="02070309020205020404" pitchFamily="49" charset="0"/>
              </a:rPr>
              <a:t>df</a:t>
            </a:r>
            <a:r>
              <a:rPr kumimoji="0" lang="en-US" altLang="zh-CN" sz="2000" b="0" u="sng" kern="0" dirty="0">
                <a:solidFill>
                  <a:srgbClr val="C00000"/>
                </a:solidFill>
                <a:latin typeface="Courier New" panose="02070309020205020404" pitchFamily="49" charset="0"/>
                <a:ea typeface="宋体" pitchFamily="2" charset="-122"/>
                <a:cs typeface="Courier New" panose="02070309020205020404" pitchFamily="49" charset="0"/>
              </a:rPr>
              <a:t> -h</a:t>
            </a:r>
          </a:p>
          <a:p>
            <a:pPr marL="0" indent="0">
              <a:lnSpc>
                <a:spcPct val="100000"/>
              </a:lnSpc>
              <a:spcBef>
                <a:spcPct val="0"/>
              </a:spcBef>
              <a:buClrTx/>
              <a:buNone/>
              <a:defRPr/>
            </a:pPr>
            <a:r>
              <a:rPr kumimoji="0" lang="en-US" altLang="zh-CN" sz="2000" b="0" kern="0" dirty="0" err="1">
                <a:solidFill>
                  <a:srgbClr val="000000"/>
                </a:solidFill>
                <a:latin typeface="Courier New" panose="02070309020205020404" pitchFamily="49" charset="0"/>
                <a:ea typeface="宋体" pitchFamily="2" charset="-122"/>
                <a:cs typeface="Courier New" panose="02070309020205020404" pitchFamily="49" charset="0"/>
              </a:rPr>
              <a:t>Filesystem</a:t>
            </a: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      Size  Used Avail Use% Mounted on</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/dev/vda1        20G   12G  6.8G  64% /</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/dev/vdb1        30G  3.6G   25G  13% /opt</a:t>
            </a:r>
          </a:p>
          <a:p>
            <a:pPr marL="457200" lvl="1" indent="0" eaLnBrk="1" hangingPunct="1">
              <a:lnSpc>
                <a:spcPct val="100000"/>
              </a:lnSpc>
              <a:buNone/>
              <a:defRPr/>
            </a:pPr>
            <a:endParaRPr lang="en-US" altLang="zh-CN" b="0" kern="0" dirty="0">
              <a:solidFill>
                <a:srgbClr val="000000"/>
              </a:solidFill>
              <a:ea typeface="楷体_GB2312" pitchFamily="49" charset="-122"/>
            </a:endParaRPr>
          </a:p>
          <a:p>
            <a:pPr lvl="1" eaLnBrk="1" hangingPunct="1">
              <a:lnSpc>
                <a:spcPct val="100000"/>
              </a:lnSpc>
              <a:defRPr/>
            </a:pPr>
            <a:endParaRPr lang="en-US" altLang="zh-CN" b="0" kern="0" dirty="0">
              <a:solidFill>
                <a:srgbClr val="000000"/>
              </a:solidFill>
              <a:ea typeface="楷体_GB2312" pitchFamily="49" charset="-122"/>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df</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文件系统空闲空间</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072BCBA-5BD2-4C52-AFA2-56CABDA363B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36128554"/>
      </p:ext>
    </p:extLst>
  </p:cSld>
  <p:clrMapOvr>
    <a:masterClrMapping/>
  </p:clrMapOvr>
  <p:transition spd="slow" advTm="38376"/>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文件系统的存储结构</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DD3DEF29-CCCB-40A2-A494-2F2430292214}"/>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7323186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88414" y="3357835"/>
            <a:ext cx="8428066" cy="3364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50000"/>
              </a:lnSpc>
              <a:buClr>
                <a:srgbClr val="FF9900"/>
              </a:buClr>
            </a:pPr>
            <a:r>
              <a:rPr lang="zh-CN" altLang="en-US" dirty="0">
                <a:latin typeface="Times New Roman" pitchFamily="18" charset="0"/>
                <a:ea typeface="黑体" pitchFamily="2" charset="-122"/>
              </a:rPr>
              <a:t>引导块</a:t>
            </a:r>
            <a:r>
              <a:rPr lang="en-US" altLang="zh-CN" dirty="0">
                <a:latin typeface="Times New Roman" pitchFamily="18" charset="0"/>
                <a:ea typeface="黑体" pitchFamily="2" charset="-122"/>
              </a:rPr>
              <a:t>(0</a:t>
            </a:r>
            <a:r>
              <a:rPr lang="zh-CN" altLang="en-US" dirty="0">
                <a:latin typeface="Times New Roman" pitchFamily="18" charset="0"/>
                <a:ea typeface="黑体" pitchFamily="2" charset="-122"/>
              </a:rPr>
              <a:t>号块</a:t>
            </a:r>
            <a:r>
              <a:rPr lang="en-US" altLang="zh-CN" dirty="0">
                <a:latin typeface="Times New Roman" pitchFamily="18" charset="0"/>
                <a:ea typeface="黑体" pitchFamily="2" charset="-122"/>
              </a:rPr>
              <a:t>)</a:t>
            </a:r>
            <a:r>
              <a:rPr lang="zh-CN" altLang="en-US" dirty="0">
                <a:latin typeface="Times New Roman" pitchFamily="18" charset="0"/>
                <a:ea typeface="黑体" pitchFamily="2" charset="-122"/>
              </a:rPr>
              <a:t>：</a:t>
            </a:r>
            <a:r>
              <a:rPr lang="zh-CN" altLang="en-US" sz="2400" b="0" dirty="0">
                <a:solidFill>
                  <a:srgbClr val="000000"/>
                </a:solidFill>
                <a:latin typeface="Verdana" pitchFamily="34" charset="0"/>
                <a:ea typeface="黑体" pitchFamily="2" charset="-122"/>
              </a:rPr>
              <a:t>启动系统，只有根文件系统引导块有效</a:t>
            </a:r>
          </a:p>
          <a:p>
            <a:pPr eaLnBrk="1" hangingPunct="1">
              <a:lnSpc>
                <a:spcPct val="150000"/>
              </a:lnSpc>
              <a:buClr>
                <a:srgbClr val="FF9900"/>
              </a:buClr>
            </a:pPr>
            <a:r>
              <a:rPr lang="zh-CN" altLang="en-US" dirty="0">
                <a:latin typeface="Times New Roman" pitchFamily="18" charset="0"/>
                <a:ea typeface="黑体" pitchFamily="2" charset="-122"/>
              </a:rPr>
              <a:t>专用块</a:t>
            </a:r>
            <a:r>
              <a:rPr lang="en-US" altLang="zh-CN" dirty="0">
                <a:latin typeface="Times New Roman" pitchFamily="18" charset="0"/>
                <a:ea typeface="黑体" pitchFamily="2" charset="-122"/>
              </a:rPr>
              <a:t>(1</a:t>
            </a:r>
            <a:r>
              <a:rPr lang="zh-CN" altLang="en-US" dirty="0">
                <a:latin typeface="Times New Roman" pitchFamily="18" charset="0"/>
                <a:ea typeface="黑体" pitchFamily="2" charset="-122"/>
              </a:rPr>
              <a:t>号块</a:t>
            </a:r>
            <a:r>
              <a:rPr lang="en-US" altLang="zh-CN" dirty="0">
                <a:latin typeface="Times New Roman" pitchFamily="18" charset="0"/>
                <a:ea typeface="黑体" pitchFamily="2" charset="-122"/>
              </a:rPr>
              <a:t>)</a:t>
            </a:r>
            <a:r>
              <a:rPr lang="zh-CN" altLang="en-US" dirty="0">
                <a:latin typeface="Times New Roman" pitchFamily="18" charset="0"/>
                <a:ea typeface="黑体" pitchFamily="2" charset="-122"/>
              </a:rPr>
              <a:t>：</a:t>
            </a:r>
            <a:r>
              <a:rPr lang="zh-CN" altLang="en-US" dirty="0">
                <a:solidFill>
                  <a:srgbClr val="000000"/>
                </a:solidFill>
                <a:latin typeface="Times New Roman" pitchFamily="18" charset="0"/>
                <a:ea typeface="黑体" pitchFamily="2" charset="-122"/>
              </a:rPr>
              <a:t>也叫管理块，或者超级块</a:t>
            </a:r>
          </a:p>
          <a:p>
            <a:pPr marL="800100" lvl="1" indent="-342900" eaLnBrk="1" hangingPunct="1">
              <a:lnSpc>
                <a:spcPct val="150000"/>
              </a:lnSpc>
            </a:pPr>
            <a:r>
              <a:rPr lang="zh-CN" altLang="en-US" b="0" dirty="0">
                <a:solidFill>
                  <a:srgbClr val="000000"/>
                </a:solidFill>
                <a:ea typeface="黑体" pitchFamily="2" charset="-122"/>
              </a:rPr>
              <a:t>存放文件系统的管理信息。如：文件系统的大小，</a:t>
            </a:r>
            <a:r>
              <a:rPr lang="en-US" altLang="zh-CN" b="0" dirty="0" err="1">
                <a:solidFill>
                  <a:srgbClr val="000000"/>
                </a:solidFill>
                <a:ea typeface="黑体" pitchFamily="2" charset="-122"/>
              </a:rPr>
              <a:t>i</a:t>
            </a:r>
            <a:r>
              <a:rPr lang="zh-CN" altLang="en-US" b="0" dirty="0">
                <a:solidFill>
                  <a:srgbClr val="000000"/>
                </a:solidFill>
                <a:ea typeface="黑体" pitchFamily="2" charset="-122"/>
              </a:rPr>
              <a:t>节点区的大小，空闲空间大小，空闲块链表的头等等</a:t>
            </a:r>
            <a:endParaRPr lang="en-US" altLang="zh-CN" b="0" dirty="0">
              <a:solidFill>
                <a:srgbClr val="000000"/>
              </a:solidFill>
              <a:ea typeface="黑体" pitchFamily="2" charset="-122"/>
            </a:endParaRPr>
          </a:p>
          <a:p>
            <a:pPr marL="914400" lvl="1" indent="-457200" eaLnBrk="1" hangingPunct="1">
              <a:lnSpc>
                <a:spcPct val="150000"/>
              </a:lnSpc>
            </a:pPr>
            <a:r>
              <a:rPr lang="en-US" altLang="zh-CN" b="0" dirty="0" err="1">
                <a:solidFill>
                  <a:srgbClr val="000000"/>
                </a:solidFill>
                <a:ea typeface="黑体" pitchFamily="2" charset="-122"/>
              </a:rPr>
              <a:t>mkfs</a:t>
            </a:r>
            <a:r>
              <a:rPr lang="zh-CN" altLang="en-US" b="0" dirty="0">
                <a:solidFill>
                  <a:srgbClr val="000000"/>
                </a:solidFill>
                <a:ea typeface="黑体" pitchFamily="2" charset="-122"/>
              </a:rPr>
              <a:t>命令时初始化，</a:t>
            </a:r>
            <a:r>
              <a:rPr lang="en-US" altLang="zh-CN" b="0" dirty="0" err="1">
                <a:solidFill>
                  <a:srgbClr val="000000"/>
                </a:solidFill>
                <a:ea typeface="黑体" pitchFamily="2" charset="-122"/>
              </a:rPr>
              <a:t>df</a:t>
            </a:r>
            <a:r>
              <a:rPr lang="zh-CN" altLang="en-US" b="0" dirty="0">
                <a:solidFill>
                  <a:srgbClr val="000000"/>
                </a:solidFill>
                <a:ea typeface="黑体" pitchFamily="2" charset="-122"/>
              </a:rPr>
              <a:t>命令读出部分信息，</a:t>
            </a:r>
            <a:r>
              <a:rPr lang="en-US" altLang="zh-CN" b="0" dirty="0" err="1">
                <a:solidFill>
                  <a:srgbClr val="FF0000"/>
                </a:solidFill>
                <a:ea typeface="黑体" pitchFamily="2" charset="-122"/>
              </a:rPr>
              <a:t>df</a:t>
            </a:r>
            <a:r>
              <a:rPr lang="en-US" altLang="zh-CN" b="0" dirty="0">
                <a:solidFill>
                  <a:srgbClr val="FF0000"/>
                </a:solidFill>
                <a:ea typeface="黑体" pitchFamily="2" charset="-122"/>
              </a:rPr>
              <a:t> -</a:t>
            </a:r>
            <a:r>
              <a:rPr lang="en-US" altLang="zh-CN" b="0" dirty="0" err="1">
                <a:solidFill>
                  <a:srgbClr val="FF0000"/>
                </a:solidFill>
                <a:ea typeface="黑体" pitchFamily="2" charset="-122"/>
              </a:rPr>
              <a:t>i</a:t>
            </a:r>
            <a:r>
              <a:rPr lang="zh-CN" altLang="en-US" b="0" dirty="0">
                <a:solidFill>
                  <a:srgbClr val="FF0000"/>
                </a:solidFill>
                <a:ea typeface="黑体" pitchFamily="2" charset="-122"/>
              </a:rPr>
              <a:t>和</a:t>
            </a:r>
            <a:r>
              <a:rPr lang="en-US" altLang="zh-CN" b="0" dirty="0" err="1">
                <a:solidFill>
                  <a:srgbClr val="FF0000"/>
                </a:solidFill>
                <a:ea typeface="黑体" pitchFamily="2" charset="-122"/>
              </a:rPr>
              <a:t>df</a:t>
            </a:r>
            <a:endParaRPr lang="zh-CN" altLang="en-US" b="0" dirty="0">
              <a:solidFill>
                <a:srgbClr val="FF0000"/>
              </a:solidFill>
              <a:ea typeface="黑体" pitchFamily="2" charset="-122"/>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文件系统存储结构</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Rectangle 3"/>
          <p:cNvSpPr txBox="1">
            <a:spLocks noChangeArrowheads="1"/>
          </p:cNvSpPr>
          <p:nvPr/>
        </p:nvSpPr>
        <p:spPr bwMode="auto">
          <a:xfrm>
            <a:off x="1703916" y="1000944"/>
            <a:ext cx="9216621" cy="96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a:lnSpc>
                <a:spcPct val="100000"/>
              </a:lnSpc>
              <a:spcBef>
                <a:spcPts val="1200"/>
              </a:spcBef>
              <a:buClrTx/>
              <a:buNone/>
              <a:defRPr/>
            </a:pPr>
            <a:r>
              <a:rPr lang="en-US" altLang="zh-CN" b="0" kern="0" dirty="0">
                <a:solidFill>
                  <a:srgbClr val="000000"/>
                </a:solidFill>
                <a:latin typeface="Times New Roman"/>
                <a:ea typeface="黑体"/>
              </a:rPr>
              <a:t>    </a:t>
            </a:r>
            <a:r>
              <a:rPr lang="zh-CN" altLang="en-US" sz="2400" b="0" kern="0" dirty="0">
                <a:solidFill>
                  <a:srgbClr val="000000"/>
                </a:solidFill>
                <a:latin typeface="Times New Roman"/>
                <a:ea typeface="黑体"/>
              </a:rPr>
              <a:t>把整个逻辑设备以块</a:t>
            </a:r>
            <a:r>
              <a:rPr lang="en-US" altLang="zh-CN" sz="2400" b="0" kern="0" dirty="0">
                <a:solidFill>
                  <a:srgbClr val="000000"/>
                </a:solidFill>
                <a:latin typeface="Times New Roman"/>
                <a:ea typeface="黑体"/>
              </a:rPr>
              <a:t>(</a:t>
            </a:r>
            <a:r>
              <a:rPr lang="zh-CN" altLang="en-US" sz="2400" b="0" kern="0" dirty="0">
                <a:solidFill>
                  <a:srgbClr val="000000"/>
                </a:solidFill>
                <a:latin typeface="Times New Roman"/>
                <a:ea typeface="黑体"/>
              </a:rPr>
              <a:t>扇区</a:t>
            </a:r>
            <a:r>
              <a:rPr lang="en-US" altLang="zh-CN" sz="2400" b="0" kern="0" dirty="0">
                <a:solidFill>
                  <a:srgbClr val="000000"/>
                </a:solidFill>
                <a:latin typeface="Times New Roman"/>
                <a:ea typeface="黑体"/>
              </a:rPr>
              <a:t>) </a:t>
            </a:r>
            <a:r>
              <a:rPr lang="zh-CN" altLang="en-US" sz="2400" b="0" kern="0" dirty="0">
                <a:solidFill>
                  <a:srgbClr val="000000"/>
                </a:solidFill>
                <a:latin typeface="Times New Roman"/>
                <a:ea typeface="黑体"/>
              </a:rPr>
              <a:t>为单位为划分，编号为</a:t>
            </a:r>
            <a:r>
              <a:rPr lang="en-US" altLang="zh-CN" sz="2400" b="0" kern="0" dirty="0">
                <a:solidFill>
                  <a:srgbClr val="000000"/>
                </a:solidFill>
                <a:latin typeface="Times New Roman"/>
                <a:ea typeface="黑体"/>
              </a:rPr>
              <a:t>0</a:t>
            </a:r>
            <a:r>
              <a:rPr lang="zh-CN" altLang="en-US" sz="2400" b="0" kern="0" dirty="0">
                <a:solidFill>
                  <a:srgbClr val="000000"/>
                </a:solidFill>
                <a:latin typeface="Times New Roman"/>
                <a:ea typeface="黑体"/>
              </a:rPr>
              <a:t>，</a:t>
            </a:r>
            <a:r>
              <a:rPr lang="en-US" altLang="zh-CN" sz="2400" b="0" kern="0" dirty="0">
                <a:solidFill>
                  <a:srgbClr val="000000"/>
                </a:solidFill>
                <a:latin typeface="Times New Roman"/>
                <a:ea typeface="黑体"/>
              </a:rPr>
              <a:t>1</a:t>
            </a:r>
            <a:r>
              <a:rPr lang="zh-CN" altLang="en-US" sz="2400" b="0" kern="0" dirty="0">
                <a:solidFill>
                  <a:srgbClr val="000000"/>
                </a:solidFill>
                <a:latin typeface="Times New Roman"/>
                <a:ea typeface="黑体"/>
              </a:rPr>
              <a:t>，</a:t>
            </a:r>
            <a:r>
              <a:rPr lang="en-US" altLang="zh-CN" sz="2400" b="0" kern="0" dirty="0">
                <a:solidFill>
                  <a:srgbClr val="000000"/>
                </a:solidFill>
                <a:latin typeface="Times New Roman"/>
                <a:ea typeface="黑体"/>
              </a:rPr>
              <a:t>2</a:t>
            </a:r>
            <a:r>
              <a:rPr lang="zh-CN" altLang="en-US" sz="2400" b="0" kern="0" dirty="0">
                <a:solidFill>
                  <a:srgbClr val="000000"/>
                </a:solidFill>
                <a:latin typeface="Times New Roman"/>
                <a:ea typeface="黑体"/>
              </a:rPr>
              <a:t>，</a:t>
            </a:r>
            <a:r>
              <a:rPr lang="en-US" altLang="zh-CN" sz="2400" b="0" kern="0" dirty="0">
                <a:solidFill>
                  <a:srgbClr val="000000"/>
                </a:solidFill>
                <a:latin typeface="Times New Roman"/>
                <a:ea typeface="黑体"/>
              </a:rPr>
              <a:t>...</a:t>
            </a:r>
            <a:r>
              <a:rPr lang="zh-CN" altLang="en-US" sz="2400" b="0" kern="0" dirty="0">
                <a:solidFill>
                  <a:srgbClr val="000000"/>
                </a:solidFill>
                <a:latin typeface="Times New Roman"/>
                <a:ea typeface="黑体"/>
              </a:rPr>
              <a:t>。</a:t>
            </a:r>
            <a:endParaRPr lang="en-US" altLang="zh-CN" sz="2400" b="0" kern="0" dirty="0">
              <a:solidFill>
                <a:srgbClr val="000000"/>
              </a:solidFill>
              <a:latin typeface="Times New Roman"/>
              <a:ea typeface="黑体"/>
            </a:endParaRPr>
          </a:p>
          <a:p>
            <a:pPr>
              <a:lnSpc>
                <a:spcPct val="100000"/>
              </a:lnSpc>
              <a:spcBef>
                <a:spcPts val="1200"/>
              </a:spcBef>
              <a:buClrTx/>
              <a:buNone/>
              <a:defRPr/>
            </a:pPr>
            <a:r>
              <a:rPr lang="zh-CN" altLang="en-US" sz="2400" b="0" kern="0" dirty="0">
                <a:solidFill>
                  <a:srgbClr val="000000"/>
                </a:solidFill>
                <a:latin typeface="Times New Roman"/>
                <a:ea typeface="黑体"/>
              </a:rPr>
              <a:t>（每块</a:t>
            </a:r>
            <a:r>
              <a:rPr lang="en-US" altLang="zh-CN" sz="2400" b="0" kern="0" dirty="0">
                <a:solidFill>
                  <a:srgbClr val="000000"/>
                </a:solidFill>
                <a:latin typeface="Times New Roman"/>
                <a:ea typeface="黑体"/>
              </a:rPr>
              <a:t>512</a:t>
            </a:r>
            <a:r>
              <a:rPr lang="zh-CN" altLang="en-US" sz="2400" b="0" kern="0" dirty="0">
                <a:solidFill>
                  <a:srgbClr val="000000"/>
                </a:solidFill>
                <a:latin typeface="Times New Roman"/>
                <a:ea typeface="黑体"/>
              </a:rPr>
              <a:t>字节或其他更大</a:t>
            </a:r>
            <a:r>
              <a:rPr lang="en-US" altLang="zh-CN" sz="2400" b="0" kern="0" dirty="0">
                <a:solidFill>
                  <a:srgbClr val="000000"/>
                </a:solidFill>
                <a:latin typeface="Times New Roman"/>
                <a:ea typeface="黑体"/>
              </a:rPr>
              <a:t>2</a:t>
            </a:r>
            <a:r>
              <a:rPr lang="en-US" altLang="zh-CN" sz="2400" b="0" kern="0" baseline="30000" dirty="0">
                <a:solidFill>
                  <a:srgbClr val="000000"/>
                </a:solidFill>
                <a:latin typeface="Times New Roman"/>
                <a:ea typeface="黑体"/>
              </a:rPr>
              <a:t>n</a:t>
            </a:r>
            <a:r>
              <a:rPr lang="zh-CN" altLang="en-US" sz="2400" b="0" kern="0" dirty="0">
                <a:solidFill>
                  <a:srgbClr val="000000"/>
                </a:solidFill>
                <a:latin typeface="Times New Roman"/>
                <a:ea typeface="黑体"/>
              </a:rPr>
              <a:t>字节大小）</a:t>
            </a:r>
            <a:endParaRPr lang="en-US" altLang="zh-CN" sz="2400" b="0" kern="0" dirty="0">
              <a:solidFill>
                <a:srgbClr val="000000"/>
              </a:solidFill>
              <a:latin typeface="Times New Roman"/>
              <a:ea typeface="黑体"/>
            </a:endParaRPr>
          </a:p>
          <a:p>
            <a:pPr>
              <a:spcBef>
                <a:spcPts val="1200"/>
              </a:spcBef>
              <a:buClrTx/>
              <a:buNone/>
              <a:defRPr/>
            </a:pPr>
            <a:endParaRPr lang="zh-CN" altLang="en-US" b="0" kern="0" dirty="0">
              <a:latin typeface="Times New Roman"/>
              <a:ea typeface="黑体"/>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441449786"/>
              </p:ext>
            </p:extLst>
          </p:nvPr>
        </p:nvGraphicFramePr>
        <p:xfrm>
          <a:off x="2280531" y="2060849"/>
          <a:ext cx="7029450" cy="1296987"/>
        </p:xfrm>
        <a:graphic>
          <a:graphicData uri="http://schemas.openxmlformats.org/presentationml/2006/ole">
            <mc:AlternateContent xmlns:mc="http://schemas.openxmlformats.org/markup-compatibility/2006">
              <mc:Choice xmlns:v="urn:schemas-microsoft-com:vml" Requires="v">
                <p:oleObj spid="_x0000_s3108" name="Document" r:id="rId3" imgW="7424928" imgH="1373124" progId="Word.Document.8">
                  <p:embed/>
                </p:oleObj>
              </mc:Choice>
              <mc:Fallback>
                <p:oleObj name="Document" r:id="rId3" imgW="7424928" imgH="1373124" progId="Word.Document.8">
                  <p:embed/>
                  <p:pic>
                    <p:nvPicPr>
                      <p:cNvPr id="1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0531" y="2060849"/>
                        <a:ext cx="702945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动作按钮: 转到主页 6">
            <a:hlinkClick r:id="rId5" action="ppaction://hlinksldjump" highlightClick="1"/>
            <a:extLst>
              <a:ext uri="{FF2B5EF4-FFF2-40B4-BE49-F238E27FC236}">
                <a16:creationId xmlns:a16="http://schemas.microsoft.com/office/drawing/2014/main" id="{2FA1881B-E279-4FC4-BE61-FB0DC69D9EE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43752900"/>
      </p:ext>
    </p:extLst>
  </p:cSld>
  <p:clrMapOvr>
    <a:masterClrMapping/>
  </p:clrMapOvr>
  <p:transition spd="slow" advTm="38376"/>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873208" cy="5604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400"/>
              </a:lnSpc>
              <a:buClr>
                <a:srgbClr val="FF9900"/>
              </a:buClr>
              <a:defRPr/>
            </a:pPr>
            <a:r>
              <a:rPr lang="en-US" altLang="zh-CN" kern="0" dirty="0" err="1">
                <a:latin typeface="Times New Roman" panose="02020603050405020304" pitchFamily="18" charset="0"/>
                <a:cs typeface="Times New Roman" panose="02020603050405020304" pitchFamily="18" charset="0"/>
              </a:rPr>
              <a:t>i</a:t>
            </a:r>
            <a:r>
              <a:rPr lang="zh-CN" altLang="en-US" kern="0" dirty="0">
                <a:latin typeface="Times New Roman" panose="02020603050405020304" pitchFamily="18" charset="0"/>
                <a:cs typeface="Times New Roman" panose="02020603050405020304" pitchFamily="18" charset="0"/>
              </a:rPr>
              <a:t>节点区：</a:t>
            </a:r>
            <a:r>
              <a:rPr lang="en-US" altLang="zh-CN" sz="2400" b="0" kern="0" dirty="0" err="1">
                <a:solidFill>
                  <a:srgbClr val="000000"/>
                </a:solidFill>
                <a:latin typeface="Times New Roman" panose="02020603050405020304" pitchFamily="18" charset="0"/>
                <a:cs typeface="Times New Roman" panose="02020603050405020304" pitchFamily="18" charset="0"/>
              </a:rPr>
              <a:t>i</a:t>
            </a:r>
            <a:r>
              <a:rPr lang="zh-CN" altLang="en-US" sz="2400" b="0" kern="0" dirty="0">
                <a:solidFill>
                  <a:srgbClr val="000000"/>
                </a:solidFill>
                <a:latin typeface="Times New Roman" panose="02020603050405020304" pitchFamily="18" charset="0"/>
                <a:cs typeface="Times New Roman" panose="02020603050405020304" pitchFamily="18" charset="0"/>
              </a:rPr>
              <a:t>节点</a:t>
            </a:r>
            <a:r>
              <a:rPr lang="en-US" altLang="zh-CN" sz="2400" b="0" kern="0" dirty="0">
                <a:solidFill>
                  <a:srgbClr val="000000"/>
                </a:solidFill>
                <a:latin typeface="Times New Roman" panose="02020603050405020304" pitchFamily="18" charset="0"/>
                <a:cs typeface="Times New Roman" panose="02020603050405020304" pitchFamily="18" charset="0"/>
              </a:rPr>
              <a:t>(index node</a:t>
            </a:r>
            <a:r>
              <a:rPr lang="zh-CN" altLang="en-US" sz="2400" b="0" kern="0" dirty="0">
                <a:solidFill>
                  <a:srgbClr val="000000"/>
                </a:solidFill>
                <a:latin typeface="Times New Roman" panose="02020603050405020304" pitchFamily="18" charset="0"/>
                <a:cs typeface="Times New Roman" panose="02020603050405020304" pitchFamily="18" charset="0"/>
              </a:rPr>
              <a:t>，简记为</a:t>
            </a:r>
            <a:r>
              <a:rPr lang="en-US" altLang="zh-CN" sz="2400" b="0" kern="0" dirty="0" err="1">
                <a:solidFill>
                  <a:srgbClr val="000000"/>
                </a:solidFill>
                <a:latin typeface="Times New Roman" panose="02020603050405020304" pitchFamily="18" charset="0"/>
                <a:cs typeface="Times New Roman" panose="02020603050405020304" pitchFamily="18" charset="0"/>
              </a:rPr>
              <a:t>i</a:t>
            </a:r>
            <a:r>
              <a:rPr lang="en-US" altLang="zh-CN" sz="2400" b="0" kern="0" dirty="0">
                <a:solidFill>
                  <a:srgbClr val="000000"/>
                </a:solidFill>
                <a:latin typeface="Times New Roman" panose="02020603050405020304" pitchFamily="18" charset="0"/>
                <a:cs typeface="Times New Roman" panose="02020603050405020304" pitchFamily="18" charset="0"/>
              </a:rPr>
              <a:t>-node)</a:t>
            </a:r>
          </a:p>
          <a:p>
            <a:pPr lvl="1" eaLnBrk="1" hangingPunct="1">
              <a:lnSpc>
                <a:spcPts val="3400"/>
              </a:lnSpc>
              <a:defRPr/>
            </a:pPr>
            <a:r>
              <a:rPr lang="zh-CN" altLang="en-US" b="0" kern="0" dirty="0">
                <a:solidFill>
                  <a:srgbClr val="000000"/>
                </a:solidFill>
                <a:latin typeface="Times New Roman" pitchFamily="18" charset="0"/>
              </a:rPr>
              <a:t>由若干块构成，在</a:t>
            </a:r>
            <a:r>
              <a:rPr lang="en-US" altLang="zh-CN" kern="0" dirty="0" err="1">
                <a:solidFill>
                  <a:srgbClr val="FF0000"/>
                </a:solidFill>
                <a:latin typeface="Courier New" panose="02070309020205020404" pitchFamily="49" charset="0"/>
                <a:cs typeface="Courier New" panose="02070309020205020404" pitchFamily="49" charset="0"/>
              </a:rPr>
              <a:t>mkfs</a:t>
            </a:r>
            <a:r>
              <a:rPr lang="zh-CN" altLang="en-US" kern="0" dirty="0">
                <a:latin typeface="Courier New" panose="02070309020205020404" pitchFamily="49" charset="0"/>
                <a:cs typeface="Courier New" panose="02070309020205020404" pitchFamily="49" charset="0"/>
              </a:rPr>
              <a:t>命令</a:t>
            </a:r>
            <a:r>
              <a:rPr lang="zh-CN" altLang="en-US" kern="0" dirty="0">
                <a:latin typeface="Times New Roman" pitchFamily="18" charset="0"/>
              </a:rPr>
              <a:t>创建</a:t>
            </a:r>
            <a:r>
              <a:rPr lang="zh-CN" altLang="en-US" kern="0" dirty="0">
                <a:solidFill>
                  <a:srgbClr val="000000"/>
                </a:solidFill>
                <a:latin typeface="Times New Roman" pitchFamily="18" charset="0"/>
              </a:rPr>
              <a:t>文件系统时</a:t>
            </a:r>
            <a:r>
              <a:rPr lang="zh-CN" altLang="en-US" b="0" kern="0" dirty="0">
                <a:solidFill>
                  <a:srgbClr val="000000"/>
                </a:solidFill>
                <a:latin typeface="Times New Roman" pitchFamily="18" charset="0"/>
              </a:rPr>
              <a:t>确定</a:t>
            </a:r>
          </a:p>
          <a:p>
            <a:pPr lvl="1" eaLnBrk="1" hangingPunct="1">
              <a:lnSpc>
                <a:spcPts val="3400"/>
              </a:lnSpc>
              <a:defRPr/>
            </a:pPr>
            <a:r>
              <a:rPr lang="zh-CN" altLang="en-US" b="0" kern="0" dirty="0">
                <a:solidFill>
                  <a:srgbClr val="000000"/>
                </a:solidFill>
                <a:latin typeface="Times New Roman" pitchFamily="18" charset="0"/>
              </a:rPr>
              <a:t>每块</a:t>
            </a:r>
            <a:r>
              <a:rPr lang="zh-CN" altLang="en-US" b="0" kern="0" dirty="0">
                <a:solidFill>
                  <a:srgbClr val="000000"/>
                </a:solidFill>
                <a:latin typeface="Times New Roman" panose="02020603050405020304" pitchFamily="18" charset="0"/>
                <a:cs typeface="Times New Roman" panose="02020603050405020304" pitchFamily="18" charset="0"/>
              </a:rPr>
              <a:t>可容</a:t>
            </a:r>
            <a:r>
              <a:rPr lang="zh-CN" altLang="en-US" kern="0" dirty="0">
                <a:solidFill>
                  <a:srgbClr val="000000"/>
                </a:solidFill>
                <a:latin typeface="Times New Roman" panose="02020603050405020304" pitchFamily="18" charset="0"/>
                <a:cs typeface="Times New Roman" panose="02020603050405020304" pitchFamily="18" charset="0"/>
              </a:rPr>
              <a:t>若干</a:t>
            </a:r>
            <a:r>
              <a:rPr lang="zh-CN" altLang="en-US" b="0" kern="0" dirty="0">
                <a:solidFill>
                  <a:srgbClr val="000000"/>
                </a:solidFill>
                <a:latin typeface="Times New Roman" panose="02020603050405020304" pitchFamily="18" charset="0"/>
                <a:cs typeface="Times New Roman" panose="02020603050405020304" pitchFamily="18" charset="0"/>
              </a:rPr>
              <a:t>个</a:t>
            </a: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a:t>
            </a: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节点大小固定（比如</a:t>
            </a:r>
            <a:r>
              <a:rPr lang="en-US" altLang="zh-CN" b="0" kern="0" dirty="0">
                <a:solidFill>
                  <a:srgbClr val="000000"/>
                </a:solidFill>
                <a:latin typeface="Times New Roman" panose="02020603050405020304" pitchFamily="18" charset="0"/>
                <a:cs typeface="Times New Roman" panose="02020603050405020304" pitchFamily="18" charset="0"/>
              </a:rPr>
              <a:t>64</a:t>
            </a:r>
            <a:r>
              <a:rPr lang="zh-CN" altLang="en-US" b="0" kern="0" dirty="0">
                <a:solidFill>
                  <a:srgbClr val="000000"/>
                </a:solidFill>
                <a:latin typeface="Times New Roman" panose="02020603050405020304" pitchFamily="18" charset="0"/>
                <a:cs typeface="Times New Roman" panose="02020603050405020304" pitchFamily="18" charset="0"/>
              </a:rPr>
              <a:t>字节）</a:t>
            </a:r>
          </a:p>
          <a:p>
            <a:pPr lvl="1" eaLnBrk="1" hangingPunct="1">
              <a:lnSpc>
                <a:spcPts val="3400"/>
              </a:lnSpc>
              <a:defRPr/>
            </a:pP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节点从</a:t>
            </a:r>
            <a:r>
              <a:rPr lang="en-US" altLang="zh-CN" kern="0" dirty="0">
                <a:solidFill>
                  <a:srgbClr val="000000"/>
                </a:solidFill>
                <a:latin typeface="Times New Roman" panose="02020603050405020304" pitchFamily="18" charset="0"/>
                <a:cs typeface="Times New Roman" panose="02020603050405020304" pitchFamily="18" charset="0"/>
              </a:rPr>
              <a:t>0</a:t>
            </a:r>
            <a:r>
              <a:rPr lang="zh-CN" altLang="en-US" b="0" kern="0" dirty="0">
                <a:solidFill>
                  <a:srgbClr val="000000"/>
                </a:solidFill>
                <a:latin typeface="Times New Roman" panose="02020603050405020304" pitchFamily="18" charset="0"/>
                <a:cs typeface="Times New Roman" panose="02020603050405020304" pitchFamily="18" charset="0"/>
              </a:rPr>
              <a:t>开始编号，根据编号可以索引到磁盘块</a:t>
            </a:r>
            <a:endParaRPr lang="en-US" altLang="zh-CN" b="0" kern="0" dirty="0">
              <a:solidFill>
                <a:srgbClr val="000000"/>
              </a:solidFill>
              <a:latin typeface="Times New Roman" panose="02020603050405020304" pitchFamily="18" charset="0"/>
              <a:cs typeface="Times New Roman" panose="02020603050405020304" pitchFamily="18" charset="0"/>
            </a:endParaRPr>
          </a:p>
          <a:p>
            <a:pPr lvl="1" eaLnBrk="1" hangingPunct="1">
              <a:lnSpc>
                <a:spcPts val="3400"/>
              </a:lnSpc>
              <a:defRPr/>
            </a:pPr>
            <a:r>
              <a:rPr lang="zh-CN" altLang="en-US" b="0" kern="0" dirty="0">
                <a:solidFill>
                  <a:srgbClr val="000000"/>
                </a:solidFill>
                <a:latin typeface="Times New Roman" panose="02020603050405020304" pitchFamily="18" charset="0"/>
                <a:cs typeface="Times New Roman" panose="02020603050405020304" pitchFamily="18" charset="0"/>
              </a:rPr>
              <a:t>每个文件都对应一个</a:t>
            </a: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a:t>
            </a: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节点中的信息包括：</a:t>
            </a:r>
          </a:p>
          <a:p>
            <a:pPr lvl="2" eaLnBrk="1" hangingPunct="1">
              <a:lnSpc>
                <a:spcPts val="3400"/>
              </a:lnSpc>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指向文件存储区数据块的一些索引</a:t>
            </a:r>
            <a:r>
              <a:rPr lang="zh-CN" altLang="en-US"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index</a:t>
            </a:r>
            <a:r>
              <a:rPr lang="zh-CN" altLang="en-US"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指针（组成</a:t>
            </a:r>
            <a:r>
              <a:rPr lang="zh-CN" altLang="en-US"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文件的</a:t>
            </a:r>
            <a:r>
              <a:rPr lang="zh-CN" altLang="en-US" b="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逻辑块</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a:t>
            </a:r>
            <a:r>
              <a:rPr lang="zh-CN" altLang="en-US"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硬盘的</a:t>
            </a:r>
            <a:r>
              <a:rPr lang="zh-CN" altLang="en-US" b="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物理块</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之间的映射）</a:t>
            </a:r>
          </a:p>
          <a:p>
            <a:pPr lvl="2" eaLnBrk="1" hangingPunct="1">
              <a:lnSpc>
                <a:spcPts val="3400"/>
              </a:lnSpc>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文件类型，属主，组，权限，</a:t>
            </a:r>
            <a:r>
              <a:rPr lang="en-US" altLang="zh-CN"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link</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数，大小，时戳</a:t>
            </a:r>
          </a:p>
          <a:p>
            <a:pPr marL="914400" lvl="2" indent="0" eaLnBrk="1" hangingPunct="1">
              <a:lnSpc>
                <a:spcPts val="3400"/>
              </a:lnSpc>
              <a:buNone/>
              <a:defRPr/>
            </a:pPr>
            <a:r>
              <a:rPr lang="zh-CN" altLang="en-US" b="0"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0" kern="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b="0"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节点内不含文件名）</a:t>
            </a:r>
          </a:p>
          <a:p>
            <a:pPr lvl="0" eaLnBrk="1" hangingPunct="1">
              <a:lnSpc>
                <a:spcPct val="100000"/>
              </a:lnSpc>
              <a:buClr>
                <a:srgbClr val="FF9900"/>
              </a:buClr>
              <a:defRPr/>
            </a:pPr>
            <a:r>
              <a:rPr lang="zh-CN" altLang="en-US" kern="0" dirty="0">
                <a:latin typeface="Times New Roman" panose="02020603050405020304" pitchFamily="18" charset="0"/>
                <a:cs typeface="Times New Roman" panose="02020603050405020304" pitchFamily="18" charset="0"/>
              </a:rPr>
              <a:t>文件存储区</a:t>
            </a:r>
            <a:endParaRPr lang="zh-CN" altLang="en-US" kern="0" dirty="0">
              <a:solidFill>
                <a:srgbClr val="000000"/>
              </a:solidFill>
              <a:latin typeface="Times New Roman" panose="02020603050405020304" pitchFamily="18" charset="0"/>
              <a:cs typeface="Times New Roman" panose="02020603050405020304" pitchFamily="18" charset="0"/>
            </a:endParaRPr>
          </a:p>
          <a:p>
            <a:pPr lvl="1" eaLnBrk="1" hangingPunct="1">
              <a:lnSpc>
                <a:spcPct val="100000"/>
              </a:lnSpc>
              <a:defRPr/>
            </a:pPr>
            <a:r>
              <a:rPr lang="zh-CN" altLang="en-US" b="0" kern="0" dirty="0">
                <a:solidFill>
                  <a:srgbClr val="000000"/>
                </a:solidFill>
                <a:latin typeface="Times New Roman" panose="02020603050405020304" pitchFamily="18" charset="0"/>
                <a:cs typeface="Times New Roman" panose="02020603050405020304" pitchFamily="18" charset="0"/>
              </a:rPr>
              <a:t>用于存放文件数据的区域，</a:t>
            </a:r>
            <a:r>
              <a:rPr lang="zh-CN" altLang="en-US" b="0" kern="0" dirty="0">
                <a:solidFill>
                  <a:srgbClr val="800000"/>
                </a:solidFill>
                <a:latin typeface="Times New Roman" panose="02020603050405020304" pitchFamily="18" charset="0"/>
                <a:cs typeface="Times New Roman" panose="02020603050405020304" pitchFamily="18" charset="0"/>
              </a:rPr>
              <a:t>包括目录表</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kern="0" dirty="0">
                <a:latin typeface="Verdana" panose="020B0604030504040204" pitchFamily="34" charset="0"/>
                <a:ea typeface="黑体" panose="02010609060101010101" pitchFamily="49" charset="-122"/>
              </a:rPr>
              <a:t>节点区和文件存储区</a:t>
            </a:r>
          </a:p>
        </p:txBody>
      </p:sp>
      <p:sp>
        <p:nvSpPr>
          <p:cNvPr id="4" name="动作按钮: 转到主页 3">
            <a:hlinkClick r:id="rId2" action="ppaction://hlinksldjump" highlightClick="1"/>
            <a:extLst>
              <a:ext uri="{FF2B5EF4-FFF2-40B4-BE49-F238E27FC236}">
                <a16:creationId xmlns:a16="http://schemas.microsoft.com/office/drawing/2014/main" id="{EB30DF5A-D749-4E6C-B05B-11B75077278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20516684"/>
      </p:ext>
    </p:extLst>
  </p:cSld>
  <p:clrMapOvr>
    <a:masterClrMapping/>
  </p:clrMapOvr>
  <p:transition spd="slow" advTm="38376"/>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5316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00000"/>
              </a:lnSpc>
              <a:buClr>
                <a:srgbClr val="FF9900"/>
              </a:buClr>
              <a:buNone/>
              <a:defRPr/>
            </a:pPr>
            <a:r>
              <a:rPr lang="en-US" altLang="zh-CN" kern="0" dirty="0"/>
              <a:t>Linux</a:t>
            </a:r>
            <a:r>
              <a:rPr lang="zh-CN" altLang="en-US" kern="0" dirty="0"/>
              <a:t>目录结构是树形带交叉勾连的目录结构</a:t>
            </a:r>
          </a:p>
          <a:p>
            <a:pPr lvl="0" eaLnBrk="1" hangingPunct="1">
              <a:lnSpc>
                <a:spcPct val="100000"/>
              </a:lnSpc>
              <a:buClr>
                <a:srgbClr val="FF9900"/>
              </a:buClr>
              <a:defRPr/>
            </a:pPr>
            <a:r>
              <a:rPr lang="zh-CN" altLang="en-US" kern="0" dirty="0"/>
              <a:t>目录表</a:t>
            </a:r>
          </a:p>
          <a:p>
            <a:pPr lvl="1" eaLnBrk="1" hangingPunct="1">
              <a:lnSpc>
                <a:spcPct val="150000"/>
              </a:lnSpc>
              <a:defRPr/>
            </a:pPr>
            <a:r>
              <a:rPr lang="zh-CN" altLang="en-US" b="0" kern="0" dirty="0">
                <a:solidFill>
                  <a:srgbClr val="000000"/>
                </a:solidFill>
              </a:rPr>
              <a:t>每个目录表也作为一个文件来管理，存于</a:t>
            </a:r>
            <a:r>
              <a:rPr lang="zh-CN" altLang="en-US" b="0" kern="0" dirty="0">
                <a:solidFill>
                  <a:srgbClr val="000000"/>
                </a:solidFill>
                <a:latin typeface="Times New Roman" pitchFamily="18" charset="0"/>
              </a:rPr>
              <a:t>“文件存储区”</a:t>
            </a:r>
            <a:r>
              <a:rPr lang="zh-CN" altLang="en-US" b="0" kern="0" dirty="0">
                <a:solidFill>
                  <a:srgbClr val="000000"/>
                </a:solidFill>
              </a:rPr>
              <a:t>中，有其自己的</a:t>
            </a:r>
            <a:r>
              <a:rPr lang="en-US" altLang="zh-CN" b="0" kern="0" dirty="0" err="1">
                <a:solidFill>
                  <a:srgbClr val="000000"/>
                </a:solidFill>
              </a:rPr>
              <a:t>i</a:t>
            </a:r>
            <a:r>
              <a:rPr lang="zh-CN" altLang="en-US" b="0" kern="0" dirty="0">
                <a:solidFill>
                  <a:srgbClr val="000000"/>
                </a:solidFill>
              </a:rPr>
              <a:t>节点和数据存储块</a:t>
            </a:r>
          </a:p>
          <a:p>
            <a:pPr lvl="1" eaLnBrk="1" hangingPunct="1">
              <a:lnSpc>
                <a:spcPct val="150000"/>
              </a:lnSpc>
              <a:defRPr/>
            </a:pPr>
            <a:r>
              <a:rPr lang="zh-CN" altLang="en-US" b="0" kern="0" dirty="0">
                <a:solidFill>
                  <a:srgbClr val="000000"/>
                </a:solidFill>
              </a:rPr>
              <a:t>目录表由若干个</a:t>
            </a:r>
            <a:r>
              <a:rPr lang="zh-CN" altLang="en-US" b="0" kern="0" dirty="0">
                <a:solidFill>
                  <a:srgbClr val="000000"/>
                </a:solidFill>
                <a:latin typeface="Times New Roman" pitchFamily="18" charset="0"/>
              </a:rPr>
              <a:t>“目录项”构成，</a:t>
            </a:r>
            <a:r>
              <a:rPr lang="zh-CN" altLang="en-US" b="0" kern="0" dirty="0">
                <a:solidFill>
                  <a:srgbClr val="000000"/>
                </a:solidFill>
              </a:rPr>
              <a:t>目录项只含两部分信息：</a:t>
            </a:r>
            <a:endParaRPr lang="en-US" altLang="zh-CN" b="0" kern="0" dirty="0">
              <a:solidFill>
                <a:srgbClr val="000000"/>
              </a:solidFill>
            </a:endParaRPr>
          </a:p>
          <a:p>
            <a:pPr marL="1200150" lvl="2" indent="-342900" eaLnBrk="1" hangingPunct="1">
              <a:lnSpc>
                <a:spcPct val="150000"/>
              </a:lnSpc>
              <a:buClr>
                <a:srgbClr val="009900"/>
              </a:buClr>
              <a:buFont typeface="Wingdings" panose="05000000000000000000" pitchFamily="2" charset="2"/>
              <a:buChar char="ü"/>
              <a:defRPr/>
            </a:pPr>
            <a:r>
              <a:rPr lang="zh-CN" altLang="en-US" sz="2000" b="0" kern="0" dirty="0">
                <a:solidFill>
                  <a:srgbClr val="000000"/>
                </a:solidFill>
                <a:latin typeface="Times New Roman" pitchFamily="18" charset="0"/>
                <a:ea typeface="黑体"/>
              </a:rPr>
              <a:t>文件名</a:t>
            </a:r>
            <a:endParaRPr lang="en-US" altLang="zh-CN" sz="2000" b="0" kern="0" dirty="0">
              <a:solidFill>
                <a:srgbClr val="000000"/>
              </a:solidFill>
              <a:latin typeface="Times New Roman" pitchFamily="18" charset="0"/>
              <a:ea typeface="黑体"/>
            </a:endParaRPr>
          </a:p>
          <a:p>
            <a:pPr marL="1200150" lvl="2" indent="-342900" eaLnBrk="1" hangingPunct="1">
              <a:lnSpc>
                <a:spcPct val="150000"/>
              </a:lnSpc>
              <a:buClr>
                <a:srgbClr val="009900"/>
              </a:buClr>
              <a:buFont typeface="Wingdings" panose="05000000000000000000" pitchFamily="2" charset="2"/>
              <a:buChar char="ü"/>
              <a:defRPr/>
            </a:pPr>
            <a:r>
              <a:rPr lang="en-US" altLang="zh-CN" sz="2000" b="0" kern="0" dirty="0" err="1">
                <a:solidFill>
                  <a:srgbClr val="000000"/>
                </a:solidFill>
                <a:latin typeface="Times New Roman" pitchFamily="18" charset="0"/>
                <a:ea typeface="黑体"/>
              </a:rPr>
              <a:t>i</a:t>
            </a:r>
            <a:r>
              <a:rPr lang="zh-CN" altLang="en-US" sz="2000" b="0" kern="0" dirty="0">
                <a:solidFill>
                  <a:srgbClr val="000000"/>
                </a:solidFill>
                <a:latin typeface="Times New Roman" pitchFamily="18" charset="0"/>
                <a:ea typeface="黑体"/>
              </a:rPr>
              <a:t>节点号</a:t>
            </a:r>
          </a:p>
          <a:p>
            <a:pPr lvl="1" eaLnBrk="1" hangingPunct="1">
              <a:lnSpc>
                <a:spcPct val="150000"/>
              </a:lnSpc>
              <a:defRPr/>
            </a:pPr>
            <a:r>
              <a:rPr lang="zh-CN" altLang="en-US" b="0" kern="0" dirty="0">
                <a:solidFill>
                  <a:srgbClr val="000000"/>
                </a:solidFill>
              </a:rPr>
              <a:t>用</a:t>
            </a:r>
            <a:r>
              <a:rPr lang="en-US" altLang="zh-CN" b="0" kern="0" dirty="0">
                <a:solidFill>
                  <a:srgbClr val="000000"/>
                </a:solidFill>
              </a:rPr>
              <a:t>ls</a:t>
            </a:r>
            <a:r>
              <a:rPr lang="zh-CN" altLang="en-US" b="0" kern="0" dirty="0">
                <a:solidFill>
                  <a:srgbClr val="000000"/>
                </a:solidFill>
              </a:rPr>
              <a:t>命令列出的目录大小是目录表文件本身的长度</a:t>
            </a:r>
          </a:p>
          <a:p>
            <a:pPr lvl="0" eaLnBrk="1" hangingPunct="1">
              <a:lnSpc>
                <a:spcPct val="100000"/>
              </a:lnSpc>
              <a:buClr>
                <a:srgbClr val="FF9900"/>
              </a:buClr>
              <a:defRPr/>
            </a:pPr>
            <a:endParaRPr lang="zh-CN" altLang="en-US" b="0" kern="0" dirty="0">
              <a:solidFill>
                <a:srgbClr val="000000"/>
              </a:solidFill>
            </a:endParaRPr>
          </a:p>
          <a:p>
            <a:pPr lvl="0" eaLnBrk="1" hangingPunct="1">
              <a:lnSpc>
                <a:spcPct val="100000"/>
              </a:lnSpc>
              <a:buClr>
                <a:srgbClr val="FF9900"/>
              </a:buClr>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目录的存储结构</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EF6A0AE-1EB3-498D-ACD2-ED2FA5AD53C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726872595"/>
      </p:ext>
    </p:extLst>
  </p:cSld>
  <p:clrMapOvr>
    <a:masterClrMapping/>
  </p:clrMapOvr>
  <p:transition spd="slow" advTm="3837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225136" cy="5028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a:lnSpc>
                <a:spcPct val="100000"/>
              </a:lnSpc>
              <a:buClr>
                <a:srgbClr val="FF9900"/>
              </a:buClr>
              <a:buNone/>
              <a:defRPr/>
            </a:pPr>
            <a:r>
              <a:rPr lang="zh-CN" altLang="en-US" kern="0" dirty="0"/>
              <a:t>（类似</a:t>
            </a:r>
            <a:r>
              <a:rPr lang="en-US" altLang="zh-CN" kern="0" dirty="0"/>
              <a:t>Windows</a:t>
            </a:r>
            <a:r>
              <a:rPr lang="zh-CN" altLang="en-US" kern="0" dirty="0"/>
              <a:t>的</a:t>
            </a:r>
            <a:r>
              <a:rPr lang="en-US" altLang="zh-CN" kern="0" dirty="0"/>
              <a:t>Program Files</a:t>
            </a:r>
            <a:r>
              <a:rPr lang="zh-CN" altLang="en-US" kern="0" dirty="0"/>
              <a:t>目录和</a:t>
            </a:r>
            <a:r>
              <a:rPr lang="en-US" altLang="zh-CN" kern="0" dirty="0"/>
              <a:t>Windows\system32</a:t>
            </a:r>
            <a:r>
              <a:rPr lang="zh-CN" altLang="en-US" kern="0" dirty="0"/>
              <a:t>）</a:t>
            </a:r>
            <a:endParaRPr lang="en-US" altLang="zh-CN" kern="0" dirty="0"/>
          </a:p>
          <a:p>
            <a:pPr lvl="0">
              <a:lnSpc>
                <a:spcPct val="100000"/>
              </a:lnSpc>
              <a:buClr>
                <a:srgbClr val="FF9900"/>
              </a:buClr>
              <a:defRPr/>
            </a:pPr>
            <a:r>
              <a:rPr lang="en-US" altLang="zh-CN" kern="0" dirty="0"/>
              <a:t>/bin </a:t>
            </a:r>
          </a:p>
          <a:p>
            <a:pPr lvl="1">
              <a:lnSpc>
                <a:spcPct val="100000"/>
              </a:lnSpc>
              <a:defRPr/>
            </a:pPr>
            <a:r>
              <a:rPr lang="zh-CN" altLang="en-US" b="0" kern="0" dirty="0">
                <a:solidFill>
                  <a:srgbClr val="000000"/>
                </a:solidFill>
              </a:rPr>
              <a:t>系统常用命令，如</a:t>
            </a:r>
            <a:r>
              <a:rPr lang="en-US" altLang="zh-CN" b="0" kern="0" dirty="0">
                <a:solidFill>
                  <a:srgbClr val="000000"/>
                </a:solidFill>
              </a:rPr>
              <a:t>ls</a:t>
            </a:r>
            <a:r>
              <a:rPr lang="zh-CN" altLang="en-US" b="0" kern="0" dirty="0">
                <a:solidFill>
                  <a:srgbClr val="000000"/>
                </a:solidFill>
              </a:rPr>
              <a:t>，</a:t>
            </a:r>
            <a:r>
              <a:rPr lang="en-US" altLang="zh-CN" b="0" kern="0" dirty="0">
                <a:solidFill>
                  <a:srgbClr val="000000"/>
                </a:solidFill>
              </a:rPr>
              <a:t>ln</a:t>
            </a:r>
            <a:r>
              <a:rPr lang="zh-CN" altLang="en-US" b="0" kern="0" dirty="0">
                <a:solidFill>
                  <a:srgbClr val="000000"/>
                </a:solidFill>
              </a:rPr>
              <a:t>，</a:t>
            </a:r>
            <a:r>
              <a:rPr lang="en-US" altLang="zh-CN" b="0" kern="0" dirty="0" err="1">
                <a:solidFill>
                  <a:srgbClr val="000000"/>
                </a:solidFill>
              </a:rPr>
              <a:t>cp</a:t>
            </a:r>
            <a:r>
              <a:rPr lang="zh-CN" altLang="en-US" b="0" kern="0" dirty="0">
                <a:solidFill>
                  <a:srgbClr val="000000"/>
                </a:solidFill>
              </a:rPr>
              <a:t>，</a:t>
            </a:r>
            <a:r>
              <a:rPr lang="en-US" altLang="zh-CN" b="0" kern="0" dirty="0">
                <a:solidFill>
                  <a:srgbClr val="000000"/>
                </a:solidFill>
              </a:rPr>
              <a:t>cat</a:t>
            </a:r>
            <a:r>
              <a:rPr lang="zh-CN" altLang="en-US" b="0" kern="0" dirty="0">
                <a:solidFill>
                  <a:srgbClr val="000000"/>
                </a:solidFill>
              </a:rPr>
              <a:t>等</a:t>
            </a:r>
          </a:p>
          <a:p>
            <a:pPr lvl="0">
              <a:lnSpc>
                <a:spcPct val="100000"/>
              </a:lnSpc>
              <a:buClr>
                <a:srgbClr val="FF9900"/>
              </a:buClr>
              <a:defRPr/>
            </a:pPr>
            <a:r>
              <a:rPr lang="en-US" altLang="zh-CN" kern="0" dirty="0"/>
              <a:t>/</a:t>
            </a:r>
            <a:r>
              <a:rPr lang="en-US" altLang="zh-CN" kern="0" dirty="0" err="1"/>
              <a:t>usr</a:t>
            </a:r>
            <a:r>
              <a:rPr lang="en-US" altLang="zh-CN" kern="0" dirty="0"/>
              <a:t>/bin </a:t>
            </a:r>
          </a:p>
          <a:p>
            <a:pPr lvl="1">
              <a:lnSpc>
                <a:spcPct val="100000"/>
              </a:lnSpc>
              <a:defRPr/>
            </a:pPr>
            <a:r>
              <a:rPr lang="zh-CN" altLang="en-US" b="0" kern="0" dirty="0">
                <a:solidFill>
                  <a:srgbClr val="000000"/>
                </a:solidFill>
              </a:rPr>
              <a:t>存放一些常用命令，如</a:t>
            </a:r>
            <a:r>
              <a:rPr lang="en-US" altLang="zh-CN" b="0" kern="0" dirty="0" err="1">
                <a:solidFill>
                  <a:srgbClr val="000000"/>
                </a:solidFill>
              </a:rPr>
              <a:t>ssh,ftp</a:t>
            </a:r>
            <a:r>
              <a:rPr lang="zh-CN" altLang="en-US" b="0" kern="0" dirty="0">
                <a:solidFill>
                  <a:srgbClr val="000000"/>
                </a:solidFill>
              </a:rPr>
              <a:t>，</a:t>
            </a:r>
            <a:r>
              <a:rPr lang="en-US" altLang="zh-CN" b="0" kern="0" dirty="0">
                <a:solidFill>
                  <a:srgbClr val="000000"/>
                </a:solidFill>
              </a:rPr>
              <a:t>make</a:t>
            </a:r>
            <a:r>
              <a:rPr lang="zh-CN" altLang="en-US" b="0" kern="0" dirty="0">
                <a:solidFill>
                  <a:srgbClr val="000000"/>
                </a:solidFill>
              </a:rPr>
              <a:t>，</a:t>
            </a:r>
            <a:r>
              <a:rPr lang="en-US" altLang="zh-CN" b="0" kern="0" dirty="0" err="1">
                <a:solidFill>
                  <a:srgbClr val="000000"/>
                </a:solidFill>
              </a:rPr>
              <a:t>gcc</a:t>
            </a:r>
            <a:r>
              <a:rPr lang="zh-CN" altLang="en-US" b="0" kern="0" dirty="0">
                <a:solidFill>
                  <a:srgbClr val="000000"/>
                </a:solidFill>
              </a:rPr>
              <a:t>，</a:t>
            </a:r>
            <a:r>
              <a:rPr lang="en-US" altLang="zh-CN" b="0" kern="0" dirty="0" err="1">
                <a:solidFill>
                  <a:srgbClr val="000000"/>
                </a:solidFill>
              </a:rPr>
              <a:t>git</a:t>
            </a:r>
            <a:r>
              <a:rPr lang="zh-CN" altLang="en-US" b="0" kern="0" dirty="0">
                <a:solidFill>
                  <a:srgbClr val="000000"/>
                </a:solidFill>
              </a:rPr>
              <a:t>等</a:t>
            </a:r>
            <a:endParaRPr lang="en-US" altLang="zh-CN" b="0" kern="0" dirty="0">
              <a:solidFill>
                <a:srgbClr val="000000"/>
              </a:solidFill>
            </a:endParaRPr>
          </a:p>
          <a:p>
            <a:pPr lvl="0">
              <a:lnSpc>
                <a:spcPct val="100000"/>
              </a:lnSpc>
              <a:buClr>
                <a:srgbClr val="FF9900"/>
              </a:buClr>
              <a:defRPr/>
            </a:pPr>
            <a:r>
              <a:rPr lang="en-US" altLang="zh-CN" kern="0" dirty="0"/>
              <a:t>/</a:t>
            </a:r>
            <a:r>
              <a:rPr lang="en-US" altLang="zh-CN" kern="0" dirty="0" err="1"/>
              <a:t>sbin</a:t>
            </a:r>
            <a:r>
              <a:rPr lang="en-US" altLang="zh-CN" kern="0" dirty="0"/>
              <a:t>,/</a:t>
            </a:r>
            <a:r>
              <a:rPr lang="en-US" altLang="zh-CN" kern="0" dirty="0" err="1"/>
              <a:t>usr</a:t>
            </a:r>
            <a:r>
              <a:rPr lang="en-US" altLang="zh-CN" kern="0" dirty="0"/>
              <a:t>/</a:t>
            </a:r>
            <a:r>
              <a:rPr lang="en-US" altLang="zh-CN" kern="0" dirty="0" err="1"/>
              <a:t>sbin</a:t>
            </a:r>
            <a:endParaRPr lang="en-US" altLang="zh-CN" kern="0" dirty="0"/>
          </a:p>
          <a:p>
            <a:pPr lvl="1">
              <a:lnSpc>
                <a:spcPct val="100000"/>
              </a:lnSpc>
              <a:defRPr/>
            </a:pPr>
            <a:r>
              <a:rPr lang="zh-CN" altLang="en-US" b="0" kern="0" dirty="0">
                <a:solidFill>
                  <a:srgbClr val="000000"/>
                </a:solidFill>
              </a:rPr>
              <a:t>系统管理员专用命令</a:t>
            </a:r>
            <a:endParaRPr lang="en-US" altLang="zh-CN" b="0" kern="0" dirty="0">
              <a:solidFill>
                <a:srgbClr val="000000"/>
              </a:solidFill>
            </a:endParaRPr>
          </a:p>
          <a:p>
            <a:pPr lvl="0">
              <a:buClr>
                <a:srgbClr val="FF9900"/>
              </a:buClr>
              <a:defRPr/>
            </a:pPr>
            <a:r>
              <a:rPr lang="en-US" altLang="zh-CN" kern="0" dirty="0"/>
              <a:t>/dev </a:t>
            </a:r>
          </a:p>
          <a:p>
            <a:pPr lvl="1">
              <a:defRPr/>
            </a:pPr>
            <a:r>
              <a:rPr lang="zh-CN" altLang="en-US" kern="0" dirty="0">
                <a:solidFill>
                  <a:srgbClr val="000000"/>
                </a:solidFill>
              </a:rPr>
              <a:t>设备文件，如终端设备，磁带机，打印机等</a:t>
            </a:r>
          </a:p>
          <a:p>
            <a:pPr lvl="1" eaLnBrk="1" hangingPunct="1">
              <a:buClr>
                <a:srgbClr val="FF9900"/>
              </a:buClr>
              <a:defRPr/>
            </a:pPr>
            <a:r>
              <a:rPr lang="zh-CN" altLang="en-US" kern="0" dirty="0">
                <a:latin typeface="Times New Roman"/>
              </a:rPr>
              <a:t>尽量不要依靠字母的大小写区分不同文件名，文件名带来的说明性差，不便于</a:t>
            </a:r>
            <a:r>
              <a:rPr lang="en-US" altLang="zh-CN" kern="0" dirty="0">
                <a:latin typeface="Times New Roman"/>
              </a:rPr>
              <a:t>Windows/Linux</a:t>
            </a:r>
            <a:r>
              <a:rPr lang="zh-CN" altLang="en-US" kern="0" dirty="0">
                <a:latin typeface="Times New Roman"/>
              </a:rPr>
              <a:t>之间的迁移</a:t>
            </a:r>
            <a:endParaRPr lang="zh-CN" altLang="en-US" kern="0" dirty="0">
              <a:solidFill>
                <a:srgbClr val="003399"/>
              </a:solidFill>
              <a:latin typeface="Times New Roman"/>
            </a:endParaRPr>
          </a:p>
          <a:p>
            <a:pPr marL="342900" lvl="1" indent="0" defTabSz="685800">
              <a:lnSpc>
                <a:spcPct val="90000"/>
              </a:lnSpc>
              <a:buNone/>
              <a:defRPr/>
            </a:pPr>
            <a:endParaRPr lang="en-US" altLang="zh-CN" sz="1500" b="0" kern="0" dirty="0">
              <a:solidFill>
                <a:srgbClr val="000000"/>
              </a:solidFill>
              <a:ea typeface="黑体"/>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可运行程序和设备文件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04AD72D-AFB3-437E-B008-A5FF82D652DA}"/>
              </a:ext>
            </a:extLst>
          </p:cNvPr>
          <p:cNvSpPr/>
          <p:nvPr/>
        </p:nvSpPr>
        <p:spPr bwMode="auto">
          <a:xfrm>
            <a:off x="1703916" y="180480"/>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676627711"/>
      </p:ext>
    </p:extLst>
  </p:cSld>
  <p:clrMapOvr>
    <a:masterClrMapping/>
  </p:clrMapOvr>
  <p:transition spd="slow" advTm="38376"/>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目录和</a:t>
            </a:r>
            <a:r>
              <a:rPr lang="en-US" altLang="zh-CN" kern="0" dirty="0" err="1">
                <a:latin typeface="Verdana" panose="020B0604030504040204" pitchFamily="34" charset="0"/>
                <a:ea typeface="黑体" panose="02010609060101010101" pitchFamily="49" charset="-122"/>
              </a:rPr>
              <a:t>i</a:t>
            </a:r>
            <a:r>
              <a:rPr lang="zh-CN" altLang="en-US" kern="0" dirty="0">
                <a:latin typeface="Verdana" panose="020B0604030504040204" pitchFamily="34" charset="0"/>
                <a:ea typeface="黑体" panose="02010609060101010101" pitchFamily="49" charset="-122"/>
              </a:rPr>
              <a:t>节点的存储结构</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02160117"/>
              </p:ext>
            </p:extLst>
          </p:nvPr>
        </p:nvGraphicFramePr>
        <p:xfrm>
          <a:off x="1524000" y="1268761"/>
          <a:ext cx="9852274" cy="4631195"/>
        </p:xfrm>
        <a:graphic>
          <a:graphicData uri="http://schemas.openxmlformats.org/presentationml/2006/ole">
            <mc:AlternateContent xmlns:mc="http://schemas.openxmlformats.org/markup-compatibility/2006">
              <mc:Choice xmlns:v="urn:schemas-microsoft-com:vml" Requires="v">
                <p:oleObj spid="_x0000_s4132" name="Visio" r:id="rId3" imgW="5162677" imgH="2667067" progId="Visio.Drawing.11">
                  <p:embed/>
                </p:oleObj>
              </mc:Choice>
              <mc:Fallback>
                <p:oleObj name="Visio" r:id="rId3" imgW="5162677" imgH="2667067" progId="Visio.Drawing.11">
                  <p:embed/>
                  <p:pic>
                    <p:nvPicPr>
                      <p:cNvPr id="7" name="Object 3"/>
                      <p:cNvPicPr>
                        <a:picLocks noChangeAspect="1" noChangeArrowheads="1"/>
                      </p:cNvPicPr>
                      <p:nvPr/>
                    </p:nvPicPr>
                    <p:blipFill>
                      <a:blip r:embed="rId4"/>
                      <a:srcRect/>
                      <a:stretch>
                        <a:fillRect/>
                      </a:stretch>
                    </p:blipFill>
                    <p:spPr bwMode="auto">
                      <a:xfrm>
                        <a:off x="1524000" y="1268761"/>
                        <a:ext cx="9852274" cy="4631195"/>
                      </a:xfrm>
                      <a:prstGeom prst="rect">
                        <a:avLst/>
                      </a:prstGeom>
                      <a:noFill/>
                      <a:ln>
                        <a:noFill/>
                      </a:ln>
                      <a:effectLs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6B4A0E6B-3FEB-4C90-A62B-482F599C93E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540128549"/>
      </p:ext>
    </p:extLst>
  </p:cSld>
  <p:clrMapOvr>
    <a:masterClrMapping/>
  </p:clrMapOvr>
  <p:transition spd="slow" advTm="38376"/>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513168"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500"/>
              </a:lnSpc>
              <a:buClr>
                <a:srgbClr val="FF9900"/>
              </a:buClr>
              <a:defRPr/>
            </a:pPr>
            <a:r>
              <a:rPr lang="zh-CN" altLang="en-US" kern="0" dirty="0"/>
              <a:t>主要目的：</a:t>
            </a:r>
            <a:r>
              <a:rPr lang="zh-CN" altLang="en-US" sz="2400" b="0" kern="0" dirty="0">
                <a:solidFill>
                  <a:srgbClr val="000000"/>
                </a:solidFill>
                <a:latin typeface="Verdana" pitchFamily="34" charset="0"/>
              </a:rPr>
              <a:t>分开存放的主要目的是为了提高目录检索效率</a:t>
            </a:r>
          </a:p>
          <a:p>
            <a:pPr eaLnBrk="1" hangingPunct="1">
              <a:lnSpc>
                <a:spcPts val="3500"/>
              </a:lnSpc>
              <a:buClr>
                <a:srgbClr val="FF9900"/>
              </a:buClr>
              <a:defRPr/>
            </a:pPr>
            <a:r>
              <a:rPr lang="zh-CN" altLang="en-US" kern="0" dirty="0"/>
              <a:t>假定的环境</a:t>
            </a:r>
          </a:p>
          <a:p>
            <a:pPr lvl="1" eaLnBrk="1" hangingPunct="1">
              <a:lnSpc>
                <a:spcPts val="3500"/>
              </a:lnSpc>
              <a:defRPr/>
            </a:pPr>
            <a:r>
              <a:rPr lang="zh-CN" altLang="en-US" b="0" kern="0" dirty="0">
                <a:solidFill>
                  <a:srgbClr val="000000"/>
                </a:solidFill>
              </a:rPr>
              <a:t>存储文件名使用定长</a:t>
            </a:r>
            <a:r>
              <a:rPr lang="en-US" altLang="zh-CN" b="0" kern="0" dirty="0">
                <a:solidFill>
                  <a:srgbClr val="000000"/>
                </a:solidFill>
              </a:rPr>
              <a:t>14</a:t>
            </a:r>
            <a:r>
              <a:rPr lang="zh-CN" altLang="en-US" b="0" kern="0" dirty="0">
                <a:solidFill>
                  <a:srgbClr val="000000"/>
                </a:solidFill>
              </a:rPr>
              <a:t>字节，索引信息需要</a:t>
            </a:r>
            <a:r>
              <a:rPr lang="en-US" altLang="zh-CN" b="0" kern="0" dirty="0">
                <a:solidFill>
                  <a:srgbClr val="000000"/>
                </a:solidFill>
              </a:rPr>
              <a:t>64</a:t>
            </a:r>
            <a:r>
              <a:rPr lang="zh-CN" altLang="en-US" b="0" kern="0" dirty="0">
                <a:solidFill>
                  <a:srgbClr val="000000"/>
                </a:solidFill>
              </a:rPr>
              <a:t>字节，每磁盘块</a:t>
            </a:r>
            <a:r>
              <a:rPr lang="en-US" altLang="zh-CN" b="0" kern="0" dirty="0">
                <a:solidFill>
                  <a:srgbClr val="000000"/>
                </a:solidFill>
              </a:rPr>
              <a:t>512</a:t>
            </a:r>
            <a:r>
              <a:rPr lang="zh-CN" altLang="en-US" b="0" kern="0" dirty="0">
                <a:solidFill>
                  <a:srgbClr val="000000"/>
                </a:solidFill>
              </a:rPr>
              <a:t>字节</a:t>
            </a:r>
          </a:p>
          <a:p>
            <a:pPr lvl="1" eaLnBrk="1" hangingPunct="1">
              <a:lnSpc>
                <a:spcPts val="3500"/>
              </a:lnSpc>
              <a:defRPr/>
            </a:pPr>
            <a:r>
              <a:rPr lang="zh-CN" altLang="en-US" b="0" kern="0" dirty="0">
                <a:solidFill>
                  <a:srgbClr val="000000"/>
                </a:solidFill>
              </a:rPr>
              <a:t>当前目录下有</a:t>
            </a:r>
            <a:r>
              <a:rPr lang="en-US" altLang="zh-CN" b="0" kern="0" dirty="0">
                <a:solidFill>
                  <a:srgbClr val="000000"/>
                </a:solidFill>
              </a:rPr>
              <a:t>100</a:t>
            </a:r>
            <a:r>
              <a:rPr lang="zh-CN" altLang="en-US" b="0" kern="0" dirty="0">
                <a:solidFill>
                  <a:srgbClr val="000000"/>
                </a:solidFill>
              </a:rPr>
              <a:t>个文件，需要访问的文件的文件名</a:t>
            </a:r>
            <a:r>
              <a:rPr lang="en-US" altLang="zh-CN" b="0" kern="0" dirty="0" err="1">
                <a:solidFill>
                  <a:srgbClr val="000000"/>
                </a:solidFill>
              </a:rPr>
              <a:t>mydata.bin</a:t>
            </a:r>
            <a:r>
              <a:rPr lang="zh-CN" altLang="en-US" b="0" kern="0" dirty="0">
                <a:solidFill>
                  <a:srgbClr val="000000"/>
                </a:solidFill>
              </a:rPr>
              <a:t>存放在目录表的最末尾处</a:t>
            </a:r>
          </a:p>
          <a:p>
            <a:pPr eaLnBrk="1" hangingPunct="1">
              <a:lnSpc>
                <a:spcPts val="3500"/>
              </a:lnSpc>
              <a:buClr>
                <a:srgbClr val="FF9900"/>
              </a:buClr>
              <a:defRPr/>
            </a:pPr>
            <a:r>
              <a:rPr lang="zh-CN" altLang="en-US" kern="0" dirty="0"/>
              <a:t>方案一：一级结构</a:t>
            </a:r>
          </a:p>
          <a:p>
            <a:pPr lvl="1" eaLnBrk="1" hangingPunct="1">
              <a:lnSpc>
                <a:spcPts val="3500"/>
              </a:lnSpc>
              <a:defRPr/>
            </a:pPr>
            <a:r>
              <a:rPr lang="zh-CN" altLang="en-US" b="0" kern="0" dirty="0">
                <a:solidFill>
                  <a:srgbClr val="000000"/>
                </a:solidFill>
              </a:rPr>
              <a:t>文件名和索引信息存放在一起</a:t>
            </a:r>
            <a:r>
              <a:rPr lang="zh-CN" altLang="en-US" kern="0" dirty="0">
                <a:solidFill>
                  <a:srgbClr val="000000"/>
                </a:solidFill>
              </a:rPr>
              <a:t>，</a:t>
            </a:r>
            <a:r>
              <a:rPr lang="zh-CN" altLang="en-US" b="0" kern="0" dirty="0">
                <a:solidFill>
                  <a:srgbClr val="000000"/>
                </a:solidFill>
              </a:rPr>
              <a:t>放在目录表中</a:t>
            </a:r>
          </a:p>
          <a:p>
            <a:pPr lvl="1" eaLnBrk="1" hangingPunct="1">
              <a:lnSpc>
                <a:spcPts val="3500"/>
              </a:lnSpc>
              <a:defRPr/>
            </a:pPr>
            <a:r>
              <a:rPr lang="zh-CN" altLang="en-US" b="0" kern="0" dirty="0">
                <a:solidFill>
                  <a:srgbClr val="000000"/>
                </a:solidFill>
              </a:rPr>
              <a:t>每个目录项</a:t>
            </a:r>
            <a:r>
              <a:rPr lang="en-US" altLang="zh-CN" b="0" kern="0" dirty="0">
                <a:solidFill>
                  <a:srgbClr val="000000"/>
                </a:solidFill>
              </a:rPr>
              <a:t>78</a:t>
            </a:r>
            <a:r>
              <a:rPr lang="zh-CN" altLang="en-US" b="0" kern="0" dirty="0">
                <a:solidFill>
                  <a:srgbClr val="000000"/>
                </a:solidFill>
              </a:rPr>
              <a:t>字节，每块可容纳</a:t>
            </a:r>
            <a:r>
              <a:rPr lang="en-US" altLang="zh-CN" b="0" kern="0" dirty="0">
                <a:solidFill>
                  <a:srgbClr val="000000"/>
                </a:solidFill>
              </a:rPr>
              <a:t>512÷78=6</a:t>
            </a:r>
            <a:r>
              <a:rPr lang="zh-CN" altLang="en-US" b="0" kern="0" dirty="0">
                <a:solidFill>
                  <a:srgbClr val="000000"/>
                </a:solidFill>
              </a:rPr>
              <a:t>个目录项</a:t>
            </a:r>
          </a:p>
          <a:p>
            <a:pPr lvl="1" eaLnBrk="1" hangingPunct="1">
              <a:lnSpc>
                <a:spcPts val="3500"/>
              </a:lnSpc>
              <a:defRPr/>
            </a:pPr>
            <a:r>
              <a:rPr lang="zh-CN" altLang="en-US" b="0" kern="0" dirty="0">
                <a:solidFill>
                  <a:srgbClr val="000000"/>
                </a:solidFill>
              </a:rPr>
              <a:t>读入目录直到第</a:t>
            </a:r>
            <a:r>
              <a:rPr lang="en-US" altLang="zh-CN" b="0" kern="0" dirty="0">
                <a:solidFill>
                  <a:srgbClr val="000000"/>
                </a:solidFill>
              </a:rPr>
              <a:t>17</a:t>
            </a:r>
            <a:r>
              <a:rPr lang="zh-CN" altLang="en-US" b="0" kern="0" dirty="0">
                <a:solidFill>
                  <a:srgbClr val="000000"/>
                </a:solidFill>
              </a:rPr>
              <a:t>块才找到</a:t>
            </a:r>
            <a:r>
              <a:rPr lang="en-US" altLang="zh-CN" b="0" kern="0" dirty="0" err="1">
                <a:solidFill>
                  <a:srgbClr val="000000"/>
                </a:solidFill>
              </a:rPr>
              <a:t>mydata.bin</a:t>
            </a:r>
            <a:r>
              <a:rPr lang="zh-CN" altLang="en-US" b="0" kern="0" dirty="0">
                <a:solidFill>
                  <a:srgbClr val="000000"/>
                </a:solidFill>
              </a:rPr>
              <a:t>以及索引信息，根据索引信息访问文件存储区的数据块</a:t>
            </a:r>
          </a:p>
          <a:p>
            <a:pPr lvl="0" eaLnBrk="1" hangingPunct="1">
              <a:lnSpc>
                <a:spcPct val="100000"/>
              </a:lnSpc>
              <a:buClr>
                <a:srgbClr val="FF9900"/>
              </a:buClr>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表和</a:t>
            </a: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节点两级结构</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(1)</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CD9877ED-79C8-4BDD-9561-ACB1B3705FE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468902192"/>
      </p:ext>
    </p:extLst>
  </p:cSld>
  <p:clrMapOvr>
    <a:masterClrMapping/>
  </p:clrMapOvr>
  <p:transition spd="slow" advTm="38376"/>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97144"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500"/>
              </a:lnSpc>
              <a:buClr>
                <a:srgbClr val="FF9900"/>
              </a:buClr>
              <a:defRPr/>
            </a:pPr>
            <a:r>
              <a:rPr lang="zh-CN" altLang="en-US" kern="0" dirty="0"/>
              <a:t>方案二：两级结构</a:t>
            </a:r>
          </a:p>
          <a:p>
            <a:pPr lvl="1" eaLnBrk="1" hangingPunct="1">
              <a:lnSpc>
                <a:spcPts val="3500"/>
              </a:lnSpc>
              <a:defRPr/>
            </a:pPr>
            <a:r>
              <a:rPr lang="zh-CN" altLang="en-US" b="0" kern="0" dirty="0">
                <a:solidFill>
                  <a:srgbClr val="000000"/>
                </a:solidFill>
              </a:rPr>
              <a:t>文件名和索引信息分开，索引信息存放在</a:t>
            </a:r>
            <a:r>
              <a:rPr lang="en-US" altLang="zh-CN" b="0" kern="0" dirty="0" err="1">
                <a:solidFill>
                  <a:srgbClr val="000000"/>
                </a:solidFill>
              </a:rPr>
              <a:t>i</a:t>
            </a:r>
            <a:r>
              <a:rPr lang="zh-CN" altLang="en-US" b="0" kern="0" dirty="0">
                <a:solidFill>
                  <a:srgbClr val="000000"/>
                </a:solidFill>
              </a:rPr>
              <a:t>节点中，目录表中仅记录文件名和</a:t>
            </a:r>
            <a:r>
              <a:rPr lang="en-US" altLang="zh-CN" b="0" kern="0" dirty="0" err="1">
                <a:solidFill>
                  <a:srgbClr val="000000"/>
                </a:solidFill>
              </a:rPr>
              <a:t>i</a:t>
            </a:r>
            <a:r>
              <a:rPr lang="zh-CN" altLang="en-US" b="0" kern="0" dirty="0">
                <a:solidFill>
                  <a:srgbClr val="000000"/>
                </a:solidFill>
              </a:rPr>
              <a:t>节点的</a:t>
            </a:r>
            <a:r>
              <a:rPr lang="en-US" altLang="zh-CN" b="0" kern="0" dirty="0">
                <a:solidFill>
                  <a:srgbClr val="000000"/>
                </a:solidFill>
              </a:rPr>
              <a:t>2</a:t>
            </a:r>
            <a:r>
              <a:rPr lang="zh-CN" altLang="en-US" b="0" kern="0" dirty="0">
                <a:solidFill>
                  <a:srgbClr val="000000"/>
                </a:solidFill>
              </a:rPr>
              <a:t>字节编号</a:t>
            </a:r>
          </a:p>
          <a:p>
            <a:pPr lvl="1" eaLnBrk="1" hangingPunct="1">
              <a:lnSpc>
                <a:spcPts val="3500"/>
              </a:lnSpc>
              <a:defRPr/>
            </a:pPr>
            <a:r>
              <a:rPr lang="zh-CN" altLang="en-US" b="0" kern="0" dirty="0">
                <a:solidFill>
                  <a:srgbClr val="000000"/>
                </a:solidFill>
              </a:rPr>
              <a:t>每个目录项</a:t>
            </a:r>
            <a:r>
              <a:rPr lang="en-US" altLang="zh-CN" b="0" kern="0" dirty="0">
                <a:solidFill>
                  <a:srgbClr val="000000"/>
                </a:solidFill>
              </a:rPr>
              <a:t>16</a:t>
            </a:r>
            <a:r>
              <a:rPr lang="zh-CN" altLang="en-US" b="0" kern="0" dirty="0">
                <a:solidFill>
                  <a:srgbClr val="000000"/>
                </a:solidFill>
              </a:rPr>
              <a:t>字节，每磁盘块含</a:t>
            </a:r>
            <a:r>
              <a:rPr lang="en-US" altLang="zh-CN" b="0" kern="0" dirty="0">
                <a:solidFill>
                  <a:srgbClr val="000000"/>
                </a:solidFill>
              </a:rPr>
              <a:t>512÷16=32</a:t>
            </a:r>
            <a:r>
              <a:rPr lang="zh-CN" altLang="en-US" b="0" kern="0" dirty="0">
                <a:solidFill>
                  <a:srgbClr val="000000"/>
                </a:solidFill>
              </a:rPr>
              <a:t>个目录项</a:t>
            </a:r>
          </a:p>
          <a:p>
            <a:pPr lvl="1" eaLnBrk="1" hangingPunct="1">
              <a:lnSpc>
                <a:spcPts val="3500"/>
              </a:lnSpc>
              <a:defRPr/>
            </a:pPr>
            <a:r>
              <a:rPr lang="zh-CN" altLang="en-US" b="0" kern="0" dirty="0">
                <a:solidFill>
                  <a:srgbClr val="000000"/>
                </a:solidFill>
              </a:rPr>
              <a:t>读入</a:t>
            </a:r>
            <a:r>
              <a:rPr lang="en-US" altLang="zh-CN" b="0" kern="0" dirty="0">
                <a:solidFill>
                  <a:srgbClr val="000000"/>
                </a:solidFill>
              </a:rPr>
              <a:t>4</a:t>
            </a:r>
            <a:r>
              <a:rPr lang="zh-CN" altLang="en-US" b="0" kern="0" dirty="0">
                <a:solidFill>
                  <a:srgbClr val="000000"/>
                </a:solidFill>
              </a:rPr>
              <a:t>块就检索到名字</a:t>
            </a:r>
            <a:r>
              <a:rPr lang="en-US" altLang="zh-CN" b="0" kern="0" dirty="0" err="1">
                <a:solidFill>
                  <a:srgbClr val="000000"/>
                </a:solidFill>
              </a:rPr>
              <a:t>mydata.bin</a:t>
            </a:r>
            <a:r>
              <a:rPr lang="zh-CN" altLang="en-US" b="0" kern="0" dirty="0">
                <a:solidFill>
                  <a:srgbClr val="000000"/>
                </a:solidFill>
              </a:rPr>
              <a:t>的</a:t>
            </a:r>
            <a:r>
              <a:rPr lang="en-US" altLang="zh-CN" b="0" kern="0" dirty="0" err="1">
                <a:solidFill>
                  <a:srgbClr val="000000"/>
                </a:solidFill>
              </a:rPr>
              <a:t>i</a:t>
            </a:r>
            <a:r>
              <a:rPr lang="zh-CN" altLang="en-US" b="0" kern="0" dirty="0">
                <a:solidFill>
                  <a:srgbClr val="000000"/>
                </a:solidFill>
              </a:rPr>
              <a:t>节点号</a:t>
            </a:r>
          </a:p>
          <a:p>
            <a:pPr lvl="1" eaLnBrk="1" hangingPunct="1">
              <a:lnSpc>
                <a:spcPts val="3500"/>
              </a:lnSpc>
              <a:defRPr/>
            </a:pPr>
            <a:r>
              <a:rPr lang="zh-CN" altLang="en-US" b="0" kern="0" dirty="0">
                <a:solidFill>
                  <a:srgbClr val="000000"/>
                </a:solidFill>
              </a:rPr>
              <a:t>根据</a:t>
            </a:r>
            <a:r>
              <a:rPr lang="en-US" altLang="zh-CN" b="0" kern="0" dirty="0" err="1">
                <a:solidFill>
                  <a:srgbClr val="000000"/>
                </a:solidFill>
              </a:rPr>
              <a:t>i</a:t>
            </a:r>
            <a:r>
              <a:rPr lang="zh-CN" altLang="en-US" b="0" kern="0" dirty="0">
                <a:solidFill>
                  <a:srgbClr val="000000"/>
                </a:solidFill>
              </a:rPr>
              <a:t>节点号访问对应的磁盘块，读入</a:t>
            </a:r>
            <a:r>
              <a:rPr lang="en-US" altLang="zh-CN" b="0" kern="0" dirty="0" err="1">
                <a:solidFill>
                  <a:srgbClr val="000000"/>
                </a:solidFill>
              </a:rPr>
              <a:t>i</a:t>
            </a:r>
            <a:r>
              <a:rPr lang="zh-CN" altLang="en-US" b="0" kern="0" dirty="0">
                <a:solidFill>
                  <a:srgbClr val="000000"/>
                </a:solidFill>
              </a:rPr>
              <a:t>节点中的索引信息</a:t>
            </a:r>
          </a:p>
          <a:p>
            <a:pPr lvl="1" eaLnBrk="1" hangingPunct="1">
              <a:lnSpc>
                <a:spcPts val="3500"/>
              </a:lnSpc>
              <a:defRPr/>
            </a:pPr>
            <a:r>
              <a:rPr lang="zh-CN" altLang="en-US" b="0" kern="0" dirty="0">
                <a:solidFill>
                  <a:srgbClr val="000000"/>
                </a:solidFill>
              </a:rPr>
              <a:t>总共磁盘操作</a:t>
            </a:r>
            <a:r>
              <a:rPr lang="en-US" altLang="zh-CN" b="0" kern="0" dirty="0">
                <a:solidFill>
                  <a:srgbClr val="000000"/>
                </a:solidFill>
              </a:rPr>
              <a:t>5</a:t>
            </a:r>
            <a:r>
              <a:rPr lang="zh-CN" altLang="en-US" b="0" kern="0" dirty="0">
                <a:solidFill>
                  <a:srgbClr val="000000"/>
                </a:solidFill>
              </a:rPr>
              <a:t>块，就可以根据名字找到文件的索引信息</a:t>
            </a:r>
          </a:p>
          <a:p>
            <a:pPr eaLnBrk="1" hangingPunct="1">
              <a:lnSpc>
                <a:spcPts val="3500"/>
              </a:lnSpc>
              <a:buClr>
                <a:srgbClr val="FF9900"/>
              </a:buClr>
              <a:defRPr/>
            </a:pPr>
            <a:r>
              <a:rPr lang="zh-CN" altLang="en-US" kern="0" dirty="0"/>
              <a:t>两种方案的比较</a:t>
            </a:r>
          </a:p>
          <a:p>
            <a:pPr lvl="1" eaLnBrk="1" hangingPunct="1">
              <a:lnSpc>
                <a:spcPts val="3500"/>
              </a:lnSpc>
              <a:defRPr/>
            </a:pPr>
            <a:r>
              <a:rPr lang="zh-CN" altLang="en-US" b="0" kern="0" dirty="0">
                <a:solidFill>
                  <a:srgbClr val="000000"/>
                </a:solidFill>
              </a:rPr>
              <a:t>后者需要更少的磁盘访问次数</a:t>
            </a:r>
          </a:p>
          <a:p>
            <a:pPr lvl="1" eaLnBrk="1" hangingPunct="1">
              <a:lnSpc>
                <a:spcPts val="3500"/>
              </a:lnSpc>
              <a:defRPr/>
            </a:pPr>
            <a:r>
              <a:rPr lang="zh-CN" altLang="en-US" b="0" kern="0" dirty="0">
                <a:solidFill>
                  <a:srgbClr val="000000"/>
                </a:solidFill>
              </a:rPr>
              <a:t>文件系统采用这样的存储结构，完全可以在同一目录或者不同目录中的两个目录项，有相同的</a:t>
            </a:r>
            <a:r>
              <a:rPr lang="en-US" altLang="zh-CN" b="0" kern="0" dirty="0" err="1">
                <a:solidFill>
                  <a:srgbClr val="000000"/>
                </a:solidFill>
              </a:rPr>
              <a:t>i</a:t>
            </a:r>
            <a:r>
              <a:rPr lang="zh-CN" altLang="en-US" b="0" kern="0" dirty="0">
                <a:solidFill>
                  <a:srgbClr val="000000"/>
                </a:solidFill>
              </a:rPr>
              <a:t>节点号</a:t>
            </a:r>
          </a:p>
          <a:p>
            <a:pPr lvl="0" eaLnBrk="1" hangingPunct="1">
              <a:lnSpc>
                <a:spcPct val="90000"/>
              </a:lnSpc>
              <a:buClr>
                <a:srgbClr val="FF9900"/>
              </a:buClr>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表和</a:t>
            </a: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节点两级结构</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CB6D9E42-F4A4-45D0-8E9C-34ED40CB6E6E}"/>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04716750"/>
      </p:ext>
    </p:extLst>
  </p:cSld>
  <p:clrMapOvr>
    <a:masterClrMapping/>
  </p:clrMapOvr>
  <p:transition spd="slow" advTm="38376"/>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80120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50000"/>
              </a:lnSpc>
              <a:spcBef>
                <a:spcPct val="0"/>
              </a:spcBef>
              <a:buClrTx/>
              <a:buNone/>
            </a:pPr>
            <a:r>
              <a:rPr kumimoji="0" lang="en-US" altLang="zh-CN" u="sng" kern="0" dirty="0">
                <a:solidFill>
                  <a:schemeClr val="accent6"/>
                </a:solidFill>
                <a:latin typeface="Courier New" panose="02070309020205020404" pitchFamily="49" charset="0"/>
                <a:ea typeface="宋体" panose="02010600030101010101" pitchFamily="2" charset="-122"/>
                <a:cs typeface="Courier New" panose="02070309020205020404" pitchFamily="49" charset="0"/>
              </a:rPr>
              <a:t>stat jane.txt          </a:t>
            </a:r>
          </a:p>
          <a:p>
            <a:pPr marL="0" indent="0" eaLnBrk="1" hangingPunct="1">
              <a:lnSpc>
                <a:spcPct val="150000"/>
              </a:lnSpc>
              <a:spcBef>
                <a:spcPct val="0"/>
              </a:spcBef>
              <a:buClrTx/>
              <a:buNone/>
            </a:pPr>
            <a:r>
              <a:rPr kumimoji="0" lang="en-US" altLang="zh-CN" sz="1400" b="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File: 'jane.txt'</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Size: 280025          Blocks: 560        IO Block: 4096   regular file</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Device: fd01h/64769d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Inode</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85804       Links: 1</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Access: (0644/-</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rw</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-r--r--)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Uid</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( 1001/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jiang</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Gid</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( 1000/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gw</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Access: 2018-11-14 18:33:23.000000000 +0800</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Modify: 2018-11-14 18:33:39.000000000 +0800</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Change: 2018-11-18 01:02:30.145173450 +0800</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命令</a:t>
            </a:r>
            <a:r>
              <a:rPr lang="en-US" altLang="zh-CN" kern="0" dirty="0">
                <a:latin typeface="Verdana" panose="020B0604030504040204" pitchFamily="34" charset="0"/>
                <a:ea typeface="黑体" panose="02010609060101010101" pitchFamily="49" charset="-122"/>
              </a:rPr>
              <a:t>stat</a:t>
            </a:r>
            <a:r>
              <a:rPr lang="zh-CN" altLang="en-US" kern="0" dirty="0">
                <a:latin typeface="Verdana" panose="020B0604030504040204" pitchFamily="34" charset="0"/>
                <a:ea typeface="黑体" panose="02010609060101010101" pitchFamily="49" charset="-122"/>
              </a:rPr>
              <a:t>：读取</a:t>
            </a:r>
            <a:r>
              <a:rPr lang="en-US" altLang="zh-CN" kern="0" dirty="0" err="1">
                <a:latin typeface="Verdana" panose="020B0604030504040204" pitchFamily="34" charset="0"/>
                <a:ea typeface="黑体" panose="02010609060101010101" pitchFamily="49" charset="-122"/>
              </a:rPr>
              <a:t>i</a:t>
            </a:r>
            <a:r>
              <a:rPr lang="zh-CN" altLang="en-US" kern="0" dirty="0">
                <a:latin typeface="Verdana" panose="020B0604030504040204" pitchFamily="34" charset="0"/>
                <a:ea typeface="黑体" panose="02010609060101010101" pitchFamily="49" charset="-122"/>
              </a:rPr>
              <a:t>节点信息</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D56507D2-577B-462D-90F5-5FB6081290A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15513817"/>
      </p:ext>
    </p:extLst>
  </p:cSld>
  <p:clrMapOvr>
    <a:masterClrMapping/>
  </p:clrMapOvr>
  <p:transition spd="slow" advTm="38376"/>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硬链接</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C5E10DF1-CE0D-4FCB-9B07-815DEF2CA0AD}"/>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0809767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defRPr/>
            </a:pPr>
            <a:r>
              <a:rPr lang="zh-CN" altLang="en-US" b="0" kern="0" dirty="0">
                <a:solidFill>
                  <a:srgbClr val="000000"/>
                </a:solidFill>
              </a:rPr>
              <a:t>目录表由目录项构成，目录项是</a:t>
            </a:r>
            <a:r>
              <a:rPr lang="zh-CN" altLang="en-US" b="0" kern="0" dirty="0">
                <a:solidFill>
                  <a:srgbClr val="000000"/>
                </a:solidFill>
                <a:latin typeface="Times New Roman" pitchFamily="18" charset="0"/>
              </a:rPr>
              <a:t>一个“文件名</a:t>
            </a:r>
            <a:r>
              <a:rPr lang="en-US" altLang="zh-CN" b="0" kern="0" dirty="0">
                <a:solidFill>
                  <a:srgbClr val="000000"/>
                </a:solidFill>
                <a:latin typeface="Times New Roman" pitchFamily="18" charset="0"/>
              </a:rPr>
              <a:t>-</a:t>
            </a:r>
            <a:r>
              <a:rPr lang="en-US" altLang="zh-CN" b="0" kern="0" dirty="0" err="1">
                <a:solidFill>
                  <a:srgbClr val="000000"/>
                </a:solidFill>
                <a:latin typeface="Times New Roman" pitchFamily="18" charset="0"/>
              </a:rPr>
              <a:t>i</a:t>
            </a:r>
            <a:r>
              <a:rPr lang="zh-CN" altLang="en-US" b="0" kern="0" dirty="0">
                <a:solidFill>
                  <a:srgbClr val="000000"/>
                </a:solidFill>
                <a:latin typeface="Times New Roman" pitchFamily="18" charset="0"/>
              </a:rPr>
              <a:t>节点号”</a:t>
            </a:r>
            <a:r>
              <a:rPr lang="zh-CN" altLang="en-US" b="0" kern="0" dirty="0">
                <a:solidFill>
                  <a:srgbClr val="000000"/>
                </a:solidFill>
              </a:rPr>
              <a:t>对</a:t>
            </a:r>
          </a:p>
          <a:p>
            <a:pPr lvl="1" eaLnBrk="1" hangingPunct="1">
              <a:lnSpc>
                <a:spcPct val="150000"/>
              </a:lnSpc>
              <a:defRPr/>
            </a:pPr>
            <a:r>
              <a:rPr lang="zh-CN" altLang="en-US" b="0" kern="0" dirty="0">
                <a:solidFill>
                  <a:srgbClr val="000000"/>
                </a:solidFill>
              </a:rPr>
              <a:t>根据文件系统的存储结构，可以在同一目录或者不同目录中的两个目录项，有相同的</a:t>
            </a:r>
            <a:r>
              <a:rPr lang="en-US" altLang="zh-CN" b="0" kern="0" dirty="0" err="1">
                <a:solidFill>
                  <a:srgbClr val="000000"/>
                </a:solidFill>
              </a:rPr>
              <a:t>i</a:t>
            </a:r>
            <a:r>
              <a:rPr lang="zh-CN" altLang="en-US" b="0" kern="0" dirty="0">
                <a:solidFill>
                  <a:srgbClr val="000000"/>
                </a:solidFill>
              </a:rPr>
              <a:t>节点号</a:t>
            </a:r>
          </a:p>
          <a:p>
            <a:pPr lvl="1" eaLnBrk="1" hangingPunct="1">
              <a:lnSpc>
                <a:spcPct val="150000"/>
              </a:lnSpc>
              <a:defRPr/>
            </a:pPr>
            <a:r>
              <a:rPr lang="zh-CN" altLang="en-US" b="0" kern="0" dirty="0">
                <a:solidFill>
                  <a:srgbClr val="000000"/>
                </a:solidFill>
              </a:rPr>
              <a:t>每个目录项指定的“文件名</a:t>
            </a:r>
            <a:r>
              <a:rPr lang="en-US" altLang="zh-CN" b="0" kern="0" dirty="0">
                <a:solidFill>
                  <a:srgbClr val="000000"/>
                </a:solidFill>
              </a:rPr>
              <a:t>-</a:t>
            </a:r>
            <a:r>
              <a:rPr lang="en-US" altLang="zh-CN" b="0" kern="0" dirty="0" err="1">
                <a:solidFill>
                  <a:srgbClr val="000000"/>
                </a:solidFill>
              </a:rPr>
              <a:t>i</a:t>
            </a:r>
            <a:r>
              <a:rPr lang="zh-CN" altLang="en-US" b="0" kern="0" dirty="0">
                <a:solidFill>
                  <a:srgbClr val="000000"/>
                </a:solidFill>
              </a:rPr>
              <a:t>节点号”映射关系，叫做</a:t>
            </a:r>
            <a:r>
              <a:rPr lang="en-US" altLang="zh-CN" b="0" kern="0" dirty="0">
                <a:solidFill>
                  <a:srgbClr val="000000"/>
                </a:solidFill>
              </a:rPr>
              <a:t>1</a:t>
            </a:r>
            <a:r>
              <a:rPr lang="zh-CN" altLang="en-US" b="0" kern="0" dirty="0">
                <a:solidFill>
                  <a:srgbClr val="000000"/>
                </a:solidFill>
              </a:rPr>
              <a:t>个硬连接</a:t>
            </a:r>
          </a:p>
          <a:p>
            <a:pPr lvl="1" eaLnBrk="1" hangingPunct="1">
              <a:lnSpc>
                <a:spcPct val="150000"/>
              </a:lnSpc>
              <a:defRPr/>
            </a:pPr>
            <a:r>
              <a:rPr lang="zh-CN" altLang="en-US" b="0" kern="0" dirty="0">
                <a:solidFill>
                  <a:srgbClr val="000000"/>
                </a:solidFill>
              </a:rPr>
              <a:t>硬连接数目</a:t>
            </a:r>
            <a:r>
              <a:rPr lang="en-US" altLang="zh-CN" b="0" kern="0" dirty="0">
                <a:solidFill>
                  <a:srgbClr val="000000"/>
                </a:solidFill>
                <a:latin typeface="Times New Roman" pitchFamily="18" charset="0"/>
              </a:rPr>
              <a:t>(link</a:t>
            </a:r>
            <a:r>
              <a:rPr lang="zh-CN" altLang="en-US" b="0" kern="0" dirty="0">
                <a:solidFill>
                  <a:srgbClr val="000000"/>
                </a:solidFill>
                <a:latin typeface="Times New Roman" pitchFamily="18" charset="0"/>
              </a:rPr>
              <a:t>数</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：同</a:t>
            </a:r>
            <a:r>
              <a:rPr lang="zh-CN" altLang="en-US" b="0" kern="0" dirty="0">
                <a:solidFill>
                  <a:srgbClr val="000000"/>
                </a:solidFill>
              </a:rPr>
              <a:t>一</a:t>
            </a:r>
            <a:r>
              <a:rPr lang="en-US" altLang="zh-CN" b="0" kern="0" dirty="0" err="1">
                <a:solidFill>
                  <a:srgbClr val="000000"/>
                </a:solidFill>
              </a:rPr>
              <a:t>i</a:t>
            </a:r>
            <a:r>
              <a:rPr lang="zh-CN" altLang="en-US" b="0" kern="0" dirty="0">
                <a:solidFill>
                  <a:srgbClr val="000000"/>
                </a:solidFill>
              </a:rPr>
              <a:t>节点被目录项引用的次数    </a:t>
            </a:r>
          </a:p>
          <a:p>
            <a:pPr lvl="1" eaLnBrk="1" hangingPunct="1">
              <a:lnSpc>
                <a:spcPct val="100000"/>
              </a:lnSpc>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硬连接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C3A0CE78-72F2-4247-BD9A-973C0C13D26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11201544"/>
      </p:ext>
    </p:extLst>
  </p:cSld>
  <p:clrMapOvr>
    <a:masterClrMapping/>
  </p:clrMapOvr>
  <p:transition spd="slow" advTm="38376"/>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spcBef>
                <a:spcPct val="0"/>
              </a:spcBef>
              <a:buNone/>
              <a:defRPr/>
            </a:pPr>
            <a:r>
              <a:rPr lang="en-US" altLang="zh-CN" sz="2000" kern="0" dirty="0">
                <a:solidFill>
                  <a:srgbClr val="000000"/>
                </a:solidFill>
                <a:latin typeface="Courier New" pitchFamily="49" charset="0"/>
              </a:rPr>
              <a:t>$ </a:t>
            </a:r>
            <a:r>
              <a:rPr lang="en-US" altLang="zh-CN" sz="2000" kern="0" dirty="0">
                <a:solidFill>
                  <a:srgbClr val="FF0000"/>
                </a:solidFill>
                <a:latin typeface="Courier New" pitchFamily="49" charset="0"/>
              </a:rPr>
              <a:t>ln chapt0 intro</a:t>
            </a:r>
          </a:p>
          <a:p>
            <a:pPr lvl="1" eaLnBrk="1" hangingPunct="1">
              <a:lnSpc>
                <a:spcPct val="150000"/>
              </a:lnSpc>
              <a:spcBef>
                <a:spcPct val="0"/>
              </a:spcBef>
              <a:buNone/>
              <a:defRPr/>
            </a:pPr>
            <a:r>
              <a:rPr lang="en-US" altLang="zh-CN" sz="2000" kern="0" dirty="0">
                <a:solidFill>
                  <a:srgbClr val="000000"/>
                </a:solidFill>
                <a:latin typeface="Courier New" pitchFamily="49" charset="0"/>
              </a:rPr>
              <a:t>$</a:t>
            </a:r>
            <a:r>
              <a:rPr lang="en-US" altLang="zh-CN" sz="2000" kern="0" dirty="0">
                <a:solidFill>
                  <a:srgbClr val="FF0000"/>
                </a:solidFill>
                <a:latin typeface="Courier New" pitchFamily="49" charset="0"/>
              </a:rPr>
              <a:t> ls -l chapt0  intro</a:t>
            </a:r>
          </a:p>
          <a:p>
            <a:pPr lvl="1" eaLnBrk="1" hangingPunct="1">
              <a:lnSpc>
                <a:spcPct val="150000"/>
              </a:lnSpc>
              <a:spcBef>
                <a:spcPct val="0"/>
              </a:spcBef>
              <a:buNone/>
              <a:defRPr/>
            </a:pPr>
            <a:r>
              <a:rPr lang="en-US" altLang="zh-CN" sz="2000" kern="0" dirty="0">
                <a:solidFill>
                  <a:srgbClr val="000000"/>
                </a:solidFill>
                <a:latin typeface="Courier New" pitchFamily="49" charset="0"/>
              </a:rPr>
              <a:t>-</a:t>
            </a:r>
            <a:r>
              <a:rPr lang="en-US" altLang="zh-CN" sz="2000" kern="0" dirty="0" err="1">
                <a:solidFill>
                  <a:srgbClr val="000000"/>
                </a:solidFill>
                <a:latin typeface="Courier New" pitchFamily="49" charset="0"/>
              </a:rPr>
              <a:t>rw-rw-rw</a:t>
            </a:r>
            <a:r>
              <a:rPr lang="en-US" altLang="zh-CN" sz="2000" kern="0" dirty="0">
                <a:solidFill>
                  <a:srgbClr val="000000"/>
                </a:solidFill>
                <a:latin typeface="Courier New" pitchFamily="49" charset="0"/>
              </a:rPr>
              <a:t>- 2  kc </a:t>
            </a:r>
            <a:r>
              <a:rPr lang="en-US" altLang="zh-CN" sz="2000" kern="0" dirty="0" err="1">
                <a:solidFill>
                  <a:srgbClr val="000000"/>
                </a:solidFill>
                <a:latin typeface="Courier New" pitchFamily="49" charset="0"/>
              </a:rPr>
              <a:t>kermit</a:t>
            </a:r>
            <a:r>
              <a:rPr lang="en-US" altLang="zh-CN" sz="2000" kern="0" dirty="0">
                <a:solidFill>
                  <a:srgbClr val="000000"/>
                </a:solidFill>
                <a:latin typeface="Courier New" pitchFamily="49" charset="0"/>
              </a:rPr>
              <a:t> 17935 Dec 12 18:07 chapt0</a:t>
            </a:r>
          </a:p>
          <a:p>
            <a:pPr lvl="1" eaLnBrk="1" hangingPunct="1">
              <a:lnSpc>
                <a:spcPct val="150000"/>
              </a:lnSpc>
              <a:spcBef>
                <a:spcPct val="0"/>
              </a:spcBef>
              <a:buNone/>
              <a:defRPr/>
            </a:pPr>
            <a:r>
              <a:rPr lang="en-US" altLang="zh-CN" sz="2000" kern="0" dirty="0">
                <a:solidFill>
                  <a:srgbClr val="000000"/>
                </a:solidFill>
                <a:latin typeface="Courier New" pitchFamily="49" charset="0"/>
              </a:rPr>
              <a:t>-</a:t>
            </a:r>
            <a:r>
              <a:rPr lang="en-US" altLang="zh-CN" sz="2000" kern="0" dirty="0" err="1">
                <a:solidFill>
                  <a:srgbClr val="000000"/>
                </a:solidFill>
                <a:latin typeface="Courier New" pitchFamily="49" charset="0"/>
              </a:rPr>
              <a:t>rw-rw-rw</a:t>
            </a:r>
            <a:r>
              <a:rPr lang="en-US" altLang="zh-CN" sz="2000" kern="0" dirty="0">
                <a:solidFill>
                  <a:srgbClr val="000000"/>
                </a:solidFill>
                <a:latin typeface="Courier New" pitchFamily="49" charset="0"/>
              </a:rPr>
              <a:t>- 2  kc </a:t>
            </a:r>
            <a:r>
              <a:rPr lang="en-US" altLang="zh-CN" sz="2000" kern="0" dirty="0" err="1">
                <a:solidFill>
                  <a:srgbClr val="000000"/>
                </a:solidFill>
                <a:latin typeface="Courier New" pitchFamily="49" charset="0"/>
              </a:rPr>
              <a:t>kermit</a:t>
            </a:r>
            <a:r>
              <a:rPr lang="en-US" altLang="zh-CN" sz="2000" kern="0" dirty="0">
                <a:solidFill>
                  <a:srgbClr val="000000"/>
                </a:solidFill>
                <a:latin typeface="Courier New" pitchFamily="49" charset="0"/>
              </a:rPr>
              <a:t> 17935 Dec 12 18:07 intro </a:t>
            </a:r>
          </a:p>
          <a:p>
            <a:pPr lvl="2" eaLnBrk="1" hangingPunct="1">
              <a:lnSpc>
                <a:spcPct val="150000"/>
              </a:lnSpc>
              <a:spcBef>
                <a:spcPct val="0"/>
              </a:spcBef>
              <a:buNone/>
              <a:defRPr/>
            </a:pPr>
            <a:r>
              <a:rPr lang="en-US" altLang="zh-CN" sz="2000" b="0" kern="0" dirty="0">
                <a:solidFill>
                  <a:srgbClr val="000000"/>
                </a:solidFill>
                <a:latin typeface="Courier New" pitchFamily="49" charset="0"/>
              </a:rPr>
              <a:t> (</a:t>
            </a:r>
            <a:r>
              <a:rPr lang="zh-CN" altLang="en-US" sz="2000" b="0" kern="0" dirty="0">
                <a:solidFill>
                  <a:srgbClr val="000000"/>
                </a:solidFill>
                <a:latin typeface="Courier New" pitchFamily="49" charset="0"/>
              </a:rPr>
              <a:t>前面的几项必相同</a:t>
            </a:r>
            <a:r>
              <a:rPr lang="en-US" altLang="zh-CN" sz="2000" b="0" kern="0" dirty="0">
                <a:solidFill>
                  <a:srgbClr val="000000"/>
                </a:solidFill>
                <a:latin typeface="Courier New" pitchFamily="49" charset="0"/>
              </a:rPr>
              <a:t>)</a:t>
            </a:r>
          </a:p>
          <a:p>
            <a:pPr lvl="1" eaLnBrk="1" hangingPunct="1">
              <a:lnSpc>
                <a:spcPct val="150000"/>
              </a:lnSpc>
              <a:spcBef>
                <a:spcPct val="0"/>
              </a:spcBef>
              <a:buNone/>
              <a:defRPr/>
            </a:pPr>
            <a:r>
              <a:rPr lang="en-US" altLang="zh-CN" sz="2000" kern="0" dirty="0">
                <a:solidFill>
                  <a:srgbClr val="000000"/>
                </a:solidFill>
                <a:latin typeface="Courier New" pitchFamily="49" charset="0"/>
              </a:rPr>
              <a:t>$ </a:t>
            </a:r>
            <a:r>
              <a:rPr lang="en-US" altLang="zh-CN" sz="2000" kern="0" dirty="0">
                <a:solidFill>
                  <a:srgbClr val="FF0000"/>
                </a:solidFill>
                <a:latin typeface="Courier New" pitchFamily="49" charset="0"/>
              </a:rPr>
              <a:t>ls -</a:t>
            </a:r>
            <a:r>
              <a:rPr lang="en-US" altLang="zh-CN" sz="2000" kern="0" dirty="0" err="1">
                <a:solidFill>
                  <a:srgbClr val="FF0000"/>
                </a:solidFill>
                <a:latin typeface="Courier New" pitchFamily="49" charset="0"/>
              </a:rPr>
              <a:t>i</a:t>
            </a:r>
            <a:r>
              <a:rPr lang="en-US" altLang="zh-CN" sz="2000" kern="0" dirty="0">
                <a:solidFill>
                  <a:srgbClr val="FF0000"/>
                </a:solidFill>
                <a:latin typeface="Courier New" pitchFamily="49" charset="0"/>
              </a:rPr>
              <a:t> chapt0  intro</a:t>
            </a:r>
          </a:p>
          <a:p>
            <a:pPr lvl="1" eaLnBrk="1" hangingPunct="1">
              <a:lnSpc>
                <a:spcPct val="150000"/>
              </a:lnSpc>
              <a:spcBef>
                <a:spcPct val="0"/>
              </a:spcBef>
              <a:buNone/>
              <a:defRPr/>
            </a:pPr>
            <a:r>
              <a:rPr lang="en-US" altLang="zh-CN" sz="2000" kern="0" dirty="0">
                <a:solidFill>
                  <a:srgbClr val="000000"/>
                </a:solidFill>
                <a:latin typeface="Courier New" pitchFamily="49" charset="0"/>
              </a:rPr>
              <a:t>    13210  chapt0</a:t>
            </a:r>
          </a:p>
          <a:p>
            <a:pPr lvl="1" eaLnBrk="1" hangingPunct="1">
              <a:lnSpc>
                <a:spcPct val="150000"/>
              </a:lnSpc>
              <a:spcBef>
                <a:spcPct val="0"/>
              </a:spcBef>
              <a:buNone/>
              <a:defRPr/>
            </a:pPr>
            <a:r>
              <a:rPr lang="en-US" altLang="zh-CN" sz="2000" kern="0" dirty="0">
                <a:solidFill>
                  <a:srgbClr val="000000"/>
                </a:solidFill>
                <a:latin typeface="Courier New" pitchFamily="49" charset="0"/>
              </a:rPr>
              <a:t>    13210  intro</a:t>
            </a:r>
          </a:p>
          <a:p>
            <a:pPr lvl="1" eaLnBrk="1" hangingPunct="1">
              <a:lnSpc>
                <a:spcPct val="150000"/>
              </a:lnSpc>
              <a:defRPr/>
            </a:pPr>
            <a:r>
              <a:rPr lang="en-US" altLang="zh-CN" sz="2000" b="0" kern="0" dirty="0">
                <a:solidFill>
                  <a:srgbClr val="000000"/>
                </a:solidFill>
              </a:rPr>
              <a:t>chapt0</a:t>
            </a:r>
            <a:r>
              <a:rPr lang="zh-CN" altLang="en-US" sz="2000" b="0" kern="0" dirty="0">
                <a:solidFill>
                  <a:srgbClr val="000000"/>
                </a:solidFill>
              </a:rPr>
              <a:t>与</a:t>
            </a:r>
            <a:r>
              <a:rPr lang="en-US" altLang="zh-CN" sz="2000" b="0" kern="0" dirty="0">
                <a:solidFill>
                  <a:srgbClr val="000000"/>
                </a:solidFill>
              </a:rPr>
              <a:t>intro</a:t>
            </a:r>
            <a:r>
              <a:rPr lang="zh-CN" altLang="en-US" sz="2000" b="0" kern="0" dirty="0">
                <a:solidFill>
                  <a:srgbClr val="000000"/>
                </a:solidFill>
              </a:rPr>
              <a:t>同时存在时，地位完全平等</a:t>
            </a:r>
          </a:p>
          <a:p>
            <a:pPr lvl="1" eaLnBrk="1" hangingPunct="1">
              <a:lnSpc>
                <a:spcPct val="150000"/>
              </a:lnSpc>
              <a:defRPr/>
            </a:pPr>
            <a:r>
              <a:rPr lang="zh-CN" altLang="en-US" sz="2000" b="0" kern="0" dirty="0">
                <a:solidFill>
                  <a:srgbClr val="000000"/>
                </a:solidFill>
              </a:rPr>
              <a:t>删</a:t>
            </a:r>
            <a:r>
              <a:rPr lang="en-US" altLang="zh-CN" sz="2000" b="0" kern="0" dirty="0">
                <a:solidFill>
                  <a:srgbClr val="000000"/>
                </a:solidFill>
              </a:rPr>
              <a:t>chapt0</a:t>
            </a:r>
            <a:r>
              <a:rPr lang="zh-CN" altLang="en-US" sz="2000" b="0" kern="0" dirty="0">
                <a:solidFill>
                  <a:srgbClr val="000000"/>
                </a:solidFill>
              </a:rPr>
              <a:t>文件，则</a:t>
            </a:r>
            <a:r>
              <a:rPr lang="en-US" altLang="zh-CN" sz="2000" b="0" kern="0" dirty="0">
                <a:solidFill>
                  <a:srgbClr val="000000"/>
                </a:solidFill>
              </a:rPr>
              <a:t>intro</a:t>
            </a:r>
            <a:r>
              <a:rPr lang="zh-CN" altLang="en-US" sz="2000" b="0" kern="0" dirty="0">
                <a:solidFill>
                  <a:srgbClr val="000000"/>
                </a:solidFill>
              </a:rPr>
              <a:t>仍存在但</a:t>
            </a:r>
            <a:r>
              <a:rPr lang="en-US" altLang="zh-CN" sz="2000" b="0" kern="0" dirty="0">
                <a:solidFill>
                  <a:srgbClr val="000000"/>
                </a:solidFill>
              </a:rPr>
              <a:t>link</a:t>
            </a:r>
            <a:r>
              <a:rPr lang="zh-CN" altLang="en-US" sz="2000" b="0" kern="0" dirty="0">
                <a:solidFill>
                  <a:srgbClr val="000000"/>
                </a:solidFill>
              </a:rPr>
              <a:t>数减</a:t>
            </a:r>
            <a:r>
              <a:rPr lang="en-US" altLang="zh-CN" sz="2000" b="0" kern="0" dirty="0">
                <a:solidFill>
                  <a:srgbClr val="000000"/>
                </a:solidFill>
              </a:rPr>
              <a:t>1</a:t>
            </a:r>
          </a:p>
          <a:p>
            <a:pPr lvl="1" eaLnBrk="1" hangingPunct="1">
              <a:lnSpc>
                <a:spcPct val="150000"/>
              </a:lnSpc>
              <a:defRPr/>
            </a:pPr>
            <a:r>
              <a:rPr lang="zh-CN" altLang="en-US" sz="2000" b="0" kern="0" dirty="0">
                <a:solidFill>
                  <a:srgbClr val="000000"/>
                </a:solidFill>
              </a:rPr>
              <a:t>硬连接，只限于同一文件系统中的普通文件</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ln: </a:t>
            </a:r>
            <a:r>
              <a:rPr lang="zh-CN" altLang="en-US" kern="0" dirty="0">
                <a:latin typeface="Verdana" panose="020B0604030504040204" pitchFamily="34" charset="0"/>
                <a:ea typeface="黑体" panose="02010609060101010101" pitchFamily="49" charset="-122"/>
              </a:rPr>
              <a:t>普通文件的硬连接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1CA33BB-9667-408B-8621-AD285846A34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631459576"/>
      </p:ext>
    </p:extLst>
  </p:cSld>
  <p:clrMapOvr>
    <a:masterClrMapping/>
  </p:clrMapOvr>
  <p:transition spd="slow" advTm="38376"/>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775520" y="992982"/>
            <a:ext cx="8644274" cy="1643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不允许对目录用</a:t>
            </a:r>
            <a:r>
              <a:rPr lang="en-US" altLang="zh-CN" kern="0" dirty="0"/>
              <a:t>ln</a:t>
            </a:r>
            <a:r>
              <a:rPr lang="zh-CN" altLang="en-US" kern="0" dirty="0"/>
              <a:t>命令建立硬连接</a:t>
            </a:r>
          </a:p>
          <a:p>
            <a:pPr lvl="0" eaLnBrk="1" hangingPunct="1">
              <a:lnSpc>
                <a:spcPct val="100000"/>
              </a:lnSpc>
              <a:buClr>
                <a:srgbClr val="FF9900"/>
              </a:buClr>
              <a:defRPr/>
            </a:pPr>
            <a:r>
              <a:rPr lang="zh-CN" altLang="en-US" kern="0" dirty="0"/>
              <a:t>一般来说</a:t>
            </a:r>
            <a:r>
              <a:rPr lang="en-US" altLang="zh-CN" kern="0" dirty="0"/>
              <a:t>,</a:t>
            </a:r>
            <a:r>
              <a:rPr lang="zh-CN" altLang="en-US" kern="0" dirty="0"/>
              <a:t>目录的</a:t>
            </a:r>
            <a:r>
              <a:rPr lang="en-US" altLang="zh-CN" kern="0" dirty="0"/>
              <a:t>link</a:t>
            </a:r>
            <a:r>
              <a:rPr lang="zh-CN" altLang="en-US" kern="0" dirty="0"/>
              <a:t>数</a:t>
            </a:r>
            <a:r>
              <a:rPr lang="en-US" altLang="zh-CN" kern="0" dirty="0"/>
              <a:t>=</a:t>
            </a:r>
            <a:r>
              <a:rPr lang="zh-CN" altLang="en-US" kern="0" dirty="0"/>
              <a:t>直属子目录数</a:t>
            </a:r>
            <a:r>
              <a:rPr lang="en-US" altLang="zh-CN" kern="0" dirty="0"/>
              <a:t>+2</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目录表的硬连接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874627052"/>
              </p:ext>
            </p:extLst>
          </p:nvPr>
        </p:nvGraphicFramePr>
        <p:xfrm>
          <a:off x="2141588" y="2204865"/>
          <a:ext cx="7881938" cy="3706813"/>
        </p:xfrm>
        <a:graphic>
          <a:graphicData uri="http://schemas.openxmlformats.org/presentationml/2006/ole">
            <mc:AlternateContent xmlns:mc="http://schemas.openxmlformats.org/markup-compatibility/2006">
              <mc:Choice xmlns:v="urn:schemas-microsoft-com:vml" Requires="v">
                <p:oleObj spid="_x0000_s5155" name="Visio" r:id="rId3" imgW="7781921" imgH="3324212" progId="Visio.Drawing.11">
                  <p:embed/>
                </p:oleObj>
              </mc:Choice>
              <mc:Fallback>
                <p:oleObj name="Visio" r:id="rId3" imgW="7781921" imgH="3324212" progId="Visio.Drawing.11">
                  <p:embed/>
                  <p:pic>
                    <p:nvPicPr>
                      <p:cNvPr id="9" name="Object 4"/>
                      <p:cNvPicPr>
                        <a:picLocks noChangeAspect="1" noChangeArrowheads="1"/>
                      </p:cNvPicPr>
                      <p:nvPr/>
                    </p:nvPicPr>
                    <p:blipFill>
                      <a:blip r:embed="rId4"/>
                      <a:srcRect/>
                      <a:stretch>
                        <a:fillRect/>
                      </a:stretch>
                    </p:blipFill>
                    <p:spPr bwMode="auto">
                      <a:xfrm>
                        <a:off x="2141588" y="2204865"/>
                        <a:ext cx="7881938"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7ADA9AB0-E874-4D51-BEC5-2BD9BEB7241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993040339"/>
      </p:ext>
    </p:extLst>
  </p:cSld>
  <p:clrMapOvr>
    <a:masterClrMapping/>
  </p:clrMapOvr>
  <p:transition spd="slow" advTm="38376"/>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目录表的硬连接示意图</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07798774"/>
              </p:ext>
            </p:extLst>
          </p:nvPr>
        </p:nvGraphicFramePr>
        <p:xfrm>
          <a:off x="2709610" y="1196753"/>
          <a:ext cx="6912480" cy="4918959"/>
        </p:xfrm>
        <a:graphic>
          <a:graphicData uri="http://schemas.openxmlformats.org/presentationml/2006/ole">
            <mc:AlternateContent xmlns:mc="http://schemas.openxmlformats.org/markup-compatibility/2006">
              <mc:Choice xmlns:v="urn:schemas-microsoft-com:vml" Requires="v">
                <p:oleObj spid="_x0000_s6179" name="Visio" r:id="rId3" imgW="11082528" imgH="7533894" progId="Visio.Drawing.11">
                  <p:embed/>
                </p:oleObj>
              </mc:Choice>
              <mc:Fallback>
                <p:oleObj name="Visio" r:id="rId3" imgW="11082528" imgH="7533894" progId="Visio.Drawing.11">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610" y="1196753"/>
                        <a:ext cx="6912480" cy="4918959"/>
                      </a:xfrm>
                      <a:prstGeom prst="rect">
                        <a:avLst/>
                      </a:prstGeom>
                      <a:noFill/>
                      <a:ln>
                        <a:noFill/>
                      </a:ln>
                      <a:effectLs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0A570458-F822-46EC-90EE-90CDCDD486DC}"/>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29450399"/>
      </p:ext>
    </p:extLst>
  </p:cSld>
  <p:clrMapOvr>
    <a:masterClrMapping/>
  </p:clrMapOvr>
  <p:transition spd="slow" advTm="38376"/>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符号连接</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93205758-1B85-473E-B461-666BFB67C442}"/>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509187886"/>
      </p:ext>
    </p:extLst>
  </p:cSld>
  <p:clrMapOvr>
    <a:masterClrMapping/>
  </p:clrMapOvr>
</p:sld>
</file>

<file path=ppt/theme/theme1.xml><?xml version="1.0" encoding="utf-8"?>
<a:theme xmlns:a="http://schemas.openxmlformats.org/drawingml/2006/main" name="蒋砚军《UNIX操作系统》">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蒋砚军《UNIX操作系统》">
      <a:majorFont>
        <a:latin typeface="Times New Roman"/>
        <a:ea typeface="楷体_GB2312"/>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zh-CN" altLang="en-US" sz="1400" b="1" i="0" u="none" strike="noStrike" cap="none" normalizeH="0" baseline="0" smtClean="0">
            <a:ln>
              <a:noFill/>
            </a:ln>
            <a:solidFill>
              <a:schemeClr val="tx1"/>
            </a:solidFill>
            <a:effectLst/>
            <a:latin typeface="Lucida Console" pitchFamily="49"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zh-CN" altLang="en-US" sz="1400" b="1" i="0" u="none" strike="noStrike" cap="none" normalizeH="0" baseline="0" smtClean="0">
            <a:ln>
              <a:noFill/>
            </a:ln>
            <a:solidFill>
              <a:schemeClr val="tx1"/>
            </a:solidFill>
            <a:effectLst/>
            <a:latin typeface="Lucida Console" pitchFamily="49" charset="0"/>
            <a:ea typeface="宋体" pitchFamily="2" charset="-122"/>
          </a:defRPr>
        </a:defPPr>
      </a:lstStyle>
    </a:lnDef>
  </a:objectDefaults>
  <a:extraClrSchemeLst>
    <a:extraClrScheme>
      <a:clrScheme name="蒋砚军《UNIX操作系统》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蒋砚军《UNIX操作系统》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蒋砚军《UNIX操作系统》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蒋砚军《UNIX操作系统》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蒋砚军《UNIX操作系统》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蒋砚军《UNIX操作系统》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蒋砚军《UNIX操作系统》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2934</TotalTime>
  <Words>11838</Words>
  <Application>Microsoft Office PowerPoint</Application>
  <PresentationFormat>宽屏</PresentationFormat>
  <Paragraphs>1191</Paragraphs>
  <Slides>149</Slides>
  <Notes>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149</vt:i4>
      </vt:variant>
    </vt:vector>
  </HeadingPairs>
  <TitlesOfParts>
    <vt:vector size="169" baseType="lpstr">
      <vt:lpstr>Arial Unicode MS</vt:lpstr>
      <vt:lpstr>等线</vt:lpstr>
      <vt:lpstr>方正粗谭黑简体</vt:lpstr>
      <vt:lpstr>仿宋</vt:lpstr>
      <vt:lpstr>仿宋_GB2312</vt:lpstr>
      <vt:lpstr>黑体</vt:lpstr>
      <vt:lpstr>楷体</vt:lpstr>
      <vt:lpstr>楷体_GB2312</vt:lpstr>
      <vt:lpstr>宋体</vt:lpstr>
      <vt:lpstr>Arial</vt:lpstr>
      <vt:lpstr>Courier New</vt:lpstr>
      <vt:lpstr>Lucida Console</vt:lpstr>
      <vt:lpstr>Tempus Sans ITC</vt:lpstr>
      <vt:lpstr>Times New Roman</vt:lpstr>
      <vt:lpstr>Verdana</vt:lpstr>
      <vt:lpstr>Wingdings</vt:lpstr>
      <vt:lpstr>蒋砚军《UNIX操作系统》</vt:lpstr>
      <vt:lpstr>Visio</vt:lpstr>
      <vt:lpstr>Document</vt:lpstr>
      <vt:lpstr>VISIO</vt:lpstr>
      <vt:lpstr>第3章  文件系统管理</vt:lpstr>
      <vt:lpstr>3.1 文件名和文件统配符        文件命名和目录结构         文件通配符规则         文件通配符处理过程 3.2 文件和目录的管理        列出文件目录         文件的复制与删除         目录管理         目录遍历的命令     目录遍历的应用     批量处理文件     打包与压缩</vt:lpstr>
      <vt:lpstr>3.3 命令获取信息的方法 3.4 文件系统        文件系统的创建与安装         文件系统的存储结构     硬链接     符号链接     系统调用     访问i节点和目录 作业二：遍历目录 3.5 文件和目录的权限        文件的权限         目录的权限     权限相关命令     SUID权限</vt:lpstr>
      <vt:lpstr>3.1 文件名和文件通配符</vt:lpstr>
      <vt:lpstr>文件命名和目录结构</vt:lpstr>
      <vt:lpstr>PowerPoint 演示文稿</vt:lpstr>
      <vt:lpstr>PowerPoint 演示文稿</vt:lpstr>
      <vt:lpstr>PowerPoint 演示文稿</vt:lpstr>
      <vt:lpstr>PowerPoint 演示文稿</vt:lpstr>
      <vt:lpstr>PowerPoint 演示文稿</vt:lpstr>
      <vt:lpstr>PowerPoint 演示文稿</vt:lpstr>
      <vt:lpstr>文件通配符规则</vt:lpstr>
      <vt:lpstr>PowerPoint 演示文稿</vt:lpstr>
      <vt:lpstr>PowerPoint 演示文稿</vt:lpstr>
      <vt:lpstr>PowerPoint 演示文稿</vt:lpstr>
      <vt:lpstr>文件通配符处理过程</vt:lpstr>
      <vt:lpstr>PowerPoint 演示文稿</vt:lpstr>
      <vt:lpstr>PowerPoint 演示文稿</vt:lpstr>
      <vt:lpstr>PowerPoint 演示文稿</vt:lpstr>
      <vt:lpstr>PowerPoint 演示文稿</vt:lpstr>
      <vt:lpstr>PowerPoint 演示文稿</vt:lpstr>
      <vt:lpstr>PowerPoint 演示文稿</vt:lpstr>
      <vt:lpstr>3.2 文件和目录的管理 </vt:lpstr>
      <vt:lpstr>列出文件目录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文件的复制与删除</vt:lpstr>
      <vt:lpstr>PowerPoint 演示文稿</vt:lpstr>
      <vt:lpstr>PowerPoint 演示文稿</vt:lpstr>
      <vt:lpstr>PowerPoint 演示文稿</vt:lpstr>
      <vt:lpstr>PowerPoint 演示文稿</vt:lpstr>
      <vt:lpstr>PowerPoint 演示文稿</vt:lpstr>
      <vt:lpstr>目录管理</vt:lpstr>
      <vt:lpstr>PowerPoint 演示文稿</vt:lpstr>
      <vt:lpstr>PowerPoint 演示文稿</vt:lpstr>
      <vt:lpstr>PowerPoint 演示文稿</vt:lpstr>
      <vt:lpstr>PowerPoint 演示文稿</vt:lpstr>
      <vt:lpstr>PowerPoint 演示文稿</vt:lpstr>
      <vt:lpstr>PowerPoint 演示文稿</vt:lpstr>
      <vt:lpstr>目录遍历的命令</vt:lpstr>
      <vt:lpstr>PowerPoint 演示文稿</vt:lpstr>
      <vt:lpstr>PowerPoint 演示文稿</vt:lpstr>
      <vt:lpstr>PowerPoint 演示文稿</vt:lpstr>
      <vt:lpstr>PowerPoint 演示文稿</vt:lpstr>
      <vt:lpstr>PowerPoint 演示文稿</vt:lpstr>
      <vt:lpstr>PowerPoint 演示文稿</vt:lpstr>
      <vt:lpstr>目录遍历的应用</vt:lpstr>
      <vt:lpstr>PowerPoint 演示文稿</vt:lpstr>
      <vt:lpstr>PowerPoint 演示文稿</vt:lpstr>
      <vt:lpstr>PowerPoint 演示文稿</vt:lpstr>
      <vt:lpstr>PowerPoint 演示文稿</vt:lpstr>
      <vt:lpstr>PowerPoint 演示文稿</vt:lpstr>
      <vt:lpstr>批量处理文件</vt:lpstr>
      <vt:lpstr>PowerPoint 演示文稿</vt:lpstr>
      <vt:lpstr>PowerPoint 演示文稿</vt:lpstr>
      <vt:lpstr>PowerPoint 演示文稿</vt:lpstr>
      <vt:lpstr>PowerPoint 演示文稿</vt:lpstr>
      <vt:lpstr>打包与压缩</vt:lpstr>
      <vt:lpstr>PowerPoint 演示文稿</vt:lpstr>
      <vt:lpstr>PowerPoint 演示文稿</vt:lpstr>
      <vt:lpstr>PowerPoint 演示文稿</vt:lpstr>
      <vt:lpstr>PowerPoint 演示文稿</vt:lpstr>
      <vt:lpstr>PowerPoint 演示文稿</vt:lpstr>
      <vt:lpstr>PowerPoint 演示文稿</vt:lpstr>
      <vt:lpstr>3.3 命令获取信息的方法 </vt:lpstr>
      <vt:lpstr>命令获取信息的方法</vt:lpstr>
      <vt:lpstr>PowerPoint 演示文稿</vt:lpstr>
      <vt:lpstr>PowerPoint 演示文稿</vt:lpstr>
      <vt:lpstr>PowerPoint 演示文稿</vt:lpstr>
      <vt:lpstr>PowerPoint 演示文稿</vt:lpstr>
      <vt:lpstr>PowerPoint 演示文稿</vt:lpstr>
      <vt:lpstr>命令行参数的三种风格</vt:lpstr>
      <vt:lpstr>PowerPoint 演示文稿</vt:lpstr>
      <vt:lpstr>PowerPoint 演示文稿</vt:lpstr>
      <vt:lpstr>PowerPoint 演示文稿</vt:lpstr>
      <vt:lpstr>3.4 文件系统 </vt:lpstr>
      <vt:lpstr>文件系统的创建与安装</vt:lpstr>
      <vt:lpstr>PowerPoint 演示文稿</vt:lpstr>
      <vt:lpstr>PowerPoint 演示文稿</vt:lpstr>
      <vt:lpstr>PowerPoint 演示文稿</vt:lpstr>
      <vt:lpstr>文件系统的存储结构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硬链接</vt:lpstr>
      <vt:lpstr>PowerPoint 演示文稿</vt:lpstr>
      <vt:lpstr>PowerPoint 演示文稿</vt:lpstr>
      <vt:lpstr>PowerPoint 演示文稿</vt:lpstr>
      <vt:lpstr>PowerPoint 演示文稿</vt:lpstr>
      <vt:lpstr>符号连接</vt:lpstr>
      <vt:lpstr>PowerPoint 演示文稿</vt:lpstr>
      <vt:lpstr>PowerPoint 演示文稿</vt:lpstr>
      <vt:lpstr>PowerPoint 演示文稿</vt:lpstr>
      <vt:lpstr>PowerPoint 演示文稿</vt:lpstr>
      <vt:lpstr>系统调用</vt:lpstr>
      <vt:lpstr>PowerPoint 演示文稿</vt:lpstr>
      <vt:lpstr>PowerPoint 演示文稿</vt:lpstr>
      <vt:lpstr>PowerPoint 演示文稿</vt:lpstr>
      <vt:lpstr>PowerPoint 演示文稿</vt:lpstr>
      <vt:lpstr>PowerPoint 演示文稿</vt:lpstr>
      <vt:lpstr>访问i节点和目录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作业二：遍历目录</vt:lpstr>
      <vt:lpstr>PowerPoint 演示文稿</vt:lpstr>
      <vt:lpstr>PowerPoint 演示文稿</vt:lpstr>
      <vt:lpstr>PowerPoint 演示文稿</vt:lpstr>
      <vt:lpstr>PowerPoint 演示文稿</vt:lpstr>
      <vt:lpstr>3.5 文件和目录的权限</vt:lpstr>
      <vt:lpstr>文件的权限</vt:lpstr>
      <vt:lpstr>PowerPoint 演示文稿</vt:lpstr>
      <vt:lpstr>PowerPoint 演示文稿</vt:lpstr>
      <vt:lpstr>目录的权限</vt:lpstr>
      <vt:lpstr>PowerPoint 演示文稿</vt:lpstr>
      <vt:lpstr>PowerPoint 演示文稿</vt:lpstr>
      <vt:lpstr>PowerPoint 演示文稿</vt:lpstr>
      <vt:lpstr>PowerPoint 演示文稿</vt:lpstr>
      <vt:lpstr>权限相关命令</vt:lpstr>
      <vt:lpstr>PowerPoint 演示文稿</vt:lpstr>
      <vt:lpstr>PowerPoint 演示文稿</vt:lpstr>
      <vt:lpstr>PowerPoint 演示文稿</vt:lpstr>
      <vt:lpstr>PowerPoint 演示文稿</vt:lpstr>
      <vt:lpstr>PowerPoint 演示文稿</vt:lpstr>
      <vt:lpstr>PowerPoint 演示文稿</vt:lpstr>
      <vt:lpstr>设定文件和目录的权限</vt:lpstr>
      <vt:lpstr>PowerPoint 演示文稿</vt:lpstr>
      <vt:lpstr>PowerPoint 演示文稿</vt:lpstr>
      <vt:lpstr>PowerPoint 演示文稿</vt:lpstr>
      <vt:lpstr>PowerPoint 演示文稿</vt:lpstr>
      <vt:lpstr>SUID权限</vt:lpstr>
      <vt:lpstr>PowerPoint 演示文稿</vt:lpstr>
      <vt:lpstr>PowerPoint 演示文稿</vt:lpstr>
      <vt:lpstr>PowerPoint 演示文稿</vt:lpstr>
      <vt:lpstr>PowerPoint 演示文稿</vt:lpstr>
      <vt:lpstr>PowerPoint 演示文稿</vt:lpstr>
    </vt:vector>
  </TitlesOfParts>
  <Company>北京邮电大学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UNIX讲义</dc:title>
  <dc:creator>北京邮电大学 蒋砚军</dc:creator>
  <cp:lastModifiedBy>Yanjun 蒋</cp:lastModifiedBy>
  <cp:revision>469</cp:revision>
  <dcterms:created xsi:type="dcterms:W3CDTF">2001-09-25T00:57:40Z</dcterms:created>
  <dcterms:modified xsi:type="dcterms:W3CDTF">2021-04-09T01:39:10Z</dcterms:modified>
</cp:coreProperties>
</file>