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361" r:id="rId2"/>
    <p:sldId id="426" r:id="rId3"/>
    <p:sldId id="736" r:id="rId4"/>
    <p:sldId id="470" r:id="rId5"/>
    <p:sldId id="471" r:id="rId6"/>
    <p:sldId id="572" r:id="rId7"/>
    <p:sldId id="573" r:id="rId8"/>
    <p:sldId id="574" r:id="rId9"/>
    <p:sldId id="710" r:id="rId10"/>
    <p:sldId id="578" r:id="rId11"/>
    <p:sldId id="579" r:id="rId12"/>
    <p:sldId id="580" r:id="rId13"/>
    <p:sldId id="581" r:id="rId14"/>
    <p:sldId id="711" r:id="rId15"/>
    <p:sldId id="584" r:id="rId16"/>
    <p:sldId id="585" r:id="rId17"/>
    <p:sldId id="586" r:id="rId18"/>
    <p:sldId id="587" r:id="rId19"/>
    <p:sldId id="712" r:id="rId20"/>
    <p:sldId id="590" r:id="rId21"/>
    <p:sldId id="713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730" r:id="rId32"/>
    <p:sldId id="714" r:id="rId33"/>
    <p:sldId id="607" r:id="rId34"/>
    <p:sldId id="608" r:id="rId35"/>
    <p:sldId id="609" r:id="rId36"/>
    <p:sldId id="610" r:id="rId37"/>
    <p:sldId id="611" r:id="rId38"/>
    <p:sldId id="612" r:id="rId39"/>
    <p:sldId id="715" r:id="rId40"/>
    <p:sldId id="615" r:id="rId41"/>
    <p:sldId id="616" r:id="rId42"/>
    <p:sldId id="617" r:id="rId43"/>
    <p:sldId id="716" r:id="rId44"/>
    <p:sldId id="620" r:id="rId45"/>
    <p:sldId id="621" r:id="rId46"/>
    <p:sldId id="622" r:id="rId47"/>
    <p:sldId id="623" r:id="rId48"/>
    <p:sldId id="624" r:id="rId49"/>
    <p:sldId id="731" r:id="rId50"/>
    <p:sldId id="627" r:id="rId51"/>
    <p:sldId id="628" r:id="rId52"/>
    <p:sldId id="629" r:id="rId53"/>
    <p:sldId id="630" r:id="rId54"/>
    <p:sldId id="631" r:id="rId55"/>
    <p:sldId id="632" r:id="rId56"/>
    <p:sldId id="732" r:id="rId57"/>
    <p:sldId id="718" r:id="rId58"/>
    <p:sldId id="635" r:id="rId59"/>
    <p:sldId id="637" r:id="rId60"/>
    <p:sldId id="638" r:id="rId61"/>
    <p:sldId id="639" r:id="rId62"/>
    <p:sldId id="719" r:id="rId63"/>
    <p:sldId id="642" r:id="rId64"/>
    <p:sldId id="643" r:id="rId65"/>
    <p:sldId id="644" r:id="rId66"/>
    <p:sldId id="645" r:id="rId67"/>
    <p:sldId id="720" r:id="rId68"/>
    <p:sldId id="646" r:id="rId69"/>
    <p:sldId id="733" r:id="rId70"/>
    <p:sldId id="721" r:id="rId71"/>
    <p:sldId id="652" r:id="rId72"/>
    <p:sldId id="653" r:id="rId73"/>
    <p:sldId id="654" r:id="rId74"/>
    <p:sldId id="655" r:id="rId75"/>
    <p:sldId id="656" r:id="rId76"/>
    <p:sldId id="722" r:id="rId77"/>
    <p:sldId id="659" r:id="rId78"/>
    <p:sldId id="660" r:id="rId79"/>
    <p:sldId id="661" r:id="rId80"/>
    <p:sldId id="662" r:id="rId81"/>
    <p:sldId id="663" r:id="rId82"/>
    <p:sldId id="723" r:id="rId83"/>
    <p:sldId id="666" r:id="rId84"/>
    <p:sldId id="667" r:id="rId85"/>
    <p:sldId id="668" r:id="rId86"/>
    <p:sldId id="669" r:id="rId87"/>
    <p:sldId id="724" r:id="rId88"/>
    <p:sldId id="672" r:id="rId89"/>
    <p:sldId id="673" r:id="rId90"/>
    <p:sldId id="674" r:id="rId91"/>
    <p:sldId id="675" r:id="rId92"/>
    <p:sldId id="676" r:id="rId93"/>
    <p:sldId id="677" r:id="rId94"/>
    <p:sldId id="734" r:id="rId95"/>
    <p:sldId id="725" r:id="rId96"/>
    <p:sldId id="680" r:id="rId97"/>
    <p:sldId id="681" r:id="rId98"/>
    <p:sldId id="682" r:id="rId99"/>
    <p:sldId id="683" r:id="rId100"/>
    <p:sldId id="684" r:id="rId101"/>
    <p:sldId id="726" r:id="rId102"/>
    <p:sldId id="687" r:id="rId103"/>
    <p:sldId id="727" r:id="rId104"/>
    <p:sldId id="693" r:id="rId105"/>
    <p:sldId id="694" r:id="rId106"/>
    <p:sldId id="695" r:id="rId107"/>
    <p:sldId id="728" r:id="rId108"/>
    <p:sldId id="698" r:id="rId109"/>
    <p:sldId id="699" r:id="rId110"/>
    <p:sldId id="700" r:id="rId111"/>
    <p:sldId id="701" r:id="rId112"/>
    <p:sldId id="702" r:id="rId113"/>
    <p:sldId id="735" r:id="rId114"/>
    <p:sldId id="705" r:id="rId115"/>
    <p:sldId id="706" r:id="rId116"/>
    <p:sldId id="707" r:id="rId117"/>
    <p:sldId id="708" r:id="rId118"/>
    <p:sldId id="329" r:id="rId1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FF7C80"/>
    <a:srgbClr val="33CC33"/>
    <a:srgbClr val="006699"/>
    <a:srgbClr val="0066CC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6" autoAdjust="0"/>
    <p:restoredTop sz="86403" autoAdjust="0"/>
  </p:normalViewPr>
  <p:slideViewPr>
    <p:cSldViewPr>
      <p:cViewPr varScale="1">
        <p:scale>
          <a:sx n="82" d="100"/>
          <a:sy n="82" d="100"/>
        </p:scale>
        <p:origin x="927" y="3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0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188913"/>
            <a:ext cx="19431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769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24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49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12" Type="http://schemas.openxmlformats.org/officeDocument/2006/relationships/slide" Target="slide43.xml"/><Relationship Id="rId17" Type="http://schemas.openxmlformats.org/officeDocument/2006/relationships/slide" Target="slide67.xml"/><Relationship Id="rId2" Type="http://schemas.openxmlformats.org/officeDocument/2006/relationships/notesSlide" Target="../notesSlides/notesSlide1.xml"/><Relationship Id="rId16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39.xml"/><Relationship Id="rId5" Type="http://schemas.openxmlformats.org/officeDocument/2006/relationships/slide" Target="slide9.xml"/><Relationship Id="rId15" Type="http://schemas.openxmlformats.org/officeDocument/2006/relationships/slide" Target="slide57.xml"/><Relationship Id="rId10" Type="http://schemas.openxmlformats.org/officeDocument/2006/relationships/slide" Target="slide32.xml"/><Relationship Id="rId4" Type="http://schemas.openxmlformats.org/officeDocument/2006/relationships/slide" Target="slide5.xml"/><Relationship Id="rId9" Type="http://schemas.openxmlformats.org/officeDocument/2006/relationships/slide" Target="slide31.xml"/><Relationship Id="rId1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5.xml"/><Relationship Id="rId13" Type="http://schemas.openxmlformats.org/officeDocument/2006/relationships/slide" Target="slide114.xml"/><Relationship Id="rId3" Type="http://schemas.openxmlformats.org/officeDocument/2006/relationships/slide" Target="slide69.xml"/><Relationship Id="rId7" Type="http://schemas.openxmlformats.org/officeDocument/2006/relationships/slide" Target="slide87.xml"/><Relationship Id="rId12" Type="http://schemas.openxmlformats.org/officeDocument/2006/relationships/slide" Target="slide10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11" Type="http://schemas.openxmlformats.org/officeDocument/2006/relationships/slide" Target="slide104.xml"/><Relationship Id="rId5" Type="http://schemas.openxmlformats.org/officeDocument/2006/relationships/slide" Target="slide76.xml"/><Relationship Id="rId10" Type="http://schemas.openxmlformats.org/officeDocument/2006/relationships/slide" Target="slide102.xml"/><Relationship Id="rId4" Type="http://schemas.openxmlformats.org/officeDocument/2006/relationships/slide" Target="slide70.xml"/><Relationship Id="rId9" Type="http://schemas.openxmlformats.org/officeDocument/2006/relationships/slide" Target="slide96.xml"/><Relationship Id="rId14" Type="http://schemas.openxmlformats.org/officeDocument/2006/relationships/slide" Target="slide1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244" y="1844824"/>
            <a:ext cx="8207375" cy="2089150"/>
          </a:xfrm>
        </p:spPr>
        <p:txBody>
          <a:bodyPr/>
          <a:lstStyle/>
          <a:p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bash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zh-CN" altLang="en-US" sz="660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脚本程序设计</a:t>
            </a:r>
            <a:endParaRPr lang="zh-CN" altLang="en-US" sz="6600" dirty="0">
              <a:solidFill>
                <a:srgbClr val="8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5467" y="1046559"/>
            <a:ext cx="9007053" cy="555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三种启动方法</a:t>
            </a: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shell: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键入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脚本解释器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用户偏好</a:t>
            </a:r>
            <a:r>
              <a:rPr lang="zh-CN" altLang="en-US" kern="0" dirty="0">
                <a:latin typeface="Times New Roman"/>
                <a:ea typeface="黑体"/>
              </a:rPr>
              <a:t>）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用户主目录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下的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文件中命令，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bash_logout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umask</a:t>
            </a:r>
            <a:r>
              <a:rPr lang="zh-CN" altLang="en-US" sz="2000" b="0" kern="0" dirty="0">
                <a:solidFill>
                  <a:srgbClr val="000000"/>
                </a:solidFill>
              </a:rPr>
              <a:t>之类的命令，应当写在</a:t>
            </a:r>
            <a:r>
              <a:rPr lang="en-US" altLang="zh-CN" sz="2000" b="0" kern="0" dirty="0">
                <a:solidFill>
                  <a:srgbClr val="000000"/>
                </a:solidFill>
              </a:rPr>
              <a:t>.profile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文件中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157938"/>
      </p:ext>
    </p:extLst>
  </p:cSld>
  <p:clrMapOvr>
    <a:masterClrMapping/>
  </p:clrMapOvr>
  <p:transition spd="slow" advTm="38376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9362" y="2132856"/>
            <a:ext cx="8784976" cy="48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ping -c 1 -w 1 192.168.0.1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命令成功时输出如下（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一次超时时间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秒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）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PING 192.168.0.1 (192.168.0.1) 56(84) bytes of data.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64 bytes from 192.168.0.1: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icmp_seq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ttl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=64 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time=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0.806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endParaRPr lang="en-US" altLang="zh-CN" sz="1800" kern="0" dirty="0">
              <a:solidFill>
                <a:srgbClr val="00B05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--- 192.168.0.1 ping statistics ---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 packets transmitted, 1 received, 0% packet loss, time 0ms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rtt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min/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avg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/max/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mdev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= 0.806/0.806/0.806/0.000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, pipe 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ea typeface="黑体"/>
            </a:endParaRP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从中提取的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RTT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0.806ms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（注意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str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两侧的引号是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成功或失败两种情况下必须的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-c 1 192.168.0.1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: '^.*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time=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[0-9.]*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\)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正则表达式运算：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从标准输出中抽取数据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905783"/>
      </p:ext>
    </p:extLst>
  </p:cSld>
  <p:clrMapOvr>
    <a:masterClrMapping/>
  </p:clrMapOvr>
  <p:transition spd="slow" advTm="38376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内部命令</a:t>
            </a:r>
            <a:r>
              <a:rPr lang="en-US" altLang="zh-CN" sz="50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eval</a:t>
            </a:r>
            <a:endParaRPr lang="zh-CN" altLang="en-US" sz="50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57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5" y="908051"/>
            <a:ext cx="8676456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将程序中输入的或者加工出来的数据作为程序来执行</a:t>
            </a:r>
            <a:endParaRPr lang="en-US" altLang="zh-CN" sz="2400" b="0" kern="0" dirty="0">
              <a:latin typeface="Times New Roman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解释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编译</a:t>
            </a:r>
            <a:endParaRPr lang="en-US" altLang="zh-CN" sz="2000" b="0" kern="0" dirty="0">
              <a:solidFill>
                <a:srgbClr val="FF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数据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（程序生成的数据或者外部输入的数据）当做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程序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来执行是只有解释型语言才可能具备的特点，类似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这样的编译型语言无法具备这样的功能（但可以通过“动态链接”的方式，在程序运行期间不停止程序的运行有限度地变换处理程序）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3933057"/>
            <a:ext cx="3816424" cy="1269578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line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 "$line"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$result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5211285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0" dirty="0"/>
              <a:t>在程序运行时输入下列字符串：</a:t>
            </a:r>
            <a:endParaRPr lang="en-US" altLang="zh-CN" sz="1800" b="0" dirty="0"/>
          </a:p>
          <a:p>
            <a:pPr>
              <a:lnSpc>
                <a:spcPct val="100000"/>
              </a:lnSpc>
            </a:pPr>
            <a:r>
              <a:rPr lang="en-US" altLang="zh-CN" sz="1800" b="0" dirty="0">
                <a:solidFill>
                  <a:srgbClr val="FF00FF"/>
                </a:solidFill>
              </a:rPr>
              <a:t>result=`expr $a + $b + 1000`</a:t>
            </a:r>
          </a:p>
          <a:p>
            <a:pPr>
              <a:lnSpc>
                <a:spcPct val="100000"/>
              </a:lnSpc>
            </a:pPr>
            <a:r>
              <a:rPr lang="zh-CN" altLang="en-US" sz="1800" b="0" dirty="0"/>
              <a:t>赋值给变量</a:t>
            </a:r>
            <a:r>
              <a:rPr lang="en-US" altLang="zh-CN" sz="1800" b="0" dirty="0"/>
              <a:t>line</a:t>
            </a:r>
            <a:r>
              <a:rPr lang="zh-CN" altLang="en-US" sz="1800" b="0" dirty="0"/>
              <a:t>，会得到结果</a:t>
            </a:r>
            <a:r>
              <a:rPr lang="en-US" altLang="zh-CN" sz="1800" b="0" dirty="0"/>
              <a:t>1300</a:t>
            </a:r>
            <a:endParaRPr lang="zh-CN" altLang="en-US" sz="1800" b="0" dirty="0"/>
          </a:p>
        </p:txBody>
      </p:sp>
      <p:sp>
        <p:nvSpPr>
          <p:cNvPr id="9" name="矩形 8"/>
          <p:cNvSpPr/>
          <p:nvPr/>
        </p:nvSpPr>
        <p:spPr>
          <a:xfrm>
            <a:off x="5004048" y="3974029"/>
            <a:ext cx="3816424" cy="2221762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line[256];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gets(line);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result);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内部命令</a:t>
            </a: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eval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430153"/>
      </p:ext>
    </p:extLst>
  </p:cSld>
  <p:clrMapOvr>
    <a:masterClrMapping/>
  </p:clrMapOvr>
  <p:transition spd="slow" advTm="38376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while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20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15939"/>
            <a:ext cx="4074212" cy="31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while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do</a:t>
            </a:r>
            <a:r>
              <a:rPr lang="en-US" altLang="zh-CN" sz="1600" b="0" kern="0" dirty="0">
                <a:solidFill>
                  <a:srgbClr val="000000"/>
                </a:solidFill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例：等待文件</a:t>
            </a:r>
            <a:r>
              <a:rPr lang="en-US" altLang="zh-CN" sz="2000" kern="0" dirty="0" err="1">
                <a:latin typeface="Times New Roman"/>
                <a:ea typeface="黑体"/>
              </a:rPr>
              <a:t>lockfile</a:t>
            </a:r>
            <a:r>
              <a:rPr lang="zh-CN" altLang="en-US" sz="2000" kern="0" dirty="0">
                <a:latin typeface="Times New Roman"/>
                <a:ea typeface="黑体"/>
              </a:rPr>
              <a:t>消失：</a:t>
            </a:r>
            <a:endParaRPr lang="en-US" altLang="zh-CN" sz="20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while test -r </a:t>
            </a:r>
            <a:r>
              <a:rPr lang="en-US" altLang="zh-CN" sz="1600" b="0" kern="0" dirty="0" err="1">
                <a:solidFill>
                  <a:srgbClr val="000000"/>
                </a:solidFill>
                <a:ea typeface="黑体"/>
              </a:rPr>
              <a:t>lockfile</a:t>
            </a:r>
            <a:endParaRPr lang="en-US" altLang="zh-CN" sz="16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3" name="矩形 2"/>
          <p:cNvSpPr/>
          <p:nvPr/>
        </p:nvSpPr>
        <p:spPr>
          <a:xfrm>
            <a:off x="4139952" y="1557115"/>
            <a:ext cx="4270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</a:t>
            </a: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8" name="矩形 7"/>
          <p:cNvSpPr/>
          <p:nvPr/>
        </p:nvSpPr>
        <p:spPr>
          <a:xfrm>
            <a:off x="4139952" y="4418085"/>
            <a:ext cx="4572000" cy="784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sleep 5;done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30383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错误的写法：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do 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04807"/>
      </p:ext>
    </p:extLst>
  </p:cSld>
  <p:clrMapOvr>
    <a:masterClrMapping/>
  </p:clrMapOvr>
  <p:transition spd="slow" advTm="38376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5012" y="980728"/>
            <a:ext cx="770478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: &lt;number&gt;"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count=$1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[ $count -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0 ]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count=`expr $count - 1`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"\015 $count  \c"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sleep 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	 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结构：倒计数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852672"/>
      </p:ext>
    </p:extLst>
  </p:cSld>
  <p:clrMapOvr>
    <a:masterClrMapping/>
  </p:clrMapOvr>
  <p:transition spd="slow" advTm="38376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044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cat host.txt |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while read name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–n -c 1 -w 1 $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2&gt; /dev/null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: '^.* time=\([0-9.]*\)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="...."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"%4s\t%-15s \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t%s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\n"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$name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测试多个网站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21085"/>
      </p:ext>
    </p:extLst>
  </p:cSld>
  <p:clrMapOvr>
    <a:masterClrMapping/>
  </p:clrMapOvr>
  <p:transition spd="slow" advTm="38376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for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17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745" y="1196752"/>
            <a:ext cx="5829300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1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in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word1 word2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	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500" b="0" kern="0" dirty="0">
                <a:solidFill>
                  <a:srgbClr val="008080"/>
                </a:solidFill>
                <a:ea typeface="黑体"/>
              </a:rPr>
              <a:t>相当于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in $1 $2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94900"/>
      </p:ext>
    </p:extLst>
  </p:cSld>
  <p:clrMapOvr>
    <a:masterClrMapping/>
  </p:clrMapOvr>
  <p:transition spd="slow" advTm="38376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7429" y="1268760"/>
            <a:ext cx="6769071" cy="12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ping -c 1 -w 1 192.168.0.$i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3077975"/>
            <a:ext cx="7844482" cy="7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人交互式时可以直接写为一行：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1 254`;do ping -c1 -w1 192.168.0.$i;done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seq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94085"/>
      </p:ext>
    </p:extLst>
  </p:cSld>
  <p:clrMapOvr>
    <a:masterClrMapping/>
  </p:clrMapOvr>
  <p:transition spd="slow" advTm="3837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39284"/>
            <a:ext cx="8037115" cy="228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/>
                <a:ea typeface="黑体"/>
              </a:rPr>
              <a:t>系统级</a:t>
            </a:r>
            <a:r>
              <a:rPr lang="zh-CN" altLang="en-US" sz="2400" kern="0" dirty="0">
                <a:latin typeface="Times New Roman"/>
                <a:ea typeface="黑体"/>
              </a:rPr>
              <a:t>）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文件中命令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bash.bashrc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bash.bash.logout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14113"/>
      </p:ext>
    </p:extLst>
  </p:cSld>
  <p:clrMapOvr>
    <a:masterClrMapping/>
  </p:clrMapOvr>
  <p:transition spd="slow" advTm="38376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980728"/>
            <a:ext cx="66247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if [ -d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/*/*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  [ ! -d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done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系统启动时自动执行的一段脚本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346319"/>
      </p:ext>
    </p:extLst>
  </p:cSld>
  <p:clrMapOvr>
    <a:masterClrMapping/>
  </p:clrMapOvr>
  <p:transition spd="slow" advTm="38376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9412" y="1911796"/>
            <a:ext cx="8586596" cy="40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for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if [ "$PIDs" = "" ]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then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"No \"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 is killed."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else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"kill $PIDS  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kill $PIDS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fi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</a:t>
            </a:r>
            <a:endParaRPr lang="en-US" altLang="zh-CN" sz="1800" kern="0" dirty="0">
              <a:solidFill>
                <a:srgbClr val="FF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枚举命令行参数中的所有名字对应进程并终止这些进程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648725"/>
      </p:ext>
    </p:extLst>
  </p:cSld>
  <p:clrMapOvr>
    <a:masterClrMapping/>
  </p:clrMapOvr>
  <p:transition spd="slow" advTm="38376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8069" y="1268760"/>
            <a:ext cx="8047561" cy="291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中使用，中止循环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break 2</a:t>
            </a:r>
            <a:endParaRPr lang="en-US" altLang="zh-CN" sz="2000" b="0" kern="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中使用，提前结束本轮循环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exit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结束脚本程序的执行，退出。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的参数为该进程执行结束后的返回码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 1</a:t>
            </a: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zh-CN" sz="18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en-US" sz="18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break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continue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exit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578215"/>
      </p:ext>
    </p:extLst>
  </p:cSld>
  <p:clrMapOvr>
    <a:masterClrMapping/>
  </p:clrMapOvr>
  <p:transition spd="slow" advTm="38376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4.7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80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08050"/>
            <a:ext cx="854115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()  {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;}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参数引用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ea typeface="黑体"/>
              </a:rPr>
              <a:t>函数定义完成之后，该函数名作为一个自定义内部命令执行，后面可以调用</a:t>
            </a:r>
            <a:endParaRPr lang="en-US" altLang="zh-CN" sz="1800" b="0" kern="0" dirty="0"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ea typeface="黑体"/>
              </a:rPr>
              <a:t>调用时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函数名后附加上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到多个参数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zh-CN" altLang="en-US" sz="1800" b="0" kern="0" dirty="0">
                <a:solidFill>
                  <a:srgbClr val="FF0000"/>
                </a:solidFill>
                <a:ea typeface="黑体"/>
              </a:rPr>
              <a:t>函数体内部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...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$*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$@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方式引用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返回值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函数体内用内部命令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使函数有返回码，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表示成功，非零表示失败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函数内部可以创建和修改变量，函数返回后其它程序可以访问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42488"/>
      </p:ext>
    </p:extLst>
  </p:cSld>
  <p:clrMapOvr>
    <a:masterClrMapping/>
  </p:clrMapOvr>
  <p:transition spd="slow" advTm="38376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100040"/>
            <a:ext cx="8748607" cy="42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给出用户提示信息和默认值，等待用户输入配置信息。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要求：用户的输入必须从一个列表中选择。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用户直接按下回车则选择默认值，否则对输入值进行检查，强行用户在列表中选择。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配置结束后，将配置信息赋值给某一指定名称的变量，后续的程序中使用这些变量。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96209"/>
      </p:ext>
    </p:extLst>
  </p:cSld>
  <p:clrMapOvr>
    <a:masterClrMapping/>
  </p:clrMapOvr>
  <p:transition spd="slow" advTm="38376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914540"/>
            <a:ext cx="8496944" cy="594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main()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下面程序使用了“续行”，注意：反斜线后面不可以有任何空格或其他字符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COLOR "Color of the box" white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"red green pink white black"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DAY "Day of the week" mon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"sun mon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tue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wed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thu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fri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sat"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ROLE "Your role in the system" student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"admin student teacher guest"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do system configuration here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"COLOR=$COLOR DAY=$DAY ROLE=$ROLE"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主程序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740675"/>
      </p:ext>
    </p:extLst>
  </p:cSld>
  <p:clrMapOvr>
    <a:masterClrMapping/>
  </p:clrMapOvr>
  <p:transition spd="slow" advTm="38376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944724"/>
            <a:ext cx="9036496" cy="565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Usage: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变量名 提示信息 默认值 取值表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true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"$2 [$3] : \c"; read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=$3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for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in $4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] &amp;&amp; break 2 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"Invalid choice \"$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\", must be in \"$4\""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"$1=$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 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函数定义（要放在调用程序之前）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022524"/>
      </p:ext>
    </p:extLst>
  </p:cSld>
  <p:clrMapOvr>
    <a:masterClrMapping/>
  </p:clrMapOvr>
  <p:transition spd="slow" advTm="38376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dirty="0"/>
              <a:t>上机作业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684213" y="981075"/>
            <a:ext cx="7772400" cy="2808288"/>
          </a:xfrm>
        </p:spPr>
        <p:txBody>
          <a:bodyPr/>
          <a:lstStyle/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脚本编程，生成</a:t>
            </a:r>
            <a:r>
              <a:rPr lang="en-US" altLang="zh-CN" dirty="0"/>
              <a:t>TCP</a:t>
            </a:r>
            <a:r>
              <a:rPr lang="zh-CN" altLang="en-US" dirty="0"/>
              <a:t>活动状况报告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dirty="0"/>
              <a:t>netstat --statistics</a:t>
            </a:r>
            <a:r>
              <a:rPr lang="zh-CN" altLang="en-US" dirty="0"/>
              <a:t>命令可以列出</a:t>
            </a:r>
            <a:r>
              <a:rPr lang="en-US" altLang="zh-CN" dirty="0" err="1"/>
              <a:t>tcp</a:t>
            </a:r>
            <a:r>
              <a:rPr lang="zh-CN" altLang="en-US" dirty="0"/>
              <a:t>等协议的统计信息。编写</a:t>
            </a:r>
            <a:r>
              <a:rPr lang="en-US" altLang="zh-CN" dirty="0"/>
              <a:t>shell</a:t>
            </a:r>
            <a:r>
              <a:rPr lang="zh-CN" altLang="en-US" dirty="0"/>
              <a:t>脚本程序，每隔</a:t>
            </a:r>
            <a:r>
              <a:rPr lang="en-US" altLang="zh-CN" dirty="0"/>
              <a:t>1</a:t>
            </a:r>
            <a:r>
              <a:rPr lang="zh-CN" altLang="en-US" dirty="0"/>
              <a:t>分钟生成</a:t>
            </a:r>
            <a:r>
              <a:rPr lang="en-US" altLang="zh-CN" dirty="0"/>
              <a:t>1</a:t>
            </a:r>
            <a:r>
              <a:rPr lang="zh-CN" altLang="en-US" dirty="0"/>
              <a:t>行信息：当前时间；这一分钟内</a:t>
            </a:r>
            <a:r>
              <a:rPr lang="en-US" altLang="zh-CN" dirty="0"/>
              <a:t>TCP</a:t>
            </a:r>
            <a:r>
              <a:rPr lang="zh-CN" altLang="en-US" dirty="0"/>
              <a:t>发送了多少报文；接收了多少报文；收发报文总数；行尾给出符号</a:t>
            </a:r>
            <a:r>
              <a:rPr lang="en-US" altLang="zh-CN" dirty="0"/>
              <a:t>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zh-CN" altLang="en-US" dirty="0"/>
              <a:t>或空格（</a:t>
            </a:r>
            <a:r>
              <a:rPr lang="en-US" altLang="zh-CN" dirty="0"/>
              <a:t>+</a:t>
            </a:r>
            <a:r>
              <a:rPr lang="zh-CN" altLang="en-US" dirty="0"/>
              <a:t>表示这分钟收发报文数比上分钟多</a:t>
            </a:r>
            <a:r>
              <a:rPr lang="en-US" altLang="zh-CN" dirty="0"/>
              <a:t>10</a:t>
            </a:r>
            <a:r>
              <a:rPr lang="zh-CN" altLang="en-US" dirty="0"/>
              <a:t>包以上，差别在</a:t>
            </a:r>
            <a:r>
              <a:rPr lang="en-US" altLang="zh-CN" dirty="0"/>
              <a:t>10</a:t>
            </a:r>
            <a:r>
              <a:rPr lang="zh-CN" altLang="en-US" dirty="0"/>
              <a:t>包或以内用空格，否则用符号</a:t>
            </a:r>
            <a:r>
              <a:rPr lang="en-US" altLang="zh-CN" dirty="0"/>
              <a:t>-</a:t>
            </a:r>
            <a:r>
              <a:rPr lang="zh-CN" altLang="en-US" dirty="0"/>
              <a:t>）。运行示例如下：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39752" y="3767256"/>
            <a:ext cx="4679950" cy="3025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00:02   345   314   659     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00:03  1252  1100  2352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00:04   714   570  1284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00:05   151   139   290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00:06  1550  1097  2647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00:07  1385   959  2344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00:08     5     1     6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00:09     5     1     6     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00:10   837   723  1560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00:11    22    22    44     -</a:t>
            </a:r>
            <a:endParaRPr lang="zh-CN" altLang="en-US" sz="1600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430" y="1181440"/>
            <a:ext cx="8630840" cy="45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编辑文件</a:t>
            </a:r>
            <a:r>
              <a:rPr lang="en-US" altLang="zh-CN" sz="2400" kern="0" dirty="0" err="1">
                <a:latin typeface="Times New Roman"/>
                <a:ea typeface="黑体"/>
              </a:rPr>
              <a:t>lsdir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(</a:t>
            </a:r>
            <a:r>
              <a:rPr lang="zh-CN" altLang="en-US" sz="2400" kern="0" dirty="0">
                <a:latin typeface="Times New Roman"/>
                <a:ea typeface="黑体"/>
              </a:rPr>
              <a:t>格式为文本文件，文件名不必须为</a:t>
            </a:r>
            <a:r>
              <a:rPr lang="en-US" altLang="zh-CN" sz="2400" kern="0" dirty="0">
                <a:latin typeface="Times New Roman"/>
                <a:ea typeface="黑体"/>
              </a:rPr>
              <a:t>.</a:t>
            </a:r>
            <a:r>
              <a:rPr lang="en-US" altLang="zh-CN" sz="2400" kern="0" dirty="0" err="1">
                <a:latin typeface="Times New Roman"/>
                <a:ea typeface="黑体"/>
              </a:rPr>
              <a:t>sh</a:t>
            </a:r>
            <a:r>
              <a:rPr lang="zh-CN" altLang="en-US" sz="2400" kern="0" dirty="0">
                <a:latin typeface="Times New Roman"/>
                <a:ea typeface="黑体"/>
              </a:rPr>
              <a:t>后缀，只是个惯例</a:t>
            </a:r>
            <a:r>
              <a:rPr lang="en-US" altLang="zh-CN" sz="2400" kern="0" dirty="0">
                <a:latin typeface="Times New Roman"/>
                <a:ea typeface="黑体"/>
              </a:rPr>
              <a:t>)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 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=.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=$1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find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-type d –print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’----------------’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33599"/>
      </p:ext>
    </p:extLst>
  </p:cSld>
  <p:clrMapOvr>
    <a:masterClrMapping/>
  </p:clrMapOvr>
  <p:transition spd="slow" advTm="383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7517" y="1002293"/>
            <a:ext cx="7328665" cy="54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新创建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子进程</a:t>
            </a:r>
            <a:r>
              <a:rPr lang="zh-CN" altLang="en-US" kern="0" dirty="0">
                <a:latin typeface="Times New Roman"/>
                <a:ea typeface="黑体"/>
              </a:rPr>
              <a:t>，并在子进程中执行脚本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bash&lt;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无法携带命令行参数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给文件设置可执行属性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x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：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chmod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u+x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然后执行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./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三种方法均启动程序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，生成新进程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在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当前</a:t>
            </a:r>
            <a:r>
              <a:rPr lang="en-US" altLang="zh-CN" kern="0" dirty="0">
                <a:solidFill>
                  <a:srgbClr val="FF0000"/>
                </a:solidFill>
                <a:latin typeface="Times New Roman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进程中</a:t>
            </a:r>
            <a:r>
              <a:rPr lang="zh-CN" altLang="en-US" kern="0" dirty="0">
                <a:latin typeface="Times New Roman"/>
                <a:ea typeface="黑体"/>
              </a:rPr>
              <a:t>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source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90000"/>
              </a:lnSpc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脚本文件的执行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57888"/>
      </p:ext>
    </p:extLst>
  </p:cSld>
  <p:clrMapOvr>
    <a:masterClrMapping/>
  </p:clrMapOvr>
  <p:transition spd="slow" advTm="3837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历史与别名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1124744"/>
            <a:ext cx="5940028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历史表大小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先前键入的命令存于历史表，编号递增，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FIFO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刷新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表大小由变量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设定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修改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的配置应放入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查看历史表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history</a:t>
            </a: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（文件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bash_history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2975" y="3393579"/>
            <a:ext cx="4631025" cy="28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3333CC"/>
                </a:solidFill>
                <a:ea typeface="黑体"/>
              </a:rPr>
              <a:t>$ </a:t>
            </a:r>
            <a:r>
              <a:rPr lang="en-US" altLang="zh-CN" sz="1800" b="0" i="1" u="sng" kern="0" dirty="0">
                <a:solidFill>
                  <a:srgbClr val="3333CC"/>
                </a:solidFill>
                <a:ea typeface="黑体"/>
              </a:rPr>
              <a:t>history</a:t>
            </a:r>
            <a:endParaRPr lang="en-US" altLang="zh-CN" sz="1800" b="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4916  2018-12-02 23:06:31 vi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bst.c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4917  2018-12-02 23:06:34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4918  2018-12-02 23:06:35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4919  2018-12-02 23:06:48 vi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4920  2018-12-02 23:07:01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4921  2018-12-02 23:07:06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4922  2018-12-02 23:07:14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cp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 ~stud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4923  2018-12-02 23:07:16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sz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4924  2018-12-02 23:08:46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4925  2018-12-02 23:11:31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pwd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4926  2018-12-02 23:11:32 cd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4927  2018-12-02 23:11:36 cd course/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4928  2018-12-02 23:11:41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commit -a -m BST2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4929  2018-12-02 23:11:44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push</a:t>
            </a:r>
            <a:endParaRPr lang="en-US" altLang="zh-CN" sz="1050" b="0" kern="0" dirty="0">
              <a:solidFill>
                <a:srgbClr val="3333CC"/>
              </a:solidFill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386960"/>
      </p:ext>
    </p:extLst>
  </p:cSld>
  <p:clrMapOvr>
    <a:masterClrMapping/>
  </p:clrMapOvr>
  <p:transition spd="slow" advTm="383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954" y="1101328"/>
            <a:ext cx="7776540" cy="218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人机交互时直接使用上下箭头键</a:t>
            </a:r>
            <a:endParaRPr lang="en-US" altLang="zh-CN" kern="0" dirty="0"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其他引用历史机制的方法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!! 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引用上一命令</a:t>
            </a:r>
            <a:endParaRPr lang="en-US" altLang="zh-CN" sz="24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</a:t>
            </a:r>
            <a:r>
              <a:rPr lang="en-US" altLang="zh-CN" sz="2400" b="0" i="1" kern="0" dirty="0" err="1">
                <a:solidFill>
                  <a:srgbClr val="3333CC"/>
                </a:solidFill>
                <a:latin typeface="Times New Roman"/>
                <a:ea typeface="黑体"/>
              </a:rPr>
              <a:t>str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以</a:t>
            </a:r>
            <a:r>
              <a:rPr lang="en-US" altLang="zh-CN" sz="2400" b="0" i="1" kern="0" dirty="0" err="1">
                <a:solidFill>
                  <a:srgbClr val="000000"/>
                </a:solidFill>
                <a:latin typeface="Times New Roman"/>
                <a:ea typeface="黑体"/>
              </a:rPr>
              <a:t>str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开头的最近用过的命令，如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:!v !m !.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271"/>
      </p:ext>
    </p:extLst>
  </p:cSld>
  <p:clrMapOvr>
    <a:masterClrMapping/>
  </p:clrMapOvr>
  <p:transition spd="slow" advTm="3837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6843" y="1083299"/>
            <a:ext cx="6950013" cy="361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在别名表中增加一个别名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alias)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dir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="ls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flad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n="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-p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tcp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-s | head -10"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r="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rn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h="history"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alais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t='tail -f 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adm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/pppd.log'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i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p='ping 202.143.12.189'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='traceroute 217.226.227.27‘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如果需要，应把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alias</a:t>
            </a: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命令放入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.</a:t>
            </a:r>
            <a:r>
              <a:rPr lang="en-US" altLang="zh-CN" sz="1800" b="0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bashrc</a:t>
            </a:r>
            <a:endParaRPr lang="en-US" altLang="zh-CN" sz="1800" b="0" kern="0" dirty="0">
              <a:solidFill>
                <a:srgbClr val="FF0000"/>
              </a:solidFill>
              <a:latin typeface="Verdana" pitchFamily="34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查看别名表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取消别名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 err="1"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)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 err="1">
                <a:solidFill>
                  <a:srgbClr val="3333CC"/>
                </a:solidFill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 n</a:t>
            </a:r>
            <a:r>
              <a:rPr lang="en-US" altLang="zh-CN" sz="21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 </a:t>
            </a:r>
            <a:r>
              <a:rPr lang="zh-CN" altLang="en-US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在别名表中取消</a:t>
            </a:r>
            <a:r>
              <a:rPr lang="en-US" altLang="zh-CN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别名和别名替换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762461"/>
      </p:ext>
    </p:extLst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6858" y="1124744"/>
            <a:ext cx="8329984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每行的首个单词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键补全搜索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$PATH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下的命令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defTabSz="685800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行中的其它单词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键补全当前目录下的文件名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TAB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键补全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25773"/>
      </p:ext>
    </p:extLst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输入重定向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5181" y="908049"/>
            <a:ext cx="7775575" cy="5834063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 shell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的基本机制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关于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的启动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历史与别名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输入重定向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输出重定向与管道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变量赋值及使用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在脚本中编辑文件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环境变量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替换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元字符和转义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引号与转义处理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例题：终止指定名字的所有进程</a:t>
            </a:r>
            <a:endParaRPr lang="zh-CN" altLang="en-US" sz="2400" dirty="0">
              <a:solidFill>
                <a:srgbClr val="00808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一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92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8544" y="908050"/>
            <a:ext cx="7986911" cy="56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从数据文件中获取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 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&lt;</a:t>
            </a:r>
            <a:r>
              <a:rPr lang="en-US" altLang="zh-CN" sz="2100" b="0" i="1" kern="0" dirty="0">
                <a:solidFill>
                  <a:srgbClr val="800000"/>
                </a:solidFill>
                <a:latin typeface="Times New Roman"/>
                <a:ea typeface="黑体"/>
              </a:rPr>
              <a:t>filename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从文件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中获取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stdin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例如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 sort &lt; telno.txt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</a:rPr>
              <a:t>&lt;&lt;</a:t>
            </a:r>
            <a:r>
              <a:rPr lang="en-US" altLang="zh-CN" sz="2100" b="0" i="1" kern="0" dirty="0">
                <a:solidFill>
                  <a:srgbClr val="800000"/>
                </a:solidFill>
              </a:rPr>
              <a:t>word</a:t>
            </a:r>
            <a:r>
              <a:rPr lang="en-US" altLang="zh-CN" sz="2100" i="1" kern="0" dirty="0"/>
              <a:t>  </a:t>
            </a:r>
            <a:r>
              <a:rPr lang="zh-CN" altLang="en-US" sz="2100" kern="0" dirty="0"/>
              <a:t>从</a:t>
            </a:r>
            <a:r>
              <a:rPr lang="en-US" altLang="zh-CN" sz="2100" kern="0" dirty="0">
                <a:solidFill>
                  <a:srgbClr val="FF0000"/>
                </a:solidFill>
              </a:rPr>
              <a:t>shell</a:t>
            </a:r>
            <a:r>
              <a:rPr lang="zh-CN" altLang="en-US" sz="2100" kern="0" dirty="0">
                <a:solidFill>
                  <a:srgbClr val="FF0000"/>
                </a:solidFill>
              </a:rPr>
              <a:t>脚本获取数据</a:t>
            </a:r>
            <a:r>
              <a:rPr lang="zh-CN" altLang="en-US" sz="2100" kern="0" dirty="0"/>
              <a:t>直到遇到定界符</a:t>
            </a:r>
            <a:r>
              <a:rPr lang="en-US" altLang="zh-CN" sz="2100" i="1" kern="0" dirty="0"/>
              <a:t>word</a:t>
            </a:r>
            <a:r>
              <a:rPr lang="zh-CN" altLang="en-US" sz="2100" i="1" kern="0" dirty="0"/>
              <a:t>（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允许替换</a:t>
            </a:r>
            <a:r>
              <a:rPr lang="zh-CN" altLang="en-US" sz="2100" i="1" kern="0" dirty="0"/>
              <a:t>）</a:t>
            </a:r>
            <a:endParaRPr lang="en-US" altLang="zh-CN" sz="2100" kern="0" dirty="0"/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342900" lvl="1" indent="0" defTabSz="685800" eaLnBrk="1" hangingPunct="1">
              <a:lnSpc>
                <a:spcPts val="195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</a:rPr>
              <a:t>定界符所界定内容加工处理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等同双引号处理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):</a:t>
            </a:r>
            <a:r>
              <a:rPr lang="zh-CN" altLang="en-US" sz="1650" b="0" kern="0" dirty="0">
                <a:solidFill>
                  <a:srgbClr val="000000"/>
                </a:solidFill>
              </a:rPr>
              <a:t>变量替换，命令替换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中获得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：不许替换</a:t>
            </a:r>
            <a:endParaRPr lang="en-US" altLang="zh-CN" sz="1800" b="0" kern="0" dirty="0">
              <a:solidFill>
                <a:srgbClr val="000000"/>
              </a:solidFill>
            </a:endParaRPr>
          </a:p>
          <a:p>
            <a:pPr lvl="1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</a:t>
            </a:r>
            <a:r>
              <a:rPr lang="zh-CN" altLang="en-US" sz="1800" b="0" kern="0" dirty="0">
                <a:solidFill>
                  <a:srgbClr val="000000"/>
                </a:solidFill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  <a:r>
              <a:rPr lang="en-US" altLang="zh-CN" sz="1800" kern="0" dirty="0">
                <a:solidFill>
                  <a:srgbClr val="000000"/>
                </a:solidFill>
              </a:rPr>
              <a:t>TOAST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</a:rPr>
              <a:t>Pwd</a:t>
            </a:r>
            <a:endParaRPr lang="en-US" altLang="zh-CN" sz="1800" kern="0" dirty="0">
              <a:solidFill>
                <a:srgbClr val="000000"/>
              </a:solidFill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</a:rPr>
              <a:t>&lt;&lt;&lt;</a:t>
            </a:r>
            <a:r>
              <a:rPr lang="en-US" altLang="zh-CN" sz="2100" i="1" kern="0" dirty="0">
                <a:solidFill>
                  <a:srgbClr val="800000"/>
                </a:solidFill>
              </a:rPr>
              <a:t>word    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从命令行获取信息作为标准输入</a:t>
            </a:r>
            <a:endParaRPr lang="en-US" altLang="zh-CN" sz="2100" i="1" kern="0" dirty="0"/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</a:t>
            </a:r>
            <a:r>
              <a:rPr lang="en-US" altLang="zh-CN" sz="1800" b="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meiyoumima</a:t>
            </a: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0" defTabSz="685800" eaLnBrk="1" hangingPunct="1"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'</a:t>
            </a:r>
            <a:r>
              <a:rPr lang="en-US" altLang="zh-CN" sz="18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</a:t>
            </a: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you mi ma'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endParaRPr lang="en-US" altLang="zh-CN" sz="1800" b="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1950"/>
              </a:lnSpc>
              <a:buNone/>
              <a:defRPr/>
            </a:pPr>
            <a:endParaRPr lang="en-US" altLang="zh-CN" sz="1650" b="0" kern="0" dirty="0">
              <a:solidFill>
                <a:srgbClr val="000000"/>
              </a:solidFill>
            </a:endParaRP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输入重定向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064913"/>
      </p:ext>
    </p:extLst>
  </p:cSld>
  <p:clrMapOvr>
    <a:masterClrMapping/>
  </p:clrMapOvr>
  <p:transition spd="slow" advTm="3837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输出重定向与管道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08711"/>
              </p:ext>
            </p:extLst>
          </p:nvPr>
        </p:nvGraphicFramePr>
        <p:xfrm>
          <a:off x="1974101" y="1196752"/>
          <a:ext cx="5335497" cy="189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5464440" imgH="1782720" progId="Visio.Drawing.6">
                  <p:embed/>
                </p:oleObj>
              </mc:Choice>
              <mc:Fallback>
                <p:oleObj name="VISIO" r:id="rId3" imgW="5464440" imgH="1782720" progId="Visio.Drawing.6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01" y="1196752"/>
                        <a:ext cx="5335497" cy="189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程序的标准输入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207874"/>
      </p:ext>
    </p:extLst>
  </p:cSld>
  <p:clrMapOvr>
    <a:masterClrMapping/>
  </p:clrMapOvr>
  <p:transition spd="slow" advTm="383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5650" y="1340768"/>
            <a:ext cx="7308655" cy="37391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使用原始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I/0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使用系统调用（原始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62712"/>
      </p:ext>
    </p:extLst>
  </p:cSld>
  <p:clrMapOvr>
    <a:masterClrMapping/>
  </p:clrMapOvr>
  <p:transition spd="slow" advTm="383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823" y="1124744"/>
            <a:ext cx="7452518" cy="39757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FILE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*类型的变量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stdin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*/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使用缓冲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I/O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或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 "%s", str1);*/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使用库函数（缓冲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I/0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039047"/>
      </p:ext>
    </p:extLst>
  </p:cSld>
  <p:clrMapOvr>
    <a:masterClrMapping/>
  </p:clrMapOvr>
  <p:transition spd="slow" advTm="3837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7939" y="1124744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</a:t>
            </a:r>
            <a:r>
              <a:rPr lang="en-US" altLang="zh-CN" kern="0" dirty="0">
                <a:latin typeface="Times New Roman"/>
                <a:ea typeface="黑体"/>
              </a:rPr>
              <a:t>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文件已存在则先清空（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覆盖方式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）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&gt;&gt;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定向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追加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尾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stdout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59880"/>
      </p:ext>
    </p:extLst>
  </p:cSld>
  <p:clrMapOvr>
    <a:masterClrMapping/>
  </p:clrMapOvr>
  <p:transition spd="slow" advTm="3837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73659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</a:t>
            </a:r>
            <a:r>
              <a:rPr lang="en-US" altLang="zh-CN" sz="2400" kern="0" dirty="0">
                <a:latin typeface="Times New Roman"/>
                <a:ea typeface="黑体"/>
              </a:rPr>
              <a:t> </a:t>
            </a:r>
            <a:r>
              <a:rPr lang="en-US" altLang="zh-CN" sz="2400" b="0" i="1" kern="0" dirty="0">
                <a:latin typeface="Times New Roman"/>
                <a:ea typeface="黑体"/>
              </a:rPr>
              <a:t>filename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分离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的意义</a:t>
            </a:r>
            <a:endParaRPr lang="en-US" altLang="zh-CN" sz="200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2&gt;&amp;1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重定向到文件描述符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指向的文件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允许对除</a:t>
            </a:r>
            <a:r>
              <a:rPr lang="en-US" altLang="zh-CN" sz="2400" kern="0" dirty="0">
                <a:latin typeface="Times New Roman"/>
                <a:ea typeface="黑体"/>
              </a:rPr>
              <a:t>0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1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2</a:t>
            </a:r>
            <a:r>
              <a:rPr lang="zh-CN" altLang="en-US" sz="2400" kern="0" dirty="0">
                <a:latin typeface="Times New Roman"/>
                <a:ea typeface="黑体"/>
              </a:rPr>
              <a:t>外其它文件句柄输入或输出重定向</a:t>
            </a:r>
            <a:r>
              <a:rPr lang="en-US" altLang="zh-CN" sz="2400" kern="0" dirty="0">
                <a:latin typeface="Times New Roman"/>
                <a:ea typeface="黑体"/>
              </a:rPr>
              <a:t>,</a:t>
            </a:r>
            <a:r>
              <a:rPr lang="zh-CN" altLang="en-US" sz="2400" kern="0" dirty="0">
                <a:latin typeface="Times New Roman"/>
                <a:ea typeface="黑体"/>
              </a:rPr>
              <a:t>例如：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     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./</a:t>
            </a:r>
            <a:r>
              <a:rPr lang="en-US" altLang="zh-CN" sz="24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myap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5&lt; a.txt  6&gt; b.dat</a:t>
            </a:r>
            <a:endParaRPr lang="zh-CN" altLang="en-US" sz="24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Verdana" panose="020B0604030504040204" pitchFamily="34" charset="0"/>
              </a:rPr>
              <a:t>stderr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84190"/>
      </p:ext>
    </p:extLst>
  </p:cSld>
  <p:clrMapOvr>
    <a:masterClrMapping/>
  </p:clrMapOvr>
  <p:transition spd="slow" advTm="3837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57308" y="1196752"/>
            <a:ext cx="7569084" cy="29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ls -l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file.list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ls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标准输出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file.list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cc 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try.c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-o try 2&gt;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cc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重定向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try.err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try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   try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try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程序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执行后的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分别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重定向到不同的文件</a:t>
            </a:r>
          </a:p>
          <a:p>
            <a:pPr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2&gt;/dev/null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7685"/>
      </p:ext>
    </p:extLst>
  </p:cSld>
  <p:clrMapOvr>
    <a:masterClrMapping/>
  </p:clrMapOvr>
  <p:transition spd="slow" advTm="383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142" y="1250057"/>
            <a:ext cx="7893107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&gt;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rpt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 2&gt;&amp;1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均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存入文件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rpt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5706"/>
              </p:ext>
            </p:extLst>
          </p:nvPr>
        </p:nvGraphicFramePr>
        <p:xfrm>
          <a:off x="238403" y="2124901"/>
          <a:ext cx="8424584" cy="203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03" y="2124901"/>
                        <a:ext cx="8424584" cy="203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43163"/>
      </p:ext>
    </p:extLst>
  </p:cSld>
  <p:clrMapOvr>
    <a:masterClrMapping/>
  </p:clrMapOvr>
  <p:transition spd="slow" advTm="3837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650" y="1106360"/>
            <a:ext cx="6543793" cy="117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</a:pP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stda</a:t>
            </a: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 2&gt;&amp;1 &gt;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rpt</a:t>
            </a:r>
            <a:endParaRPr lang="en-US" altLang="zh-CN" sz="2100" dirty="0">
              <a:solidFill>
                <a:srgbClr val="003399"/>
              </a:solidFill>
              <a:latin typeface="Verdana" pitchFamily="34" charset="0"/>
              <a:ea typeface="黑体" pitchFamily="2" charset="-122"/>
            </a:endParaRPr>
          </a:p>
          <a:p>
            <a:pPr lvl="1" defTabSz="685800" eaLnBrk="1" hangingPunct="1">
              <a:spcBef>
                <a:spcPct val="20000"/>
              </a:spcBef>
              <a:buClr>
                <a:srgbClr val="0099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stderr定向到终端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stdout重定向到文件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0525"/>
              </p:ext>
            </p:extLst>
          </p:nvPr>
        </p:nvGraphicFramePr>
        <p:xfrm>
          <a:off x="696162" y="2257944"/>
          <a:ext cx="7891376" cy="190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2" y="2257944"/>
                        <a:ext cx="7891376" cy="190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错误的用法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419538"/>
      </p:ext>
    </p:extLst>
  </p:cSld>
  <p:clrMapOvr>
    <a:masterClrMapping/>
  </p:clrMapOvr>
  <p:transition spd="slow" advTm="3837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二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908050"/>
            <a:ext cx="7629921" cy="4464496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4.5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中的逻辑判断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命令和方括号命令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命令组合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条件分支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4.6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表达式运算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内部命令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4.7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函数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上机作业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8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745" y="1097334"/>
            <a:ext cx="7245062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ls  -l  | 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 '^d'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作后一命令的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cc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try.c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-o try 2&gt;&amp;1 |  more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stdout+stderr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作为下一命令的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20169"/>
              </p:ext>
            </p:extLst>
          </p:nvPr>
        </p:nvGraphicFramePr>
        <p:xfrm>
          <a:off x="956721" y="2588368"/>
          <a:ext cx="7131109" cy="171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21" y="2588368"/>
                        <a:ext cx="7131109" cy="171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管道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795780"/>
      </p:ext>
    </p:extLst>
  </p:cSld>
  <p:clrMapOvr>
    <a:masterClrMapping/>
  </p:clrMapOvr>
  <p:transition spd="slow" advTm="3837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变量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变量的赋值及使用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24744"/>
            <a:ext cx="77724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存储的内容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字符串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对于数字串来说，不是二进制形式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在执行过程中其内容可以被修改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变量名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第一个字符必须为字母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其余字符可以是字母，数字，下划线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83432"/>
      </p:ext>
    </p:extLst>
  </p:cSld>
  <p:clrMapOvr>
    <a:masterClrMapping/>
  </p:clrMapOvr>
  <p:transition spd="slow" advTm="3837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9511" y="908050"/>
            <a:ext cx="7524678" cy="58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赋值与引用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=20.1.1.254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ftp 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注意：赋值作为单独一条命令，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等号两侧不许多余空格</a:t>
            </a:r>
            <a:endParaRPr lang="en-US" altLang="zh-CN" sz="2000" kern="0" dirty="0">
              <a:solidFill>
                <a:srgbClr val="FF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引用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变量的方法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${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}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${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}A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addrA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命令行中含有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符的变量引用，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会先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完成变量替换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赋值时，等号右侧字符串中含有特殊字符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unit=”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Beiyou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University”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$unit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变量的赋值和引用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880615"/>
      </p:ext>
    </p:extLst>
  </p:cSld>
  <p:clrMapOvr>
    <a:masterClrMapping/>
  </p:clrMapOvr>
  <p:transition spd="slow" advTm="3837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0770" y="1164305"/>
            <a:ext cx="8001879" cy="17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引用未定义变量，变量值为空字符串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porto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=TCP/IP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81498"/>
      </p:ext>
    </p:extLst>
  </p:cSld>
  <p:clrMapOvr>
    <a:masterClrMapping/>
  </p:clrMapOvr>
  <p:transition spd="slow" advTm="3837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5988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当引用一个未定义的变量时，产生一个错误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当引用一个未定义的变量时，认为是一个空串</a:t>
            </a:r>
            <a:r>
              <a:rPr lang="zh-CN" altLang="en-US" b="0" kern="0" dirty="0">
                <a:solidFill>
                  <a:srgbClr val="000000"/>
                </a:solidFill>
                <a:latin typeface="Arial Black" panose="020B0A04020102020204" pitchFamily="34" charset="0"/>
                <a:ea typeface="黑体"/>
              </a:rPr>
              <a:t>（默认情形）</a:t>
            </a:r>
            <a:endParaRPr lang="en-US" altLang="zh-CN" b="0" kern="0" dirty="0">
              <a:solidFill>
                <a:srgbClr val="000000"/>
              </a:solidFill>
              <a:latin typeface="Arial Black" panose="020B0A04020102020204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algn="just" defTabSz="68580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执行命令前打印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出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替换后的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命令及参数，为区别于正常的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输出，前面冠以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+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号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取消上述设置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内部开关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027788"/>
      </p:ext>
    </p:extLst>
  </p:cSld>
  <p:clrMapOvr>
    <a:masterClrMapping/>
  </p:clrMapOvr>
  <p:transition spd="slow" advTm="3837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118752"/>
            <a:ext cx="8354420" cy="555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语法与功能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arg1 arg2 arg3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打印各命令行参数，每两个间用一空格分开，最后打印换行符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kumimoji="0" lang="zh-CN" altLang="en-US" sz="2000" kern="0" dirty="0">
                <a:latin typeface="Times New Roman"/>
                <a:ea typeface="黑体"/>
              </a:rPr>
              <a:t>非文字字符需转义，加选项</a:t>
            </a:r>
            <a:r>
              <a:rPr kumimoji="0" lang="en-US" altLang="zh-CN" sz="2000" kern="0" dirty="0">
                <a:latin typeface="Times New Roman"/>
                <a:ea typeface="黑体"/>
              </a:rPr>
              <a:t>-e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ea typeface="黑体"/>
              </a:rPr>
              <a:t>e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cho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支持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语言字符串常数描述格式的转义和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\c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打印完毕，不换行  </a:t>
            </a:r>
            <a:r>
              <a:rPr lang="en-US" altLang="zh-CN" sz="2000" kern="0" dirty="0">
                <a:solidFill>
                  <a:srgbClr val="800000"/>
                </a:solidFill>
              </a:rPr>
              <a:t>\b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退格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\n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换行   </a:t>
            </a:r>
            <a:r>
              <a:rPr lang="en-US" altLang="zh-CN" sz="2000" kern="0" dirty="0">
                <a:solidFill>
                  <a:srgbClr val="800000"/>
                </a:solidFill>
              </a:rPr>
              <a:t>\r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回车 </a:t>
            </a:r>
            <a:r>
              <a:rPr lang="en-US" altLang="zh-CN" sz="2000" kern="0" dirty="0">
                <a:solidFill>
                  <a:srgbClr val="800000"/>
                </a:solidFill>
              </a:rPr>
              <a:t>\t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水平制表 </a:t>
            </a:r>
            <a:r>
              <a:rPr lang="en-US" altLang="zh-CN" sz="2000" kern="0" dirty="0">
                <a:solidFill>
                  <a:srgbClr val="800000"/>
                </a:solidFill>
              </a:rPr>
              <a:t>\\ </a:t>
            </a:r>
            <a:r>
              <a:rPr lang="zh-CN" altLang="en-US" sz="2000" b="0" kern="0" dirty="0">
                <a:solidFill>
                  <a:srgbClr val="000000"/>
                </a:solidFill>
              </a:rPr>
              <a:t>反斜线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</a:t>
            </a:r>
            <a:r>
              <a:rPr lang="en-US" altLang="zh-CN" sz="2000" b="0" i="1" kern="0" dirty="0" err="1">
                <a:solidFill>
                  <a:srgbClr val="800000"/>
                </a:solidFill>
                <a:latin typeface="Times New Roman" pitchFamily="18" charset="0"/>
              </a:rPr>
              <a:t>nnn</a:t>
            </a:r>
            <a:r>
              <a:rPr lang="en-US" altLang="zh-CN" sz="2000" b="0" kern="0" dirty="0">
                <a:solidFill>
                  <a:srgbClr val="000000"/>
                </a:solidFill>
              </a:rPr>
              <a:t>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　八进制描述的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字符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码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Beijing    China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"Beijing    China"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–e '\065'                     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</a:t>
            </a:r>
            <a:r>
              <a:rPr lang="en-US" altLang="zh-CN" sz="2000" b="0" kern="0" dirty="0">
                <a:solidFill>
                  <a:srgbClr val="000000"/>
                </a:solidFill>
              </a:rPr>
              <a:t>5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-e  </a:t>
            </a:r>
            <a:r>
              <a:rPr lang="en-US" altLang="zh-CN" sz="2000" kern="0" dirty="0">
                <a:solidFill>
                  <a:srgbClr val="000000"/>
                </a:solidFill>
              </a:rPr>
              <a:t>"\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r$cnt</a:t>
            </a:r>
            <a:r>
              <a:rPr lang="en-US" altLang="zh-CN" sz="2000" kern="0" dirty="0">
                <a:solidFill>
                  <a:srgbClr val="000000"/>
                </a:solidFill>
              </a:rPr>
              <a:t> \c" </a:t>
            </a:r>
            <a:endParaRPr lang="en-US" altLang="zh-CN" sz="200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echo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28872"/>
      </p:ext>
    </p:extLst>
  </p:cSld>
  <p:clrMapOvr>
    <a:masterClrMapping/>
  </p:clrMapOvr>
  <p:transition spd="slow" advTm="3837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7484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400" b="0" kern="0" dirty="0">
                <a:solidFill>
                  <a:srgbClr val="000000"/>
                </a:solidFill>
              </a:rPr>
              <a:t>命令</a:t>
            </a:r>
            <a:r>
              <a:rPr lang="en-US" altLang="zh-CN" sz="24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400" b="0" kern="0" dirty="0">
                <a:solidFill>
                  <a:srgbClr val="000000"/>
                </a:solidFill>
              </a:rPr>
              <a:t>，</a:t>
            </a:r>
            <a:r>
              <a:rPr lang="zh-CN" altLang="en-US" sz="2000" b="0" kern="0" dirty="0">
                <a:solidFill>
                  <a:srgbClr val="000000"/>
                </a:solidFill>
              </a:rPr>
              <a:t>用法与</a:t>
            </a:r>
            <a:r>
              <a:rPr lang="en-US" altLang="zh-CN" sz="2000" b="0" kern="0" dirty="0">
                <a:solidFill>
                  <a:srgbClr val="000000"/>
                </a:solidFill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</a:rPr>
              <a:t>函数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>
                <a:solidFill>
                  <a:srgbClr val="000000"/>
                </a:solidFill>
              </a:rPr>
              <a:t>,</a:t>
            </a:r>
            <a:r>
              <a:rPr lang="zh-CN" altLang="en-US" sz="2000" b="0" kern="0" dirty="0">
                <a:solidFill>
                  <a:srgbClr val="000000"/>
                </a:solidFill>
              </a:rPr>
              <a:t>例如：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'\033[01;33mConnect to %s Network\n’  $proto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”\033[01;33mConnect to %s Network\n”  $proto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printf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9776"/>
      </p:ext>
    </p:extLst>
  </p:cSld>
  <p:clrMapOvr>
    <a:masterClrMapping/>
  </p:clrMapOvr>
  <p:transition spd="slow" advTm="3837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在脚本中编辑文件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的基本机制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7068" y="1113631"/>
            <a:ext cx="7860981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内部命令</a:t>
            </a:r>
            <a:r>
              <a:rPr lang="en-US" altLang="zh-CN" sz="2400" b="0" kern="0" dirty="0">
                <a:latin typeface="Times New Roman"/>
                <a:ea typeface="黑体"/>
              </a:rPr>
              <a:t>read</a:t>
            </a:r>
            <a:r>
              <a:rPr lang="zh-CN" altLang="en-US" sz="2400" b="0" kern="0" dirty="0">
                <a:latin typeface="Times New Roman"/>
                <a:ea typeface="黑体"/>
              </a:rPr>
              <a:t>：变量取值的另外一种方法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从标准输入读入一行内容赋值给变量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例：读取用户的输入，并使用输入的信息。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read name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</a:t>
            </a:r>
            <a:endParaRPr lang="en-US" altLang="zh-CN" sz="1800" b="0" u="sng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u="sng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echo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ls -l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rw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-r--r-- 1 jiang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32394 May 27 10:10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1800" b="0" kern="0" dirty="0">
              <a:latin typeface="Verdana" pitchFamily="34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read: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读用户的输入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52031"/>
      </p:ext>
    </p:extLst>
  </p:cSld>
  <p:clrMapOvr>
    <a:masterClrMapping/>
  </p:clrMapOvr>
  <p:transition spd="slow" advTm="3837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0924" y="1088032"/>
            <a:ext cx="708347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假设应用程序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运行时从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myap.conf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中读取</a:t>
            </a: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配置参数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6176" y="1500979"/>
            <a:ext cx="2987824" cy="18361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12.168.0.251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05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7855" y="1466652"/>
            <a:ext cx="5428321" cy="44826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config-myap.sh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'Input IP address: '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read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ed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&gt; /dev/null 2&gt;&amp;1 &lt;&lt; 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/SERVER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.d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$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w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q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echo Bye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804464"/>
      </p:ext>
    </p:extLst>
  </p:cSld>
  <p:clrMapOvr>
    <a:masterClrMapping/>
  </p:clrMapOvr>
  <p:transition spd="slow" advTm="383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6088" y="1124744"/>
            <a:ext cx="62091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./config-myap.sh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Input IP address: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202.112.67.213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kern="0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endParaRPr lang="en-US" altLang="zh-CN" sz="1800" b="0" kern="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202.112.67.213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</a:t>
            </a:r>
            <a:endParaRPr lang="en-US" altLang="zh-CN" sz="1800" b="0" kern="0" dirty="0">
              <a:solidFill>
                <a:srgbClr val="000000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56930"/>
      </p:ext>
    </p:extLst>
  </p:cSld>
  <p:clrMapOvr>
    <a:masterClrMapping/>
  </p:clrMapOvr>
  <p:transition spd="slow" advTm="3837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环境变量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86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052736"/>
            <a:ext cx="747846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默认类型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所创建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变量，默认为局部变量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内部命令</a:t>
            </a:r>
            <a:r>
              <a:rPr lang="en-US" altLang="zh-CN" sz="2400" kern="0" dirty="0">
                <a:latin typeface="Times New Roman"/>
                <a:ea typeface="黑体"/>
              </a:rPr>
              <a:t>export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局部变量转换为环境变量，例如：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export proto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局部变量和环境变量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启动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的子进程继承环境变量，不继承局部变量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子进程对环境变量的修改，不影响父进程中同名变量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（环境变量的设置，如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CLASSPATH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LANG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，若有必要放在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中或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中）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环境变量和局部变量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82188"/>
      </p:ext>
    </p:extLst>
  </p:cSld>
  <p:clrMapOvr>
    <a:masterClrMapping/>
  </p:clrMapOvr>
  <p:transition spd="slow" advTm="3837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0273" y="932086"/>
            <a:ext cx="8243154" cy="592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kumimoji="0" lang="zh-CN" altLang="en-US" sz="2400" kern="0" dirty="0">
                <a:latin typeface="Times New Roman"/>
                <a:ea typeface="黑体"/>
              </a:rPr>
              <a:t>创建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登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录后系统自动创建一些环境变量影响应用程序运行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HOME</a:t>
            </a:r>
            <a:r>
              <a:rPr lang="zh-CN" altLang="en-US" sz="2400" kern="0" dirty="0">
                <a:latin typeface="Times New Roman"/>
                <a:ea typeface="黑体"/>
              </a:rPr>
              <a:t>：用户主目录的路径名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PATH</a:t>
            </a:r>
            <a:r>
              <a:rPr lang="zh-CN" altLang="en-US" sz="2400" kern="0" dirty="0">
                <a:latin typeface="Times New Roman"/>
                <a:ea typeface="黑体"/>
              </a:rPr>
              <a:t>：命令查找路径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DOS/Windows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不同的是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它不首先搜索当前目录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PATH=.:/bin:/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先搜索当前目录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:.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后搜索当前目录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TERM</a:t>
            </a:r>
            <a:r>
              <a:rPr lang="zh-CN" altLang="en-US" sz="2400" kern="0" dirty="0">
                <a:latin typeface="Times New Roman"/>
                <a:ea typeface="黑体"/>
              </a:rPr>
              <a:t>：终端类型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全屏幕操作的软件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vi)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，使用它搜索终端库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ts val="34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环境变量的赋值对某个应用程序（包括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虚拟机以及其他的系统软件），有什么影响，与这个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AP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的设计相关，需要查阅相关的手册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系统的环境变量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33"/>
      </p:ext>
    </p:extLst>
  </p:cSld>
  <p:clrMapOvr>
    <a:masterClrMapping/>
  </p:clrMapOvr>
  <p:transition spd="slow" advTm="38376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6" y="1196752"/>
            <a:ext cx="8075613" cy="22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set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列出当前所有变量及其值以及函数定义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包括环境变量和局部变量、函数定义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set | 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grep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 ^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fname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=</a:t>
            </a:r>
            <a:endParaRPr lang="zh-CN" altLang="en-US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外部命令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列出环境变量及其值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相关命令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set/</a:t>
            </a:r>
            <a:r>
              <a:rPr lang="en-US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env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61902"/>
      </p:ext>
    </p:extLst>
  </p:cSld>
  <p:clrMapOvr>
    <a:masterClrMapping/>
  </p:clrMapOvr>
  <p:transition spd="slow" advTm="38376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0565" y="979131"/>
            <a:ext cx="80628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report.sh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zh-CN" sz="2000" u="sng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report.c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*proto =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(”proto”);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(proto == NULL)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proto = ””;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Networks\n”, proto);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812353"/>
      </p:ext>
    </p:extLst>
  </p:cSld>
  <p:clrMapOvr>
    <a:masterClrMapping/>
  </p:clrMapOvr>
  <p:transition spd="slow" advTm="38376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3106" y="893912"/>
            <a:ext cx="734466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proto=IPv6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20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20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/bin/bash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</a:t>
            </a:r>
            <a:r>
              <a:rPr lang="zh-CN" alt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　</a:t>
            </a:r>
            <a:r>
              <a:rPr lang="zh-CN" altLang="en-US" sz="20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20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</a:t>
            </a:r>
            <a:r>
              <a:rPr lang="zh-CN" alt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endParaRPr lang="en-US" altLang="zh-CN" sz="200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proto=TCP/IP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  <a:r>
              <a:rPr lang="zh-CN" alt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zh-CN" altLang="en-US" sz="1500" b="0" dirty="0">
                <a:solidFill>
                  <a:srgbClr val="800000"/>
                </a:solidFill>
                <a:latin typeface="Verdana" pitchFamily="34" charset="0"/>
              </a:rPr>
              <a:t>　　</a:t>
            </a:r>
            <a:endParaRPr lang="en-US" altLang="zh-CN" sz="1500" b="0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环境变量的继承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082819"/>
      </p:ext>
    </p:extLst>
  </p:cSld>
  <p:clrMapOvr>
    <a:masterClrMapping/>
  </p:clrMapOvr>
  <p:transition spd="slow" advTm="3837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替换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6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592" y="1124744"/>
            <a:ext cx="7875264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的替换工作</a:t>
            </a:r>
            <a:r>
              <a:rPr lang="en-US" altLang="zh-CN" kern="0" dirty="0">
                <a:latin typeface="Times New Roman"/>
                <a:ea typeface="黑体"/>
              </a:rPr>
              <a:t>:</a:t>
            </a:r>
            <a:r>
              <a:rPr lang="zh-CN" altLang="en-US" kern="0" dirty="0">
                <a:latin typeface="Times New Roman"/>
                <a:ea typeface="黑体"/>
              </a:rPr>
              <a:t>先替换命令行再执行命令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变量替换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命令替换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变量替换 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ls $HOME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”My home is $HOME, Terminal is $TERM”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909736"/>
      </p:ext>
    </p:extLst>
  </p:cSld>
  <p:clrMapOvr>
    <a:masterClrMapping/>
  </p:clrMapOvr>
  <p:transition spd="slow" advTm="3837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1065803"/>
            <a:ext cx="8440043" cy="409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遵循文件通配符规则，按照字典序排列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如</a:t>
            </a:r>
            <a:r>
              <a:rPr lang="en-US" altLang="zh-CN" sz="2000" b="0" kern="0" dirty="0">
                <a:solidFill>
                  <a:srgbClr val="000000"/>
                </a:solidFill>
              </a:rPr>
              <a:t>:  ls *.c 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文件名替换后实际执行</a:t>
            </a:r>
            <a:r>
              <a:rPr lang="en-US" altLang="zh-CN" sz="2000" b="0" kern="0" dirty="0">
                <a:solidFill>
                  <a:srgbClr val="000000"/>
                </a:solidFill>
              </a:rPr>
              <a:t>ls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a.c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x.c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无匹配文件：保持原文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，例如：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展开后还是*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例如：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vi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.php</a:t>
            </a:r>
            <a:endParaRPr lang="zh-CN" altLang="en-US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替换：文件名生成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40506"/>
      </p:ext>
    </p:extLst>
  </p:cSld>
  <p:clrMapOvr>
    <a:masterClrMapping/>
  </p:clrMapOvr>
  <p:transition spd="slow" advTm="3837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5950" y="908050"/>
            <a:ext cx="805734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`date`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 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命令替换（反撇号）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993551"/>
      </p:ext>
    </p:extLst>
  </p:cSld>
  <p:clrMapOvr>
    <a:masterClrMapping/>
  </p:clrMapOvr>
  <p:transition spd="slow" advTm="38376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3266" y="1124744"/>
            <a:ext cx="875716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$(date)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 $()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格式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36159"/>
      </p:ext>
    </p:extLst>
  </p:cSld>
  <p:clrMapOvr>
    <a:masterClrMapping/>
  </p:clrMapOvr>
  <p:transition spd="slow" advTm="383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941112"/>
            <a:ext cx="8055118" cy="57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$0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脚本文件本身的名字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$1 $2 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号命令行参数，以此类推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$#</a:t>
            </a:r>
            <a:r>
              <a:rPr lang="en-US" altLang="zh-CN" sz="2000" kern="0" dirty="0">
                <a:latin typeface="Times New Roman"/>
                <a:ea typeface="黑体"/>
              </a:rPr>
              <a:t> 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命令行参数的个数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”$*”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 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”$1 $2 $3 $4 ...”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”$@” 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”$1”  ”$2”  ”$3” …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用于把</a:t>
            </a:r>
            <a:r>
              <a:rPr lang="zh-CN" altLang="en-US" sz="20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变长的命令行参数传递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给其他命令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内部命令</a:t>
            </a:r>
            <a:r>
              <a:rPr lang="en-US" altLang="zh-CN" sz="20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shift</a:t>
            </a: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位置参数的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移位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操作，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的值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$1,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$3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，以此类推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其他用法如：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shift 3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（移位三个位置）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内部变量：位置参数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094547"/>
      </p:ext>
    </p:extLst>
  </p:cSld>
  <p:clrMapOvr>
    <a:masterClrMapping/>
  </p:clrMapOvr>
  <p:transition spd="slow" advTm="3837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99592" y="795414"/>
            <a:ext cx="7344816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param.sh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$#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"Usage: $0 arg1 arg2 ..."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"$@"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"$*"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$ 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000" b="0" u="sng" dirty="0" err="1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param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 Copy Files to $HOME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endParaRPr lang="en-US" altLang="zh-CN" sz="200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ls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date &gt; 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tmp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/xxxx.log 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#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chmod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u+s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/bin/bash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/bin/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ls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"$@"</a:t>
            </a:r>
          </a:p>
          <a:p>
            <a:pPr defTabSz="685800" eaLnBrk="1" hangingPunct="1">
              <a:lnSpc>
                <a:spcPct val="120000"/>
              </a:lnSpc>
              <a:buClr>
                <a:srgbClr val="FF9900"/>
              </a:buClr>
            </a:pPr>
            <a:endParaRPr lang="en-US" altLang="zh-CN" sz="135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位置参数使用举例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358724"/>
      </p:ext>
    </p:extLst>
  </p:cSld>
  <p:clrMapOvr>
    <a:masterClrMapping/>
  </p:clrMapOvr>
  <p:transition spd="slow" advTm="3837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4.4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元字符和转义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24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元字符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69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5950" y="894459"/>
            <a:ext cx="8024913" cy="584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空格</a:t>
            </a:r>
            <a:r>
              <a:rPr lang="en-US" altLang="zh-CN" sz="2100" kern="0" dirty="0">
                <a:latin typeface="Times New Roman"/>
                <a:ea typeface="黑体"/>
              </a:rPr>
              <a:t>,</a:t>
            </a:r>
            <a:r>
              <a:rPr lang="zh-CN" altLang="en-US" sz="2100" kern="0" dirty="0">
                <a:latin typeface="Times New Roman"/>
                <a:ea typeface="黑体"/>
              </a:rPr>
              <a:t>制表符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命令行参数的分隔符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回车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执行键入的命令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&gt; &lt; |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重定向与管道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||)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;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用于一行内输入多个命令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&amp;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后台运行 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&amp;&amp;)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$ </a:t>
            </a:r>
            <a:r>
              <a:rPr lang="en-US" altLang="zh-CN" sz="2100" kern="0" dirty="0">
                <a:latin typeface="Times New Roman"/>
                <a:ea typeface="黑体"/>
              </a:rPr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引用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变量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` </a:t>
            </a:r>
            <a:r>
              <a:rPr lang="en-US" altLang="zh-CN" sz="2100" kern="0" dirty="0"/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反向单引号，用于命令替换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Verdana" pitchFamily="34" charset="0"/>
              </a:rPr>
              <a:t>* </a:t>
            </a:r>
            <a:r>
              <a:rPr lang="en-US" altLang="zh-CN" sz="2100" kern="0" dirty="0">
                <a:latin typeface="Verdana" pitchFamily="34" charset="0"/>
              </a:rPr>
              <a:t>[] ?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文件通配符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(echo "*"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echo *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不同）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\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取消后继字符的特殊作用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转义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( )</a:t>
            </a:r>
            <a:r>
              <a:rPr lang="en-US" altLang="zh-CN" sz="2100" kern="0" dirty="0"/>
              <a:t>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用于定义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函数或在子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中执行一组命令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( )&gt;&lt;|;&amp; 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等除了它们自身的特殊含义外还同时起到</a:t>
            </a:r>
            <a:r>
              <a:rPr lang="zh-CN" altLang="en-US" sz="1800" kern="0" dirty="0">
                <a:solidFill>
                  <a:srgbClr val="C00000"/>
                </a:solidFill>
              </a:rPr>
              <a:t>分隔符</a:t>
            </a:r>
            <a:r>
              <a:rPr lang="zh-CN" altLang="en-US" sz="1800" b="0" kern="0" dirty="0">
                <a:solidFill>
                  <a:srgbClr val="000000"/>
                </a:solidFill>
              </a:rPr>
              <a:t>的作用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同空格</a:t>
            </a:r>
            <a:r>
              <a:rPr lang="en-US" altLang="zh-CN" sz="1800" b="0" kern="0" dirty="0">
                <a:solidFill>
                  <a:srgbClr val="000000"/>
                </a:solidFill>
              </a:rPr>
              <a:t>)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例如：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ls&gt;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file.txt;wc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file.txt&amp;sort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file.txt|uniq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17032"/>
      </p:ext>
    </p:extLst>
  </p:cSld>
  <p:clrMapOvr>
    <a:masterClrMapping/>
  </p:clrMapOvr>
  <p:transition spd="slow" advTm="38376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08050"/>
            <a:ext cx="8433144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反斜线作转义符，取消其后元字符的特殊作用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如果反斜线加在非元字符前面，反斜线跟没有一样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find / -size +100 \( -name core -o -name \*.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tmp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\) -exec 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-f {} \;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ls -l &gt; file\ list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vi 2\&gt;\&amp;1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Unix\ \ \ System\ V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   System V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*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\*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$HOME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\$HOME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C:\Windows\WORK.DIR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C:\\Windows\\WORK.DIR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10655"/>
      </p:ext>
    </p:extLst>
  </p:cSld>
  <p:clrMapOvr>
    <a:masterClrMapping/>
  </p:clrMapOvr>
  <p:transition spd="slow" advTm="3837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471210" y="992981"/>
            <a:ext cx="8424584" cy="56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种类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：由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Stephen R. Bourne(1944-)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在贝尔实验室开发，是最早被普遍认可的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早期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,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C-shell: 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由加利福尼亚大学的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William N. Joy(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也叫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Bill Joy)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世纪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70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年代开发，最初用在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BSD2.0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Joy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年与他人共同创办了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Sun Microsystems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K-shell: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贝尔实验室的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David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1986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年开发。是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的超集，支持带类型的变量，数组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/bin/bash   Bourne Again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上的标准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兼容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Bourne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，扩展了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，吸收了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的某些特点。交互式使用时命令行编辑非常方便 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管理员在创建用户时，设置了用户的登录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</a:p>
          <a:p>
            <a:pPr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的功能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是命令解释器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文件名替换，命令替换，变量替换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历史替换，别名替换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流程控制的内部命令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内部命令和外部命令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342900" lvl="1" indent="0" defTabSz="685800">
              <a:lnSpc>
                <a:spcPct val="90000"/>
              </a:lnSpc>
              <a:buNone/>
              <a:defRPr/>
            </a:pPr>
            <a:endParaRPr lang="en-US" altLang="zh-CN" sz="1500" b="0" kern="0" dirty="0">
              <a:solidFill>
                <a:srgbClr val="000000"/>
              </a:solidFill>
              <a:ea typeface="黑体"/>
            </a:endParaRPr>
          </a:p>
        </p:txBody>
      </p:sp>
      <p:pic>
        <p:nvPicPr>
          <p:cNvPr id="12" name="Picture 2" descr="http://upload.wikimedia.org/wikipedia/commons/thumb/a/a3/Steve_Bourne_at_SDWest2005.hires.jpg/220px-Steve_Bourne_at_SDWest2005.hi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10" y="3947784"/>
            <a:ext cx="124471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7541961" y="5873551"/>
            <a:ext cx="1196161" cy="19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9pPr>
          </a:lstStyle>
          <a:p>
            <a:r>
              <a:rPr lang="en-US" altLang="zh-CN" sz="7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R. Bourne (2005)</a:t>
            </a:r>
            <a:endParaRPr lang="zh-CN" altLang="en-US" sz="7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88731"/>
      </p:ext>
    </p:extLst>
  </p:cSld>
  <p:clrMapOvr>
    <a:masterClrMapping/>
  </p:clrMapOvr>
  <p:transition spd="slow" advTm="38376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379140" cy="50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双引号</a:t>
            </a:r>
            <a:r>
              <a:rPr lang="en-US" altLang="zh-CN" sz="2100" kern="0" dirty="0">
                <a:latin typeface="Verdana" pitchFamily="34" charset="0"/>
                <a:ea typeface="黑体"/>
              </a:rPr>
              <a:t>"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$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`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外特殊字符的特殊含义被取消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保留一定的灵活性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需要的转义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\“   \$   \`  \\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*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　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"*"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zh-CN" altLang="en-US" sz="2100" kern="0" dirty="0">
                <a:latin typeface="Times New Roman"/>
                <a:ea typeface="黑体"/>
              </a:rPr>
              <a:t>单引号</a:t>
            </a:r>
            <a:r>
              <a:rPr lang="en-US" altLang="zh-CN" sz="2100" kern="0" dirty="0">
                <a:latin typeface="Times New Roman"/>
                <a:ea typeface="黑体"/>
              </a:rPr>
              <a:t>'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对所括起的</a:t>
            </a:r>
            <a:r>
              <a:rPr lang="zh-CN" altLang="en-US" sz="1800" kern="0" dirty="0">
                <a:solidFill>
                  <a:srgbClr val="800000"/>
                </a:solidFill>
                <a:ea typeface="黑体"/>
              </a:rPr>
              <a:t>任何字符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，不作特殊解释。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系统扫描单引号开始，停止对所有字符的特殊解释，直到再次遇到单引号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$HOME"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'My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元字符：单引号与双引号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170587"/>
      </p:ext>
    </p:extLst>
  </p:cSld>
  <p:clrMapOvr>
    <a:masterClrMapping/>
  </p:clrMapOvr>
  <p:transition spd="slow" advTm="383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4658" y="1196752"/>
            <a:ext cx="8767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'Don'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 remove Peter'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Windows </a:t>
            </a:r>
            <a:r>
              <a:rPr lang="en-US" altLang="zh-CN" sz="1800" u="sng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"C:\PETER"!'</a:t>
            </a:r>
            <a:endParaRPr lang="en-US" altLang="zh-CN" sz="18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remove Peter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Windows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</a:t>
            </a: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jiang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/home/jiang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转义符使用举例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790427"/>
      </p:ext>
    </p:extLst>
  </p:cSld>
  <p:clrMapOvr>
    <a:masterClrMapping/>
  </p:clrMapOvr>
  <p:transition spd="slow" advTm="38376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引号及转义处理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39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38626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56963" y="1016769"/>
            <a:ext cx="7510495" cy="51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转义问题</a:t>
            </a:r>
            <a:endParaRPr lang="en-US" altLang="zh-CN" sz="24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在人机交互时，需要准确传达信息（对于特殊字符，是其特殊含义还是字面含义）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正则表达式描述，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语言字符串，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的元字符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3\.14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printf("\033[Hvalue=\"%s\"\n", val);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echo -e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"\033[Hvalue=\"$value\"\n"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vi Data\ File.txt</a:t>
            </a:r>
            <a:endParaRPr lang="zh-CN" altLang="en-US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37" y="224607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转义问题</a:t>
            </a:r>
          </a:p>
        </p:txBody>
      </p:sp>
    </p:spTree>
    <p:extLst>
      <p:ext uri="{BB962C8B-B14F-4D97-AF65-F5344CB8AC3E}">
        <p14:creationId xmlns:p14="http://schemas.microsoft.com/office/powerpoint/2010/main" val="2911679424"/>
      </p:ext>
    </p:extLst>
  </p:cSld>
  <p:clrMapOvr>
    <a:masterClrMapping/>
  </p:clrMapOvr>
  <p:transition spd="slow" advTm="3837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38626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3707" y="1120513"/>
            <a:ext cx="8676285" cy="54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转义符后面跟非特殊字符，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不同场合处理方式不同</a:t>
            </a:r>
            <a:endParaRPr lang="es-E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引号内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，尽量维持字面含义，以便于类似</a:t>
            </a:r>
            <a:r>
              <a:rPr lang="en-US" altLang="zh-CN" sz="20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在命令行中的程序片段</a:t>
            </a: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"\033[2J\033[H value = [$value]\n"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没有引号时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，属于“未定义”的情况，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转义符后面最好不跟非特殊字符</a:t>
            </a:r>
            <a:endParaRPr lang="en-US" altLang="zh-CN" sz="200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\$  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"\$"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\A  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</a:t>
            </a:r>
            <a:endParaRPr lang="es-ES" altLang="zh-CN" sz="2000" kern="0" dirty="0">
              <a:solidFill>
                <a:srgbClr val="FF00FF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387735"/>
      </p:ext>
    </p:extLst>
  </p:cSld>
  <p:clrMapOvr>
    <a:masterClrMapping/>
  </p:clrMapOvr>
  <p:transition spd="slow" advTm="38376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980728"/>
            <a:ext cx="7510495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配对的单引号中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\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代表反斜线自身，不许任何转义，不许中间插入单引号，或者认为把两个单引号之间的单引号修改为四个字符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'\''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配对的双引号中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\"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代替双引号自身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反撇号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\$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美元符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自身</a:t>
            </a: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配对的反撇号中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代替反撇号自身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这样设计的目的是为了</a:t>
            </a:r>
            <a:r>
              <a:rPr lang="zh-CN" altLang="en-US" sz="2000" kern="0" dirty="0">
                <a:solidFill>
                  <a:srgbClr val="FF0000"/>
                </a:solidFill>
                <a:latin typeface="Lucida Console" pitchFamily="49" charset="0"/>
                <a:ea typeface="黑体"/>
              </a:rPr>
              <a:t>反撇号的嵌套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，例如：</a:t>
            </a:r>
            <a:r>
              <a:rPr lang="en-US" altLang="zh-CN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年前是哪一年？</a:t>
            </a:r>
            <a:endParaRPr lang="en-US" altLang="zh-CN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year=`expr \`date '+%Y'\` - 10`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转义符与引号及反撇号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63426"/>
      </p:ext>
    </p:extLst>
  </p:cSld>
  <p:clrMapOvr>
    <a:masterClrMapping/>
  </p:clrMapOvr>
  <p:transition spd="slow" advTm="3837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8872" y="915757"/>
            <a:ext cx="7351520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在*</a:t>
            </a:r>
            <a:r>
              <a:rPr lang="en-US" altLang="zh-CN" sz="1800" kern="0" dirty="0">
                <a:latin typeface="Times New Roman"/>
                <a:ea typeface="黑体"/>
              </a:rPr>
              <a:t>.</a:t>
            </a:r>
            <a:r>
              <a:rPr lang="en-US" altLang="zh-CN" sz="1800" kern="0" dirty="0" err="1">
                <a:latin typeface="Times New Roman"/>
                <a:ea typeface="黑体"/>
              </a:rPr>
              <a:t>conf</a:t>
            </a:r>
            <a:r>
              <a:rPr lang="zh-CN" altLang="en-US" sz="1800" kern="0" dirty="0">
                <a:latin typeface="Times New Roman"/>
                <a:ea typeface="黑体"/>
              </a:rPr>
              <a:t>文件中找行尾是被单引号括起来的</a:t>
            </a:r>
            <a:r>
              <a:rPr lang="en-US" altLang="zh-CN" sz="1800" kern="0" dirty="0">
                <a:latin typeface="Times New Roman"/>
                <a:ea typeface="黑体"/>
              </a:rPr>
              <a:t>IP</a:t>
            </a:r>
            <a:r>
              <a:rPr lang="zh-CN" altLang="en-US" sz="1800" kern="0" dirty="0">
                <a:latin typeface="Times New Roman"/>
                <a:ea typeface="黑体"/>
              </a:rPr>
              <a:t>地址</a:t>
            </a:r>
            <a:r>
              <a:rPr lang="en-US" altLang="zh-CN" sz="1800" kern="0" dirty="0">
                <a:latin typeface="Times New Roman"/>
                <a:ea typeface="黑体"/>
              </a:rPr>
              <a:t>192.168.x.x</a:t>
            </a:r>
            <a:r>
              <a:rPr lang="zh-CN" altLang="en-US" sz="1800" kern="0" dirty="0">
                <a:latin typeface="Times New Roman"/>
                <a:ea typeface="黑体"/>
              </a:rPr>
              <a:t>的行</a:t>
            </a:r>
            <a:endParaRPr lang="en-US" altLang="zh-CN" sz="18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rgbClr val="800000"/>
                </a:solidFill>
                <a:latin typeface="Times New Roman"/>
                <a:ea typeface="黑体"/>
              </a:rPr>
              <a:t>grep</a:t>
            </a:r>
            <a:r>
              <a:rPr lang="zh-CN" altLang="en-US" sz="1800" kern="0" dirty="0">
                <a:solidFill>
                  <a:srgbClr val="800000"/>
                </a:solidFill>
                <a:latin typeface="Times New Roman"/>
                <a:ea typeface="黑体"/>
              </a:rPr>
              <a:t>得到的第一个参数字符串应该为正则表达式  </a:t>
            </a:r>
            <a:endParaRPr lang="en-US" altLang="zh-CN" sz="1800" kern="0" dirty="0">
              <a:solidFill>
                <a:srgbClr val="800000"/>
              </a:solidFill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'$'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.[0-9.]*'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\[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0-9.]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\*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*.</a:t>
            </a: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 -e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'\033[2JHello!\r'</a:t>
            </a: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应用程序转义与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036896"/>
      </p:ext>
    </p:extLst>
  </p:cSld>
  <p:clrMapOvr>
    <a:masterClrMapping/>
  </p:clrMapOvr>
  <p:transition spd="slow" advTm="38376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例题：终止指定名字的所有进程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9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872524"/>
            <a:ext cx="7823884" cy="59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latin typeface="Verdana" pitchFamily="34" charset="0"/>
                <a:ea typeface="黑体"/>
              </a:rPr>
              <a:t>例：给出程序名字，中止系统中正在运行的进程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31650  pts/2  0:00 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kill 31650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'/[0-9]:[0-9][0-9]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myap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("%d ",$1)}'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(\"%d \",\$1)}"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kill `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e|awk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“kill $PIDs”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kill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k2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'/[0-9]:[0-9][0-9] '</a:t>
            </a:r>
            <a:r>
              <a:rPr lang="en-US" altLang="zh-CN" sz="1600" b="0" u="sng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$1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'$/ { </a:t>
            </a:r>
            <a:r>
              <a:rPr lang="en-US" altLang="zh-CN" sz="1600" b="0" u="sng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("%d ", $1);}'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`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echo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kill $PIDS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反撇号内的转义处理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708766"/>
      </p:ext>
    </p:extLst>
  </p:cSld>
  <p:clrMapOvr>
    <a:masterClrMapping/>
  </p:clrMapOvr>
  <p:transition spd="slow" advTm="3837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4.5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319481" y="1110059"/>
            <a:ext cx="8208569" cy="541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主要用途：批处理，执行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效率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比算法语言低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编程风格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语言等算法语言的区别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是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面向命令处理的语言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，提供的流程控制结构通过对一些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内部命令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解释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实现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如同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语言设计思路一样，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本身设计得非常精炼，但是它提供了灵活的机制（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策略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机制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相分离）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许多灵活的功能，通过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</a:rPr>
              <a:t>shell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</a:rPr>
              <a:t>替换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实现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例如：流程控制所需的条件判断，四则运算，都由</a:t>
            </a: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之外的命令完成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的特点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81476"/>
      </p:ext>
    </p:extLst>
  </p:cSld>
  <p:clrMapOvr>
    <a:masterClrMapping/>
  </p:clrMapOvr>
  <p:transition spd="slow" advTm="38376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中的逻辑判断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33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261" y="908050"/>
            <a:ext cx="8293178" cy="528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条件判断的依据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判定一条</a:t>
            </a:r>
            <a:r>
              <a:rPr lang="zh-CN" altLang="en-US" sz="1800" b="0" kern="0" dirty="0">
                <a:solidFill>
                  <a:srgbClr val="C00000"/>
                </a:solidFill>
                <a:ea typeface="黑体"/>
              </a:rPr>
              <a:t>命令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是否执行成功。方法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命令执行的返回码，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表示失败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。可以把命令执行结束后的“返回码”理解为“出错代码”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命令执行结束后的返回码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main(void)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函数的返回值，或者程序调用了系统调用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exit(code)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导致进程终止，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函数的参数值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code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。取值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0~255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如果代码中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函数没有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一个确定的值，返回码就是随机值，不可用来做条件判断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中的条件判断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58933"/>
      </p:ext>
    </p:extLst>
  </p:cSld>
  <p:clrMapOvr>
    <a:masterClrMapping/>
  </p:clrMapOvr>
  <p:transition spd="slow" advTm="38376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283" y="908050"/>
            <a:ext cx="8271133" cy="496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$?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上一命令的返回码，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shell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自定义变量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xyz1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xyz1: not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用管道线连接在一起的若干命令，进行条件判断时以最后一个命令执行的返回码为准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内部变量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$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？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67990"/>
      </p:ext>
    </p:extLst>
  </p:cSld>
  <p:clrMapOvr>
    <a:masterClrMapping/>
  </p:clrMapOvr>
  <p:transition spd="slow" advTm="3837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295" y="980728"/>
            <a:ext cx="794711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zh-CN" altLang="en-US" sz="2100" kern="0" dirty="0">
                <a:latin typeface="Times New Roman"/>
                <a:ea typeface="黑体"/>
              </a:rPr>
              <a:t>或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zh-CN" altLang="en-US" sz="2100" kern="0" dirty="0">
                <a:latin typeface="Times New Roman"/>
                <a:ea typeface="黑体"/>
              </a:rPr>
              <a:t>连结两个命令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可以利用复合逻辑中的</a:t>
            </a:r>
            <a:r>
              <a:rPr lang="zh-CN" altLang="en-US" sz="2100" kern="0" dirty="0">
                <a:solidFill>
                  <a:srgbClr val="C00000"/>
                </a:solidFill>
                <a:latin typeface="Times New Roman"/>
                <a:ea typeface="黑体"/>
              </a:rPr>
              <a:t>“短路计算”</a:t>
            </a:r>
            <a:r>
              <a:rPr lang="zh-CN" altLang="en-US" sz="2100" kern="0" dirty="0">
                <a:latin typeface="Times New Roman"/>
                <a:ea typeface="黑体"/>
              </a:rPr>
              <a:t>特性实现最简单的条件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</a:t>
            </a:r>
            <a:r>
              <a:rPr lang="en-US" altLang="zh-CN" sz="2100" kern="0" dirty="0">
                <a:latin typeface="Times New Roman"/>
                <a:ea typeface="黑体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若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执行成功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 </a:t>
            </a:r>
            <a:r>
              <a:rPr lang="en-US" altLang="zh-CN" sz="2100" kern="0" dirty="0">
                <a:latin typeface="Times New Roman"/>
                <a:ea typeface="黑体"/>
              </a:rPr>
              <a:t>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执行失败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返回码不为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xdir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&amp;&amp; echo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35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若没有目录</a:t>
            </a:r>
            <a:r>
              <a:rPr lang="en-US" altLang="zh-CN" sz="135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ydir</a:t>
            </a:r>
            <a:endParaRPr lang="en-US" altLang="zh-CN" sz="135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2&gt;&amp;1 || echo No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endParaRPr lang="en-US" altLang="zh-CN" sz="1800" b="0" u="sng" kern="0" dirty="0">
              <a:solidFill>
                <a:srgbClr val="8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No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ydir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05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复合逻辑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133782"/>
      </p:ext>
    </p:extLst>
  </p:cSld>
  <p:clrMapOvr>
    <a:masterClrMapping/>
  </p:clrMapOvr>
  <p:transition spd="slow" advTm="38376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2810" y="908050"/>
            <a:ext cx="7851637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/bin/true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/bin/false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返回码总不为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有的</a:t>
            </a: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为了提高效率，将</a:t>
            </a:r>
            <a:r>
              <a:rPr lang="en-US" altLang="zh-CN" sz="2400" kern="0" dirty="0">
                <a:latin typeface="Times New Roman"/>
                <a:ea typeface="黑体"/>
              </a:rPr>
              <a:t>true</a:t>
            </a:r>
            <a:r>
              <a:rPr lang="zh-CN" altLang="en-US" sz="2400" kern="0" dirty="0">
                <a:latin typeface="Times New Roman"/>
                <a:ea typeface="黑体"/>
              </a:rPr>
              <a:t>和</a:t>
            </a:r>
            <a:r>
              <a:rPr lang="en-US" altLang="zh-CN" sz="2400" kern="0" dirty="0">
                <a:latin typeface="Times New Roman"/>
                <a:ea typeface="黑体"/>
              </a:rPr>
              <a:t>false</a:t>
            </a:r>
            <a:r>
              <a:rPr lang="zh-CN" altLang="en-US" sz="2400" kern="0" dirty="0">
                <a:latin typeface="Times New Roman"/>
                <a:ea typeface="黑体"/>
              </a:rPr>
              <a:t>设置为内部命令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true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false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35047"/>
      </p:ext>
    </p:extLst>
  </p:cSld>
  <p:clrMapOvr>
    <a:masterClrMapping/>
  </p:clrMapOvr>
  <p:transition spd="slow" advTm="3837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651" y="980728"/>
            <a:ext cx="7772399" cy="350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cat odd.c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argc &lt; 2 ? 0 : atoi(argv[1]);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% 2 == 0 ? 1 : 0;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a=7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a=90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</a:t>
            </a:r>
          </a:p>
          <a:p>
            <a:endParaRPr lang="zh-CN" altLang="en-US" sz="1050" dirty="0"/>
          </a:p>
          <a:p>
            <a:endParaRPr lang="zh-CN" altLang="en-US" sz="105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自编程序用作条件判断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290908"/>
      </p:ext>
    </p:extLst>
  </p:cSld>
  <p:clrMapOvr>
    <a:masterClrMapping/>
  </p:clrMapOvr>
  <p:transition spd="slow" advTm="38376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test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及方括号命令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17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6" y="1196752"/>
            <a:ext cx="815201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要求其最后一个命令行参数必须为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]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除此之外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/bin/test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功能相同 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有的</a:t>
            </a:r>
            <a:r>
              <a:rPr lang="en-US" altLang="zh-CN" sz="2000" b="0" kern="0" dirty="0">
                <a:solidFill>
                  <a:srgbClr val="000000"/>
                </a:solidFill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</a:rPr>
              <a:t>系统中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usr</a:t>
            </a:r>
            <a:r>
              <a:rPr lang="en-US" altLang="zh-CN" sz="2000" b="0" kern="0" dirty="0">
                <a:solidFill>
                  <a:srgbClr val="000000"/>
                </a:solidFill>
              </a:rPr>
              <a:t>/bin/[</a:t>
            </a:r>
            <a:r>
              <a:rPr lang="zh-CN" altLang="en-US" sz="2000" b="0" kern="0" dirty="0">
                <a:solidFill>
                  <a:srgbClr val="000000"/>
                </a:solidFill>
              </a:rPr>
              <a:t>是一个指向</a:t>
            </a:r>
            <a:r>
              <a:rPr lang="en-US" altLang="zh-CN" sz="2000" b="0" kern="0" dirty="0">
                <a:solidFill>
                  <a:srgbClr val="000000"/>
                </a:solidFill>
              </a:rPr>
              <a:t>test</a:t>
            </a:r>
            <a:r>
              <a:rPr lang="zh-CN" altLang="en-US" sz="2000" b="0" kern="0" dirty="0">
                <a:solidFill>
                  <a:srgbClr val="000000"/>
                </a:solidFill>
              </a:rPr>
              <a:t>的符号连接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注意：不要将方括号理解成一个词法符号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  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[-r 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]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[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641615"/>
      </p:ext>
    </p:extLst>
  </p:cSld>
  <p:clrMapOvr>
    <a:masterClrMapping/>
  </p:clrMapOvr>
  <p:transition spd="slow" advTm="38376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980728"/>
            <a:ext cx="7416750" cy="531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文件特性检测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普通文件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目录文件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可读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-w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可写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-x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可执行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-s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size&gt;0    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&amp;&amp; echo readable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echo readable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文件特性检测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817744"/>
      </p:ext>
    </p:extLst>
  </p:cSld>
  <p:clrMapOvr>
    <a:masterClrMapping/>
  </p:clrMapOvr>
  <p:transition spd="slow" advTm="3837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24744"/>
            <a:ext cx="73286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字符串比较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串相等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(bash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也允许以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==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!=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串与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串不等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注意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</a:t>
            </a: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等号和不等号两侧的空格不可少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"$a" = "" ] &amp;&amp; echo empty string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:$a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的引号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$# = 0 &amp;&amp; echo "No </a:t>
            </a:r>
            <a:r>
              <a:rPr lang="en-US" altLang="zh-CN" sz="2000" b="0" kern="0" dirty="0">
                <a:solidFill>
                  <a:srgbClr val="000000"/>
                </a:solidFill>
              </a:rPr>
              <a:t>argument "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level=8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$level=0 ] &amp;&amp; echo level is Zero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字符串比较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10125"/>
      </p:ext>
    </p:extLst>
  </p:cSld>
  <p:clrMapOvr>
    <a:masterClrMapping/>
  </p:clrMapOvr>
  <p:transition spd="slow" advTm="383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4092" y="1052736"/>
            <a:ext cx="7893958" cy="49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学习</a:t>
            </a:r>
            <a:r>
              <a:rPr lang="en-US" altLang="zh-CN" kern="0" dirty="0">
                <a:latin typeface="Times New Roman"/>
                <a:ea typeface="黑体"/>
              </a:rPr>
              <a:t>bash</a:t>
            </a:r>
            <a:r>
              <a:rPr lang="zh-CN" altLang="en-US" kern="0" dirty="0">
                <a:latin typeface="Times New Roman"/>
                <a:ea typeface="黑体"/>
              </a:rPr>
              <a:t>的目的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下：熟习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的替换机制、转义机制，掌握循环等流程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控制，可以编写复合命令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非交互方式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：编写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脚本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程序，把一系列的操作，编纂成一个脚本文件，批量处理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理解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2332"/>
      </p:ext>
    </p:extLst>
  </p:cSld>
  <p:clrMapOvr>
    <a:masterClrMapping/>
  </p:clrMapOvr>
  <p:transition spd="slow" advTm="3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7667" y="951187"/>
            <a:ext cx="7772400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整数的比较（六种关系运算，注意与字符串比较的区别）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eq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＝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-ne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≠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＞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ge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≥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lt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＜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-le 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≤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例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  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test `ls |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wc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-l` -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ge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100 &amp;&amp; echo "Too many files"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整数的比较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017888"/>
      </p:ext>
    </p:extLst>
  </p:cSld>
  <p:clrMapOvr>
    <a:masterClrMapping/>
  </p:clrMapOvr>
  <p:transition spd="slow" advTm="38376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124744"/>
            <a:ext cx="5829300" cy="440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!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NOT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（非）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-o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OR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（或）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-a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AND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（与）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例</a:t>
            </a:r>
            <a:r>
              <a:rPr lang="en-US" altLang="zh-CN" sz="2100" kern="0" dirty="0">
                <a:latin typeface="Times New Roman"/>
                <a:ea typeface="黑体"/>
              </a:rPr>
              <a:t>: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[!-d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] &amp;&amp;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注意：必需的空格不可省略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19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复合条件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86749"/>
      </p:ext>
    </p:extLst>
  </p:cSld>
  <p:clrMapOvr>
    <a:masterClrMapping/>
  </p:clrMapOvr>
  <p:transition spd="slow" advTm="38376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命令组合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29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908050"/>
            <a:ext cx="8217129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命令组合类似</a:t>
            </a:r>
            <a:r>
              <a:rPr lang="en-US" altLang="zh-CN" sz="2400" kern="0" dirty="0">
                <a:latin typeface="Times New Roman"/>
                <a:ea typeface="黑体"/>
              </a:rPr>
              <a:t>C</a:t>
            </a:r>
            <a:r>
              <a:rPr lang="zh-CN" altLang="en-US" sz="2400" kern="0" dirty="0">
                <a:latin typeface="Times New Roman"/>
                <a:ea typeface="黑体"/>
              </a:rPr>
              <a:t>语言中的复合语句，组合在一起的几个命令作为一个整体看待：可以集体管道和重定向或者当条件满足时执行若干个命令。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4035084" y="2924944"/>
            <a:ext cx="4682470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800" b="0" kern="0" dirty="0" err="1">
                <a:solidFill>
                  <a:srgbClr val="C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/bin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命令组合的两种方式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283254"/>
      </p:ext>
    </p:extLst>
  </p:cSld>
  <p:clrMapOvr>
    <a:masterClrMapping/>
  </p:clrMapOvr>
  <p:transition spd="slow" advTm="38376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891822"/>
            <a:ext cx="8217129" cy="41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{}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在当前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</a:t>
            </a:r>
            <a:endParaRPr lang="en-US" altLang="zh-CN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在子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                              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4014503" y="2718036"/>
            <a:ext cx="4596212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/home/jiang/ch3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在语义上的不同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205"/>
      </p:ext>
    </p:extLst>
  </p:cSld>
  <p:clrMapOvr>
    <a:masterClrMapping/>
  </p:clrMapOvr>
  <p:transition spd="slow" advTm="38376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2188" y="1101328"/>
            <a:ext cx="7785099" cy="47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在子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;}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在当前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左花括号后面必须有一个空格</a:t>
            </a:r>
            <a:endParaRPr lang="en-US" altLang="zh-CN" sz="20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圆括号是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元字符，花括号不是，它作为一个特殊内部命令处理。所以必须是一行的行首单词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000" b="0" kern="0" dirty="0">
              <a:latin typeface="+mn-ea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(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{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 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;}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在语法上的不同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810919"/>
      </p:ext>
    </p:extLst>
  </p:cSld>
  <p:clrMapOvr>
    <a:masterClrMapping/>
  </p:clrMapOvr>
  <p:transition spd="slow" advTm="38376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512" y="1087947"/>
            <a:ext cx="8487488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en-US" sz="2400" kern="0" dirty="0" err="1">
                <a:latin typeface="Times New Roman"/>
                <a:ea typeface="黑体"/>
              </a:rPr>
              <a:t>使用</a:t>
            </a:r>
            <a:r>
              <a:rPr lang="en-US" altLang="en-US" sz="2400" kern="0" dirty="0">
                <a:latin typeface="Times New Roman"/>
                <a:ea typeface="黑体"/>
              </a:rPr>
              <a:t>{}</a:t>
            </a:r>
            <a:r>
              <a:rPr lang="zh-CN" altLang="en-US" sz="2400" kern="0" dirty="0">
                <a:latin typeface="Times New Roman"/>
                <a:ea typeface="黑体"/>
              </a:rPr>
              <a:t>时，多行并为一行不要漏掉必需的空格和分号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写成一行应当为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core";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;}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38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复合命令：举例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52984"/>
      </p:ext>
    </p:extLst>
  </p:cSld>
  <p:clrMapOvr>
    <a:masterClrMapping/>
  </p:clrMapOvr>
  <p:transition spd="slow" advTm="38376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条件分支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521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279" y="1052736"/>
            <a:ext cx="837914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    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else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fi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其中：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if/then/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/else/fi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为关键字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：两个或多个分支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035"/>
      </p:ext>
    </p:extLst>
  </p:cSld>
  <p:clrMapOvr>
    <a:masterClrMapping/>
  </p:clrMapOvr>
  <p:transition spd="slow" advTm="38376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908050"/>
            <a:ext cx="8964623" cy="32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LOGFILE=./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errlog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date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-w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cat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rm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”No error”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342900" lvl="1" indent="0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zh-CN" sz="2100" b="0" kern="0" dirty="0">
              <a:solidFill>
                <a:srgbClr val="006699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690" y="3789040"/>
            <a:ext cx="8208912" cy="27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行可和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cat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行不可以和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行直接合并成一行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将两行合并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: 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分号使得一行内可以输入多条命令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buClr>
                <a:srgbClr val="009900"/>
              </a:buClr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-r </a:t>
            </a:r>
            <a:r>
              <a:rPr lang="en-US" altLang="zh-CN" sz="1800" b="0" kern="0" dirty="0" err="1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; then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语言不同，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的语法中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else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fi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配对，使得不需要花括号这样的命令组合</a:t>
            </a:r>
            <a:endParaRPr lang="en-US" altLang="zh-CN" sz="210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defRPr/>
            </a:pP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5815"/>
      </p:ext>
    </p:extLst>
  </p:cSld>
  <p:clrMapOvr>
    <a:masterClrMapping/>
  </p:clrMapOvr>
  <p:transition spd="slow" advTm="383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bash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的启动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73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980728"/>
            <a:ext cx="856895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0 ]; 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&lt;name&gt;"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exit 1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'$1'$/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C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"$PIDs" = "" ]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None is killed.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第一行等号两侧的空格以及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之前的分号</a:t>
            </a:r>
            <a:endParaRPr lang="en-US" altLang="zh-CN" sz="1800" b="0" kern="0" dirty="0">
              <a:solidFill>
                <a:srgbClr val="00808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后面一个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行中的双引号</a:t>
            </a:r>
            <a:endParaRPr lang="en-US" altLang="zh-CN" sz="1800" b="0" kern="0" dirty="0">
              <a:solidFill>
                <a:srgbClr val="00808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：终止指定名字的进程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51387"/>
      </p:ext>
    </p:extLst>
  </p:cSld>
  <p:clrMapOvr>
    <a:masterClrMapping/>
  </p:clrMapOvr>
  <p:transition spd="slow" advTm="38376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101328"/>
            <a:ext cx="8660906" cy="542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case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in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...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esac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匹配：使用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文件名匹配规则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是一个整体，不能在两分号间加空格，也不能用两个连续的空行代替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可以使用竖线表示多个模式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与多个模式匹配时，执行遇到的第一个命令表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结构：多条件分支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927717"/>
      </p:ext>
    </p:extLst>
  </p:cSld>
  <p:clrMapOvr>
    <a:masterClrMapping/>
  </p:clrMapOvr>
  <p:transition spd="slow" advTm="38376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6936" y="1124744"/>
            <a:ext cx="8149828" cy="335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中使用</a:t>
            </a:r>
            <a:r>
              <a:rPr lang="en-US" altLang="zh-CN" sz="2400" kern="0" dirty="0">
                <a:latin typeface="Times New Roman"/>
                <a:ea typeface="黑体"/>
              </a:rPr>
              <a:t>#</a:t>
            </a:r>
            <a:r>
              <a:rPr lang="zh-CN" altLang="en-US" sz="2400" kern="0" dirty="0">
                <a:latin typeface="Times New Roman"/>
                <a:ea typeface="黑体"/>
              </a:rPr>
              <a:t>号作注释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号出现在一个单词的首部，那么，从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号至行尾的所有字符被忽略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脚本中的注释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504063"/>
      </p:ext>
    </p:extLst>
  </p:cSld>
  <p:clrMapOvr>
    <a:masterClrMapping/>
  </p:clrMapOvr>
  <p:transition spd="slow" advTm="38376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650" y="933202"/>
            <a:ext cx="7848797" cy="550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注意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两侧的引号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"Starting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stop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"Stop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force-reload</a:t>
            </a:r>
            <a:r>
              <a:rPr lang="en-US" altLang="zh-CN" sz="16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stop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start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status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"Display status of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*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start|stop|restart|force-reload|status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esac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027306"/>
      </p:ext>
    </p:extLst>
  </p:cSld>
  <p:clrMapOvr>
    <a:masterClrMapping/>
  </p:clrMapOvr>
  <p:transition spd="slow" advTm="38376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4.6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47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表达式运算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71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251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不支持除字符串以外的数据类型，不支持加减乘除等算数运算和关于字符串的正则表达式运算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需要这些功能，借助于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之外的可执行程序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usr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/bin/expr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有的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（包括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）为了提高执行效率，提供内部命令版本的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echo,printf,expr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, test,[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等命令，但这仅仅是一种性能优化措施。只依赖外部命令完全可以实现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提供的这种机制使得程序员可以根据需要设计更多更方便的运算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表达式计算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33184"/>
      </p:ext>
    </p:extLst>
  </p:cSld>
  <p:clrMapOvr>
    <a:masterClrMapping/>
  </p:clrMapOvr>
  <p:transition spd="slow" advTm="38376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84920"/>
            <a:ext cx="6984776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括号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()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算数运算</a:t>
            </a:r>
            <a:r>
              <a:rPr lang="en-US" altLang="zh-CN" sz="2100" kern="0" dirty="0">
                <a:latin typeface="Times New Roman"/>
                <a:ea typeface="黑体"/>
              </a:rPr>
              <a:t>(5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 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+   -   *   /   %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关系运算</a:t>
            </a:r>
            <a:r>
              <a:rPr lang="en-US" altLang="zh-CN" sz="2100" kern="0" dirty="0">
                <a:latin typeface="Times New Roman"/>
                <a:ea typeface="黑体"/>
              </a:rPr>
              <a:t>(6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&gt;   &gt;=   &lt;   &lt;=   =   !=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  <a:r>
              <a:rPr lang="en-US" altLang="zh-CN" sz="2100" kern="0" dirty="0">
                <a:latin typeface="Times New Roman"/>
                <a:ea typeface="黑体"/>
              </a:rPr>
              <a:t>(2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|   &amp;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正则表达式运算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       </a:t>
            </a:r>
            <a:r>
              <a:rPr lang="zh-CN" altLang="en-US" sz="2100" kern="0" dirty="0">
                <a:solidFill>
                  <a:srgbClr val="800000"/>
                </a:solidFill>
                <a:ea typeface="黑体"/>
              </a:rPr>
              <a:t>：</a:t>
            </a:r>
            <a:endParaRPr lang="zh-CN" altLang="en-US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6790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命令：算术运算、关系运算、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逻辑运算、正则表达式运算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345606"/>
      </p:ext>
    </p:extLst>
  </p:cSld>
  <p:clrMapOvr>
    <a:masterClrMapping/>
  </p:clrMapOvr>
  <p:transition spd="slow" advTm="38376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9" y="944724"/>
            <a:ext cx="78444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注意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算术运算、关系运算和逻辑运算，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脚本用到的时候不是很多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应该转义的地方必须加反斜线转义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应该有空格的地方不允许漏掉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例 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a=2;b=8;c=10;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求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x=a*(</a:t>
            </a:r>
            <a:r>
              <a:rPr lang="en-US" altLang="zh-CN" sz="21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b+c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y=a+4&lt;b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并且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不等于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8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\* \( $b + $c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\( $a + 4 \&lt; $b \) \&amp; \( $c != 8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'*' '(' $b + $c ')'`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s-E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'(' $a + 4 '&lt;' $b ')' '&amp;' '(' $c != 8 ')'`</a:t>
            </a:r>
            <a:endParaRPr lang="pt-BR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命令：空格与转义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843088"/>
      </p:ext>
    </p:extLst>
  </p:cSld>
  <p:clrMapOvr>
    <a:masterClrMapping/>
  </p:clrMapOvr>
  <p:transition spd="slow" advTm="38376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3" y="1124744"/>
            <a:ext cx="810319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用法</a:t>
            </a:r>
            <a:r>
              <a:rPr lang="en-US" altLang="zh-CN" sz="2000" kern="0" dirty="0">
                <a:latin typeface="Times New Roman"/>
                <a:ea typeface="黑体"/>
              </a:rPr>
              <a:t>:    expr </a:t>
            </a:r>
            <a:r>
              <a:rPr lang="en-US" altLang="zh-CN" sz="2000" i="1" kern="0" dirty="0">
                <a:latin typeface="Times New Roman"/>
                <a:ea typeface="黑体"/>
              </a:rPr>
              <a:t>string</a:t>
            </a:r>
            <a:r>
              <a:rPr lang="en-US" altLang="zh-CN" sz="2000" kern="0" dirty="0">
                <a:latin typeface="Times New Roman"/>
                <a:ea typeface="黑体"/>
              </a:rPr>
              <a:t>  :  </a:t>
            </a:r>
            <a:r>
              <a:rPr lang="en-US" altLang="zh-CN" sz="2000" i="1" kern="0" dirty="0">
                <a:latin typeface="Times New Roman"/>
                <a:ea typeface="黑体"/>
              </a:rPr>
              <a:t>pattern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正则表达式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匹配字符串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string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，打印匹配长度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括起一部分，能匹配时打印括号内能匹配的部分，否则为空字符串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举例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3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A123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"$unit" : ".*"  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返回变量</a:t>
            </a:r>
            <a:r>
              <a:rPr lang="en-US" altLang="zh-CN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unit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的长度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pwd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` : '.*/\([^/]*\)$'  </a:t>
            </a:r>
            <a:r>
              <a:rPr lang="zh-CN" altLang="en-US" sz="2000" b="0" kern="0" dirty="0">
                <a:solidFill>
                  <a:srgbClr val="0066CC"/>
                </a:solidFill>
                <a:ea typeface="楷体_GB2312" pitchFamily="49" charset="-122"/>
              </a:rPr>
              <a:t>截取路径名的最后一个分量</a:t>
            </a:r>
          </a:p>
          <a:p>
            <a:pPr defTabSz="685800" eaLnBrk="1" hangingPunct="1">
              <a:buClr>
                <a:srgbClr val="FF9900"/>
              </a:buClr>
              <a:defRPr/>
            </a:pPr>
            <a:endParaRPr lang="en-US" altLang="zh-CN" sz="1500" kern="0" dirty="0">
              <a:solidFill>
                <a:srgbClr val="0066CC"/>
              </a:solidFill>
              <a:latin typeface="Times New Roman"/>
              <a:ea typeface="楷体_GB2312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995288"/>
      </p:ext>
    </p:extLst>
  </p:cSld>
  <p:clrMapOvr>
    <a:masterClrMapping/>
  </p:clrMapOvr>
  <p:transition spd="slow" advTm="38376"/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</TotalTime>
  <Words>7015</Words>
  <Application>Microsoft Office PowerPoint</Application>
  <PresentationFormat>全屏显示(4:3)</PresentationFormat>
  <Paragraphs>977</Paragraphs>
  <Slides>118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5" baseType="lpstr">
      <vt:lpstr>Arial Unicode MS</vt:lpstr>
      <vt:lpstr>等线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Black</vt:lpstr>
      <vt:lpstr>Courier New</vt:lpstr>
      <vt:lpstr>Lucida Console</vt:lpstr>
      <vt:lpstr>Times New Roman</vt:lpstr>
      <vt:lpstr>Verdana</vt:lpstr>
      <vt:lpstr>Wingdings</vt:lpstr>
      <vt:lpstr>蒋砚军《UNIX操作系统》</vt:lpstr>
      <vt:lpstr>VISIO</vt:lpstr>
      <vt:lpstr>第4章  bash及脚本程序设计</vt:lpstr>
      <vt:lpstr>4.1 shell的基本机制      关于shell         bash的启动         历史与别名         输入重定向    输出重定向与管道 4.2 变量      变量赋值及使用         在脚本中编辑文件         环境变量 4.3 替换 4.4 元字符和转义                 元字符         引号与转义处理         例题：终止指定名字的所有进程</vt:lpstr>
      <vt:lpstr>4.5 条件                 shell中的逻辑判断         test命令和方括号命令         命令组合         条件分支 4.6 循环            表达式运算         内部命令eval         while循环         for循环 4.7 函数 上机作业 </vt:lpstr>
      <vt:lpstr>4.1  shell的基本机制 </vt:lpstr>
      <vt:lpstr>shell概述</vt:lpstr>
      <vt:lpstr>PowerPoint 演示文稿</vt:lpstr>
      <vt:lpstr>PowerPoint 演示文稿</vt:lpstr>
      <vt:lpstr>PowerPoint 演示文稿</vt:lpstr>
      <vt:lpstr>bash的启动</vt:lpstr>
      <vt:lpstr>PowerPoint 演示文稿</vt:lpstr>
      <vt:lpstr>PowerPoint 演示文稿</vt:lpstr>
      <vt:lpstr>PowerPoint 演示文稿</vt:lpstr>
      <vt:lpstr>PowerPoint 演示文稿</vt:lpstr>
      <vt:lpstr>历史与别名</vt:lpstr>
      <vt:lpstr>PowerPoint 演示文稿</vt:lpstr>
      <vt:lpstr>PowerPoint 演示文稿</vt:lpstr>
      <vt:lpstr>PowerPoint 演示文稿</vt:lpstr>
      <vt:lpstr>PowerPoint 演示文稿</vt:lpstr>
      <vt:lpstr>输入重定向</vt:lpstr>
      <vt:lpstr>PowerPoint 演示文稿</vt:lpstr>
      <vt:lpstr>输出重定向与管道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变量 </vt:lpstr>
      <vt:lpstr>变量的赋值及使用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在脚本中编辑文件</vt:lpstr>
      <vt:lpstr>PowerPoint 演示文稿</vt:lpstr>
      <vt:lpstr>PowerPoint 演示文稿</vt:lpstr>
      <vt:lpstr>PowerPoint 演示文稿</vt:lpstr>
      <vt:lpstr>环境变量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替换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元字符和转义</vt:lpstr>
      <vt:lpstr>元字符</vt:lpstr>
      <vt:lpstr>PowerPoint 演示文稿</vt:lpstr>
      <vt:lpstr>PowerPoint 演示文稿</vt:lpstr>
      <vt:lpstr>PowerPoint 演示文稿</vt:lpstr>
      <vt:lpstr>PowerPoint 演示文稿</vt:lpstr>
      <vt:lpstr>引号及转义处理</vt:lpstr>
      <vt:lpstr>PowerPoint 演示文稿</vt:lpstr>
      <vt:lpstr>PowerPoint 演示文稿</vt:lpstr>
      <vt:lpstr>PowerPoint 演示文稿</vt:lpstr>
      <vt:lpstr>PowerPoint 演示文稿</vt:lpstr>
      <vt:lpstr>例题：终止指定名字的所有进程</vt:lpstr>
      <vt:lpstr>PowerPoint 演示文稿</vt:lpstr>
      <vt:lpstr>4.5  条件</vt:lpstr>
      <vt:lpstr>shell中的逻辑判断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test及方括号命令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命令组合</vt:lpstr>
      <vt:lpstr>PowerPoint 演示文稿</vt:lpstr>
      <vt:lpstr>PowerPoint 演示文稿</vt:lpstr>
      <vt:lpstr>PowerPoint 演示文稿</vt:lpstr>
      <vt:lpstr>PowerPoint 演示文稿</vt:lpstr>
      <vt:lpstr>条件分支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循环</vt:lpstr>
      <vt:lpstr>表达式运算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内部命令eval</vt:lpstr>
      <vt:lpstr>PowerPoint 演示文稿</vt:lpstr>
      <vt:lpstr>while循环</vt:lpstr>
      <vt:lpstr>PowerPoint 演示文稿</vt:lpstr>
      <vt:lpstr>PowerPoint 演示文稿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4.7  函数</vt:lpstr>
      <vt:lpstr>PowerPoint 演示文稿</vt:lpstr>
      <vt:lpstr>PowerPoint 演示文稿</vt:lpstr>
      <vt:lpstr>PowerPoint 演示文稿</vt:lpstr>
      <vt:lpstr>PowerPoint 演示文稿</vt:lpstr>
      <vt:lpstr>上机作业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Yj 蒋</cp:lastModifiedBy>
  <cp:revision>432</cp:revision>
  <dcterms:created xsi:type="dcterms:W3CDTF">2001-09-25T00:57:40Z</dcterms:created>
  <dcterms:modified xsi:type="dcterms:W3CDTF">2019-12-03T00:42:06Z</dcterms:modified>
</cp:coreProperties>
</file>