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FF"/>
    <a:srgbClr val="008080"/>
    <a:srgbClr val="006699"/>
    <a:srgbClr val="0066CC"/>
    <a:srgbClr val="0099CC"/>
    <a:srgbClr val="3366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>
      <p:cViewPr varScale="1">
        <p:scale>
          <a:sx n="99" d="100"/>
          <a:sy n="99" d="100"/>
        </p:scale>
        <p:origin x="-822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7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7.xml"/><Relationship Id="rId7" Type="http://schemas.openxmlformats.org/officeDocument/2006/relationships/slide" Target="slides/slide21.xml"/><Relationship Id="rId2" Type="http://schemas.openxmlformats.org/officeDocument/2006/relationships/slide" Target="slides/slide16.xml"/><Relationship Id="rId1" Type="http://schemas.openxmlformats.org/officeDocument/2006/relationships/slide" Target="slides/slide3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4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10AF8824-5047-40BB-8422-9D814D6C13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098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169B35AD-6206-4C9C-AEEF-47794EB0CA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786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080163B2-0E1D-467C-9C1F-838A1C36EA4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68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A0DE6C4C-13A4-4F9F-9081-9637917D35C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8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188913"/>
            <a:ext cx="1943100" cy="6191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676900" cy="6191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A57A5AE6-7D4D-4396-A500-C50478F68B9B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1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D2FFDD36-9AB7-4290-A1CE-13827801917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31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1D920F83-98C5-4E07-998F-05C7777376C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25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981075"/>
            <a:ext cx="381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81075"/>
            <a:ext cx="381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65D6127A-808F-423C-B26D-CA858E25618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61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A830B67C-DD74-4FEC-8E29-BCD328E2892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99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431D8700-7115-42FC-9245-CDB0DA0603D3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8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F91901B1-97D7-482D-A565-12E83D006F61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7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7CF7BDF2-8A60-4838-91D0-BB1BCC80BFE2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60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EA0CD77A-E6A2-48AC-9C79-8CAF63FF62F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2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89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81075"/>
            <a:ext cx="77724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453188"/>
            <a:ext cx="14763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b="0">
                <a:solidFill>
                  <a:srgbClr val="3366FF"/>
                </a:solidFill>
                <a:latin typeface="+mn-lt"/>
                <a:ea typeface="+mj-ea"/>
              </a:defRPr>
            </a:lvl1pPr>
          </a:lstStyle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第</a:t>
            </a:r>
            <a:fld id="{4FE62805-2133-4C6C-B792-E505F39503E1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6600" dirty="0" smtClean="0">
                <a:solidFill>
                  <a:srgbClr val="990000"/>
                </a:solidFill>
                <a:latin typeface="+mn-lt"/>
                <a:ea typeface="楷体" panose="02010609060101010101" pitchFamily="49" charset="-122"/>
              </a:rPr>
              <a:t>第</a:t>
            </a:r>
            <a:r>
              <a:rPr lang="en-US" altLang="zh-CN" sz="6600" dirty="0">
                <a:solidFill>
                  <a:srgbClr val="990000"/>
                </a:solidFill>
                <a:latin typeface="+mn-lt"/>
                <a:ea typeface="楷体" panose="02010609060101010101" pitchFamily="49" charset="-122"/>
              </a:rPr>
              <a:t>6</a:t>
            </a:r>
            <a:r>
              <a:rPr lang="zh-CN" altLang="en-US" sz="6600" dirty="0" smtClean="0">
                <a:solidFill>
                  <a:srgbClr val="990000"/>
                </a:solidFill>
                <a:latin typeface="+mn-lt"/>
                <a:ea typeface="楷体" panose="02010609060101010101" pitchFamily="49" charset="-122"/>
              </a:rPr>
              <a:t>章 </a:t>
            </a:r>
            <a:r>
              <a:rPr lang="zh-CN" altLang="en-US" sz="6600" dirty="0">
                <a:solidFill>
                  <a:srgbClr val="990000"/>
                </a:solidFill>
                <a:latin typeface="+mn-lt"/>
                <a:ea typeface="楷体" panose="02010609060101010101" pitchFamily="49" charset="-122"/>
              </a:rPr>
              <a:t/>
            </a:r>
            <a:br>
              <a:rPr lang="zh-CN" altLang="en-US" sz="6600" dirty="0">
                <a:solidFill>
                  <a:srgbClr val="990000"/>
                </a:solidFill>
                <a:latin typeface="+mn-lt"/>
                <a:ea typeface="楷体" panose="02010609060101010101" pitchFamily="49" charset="-122"/>
              </a:rPr>
            </a:br>
            <a:r>
              <a:rPr lang="zh-CN" altLang="en-US" sz="6600" dirty="0">
                <a:solidFill>
                  <a:srgbClr val="990000"/>
                </a:solidFill>
                <a:latin typeface="+mn-lt"/>
                <a:ea typeface="楷体" panose="02010609060101010101" pitchFamily="49" charset="-122"/>
              </a:rPr>
              <a:t>网络程序设计</a:t>
            </a:r>
          </a:p>
        </p:txBody>
      </p:sp>
      <p:sp>
        <p:nvSpPr>
          <p:cNvPr id="783363" name="Line 3"/>
          <p:cNvSpPr>
            <a:spLocks noChangeShapeType="1"/>
          </p:cNvSpPr>
          <p:nvPr/>
        </p:nvSpPr>
        <p:spPr bwMode="auto">
          <a:xfrm>
            <a:off x="684213" y="908050"/>
            <a:ext cx="7848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服务端程序：</a:t>
            </a:r>
            <a:r>
              <a:rPr lang="en-US" altLang="zh-CN" sz="4000"/>
              <a:t>server0.c(1)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#define PORT_NO  12345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int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int admin_sock, data_sock, nbyte,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struct sockaddr_in name;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char buf[8192];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admin_sock = socket(AF_INET, SOCK_STREAM, 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name.sin_family = AF_INET;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name.sin_addr.s_addr = INADDR_ANY;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name.sin_port = htons(PORT_NO);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bind(admin_sock, &amp;name, sizeof(name));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listen(admin_sock, 5);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data_sock = accept(admin_sock, 0, 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printf("Accept connection\n");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服务端程序：</a:t>
            </a:r>
            <a:r>
              <a:rPr lang="en-US" altLang="zh-CN" sz="4000"/>
              <a:t>server0.c(2)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for (;;)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nbyte = read(data_sock, buf, sizeof(buf));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if (nbyte == 0)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    printf("*** Disconnected.\n");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    close(data_sock);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    exit(0);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for (i = 0; i &lt; nbyte; i++)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    printf("%c", buf[i]);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服务端程序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72400" cy="587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创建文件描述符</a:t>
            </a:r>
            <a:r>
              <a:rPr lang="en-US" altLang="zh-CN"/>
              <a:t>socket</a:t>
            </a:r>
          </a:p>
          <a:p>
            <a:pPr>
              <a:lnSpc>
                <a:spcPct val="90000"/>
              </a:lnSpc>
            </a:pPr>
            <a:r>
              <a:rPr lang="en-US" altLang="zh-CN"/>
              <a:t>bind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设定本地端点名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也可以用在客户端程序</a:t>
            </a:r>
          </a:p>
          <a:p>
            <a:pPr>
              <a:lnSpc>
                <a:spcPct val="90000"/>
              </a:lnSpc>
            </a:pPr>
            <a:r>
              <a:rPr lang="en-US" altLang="zh-CN"/>
              <a:t>Listen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进程不会在此被阻塞，仅仅给内核一个通知</a:t>
            </a:r>
          </a:p>
          <a:p>
            <a:pPr>
              <a:lnSpc>
                <a:spcPct val="90000"/>
              </a:lnSpc>
            </a:pPr>
            <a:r>
              <a:rPr lang="en-US" altLang="zh-CN"/>
              <a:t>accept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进程会在这里阻塞等待新连接到来</a:t>
            </a:r>
          </a:p>
          <a:p>
            <a:pPr>
              <a:lnSpc>
                <a:spcPct val="90000"/>
              </a:lnSpc>
            </a:pPr>
            <a:r>
              <a:rPr lang="zh-CN" altLang="en-US"/>
              <a:t>创建新进程时的文件描述符处理</a:t>
            </a:r>
          </a:p>
          <a:p>
            <a:pPr>
              <a:lnSpc>
                <a:spcPct val="90000"/>
              </a:lnSpc>
            </a:pPr>
            <a:r>
              <a:rPr lang="zh-CN" altLang="en-US"/>
              <a:t>问题：不能同时接纳多个连接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解决方法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多进程并发处理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单进程并发处理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多进程并发：</a:t>
            </a:r>
            <a:r>
              <a:rPr lang="en-US" altLang="zh-CN" sz="4000"/>
              <a:t>server1.c(1)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#define PORT_NO  12345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int admin_sock, data_sock, pid, name_len;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struct sockaddr_in name, peer;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admin_sock = socket(AF_INET, SOCK_STREAM, 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if (admin_sock &lt; 0)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perror("create stream socket");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exit(1);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name.sin_family = AF_INET;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name.sin_addr.s_addr = INADDR_ANY;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name.sin_port = htons(PORT_NO);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if (bind(admin_sock, &amp;name, sizeof(name)) &lt; 0)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perror("binding stream socket");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exit(1);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listen(admin_sock, 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signal(SIGCLD, SIG_IGN);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多进程并发：</a:t>
            </a:r>
            <a:r>
              <a:rPr lang="en-US" altLang="zh-CN" sz="4000"/>
              <a:t>server1.c(2)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991475" cy="539908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for (;;)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name_len = sizeof(peer);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data_sock = accept(admin_sock, &amp;peer, &amp;name_len);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if (data_sock &lt; 0) continue;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printf("Accept connection from %s:%d\n",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  inet_ntoa(peer.sin_addr), ntohs(peer.sin_port));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pid = fork();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if (pid &gt; 0) {  /* parrent process */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close(data_sock); </a:t>
            </a:r>
            <a:r>
              <a:rPr lang="en-US" altLang="zh-CN" sz="1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/* </a:t>
            </a:r>
            <a:r>
              <a:rPr lang="zh-CN" altLang="en-US" sz="1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不可省略，原因有</a:t>
            </a:r>
            <a:r>
              <a:rPr lang="en-US" altLang="zh-CN" sz="1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 */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} else if (pid == 0) { /* child process   */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char fd_str[16];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close(admin_sock);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sprintf(fd_str, "%d", data_sock);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execlp("./server1a", "./server1a", fd_str, 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perror("execlp");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exit(1);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多进程并发：</a:t>
            </a:r>
            <a:r>
              <a:rPr lang="en-US" altLang="zh-CN" sz="4000"/>
              <a:t>server1a.c(1)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8459787" cy="539908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main(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argc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, char *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argv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[])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struct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sockaddr_in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peer;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unsigned char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buf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[8192];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nbyte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,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,  sock</a:t>
            </a:r>
            <a:r>
              <a:rPr lang="zh-CN" altLang="en-US" sz="1800" b="0" dirty="0">
                <a:solidFill>
                  <a:schemeClr val="tx1"/>
                </a:solidFill>
                <a:latin typeface="Verdana" pitchFamily="34" charset="0"/>
              </a:rPr>
              <a:t>，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name_len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sizeof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(peer);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sock =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strtol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argv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[1], 0, 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getpeername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(sock, &amp;peer, &amp;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name_len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for (;;)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nbyte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= read(sock,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buf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,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sizeof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buf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));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printf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("%s:%d ",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inet_ntoa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peer.sin_addr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),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ntohs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peer.sin_port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));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if (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nbyte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&lt; 0)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   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perror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("Receiving packet");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    exit(1);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} else if (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nbyte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== 0)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   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printf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("*** Disconnected.\n");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    close(sock);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    exit(0);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}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    for (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= 0;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&lt;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nbyte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;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++)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printf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("%c", 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buf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[</a:t>
            </a:r>
            <a:r>
              <a:rPr lang="en-US" altLang="zh-CN" sz="1800" b="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]);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1800" b="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socket</a:t>
            </a:r>
            <a:r>
              <a:rPr kumimoji="0" lang="zh-CN" altLang="en-US"/>
              <a:t>系统调用</a:t>
            </a:r>
            <a:endParaRPr lang="zh-CN" altLang="en-US"/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772400" cy="5399088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kumimoji="0" lang="en-US" altLang="zh-CN"/>
              <a:t>socket</a:t>
            </a:r>
          </a:p>
          <a:p>
            <a:pPr lvl="1">
              <a:spcBef>
                <a:spcPct val="1000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创建文件描述符</a:t>
            </a:r>
            <a:r>
              <a:rPr kumimoji="0" lang="en-US" altLang="zh-CN">
                <a:solidFill>
                  <a:srgbClr val="000000"/>
                </a:solidFill>
              </a:rPr>
              <a:t>socket</a:t>
            </a:r>
            <a:r>
              <a:rPr kumimoji="0" lang="zh-CN" altLang="en-US">
                <a:solidFill>
                  <a:srgbClr val="000000"/>
                </a:solidFill>
              </a:rPr>
              <a:t>，端点名未指定</a:t>
            </a:r>
          </a:p>
          <a:p>
            <a:pPr>
              <a:spcBef>
                <a:spcPct val="10000"/>
              </a:spcBef>
            </a:pPr>
            <a:r>
              <a:rPr kumimoji="0" lang="en-US" altLang="zh-CN"/>
              <a:t>bind</a:t>
            </a:r>
          </a:p>
          <a:p>
            <a:pPr lvl="1">
              <a:spcBef>
                <a:spcPct val="1000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设定本地端点名，也可以用在客户端程序</a:t>
            </a:r>
          </a:p>
          <a:p>
            <a:pPr>
              <a:spcBef>
                <a:spcPct val="10000"/>
              </a:spcBef>
            </a:pPr>
            <a:r>
              <a:rPr kumimoji="0" lang="en-US" altLang="zh-CN"/>
              <a:t>listen</a:t>
            </a:r>
          </a:p>
          <a:p>
            <a:pPr lvl="1">
              <a:spcBef>
                <a:spcPct val="1000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开始监听到达的连接请求</a:t>
            </a:r>
          </a:p>
          <a:p>
            <a:pPr>
              <a:spcBef>
                <a:spcPct val="10000"/>
              </a:spcBef>
            </a:pPr>
            <a:r>
              <a:rPr kumimoji="0" lang="en-US" altLang="zh-CN"/>
              <a:t>accept</a:t>
            </a:r>
          </a:p>
          <a:p>
            <a:pPr lvl="1">
              <a:spcBef>
                <a:spcPct val="1000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接受一个连接请求</a:t>
            </a:r>
          </a:p>
          <a:p>
            <a:pPr>
              <a:spcBef>
                <a:spcPct val="10000"/>
              </a:spcBef>
            </a:pPr>
            <a:r>
              <a:rPr kumimoji="0" lang="en-US" altLang="zh-CN"/>
              <a:t>connect</a:t>
            </a:r>
          </a:p>
          <a:p>
            <a:pPr lvl="1">
              <a:spcBef>
                <a:spcPct val="1000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建立连接，设定远端端点名</a:t>
            </a:r>
          </a:p>
          <a:p>
            <a:pPr>
              <a:spcBef>
                <a:spcPct val="10000"/>
              </a:spcBef>
            </a:pPr>
            <a:r>
              <a:rPr kumimoji="0" lang="en-US" altLang="zh-CN"/>
              <a:t>close</a:t>
            </a:r>
          </a:p>
          <a:p>
            <a:pPr lvl="1">
              <a:spcBef>
                <a:spcPct val="1000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关闭连接，释放文件描述符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read/write</a:t>
            </a:r>
            <a:r>
              <a:rPr kumimoji="0" lang="zh-CN" altLang="en-US"/>
              <a:t>系统调用的语义</a:t>
            </a:r>
            <a:r>
              <a:rPr kumimoji="0" lang="en-US" altLang="zh-CN"/>
              <a:t>(1)</a:t>
            </a:r>
            <a:endParaRPr lang="en-US" altLang="zh-CN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343775" cy="1511300"/>
          </a:xfrm>
        </p:spPr>
        <p:txBody>
          <a:bodyPr/>
          <a:lstStyle/>
          <a:p>
            <a:r>
              <a:rPr kumimoji="0" lang="en-US" altLang="zh-CN"/>
              <a:t>read/write</a:t>
            </a:r>
            <a:r>
              <a:rPr kumimoji="0" lang="zh-CN" altLang="en-US"/>
              <a:t>与</a:t>
            </a:r>
            <a:r>
              <a:rPr kumimoji="0" lang="en-US" altLang="zh-CN"/>
              <a:t>TCP</a:t>
            </a:r>
            <a:r>
              <a:rPr kumimoji="0" lang="zh-CN" altLang="en-US"/>
              <a:t>通信的时序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>
                <a:solidFill>
                  <a:srgbClr val="000000"/>
                </a:solidFill>
              </a:rPr>
              <a:t>例：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主机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用</a:t>
            </a:r>
            <a:r>
              <a:rPr kumimoji="0" lang="en-US" altLang="zh-CN">
                <a:solidFill>
                  <a:srgbClr val="000000"/>
                </a:solidFill>
              </a:rPr>
              <a:t>write()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通过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TCP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连接向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发送数据，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接收数据用</a:t>
            </a:r>
            <a:r>
              <a:rPr kumimoji="0" lang="en-US" altLang="zh-CN">
                <a:solidFill>
                  <a:srgbClr val="000000"/>
                </a:solidFill>
              </a:rPr>
              <a:t>read()</a:t>
            </a:r>
          </a:p>
          <a:p>
            <a:pPr lvl="2"/>
            <a:endParaRPr kumimoji="0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99748" name="Object 4"/>
          <p:cNvGraphicFramePr>
            <a:graphicFrameLocks noChangeAspect="1"/>
          </p:cNvGraphicFramePr>
          <p:nvPr/>
        </p:nvGraphicFramePr>
        <p:xfrm>
          <a:off x="3276600" y="1989138"/>
          <a:ext cx="58674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3" name="Visio" r:id="rId3" imgW="3199257" imgH="1946148" progId="Visio.Drawing.11">
                  <p:embed/>
                </p:oleObj>
              </mc:Choice>
              <mc:Fallback>
                <p:oleObj name="Visio" r:id="rId3" imgW="3199257" imgH="194614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5867400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49" name="Rectangle 5"/>
          <p:cNvSpPr>
            <a:spLocks noChangeArrowheads="1"/>
          </p:cNvSpPr>
          <p:nvPr/>
        </p:nvSpPr>
        <p:spPr bwMode="auto">
          <a:xfrm>
            <a:off x="1042988" y="2925763"/>
            <a:ext cx="2987675" cy="30956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t0:B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开始</a:t>
            </a: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read()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t1:A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调用</a:t>
            </a: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write()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TCP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发送缓冲区有空闭，数据拷贝至发送缓冲区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t2: A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将数据发往</a:t>
            </a: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t3: B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收到数据后，校验和正确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t4: B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向主机</a:t>
            </a: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发</a:t>
            </a: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ACK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ACK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途中丢失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t5: A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超时自动重发数据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t6: B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收到重复的数据后扔掉，回送</a:t>
            </a: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ACK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t7: A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收到</a:t>
            </a:r>
            <a:r>
              <a:rPr kumimoji="0" lang="en-US" altLang="zh-CN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ACK</a:t>
            </a:r>
            <a:r>
              <a:rPr kumimoji="0" lang="zh-CN" altLang="en-US" sz="16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，将发送缓冲区的数据清除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read/write</a:t>
            </a:r>
            <a:r>
              <a:rPr kumimoji="0" lang="zh-CN" altLang="en-US"/>
              <a:t>系统调用的语义</a:t>
            </a:r>
            <a:r>
              <a:rPr kumimoji="0" lang="en-US" altLang="zh-CN"/>
              <a:t>(2)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kumimoji="0" lang="en-US" altLang="zh-CN">
                <a:solidFill>
                  <a:srgbClr val="000000"/>
                </a:solidFill>
              </a:rPr>
              <a:t>write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t1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返回，</a:t>
            </a:r>
            <a:r>
              <a:rPr kumimoji="0" lang="en-US" altLang="zh-CN">
                <a:solidFill>
                  <a:srgbClr val="000000"/>
                </a:solidFill>
              </a:rPr>
              <a:t>read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t3</a:t>
            </a: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返回</a:t>
            </a:r>
            <a:endParaRPr kumimoji="0" lang="zh-CN" altLang="en-US"/>
          </a:p>
          <a:p>
            <a:pPr>
              <a:lnSpc>
                <a:spcPct val="90000"/>
              </a:lnSpc>
            </a:pPr>
            <a:r>
              <a:rPr kumimoji="0" lang="en-US" altLang="zh-CN"/>
              <a:t>read/write</a:t>
            </a:r>
            <a:r>
              <a:rPr kumimoji="0" lang="zh-CN" altLang="en-US"/>
              <a:t>与</a:t>
            </a:r>
            <a:r>
              <a:rPr kumimoji="0" lang="en-US" altLang="zh-CN"/>
              <a:t>TCP</a:t>
            </a:r>
            <a:r>
              <a:rPr kumimoji="0" lang="zh-CN" altLang="en-US"/>
              <a:t>通信故障和流控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流控问题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断线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对方重启动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Keepalive</a:t>
            </a:r>
            <a:r>
              <a:rPr kumimoji="0" lang="en-US" altLang="zh-CN">
                <a:solidFill>
                  <a:srgbClr val="000000"/>
                </a:solidFill>
              </a:rPr>
              <a:t>(</a:t>
            </a:r>
            <a:r>
              <a:rPr kumimoji="0" lang="zh-CN" altLang="en-US">
                <a:solidFill>
                  <a:srgbClr val="000000"/>
                </a:solidFill>
              </a:rPr>
              <a:t>默认两小时</a:t>
            </a:r>
            <a:r>
              <a:rPr kumimoji="0" lang="en-US" altLang="zh-CN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en-US" altLang="zh-CN">
                <a:solidFill>
                  <a:srgbClr val="000000"/>
                </a:solidFill>
              </a:rPr>
              <a:t>getsockopt/setsockopt</a:t>
            </a:r>
            <a:r>
              <a:rPr kumimoji="0" lang="zh-CN" altLang="en-US">
                <a:solidFill>
                  <a:srgbClr val="000000"/>
                </a:solidFill>
              </a:rPr>
              <a:t>可以设置保活间隔，重传次数，重传时间</a:t>
            </a:r>
          </a:p>
          <a:p>
            <a:pPr>
              <a:lnSpc>
                <a:spcPct val="90000"/>
              </a:lnSpc>
            </a:pPr>
            <a:r>
              <a:rPr kumimoji="0" lang="zh-CN" altLang="en-US"/>
              <a:t>“粘连问题”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/>
              <a:t>read/write</a:t>
            </a:r>
            <a:r>
              <a:rPr kumimoji="0" lang="zh-CN" altLang="en-US"/>
              <a:t>与</a:t>
            </a:r>
            <a:r>
              <a:rPr kumimoji="0" lang="en-US" altLang="zh-CN"/>
              <a:t>UDP</a:t>
            </a:r>
            <a:r>
              <a:rPr kumimoji="0" lang="zh-CN" altLang="en-US"/>
              <a:t>通信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网络故障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没有数据粘连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没有流控功能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不可靠</a:t>
            </a:r>
          </a:p>
          <a:p>
            <a:pPr lvl="3">
              <a:lnSpc>
                <a:spcPct val="90000"/>
              </a:lnSpc>
            </a:pPr>
            <a:endParaRPr kumimoji="0"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端点名相关的系统调用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24863" cy="5399088"/>
          </a:xfrm>
        </p:spPr>
        <p:txBody>
          <a:bodyPr/>
          <a:lstStyle/>
          <a:p>
            <a:r>
              <a:rPr kumimoji="0" lang="en-US" altLang="zh-CN"/>
              <a:t>getpeername</a:t>
            </a:r>
            <a:r>
              <a:rPr kumimoji="0" lang="zh-CN" altLang="en-US" b="0"/>
              <a:t>获取对方的端点名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000"/>
              <a:t>getpeername(int </a:t>
            </a:r>
            <a:r>
              <a:rPr kumimoji="0" lang="en-US" altLang="zh-CN" sz="2000" i="1">
                <a:latin typeface="Times New Roman" pitchFamily="18" charset="0"/>
              </a:rPr>
              <a:t>sockfd</a:t>
            </a:r>
            <a:r>
              <a:rPr kumimoji="0" lang="en-US" altLang="zh-CN" sz="2000"/>
              <a:t>, struct sockaddr *</a:t>
            </a:r>
            <a:r>
              <a:rPr kumimoji="0" lang="en-US" altLang="zh-CN" sz="2000" i="1">
                <a:latin typeface="Times New Roman" pitchFamily="18" charset="0"/>
              </a:rPr>
              <a:t>name</a:t>
            </a:r>
            <a:r>
              <a:rPr kumimoji="0" lang="en-US" altLang="zh-CN" sz="2000"/>
              <a:t>, int *</a:t>
            </a:r>
            <a:r>
              <a:rPr kumimoji="0" lang="en-US" altLang="zh-CN" sz="2000" i="1">
                <a:latin typeface="Times New Roman" pitchFamily="18" charset="0"/>
              </a:rPr>
              <a:t>namelen</a:t>
            </a:r>
            <a:r>
              <a:rPr kumimoji="0" lang="en-US" altLang="zh-CN" sz="2000"/>
              <a:t>);</a:t>
            </a:r>
            <a:endParaRPr kumimoji="0" lang="en-US" altLang="zh-CN" sz="1800">
              <a:solidFill>
                <a:srgbClr val="000000"/>
              </a:solidFill>
            </a:endParaRPr>
          </a:p>
          <a:p>
            <a:r>
              <a:rPr kumimoji="0" lang="en-US" altLang="zh-CN"/>
              <a:t>getsockname</a:t>
            </a:r>
            <a:r>
              <a:rPr kumimoji="0" lang="zh-CN" altLang="en-US" b="0"/>
              <a:t>获取本地的端点名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000"/>
              <a:t>getsockname(int </a:t>
            </a:r>
            <a:r>
              <a:rPr kumimoji="0" lang="en-US" altLang="zh-CN" sz="2000" i="1">
                <a:latin typeface="Times New Roman" pitchFamily="18" charset="0"/>
              </a:rPr>
              <a:t>sockfd</a:t>
            </a:r>
            <a:r>
              <a:rPr kumimoji="0" lang="en-US" altLang="zh-CN" sz="2000"/>
              <a:t>, struct sockaddr *</a:t>
            </a:r>
            <a:r>
              <a:rPr kumimoji="0" lang="en-US" altLang="zh-CN" sz="2000" i="1">
                <a:latin typeface="Times New Roman" pitchFamily="18" charset="0"/>
              </a:rPr>
              <a:t>name</a:t>
            </a:r>
            <a:r>
              <a:rPr kumimoji="0" lang="en-US" altLang="zh-CN" sz="2000"/>
              <a:t>, int *</a:t>
            </a:r>
            <a:r>
              <a:rPr kumimoji="0" lang="en-US" altLang="zh-CN" sz="2000" i="1">
                <a:latin typeface="Times New Roman" pitchFamily="18" charset="0"/>
              </a:rPr>
              <a:t>namelen</a:t>
            </a:r>
            <a:r>
              <a:rPr kumimoji="0" lang="en-US" altLang="zh-CN" sz="2000"/>
              <a:t>);</a:t>
            </a:r>
          </a:p>
          <a:p>
            <a:endParaRPr kumimoji="0" lang="en-US" altLang="zh-CN" sz="2000" b="0"/>
          </a:p>
          <a:p>
            <a:pPr>
              <a:buFont typeface="Wingdings" pitchFamily="2" charset="2"/>
              <a:buNone/>
            </a:pPr>
            <a:endParaRPr kumimoji="0"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4800" dirty="0" smtClean="0">
                <a:solidFill>
                  <a:srgbClr val="0000FF"/>
                </a:solidFill>
              </a:rPr>
              <a:t>Socket</a:t>
            </a:r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  <a:endParaRPr lang="zh-CN" altLang="en-US" sz="4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4387" name="Line 3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read/write</a:t>
            </a:r>
            <a:r>
              <a:rPr kumimoji="0" lang="zh-CN" altLang="en-US"/>
              <a:t>的其他版本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int recv(int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sockfd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void *</a:t>
            </a:r>
            <a:r>
              <a:rPr kumimoji="0" lang="en-US" altLang="zh-CN" sz="2000" b="0" i="1">
                <a:solidFill>
                  <a:schemeClr val="tx1"/>
                </a:solidFill>
              </a:rPr>
              <a:t>buf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nbyte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flags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int recvfrom(int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sockfd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void *</a:t>
            </a:r>
            <a:r>
              <a:rPr kumimoji="0" lang="en-US" altLang="zh-CN" sz="2000" b="0" i="1">
                <a:solidFill>
                  <a:schemeClr val="tx1"/>
                </a:solidFill>
              </a:rPr>
              <a:t>buf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nbyte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flags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struct sockaddr *</a:t>
            </a:r>
            <a:r>
              <a:rPr kumimoji="0" lang="en-US" altLang="zh-CN" sz="2000" b="0" i="1">
                <a:solidFill>
                  <a:schemeClr val="tx1"/>
                </a:solidFill>
              </a:rPr>
              <a:t>from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*</a:t>
            </a:r>
            <a:r>
              <a:rPr kumimoji="0" lang="en-US" altLang="zh-CN" sz="2000" b="0" i="1">
                <a:solidFill>
                  <a:schemeClr val="tx1"/>
                </a:solidFill>
              </a:rPr>
              <a:t>fromlen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kumimoji="0" lang="en-US" altLang="zh-CN" sz="2000" b="0">
              <a:solidFill>
                <a:schemeClr val="tx1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int send(int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sockfd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void *</a:t>
            </a:r>
            <a:r>
              <a:rPr kumimoji="0" lang="en-US" altLang="zh-CN" sz="2000" b="0" i="1">
                <a:solidFill>
                  <a:schemeClr val="tx1"/>
                </a:solidFill>
              </a:rPr>
              <a:t>buf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nbyte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flags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int sendto(int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sockfd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void *</a:t>
            </a:r>
            <a:r>
              <a:rPr kumimoji="0" lang="en-US" altLang="zh-CN" sz="2000" b="0" i="1">
                <a:solidFill>
                  <a:schemeClr val="tx1"/>
                </a:solidFill>
              </a:rPr>
              <a:t>buf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nbyte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flags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struct sockaddr *</a:t>
            </a:r>
            <a:r>
              <a:rPr kumimoji="0" lang="en-US" altLang="zh-CN" sz="2000" b="0" i="1">
                <a:solidFill>
                  <a:schemeClr val="tx1"/>
                </a:solidFill>
              </a:rPr>
              <a:t>to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tolen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kumimoji="0" lang="en-US" altLang="zh-CN" sz="2000" b="0">
              <a:solidFill>
                <a:schemeClr val="tx1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recvfrom/sendto</a:t>
            </a:r>
            <a:r>
              <a:rPr kumimoji="0" lang="zh-CN" altLang="en-US" sz="2000" b="0">
                <a:solidFill>
                  <a:schemeClr val="tx1"/>
                </a:solidFill>
                <a:latin typeface="Verdana" pitchFamily="34" charset="0"/>
              </a:rPr>
              <a:t>可以指定对方的端点</a:t>
            </a:r>
            <a:r>
              <a:rPr kumimoji="0" lang="zh-CN" altLang="en-US" sz="2000" b="0">
                <a:solidFill>
                  <a:schemeClr val="tx1"/>
                </a:solidFill>
              </a:rPr>
              <a:t>名，常用于</a:t>
            </a:r>
            <a:r>
              <a:rPr kumimoji="0" lang="en-US" altLang="zh-CN" sz="2000" b="0">
                <a:solidFill>
                  <a:schemeClr val="tx1"/>
                </a:solidFill>
              </a:rPr>
              <a:t>UDP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tx1"/>
                </a:solidFill>
              </a:rPr>
              <a:t>Winsock</a:t>
            </a:r>
            <a:r>
              <a:rPr kumimoji="0" lang="zh-CN" altLang="en-US" sz="2000" b="0">
                <a:solidFill>
                  <a:schemeClr val="tx1"/>
                </a:solidFill>
                <a:latin typeface="Verdana" pitchFamily="34" charset="0"/>
              </a:rPr>
              <a:t>只能用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recv/send</a:t>
            </a:r>
            <a:r>
              <a:rPr kumimoji="0" lang="zh-CN" altLang="en-US" sz="2000" b="0">
                <a:solidFill>
                  <a:schemeClr val="tx1"/>
                </a:solidFill>
                <a:latin typeface="Verdana" pitchFamily="34" charset="0"/>
              </a:rPr>
              <a:t>不可用</a:t>
            </a:r>
            <a:r>
              <a:rPr kumimoji="0" lang="en-US" altLang="zh-CN" sz="2000" b="0">
                <a:solidFill>
                  <a:schemeClr val="tx1"/>
                </a:solidFill>
                <a:latin typeface="Verdana" pitchFamily="34" charset="0"/>
              </a:rPr>
              <a:t>read/write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shutdown</a:t>
            </a:r>
            <a:r>
              <a:rPr kumimoji="0" lang="zh-CN" altLang="en-US"/>
              <a:t>系统调用</a:t>
            </a:r>
            <a:r>
              <a:rPr kumimoji="0" lang="en-US" altLang="zh-CN"/>
              <a:t>(1)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b="0" dirty="0" err="1"/>
              <a:t>int</a:t>
            </a:r>
            <a:r>
              <a:rPr kumimoji="0" lang="en-US" altLang="zh-CN" b="0" dirty="0"/>
              <a:t> shutdown(</a:t>
            </a:r>
            <a:r>
              <a:rPr kumimoji="0" lang="en-US" altLang="zh-CN" b="0" dirty="0" err="1"/>
              <a:t>int</a:t>
            </a:r>
            <a:r>
              <a:rPr kumimoji="0" lang="en-US" altLang="zh-CN" b="0" dirty="0"/>
              <a:t> </a:t>
            </a:r>
            <a:r>
              <a:rPr kumimoji="0" lang="en-US" altLang="zh-CN" b="0" i="1" dirty="0" err="1"/>
              <a:t>sockfd</a:t>
            </a:r>
            <a:r>
              <a:rPr kumimoji="0" lang="en-US" altLang="zh-CN" b="0" dirty="0"/>
              <a:t>, </a:t>
            </a:r>
            <a:r>
              <a:rPr kumimoji="0" lang="en-US" altLang="zh-CN" b="0" dirty="0" err="1"/>
              <a:t>int</a:t>
            </a:r>
            <a:r>
              <a:rPr kumimoji="0" lang="en-US" altLang="zh-CN" b="0" dirty="0"/>
              <a:t> </a:t>
            </a:r>
            <a:r>
              <a:rPr kumimoji="0" lang="en-US" altLang="zh-CN" b="0" i="1" dirty="0" err="1"/>
              <a:t>howto</a:t>
            </a:r>
            <a:r>
              <a:rPr kumimoji="0" lang="en-US" altLang="zh-CN" b="0" dirty="0"/>
              <a:t>);</a:t>
            </a:r>
          </a:p>
          <a:p>
            <a:pPr lvl="1"/>
            <a:r>
              <a:rPr kumimoji="0" lang="zh-CN" altLang="en-US" dirty="0"/>
              <a:t>禁止发送或接收。</a:t>
            </a:r>
            <a:r>
              <a:rPr kumimoji="0" lang="en-US" altLang="zh-CN" dirty="0">
                <a:latin typeface="Times New Roman" pitchFamily="18" charset="0"/>
              </a:rPr>
              <a:t>socket</a:t>
            </a:r>
            <a:r>
              <a:rPr kumimoji="0" lang="zh-CN" altLang="en-US" dirty="0"/>
              <a:t>提供全双工通信，两个方向上都可以收发数据，</a:t>
            </a:r>
            <a:r>
              <a:rPr kumimoji="0" lang="en-US" altLang="zh-CN" dirty="0"/>
              <a:t>shutdown</a:t>
            </a:r>
            <a:r>
              <a:rPr kumimoji="0" lang="zh-CN" altLang="en-US" dirty="0"/>
              <a:t>提供了对于一个方向的通信控制</a:t>
            </a:r>
          </a:p>
          <a:p>
            <a:r>
              <a:rPr kumimoji="0" lang="zh-CN" altLang="en-US" b="0" dirty="0"/>
              <a:t>参数</a:t>
            </a:r>
            <a:r>
              <a:rPr kumimoji="0" lang="en-US" altLang="zh-CN" b="0" i="1" dirty="0" err="1"/>
              <a:t>howto</a:t>
            </a:r>
            <a:r>
              <a:rPr kumimoji="0" lang="zh-CN" altLang="en-US" b="0" dirty="0"/>
              <a:t>取值</a:t>
            </a:r>
          </a:p>
          <a:p>
            <a:pPr lvl="1"/>
            <a:r>
              <a:rPr kumimoji="0" lang="en-US" altLang="zh-CN" dirty="0"/>
              <a:t>SHUT_RD</a:t>
            </a:r>
            <a:r>
              <a:rPr kumimoji="0" lang="zh-CN" altLang="en-US" dirty="0"/>
              <a:t>：不能再接收数据，随后</a:t>
            </a:r>
            <a:r>
              <a:rPr kumimoji="0" lang="en-US" altLang="zh-CN" dirty="0"/>
              <a:t>read</a:t>
            </a:r>
            <a:r>
              <a:rPr kumimoji="0" lang="zh-CN" altLang="en-US" dirty="0"/>
              <a:t>均返回</a:t>
            </a:r>
            <a:r>
              <a:rPr kumimoji="0" lang="en-US" altLang="zh-CN" dirty="0"/>
              <a:t>0</a:t>
            </a:r>
          </a:p>
          <a:p>
            <a:pPr lvl="1"/>
            <a:r>
              <a:rPr kumimoji="0" lang="en-US" altLang="zh-CN" dirty="0"/>
              <a:t>SHUT_WR</a:t>
            </a:r>
            <a:r>
              <a:rPr kumimoji="0" lang="zh-CN" altLang="en-US" dirty="0"/>
              <a:t>：不能再发送数据，本方向再次</a:t>
            </a:r>
            <a:r>
              <a:rPr kumimoji="0" lang="en-US" altLang="zh-CN" dirty="0"/>
              <a:t>write</a:t>
            </a:r>
            <a:r>
              <a:rPr kumimoji="0" lang="zh-CN" altLang="en-US" dirty="0"/>
              <a:t>会导致</a:t>
            </a:r>
            <a:r>
              <a:rPr kumimoji="0" lang="en-US" altLang="zh-CN" dirty="0"/>
              <a:t>SIGPIPE</a:t>
            </a:r>
            <a:r>
              <a:rPr kumimoji="0" lang="zh-CN" altLang="en-US" dirty="0"/>
              <a:t>信号</a:t>
            </a:r>
          </a:p>
          <a:p>
            <a:pPr lvl="1"/>
            <a:r>
              <a:rPr kumimoji="0" lang="en-US" altLang="zh-CN" dirty="0"/>
              <a:t>SHUT_RDWR</a:t>
            </a:r>
            <a:r>
              <a:rPr kumimoji="0" lang="zh-CN" altLang="en-US" dirty="0"/>
              <a:t>：禁止这个</a:t>
            </a:r>
            <a:r>
              <a:rPr kumimoji="0" lang="en-US" altLang="zh-CN" i="1" dirty="0" err="1">
                <a:latin typeface="Times New Roman" pitchFamily="18" charset="0"/>
              </a:rPr>
              <a:t>sockfd</a:t>
            </a:r>
            <a:r>
              <a:rPr kumimoji="0" lang="zh-CN" altLang="en-US" dirty="0"/>
              <a:t>上的任何收发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shutdown</a:t>
            </a:r>
            <a:r>
              <a:rPr kumimoji="0" lang="zh-CN" altLang="en-US"/>
              <a:t>系统调用</a:t>
            </a:r>
            <a:r>
              <a:rPr kumimoji="0" lang="en-US" altLang="zh-CN"/>
              <a:t>(2)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b="0"/>
              <a:t>shutdown</a:t>
            </a:r>
            <a:r>
              <a:rPr kumimoji="0" lang="zh-CN" altLang="en-US" b="0"/>
              <a:t>是通用的套接字上的操作</a:t>
            </a:r>
          </a:p>
          <a:p>
            <a:pPr lvl="1"/>
            <a:r>
              <a:rPr kumimoji="0" lang="zh-CN" altLang="en-US">
                <a:latin typeface="Times New Roman" pitchFamily="18" charset="0"/>
              </a:rPr>
              <a:t>执行后对通信的影响，会与具体的通信协议相关</a:t>
            </a:r>
          </a:p>
          <a:p>
            <a:pPr lvl="1"/>
            <a:r>
              <a:rPr kumimoji="0" lang="en-US" altLang="zh-CN">
                <a:latin typeface="Times New Roman" pitchFamily="18" charset="0"/>
              </a:rPr>
              <a:t>TCP</a:t>
            </a:r>
            <a:r>
              <a:rPr kumimoji="0" lang="zh-CN" altLang="en-US">
                <a:latin typeface="Times New Roman" pitchFamily="18" charset="0"/>
              </a:rPr>
              <a:t>协议</a:t>
            </a:r>
          </a:p>
          <a:p>
            <a:pPr lvl="2"/>
            <a:r>
              <a:rPr kumimoji="0" lang="zh-CN" altLang="en-US">
                <a:latin typeface="Times New Roman" pitchFamily="18" charset="0"/>
              </a:rPr>
              <a:t>允许关闭发送方向的半个连接</a:t>
            </a:r>
          </a:p>
          <a:p>
            <a:pPr lvl="2"/>
            <a:r>
              <a:rPr kumimoji="0" lang="zh-CN" altLang="en-US">
                <a:latin typeface="Times New Roman" pitchFamily="18" charset="0"/>
              </a:rPr>
              <a:t>没有一种机制让对方关闭它的发送，但</a:t>
            </a:r>
            <a:r>
              <a:rPr kumimoji="0" lang="en-US" altLang="zh-CN">
                <a:latin typeface="Times New Roman" pitchFamily="18" charset="0"/>
              </a:rPr>
              <a:t>TCP</a:t>
            </a:r>
            <a:r>
              <a:rPr kumimoji="0" lang="zh-CN" altLang="en-US">
                <a:latin typeface="Times New Roman" pitchFamily="18" charset="0"/>
              </a:rPr>
              <a:t>协议的流量控制机制，可以通知对方自己的接收窗口为</a:t>
            </a:r>
            <a:r>
              <a:rPr kumimoji="0" lang="en-US" altLang="zh-CN">
                <a:latin typeface="Times New Roman" pitchFamily="18" charset="0"/>
              </a:rPr>
              <a:t>0</a:t>
            </a:r>
            <a:r>
              <a:rPr kumimoji="0" lang="zh-CN" altLang="en-US">
                <a:latin typeface="Times New Roman" pitchFamily="18" charset="0"/>
              </a:rPr>
              <a:t>，对方的</a:t>
            </a:r>
            <a:r>
              <a:rPr kumimoji="0" lang="en-US" altLang="zh-CN">
                <a:latin typeface="Times New Roman" pitchFamily="18" charset="0"/>
              </a:rPr>
              <a:t>write</a:t>
            </a:r>
            <a:r>
              <a:rPr kumimoji="0" lang="zh-CN" altLang="en-US">
                <a:latin typeface="Times New Roman" pitchFamily="18" charset="0"/>
              </a:rPr>
              <a:t>会继续，并将数据堆积在发送缓冲区</a:t>
            </a:r>
          </a:p>
          <a:p>
            <a:pPr lvl="1"/>
            <a:r>
              <a:rPr kumimoji="0" lang="en-US" altLang="zh-CN">
                <a:latin typeface="Times New Roman" pitchFamily="18" charset="0"/>
              </a:rPr>
              <a:t>UDP</a:t>
            </a:r>
            <a:r>
              <a:rPr kumimoji="0" lang="zh-CN" altLang="en-US">
                <a:latin typeface="Times New Roman" pitchFamily="18" charset="0"/>
              </a:rPr>
              <a:t>协议</a:t>
            </a:r>
          </a:p>
          <a:p>
            <a:pPr lvl="2"/>
            <a:r>
              <a:rPr kumimoji="0" lang="en-US" altLang="zh-CN">
                <a:latin typeface="Times New Roman" pitchFamily="18" charset="0"/>
              </a:rPr>
              <a:t>UDP</a:t>
            </a:r>
            <a:r>
              <a:rPr kumimoji="0" lang="zh-CN" altLang="en-US">
                <a:latin typeface="Times New Roman" pitchFamily="18" charset="0"/>
              </a:rPr>
              <a:t>关闭接收方向内核仅记下一个标记，不再提供数据，但无法阻止对方的发送而导致的网络上数据</a:t>
            </a:r>
          </a:p>
          <a:p>
            <a:pPr lvl="2"/>
            <a:r>
              <a:rPr kumimoji="0" lang="zh-CN" altLang="en-US">
                <a:latin typeface="Times New Roman" pitchFamily="18" charset="0"/>
              </a:rPr>
              <a:t>即使套接字关闭也不影响对方发出无人接收的数据报</a:t>
            </a:r>
          </a:p>
          <a:p>
            <a:pPr lvl="2"/>
            <a:endParaRPr kumimoji="0"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/>
              <a:t>socket</a:t>
            </a:r>
            <a:r>
              <a:rPr kumimoji="0" lang="zh-CN" altLang="en-US" sz="4000"/>
              <a:t>控制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0" lang="en-US" altLang="zh-CN" b="0"/>
              <a:t>Socket</a:t>
            </a:r>
            <a:r>
              <a:rPr kumimoji="0" lang="zh-CN" altLang="en-US" b="0"/>
              <a:t>控制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tx1"/>
                </a:solidFill>
              </a:rPr>
              <a:t>int getsockopt(int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sokfd</a:t>
            </a:r>
            <a:r>
              <a:rPr kumimoji="0" lang="en-US" altLang="zh-CN" sz="2000" b="0">
                <a:solidFill>
                  <a:schemeClr val="tx1"/>
                </a:solidFill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level</a:t>
            </a:r>
            <a:r>
              <a:rPr kumimoji="0" lang="en-US" altLang="zh-CN" sz="2000" b="0">
                <a:solidFill>
                  <a:schemeClr val="tx1"/>
                </a:solidFill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optname</a:t>
            </a:r>
            <a:r>
              <a:rPr kumimoji="0" lang="en-US" altLang="zh-CN" sz="2000" b="0">
                <a:solidFill>
                  <a:schemeClr val="tx1"/>
                </a:solidFill>
              </a:rPr>
              <a:t>, void *</a:t>
            </a:r>
            <a:r>
              <a:rPr kumimoji="0" lang="en-US" altLang="zh-CN" sz="2000" b="0" i="1">
                <a:solidFill>
                  <a:schemeClr val="tx1"/>
                </a:solidFill>
              </a:rPr>
              <a:t>optval</a:t>
            </a:r>
            <a:r>
              <a:rPr kumimoji="0" lang="en-US" altLang="zh-CN" sz="2000" b="0">
                <a:solidFill>
                  <a:schemeClr val="tx1"/>
                </a:solidFill>
              </a:rPr>
              <a:t>, int *</a:t>
            </a:r>
            <a:r>
              <a:rPr kumimoji="0" lang="en-US" altLang="zh-CN" sz="2000" b="0" i="1">
                <a:solidFill>
                  <a:schemeClr val="tx1"/>
                </a:solidFill>
              </a:rPr>
              <a:t>optlen</a:t>
            </a:r>
            <a:r>
              <a:rPr kumimoji="0" lang="en-US" altLang="zh-CN" sz="2000" b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tx1"/>
                </a:solidFill>
              </a:rPr>
              <a:t>int setsockopt(int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sockfd</a:t>
            </a:r>
            <a:r>
              <a:rPr kumimoji="0" lang="en-US" altLang="zh-CN" sz="2000" b="0">
                <a:solidFill>
                  <a:schemeClr val="tx1"/>
                </a:solidFill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level</a:t>
            </a:r>
            <a:r>
              <a:rPr kumimoji="0" lang="en-US" altLang="zh-CN" sz="2000" b="0">
                <a:solidFill>
                  <a:schemeClr val="tx1"/>
                </a:solidFill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optname</a:t>
            </a:r>
            <a:r>
              <a:rPr kumimoji="0" lang="en-US" altLang="zh-CN" sz="2000" b="0">
                <a:solidFill>
                  <a:schemeClr val="tx1"/>
                </a:solidFill>
              </a:rPr>
              <a:t>, void *</a:t>
            </a:r>
            <a:r>
              <a:rPr kumimoji="0" lang="en-US" altLang="zh-CN" sz="2000" b="0" i="1">
                <a:solidFill>
                  <a:schemeClr val="tx1"/>
                </a:solidFill>
              </a:rPr>
              <a:t>optval</a:t>
            </a:r>
            <a:r>
              <a:rPr kumimoji="0" lang="en-US" altLang="zh-CN" sz="2000" b="0">
                <a:solidFill>
                  <a:schemeClr val="tx1"/>
                </a:solidFill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optlen</a:t>
            </a:r>
            <a:r>
              <a:rPr kumimoji="0" lang="en-US" altLang="zh-CN" sz="2000" b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tx1"/>
                </a:solidFill>
              </a:rPr>
              <a:t>int ioctl(int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fd</a:t>
            </a:r>
            <a:r>
              <a:rPr kumimoji="0" lang="en-US" altLang="zh-CN" sz="2000" b="0">
                <a:solidFill>
                  <a:schemeClr val="tx1"/>
                </a:solidFill>
              </a:rPr>
              <a:t>, int </a:t>
            </a:r>
            <a:r>
              <a:rPr kumimoji="0" lang="en-US" altLang="zh-CN" sz="2000" b="0" i="1">
                <a:solidFill>
                  <a:schemeClr val="tx1"/>
                </a:solidFill>
              </a:rPr>
              <a:t>cmd</a:t>
            </a:r>
            <a:r>
              <a:rPr kumimoji="0" lang="en-US" altLang="zh-CN" sz="2000" b="0">
                <a:solidFill>
                  <a:schemeClr val="tx1"/>
                </a:solidFill>
              </a:rPr>
              <a:t>, void *</a:t>
            </a:r>
            <a:r>
              <a:rPr kumimoji="0" lang="en-US" altLang="zh-CN" sz="2000" b="0" i="1">
                <a:solidFill>
                  <a:schemeClr val="tx1"/>
                </a:solidFill>
              </a:rPr>
              <a:t>arg</a:t>
            </a:r>
            <a:r>
              <a:rPr kumimoji="0" lang="en-US" altLang="zh-CN" sz="2000" b="0">
                <a:solidFill>
                  <a:schemeClr val="tx1"/>
                </a:solidFill>
              </a:rPr>
              <a:t>);</a:t>
            </a:r>
            <a:r>
              <a:rPr kumimoji="0"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kumimoji="0" lang="zh-CN" altLang="en-US"/>
              <a:t>无阻塞</a:t>
            </a:r>
            <a:r>
              <a:rPr kumimoji="0" lang="en-US" altLang="zh-CN"/>
              <a:t>I/O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/>
              <a:t>   </a:t>
            </a:r>
            <a:r>
              <a:rPr kumimoji="0" lang="en-US" altLang="zh-CN" sz="2000"/>
              <a:t>#include &lt;sys/fcntl.h&gt;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/>
              <a:t>    int flags;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/>
              <a:t>    flags = fcntl(fd, F_GETFL, 0);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/>
              <a:t>    fcntl(fd, F_SETFL, flags | O_NDELAY);</a:t>
            </a:r>
          </a:p>
          <a:p>
            <a:pPr lvl="1">
              <a:spcBef>
                <a:spcPct val="0"/>
              </a:spcBef>
            </a:pPr>
            <a:r>
              <a:rPr kumimoji="0" lang="zh-CN" altLang="en-US">
                <a:latin typeface="Lucida Console" pitchFamily="49" charset="0"/>
              </a:rPr>
              <a:t>发送缓冲区满，</a:t>
            </a:r>
            <a:r>
              <a:rPr kumimoji="0" lang="en-US" altLang="zh-CN">
                <a:latin typeface="Lucida Console" pitchFamily="49" charset="0"/>
              </a:rPr>
              <a:t>write</a:t>
            </a:r>
            <a:r>
              <a:rPr kumimoji="0" lang="zh-CN" altLang="en-US">
                <a:latin typeface="Lucida Console" pitchFamily="49" charset="0"/>
              </a:rPr>
              <a:t>立即以</a:t>
            </a:r>
            <a:r>
              <a:rPr kumimoji="0" lang="en-US" altLang="zh-CN">
                <a:latin typeface="Lucida Console" pitchFamily="49" charset="0"/>
              </a:rPr>
              <a:t>-1</a:t>
            </a:r>
            <a:r>
              <a:rPr kumimoji="0" lang="zh-CN" altLang="en-US">
                <a:latin typeface="Lucida Console" pitchFamily="49" charset="0"/>
              </a:rPr>
              <a:t>返回，</a:t>
            </a:r>
            <a:r>
              <a:rPr kumimoji="0" lang="en-US" altLang="zh-CN">
                <a:latin typeface="Lucida Console" pitchFamily="49" charset="0"/>
              </a:rPr>
              <a:t>errno</a:t>
            </a:r>
            <a:r>
              <a:rPr kumimoji="0" lang="zh-CN" altLang="en-US">
                <a:latin typeface="Lucida Console" pitchFamily="49" charset="0"/>
              </a:rPr>
              <a:t>置为</a:t>
            </a:r>
            <a:r>
              <a:rPr kumimoji="0" lang="en-US" altLang="zh-CN">
                <a:latin typeface="Lucida Console" pitchFamily="49" charset="0"/>
              </a:rPr>
              <a:t>EWOULDBLOCK</a:t>
            </a:r>
          </a:p>
          <a:p>
            <a:pPr lvl="1">
              <a:spcBef>
                <a:spcPct val="0"/>
              </a:spcBef>
            </a:pPr>
            <a:r>
              <a:rPr kumimoji="0" lang="zh-CN" altLang="en-US">
                <a:latin typeface="Lucida Console" pitchFamily="49" charset="0"/>
              </a:rPr>
              <a:t>发送缓冲区半满，</a:t>
            </a:r>
            <a:r>
              <a:rPr kumimoji="0" lang="en-US" altLang="zh-CN">
                <a:latin typeface="Lucida Console" pitchFamily="49" charset="0"/>
              </a:rPr>
              <a:t>write</a:t>
            </a:r>
            <a:r>
              <a:rPr kumimoji="0" lang="zh-CN" altLang="en-US">
                <a:latin typeface="Lucida Console" pitchFamily="49" charset="0"/>
              </a:rPr>
              <a:t>返回实际发送的字节数</a:t>
            </a:r>
          </a:p>
          <a:p>
            <a:pPr lvl="1">
              <a:spcBef>
                <a:spcPct val="0"/>
              </a:spcBef>
            </a:pPr>
            <a:r>
              <a:rPr kumimoji="0" lang="zh-CN" altLang="en-US">
                <a:latin typeface="Lucida Console" pitchFamily="49" charset="0"/>
              </a:rPr>
              <a:t>接收缓冲区空，</a:t>
            </a:r>
            <a:r>
              <a:rPr kumimoji="0" lang="en-US" altLang="zh-CN">
                <a:latin typeface="Lucida Console" pitchFamily="49" charset="0"/>
              </a:rPr>
              <a:t>read</a:t>
            </a:r>
            <a:r>
              <a:rPr kumimoji="0" lang="zh-CN" altLang="en-US">
                <a:latin typeface="Lucida Console" pitchFamily="49" charset="0"/>
              </a:rPr>
              <a:t>立即以</a:t>
            </a:r>
            <a:r>
              <a:rPr kumimoji="0" lang="en-US" altLang="zh-CN">
                <a:latin typeface="Lucida Console" pitchFamily="49" charset="0"/>
              </a:rPr>
              <a:t>-1</a:t>
            </a:r>
            <a:r>
              <a:rPr kumimoji="0" lang="zh-CN" altLang="en-US">
                <a:latin typeface="Lucida Console" pitchFamily="49" charset="0"/>
              </a:rPr>
              <a:t>返回，</a:t>
            </a:r>
            <a:r>
              <a:rPr kumimoji="0" lang="en-US" altLang="zh-CN">
                <a:latin typeface="Lucida Console" pitchFamily="49" charset="0"/>
              </a:rPr>
              <a:t>errno</a:t>
            </a:r>
            <a:r>
              <a:rPr kumimoji="0" lang="zh-CN" altLang="en-US">
                <a:latin typeface="Lucida Console" pitchFamily="49" charset="0"/>
              </a:rPr>
              <a:t>置为</a:t>
            </a:r>
            <a:r>
              <a:rPr kumimoji="0" lang="en-US" altLang="zh-CN">
                <a:latin typeface="Lucida Console" pitchFamily="49" charset="0"/>
              </a:rPr>
              <a:t>EWOULDBLOCK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4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4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进程并发处理</a:t>
            </a:r>
          </a:p>
        </p:txBody>
      </p:sp>
      <p:sp>
        <p:nvSpPr>
          <p:cNvPr id="806915" name="Line 3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/>
              <a:t>select</a:t>
            </a:r>
            <a:r>
              <a:rPr kumimoji="0" lang="zh-CN" altLang="en-US" sz="4000"/>
              <a:t>：多路</a:t>
            </a:r>
            <a:r>
              <a:rPr kumimoji="0" lang="en-US" altLang="zh-CN" sz="4000"/>
              <a:t>I/O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b="0">
                <a:latin typeface="Lucida Console" pitchFamily="49" charset="0"/>
              </a:rPr>
              <a:t>引入</a:t>
            </a:r>
            <a:r>
              <a:rPr kumimoji="0" lang="en-US" altLang="zh-CN" sz="3200" b="0">
                <a:latin typeface="Lucida Console" pitchFamily="49" charset="0"/>
              </a:rPr>
              <a:t>select</a:t>
            </a:r>
            <a:r>
              <a:rPr kumimoji="0" lang="zh-CN" altLang="en-US" sz="3200" b="0">
                <a:latin typeface="Lucida Console" pitchFamily="49" charset="0"/>
              </a:rPr>
              <a:t>系统调用的原因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800">
                <a:latin typeface="Lucida Console" pitchFamily="49" charset="0"/>
              </a:rPr>
              <a:t>使得用户进程可同时等待多个事件发生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800">
                <a:latin typeface="Lucida Console" pitchFamily="49" charset="0"/>
              </a:rPr>
              <a:t>用户进程告知内核多个事件，某一个或多个事件发生时</a:t>
            </a:r>
            <a:r>
              <a:rPr kumimoji="0" lang="en-US" altLang="zh-CN" sz="2800">
                <a:latin typeface="Lucida Console" pitchFamily="49" charset="0"/>
              </a:rPr>
              <a:t>select</a:t>
            </a:r>
            <a:r>
              <a:rPr kumimoji="0" lang="zh-CN" altLang="en-US" sz="2800">
                <a:latin typeface="Lucida Console" pitchFamily="49" charset="0"/>
              </a:rPr>
              <a:t>返回，否则，进程睡眠等待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b="0"/>
              <a:t>int select(int </a:t>
            </a:r>
            <a:r>
              <a:rPr kumimoji="0" lang="en-US" altLang="zh-CN" b="0" i="1"/>
              <a:t>maxfdp1</a:t>
            </a:r>
            <a:r>
              <a:rPr kumimoji="0" lang="en-US" altLang="zh-CN" b="0"/>
              <a:t>, fd_set *</a:t>
            </a:r>
            <a:r>
              <a:rPr kumimoji="0" lang="en-US" altLang="zh-CN" b="0" i="1"/>
              <a:t>rfds</a:t>
            </a:r>
            <a:r>
              <a:rPr kumimoji="0" lang="en-US" altLang="zh-CN" b="0"/>
              <a:t>, fd_set *</a:t>
            </a:r>
            <a:r>
              <a:rPr kumimoji="0" lang="en-US" altLang="zh-CN" b="0" i="1"/>
              <a:t>wfds</a:t>
            </a:r>
            <a:r>
              <a:rPr kumimoji="0" lang="en-US" altLang="zh-CN" b="0"/>
              <a:t>, fd_set *</a:t>
            </a:r>
            <a:r>
              <a:rPr kumimoji="0" lang="en-US" altLang="zh-CN" b="0" i="1"/>
              <a:t>efds</a:t>
            </a:r>
            <a:r>
              <a:rPr kumimoji="0" lang="en-US" altLang="zh-CN" b="0"/>
              <a:t>, struct timeval *</a:t>
            </a:r>
            <a:r>
              <a:rPr kumimoji="0" lang="en-US" altLang="zh-CN" b="0" i="1"/>
              <a:t>timeout</a:t>
            </a:r>
            <a:r>
              <a:rPr kumimoji="0" lang="en-US" altLang="zh-CN" b="0"/>
              <a:t>);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latin typeface="Times New Roman" pitchFamily="18" charset="0"/>
              </a:rPr>
              <a:t>例如：告知内核在</a:t>
            </a:r>
            <a:r>
              <a:rPr kumimoji="0" lang="en-US" altLang="zh-CN" i="1">
                <a:latin typeface="Times New Roman" pitchFamily="18" charset="0"/>
              </a:rPr>
              <a:t>rfds</a:t>
            </a:r>
            <a:r>
              <a:rPr kumimoji="0" lang="zh-CN" altLang="en-US">
                <a:latin typeface="Times New Roman" pitchFamily="18" charset="0"/>
              </a:rPr>
              <a:t>集合</a:t>
            </a:r>
            <a:r>
              <a:rPr kumimoji="0" lang="en-US" altLang="zh-CN">
                <a:latin typeface="Times New Roman" pitchFamily="18" charset="0"/>
              </a:rPr>
              <a:t>{4,5,7}</a:t>
            </a:r>
            <a:r>
              <a:rPr kumimoji="0" lang="zh-CN" altLang="en-US">
                <a:latin typeface="Times New Roman" pitchFamily="18" charset="0"/>
              </a:rPr>
              <a:t>中的任何文件描述符“读准备好”，或在</a:t>
            </a:r>
            <a:r>
              <a:rPr kumimoji="0" lang="en-US" altLang="zh-CN" i="1">
                <a:latin typeface="Times New Roman" pitchFamily="18" charset="0"/>
              </a:rPr>
              <a:t>wfds</a:t>
            </a:r>
            <a:r>
              <a:rPr kumimoji="0" lang="zh-CN" altLang="en-US">
                <a:latin typeface="Times New Roman" pitchFamily="18" charset="0"/>
              </a:rPr>
              <a:t>集合</a:t>
            </a:r>
            <a:r>
              <a:rPr kumimoji="0" lang="en-US" altLang="zh-CN">
                <a:latin typeface="Times New Roman" pitchFamily="18" charset="0"/>
              </a:rPr>
              <a:t>{3,7}</a:t>
            </a:r>
            <a:r>
              <a:rPr kumimoji="0" lang="zh-CN" altLang="en-US">
                <a:latin typeface="Times New Roman" pitchFamily="18" charset="0"/>
              </a:rPr>
              <a:t>中的任何文件描述符“写准备好”，或在</a:t>
            </a:r>
            <a:r>
              <a:rPr kumimoji="0" lang="en-US" altLang="zh-CN" i="1">
                <a:latin typeface="Times New Roman" pitchFamily="18" charset="0"/>
              </a:rPr>
              <a:t>efds</a:t>
            </a:r>
            <a:r>
              <a:rPr kumimoji="0" lang="zh-CN" altLang="en-US">
                <a:latin typeface="Times New Roman" pitchFamily="18" charset="0"/>
              </a:rPr>
              <a:t>集合</a:t>
            </a:r>
            <a:r>
              <a:rPr kumimoji="0" lang="en-US" altLang="zh-CN">
                <a:latin typeface="Times New Roman" pitchFamily="18" charset="0"/>
              </a:rPr>
              <a:t>{4,5,8}</a:t>
            </a:r>
            <a:r>
              <a:rPr kumimoji="0" lang="zh-CN" altLang="en-US">
                <a:latin typeface="Times New Roman" pitchFamily="18" charset="0"/>
              </a:rPr>
              <a:t>中的任何文件描述符有“异常情况”发生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latin typeface="Times New Roman" pitchFamily="18" charset="0"/>
              </a:rPr>
              <a:t>集合参数是传入传出型，</a:t>
            </a:r>
            <a:r>
              <a:rPr kumimoji="0" lang="en-US" altLang="zh-CN">
                <a:latin typeface="Times New Roman" pitchFamily="18" charset="0"/>
              </a:rPr>
              <a:t>select</a:t>
            </a:r>
            <a:r>
              <a:rPr kumimoji="0" lang="zh-CN" altLang="en-US">
                <a:latin typeface="Times New Roman" pitchFamily="18" charset="0"/>
              </a:rPr>
              <a:t>返回后会被修改，只有准备好文件描述符，仍出现在集合中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latin typeface="Times New Roman" pitchFamily="18" charset="0"/>
              </a:rPr>
              <a:t>集合参数允许传</a:t>
            </a:r>
            <a:r>
              <a:rPr kumimoji="0" lang="en-US" altLang="zh-CN">
                <a:latin typeface="Times New Roman" pitchFamily="18" charset="0"/>
              </a:rPr>
              <a:t>NULL</a:t>
            </a:r>
            <a:r>
              <a:rPr kumimoji="0" lang="zh-CN" altLang="en-US">
                <a:latin typeface="Times New Roman" pitchFamily="18" charset="0"/>
              </a:rPr>
              <a:t>，表示不关心这方面事件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/>
              <a:t>select</a:t>
            </a:r>
            <a:r>
              <a:rPr kumimoji="0" lang="zh-CN" altLang="en-US" sz="4000"/>
              <a:t>：“准备好”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72400" cy="5256213"/>
          </a:xfrm>
        </p:spPr>
        <p:txBody>
          <a:bodyPr/>
          <a:lstStyle/>
          <a:p>
            <a:r>
              <a:rPr kumimoji="0" lang="zh-CN" altLang="en-US"/>
              <a:t>什么叫“准备好”</a:t>
            </a:r>
          </a:p>
          <a:p>
            <a:pPr lvl="1"/>
            <a:r>
              <a:rPr kumimoji="0" lang="en-US" altLang="zh-CN" i="1">
                <a:latin typeface="Times New Roman" pitchFamily="18" charset="0"/>
              </a:rPr>
              <a:t>rfds</a:t>
            </a:r>
            <a:r>
              <a:rPr kumimoji="0" lang="zh-CN" altLang="en-US"/>
              <a:t>中某文件描述符的</a:t>
            </a:r>
            <a:r>
              <a:rPr kumimoji="0" lang="en-US" altLang="zh-CN"/>
              <a:t>read</a:t>
            </a:r>
            <a:r>
              <a:rPr kumimoji="0" lang="zh-CN" altLang="en-US"/>
              <a:t>不会阻塞</a:t>
            </a:r>
          </a:p>
          <a:p>
            <a:pPr lvl="1"/>
            <a:r>
              <a:rPr kumimoji="0" lang="en-US" altLang="zh-CN" i="1">
                <a:latin typeface="Times New Roman" pitchFamily="18" charset="0"/>
              </a:rPr>
              <a:t>wfds</a:t>
            </a:r>
            <a:r>
              <a:rPr kumimoji="0" lang="zh-CN" altLang="en-US"/>
              <a:t>中某文件描述符的</a:t>
            </a:r>
            <a:r>
              <a:rPr kumimoji="0" lang="en-US" altLang="zh-CN"/>
              <a:t>write</a:t>
            </a:r>
            <a:r>
              <a:rPr kumimoji="0" lang="zh-CN" altLang="en-US"/>
              <a:t>不会阻塞</a:t>
            </a:r>
          </a:p>
          <a:p>
            <a:pPr lvl="1"/>
            <a:r>
              <a:rPr kumimoji="0" lang="en-US" altLang="zh-CN" i="1">
                <a:latin typeface="Times New Roman" pitchFamily="18" charset="0"/>
              </a:rPr>
              <a:t>efds</a:t>
            </a:r>
            <a:r>
              <a:rPr kumimoji="0" lang="zh-CN" altLang="en-US"/>
              <a:t>中某文件描述符发生了异常情况</a:t>
            </a:r>
          </a:p>
          <a:p>
            <a:pPr lvl="2"/>
            <a:r>
              <a:rPr kumimoji="0" lang="en-US" altLang="zh-CN" sz="2400">
                <a:latin typeface="Times New Roman" pitchFamily="18" charset="0"/>
              </a:rPr>
              <a:t>TCP</a:t>
            </a:r>
            <a:r>
              <a:rPr kumimoji="0" lang="zh-CN" altLang="en-US" sz="2400">
                <a:latin typeface="Times New Roman" pitchFamily="18" charset="0"/>
              </a:rPr>
              <a:t>协议，只有加急数据到达才算“异常情况”</a:t>
            </a:r>
          </a:p>
          <a:p>
            <a:pPr lvl="2"/>
            <a:r>
              <a:rPr kumimoji="0" lang="zh-CN" altLang="en-US" sz="2400">
                <a:latin typeface="Times New Roman" pitchFamily="18" charset="0"/>
              </a:rPr>
              <a:t>对方连接关闭或网络故障，不算“异常情况”</a:t>
            </a:r>
          </a:p>
          <a:p>
            <a:r>
              <a:rPr kumimoji="0" lang="zh-CN" altLang="en-US"/>
              <a:t>“准备好”后可以进行的操作</a:t>
            </a:r>
          </a:p>
          <a:p>
            <a:pPr lvl="1"/>
            <a:r>
              <a:rPr kumimoji="0" lang="zh-CN" altLang="en-US">
                <a:latin typeface="Times New Roman" pitchFamily="18" charset="0"/>
              </a:rPr>
              <a:t>当“读准备好”时，调用</a:t>
            </a:r>
            <a:r>
              <a:rPr kumimoji="0" lang="en-US" altLang="zh-CN">
                <a:latin typeface="Times New Roman" pitchFamily="18" charset="0"/>
              </a:rPr>
              <a:t>read</a:t>
            </a:r>
            <a:r>
              <a:rPr kumimoji="0" lang="zh-CN" altLang="en-US">
                <a:latin typeface="Times New Roman" pitchFamily="18" charset="0"/>
              </a:rPr>
              <a:t>会立刻返回</a:t>
            </a:r>
            <a:r>
              <a:rPr kumimoji="0" lang="en-US" altLang="zh-CN">
                <a:latin typeface="Times New Roman" pitchFamily="18" charset="0"/>
              </a:rPr>
              <a:t>-1/0/</a:t>
            </a:r>
            <a:r>
              <a:rPr kumimoji="0" lang="zh-CN" altLang="en-US">
                <a:latin typeface="Times New Roman" pitchFamily="18" charset="0"/>
              </a:rPr>
              <a:t>字节数</a:t>
            </a:r>
          </a:p>
          <a:p>
            <a:pPr lvl="1"/>
            <a:r>
              <a:rPr kumimoji="0" lang="zh-CN" altLang="en-US">
                <a:latin typeface="Times New Roman" pitchFamily="18" charset="0"/>
              </a:rPr>
              <a:t>当“写准备好”时，调用</a:t>
            </a:r>
            <a:r>
              <a:rPr kumimoji="0" lang="en-US" altLang="zh-CN">
                <a:latin typeface="Times New Roman" pitchFamily="18" charset="0"/>
              </a:rPr>
              <a:t>write</a:t>
            </a:r>
            <a:r>
              <a:rPr kumimoji="0" lang="zh-CN" altLang="en-US">
                <a:latin typeface="Times New Roman" pitchFamily="18" charset="0"/>
              </a:rPr>
              <a:t>可以写多少字节？</a:t>
            </a:r>
          </a:p>
          <a:p>
            <a:pPr lvl="2"/>
            <a:r>
              <a:rPr kumimoji="0" lang="en-US" altLang="zh-CN" sz="2400">
                <a:latin typeface="Times New Roman" pitchFamily="18" charset="0"/>
              </a:rPr>
              <a:t>&gt;=1</a:t>
            </a:r>
            <a:r>
              <a:rPr kumimoji="0" lang="zh-CN" altLang="en-US" sz="2400">
                <a:latin typeface="Times New Roman" pitchFamily="18" charset="0"/>
              </a:rPr>
              <a:t>个字节 </a:t>
            </a:r>
          </a:p>
          <a:p>
            <a:pPr lvl="2"/>
            <a:r>
              <a:rPr kumimoji="0" lang="zh-CN" altLang="en-US" sz="2400">
                <a:latin typeface="Times New Roman" pitchFamily="18" charset="0"/>
              </a:rPr>
              <a:t>“无阻塞</a:t>
            </a:r>
            <a:r>
              <a:rPr kumimoji="0" lang="en-US" altLang="zh-CN" sz="2400">
                <a:latin typeface="Times New Roman" pitchFamily="18" charset="0"/>
              </a:rPr>
              <a:t>I/O”</a:t>
            </a:r>
            <a:r>
              <a:rPr kumimoji="0" lang="zh-CN" altLang="en-US" sz="2400">
                <a:latin typeface="Times New Roman" pitchFamily="18" charset="0"/>
              </a:rPr>
              <a:t>方式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000"/>
              <a:t>集合操作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zh-CN"/>
              <a:t>预定义数据类型</a:t>
            </a:r>
            <a:r>
              <a:rPr kumimoji="0" lang="en-US" altLang="zh-CN"/>
              <a:t>fd_set</a:t>
            </a:r>
            <a:r>
              <a:rPr kumimoji="0" lang="zh-CN" altLang="en-US"/>
              <a:t>（在</a:t>
            </a:r>
            <a:r>
              <a:rPr kumimoji="0" lang="en-US" altLang="zh-CN"/>
              <a:t>C</a:t>
            </a:r>
            <a:r>
              <a:rPr kumimoji="0" lang="zh-CN" altLang="en-US"/>
              <a:t>语言头文件定义）</a:t>
            </a:r>
          </a:p>
          <a:p>
            <a:r>
              <a:rPr kumimoji="0" lang="zh-CN" altLang="zh-CN"/>
              <a:t>void FD_ZERO(fd_set *</a:t>
            </a:r>
            <a:r>
              <a:rPr kumimoji="0" lang="zh-CN" altLang="zh-CN" i="1"/>
              <a:t>fds</a:t>
            </a:r>
            <a:r>
              <a:rPr kumimoji="0" lang="zh-CN" altLang="zh-CN"/>
              <a:t>);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zh-CN">
                <a:latin typeface="Times New Roman" pitchFamily="18" charset="0"/>
              </a:rPr>
              <a:t>将</a:t>
            </a:r>
            <a:r>
              <a:rPr kumimoji="0" lang="zh-CN" altLang="zh-CN" i="1">
                <a:latin typeface="Times New Roman" pitchFamily="18" charset="0"/>
              </a:rPr>
              <a:t>fds</a:t>
            </a:r>
            <a:r>
              <a:rPr kumimoji="0" lang="zh-CN" altLang="zh-CN">
                <a:latin typeface="Times New Roman" pitchFamily="18" charset="0"/>
              </a:rPr>
              <a:t>清零：将集合</a:t>
            </a:r>
            <a:r>
              <a:rPr kumimoji="0" lang="zh-CN" altLang="zh-CN" i="1">
                <a:latin typeface="Times New Roman" pitchFamily="18" charset="0"/>
              </a:rPr>
              <a:t>fds</a:t>
            </a:r>
            <a:r>
              <a:rPr kumimoji="0" lang="zh-CN" altLang="zh-CN">
                <a:latin typeface="Times New Roman" pitchFamily="18" charset="0"/>
              </a:rPr>
              <a:t>设置为“空集”</a:t>
            </a:r>
            <a:r>
              <a:rPr kumimoji="0" lang="zh-CN" altLang="zh-CN"/>
              <a:t> </a:t>
            </a:r>
            <a:endParaRPr kumimoji="0" lang="zh-CN" altLang="en-US"/>
          </a:p>
          <a:p>
            <a:r>
              <a:rPr kumimoji="0" lang="en-US" altLang="zh-CN"/>
              <a:t>void FD_SET(int </a:t>
            </a:r>
            <a:r>
              <a:rPr kumimoji="0" lang="en-US" altLang="zh-CN" i="1"/>
              <a:t>fd</a:t>
            </a:r>
            <a:r>
              <a:rPr kumimoji="0" lang="en-US" altLang="zh-CN"/>
              <a:t>, fd_set *</a:t>
            </a:r>
            <a:r>
              <a:rPr kumimoji="0" lang="en-US" altLang="zh-CN" i="1"/>
              <a:t>fds</a:t>
            </a:r>
            <a:r>
              <a:rPr kumimoji="0" lang="en-US" altLang="zh-CN"/>
              <a:t>);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>
                <a:latin typeface="Times New Roman" pitchFamily="18" charset="0"/>
              </a:rPr>
              <a:t>向集合</a:t>
            </a:r>
            <a:r>
              <a:rPr kumimoji="0" lang="en-US" altLang="zh-CN" i="1">
                <a:latin typeface="Times New Roman" pitchFamily="18" charset="0"/>
              </a:rPr>
              <a:t>fds</a:t>
            </a:r>
            <a:r>
              <a:rPr kumimoji="0" lang="zh-CN" altLang="en-US">
                <a:latin typeface="Times New Roman" pitchFamily="18" charset="0"/>
              </a:rPr>
              <a:t>中加入一个元素</a:t>
            </a:r>
            <a:r>
              <a:rPr kumimoji="0" lang="en-US" altLang="zh-CN" i="1">
                <a:latin typeface="Times New Roman" pitchFamily="18" charset="0"/>
              </a:rPr>
              <a:t>fd</a:t>
            </a:r>
            <a:endParaRPr kumimoji="0" lang="en-US" altLang="zh-CN">
              <a:latin typeface="Times New Roman" pitchFamily="18" charset="0"/>
            </a:endParaRPr>
          </a:p>
          <a:p>
            <a:r>
              <a:rPr kumimoji="0" lang="en-US" altLang="zh-CN"/>
              <a:t>void FD_CLR(int </a:t>
            </a:r>
            <a:r>
              <a:rPr kumimoji="0" lang="en-US" altLang="zh-CN" i="1"/>
              <a:t>fd</a:t>
            </a:r>
            <a:r>
              <a:rPr kumimoji="0" lang="en-US" altLang="zh-CN"/>
              <a:t>, fd_set *</a:t>
            </a:r>
            <a:r>
              <a:rPr kumimoji="0" lang="en-US" altLang="zh-CN" i="1"/>
              <a:t>fds</a:t>
            </a:r>
            <a:r>
              <a:rPr kumimoji="0" lang="en-US" altLang="zh-CN"/>
              <a:t>);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>
                <a:latin typeface="Times New Roman" pitchFamily="18" charset="0"/>
              </a:rPr>
              <a:t>从集合</a:t>
            </a:r>
            <a:r>
              <a:rPr kumimoji="0" lang="en-US" altLang="zh-CN" i="1">
                <a:latin typeface="Times New Roman" pitchFamily="18" charset="0"/>
              </a:rPr>
              <a:t>fds</a:t>
            </a:r>
            <a:r>
              <a:rPr kumimoji="0" lang="zh-CN" altLang="en-US">
                <a:latin typeface="Times New Roman" pitchFamily="18" charset="0"/>
              </a:rPr>
              <a:t>中删除一个元素</a:t>
            </a:r>
            <a:r>
              <a:rPr kumimoji="0" lang="en-US" altLang="zh-CN" i="1">
                <a:latin typeface="Times New Roman" pitchFamily="18" charset="0"/>
              </a:rPr>
              <a:t>fd</a:t>
            </a:r>
            <a:endParaRPr kumimoji="0" lang="en-US" altLang="zh-CN">
              <a:latin typeface="Times New Roman" pitchFamily="18" charset="0"/>
            </a:endParaRPr>
          </a:p>
          <a:p>
            <a:r>
              <a:rPr kumimoji="0" lang="en-US" altLang="zh-CN"/>
              <a:t>int FD_ISSET(int </a:t>
            </a:r>
            <a:r>
              <a:rPr kumimoji="0" lang="en-US" altLang="zh-CN" i="1"/>
              <a:t>fd</a:t>
            </a:r>
            <a:r>
              <a:rPr kumimoji="0" lang="en-US" altLang="zh-CN"/>
              <a:t>, fd_set *</a:t>
            </a:r>
            <a:r>
              <a:rPr kumimoji="0" lang="en-US" altLang="zh-CN" i="1"/>
              <a:t>fds</a:t>
            </a:r>
            <a:r>
              <a:rPr kumimoji="0" lang="en-US" altLang="zh-CN"/>
              <a:t>);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>
                <a:latin typeface="Times New Roman" pitchFamily="18" charset="0"/>
              </a:rPr>
              <a:t>判断元素</a:t>
            </a:r>
            <a:r>
              <a:rPr kumimoji="0" lang="en-US" altLang="zh-CN" i="1">
                <a:latin typeface="Times New Roman" pitchFamily="18" charset="0"/>
              </a:rPr>
              <a:t>fd</a:t>
            </a:r>
            <a:r>
              <a:rPr kumimoji="0" lang="zh-CN" altLang="en-US">
                <a:latin typeface="Times New Roman" pitchFamily="18" charset="0"/>
              </a:rPr>
              <a:t>是否在集合</a:t>
            </a:r>
            <a:r>
              <a:rPr kumimoji="0" lang="en-US" altLang="zh-CN" i="1">
                <a:latin typeface="Times New Roman" pitchFamily="18" charset="0"/>
              </a:rPr>
              <a:t>fds</a:t>
            </a:r>
            <a:r>
              <a:rPr kumimoji="0" lang="zh-CN" altLang="en-US">
                <a:latin typeface="Times New Roman" pitchFamily="18" charset="0"/>
              </a:rPr>
              <a:t>内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/>
              <a:t>select</a:t>
            </a:r>
            <a:r>
              <a:rPr kumimoji="0" lang="zh-CN" altLang="en-US" sz="4000"/>
              <a:t>：时间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>
                <a:latin typeface="Verdana" pitchFamily="34" charset="0"/>
              </a:rPr>
              <a:t>结构体定义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/>
              <a:t>struct timeval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/>
              <a:t>    long tv_sec;   /* </a:t>
            </a:r>
            <a:r>
              <a:rPr lang="zh-CN" altLang="en-US" sz="1800"/>
              <a:t>秒 *</a:t>
            </a:r>
            <a:r>
              <a:rPr lang="en-US" altLang="zh-CN" sz="1800"/>
              <a:t>/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/>
              <a:t>    long tv_usec; /* </a:t>
            </a:r>
            <a:r>
              <a:rPr lang="zh-CN" altLang="en-US" sz="1800"/>
              <a:t>微秒 *</a:t>
            </a:r>
            <a:r>
              <a:rPr lang="en-US" altLang="zh-CN" sz="1800"/>
              <a:t>/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r>
              <a:rPr lang="en-US" altLang="zh-CN"/>
              <a:t>select</a:t>
            </a:r>
            <a:r>
              <a:rPr lang="zh-CN" altLang="en-US"/>
              <a:t>的最后一个参数</a:t>
            </a:r>
            <a:r>
              <a:rPr lang="en-US" altLang="zh-CN" i="1"/>
              <a:t>timeout</a:t>
            </a:r>
          </a:p>
          <a:p>
            <a:pPr lvl="1"/>
            <a:r>
              <a:rPr lang="zh-CN" altLang="en-US"/>
              <a:t>定时值不为</a:t>
            </a:r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secect</a:t>
            </a:r>
            <a:r>
              <a:rPr lang="zh-CN" altLang="en-US"/>
              <a:t>在某一个描述符</a:t>
            </a:r>
            <a:r>
              <a:rPr lang="en-US" altLang="zh-CN">
                <a:latin typeface="Times New Roman" pitchFamily="18" charset="0"/>
              </a:rPr>
              <a:t>I/O</a:t>
            </a:r>
            <a:r>
              <a:rPr lang="zh-CN" altLang="en-US">
                <a:latin typeface="Times New Roman" pitchFamily="18" charset="0"/>
              </a:rPr>
              <a:t>就绪</a:t>
            </a:r>
            <a:r>
              <a:rPr lang="zh-CN" altLang="en-US"/>
              <a:t>时立即返回；否则等待但不超过</a:t>
            </a:r>
            <a:r>
              <a:rPr lang="en-US" altLang="zh-CN" i="1">
                <a:latin typeface="Times New Roman" pitchFamily="18" charset="0"/>
              </a:rPr>
              <a:t>timeout</a:t>
            </a:r>
            <a:r>
              <a:rPr lang="zh-CN" altLang="en-US"/>
              <a:t>规定的时限</a:t>
            </a:r>
          </a:p>
          <a:p>
            <a:pPr lvl="2"/>
            <a:r>
              <a:rPr lang="zh-CN" altLang="en-US"/>
              <a:t>尽管</a:t>
            </a:r>
            <a:r>
              <a:rPr lang="en-US" altLang="zh-CN" i="1">
                <a:latin typeface="Times New Roman" pitchFamily="18" charset="0"/>
              </a:rPr>
              <a:t>timeout</a:t>
            </a:r>
            <a:r>
              <a:rPr lang="zh-CN" altLang="en-US"/>
              <a:t>可指定微秒级精度的时间段，依赖于硬件和软件的设定，实际实现一般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10</a:t>
            </a:r>
            <a:r>
              <a:rPr lang="zh-CN" altLang="en-US">
                <a:latin typeface="Times New Roman" pitchFamily="18" charset="0"/>
              </a:rPr>
              <a:t>毫秒</a:t>
            </a:r>
            <a:r>
              <a:rPr lang="zh-CN" altLang="en-US"/>
              <a:t>级别</a:t>
            </a:r>
          </a:p>
          <a:p>
            <a:pPr lvl="1"/>
            <a:r>
              <a:rPr lang="zh-CN" altLang="en-US"/>
              <a:t>定时值为</a:t>
            </a:r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select</a:t>
            </a:r>
            <a:r>
              <a:rPr lang="zh-CN" altLang="en-US">
                <a:latin typeface="Times New Roman" pitchFamily="18" charset="0"/>
              </a:rPr>
              <a:t>立即返回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latin typeface="Times New Roman" pitchFamily="18" charset="0"/>
              </a:rPr>
              <a:t>无阻塞方式查询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/>
              <a:t>空指针</a:t>
            </a:r>
            <a:r>
              <a:rPr lang="en-US" altLang="zh-CN">
                <a:latin typeface="Times New Roman" pitchFamily="18" charset="0"/>
              </a:rPr>
              <a:t>NULL</a:t>
            </a:r>
            <a:r>
              <a:rPr lang="zh-CN" altLang="en-US"/>
              <a:t>：</a:t>
            </a:r>
            <a:r>
              <a:rPr lang="en-US" altLang="zh-CN"/>
              <a:t>select</a:t>
            </a:r>
            <a:r>
              <a:rPr lang="zh-CN" altLang="en-US"/>
              <a:t>等待到至少有一个文件描述符准备好后才返回，否则无限期地等下去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单进程并发：</a:t>
            </a:r>
            <a:r>
              <a:rPr kumimoji="0" lang="en-US" altLang="zh-CN"/>
              <a:t>s</a:t>
            </a:r>
            <a:r>
              <a:rPr lang="en-US" altLang="zh-CN"/>
              <a:t>erver2.c(1)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981075"/>
            <a:ext cx="8243888" cy="561657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#define PORT_NO 12345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int main(void)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int admin_sock, data_sock, ret, maxfdp1, fd;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struct sockaddr_in name;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fd_set fds, rfds;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admin_sock = socket(AF_INET, SOCK_STREAM, 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name.sin_family = AF_INET;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name.sin_addr.s_addr = INADDR_ANY;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name.sin_port = htons(PORT_NO);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if (bind(admin_sock, &amp;name, sizeof(name)) &lt; 0)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perror("bind");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exit(1);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listen(admin_sock, 5);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printf("ready\n");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maxfdp1 = admin_sock + 1;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FD_ZERO(&amp;fds);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FD_SET(admin_sock, &amp;fds);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1800" b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Socket</a:t>
            </a:r>
            <a:endParaRPr lang="en-US" altLang="zh-CN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79488"/>
            <a:ext cx="7775575" cy="4681537"/>
          </a:xfrm>
        </p:spPr>
        <p:txBody>
          <a:bodyPr/>
          <a:lstStyle/>
          <a:p>
            <a:r>
              <a:rPr lang="zh-CN" altLang="en-US" sz="2400"/>
              <a:t>网络协议的作用</a:t>
            </a:r>
          </a:p>
          <a:p>
            <a:r>
              <a:rPr lang="zh-CN" altLang="en-US" sz="2400"/>
              <a:t>协议栈实现 ：传输层和传输层以下协议在内核中实现</a:t>
            </a:r>
          </a:p>
          <a:p>
            <a:r>
              <a:rPr lang="en-US" altLang="zh-CN" sz="2400"/>
              <a:t>UNIX</a:t>
            </a:r>
            <a:r>
              <a:rPr lang="zh-CN" altLang="en-US" sz="2400"/>
              <a:t>提供给应用程序使用网络功能的方法</a:t>
            </a:r>
          </a:p>
          <a:p>
            <a:pPr lvl="1"/>
            <a:r>
              <a:rPr lang="zh-CN" altLang="en-US" sz="2000"/>
              <a:t>将设备和通信管道组织成文件方式，创建方式不同，访问方法相同</a:t>
            </a:r>
          </a:p>
          <a:p>
            <a:pPr lvl="2"/>
            <a:r>
              <a:rPr lang="zh-CN" altLang="en-US" sz="2000"/>
              <a:t>终端设备</a:t>
            </a:r>
          </a:p>
          <a:p>
            <a:pPr lvl="2"/>
            <a:r>
              <a:rPr lang="zh-CN" altLang="en-US" sz="2000"/>
              <a:t>管道</a:t>
            </a:r>
          </a:p>
          <a:p>
            <a:pPr lvl="2"/>
            <a:r>
              <a:rPr lang="zh-CN" altLang="en-US" sz="2000"/>
              <a:t>通信服务</a:t>
            </a:r>
            <a:r>
              <a:rPr lang="en-US" altLang="zh-CN" sz="2000"/>
              <a:t>Socket</a:t>
            </a:r>
          </a:p>
          <a:p>
            <a:pPr lvl="1"/>
            <a:r>
              <a:rPr kumimoji="0" lang="en-US" altLang="zh-CN" sz="2000"/>
              <a:t>TLI</a:t>
            </a:r>
            <a:r>
              <a:rPr kumimoji="0" lang="zh-CN" altLang="en-US" sz="2000"/>
              <a:t>编程接口</a:t>
            </a:r>
          </a:p>
          <a:p>
            <a:r>
              <a:rPr kumimoji="0" lang="en-US" altLang="zh-CN" sz="2400"/>
              <a:t>Socket</a:t>
            </a:r>
            <a:r>
              <a:rPr kumimoji="0" lang="zh-CN" altLang="en-US" sz="2400"/>
              <a:t>编程接口面向网络通信，不仅仅用于</a:t>
            </a:r>
            <a:r>
              <a:rPr kumimoji="0" lang="en-US" altLang="zh-CN" sz="2400"/>
              <a:t>TCP/IP</a:t>
            </a:r>
            <a:endParaRPr lang="en-US" altLang="zh-CN" sz="2400"/>
          </a:p>
          <a:p>
            <a:pPr lvl="1"/>
            <a:r>
              <a:rPr lang="zh-CN" altLang="en-US" sz="2000"/>
              <a:t>利用虚拟</a:t>
            </a:r>
            <a:r>
              <a:rPr lang="en-US" altLang="zh-CN" sz="2000">
                <a:latin typeface="Times New Roman" pitchFamily="18" charset="0"/>
              </a:rPr>
              <a:t>loopback</a:t>
            </a:r>
            <a:r>
              <a:rPr lang="zh-CN" altLang="en-US" sz="2000">
                <a:latin typeface="Times New Roman" pitchFamily="18" charset="0"/>
              </a:rPr>
              <a:t>接口</a:t>
            </a:r>
            <a:r>
              <a:rPr lang="en-US" altLang="zh-CN" sz="2000">
                <a:latin typeface="Times New Roman" pitchFamily="18" charset="0"/>
              </a:rPr>
              <a:t>(127.0.0.1)</a:t>
            </a:r>
            <a:r>
              <a:rPr lang="zh-CN" altLang="en-US" sz="2000"/>
              <a:t>，可实现同台计算机进程间通信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单进程并发：</a:t>
            </a:r>
            <a:r>
              <a:rPr kumimoji="0" lang="en-US" altLang="zh-CN"/>
              <a:t>s</a:t>
            </a:r>
            <a:r>
              <a:rPr lang="en-US" altLang="zh-CN"/>
              <a:t>erver2.c(2)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416800" cy="568801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for(;;)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memcpy(&amp;rfds, &amp;fds, sizeof(fds));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ret = select(n, &amp;rfds, 0, 0, 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if (FD_ISSET(admin_sock, &amp;rfds))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data_sock = accept(admin_sock, 0, 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if (data_sock &lt; 0) . . .;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FD_SET(data_sock, &amp;fds);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if (n &lt;= data_sock) n = data_sock + 1;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for (fd = 0; fd &lt; n; fd++)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if (fd != admin_sock &amp;&amp; FD_ISSET(fd, &amp;rfds))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    if (receive_data(fd) == 0)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        close(fd);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        FD_CLR(fd, &amp;fds);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单进程并发：</a:t>
            </a:r>
            <a:r>
              <a:rPr kumimoji="0" lang="en-US" altLang="zh-CN"/>
              <a:t>s</a:t>
            </a:r>
            <a:r>
              <a:rPr lang="en-US" altLang="zh-CN"/>
              <a:t>erver2.c(3)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208963" cy="568801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int receive_data(int sock)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unsigned char rbuf[8192];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struct sockaddr_in peer;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int i, nbyte, name_len = sizeof(peer);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1800" b="0">
              <a:solidFill>
                <a:schemeClr val="tx1"/>
              </a:solidFill>
              <a:latin typeface="Verdana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nbyte = recvfrom(sock, rbuf, SIZE, 0, &amp;peer, &amp;name_len);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if (nbyte &lt; 0)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perror("receiving stream packet");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return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}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printf("%s:%d ", inet_ntoa(peer.sin_addr), ntohs(peer.sin_port));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if (nbyte == 0)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printf("*** Disconnected.\n");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return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}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for (i = 0; i &lt; nbyte; i++) printf("%c", rbuf[i]);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return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800" dirty="0" err="1" smtClean="0">
                <a:solidFill>
                  <a:srgbClr val="0000FF"/>
                </a:solidFill>
                <a:latin typeface="+mn-lt"/>
              </a:rPr>
              <a:t>UDP</a:t>
            </a:r>
            <a:r>
              <a:rPr lang="en-US" altLang="en-US" sz="4800" dirty="0" err="1">
                <a:solidFill>
                  <a:srgbClr val="0000FF"/>
                </a:solidFill>
                <a:latin typeface="+mn-lt"/>
              </a:rPr>
              <a:t>通信</a:t>
            </a:r>
            <a:endParaRPr lang="zh-CN" altLang="en-US" sz="4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15107" name="Line 3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000"/>
              <a:t>客户端</a:t>
            </a:r>
            <a:r>
              <a:rPr kumimoji="0" lang="en-US" altLang="zh-CN" sz="4000"/>
              <a:t>udpclient.c</a:t>
            </a:r>
            <a:endParaRPr lang="en-US" altLang="zh-CN" sz="4000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981075"/>
            <a:ext cx="7772400" cy="539908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#define PORT_NO 12345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int main(int argc, char *argv[])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int sock, len;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struct sockaddr_in name;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char sbuf[8192];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if (argc &lt;2 ) . . . 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sock = socket(AF_INET, SOCK_DGRAM, 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name.sin_family = AF_INET;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name.sin_addr.s_addr = htonl(inet_network(argv[1]));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name.sin_port = htons(PORT_NO);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connect(sock, &amp;name, sizeof(name));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for(;;)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if (fgets(sbuf, sizeof sbuf, stdin) == NULL) 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len = write(sock, sbuf, strlen(sbuf));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if (len &lt; 0) ...;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printf("send %d bytes\n", len);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close(sock);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客户端程序</a:t>
            </a:r>
            <a:r>
              <a:rPr lang="en-US" altLang="zh-CN" sz="4000"/>
              <a:t>udpclient.c(2)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connect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不产生网络流量，内核记下远端端点名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之前未用</a:t>
            </a:r>
            <a:r>
              <a:rPr lang="en-US" altLang="zh-CN"/>
              <a:t>bind</a:t>
            </a:r>
            <a:r>
              <a:rPr lang="zh-CN" altLang="en-US"/>
              <a:t>指定本地端点名，系统自动分配本地端点名</a:t>
            </a:r>
          </a:p>
          <a:p>
            <a:pPr>
              <a:lnSpc>
                <a:spcPct val="90000"/>
              </a:lnSpc>
            </a:pPr>
            <a:r>
              <a:rPr lang="en-US" altLang="zh-CN"/>
              <a:t>write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使用前面的</a:t>
            </a:r>
            <a:r>
              <a:rPr lang="en-US" altLang="zh-CN"/>
              <a:t>connect</a:t>
            </a:r>
            <a:r>
              <a:rPr lang="zh-CN" altLang="en-US"/>
              <a:t>调用指定的端点名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UDP</a:t>
            </a:r>
            <a:r>
              <a:rPr lang="zh-CN" altLang="en-US"/>
              <a:t>不是面向连接的协议，可在</a:t>
            </a:r>
            <a:r>
              <a:rPr lang="en-US" altLang="zh-CN"/>
              <a:t>sendto</a:t>
            </a:r>
            <a:r>
              <a:rPr lang="zh-CN" altLang="en-US"/>
              <a:t>参数中指定对方端点名，而且允许对方端点名不同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每次都使用</a:t>
            </a:r>
            <a:r>
              <a:rPr lang="en-US" altLang="zh-CN"/>
              <a:t>sendto</a:t>
            </a:r>
            <a:r>
              <a:rPr lang="zh-CN" altLang="en-US"/>
              <a:t>发送数据，前面的</a:t>
            </a:r>
            <a:r>
              <a:rPr lang="en-US" altLang="zh-CN"/>
              <a:t>connect</a:t>
            </a:r>
            <a:r>
              <a:rPr lang="zh-CN" altLang="en-US"/>
              <a:t>调用没必要了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connect/</a:t>
            </a:r>
            <a:r>
              <a:rPr lang="zh-CN" altLang="en-US"/>
              <a:t>第一次</a:t>
            </a:r>
            <a:r>
              <a:rPr lang="en-US" altLang="zh-CN"/>
              <a:t>sendto</a:t>
            </a:r>
            <a:r>
              <a:rPr lang="zh-CN" altLang="en-US"/>
              <a:t>可使得</a:t>
            </a:r>
            <a:r>
              <a:rPr lang="en-US" altLang="zh-CN"/>
              <a:t>socket</a:t>
            </a:r>
            <a:r>
              <a:rPr lang="zh-CN" altLang="en-US"/>
              <a:t>获得系统动态分配的本地端点名，未获得本地端点名之前不该执行</a:t>
            </a:r>
            <a:r>
              <a:rPr lang="en-US" altLang="zh-CN"/>
              <a:t>read</a:t>
            </a:r>
            <a:r>
              <a:rPr lang="zh-CN" altLang="en-US"/>
              <a:t>或</a:t>
            </a:r>
            <a:r>
              <a:rPr lang="en-US" altLang="zh-CN"/>
              <a:t>recv</a:t>
            </a:r>
            <a:r>
              <a:rPr lang="zh-CN" altLang="en-US"/>
              <a:t>以及</a:t>
            </a:r>
            <a:r>
              <a:rPr lang="en-US" altLang="zh-CN"/>
              <a:t>recvfrom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服务端程序</a:t>
            </a:r>
            <a:r>
              <a:rPr lang="en-US" altLang="zh-CN" sz="4000"/>
              <a:t>udpserver.c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772400" cy="5399088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int main(void)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int sock, len;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struct sockaddr_in name;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unsigned char buf[8192];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sock = socket(AF_INET, SOCK_DGRAM, 0);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name.sin_family = AF_INET;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name.sin_addr.s_addr = INADDR_ANY;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name.sin_port = htons(12345);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if (bind(sock, &amp;name, sizeof(name)) &lt; 0)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perror("binding socket");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exit(1);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for (;;)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len = read(sock, buf, sizeof buf);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    if (len &gt; 0) printf("Receive %d bytes\n", len);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   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800" b="0">
                <a:solidFill>
                  <a:schemeClr val="tx1"/>
                </a:solidFill>
                <a:latin typeface="Verdana" pitchFamily="34" charset="0"/>
              </a:rPr>
              <a:t>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/>
              <a:t>UDP</a:t>
            </a:r>
            <a:r>
              <a:rPr kumimoji="0" lang="zh-CN" altLang="en-US" sz="4000"/>
              <a:t>通信程序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724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接收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没有数据到达时，</a:t>
            </a:r>
            <a:r>
              <a:rPr lang="en-US" altLang="zh-CN"/>
              <a:t>read</a:t>
            </a:r>
            <a:r>
              <a:rPr lang="zh-CN" altLang="en-US"/>
              <a:t>调用会使得进程睡眠等待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一般需区分数据来自何处，常用</a:t>
            </a:r>
            <a:r>
              <a:rPr lang="en-US" altLang="zh-CN"/>
              <a:t>recvfrom</a:t>
            </a:r>
            <a:r>
              <a:rPr lang="zh-CN" altLang="en-US"/>
              <a:t>获得对方的端点名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发送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服务器端发送数据常用</a:t>
            </a:r>
            <a:r>
              <a:rPr lang="en-US" altLang="zh-CN"/>
              <a:t>sendto</a:t>
            </a:r>
            <a:r>
              <a:rPr lang="zh-CN" altLang="en-US"/>
              <a:t>，指定远端端点名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对接收来的数据作应答，</a:t>
            </a:r>
            <a:r>
              <a:rPr lang="en-US" altLang="zh-CN"/>
              <a:t>sendto</a:t>
            </a:r>
            <a:r>
              <a:rPr lang="zh-CN" altLang="en-US"/>
              <a:t>引用的对方端点名利用</a:t>
            </a:r>
            <a:r>
              <a:rPr lang="en-US" altLang="zh-CN"/>
              <a:t>recvfrom</a:t>
            </a:r>
            <a:r>
              <a:rPr lang="zh-CN" altLang="en-US"/>
              <a:t>返回得到的端点名</a:t>
            </a:r>
          </a:p>
          <a:p>
            <a:pPr>
              <a:lnSpc>
                <a:spcPct val="90000"/>
              </a:lnSpc>
            </a:pPr>
            <a:r>
              <a:rPr lang="en-US" altLang="zh-CN"/>
              <a:t>select</a:t>
            </a:r>
            <a:r>
              <a:rPr lang="zh-CN" altLang="en-US"/>
              <a:t>定时</a:t>
            </a:r>
          </a:p>
          <a:p>
            <a:pPr lvl="1">
              <a:lnSpc>
                <a:spcPct val="90000"/>
              </a:lnSpc>
            </a:pPr>
            <a:r>
              <a:rPr kumimoji="0" lang="en-US" altLang="zh-CN"/>
              <a:t>select</a:t>
            </a:r>
            <a:r>
              <a:rPr lang="zh-CN" altLang="en-US"/>
              <a:t>可实现同时等待两个事件：收到数据和定时器超时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用</a:t>
            </a:r>
            <a:r>
              <a:rPr lang="en-US" altLang="zh-CN"/>
              <a:t>time(0)</a:t>
            </a:r>
            <a:r>
              <a:rPr lang="zh-CN" altLang="en-US"/>
              <a:t>或者</a:t>
            </a:r>
            <a:r>
              <a:rPr lang="en-US" altLang="zh-CN"/>
              <a:t>gettimeofday()</a:t>
            </a:r>
            <a:r>
              <a:rPr lang="zh-CN" altLang="en-US"/>
              <a:t>获得时间坐标，计算时间间隔决定是否执行超时后的动作</a:t>
            </a:r>
          </a:p>
          <a:p>
            <a:pPr>
              <a:lnSpc>
                <a:spcPct val="90000"/>
              </a:lnSpc>
            </a:pPr>
            <a:r>
              <a:rPr lang="zh-CN" altLang="en-US"/>
              <a:t>死锁问题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复习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3455987" cy="5616575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协议栈实现：用户态还是核心态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三类特殊文件：管道、终端、</a:t>
            </a: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socket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Socket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机制不仅用于</a:t>
            </a: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TCP/IP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TCP/UDP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服务模型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网络字节顺序问题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TCP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客户服务器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端点名的概念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客户端程序的几个重要调用以及进程状态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服务器端程序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服务器程序的几个调用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多进程并发的文件描述符问题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inetd</a:t>
            </a:r>
            <a:r>
              <a:rPr lang="zh-CN" altLang="en-US" sz="2000" b="0">
                <a:solidFill>
                  <a:schemeClr val="tx1"/>
                </a:solidFill>
                <a:latin typeface="Verdana" pitchFamily="34" charset="0"/>
              </a:rPr>
              <a:t>的实现方法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endParaRPr lang="zh-CN" altLang="en-US" sz="2000" b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endParaRPr lang="en-US" altLang="zh-CN" sz="2000" b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4500563" y="981075"/>
            <a:ext cx="410368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latin typeface="Verdana" pitchFamily="34" charset="0"/>
                <a:ea typeface="黑体" pitchFamily="2" charset="-122"/>
              </a:rPr>
              <a:t>TCP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服务端设多个</a:t>
            </a:r>
            <a:r>
              <a:rPr lang="en-US" altLang="zh-CN" sz="2000" b="0">
                <a:latin typeface="Verdana" pitchFamily="34" charset="0"/>
                <a:ea typeface="黑体" pitchFamily="2" charset="-122"/>
              </a:rPr>
              <a:t>socket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原因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latin typeface="Verdana" pitchFamily="34" charset="0"/>
                <a:ea typeface="黑体" pitchFamily="2" charset="-122"/>
              </a:rPr>
              <a:t>read/write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与进程状态，以及与</a:t>
            </a:r>
            <a:r>
              <a:rPr lang="en-US" altLang="zh-CN" sz="2000" b="0">
                <a:latin typeface="Verdana" pitchFamily="34" charset="0"/>
                <a:ea typeface="黑体" pitchFamily="2" charset="-122"/>
              </a:rPr>
              <a:t>TCP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协议操作的时序关系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latin typeface="Verdana" pitchFamily="34" charset="0"/>
                <a:ea typeface="黑体" pitchFamily="2" charset="-122"/>
              </a:rPr>
              <a:t>Socket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感知网络故障的手段与</a:t>
            </a:r>
            <a:r>
              <a:rPr lang="en-US" altLang="zh-CN" sz="2000" b="0">
                <a:latin typeface="Verdana" pitchFamily="34" charset="0"/>
                <a:ea typeface="黑体" pitchFamily="2" charset="-122"/>
              </a:rPr>
              <a:t>TCP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协议的对应关系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latin typeface="Verdana" pitchFamily="34" charset="0"/>
                <a:ea typeface="黑体" pitchFamily="2" charset="-122"/>
              </a:rPr>
              <a:t>获取端点名系统调用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latin typeface="Verdana" pitchFamily="34" charset="0"/>
                <a:ea typeface="黑体" pitchFamily="2" charset="-122"/>
              </a:rPr>
              <a:t>read/write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的其他版本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latin typeface="Verdana" pitchFamily="34" charset="0"/>
                <a:ea typeface="黑体" pitchFamily="2" charset="-122"/>
              </a:rPr>
              <a:t>shutdown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调用：功能以及与</a:t>
            </a:r>
            <a:r>
              <a:rPr lang="en-US" altLang="zh-CN" sz="2000" b="0">
                <a:latin typeface="Verdana" pitchFamily="34" charset="0"/>
                <a:ea typeface="黑体" pitchFamily="2" charset="-122"/>
              </a:rPr>
              <a:t>TCP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协议的关系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latin typeface="Verdana" pitchFamily="34" charset="0"/>
                <a:ea typeface="黑体" pitchFamily="2" charset="-122"/>
              </a:rPr>
              <a:t>无阻塞</a:t>
            </a:r>
            <a:r>
              <a:rPr lang="en-US" altLang="zh-CN" sz="2000" b="0">
                <a:latin typeface="Verdana" pitchFamily="34" charset="0"/>
                <a:ea typeface="黑体" pitchFamily="2" charset="-122"/>
              </a:rPr>
              <a:t>I/O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latin typeface="Verdana" pitchFamily="34" charset="0"/>
                <a:ea typeface="黑体" pitchFamily="2" charset="-122"/>
              </a:rPr>
              <a:t>单进程并发处理方法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latin typeface="Verdana" pitchFamily="34" charset="0"/>
                <a:ea typeface="黑体" pitchFamily="2" charset="-122"/>
              </a:rPr>
              <a:t>准确理解</a:t>
            </a:r>
            <a:r>
              <a:rPr lang="en-US" altLang="zh-CN" sz="2000" b="0">
                <a:latin typeface="Verdana" pitchFamily="34" charset="0"/>
                <a:ea typeface="黑体" pitchFamily="2" charset="-122"/>
              </a:rPr>
              <a:t>select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调用：什么叫“准备好“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zh-CN" altLang="en-US" sz="2000" b="0">
                <a:latin typeface="Verdana" pitchFamily="34" charset="0"/>
                <a:ea typeface="黑体" pitchFamily="2" charset="-122"/>
              </a:rPr>
              <a:t>集合操作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latin typeface="Verdana" pitchFamily="34" charset="0"/>
                <a:ea typeface="黑体" pitchFamily="2" charset="-122"/>
              </a:rPr>
              <a:t>select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的时间参数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CN" sz="2000" b="0">
                <a:latin typeface="Verdana" pitchFamily="34" charset="0"/>
                <a:ea typeface="黑体" pitchFamily="2" charset="-122"/>
              </a:rPr>
              <a:t>UDP</a:t>
            </a:r>
            <a:r>
              <a:rPr lang="zh-CN" altLang="en-US" sz="2000" b="0">
                <a:latin typeface="Verdana" pitchFamily="34" charset="0"/>
                <a:ea typeface="黑体" pitchFamily="2" charset="-122"/>
              </a:rPr>
              <a:t>通信</a:t>
            </a:r>
          </a:p>
        </p:txBody>
      </p:sp>
      <p:sp>
        <p:nvSpPr>
          <p:cNvPr id="820229" name="Line 5"/>
          <p:cNvSpPr>
            <a:spLocks noChangeShapeType="1"/>
          </p:cNvSpPr>
          <p:nvPr/>
        </p:nvSpPr>
        <p:spPr bwMode="auto">
          <a:xfrm>
            <a:off x="4356100" y="1052513"/>
            <a:ext cx="0" cy="5329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/>
              <a:t>TCP</a:t>
            </a:r>
            <a:r>
              <a:rPr kumimoji="0" lang="zh-CN" altLang="en-US" sz="4000"/>
              <a:t>与</a:t>
            </a:r>
            <a:r>
              <a:rPr kumimoji="0" lang="en-US" altLang="zh-CN" sz="4000"/>
              <a:t>UDP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TCP</a:t>
            </a:r>
          </a:p>
          <a:p>
            <a:pPr lvl="1"/>
            <a:r>
              <a:rPr lang="zh-CN" altLang="en-US"/>
              <a:t>面向连接</a:t>
            </a:r>
          </a:p>
          <a:p>
            <a:pPr lvl="1"/>
            <a:r>
              <a:rPr lang="zh-CN" altLang="en-US"/>
              <a:t>可靠</a:t>
            </a:r>
          </a:p>
          <a:p>
            <a:pPr lvl="1"/>
            <a:r>
              <a:rPr lang="zh-CN" altLang="en-US"/>
              <a:t>字节流传输 </a:t>
            </a:r>
          </a:p>
          <a:p>
            <a:pPr lvl="2"/>
            <a:r>
              <a:rPr lang="zh-CN" altLang="en-US"/>
              <a:t>不保证报文边界</a:t>
            </a:r>
          </a:p>
          <a:p>
            <a:r>
              <a:rPr lang="en-US" altLang="zh-CN"/>
              <a:t>UDP</a:t>
            </a:r>
          </a:p>
          <a:p>
            <a:pPr lvl="1"/>
            <a:r>
              <a:rPr lang="zh-CN" altLang="en-US"/>
              <a:t>面向数据报</a:t>
            </a:r>
          </a:p>
          <a:p>
            <a:pPr lvl="1"/>
            <a:r>
              <a:rPr lang="zh-CN" altLang="en-US"/>
              <a:t>不可靠</a:t>
            </a:r>
          </a:p>
          <a:p>
            <a:pPr lvl="2"/>
            <a:r>
              <a:rPr lang="zh-CN" altLang="en-US"/>
              <a:t>错报，丢报，重报，乱序，流量控制</a:t>
            </a:r>
          </a:p>
          <a:p>
            <a:pPr lvl="1"/>
            <a:r>
              <a:rPr lang="zh-CN" altLang="en-US"/>
              <a:t>数据报传输 </a:t>
            </a:r>
          </a:p>
          <a:p>
            <a:pPr lvl="1"/>
            <a:r>
              <a:rPr lang="zh-CN" altLang="en-US"/>
              <a:t>广播和组播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网络字节顺序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字节顺序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Big Endian (</a:t>
            </a:r>
            <a:r>
              <a:rPr lang="zh-CN" altLang="en-US">
                <a:latin typeface="Times New Roman" pitchFamily="18" charset="0"/>
              </a:rPr>
              <a:t>大尾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2"/>
            <a:r>
              <a:rPr lang="en-US" altLang="zh-CN">
                <a:latin typeface="Times New Roman" pitchFamily="18" charset="0"/>
              </a:rPr>
              <a:t>Power PC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SPARC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Motorola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Little Endian (</a:t>
            </a:r>
            <a:r>
              <a:rPr lang="zh-CN" altLang="en-US">
                <a:latin typeface="Times New Roman" pitchFamily="18" charset="0"/>
              </a:rPr>
              <a:t>小尾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2"/>
            <a:r>
              <a:rPr lang="en-US" altLang="zh-CN">
                <a:latin typeface="Times New Roman" pitchFamily="18" charset="0"/>
              </a:rPr>
              <a:t>Intel X86</a:t>
            </a:r>
          </a:p>
          <a:p>
            <a:r>
              <a:rPr lang="en-US" altLang="zh-CN"/>
              <a:t> </a:t>
            </a:r>
            <a:r>
              <a:rPr lang="zh-CN" altLang="en-US"/>
              <a:t>网络字节顺序</a:t>
            </a:r>
          </a:p>
          <a:p>
            <a:pPr lvl="1"/>
            <a:r>
              <a:rPr lang="zh-CN" altLang="en-US"/>
              <a:t>与</a:t>
            </a:r>
            <a:r>
              <a:rPr lang="en-US" altLang="zh-CN">
                <a:latin typeface="Times New Roman" pitchFamily="18" charset="0"/>
              </a:rPr>
              <a:t>X86</a:t>
            </a:r>
            <a:r>
              <a:rPr lang="zh-CN" altLang="en-US"/>
              <a:t>相反</a:t>
            </a:r>
          </a:p>
          <a:p>
            <a:r>
              <a:rPr lang="zh-CN" altLang="en-US"/>
              <a:t> 网络字节转换的库函数</a:t>
            </a:r>
          </a:p>
          <a:p>
            <a:pPr lvl="1"/>
            <a:r>
              <a:rPr lang="en-US" altLang="zh-CN"/>
              <a:t>htonl ntohl  </a:t>
            </a:r>
            <a:r>
              <a:rPr lang="zh-CN" altLang="en-US"/>
              <a:t>四字节</a:t>
            </a:r>
            <a:r>
              <a:rPr lang="zh-CN" altLang="en-US">
                <a:latin typeface="Times New Roman" pitchFamily="18" charset="0"/>
              </a:rPr>
              <a:t>整数</a:t>
            </a:r>
            <a:r>
              <a:rPr lang="en-US" altLang="zh-CN">
                <a:latin typeface="Times New Roman" pitchFamily="18" charset="0"/>
              </a:rPr>
              <a:t>(long)</a:t>
            </a:r>
          </a:p>
          <a:p>
            <a:pPr lvl="1"/>
            <a:r>
              <a:rPr lang="en-US" altLang="zh-CN"/>
              <a:t>htons ntohs </a:t>
            </a:r>
            <a:r>
              <a:rPr lang="zh-CN" altLang="en-US"/>
              <a:t>两字节整数</a:t>
            </a:r>
            <a:r>
              <a:rPr lang="en-US" altLang="zh-CN">
                <a:latin typeface="Times New Roman" pitchFamily="18" charset="0"/>
              </a:rPr>
              <a:t>(short)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800" dirty="0" err="1" smtClean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TCP</a:t>
            </a:r>
            <a:r>
              <a:rPr lang="en-US" altLang="en-US" sz="4800" dirty="0" err="1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客户-服务器程序</a:t>
            </a:r>
            <a:endParaRPr lang="zh-CN" altLang="en-US" sz="4800" dirty="0">
              <a:solidFill>
                <a:srgbClr val="0000FF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88483" name="Line 3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客户端程序：</a:t>
            </a:r>
            <a:r>
              <a:rPr lang="en-US" altLang="zh-CN" sz="4000"/>
              <a:t>client.c(1)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954962" cy="561657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#define SIZE 8192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#define PORT_NO 12345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int main(int argc, char *argv[])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int sock, len;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struct sockaddr_in name;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unsigned char sbuf[SIZE];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if (argc &lt; 2)  ...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sock = socket(AF_INET, SOCK_STREAM, 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if (sock &lt; 0) ...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name.sin_family = AF_INET;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name.sin_addr.s_addr = htonl(inet_network(argv[1]));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name.sin_port = htons(PORT_NO);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if (connect(sock, &amp;name, sizeof(name)) &lt; 0)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 perror("\nconnecting server stream socket");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 exit(1);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}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printf("Connected.\n");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客户端程序：</a:t>
            </a:r>
            <a:r>
              <a:rPr lang="en-US" altLang="zh-CN" sz="4000"/>
              <a:t>client.c(2)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93062" cy="5399088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for(;;)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if (fgets(sbuf, SIZE, stdin) == NULL) 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if (write(sock, sbuf, strlen(sbuf)) &lt; 0)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    perror("sending stream message");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    exit(1);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close(sock);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printf("Connection closed.\n\n");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    exit(0);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Verdana" pitchFamily="34" charset="0"/>
              </a:rPr>
              <a:t>}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2000" b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客户端程序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创建文件描述符</a:t>
            </a:r>
            <a:r>
              <a:rPr lang="en-US" altLang="zh-CN"/>
              <a:t>socket</a:t>
            </a:r>
          </a:p>
          <a:p>
            <a:r>
              <a:rPr lang="zh-CN" altLang="en-US"/>
              <a:t>建立连接</a:t>
            </a:r>
            <a:r>
              <a:rPr lang="en-US" altLang="zh-CN"/>
              <a:t>connect</a:t>
            </a:r>
          </a:p>
          <a:p>
            <a:pPr lvl="1"/>
            <a:r>
              <a:rPr lang="zh-CN" altLang="en-US"/>
              <a:t>进程阻塞，等待三次握手成功</a:t>
            </a:r>
          </a:p>
          <a:p>
            <a:r>
              <a:rPr lang="zh-CN" altLang="en-US"/>
              <a:t>端点名的概念：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+</a:t>
            </a:r>
            <a:r>
              <a:rPr lang="zh-CN" altLang="en-US"/>
              <a:t>端口号</a:t>
            </a:r>
          </a:p>
          <a:p>
            <a:pPr lvl="1"/>
            <a:r>
              <a:rPr lang="zh-CN" altLang="en-US"/>
              <a:t>本地端点名 </a:t>
            </a:r>
          </a:p>
          <a:p>
            <a:pPr lvl="1"/>
            <a:r>
              <a:rPr lang="zh-CN" altLang="en-US"/>
              <a:t>远端端点名</a:t>
            </a:r>
          </a:p>
          <a:p>
            <a:r>
              <a:rPr lang="zh-CN" altLang="en-US"/>
              <a:t>发送数据</a:t>
            </a:r>
          </a:p>
          <a:p>
            <a:pPr lvl="1"/>
            <a:r>
              <a:rPr lang="zh-CN" altLang="en-US"/>
              <a:t>发送速率大于通信速率，进程会被阻塞</a:t>
            </a:r>
          </a:p>
          <a:p>
            <a:r>
              <a:rPr lang="zh-CN" altLang="en-US"/>
              <a:t>关闭连接</a:t>
            </a: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蒋砚军《UNIX操作系统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操作系统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charset="-122"/>
          </a:defRPr>
        </a:defPPr>
      </a:lstStyle>
    </a:lnDef>
  </a:objectDefaults>
  <a:extraClrSchemeLst>
    <a:extraClrScheme>
      <a:clrScheme name="蒋砚军《UNIX操作系统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操作系统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3113</Words>
  <Application>Microsoft Office PowerPoint</Application>
  <PresentationFormat>全屏显示(4:3)</PresentationFormat>
  <Paragraphs>451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蒋砚军《UNIX操作系统》</vt:lpstr>
      <vt:lpstr>Visio</vt:lpstr>
      <vt:lpstr>第6章  网络程序设计</vt:lpstr>
      <vt:lpstr>Socket概述</vt:lpstr>
      <vt:lpstr>Socket</vt:lpstr>
      <vt:lpstr>TCP与UDP</vt:lpstr>
      <vt:lpstr>网络字节顺序</vt:lpstr>
      <vt:lpstr>TCP客户-服务器程序</vt:lpstr>
      <vt:lpstr>客户端程序：client.c(1)</vt:lpstr>
      <vt:lpstr>客户端程序：client.c(2)</vt:lpstr>
      <vt:lpstr>客户端程序</vt:lpstr>
      <vt:lpstr>服务端程序：server0.c(1)</vt:lpstr>
      <vt:lpstr>服务端程序：server0.c(2)</vt:lpstr>
      <vt:lpstr>服务端程序</vt:lpstr>
      <vt:lpstr>多进程并发：server1.c(1)</vt:lpstr>
      <vt:lpstr>多进程并发：server1.c(2)</vt:lpstr>
      <vt:lpstr>多进程并发：server1a.c(1)</vt:lpstr>
      <vt:lpstr>socket系统调用</vt:lpstr>
      <vt:lpstr>read/write系统调用的语义(1)</vt:lpstr>
      <vt:lpstr>read/write系统调用的语义(2)</vt:lpstr>
      <vt:lpstr>端点名相关的系统调用</vt:lpstr>
      <vt:lpstr>read/write的其他版本</vt:lpstr>
      <vt:lpstr>shutdown系统调用(1)</vt:lpstr>
      <vt:lpstr>shutdown系统调用(2)</vt:lpstr>
      <vt:lpstr>socket控制</vt:lpstr>
      <vt:lpstr>单进程并发处理</vt:lpstr>
      <vt:lpstr>select：多路I/O</vt:lpstr>
      <vt:lpstr>select：“准备好”</vt:lpstr>
      <vt:lpstr>集合操作</vt:lpstr>
      <vt:lpstr>select：时间</vt:lpstr>
      <vt:lpstr>单进程并发：server2.c(1)</vt:lpstr>
      <vt:lpstr>单进程并发：server2.c(2)</vt:lpstr>
      <vt:lpstr>单进程并发：server2.c(3)</vt:lpstr>
      <vt:lpstr>UDP通信</vt:lpstr>
      <vt:lpstr>客户端udpclient.c</vt:lpstr>
      <vt:lpstr>客户端程序udpclient.c(2)</vt:lpstr>
      <vt:lpstr>服务端程序udpserver.c</vt:lpstr>
      <vt:lpstr>UDP通信程序</vt:lpstr>
      <vt:lpstr>复习</vt:lpstr>
    </vt:vector>
  </TitlesOfParts>
  <Company>北京邮电大学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UNIX讲义</dc:title>
  <dc:creator>北京邮电大学 蒋砚军</dc:creator>
  <cp:lastModifiedBy>蒋</cp:lastModifiedBy>
  <cp:revision>291</cp:revision>
  <dcterms:created xsi:type="dcterms:W3CDTF">2001-09-25T00:57:40Z</dcterms:created>
  <dcterms:modified xsi:type="dcterms:W3CDTF">2018-03-26T07:47:07Z</dcterms:modified>
</cp:coreProperties>
</file>