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5" r:id="rId2"/>
    <p:sldId id="364" r:id="rId3"/>
    <p:sldId id="371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2" r:id="rId12"/>
    <p:sldId id="365" r:id="rId13"/>
    <p:sldId id="366" r:id="rId14"/>
    <p:sldId id="368" r:id="rId15"/>
    <p:sldId id="370" r:id="rId16"/>
  </p:sldIdLst>
  <p:sldSz cx="12192000" cy="6858000"/>
  <p:notesSz cx="9144000" cy="6858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99"/>
    <a:srgbClr val="0066CC"/>
    <a:srgbClr val="0099CC"/>
    <a:srgbClr val="3366FF"/>
    <a:srgbClr val="8000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63" y="6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2169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9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C3AC828-3380-429E-8DDD-776BC8408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59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3AC828-3380-429E-8DDD-776BC8408CD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2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10416118" y="6381751"/>
            <a:ext cx="1631949" cy="4032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 </a:t>
            </a:r>
            <a:r>
              <a:rPr lang="zh-CN" altLang="en-US" sz="1400" dirty="0"/>
              <a:t>第</a:t>
            </a:r>
            <a:fld id="{70366C0E-F157-4466-B7BC-AC887944F6C0}" type="slidenum">
              <a:rPr lang="zh-CN" altLang="en-US" sz="1400" smtClean="0"/>
              <a:pPr algn="ctr">
                <a:defRPr/>
              </a:pPr>
              <a:t>‹#›</a:t>
            </a:fld>
            <a:r>
              <a:rPr lang="zh-CN" altLang="en-US" sz="1400" dirty="0"/>
              <a:t>页</a:t>
            </a:r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397" y="187996"/>
            <a:ext cx="10363200" cy="7207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445" y="908720"/>
            <a:ext cx="103632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1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5"/>
            <a:ext cx="103632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511367" y="6381751"/>
            <a:ext cx="1634067" cy="403225"/>
          </a:xfrm>
          <a:prstGeom prst="rect">
            <a:avLst/>
          </a:prstGeom>
        </p:spPr>
        <p:txBody>
          <a:bodyPr/>
          <a:lstStyle>
            <a:lvl1pPr algn="ctr">
              <a:defRPr b="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B6C0E08F-B06D-4EDB-8AC8-A6697E66BC6A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580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260351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05410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n.baidu.com/s/1mqgB4fwYAAGSS0q7jmtSZ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775520" y="1844825"/>
            <a:ext cx="8568952" cy="1470025"/>
          </a:xfrm>
        </p:spPr>
        <p:txBody>
          <a:bodyPr/>
          <a:lstStyle/>
          <a:p>
            <a:r>
              <a:rPr lang="en-US" altLang="zh-CN" sz="6600" dirty="0"/>
              <a:t>Linux</a:t>
            </a:r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开发环境及应用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3143672" y="3861048"/>
            <a:ext cx="6152728" cy="1032520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0" dirty="0">
                <a:latin typeface="黑体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jiangyanjun0718@bupt.edu.cn</a:t>
            </a:r>
            <a:br>
              <a:rPr lang="en-US" altLang="zh-CN" b="0" dirty="0">
                <a:latin typeface="Verdana" pitchFamily="34" charset="0"/>
                <a:ea typeface="楷体_GB2312" pitchFamily="49" charset="-122"/>
              </a:rPr>
            </a:br>
            <a:endParaRPr lang="en-US" altLang="zh-CN" b="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6E49E898-AB38-4CD3-A2EA-73EF45B35E1C}" type="slidenum">
              <a:rPr lang="zh-CN" altLang="en-US"/>
              <a:pPr>
                <a:defRPr/>
              </a:pPr>
              <a:t>10</a:t>
            </a:fld>
            <a:r>
              <a:rPr lang="zh-CN" altLang="en-US"/>
              <a:t>页</a:t>
            </a:r>
          </a:p>
          <a:p>
            <a:pPr algn="r">
              <a:defRPr/>
            </a:pPr>
            <a:endParaRPr lang="en-US" altLang="zh-CN"/>
          </a:p>
        </p:txBody>
      </p:sp>
      <p:graphicFrame>
        <p:nvGraphicFramePr>
          <p:cNvPr id="14339" name="Object 50"/>
          <p:cNvGraphicFramePr>
            <a:graphicFrameLocks noChangeAspect="1"/>
          </p:cNvGraphicFramePr>
          <p:nvPr/>
        </p:nvGraphicFramePr>
        <p:xfrm>
          <a:off x="2351088" y="981075"/>
          <a:ext cx="4895850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Visio" r:id="rId3" imgW="4043553" imgH="3710559" progId="Visio.Drawing.11">
                  <p:embed/>
                </p:oleObj>
              </mc:Choice>
              <mc:Fallback>
                <p:oleObj name="Visio" r:id="rId3" imgW="4043553" imgH="3710559" progId="Visio.Drawing.11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981075"/>
                        <a:ext cx="4895850" cy="45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351088" y="5661025"/>
            <a:ext cx="7848600" cy="108108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SDK</a:t>
            </a:r>
            <a:r>
              <a:rPr lang="zh-CN" altLang="en-US" sz="1400" dirty="0"/>
              <a:t>：</a:t>
            </a:r>
            <a:r>
              <a:rPr lang="en-US" altLang="zh-CN" sz="1400" dirty="0"/>
              <a:t>Software Develop Kit</a:t>
            </a:r>
            <a:r>
              <a:rPr lang="zh-CN" altLang="en-US" sz="1400" dirty="0"/>
              <a:t>，软件开发包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dirty="0"/>
              <a:t>框架</a:t>
            </a:r>
            <a:r>
              <a:rPr lang="en-US" altLang="zh-CN" sz="1400" dirty="0"/>
              <a:t>framework: </a:t>
            </a:r>
            <a:r>
              <a:rPr lang="zh-CN" altLang="en-US" sz="1400" dirty="0"/>
              <a:t>例如</a:t>
            </a:r>
            <a:r>
              <a:rPr lang="en-US" altLang="zh-CN" sz="1400" dirty="0"/>
              <a:t>MFC</a:t>
            </a:r>
            <a:r>
              <a:rPr lang="zh-CN" altLang="en-US" sz="1400" dirty="0"/>
              <a:t>，提供方便的开发方式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DDK</a:t>
            </a:r>
            <a:r>
              <a:rPr lang="zh-CN" altLang="en-US" sz="1400" dirty="0"/>
              <a:t>：</a:t>
            </a:r>
            <a:r>
              <a:rPr lang="en-US" altLang="zh-CN" sz="1400" dirty="0"/>
              <a:t>Drive Development Kit</a:t>
            </a:r>
            <a:r>
              <a:rPr lang="zh-CN" altLang="en-US" sz="1400" dirty="0"/>
              <a:t>，驱动开发包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PCI</a:t>
            </a:r>
            <a:r>
              <a:rPr lang="zh-CN" altLang="en-US" sz="1400" dirty="0"/>
              <a:t>：</a:t>
            </a:r>
            <a:r>
              <a:rPr lang="en-US" altLang="zh-CN" sz="1400" dirty="0"/>
              <a:t>Peripheral Component Interconnect(</a:t>
            </a:r>
            <a:r>
              <a:rPr lang="zh-CN" altLang="en-US" sz="1400" dirty="0"/>
              <a:t>外设部件互连标准</a:t>
            </a:r>
            <a:r>
              <a:rPr lang="en-US" altLang="zh-CN" sz="1400" dirty="0"/>
              <a:t>) </a:t>
            </a:r>
          </a:p>
        </p:txBody>
      </p:sp>
      <p:sp>
        <p:nvSpPr>
          <p:cNvPr id="14341" name="Rectangle 52"/>
          <p:cNvSpPr>
            <a:spLocks noGrp="1" noChangeArrowheads="1"/>
          </p:cNvSpPr>
          <p:nvPr>
            <p:ph type="title"/>
          </p:nvPr>
        </p:nvSpPr>
        <p:spPr>
          <a:xfrm>
            <a:off x="2279650" y="115888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z="4000"/>
              <a:t>操作系统在计算机系统中的地位</a:t>
            </a:r>
          </a:p>
        </p:txBody>
      </p:sp>
      <p:graphicFrame>
        <p:nvGraphicFramePr>
          <p:cNvPr id="14342" name="Object 55"/>
          <p:cNvGraphicFramePr>
            <a:graphicFrameLocks noChangeAspect="1"/>
          </p:cNvGraphicFramePr>
          <p:nvPr/>
        </p:nvGraphicFramePr>
        <p:xfrm>
          <a:off x="7175500" y="1414464"/>
          <a:ext cx="20320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Visio" r:id="rId5" imgW="1695831" imgH="3483102" progId="Visio.Drawing.11">
                  <p:embed/>
                </p:oleObj>
              </mc:Choice>
              <mc:Fallback>
                <p:oleObj name="Visio" r:id="rId5" imgW="1695831" imgH="3483102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414464"/>
                        <a:ext cx="20320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26035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本课程内容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81398"/>
            <a:ext cx="7268418" cy="4608512"/>
          </a:xfrm>
        </p:spPr>
        <p:txBody>
          <a:bodyPr/>
          <a:lstStyle/>
          <a:p>
            <a:pPr eaLnBrk="1" hangingPunct="1"/>
            <a:r>
              <a:rPr lang="zh-CN" altLang="en-US" dirty="0"/>
              <a:t>课程内容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Linux</a:t>
            </a:r>
            <a:r>
              <a:rPr lang="zh-CN" altLang="en-US" dirty="0">
                <a:latin typeface="+mn-lt"/>
              </a:rPr>
              <a:t>常用命令 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shell</a:t>
            </a:r>
            <a:r>
              <a:rPr lang="zh-CN" altLang="en-US" dirty="0">
                <a:latin typeface="+mn-lt"/>
              </a:rPr>
              <a:t>脚本程序设计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系统调用 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网络</a:t>
            </a:r>
            <a:r>
              <a:rPr lang="en-US" altLang="zh-CN" dirty="0">
                <a:latin typeface="+mn-lt"/>
              </a:rPr>
              <a:t>socket</a:t>
            </a:r>
            <a:r>
              <a:rPr lang="zh-CN" altLang="en-US" dirty="0">
                <a:latin typeface="+mn-lt"/>
              </a:rPr>
              <a:t>程序设计</a:t>
            </a:r>
          </a:p>
          <a:p>
            <a:pPr eaLnBrk="1" hangingPunct="1"/>
            <a:r>
              <a:rPr lang="zh-CN" altLang="en-US" dirty="0"/>
              <a:t>不讲授的内容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/>
              <a:t> 系统安装，维护，网络配置</a:t>
            </a:r>
          </a:p>
          <a:p>
            <a:pPr lvl="1" eaLnBrk="1" hangingPunct="1"/>
            <a:r>
              <a:rPr lang="zh-CN" altLang="en-US" dirty="0"/>
              <a:t> 图形界面的使用与编程</a:t>
            </a:r>
          </a:p>
          <a:p>
            <a:pPr lvl="1" eaLnBrk="1" hangingPunct="1"/>
            <a:r>
              <a:rPr lang="zh-CN" altLang="en-US" dirty="0"/>
              <a:t> 数据库</a:t>
            </a:r>
          </a:p>
          <a:p>
            <a:pPr lvl="2" eaLnBrk="1" hangingPunct="1"/>
            <a:endParaRPr lang="en-US" altLang="zh-C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59C5FB-4A35-41C5-88AC-3389FE55F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64934"/>
              </p:ext>
            </p:extLst>
          </p:nvPr>
        </p:nvGraphicFramePr>
        <p:xfrm>
          <a:off x="5262563" y="1557338"/>
          <a:ext cx="6521450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3" imgW="6539760" imgH="3257640" progId="Visio.Drawing.11">
                  <p:embed/>
                </p:oleObj>
              </mc:Choice>
              <mc:Fallback>
                <p:oleObj name="Visio" r:id="rId3" imgW="6539760" imgH="3257640" progId="Visio.Drawing.11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557338"/>
                        <a:ext cx="6521450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560" y="1119781"/>
            <a:ext cx="7772400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四部分内容</a:t>
            </a:r>
            <a:endParaRPr lang="zh-CN" altLang="en-US" sz="2500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 err="1"/>
              <a:t>unix</a:t>
            </a:r>
            <a:r>
              <a:rPr lang="zh-CN" altLang="en-US" dirty="0"/>
              <a:t>常用命令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/>
              <a:t>shell</a:t>
            </a:r>
            <a:r>
              <a:rPr lang="zh-CN" altLang="en-US" dirty="0"/>
              <a:t>脚本程序设计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系统调用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网络</a:t>
            </a:r>
            <a:r>
              <a:rPr lang="en-US" altLang="zh-CN" dirty="0"/>
              <a:t>socket</a:t>
            </a:r>
            <a:r>
              <a:rPr lang="zh-CN" altLang="en-US" dirty="0"/>
              <a:t>程序设计</a:t>
            </a:r>
          </a:p>
          <a:p>
            <a:pPr marL="533400" indent="-533400" eaLnBrk="1" hangingPunct="1">
              <a:buNone/>
            </a:pP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教 材</a:t>
            </a:r>
          </a:p>
        </p:txBody>
      </p:sp>
      <p:pic>
        <p:nvPicPr>
          <p:cNvPr id="17412" name="Picture 4" descr="P1010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052513"/>
            <a:ext cx="3695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422" y="720726"/>
            <a:ext cx="5652554" cy="5587082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介绍</a:t>
            </a:r>
            <a:r>
              <a:rPr lang="en-US" altLang="zh-CN" sz="2400" dirty="0"/>
              <a:t>UNIX</a:t>
            </a:r>
            <a:r>
              <a:rPr lang="zh-CN" altLang="en-US" sz="2400" dirty="0"/>
              <a:t>的历史与演化，哲学与文化，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软件设计的思想，不涉及具体编程技术</a:t>
            </a:r>
            <a:endParaRPr lang="en-US" altLang="zh-CN" sz="2400" dirty="0"/>
          </a:p>
          <a:p>
            <a:pPr marL="533400" indent="-533400" eaLnBrk="1" hangingPunct="1">
              <a:buNone/>
            </a:pPr>
            <a:r>
              <a:rPr lang="zh-CN" altLang="en-US" sz="2400" dirty="0"/>
              <a:t>（部分观点有些偏激）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37644" y="1"/>
            <a:ext cx="5612627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1 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AUP</a:t>
            </a:r>
          </a:p>
        </p:txBody>
      </p:sp>
      <p:pic>
        <p:nvPicPr>
          <p:cNvPr id="18436" name="Picture 4" descr="P1010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0" y="2060848"/>
            <a:ext cx="3810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1010020">
            <a:extLst>
              <a:ext uri="{FF2B5EF4-FFF2-40B4-BE49-F238E27FC236}">
                <a16:creationId xmlns:a16="http://schemas.microsoft.com/office/drawing/2014/main" id="{C7BE3C1B-B37E-4675-B8DE-9C42955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62" y="2060847"/>
            <a:ext cx="3511201" cy="448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7E9CD80-FF9C-4086-B723-5F6A3B96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98" y="116632"/>
            <a:ext cx="615447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>
                <a:latin typeface="+mn-lt"/>
              </a:rPr>
              <a:t>参考书</a:t>
            </a:r>
            <a:r>
              <a:rPr lang="en-US" altLang="zh-CN" sz="4000" kern="0" dirty="0">
                <a:latin typeface="+mn-lt"/>
              </a:rPr>
              <a:t>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172BD1-3A89-4B6D-AC76-3124ECDC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980728"/>
            <a:ext cx="55446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     从工程师角度介绍</a:t>
            </a:r>
            <a:r>
              <a:rPr lang="en-US" altLang="zh-CN" sz="2400" kern="0" dirty="0"/>
              <a:t>Shell</a:t>
            </a:r>
            <a:r>
              <a:rPr lang="zh-CN" altLang="en-US" sz="2400" kern="0" dirty="0"/>
              <a:t>脚本设计</a:t>
            </a:r>
          </a:p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kern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0CA5D5-B752-4F5A-99BD-6015C65B3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376" y="720726"/>
            <a:ext cx="3888358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经典著作，介绍程序员接口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系统调用）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79376" y="1"/>
            <a:ext cx="4536504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3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 APUE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84E58-0E79-4653-8AAF-5D18CBB53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28800"/>
            <a:ext cx="3664571" cy="504217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FA1F3B4-F20A-41B6-8E3F-3B866FC8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729456"/>
            <a:ext cx="3214773" cy="4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主要介绍</a:t>
            </a:r>
            <a:r>
              <a:rPr lang="en-US" altLang="zh-CN" sz="2400" kern="0" dirty="0"/>
              <a:t>Socket</a:t>
            </a:r>
            <a:r>
              <a:rPr lang="zh-CN" altLang="en-US" sz="2400" kern="0" dirty="0"/>
              <a:t>编程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D79BD5-5505-4158-9D44-35C0DAAB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88" y="-15176"/>
            <a:ext cx="41044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/>
              <a:t>参考书</a:t>
            </a:r>
            <a:r>
              <a:rPr lang="en-US" altLang="zh-CN" sz="4000" kern="0" dirty="0"/>
              <a:t>4</a:t>
            </a:r>
          </a:p>
        </p:txBody>
      </p:sp>
      <p:sp>
        <p:nvSpPr>
          <p:cNvPr id="7" name="AutoShape 2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D6358AF6-FB6A-4503-87B2-95CC36C6D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6480" y="2492896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3E9488AF-671F-434D-9FD7-5DB4015C3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4" y="3429000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7F6FD9-2AE3-486F-9611-F7D77D96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9" y="1620598"/>
            <a:ext cx="3995947" cy="5056519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BF72137-E096-4843-A457-7C157649F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参考书</a:t>
            </a:r>
          </a:p>
        </p:txBody>
      </p:sp>
      <p:pic>
        <p:nvPicPr>
          <p:cNvPr id="22531" name="Picture 3" descr="P101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96951"/>
            <a:ext cx="842486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51088" y="1628775"/>
            <a:ext cx="7772400" cy="5399088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-73026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教学安排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765175"/>
            <a:ext cx="9433297" cy="580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教材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实用</a:t>
            </a:r>
            <a:r>
              <a:rPr lang="en-US" altLang="zh-CN" dirty="0"/>
              <a:t>UNIX</a:t>
            </a:r>
            <a:r>
              <a:rPr lang="zh-CN" altLang="en-US" dirty="0"/>
              <a:t>教程</a:t>
            </a:r>
            <a:r>
              <a:rPr lang="en-US" altLang="zh-CN" dirty="0"/>
              <a:t>》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ISBN 978-7-302-09825-6</a:t>
            </a:r>
            <a:r>
              <a:rPr lang="en-US" altLang="zh-CN" dirty="0"/>
              <a:t>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latin typeface="+mj-lt"/>
                <a:ea typeface="+mn-ea"/>
              </a:rPr>
              <a:t>先修课</a:t>
            </a:r>
            <a:r>
              <a:rPr lang="en-US" altLang="zh-CN" sz="1800" dirty="0">
                <a:latin typeface="+mj-lt"/>
                <a:ea typeface="+mn-ea"/>
              </a:rPr>
              <a:t>: C</a:t>
            </a:r>
            <a:r>
              <a:rPr lang="zh-CN" altLang="en-US" sz="1800" dirty="0">
                <a:latin typeface="+mj-lt"/>
                <a:ea typeface="+mn-ea"/>
              </a:rPr>
              <a:t>语言，操作系统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教师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网络教研室 蒋砚军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jiangyanjun0718@bupt.edu.cn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13701053229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答疑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邮件或电话预约时间和地点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上机实验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自己安装</a:t>
            </a:r>
            <a:r>
              <a:rPr lang="en-US" altLang="zh-CN" dirty="0"/>
              <a:t>VMware</a:t>
            </a:r>
            <a:r>
              <a:rPr lang="zh-CN" altLang="en-US" dirty="0"/>
              <a:t>虚拟机</a:t>
            </a:r>
            <a:r>
              <a:rPr lang="en-US" altLang="zh-CN" dirty="0"/>
              <a:t>Ubuntu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成绩考核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平时成绩</a:t>
            </a:r>
            <a:r>
              <a:rPr lang="en-US" altLang="zh-CN" dirty="0"/>
              <a:t>+</a:t>
            </a:r>
            <a:r>
              <a:rPr lang="zh-CN" altLang="en-US" dirty="0"/>
              <a:t>上机作业</a:t>
            </a:r>
            <a:r>
              <a:rPr lang="en-US" altLang="zh-CN" dirty="0"/>
              <a:t>(40%)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期末考试</a:t>
            </a:r>
            <a:r>
              <a:rPr lang="en-US" altLang="zh-CN" dirty="0"/>
              <a:t>(60%)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201C23F-FD51-4704-8B71-34ECA674D76F}"/>
              </a:ext>
            </a:extLst>
          </p:cNvPr>
          <p:cNvSpPr txBox="1">
            <a:spLocks/>
          </p:cNvSpPr>
          <p:nvPr/>
        </p:nvSpPr>
        <p:spPr bwMode="auto">
          <a:xfrm>
            <a:off x="7856600" y="3212976"/>
            <a:ext cx="231144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提取码</a:t>
            </a:r>
            <a:r>
              <a:rPr lang="en-US" altLang="zh-CN" sz="3600" kern="0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t00i</a:t>
            </a:r>
            <a:endParaRPr lang="zh-CN" altLang="en-US" sz="4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24AC914-61BF-4A02-8D40-CAF51EDB3383}"/>
              </a:ext>
            </a:extLst>
          </p:cNvPr>
          <p:cNvSpPr txBox="1">
            <a:spLocks/>
          </p:cNvSpPr>
          <p:nvPr/>
        </p:nvSpPr>
        <p:spPr bwMode="auto">
          <a:xfrm>
            <a:off x="5735960" y="552024"/>
            <a:ext cx="4819623" cy="9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None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https://pan.baidu.com/s/1mqgB4fwYAAGSS0q7jmtSZQ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百度网盘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DCD94-6995-4979-9049-A9EC07E0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00568"/>
            <a:ext cx="1512168" cy="151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BF27E9-FBF2-4885-B188-478B233AA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63" y="3772032"/>
            <a:ext cx="2937841" cy="30859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AC2D59C9-3D39-4B3B-BFB7-2965DEB6EE0C}" type="slidenum">
              <a:rPr lang="zh-CN" altLang="en-US"/>
              <a:pPr>
                <a:defRPr/>
              </a:pPr>
              <a:t>3</a:t>
            </a:fld>
            <a:r>
              <a:rPr lang="zh-CN" altLang="en-US"/>
              <a:t>页</a:t>
            </a:r>
          </a:p>
          <a:p>
            <a:pPr algn="r">
              <a:defRPr/>
            </a:pP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计算机系统的组成</a:t>
            </a: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148262"/>
              </p:ext>
            </p:extLst>
          </p:nvPr>
        </p:nvGraphicFramePr>
        <p:xfrm>
          <a:off x="1573214" y="1198563"/>
          <a:ext cx="4402137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Visio" r:id="rId3" imgW="5124644" imgH="5778405" progId="Visio.Drawing.11">
                  <p:embed/>
                </p:oleObj>
              </mc:Choice>
              <mc:Fallback>
                <p:oleObj name="Visio" r:id="rId3" imgW="5124644" imgH="57784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4" y="1198563"/>
                        <a:ext cx="4402137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6080125" y="1181101"/>
          <a:ext cx="433705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Visio" r:id="rId5" imgW="4306214" imgH="4016702" progId="Visio.Drawing.11">
                  <p:embed/>
                </p:oleObj>
              </mc:Choice>
              <mc:Fallback>
                <p:oleObj name="Visio" r:id="rId5" imgW="4306214" imgH="401670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181101"/>
                        <a:ext cx="433705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6024563" y="1125538"/>
            <a:ext cx="0" cy="5111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操作系统的发展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835026"/>
            <a:ext cx="10009112" cy="561729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手工操作，</a:t>
            </a:r>
            <a:r>
              <a:rPr lang="en-US" altLang="zh-CN" sz="2400" dirty="0"/>
              <a:t>1946 ~ 50</a:t>
            </a:r>
            <a:r>
              <a:rPr lang="zh-CN" altLang="en-US" sz="2400" dirty="0"/>
              <a:t>年代（电子管）</a:t>
            </a:r>
          </a:p>
          <a:p>
            <a:pPr lvl="1" eaLnBrk="1" hangingPunct="1"/>
            <a:r>
              <a:rPr lang="zh-CN" altLang="en-US" sz="2000" dirty="0"/>
              <a:t>计算机昂贵，用户为专业人员；编程语言为机器语言</a:t>
            </a:r>
          </a:p>
          <a:p>
            <a:pPr lvl="1" eaLnBrk="1" hangingPunct="1"/>
            <a:r>
              <a:rPr lang="zh-CN" altLang="en-US" sz="2000" dirty="0"/>
              <a:t>输入输出用纸带或卡片；用户独占全机，资源利用率低</a:t>
            </a:r>
          </a:p>
          <a:p>
            <a:pPr eaLnBrk="1" hangingPunct="1"/>
            <a:r>
              <a:rPr lang="zh-CN" altLang="en-US" sz="2400" dirty="0"/>
              <a:t>单道批处理操作系统，</a:t>
            </a:r>
            <a:r>
              <a:rPr lang="en-US" altLang="zh-CN" sz="2400" dirty="0"/>
              <a:t>50</a:t>
            </a:r>
            <a:r>
              <a:rPr lang="zh-CN" altLang="en-US" sz="2400" dirty="0"/>
              <a:t>年代末 </a:t>
            </a:r>
            <a:r>
              <a:rPr lang="en-US" altLang="zh-CN" sz="2400" dirty="0"/>
              <a:t>~ 60</a:t>
            </a:r>
            <a:r>
              <a:rPr lang="zh-CN" altLang="en-US" sz="2400" dirty="0"/>
              <a:t>年代中（晶体管）</a:t>
            </a:r>
          </a:p>
          <a:p>
            <a:pPr lvl="1" eaLnBrk="1" hangingPunct="1"/>
            <a:r>
              <a:rPr lang="zh-CN" altLang="en-US" sz="2000" dirty="0"/>
              <a:t>用磁带把多个程序编成执行序列，可使用汇编语言开发</a:t>
            </a:r>
          </a:p>
          <a:p>
            <a:pPr lvl="1" eaLnBrk="1" hangingPunct="1"/>
            <a:r>
              <a:rPr lang="zh-CN" altLang="en-US" sz="2000" dirty="0"/>
              <a:t>问题：慢速的输入输出处理仍直接由</a:t>
            </a:r>
            <a:r>
              <a:rPr lang="en-US" altLang="zh-CN" sz="2000" dirty="0"/>
              <a:t>CPU</a:t>
            </a:r>
            <a:r>
              <a:rPr lang="zh-CN" altLang="en-US" sz="2000" dirty="0"/>
              <a:t>完成，输入输出时，</a:t>
            </a:r>
            <a:r>
              <a:rPr lang="en-US" altLang="zh-CN" sz="2000" dirty="0"/>
              <a:t>CPU</a:t>
            </a:r>
            <a:r>
              <a:rPr lang="zh-CN" altLang="en-US" sz="2000" dirty="0"/>
              <a:t>处于等待状态。</a:t>
            </a:r>
          </a:p>
          <a:p>
            <a:pPr eaLnBrk="1" hangingPunct="1"/>
            <a:r>
              <a:rPr lang="zh-CN" altLang="en-US" sz="2400" dirty="0"/>
              <a:t>多道批处理系统，</a:t>
            </a:r>
            <a:r>
              <a:rPr lang="en-US" altLang="zh-CN" sz="2400" dirty="0"/>
              <a:t>60</a:t>
            </a:r>
            <a:r>
              <a:rPr lang="zh-CN" altLang="en-US" sz="2400" dirty="0"/>
              <a:t>年代中 </a:t>
            </a:r>
            <a:r>
              <a:rPr lang="en-US" altLang="zh-CN" sz="2400" dirty="0"/>
              <a:t>~ 70</a:t>
            </a:r>
            <a:r>
              <a:rPr lang="zh-CN" altLang="en-US" sz="2400" dirty="0"/>
              <a:t>年代中（集成电路）</a:t>
            </a:r>
          </a:p>
          <a:p>
            <a:pPr lvl="1" eaLnBrk="1" hangingPunct="1"/>
            <a:r>
              <a:rPr lang="zh-CN" altLang="en-US" sz="2000" dirty="0"/>
              <a:t>利用多道批处理提高资源的利用率。</a:t>
            </a:r>
          </a:p>
          <a:p>
            <a:pPr lvl="1" eaLnBrk="1" hangingPunct="1"/>
            <a:r>
              <a:rPr lang="zh-CN" altLang="en-US" sz="2000" dirty="0"/>
              <a:t>问题：提高了</a:t>
            </a:r>
            <a:r>
              <a:rPr lang="en-US" altLang="zh-CN" sz="2000" dirty="0"/>
              <a:t>CPU</a:t>
            </a:r>
            <a:r>
              <a:rPr lang="zh-CN" altLang="en-US" sz="2000" dirty="0"/>
              <a:t>利用率，用户交互性差</a:t>
            </a:r>
          </a:p>
          <a:p>
            <a:pPr eaLnBrk="1" hangingPunct="1"/>
            <a:r>
              <a:rPr lang="zh-CN" altLang="en-US" sz="2400" dirty="0"/>
              <a:t>分时系统</a:t>
            </a:r>
            <a:r>
              <a:rPr lang="en-US" altLang="zh-CN" sz="2400" dirty="0"/>
              <a:t>(time-sharing system)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年代中期至今</a:t>
            </a:r>
          </a:p>
          <a:p>
            <a:pPr lvl="1" eaLnBrk="1" hangingPunct="1"/>
            <a:r>
              <a:rPr lang="zh-CN" altLang="en-US" sz="2000" dirty="0"/>
              <a:t>分时共享：多个程序分时共享</a:t>
            </a:r>
            <a:r>
              <a:rPr lang="en-US" altLang="zh-CN" sz="2000" dirty="0"/>
              <a:t>CPU</a:t>
            </a:r>
            <a:r>
              <a:rPr lang="zh-CN" altLang="en-US" sz="2000" dirty="0"/>
              <a:t>资源</a:t>
            </a:r>
          </a:p>
          <a:p>
            <a:pPr lvl="1" eaLnBrk="1" hangingPunct="1"/>
            <a:r>
              <a:rPr lang="zh-CN" altLang="en-US" sz="2000" dirty="0"/>
              <a:t>按时间片</a:t>
            </a:r>
            <a:r>
              <a:rPr lang="en-US" altLang="zh-CN" sz="2000" dirty="0"/>
              <a:t>(time slice)</a:t>
            </a:r>
            <a:r>
              <a:rPr lang="zh-CN" altLang="en-US" sz="2000" dirty="0"/>
              <a:t>分配：多个程序在</a:t>
            </a:r>
            <a:r>
              <a:rPr lang="en-US" altLang="zh-CN" sz="2000" dirty="0"/>
              <a:t>CPU</a:t>
            </a:r>
            <a:r>
              <a:rPr lang="zh-CN" altLang="en-US" sz="2000" dirty="0"/>
              <a:t>上执行的轮换时间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647700" cy="6121400"/>
          </a:xfrm>
        </p:spPr>
        <p:txBody>
          <a:bodyPr/>
          <a:lstStyle/>
          <a:p>
            <a:pPr eaLnBrk="1" hangingPunct="1"/>
            <a:r>
              <a:rPr lang="zh-CN" altLang="en-US"/>
              <a:t>分时系统的发展</a:t>
            </a:r>
          </a:p>
        </p:txBody>
      </p:sp>
      <p:graphicFrame>
        <p:nvGraphicFramePr>
          <p:cNvPr id="921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13075" y="163514"/>
          <a:ext cx="6611938" cy="665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Visio" r:id="rId3" imgW="7770516" imgH="7811018" progId="Visio.Drawing.11">
                  <p:embed/>
                </p:oleObj>
              </mc:Choice>
              <mc:Fallback>
                <p:oleObj name="Visio" r:id="rId3" imgW="7770516" imgH="781101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63514"/>
                        <a:ext cx="6611938" cy="665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7772400" cy="1439862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多道程序需要的硬件支持</a:t>
            </a:r>
            <a:r>
              <a:rPr kumimoji="0" lang="en-US" altLang="zh-CN" dirty="0"/>
              <a:t>:</a:t>
            </a:r>
            <a:br>
              <a:rPr kumimoji="0" lang="en-US" altLang="zh-CN" dirty="0"/>
            </a:br>
            <a:r>
              <a:rPr kumimoji="0" lang="zh-CN" altLang="en-US" dirty="0"/>
              <a:t>中断与通道技术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297394" cy="460910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中断</a:t>
            </a:r>
          </a:p>
          <a:p>
            <a:pPr lvl="1" eaLnBrk="1" hangingPunct="1"/>
            <a:r>
              <a:rPr lang="en-US" altLang="zh-CN" sz="2800" dirty="0"/>
              <a:t>CPU</a:t>
            </a:r>
            <a:r>
              <a:rPr lang="zh-CN" altLang="en-US" sz="2800" dirty="0"/>
              <a:t>收到外部信号后，停止原来工作，转去处理该事件，完毕后回到原来断点继续工作</a:t>
            </a:r>
          </a:p>
          <a:p>
            <a:pPr eaLnBrk="1" hangingPunct="1"/>
            <a:r>
              <a:rPr lang="zh-CN" altLang="en-US" sz="3200" dirty="0"/>
              <a:t>通道</a:t>
            </a:r>
          </a:p>
          <a:p>
            <a:pPr lvl="1" eaLnBrk="1" hangingPunct="1"/>
            <a:r>
              <a:rPr lang="zh-CN" altLang="en-US" sz="2800" dirty="0">
                <a:latin typeface="+mn-lt"/>
              </a:rPr>
              <a:t>有专用的</a:t>
            </a:r>
            <a:r>
              <a:rPr lang="en-US" altLang="zh-CN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处理器，控制</a:t>
            </a:r>
            <a:r>
              <a:rPr lang="en-US" altLang="zh-CN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设备与内存间的数据传输，启动后独立于</a:t>
            </a:r>
            <a:r>
              <a:rPr lang="en-US" altLang="zh-CN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运行，实现</a:t>
            </a:r>
            <a:r>
              <a:rPr lang="en-US" altLang="zh-CN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与</a:t>
            </a:r>
            <a:r>
              <a:rPr lang="en-US" altLang="zh-CN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的并行</a:t>
            </a:r>
          </a:p>
          <a:p>
            <a:pPr lvl="2" eaLnBrk="1" hangingPunct="1"/>
            <a:r>
              <a:rPr lang="en-US" altLang="zh-CN" sz="2400" dirty="0">
                <a:latin typeface="+mn-lt"/>
                <a:ea typeface="+mn-ea"/>
              </a:rPr>
              <a:t>DMA </a:t>
            </a:r>
            <a:r>
              <a:rPr lang="zh-CN" altLang="en-US" sz="2400" dirty="0">
                <a:latin typeface="+mn-lt"/>
                <a:ea typeface="+mn-ea"/>
              </a:rPr>
              <a:t>直接内存存取</a:t>
            </a:r>
            <a:r>
              <a:rPr lang="en-US" altLang="zh-CN" sz="2400" dirty="0">
                <a:latin typeface="+mn-lt"/>
                <a:ea typeface="+mn-ea"/>
              </a:rPr>
              <a:t>Direct Memory Access</a:t>
            </a:r>
          </a:p>
          <a:p>
            <a:pPr lvl="2" eaLnBrk="1" hangingPunct="1"/>
            <a:r>
              <a:rPr lang="en-US" altLang="zh-CN" sz="2400" dirty="0">
                <a:latin typeface="+mn-lt"/>
                <a:ea typeface="+mn-ea"/>
              </a:rPr>
              <a:t>CPM </a:t>
            </a:r>
            <a:r>
              <a:rPr lang="zh-CN" altLang="en-US" sz="2400" dirty="0">
                <a:latin typeface="+mn-lt"/>
                <a:ea typeface="+mn-ea"/>
              </a:rPr>
              <a:t>通信处理器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913"/>
            <a:ext cx="10369152" cy="15113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实现多道程序需要的硬件支持：内存管制</a:t>
            </a:r>
            <a:endParaRPr lang="en-US" altLang="zh-CN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12776"/>
            <a:ext cx="10801200" cy="48245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dirty="0"/>
              <a:t>存储器管理单元</a:t>
            </a:r>
            <a:r>
              <a:rPr lang="en-US" altLang="zh-CN" sz="3200" dirty="0"/>
              <a:t>MMU</a:t>
            </a:r>
          </a:p>
          <a:p>
            <a:pPr eaLnBrk="1" hangingPunct="1"/>
            <a:r>
              <a:rPr lang="zh-CN" altLang="en-US" sz="3200" dirty="0"/>
              <a:t>多道程序的加载</a:t>
            </a:r>
          </a:p>
          <a:p>
            <a:pPr lvl="1" eaLnBrk="1" hangingPunct="1"/>
            <a:r>
              <a:rPr lang="zh-CN" altLang="en-US" sz="2800" dirty="0"/>
              <a:t>程序采用虚拟地址，以保证多道同时运行的程序可以在内存中的重定位（虚实地址转换）</a:t>
            </a:r>
          </a:p>
          <a:p>
            <a:pPr eaLnBrk="1" hangingPunct="1"/>
            <a:r>
              <a:rPr lang="zh-CN" altLang="en-US" sz="3200" dirty="0"/>
              <a:t>内存保护</a:t>
            </a:r>
          </a:p>
          <a:p>
            <a:pPr lvl="1" eaLnBrk="1" hangingPunct="1"/>
            <a:r>
              <a:rPr lang="zh-CN" altLang="en-US" sz="2800" dirty="0">
                <a:latin typeface="+mn-ea"/>
              </a:rPr>
              <a:t>避免同时运行在内存中的程序互相影响（越界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越权）</a:t>
            </a:r>
          </a:p>
          <a:p>
            <a:pPr lvl="1" eaLnBrk="1" hangingPunct="1"/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设置核心态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用户态</a:t>
            </a:r>
          </a:p>
          <a:p>
            <a:pPr lvl="2" eaLnBrk="1" hangingPunct="1"/>
            <a:r>
              <a:rPr lang="zh-CN" altLang="en-US" sz="2400" dirty="0">
                <a:latin typeface="+mn-ea"/>
                <a:ea typeface="+mn-ea"/>
              </a:rPr>
              <a:t>应用程序工作在用户态，仅允许访问程序自己的内存，越界则产生中断</a:t>
            </a:r>
          </a:p>
          <a:p>
            <a:pPr lvl="2" eaLnBrk="1" hangingPunct="1"/>
            <a:r>
              <a:rPr lang="zh-CN" altLang="en-US" sz="2400" dirty="0">
                <a:latin typeface="+mn-ea"/>
                <a:ea typeface="+mn-ea"/>
              </a:rPr>
              <a:t>操作系统内核工作在特权级别（核心态），可随意访问所有内存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系统调用和系统命令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765176"/>
            <a:ext cx="10873208" cy="5544144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系统调用（</a:t>
            </a:r>
            <a:r>
              <a:rPr lang="en-US" altLang="zh-CN" sz="2400" dirty="0"/>
              <a:t>System call)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内核的编程接口：应用程序调用操作系统提供的功能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用户态程序无法直接使用核心态程序，一般系统调用采用软件中断</a:t>
            </a:r>
            <a:r>
              <a:rPr lang="en-US" altLang="zh-CN" sz="2000" dirty="0">
                <a:latin typeface="+mn-lt"/>
              </a:rPr>
              <a:t>(trap)</a:t>
            </a:r>
            <a:r>
              <a:rPr lang="zh-CN" altLang="en-US" sz="2000" dirty="0">
                <a:latin typeface="+mn-lt"/>
              </a:rPr>
              <a:t>方式，</a:t>
            </a:r>
            <a:r>
              <a:rPr lang="en-US" altLang="zh-CN" sz="2000" dirty="0">
                <a:latin typeface="+mn-lt"/>
              </a:rPr>
              <a:t>CPU</a:t>
            </a:r>
            <a:r>
              <a:rPr lang="zh-CN" altLang="en-US" sz="2000" dirty="0">
                <a:latin typeface="+mn-lt"/>
              </a:rPr>
              <a:t>进入核心态执行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操作系统程序的调用时机</a:t>
            </a:r>
          </a:p>
          <a:p>
            <a:pPr lvl="2" eaLnBrk="1" hangingPunct="1"/>
            <a:r>
              <a:rPr lang="zh-CN" altLang="en-US" sz="2000" dirty="0">
                <a:latin typeface="+mn-lt"/>
                <a:ea typeface="+mn-ea"/>
              </a:rPr>
              <a:t>可以认为操作系统就是所有中断服务程序的集合，包括硬件中断和软件中断</a:t>
            </a:r>
          </a:p>
          <a:p>
            <a:pPr eaLnBrk="1" hangingPunct="1"/>
            <a:r>
              <a:rPr lang="zh-CN" altLang="en-US" sz="2400" dirty="0"/>
              <a:t>系统调用与普通函数调用的区别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在</a:t>
            </a:r>
            <a:r>
              <a:rPr lang="en-US" altLang="zh-CN" sz="2000" dirty="0">
                <a:latin typeface="+mn-lt"/>
              </a:rPr>
              <a:t>UNIX</a:t>
            </a:r>
            <a:r>
              <a:rPr lang="zh-CN" altLang="en-US" sz="2000" dirty="0">
                <a:latin typeface="+mn-lt"/>
              </a:rPr>
              <a:t>系统中，都以</a:t>
            </a:r>
            <a:r>
              <a:rPr lang="en-US" altLang="zh-CN" sz="2000" dirty="0">
                <a:latin typeface="+mn-lt"/>
              </a:rPr>
              <a:t>C</a:t>
            </a:r>
            <a:r>
              <a:rPr lang="zh-CN" altLang="en-US" sz="2000" dirty="0">
                <a:latin typeface="+mn-lt"/>
              </a:rPr>
              <a:t>语言函数方式给出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普通函数调用</a:t>
            </a:r>
            <a:r>
              <a:rPr lang="zh-CN" altLang="en-US" sz="2000" dirty="0">
                <a:latin typeface="+mn-lt"/>
              </a:rPr>
              <a:t>的代码在</a:t>
            </a:r>
            <a:r>
              <a:rPr lang="en-US" altLang="zh-CN" sz="2000" dirty="0">
                <a:latin typeface="+mn-lt"/>
              </a:rPr>
              <a:t>CPU</a:t>
            </a:r>
            <a:r>
              <a:rPr lang="zh-CN" altLang="en-US" sz="2000" dirty="0">
                <a:latin typeface="+mn-lt"/>
              </a:rPr>
              <a:t>用户态下运行，包含在可执行程序内，使用</a:t>
            </a:r>
            <a:r>
              <a:rPr lang="en-US" altLang="zh-CN" sz="2000" dirty="0">
                <a:latin typeface="+mn-lt"/>
              </a:rPr>
              <a:t>CALL</a:t>
            </a:r>
            <a:r>
              <a:rPr lang="zh-CN" altLang="en-US" sz="2000" dirty="0">
                <a:latin typeface="+mn-lt"/>
              </a:rPr>
              <a:t>指令，利用堆栈实现，函数调用结束后返回调用处的下一条语句（库函数与自定义函数）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系统调用</a:t>
            </a:r>
            <a:r>
              <a:rPr lang="zh-CN" altLang="en-US" sz="2000" dirty="0">
                <a:latin typeface="+mn-lt"/>
              </a:rPr>
              <a:t>功能的代码在内核中，用户程序通过使用</a:t>
            </a:r>
            <a:r>
              <a:rPr lang="en-US" altLang="zh-CN" sz="2000" dirty="0">
                <a:latin typeface="+mn-lt"/>
              </a:rPr>
              <a:t>INT</a:t>
            </a:r>
            <a:r>
              <a:rPr lang="zh-CN" altLang="en-US" sz="2000" dirty="0">
                <a:latin typeface="+mn-lt"/>
              </a:rPr>
              <a:t>指令产生软中断进入内核执行，使用进程的核心态堆栈，执行完毕后中断返回</a:t>
            </a:r>
          </a:p>
          <a:p>
            <a:pPr eaLnBrk="1" hangingPunct="1"/>
            <a:r>
              <a:rPr lang="zh-CN" altLang="en-US" sz="2400" dirty="0"/>
              <a:t>系统命令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操作系统自带的命令也是利用系统调用设计的应用程序，与普通的应用程序具有相同地位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应用软件和设备驱动程序开发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765176"/>
            <a:ext cx="9865095" cy="5832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应用软件开发</a:t>
            </a:r>
            <a:r>
              <a:rPr lang="en-US" altLang="zh-CN" dirty="0"/>
              <a:t>SDK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直接使用系统调用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Unix)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将系统调用封装为函数库</a:t>
            </a:r>
            <a:r>
              <a:rPr lang="en-US" altLang="zh-CN" dirty="0">
                <a:latin typeface="+mn-lt"/>
              </a:rPr>
              <a:t>API</a:t>
            </a:r>
            <a:r>
              <a:rPr lang="zh-CN" altLang="en-US" dirty="0">
                <a:latin typeface="+mn-lt"/>
              </a:rPr>
              <a:t>（如</a:t>
            </a:r>
            <a:r>
              <a:rPr lang="en-US" altLang="zh-CN" dirty="0">
                <a:latin typeface="+mn-lt"/>
              </a:rPr>
              <a:t>Win32)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使用框架，如：</a:t>
            </a:r>
            <a:r>
              <a:rPr lang="en-US" altLang="zh-CN" dirty="0">
                <a:latin typeface="+mn-lt"/>
              </a:rPr>
              <a:t>MFC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应用软件运行时</a:t>
            </a:r>
            <a:r>
              <a:rPr lang="en-US" altLang="zh-CN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处于用户态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设备驱动程序开发</a:t>
            </a:r>
            <a:r>
              <a:rPr lang="en-US" altLang="zh-CN" dirty="0"/>
              <a:t>DDK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操作系统中对设备分类，例如：网卡，磁盘，显示器，打印机，声卡，音频输入，视频输入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每类设备设计一种抽象的接口，包括多个函数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设备驱动程序操纵硬件，处理中断，提供这类设备接口规定的一组函数。函数的调用时机由操作系统决定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设备驱动程序工作在</a:t>
            </a:r>
            <a:r>
              <a:rPr lang="en-US" altLang="zh-CN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特权级，驱动程序的</a:t>
            </a:r>
            <a:r>
              <a:rPr lang="en-US" altLang="zh-CN" dirty="0">
                <a:latin typeface="+mn-lt"/>
              </a:rPr>
              <a:t>BUG</a:t>
            </a:r>
            <a:r>
              <a:rPr lang="zh-CN" altLang="en-US" dirty="0">
                <a:latin typeface="+mn-lt"/>
              </a:rPr>
              <a:t>可能会导致整个系统崩溃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一般设备驱动程序通过动态链接的方式链接入内核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蒋砚军《UNIX编程环境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编程环境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编程环境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编程环境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928</Words>
  <Application>Microsoft Office PowerPoint</Application>
  <PresentationFormat>宽屏</PresentationFormat>
  <Paragraphs>115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 Unicode MS</vt:lpstr>
      <vt:lpstr>仿宋_GB2312</vt:lpstr>
      <vt:lpstr>黑体</vt:lpstr>
      <vt:lpstr>华文仿宋</vt:lpstr>
      <vt:lpstr>楷体</vt:lpstr>
      <vt:lpstr>楷体_GB2312</vt:lpstr>
      <vt:lpstr>宋体</vt:lpstr>
      <vt:lpstr>Courier New</vt:lpstr>
      <vt:lpstr>Lucida Console</vt:lpstr>
      <vt:lpstr>Times New Roman</vt:lpstr>
      <vt:lpstr>Verdana</vt:lpstr>
      <vt:lpstr>Wingdings</vt:lpstr>
      <vt:lpstr>蒋砚军《UNIX编程环境》</vt:lpstr>
      <vt:lpstr>Visio</vt:lpstr>
      <vt:lpstr>Microsoft Visio 2003-2010 绘图</vt:lpstr>
      <vt:lpstr>Linux开发环境及应用</vt:lpstr>
      <vt:lpstr>教学安排</vt:lpstr>
      <vt:lpstr>计算机系统的组成</vt:lpstr>
      <vt:lpstr>操作系统的发展</vt:lpstr>
      <vt:lpstr>分时系统的发展</vt:lpstr>
      <vt:lpstr>多道程序需要的硬件支持: 中断与通道技术</vt:lpstr>
      <vt:lpstr>实现多道程序需要的硬件支持：内存管制</vt:lpstr>
      <vt:lpstr>系统调用和系统命令</vt:lpstr>
      <vt:lpstr>应用软件和设备驱动程序开发</vt:lpstr>
      <vt:lpstr>操作系统在计算机系统中的地位</vt:lpstr>
      <vt:lpstr>本课程内容</vt:lpstr>
      <vt:lpstr>教 材</vt:lpstr>
      <vt:lpstr>参考书1 ：AUP</vt:lpstr>
      <vt:lpstr>参考书3： APUE</vt:lpstr>
      <vt:lpstr>参考书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UNIX简介</dc:title>
  <dc:creator>蒋砚军</dc:creator>
  <cp:lastModifiedBy>▷</cp:lastModifiedBy>
  <cp:revision>274</cp:revision>
  <dcterms:created xsi:type="dcterms:W3CDTF">2001-09-25T00:57:40Z</dcterms:created>
  <dcterms:modified xsi:type="dcterms:W3CDTF">2020-02-19T16:14:57Z</dcterms:modified>
</cp:coreProperties>
</file>