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m4a" ContentType="audio/mp4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306" r:id="rId6"/>
    <p:sldId id="259" r:id="rId7"/>
    <p:sldId id="260" r:id="rId8"/>
    <p:sldId id="261" r:id="rId9"/>
    <p:sldId id="413" r:id="rId10"/>
    <p:sldId id="305" r:id="rId11"/>
    <p:sldId id="268" r:id="rId12"/>
    <p:sldId id="319" r:id="rId13"/>
    <p:sldId id="321" r:id="rId14"/>
    <p:sldId id="322" r:id="rId15"/>
    <p:sldId id="320" r:id="rId16"/>
    <p:sldId id="323" r:id="rId17"/>
    <p:sldId id="269" r:id="rId18"/>
    <p:sldId id="404" r:id="rId19"/>
    <p:sldId id="412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8080"/>
    <a:srgbClr val="006699"/>
    <a:srgbClr val="0066CC"/>
    <a:srgbClr val="0099CC"/>
    <a:srgbClr val="990000"/>
    <a:srgbClr val="CC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>
      <p:cViewPr varScale="1">
        <p:scale>
          <a:sx n="91" d="100"/>
          <a:sy n="91" d="100"/>
        </p:scale>
        <p:origin x="1068" y="78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19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DFC6D7E-D789-4807-A434-1791720CB3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011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2E55ED4-E9AB-428D-BB65-907C97C7B4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828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55ED4-E9AB-428D-BB65-907C97C7B4A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8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E817EF4E-6C09-4AAC-AF25-3E5E6BD6B445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46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B7C1D17D-2963-41DC-A84F-605424D3F73E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89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4684" y="188913"/>
            <a:ext cx="2590800" cy="6191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2284" y="188913"/>
            <a:ext cx="7569200" cy="6191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B699C952-D3F0-4B1D-AE71-4787942F4BC2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957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20725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284" y="981075"/>
            <a:ext cx="508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5484" y="981075"/>
            <a:ext cx="5080000" cy="2622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5484" y="3756025"/>
            <a:ext cx="5080000" cy="2624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3C5E3F47-D157-49A5-BCF4-37187CB2C8C1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653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20725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284" y="981075"/>
            <a:ext cx="508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981075"/>
            <a:ext cx="508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D2095553-DC16-4B01-9AAE-2B2DF6AB747C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858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3EB2-A7D5-4706-BFDC-B4665D5EDE65}" type="datetime10">
              <a:rPr lang="zh-CN" altLang="en-US" smtClean="0"/>
              <a:t>17:02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14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3543-A952-4690-9556-63328A54F5AD}" type="datetime10">
              <a:rPr lang="zh-CN" altLang="en-US" smtClean="0"/>
              <a:t>17:02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0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FC46-1C03-4FEE-9252-81C3914BF01D}" type="datetime10">
              <a:rPr lang="zh-CN" altLang="en-US" smtClean="0"/>
              <a:t>17:02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09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B615-DA62-40C9-8DEC-0FE79BFAD282}" type="datetime10">
              <a:rPr lang="zh-CN" altLang="en-US" smtClean="0"/>
              <a:t>17:02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645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4B03-9803-4CA2-873F-7F010B4E93A2}" type="datetime10">
              <a:rPr lang="zh-CN" altLang="en-US" smtClean="0"/>
              <a:t>17:02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9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0EFD-392A-433C-ACEB-C1D007D4B831}" type="datetime10">
              <a:rPr lang="zh-CN" altLang="en-US" smtClean="0"/>
              <a:t>17:02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F89A552E-17ED-4B44-8217-9BD23077C6C8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984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7DF3-90D5-4766-AFE9-3D645126E60C}" type="datetime10">
              <a:rPr lang="zh-CN" altLang="en-US" smtClean="0"/>
              <a:t>17:02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61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2A7A-2385-4BCC-A3E0-B5D51C5200F3}" type="datetime10">
              <a:rPr lang="zh-CN" altLang="en-US" smtClean="0"/>
              <a:t>17:02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39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6E1C-94E4-475D-B51E-6CEDD68E8313}" type="datetime10">
              <a:rPr lang="zh-CN" altLang="en-US" smtClean="0"/>
              <a:t>17:02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32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8A76-9A45-489A-BDCF-C642DBC9B582}" type="datetime10">
              <a:rPr lang="zh-CN" altLang="en-US" smtClean="0"/>
              <a:t>17:02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24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0D4E-0317-437D-9BEF-E6463833A6DA}" type="datetime10">
              <a:rPr lang="zh-CN" altLang="en-US" smtClean="0"/>
              <a:t>17:02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4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234B920B-88A4-4C91-AED1-6121DB84E2CD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17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284" y="981075"/>
            <a:ext cx="508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981075"/>
            <a:ext cx="508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F07BD9EE-7FEA-4290-8E3F-EBA49B82976E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30D03D5B-81CE-42D8-A4CA-6C8D99CB5655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14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EC26BD27-50CB-44FD-B4A2-94E26D9291A8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39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1A36B649-792C-4658-A326-CD51D44FA121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35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FC0CE936-A2E2-4E60-AC6D-C62E083C2638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8001DBCB-2872-456F-8A31-474525DB3CD2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79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88914"/>
            <a:ext cx="103632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981075"/>
            <a:ext cx="1036320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33001" y="6453188"/>
            <a:ext cx="19685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b="0" smtClean="0">
                <a:solidFill>
                  <a:srgbClr val="3366FF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第</a:t>
            </a:r>
            <a:fld id="{47ED16B8-4975-4189-8078-9704CB847C3F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1029" name="Line 14"/>
          <p:cNvSpPr>
            <a:spLocks noChangeShapeType="1"/>
          </p:cNvSpPr>
          <p:nvPr userDrawn="1"/>
        </p:nvSpPr>
        <p:spPr bwMode="auto">
          <a:xfrm>
            <a:off x="912285" y="908050"/>
            <a:ext cx="10367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kumimoji="1"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u"/>
        <a:defRPr kumimoji="1" sz="2400">
          <a:solidFill>
            <a:schemeClr val="tx1"/>
          </a:solidFill>
          <a:latin typeface="Verdana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Ø"/>
        <a:defRPr kumimoji="1" sz="2200">
          <a:solidFill>
            <a:schemeClr val="tx1"/>
          </a:solidFill>
          <a:latin typeface="Verdana" pitchFamily="34" charset="0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Verdana" pitchFamily="34" charset="0"/>
          <a:ea typeface="仿宋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4F23-A246-41EB-8661-56F2AAE3917A}" type="datetime10">
              <a:rPr lang="zh-CN" altLang="en-US" smtClean="0"/>
              <a:t>17:02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B6BE-15A3-4957-BE39-EF87108B1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4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6164;&#26009;/Typewriter.ogv.240p.webm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www.ruanyifeng.com/blog/2018/10/paul-alle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30334;&#24230;&#30334;&#31185;&#65306;&#20445;&#32599;&#183;&#33406;&#20262;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inaunix.net/uid-10257388-id-296750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www.cnblogs.com/wickedboy237/archive/2013/05/12/3074009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2060575"/>
            <a:ext cx="10873208" cy="1873250"/>
          </a:xfrm>
        </p:spPr>
        <p:txBody>
          <a:bodyPr/>
          <a:lstStyle/>
          <a:p>
            <a:pPr eaLnBrk="1" hangingPunct="1"/>
            <a:r>
              <a:rPr lang="zh-CN" altLang="en-US" sz="6600" b="0" dirty="0">
                <a:solidFill>
                  <a:srgbClr val="800000"/>
                </a:solidFill>
                <a:latin typeface="+mn-lt"/>
                <a:ea typeface="+mn-ea"/>
              </a:rPr>
              <a:t>第</a:t>
            </a:r>
            <a:r>
              <a:rPr lang="en-US" altLang="zh-CN" sz="6600" b="0" dirty="0">
                <a:solidFill>
                  <a:srgbClr val="800000"/>
                </a:solidFill>
                <a:latin typeface="+mn-lt"/>
                <a:ea typeface="+mn-ea"/>
              </a:rPr>
              <a:t>1</a:t>
            </a:r>
            <a:r>
              <a:rPr lang="zh-CN" altLang="en-US" sz="6600" b="0">
                <a:solidFill>
                  <a:srgbClr val="800000"/>
                </a:solidFill>
                <a:latin typeface="+mn-lt"/>
                <a:ea typeface="+mn-ea"/>
              </a:rPr>
              <a:t>章  </a:t>
            </a:r>
            <a:r>
              <a:rPr lang="zh-CN" altLang="en-US" sz="6600" b="0" dirty="0">
                <a:solidFill>
                  <a:srgbClr val="800000"/>
                </a:solidFill>
                <a:latin typeface="+mn-lt"/>
                <a:ea typeface="+mn-ea"/>
              </a:rPr>
              <a:t>开始使用</a:t>
            </a:r>
            <a:r>
              <a:rPr lang="en-US" altLang="zh-CN" sz="6600" b="0" dirty="0">
                <a:solidFill>
                  <a:srgbClr val="800000"/>
                </a:solidFill>
                <a:latin typeface="+mn-lt"/>
                <a:ea typeface="+mn-ea"/>
              </a:rPr>
              <a:t>Linux</a:t>
            </a:r>
            <a:endParaRPr lang="zh-CN" altLang="en-US" sz="6600" b="0" dirty="0">
              <a:solidFill>
                <a:srgbClr val="800000"/>
              </a:solidFill>
              <a:latin typeface="+mn-lt"/>
              <a:ea typeface="+mn-ea"/>
            </a:endParaRPr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 flipV="1">
            <a:off x="911424" y="908720"/>
            <a:ext cx="1036915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D8FD89BB-B78B-4E7D-84F8-550D2E6021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47300" y="6337300"/>
            <a:ext cx="304800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"/>
    </mc:Choice>
    <mc:Fallback xmlns="">
      <p:transition spd="slow" advTm="1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字符终端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2FD13A-CF18-4738-88BA-1AD4C9161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1042988"/>
            <a:ext cx="7920234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UNIX/Linux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是多用户系统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主机连接多台字符终端</a:t>
            </a:r>
            <a:endParaRPr lang="en-US" altLang="zh-CN" sz="2000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字符终端作为交互式输入输出设备</a:t>
            </a:r>
            <a:endParaRPr lang="en-US" altLang="zh-CN" sz="2000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终端的构成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键盘</a:t>
            </a:r>
            <a:endParaRPr lang="en-US" altLang="zh-CN" sz="2000" b="0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显示器</a:t>
            </a:r>
            <a:endParaRPr lang="en-US" altLang="zh-CN" sz="2000" b="0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RS232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串行通信接口</a:t>
            </a:r>
            <a:endParaRPr lang="en-US" altLang="zh-CN" sz="2000" b="0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  <a:p>
            <a:pPr eaLnBrk="1" hangingPunct="1">
              <a:lnSpc>
                <a:spcPct val="12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字符终端的历史</a:t>
            </a:r>
            <a:endParaRPr lang="en-US" altLang="zh-CN" sz="2400" kern="0" dirty="0">
              <a:latin typeface="Times New Roman"/>
              <a:ea typeface="黑体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英文打字机 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typewriter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电传打字机 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teletypewriter(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前缀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tele-)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，简写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tty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字符终端，以屏幕代替卷纸打印机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仍称做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tty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设备）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+mn-lt"/>
              </a:rPr>
              <a:t>英文打字机（</a:t>
            </a:r>
            <a:r>
              <a:rPr lang="en-US" altLang="zh-CN" sz="4000" dirty="0">
                <a:latin typeface="+mn-lt"/>
              </a:rPr>
              <a:t>Typewriter</a:t>
            </a:r>
            <a:r>
              <a:rPr lang="zh-CN" altLang="en-US" sz="4000" dirty="0">
                <a:latin typeface="+mn-lt"/>
              </a:rPr>
              <a:t>）</a:t>
            </a:r>
          </a:p>
        </p:txBody>
      </p:sp>
      <p:pic>
        <p:nvPicPr>
          <p:cNvPr id="26627" name="Picture 3" descr="C:\Users\jiang\Desktop\1280px-Typemachine_binnenk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1124744"/>
            <a:ext cx="6502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hlinkClick r:id="rId3" action="ppaction://hlinkfile"/>
          </p:cNvPr>
          <p:cNvSpPr/>
          <p:nvPr/>
        </p:nvSpPr>
        <p:spPr>
          <a:xfrm>
            <a:off x="2901950" y="6001544"/>
            <a:ext cx="6502400" cy="27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英文打字机工作视频</a:t>
            </a:r>
          </a:p>
        </p:txBody>
      </p:sp>
    </p:spTree>
    <p:extLst>
      <p:ext uri="{BB962C8B-B14F-4D97-AF65-F5344CB8AC3E}">
        <p14:creationId xmlns:p14="http://schemas.microsoft.com/office/powerpoint/2010/main" val="218710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+mn-lt"/>
              </a:rPr>
              <a:t>电传打字机（</a:t>
            </a:r>
            <a:r>
              <a:rPr lang="en-US" altLang="zh-CN" sz="4000" dirty="0">
                <a:latin typeface="+mn-lt"/>
              </a:rPr>
              <a:t>Teletypewriter</a:t>
            </a:r>
            <a:r>
              <a:rPr lang="zh-CN" altLang="en-US" sz="4000" dirty="0">
                <a:latin typeface="+mn-lt"/>
              </a:rPr>
              <a:t>）</a:t>
            </a:r>
          </a:p>
        </p:txBody>
      </p:sp>
      <p:pic>
        <p:nvPicPr>
          <p:cNvPr id="27650" name="Picture 2" descr="C:\Users\jiang\Desktop\新建文件夹 (2)\ASR-33_at_CHM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052736"/>
            <a:ext cx="6454826" cy="48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05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+mn-lt"/>
              </a:rPr>
              <a:t>电传打字机（</a:t>
            </a:r>
            <a:r>
              <a:rPr lang="en-US" altLang="zh-CN" sz="4000" dirty="0">
                <a:latin typeface="+mn-lt"/>
              </a:rPr>
              <a:t>Teletypewriter</a:t>
            </a:r>
            <a:r>
              <a:rPr lang="zh-CN" altLang="en-US" sz="4000" dirty="0">
                <a:latin typeface="+mn-lt"/>
              </a:rPr>
              <a:t>）</a:t>
            </a:r>
          </a:p>
        </p:txBody>
      </p:sp>
      <p:pic>
        <p:nvPicPr>
          <p:cNvPr id="3" name="图片 2">
            <a:hlinkClick r:id="rId2"/>
            <a:extLst>
              <a:ext uri="{FF2B5EF4-FFF2-40B4-BE49-F238E27FC236}">
                <a16:creationId xmlns:a16="http://schemas.microsoft.com/office/drawing/2014/main" id="{7D119B95-3C89-4921-8A85-C79948F88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005212"/>
            <a:ext cx="7381911" cy="487206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C4FE632-449A-49D1-A9DE-E1EEB4F01732}"/>
              </a:ext>
            </a:extLst>
          </p:cNvPr>
          <p:cNvSpPr txBox="1"/>
          <p:nvPr/>
        </p:nvSpPr>
        <p:spPr>
          <a:xfrm>
            <a:off x="7824192" y="6021288"/>
            <a:ext cx="1944216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4" action="ppaction://hlinkfile"/>
              </a:rPr>
              <a:t>百度百科</a:t>
            </a:r>
            <a:r>
              <a:rPr lang="zh-CN" altLang="en-US" dirty="0">
                <a:hlinkClick r:id="rId4" action="ppaction://hlinkfile"/>
              </a:rPr>
              <a:t>：</a:t>
            </a:r>
            <a:r>
              <a:rPr lang="zh-CN" altLang="en-US" b="0" u="sng" dirty="0">
                <a:hlinkClick r:id="rId4" action="ppaction://hlinkfile"/>
              </a:rPr>
              <a:t>保罗</a:t>
            </a:r>
            <a:r>
              <a:rPr lang="en-US" altLang="zh-CN" b="0" u="sng" dirty="0">
                <a:hlinkClick r:id="rId4" action="ppaction://hlinkfile"/>
              </a:rPr>
              <a:t>·</a:t>
            </a:r>
            <a:r>
              <a:rPr lang="zh-CN" altLang="en-US" b="0" u="sng" dirty="0">
                <a:hlinkClick r:id="rId4" action="ppaction://hlinkfile"/>
              </a:rPr>
              <a:t>艾伦</a:t>
            </a:r>
            <a:endParaRPr lang="zh-CN" altLang="en-US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38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字符终端</a:t>
            </a:r>
          </a:p>
        </p:txBody>
      </p:sp>
      <p:pic>
        <p:nvPicPr>
          <p:cNvPr id="28674" name="Picture 2" descr="C:\Users\jiang\Desktop\新建文件夹 (2)\800px-DEC_VT100_term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980728"/>
            <a:ext cx="6246655" cy="554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05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dirty="0"/>
              <a:t>主机与终端的连接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B0868E-0053-46F3-9E1A-8AA9A9983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1125538"/>
            <a:ext cx="10363199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主机中的串口卡（硬件）引出多个</a:t>
            </a:r>
            <a:r>
              <a:rPr lang="en-US" altLang="zh-CN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RS232</a:t>
            </a: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串口</a:t>
            </a:r>
            <a:endParaRPr lang="en-US" altLang="zh-CN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</a:t>
            </a:r>
            <a:r>
              <a:rPr lang="en-US" altLang="zh-CN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RS232</a:t>
            </a: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接口通过电缆（</a:t>
            </a:r>
            <a:r>
              <a:rPr lang="en-US" altLang="zh-CN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芯或更多芯）连接一台终端</a:t>
            </a:r>
            <a:endParaRPr lang="en-US" altLang="zh-CN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RS232</a:t>
            </a: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电缆的长度限制</a:t>
            </a:r>
            <a:endParaRPr lang="en-US" altLang="zh-CN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早期要求小于</a:t>
            </a:r>
            <a:r>
              <a:rPr lang="en-US" altLang="zh-CN" sz="20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米</a:t>
            </a:r>
            <a:endParaRPr lang="en-US" altLang="zh-CN" sz="2000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现在可达百米</a:t>
            </a:r>
          </a:p>
          <a:p>
            <a:pPr lvl="1" eaLnBrk="1" hangingPunct="1">
              <a:lnSpc>
                <a:spcPct val="120000"/>
              </a:lnSpc>
              <a:defRPr/>
            </a:pPr>
            <a:endParaRPr lang="zh-CN" altLang="en-US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FF9900"/>
              </a:buClr>
              <a:defRPr/>
            </a:pP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26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终端与主机的功能分工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graphicFrame>
        <p:nvGraphicFramePr>
          <p:cNvPr id="1638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6472356"/>
              </p:ext>
            </p:extLst>
          </p:nvPr>
        </p:nvGraphicFramePr>
        <p:xfrm>
          <a:off x="8269683" y="836935"/>
          <a:ext cx="3082901" cy="532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VISIO" r:id="rId3" imgW="5650992" imgH="9765792" progId="Visio.Drawing.6">
                  <p:embed/>
                </p:oleObj>
              </mc:Choice>
              <mc:Fallback>
                <p:oleObj name="VISIO" r:id="rId3" imgW="5650992" imgH="976579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683" y="836935"/>
                        <a:ext cx="3082901" cy="5328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D93DFDAB-7652-4C36-8880-4C762F01E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84" y="1020763"/>
            <a:ext cx="7271948" cy="456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buClr>
                <a:srgbClr val="FF9900"/>
              </a:buClr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终端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主机的输入和输出设备</a:t>
            </a:r>
            <a:endParaRPr lang="zh-CN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终端通过电缆把用户的按键信息送到主机，把主机发来的信息在屏幕上显示</a:t>
            </a:r>
            <a:endParaRPr lang="zh-CN" altLang="en-US" sz="1800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60000"/>
              </a:lnSpc>
              <a:buClr>
                <a:srgbClr val="FF9900"/>
              </a:buClr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程序和数据的存储及处理</a:t>
            </a:r>
            <a:endParaRPr lang="zh-CN" altLang="en-US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数据及程序存放在主机的硬盘上，程序的运行也都由主机内的</a:t>
            </a:r>
            <a:r>
              <a:rPr lang="en-US" altLang="zh-CN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占用主机内存来完成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424" y="1052736"/>
            <a:ext cx="7560839" cy="4680520"/>
          </a:xfrm>
        </p:spPr>
        <p:txBody>
          <a:bodyPr/>
          <a:lstStyle/>
          <a:p>
            <a:pPr marL="257175" indent="-257175" algn="l" eaLnBrk="1" hangingPunct="1">
              <a:lnSpc>
                <a:spcPct val="15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驱动程序</a:t>
            </a:r>
            <a:endParaRPr kumimoji="1" lang="en-US" altLang="zh-CN" b="1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marL="557213" lvl="1" indent="-214313" algn="l"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1" lang="zh-CN" altLang="en-US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不同的硬件需要不同的驱动程序</a:t>
            </a:r>
            <a:endParaRPr kumimoji="1" lang="en-US" altLang="zh-CN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557213" lvl="1" indent="-214313" algn="l"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1" lang="zh-CN" altLang="en-US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与行律模块的接口：上行和下行字符流</a:t>
            </a:r>
            <a:endParaRPr kumimoji="1" lang="en-US" altLang="zh-CN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257175" indent="-257175" algn="l" eaLnBrk="1" hangingPunct="1">
              <a:lnSpc>
                <a:spcPct val="15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行律的作用</a:t>
            </a:r>
            <a:endParaRPr kumimoji="1" lang="en-US" altLang="zh-CN" b="1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marL="557213" lvl="1" indent="-214313" algn="l"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1" lang="zh-CN" altLang="en-US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一行内字符的缓冲、回显与编辑，直到按下回车键</a:t>
            </a:r>
            <a:endParaRPr kumimoji="1" lang="en-US" altLang="zh-CN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557213" lvl="1" indent="-214313" algn="l"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1" lang="zh-CN" altLang="en-US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数据加工，如：将</a:t>
            </a:r>
            <a:r>
              <a:rPr kumimoji="1" lang="en-US" altLang="zh-CN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\n</a:t>
            </a:r>
            <a:r>
              <a:rPr kumimoji="1" lang="zh-CN" altLang="en-US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转化为</a:t>
            </a:r>
            <a:r>
              <a:rPr kumimoji="1" lang="en-US" altLang="zh-CN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\r\n</a:t>
            </a:r>
          </a:p>
          <a:p>
            <a:pPr marL="557213" lvl="1" indent="-214313" algn="l"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kumimoji="1" lang="zh-CN" altLang="en-US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将</a:t>
            </a:r>
            <a:r>
              <a:rPr kumimoji="1" lang="en-US" altLang="zh-CN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Ctrl-C</a:t>
            </a:r>
            <a:r>
              <a:rPr kumimoji="1" lang="zh-CN" altLang="en-US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字符转化为中止进程运行的</a:t>
            </a:r>
            <a:r>
              <a:rPr kumimoji="1" lang="zh-CN" altLang="en-US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信号</a:t>
            </a:r>
            <a:r>
              <a:rPr kumimoji="1" lang="en-US" altLang="zh-CN" kern="0" dirty="0">
                <a:latin typeface="Verdana" pitchFamily="34" charset="0"/>
                <a:ea typeface="黑体"/>
              </a:rPr>
              <a:t>(signal)</a:t>
            </a:r>
          </a:p>
        </p:txBody>
      </p:sp>
      <p:graphicFrame>
        <p:nvGraphicFramePr>
          <p:cNvPr id="717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42764307"/>
              </p:ext>
            </p:extLst>
          </p:nvPr>
        </p:nvGraphicFramePr>
        <p:xfrm>
          <a:off x="8400256" y="1067027"/>
          <a:ext cx="2952328" cy="510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r:id="rId3" imgW="5339520" imgH="9227520" progId="Visio.Drawing.6">
                  <p:embed/>
                </p:oleObj>
              </mc:Choice>
              <mc:Fallback>
                <p:oleObj r:id="rId3" imgW="5339520" imgH="9227520" progId="Visio.Drawing.6">
                  <p:embed/>
                  <p:pic>
                    <p:nvPicPr>
                      <p:cNvPr id="717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1067027"/>
                        <a:ext cx="2952328" cy="5103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958512D1-2AD9-4B4F-B7DD-207651E5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88914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latin typeface="黑体" panose="02010609060101010101" pitchFamily="49" charset="-122"/>
                <a:ea typeface="黑体" panose="02010609060101010101" pitchFamily="49" charset="-122"/>
              </a:rPr>
              <a:t>行律与驱动程序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 spd="slow" advTm="3837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1"/>
          <p:cNvSpPr>
            <a:spLocks noGrp="1" noChangeArrowheads="1"/>
          </p:cNvSpPr>
          <p:nvPr/>
        </p:nvSpPr>
        <p:spPr bwMode="auto">
          <a:xfrm>
            <a:off x="1630759" y="4210893"/>
            <a:ext cx="1709738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416" y="909638"/>
            <a:ext cx="6408712" cy="5948362"/>
          </a:xfrm>
        </p:spPr>
        <p:txBody>
          <a:bodyPr/>
          <a:lstStyle/>
          <a:p>
            <a:pPr marL="257175" indent="-257175" algn="l" eaLnBrk="1" hangingPunct="1"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1800" dirty="0">
                <a:latin typeface="Times New Roman"/>
                <a:ea typeface="黑体"/>
              </a:rPr>
              <a:t>运行程序</a:t>
            </a:r>
            <a:endParaRPr lang="en-US" altLang="zh-CN" sz="1800" dirty="0">
              <a:latin typeface="Times New Roman"/>
              <a:ea typeface="黑体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600" dirty="0">
                <a:solidFill>
                  <a:srgbClr val="000000"/>
                </a:solidFill>
                <a:ea typeface="黑体"/>
              </a:rPr>
              <a:t>#include &lt;</a:t>
            </a:r>
            <a:r>
              <a:rPr lang="en-US" altLang="zh-CN" sz="1600" dirty="0" err="1">
                <a:solidFill>
                  <a:srgbClr val="000000"/>
                </a:solidFill>
                <a:ea typeface="黑体"/>
              </a:rPr>
              <a:t>stdio.h</a:t>
            </a:r>
            <a:r>
              <a:rPr lang="en-US" altLang="zh-CN" sz="1600" dirty="0">
                <a:solidFill>
                  <a:srgbClr val="000000"/>
                </a:solidFill>
                <a:ea typeface="黑体"/>
              </a:rPr>
              <a:t>&gt;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600" dirty="0">
                <a:solidFill>
                  <a:srgbClr val="000000"/>
                </a:solidFill>
                <a:ea typeface="黑体"/>
              </a:rPr>
              <a:t>int main(void)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600" dirty="0">
                <a:solidFill>
                  <a:srgbClr val="000000"/>
                </a:solidFill>
                <a:ea typeface="黑体"/>
              </a:rPr>
              <a:t>{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600" dirty="0">
                <a:solidFill>
                  <a:srgbClr val="000000"/>
                </a:solidFill>
                <a:ea typeface="黑体"/>
              </a:rPr>
              <a:t>    int n;   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60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ea typeface="黑体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ea typeface="黑体"/>
              </a:rPr>
              <a:t>("Input N: ");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60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ea typeface="黑体"/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  <a:ea typeface="黑体"/>
              </a:rPr>
              <a:t>("%d", &amp;n);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60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ea typeface="黑体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ea typeface="黑体"/>
              </a:rPr>
              <a:t>("N * N = %d\n", n * n);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60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ea typeface="黑体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ea typeface="黑体"/>
              </a:rPr>
              <a:t>("Bye!\n");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600" dirty="0">
                <a:solidFill>
                  <a:srgbClr val="000000"/>
                </a:solidFill>
                <a:ea typeface="黑体"/>
              </a:rPr>
              <a:t>}</a:t>
            </a:r>
          </a:p>
          <a:p>
            <a:pPr marL="257175" indent="-257175" algn="l" eaLnBrk="1" hangingPunct="1"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1800" dirty="0">
                <a:latin typeface="Times New Roman"/>
                <a:ea typeface="黑体"/>
              </a:rPr>
              <a:t>终端按键五次</a:t>
            </a:r>
            <a:endParaRPr lang="en-US" altLang="zh-CN" sz="1800" dirty="0">
              <a:latin typeface="Times New Roman"/>
              <a:ea typeface="黑体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600" dirty="0">
                <a:solidFill>
                  <a:srgbClr val="000000"/>
                </a:solidFill>
                <a:latin typeface="Verdana" pitchFamily="34" charset="0"/>
                <a:ea typeface="黑体"/>
              </a:rPr>
              <a:t>    1 7  Backspace 6 Enter</a:t>
            </a:r>
          </a:p>
          <a:p>
            <a:pPr marL="342900" indent="-342900" algn="l" eaLnBrk="1" hangingPunct="1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行律功能调整的必要性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 eaLnBrk="1" hangingPunct="1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1800" dirty="0"/>
              <a:t>调整方法</a:t>
            </a:r>
          </a:p>
          <a:p>
            <a:pPr marL="742950" lvl="1" indent="-285750" algn="l" eaLnBrk="1" hangingPunct="1">
              <a:buFont typeface="Wingdings" pitchFamily="2" charset="2"/>
              <a:buChar char="u"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通过编程的方法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742950" lvl="1" indent="-285750" algn="l" eaLnBrk="1" hangingPunct="1">
              <a:buFont typeface="Wingdings" pitchFamily="2" charset="2"/>
              <a:buChar char="u"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相关命令</a:t>
            </a:r>
            <a:r>
              <a:rPr lang="en-US" altLang="zh-CN" sz="1800" dirty="0" err="1">
                <a:solidFill>
                  <a:srgbClr val="000000"/>
                </a:solidFill>
              </a:rPr>
              <a:t>stty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1314450" lvl="3" algn="l" eaLnBrk="1" hangingPunct="1">
              <a:defRPr/>
            </a:pPr>
            <a:r>
              <a:rPr lang="en-US" altLang="zh-CN" sz="1800" dirty="0" err="1">
                <a:solidFill>
                  <a:srgbClr val="000000"/>
                </a:solidFill>
              </a:rPr>
              <a:t>stty</a:t>
            </a:r>
            <a:r>
              <a:rPr lang="en-US" altLang="zh-CN" sz="1800" dirty="0">
                <a:solidFill>
                  <a:srgbClr val="000000"/>
                </a:solidFill>
              </a:rPr>
              <a:t> erase  ^H</a:t>
            </a:r>
          </a:p>
          <a:p>
            <a:pPr marL="1314450" lvl="3" algn="l" eaLnBrk="1" hangingPunct="1">
              <a:defRPr/>
            </a:pPr>
            <a:r>
              <a:rPr lang="en-US" altLang="zh-CN" sz="1800" dirty="0" err="1">
                <a:solidFill>
                  <a:srgbClr val="000000"/>
                </a:solidFill>
              </a:rPr>
              <a:t>stty</a:t>
            </a:r>
            <a:r>
              <a:rPr lang="en-US" altLang="zh-CN" sz="1800" dirty="0">
                <a:solidFill>
                  <a:srgbClr val="000000"/>
                </a:solidFill>
              </a:rPr>
              <a:t> -a</a:t>
            </a:r>
            <a:endParaRPr lang="en-US" altLang="zh-CN" sz="1800" dirty="0">
              <a:solidFill>
                <a:srgbClr val="000000"/>
              </a:solidFill>
              <a:ea typeface="黑体"/>
            </a:endParaRPr>
          </a:p>
        </p:txBody>
      </p:sp>
      <p:graphicFrame>
        <p:nvGraphicFramePr>
          <p:cNvPr id="819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9550"/>
              </p:ext>
            </p:extLst>
          </p:nvPr>
        </p:nvGraphicFramePr>
        <p:xfrm>
          <a:off x="6959601" y="1006922"/>
          <a:ext cx="4392983" cy="4374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Visio" r:id="rId3" imgW="5454819" imgH="5446542" progId="Visio.Drawing.11">
                  <p:embed/>
                </p:oleObj>
              </mc:Choice>
              <mc:Fallback>
                <p:oleObj name="Visio" r:id="rId3" imgW="5454819" imgH="5446542" progId="Visio.Drawing.11">
                  <p:embed/>
                  <p:pic>
                    <p:nvPicPr>
                      <p:cNvPr id="819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1006922"/>
                        <a:ext cx="4392983" cy="4374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602B00C2-3C6E-4FAB-902D-4D7BCBF86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116632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latin typeface="楷体" panose="02010609060101010101" pitchFamily="49" charset="-122"/>
                <a:ea typeface="楷体" panose="02010609060101010101" pitchFamily="49" charset="-122"/>
              </a:rPr>
              <a:t>主机与终端之间的通信过程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 spd="slow" advTm="3837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Lucida Console" pitchFamily="49" charset="0"/>
              </a:rPr>
              <a:t>终端转义序列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4" y="887735"/>
            <a:ext cx="10296283" cy="5544269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defRPr/>
            </a:pPr>
            <a:r>
              <a:rPr lang="zh-CN" altLang="en-US" dirty="0"/>
              <a:t>转义字符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Esc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码</a:t>
            </a:r>
            <a:r>
              <a:rPr lang="en-US" altLang="zh-CN" dirty="0">
                <a:solidFill>
                  <a:srgbClr val="000000"/>
                </a:solidFill>
              </a:rPr>
              <a:t>1B</a:t>
            </a:r>
            <a:r>
              <a:rPr lang="zh-CN" altLang="en-US" dirty="0">
                <a:solidFill>
                  <a:srgbClr val="000000"/>
                </a:solidFill>
              </a:rPr>
              <a:t>（十进制</a:t>
            </a:r>
            <a:r>
              <a:rPr lang="en-US" altLang="zh-CN" dirty="0">
                <a:solidFill>
                  <a:srgbClr val="000000"/>
                </a:solidFill>
              </a:rPr>
              <a:t>27</a:t>
            </a:r>
            <a:r>
              <a:rPr lang="zh-CN" altLang="en-US" dirty="0">
                <a:solidFill>
                  <a:srgbClr val="000000"/>
                </a:solidFill>
              </a:rPr>
              <a:t>，八进制</a:t>
            </a:r>
            <a:r>
              <a:rPr lang="en-US" altLang="zh-CN" dirty="0">
                <a:solidFill>
                  <a:srgbClr val="000000"/>
                </a:solidFill>
              </a:rPr>
              <a:t>033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buClr>
                <a:srgbClr val="FF9900"/>
              </a:buClr>
              <a:defRPr/>
            </a:pPr>
            <a:r>
              <a:rPr lang="zh-CN" altLang="en-US" dirty="0"/>
              <a:t>主机发往终端方向数据中的转义序列的功能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控制光标位置、字符颜色、字符大小等等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选择终端的字符集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控制终端上的打印机、刷卡机、磁条器、密码键盘</a:t>
            </a:r>
          </a:p>
          <a:p>
            <a:pPr eaLnBrk="1" hangingPunct="1">
              <a:buClr>
                <a:srgbClr val="FF9900"/>
              </a:buClr>
              <a:defRPr/>
            </a:pPr>
            <a:r>
              <a:rPr lang="zh-CN" altLang="en-US" dirty="0"/>
              <a:t>举例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Esc</a:t>
            </a:r>
            <a:r>
              <a:rPr lang="en-US" altLang="zh-CN" dirty="0">
                <a:solidFill>
                  <a:srgbClr val="000000"/>
                </a:solidFill>
              </a:rPr>
              <a:t>[2J </a:t>
            </a:r>
          </a:p>
          <a:p>
            <a:pPr marL="457200" lvl="1" indent="0" eaLnBrk="1" hangingPunct="1"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由主机发送到终端的四字节序列：</a:t>
            </a:r>
            <a:r>
              <a:rPr lang="en-US" altLang="zh-CN" dirty="0">
                <a:solidFill>
                  <a:srgbClr val="000000"/>
                </a:solidFill>
              </a:rPr>
              <a:t>1B 5B 32 4A    </a:t>
            </a:r>
            <a:r>
              <a:rPr lang="zh-CN" altLang="en-US" dirty="0">
                <a:solidFill>
                  <a:srgbClr val="000000"/>
                </a:solidFill>
              </a:rPr>
              <a:t>功能：清除屏幕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Esc</a:t>
            </a:r>
            <a:r>
              <a:rPr lang="en-US" altLang="zh-CN" dirty="0">
                <a:solidFill>
                  <a:srgbClr val="000000"/>
                </a:solidFill>
              </a:rPr>
              <a:t>[8A       </a:t>
            </a:r>
            <a:r>
              <a:rPr lang="zh-CN" altLang="en-US" dirty="0">
                <a:solidFill>
                  <a:srgbClr val="000000"/>
                </a:solidFill>
              </a:rPr>
              <a:t>四字节序列，光标上移</a:t>
            </a:r>
            <a:r>
              <a:rPr lang="en-US" altLang="zh-CN" dirty="0">
                <a:solidFill>
                  <a:srgbClr val="000000"/>
                </a:solidFill>
              </a:rPr>
              <a:t>8</a:t>
            </a:r>
            <a:r>
              <a:rPr lang="zh-CN" altLang="en-US" dirty="0">
                <a:solidFill>
                  <a:srgbClr val="000000"/>
                </a:solidFill>
              </a:rPr>
              <a:t>行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Esc</a:t>
            </a:r>
            <a:r>
              <a:rPr lang="en-US" altLang="zh-CN" dirty="0">
                <a:solidFill>
                  <a:srgbClr val="000000"/>
                </a:solidFill>
              </a:rPr>
              <a:t>[16;8H  </a:t>
            </a:r>
            <a:r>
              <a:rPr lang="zh-CN" altLang="en-US" dirty="0">
                <a:solidFill>
                  <a:srgbClr val="000000"/>
                </a:solidFill>
              </a:rPr>
              <a:t>七字节序列，光标移到</a:t>
            </a:r>
            <a:r>
              <a:rPr lang="en-US" altLang="zh-CN" dirty="0">
                <a:solidFill>
                  <a:srgbClr val="000000"/>
                </a:solidFill>
              </a:rPr>
              <a:t>16</a:t>
            </a:r>
            <a:r>
              <a:rPr lang="zh-CN" altLang="en-US" dirty="0">
                <a:solidFill>
                  <a:srgbClr val="000000"/>
                </a:solidFill>
              </a:rPr>
              <a:t>行</a:t>
            </a:r>
            <a:r>
              <a:rPr lang="en-US" altLang="zh-CN" dirty="0">
                <a:solidFill>
                  <a:srgbClr val="000000"/>
                </a:solidFill>
              </a:rPr>
              <a:t>8</a:t>
            </a:r>
            <a:r>
              <a:rPr lang="zh-CN" altLang="en-US" dirty="0">
                <a:solidFill>
                  <a:srgbClr val="000000"/>
                </a:solidFill>
              </a:rPr>
              <a:t>列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Esc</a:t>
            </a:r>
            <a:r>
              <a:rPr lang="en-US" altLang="zh-CN" dirty="0">
                <a:solidFill>
                  <a:srgbClr val="000000"/>
                </a:solidFill>
              </a:rPr>
              <a:t>[1;31m  </a:t>
            </a:r>
            <a:r>
              <a:rPr lang="zh-CN" altLang="en-US" dirty="0">
                <a:solidFill>
                  <a:srgbClr val="000000"/>
                </a:solidFill>
              </a:rPr>
              <a:t>七字节序列，红色字符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2060575"/>
            <a:ext cx="7772400" cy="1873250"/>
          </a:xfrm>
        </p:spPr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3366FF"/>
                </a:solidFill>
              </a:rPr>
              <a:t>1.1 Linux</a:t>
            </a:r>
            <a:r>
              <a:rPr lang="zh-CN" altLang="en-US" sz="4800" dirty="0">
                <a:solidFill>
                  <a:srgbClr val="3366FF"/>
                </a:solidFill>
              </a:rPr>
              <a:t>发展过程</a:t>
            </a:r>
          </a:p>
        </p:txBody>
      </p:sp>
      <p:sp>
        <p:nvSpPr>
          <p:cNvPr id="3076" name="Line 3"/>
          <p:cNvSpPr>
            <a:spLocks noChangeShapeType="1"/>
          </p:cNvSpPr>
          <p:nvPr/>
        </p:nvSpPr>
        <p:spPr bwMode="auto">
          <a:xfrm>
            <a:off x="911424" y="908720"/>
            <a:ext cx="1036915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11235ADA-5CE8-4DAC-8878-CBC8C9A6EC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47300" y="6337300"/>
            <a:ext cx="304800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84"/>
    </mc:Choice>
    <mc:Fallback xmlns="">
      <p:transition spd="slow" advTm="232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Lucida Console" pitchFamily="49" charset="0"/>
              </a:rPr>
              <a:t>终端类型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终端类型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定义一组转移序列以及相对应的操作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例如：</a:t>
            </a:r>
            <a:r>
              <a:rPr lang="en-US" altLang="zh-CN">
                <a:solidFill>
                  <a:srgbClr val="000000"/>
                </a:solidFill>
              </a:rPr>
              <a:t>ansi, vt100, vt220</a:t>
            </a:r>
            <a:r>
              <a:rPr lang="zh-CN" altLang="en-US">
                <a:solidFill>
                  <a:srgbClr val="000000"/>
                </a:solidFill>
              </a:rPr>
              <a:t>等等</a:t>
            </a:r>
          </a:p>
          <a:p>
            <a:pPr eaLnBrk="1" hangingPunct="1"/>
            <a:r>
              <a:rPr kumimoji="0" lang="zh-CN" altLang="en-US"/>
              <a:t>主机和终端之间的类型匹配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主机根据终端类型，实现相应功能时发送对应的控制码；当终端类型不对时，可能全屏幕操作失败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通过转义序列还可以控制终端上的打印机、光笔、刷卡机、磁条器、密码键盘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</a:rPr>
              <a:t>终端上的功能键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115889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sz="4000"/>
              <a:t>主机和终端之间的流量控制</a:t>
            </a:r>
            <a:r>
              <a:rPr lang="zh-CN" altLang="en-US"/>
              <a:t>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908050"/>
            <a:ext cx="10225136" cy="4751388"/>
          </a:xfrm>
        </p:spPr>
        <p:txBody>
          <a:bodyPr/>
          <a:lstStyle/>
          <a:p>
            <a:pPr eaLnBrk="1" hangingPunct="1"/>
            <a:r>
              <a:rPr lang="zh-CN" altLang="en-US" dirty="0"/>
              <a:t>必要性</a:t>
            </a:r>
          </a:p>
          <a:p>
            <a:pPr lvl="1" eaLnBrk="1" hangingPunct="1"/>
            <a:r>
              <a:rPr lang="zh-CN" altLang="en-US" dirty="0"/>
              <a:t>终端的显示速度跟不上主机的发送速度</a:t>
            </a:r>
          </a:p>
          <a:p>
            <a:pPr lvl="1" eaLnBrk="1" hangingPunct="1"/>
            <a:r>
              <a:rPr lang="zh-CN" altLang="en-US" dirty="0"/>
              <a:t>主机送来数据终端需要打印出来，但打印速度慢</a:t>
            </a:r>
          </a:p>
          <a:p>
            <a:pPr lvl="1" eaLnBrk="1" hangingPunct="1"/>
            <a:r>
              <a:rPr lang="zh-CN" altLang="en-US" dirty="0"/>
              <a:t>主机送来的显示内容，需暂停显示，仔细分析</a:t>
            </a:r>
          </a:p>
          <a:p>
            <a:pPr lvl="1" eaLnBrk="1" hangingPunct="1"/>
            <a:r>
              <a:rPr lang="zh-CN" altLang="en-US" dirty="0"/>
              <a:t>需要一种机制控制主机方向来的数据流量</a:t>
            </a:r>
          </a:p>
          <a:p>
            <a:pPr eaLnBrk="1" hangingPunct="1"/>
            <a:r>
              <a:rPr lang="zh-CN" altLang="en-US" dirty="0"/>
              <a:t>两种流控方法</a:t>
            </a:r>
          </a:p>
          <a:p>
            <a:pPr lvl="1" eaLnBrk="1" hangingPunct="1"/>
            <a:r>
              <a:rPr lang="zh-CN" altLang="en-US" dirty="0"/>
              <a:t>硬件方式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b="1" dirty="0"/>
              <a:t>   </a:t>
            </a:r>
            <a:r>
              <a:rPr lang="en-US" altLang="zh-CN" dirty="0"/>
              <a:t>RS232</a:t>
            </a:r>
            <a:r>
              <a:rPr lang="zh-CN" altLang="en-US" dirty="0"/>
              <a:t>接口的</a:t>
            </a:r>
            <a:r>
              <a:rPr lang="en-US" altLang="zh-CN" dirty="0"/>
              <a:t>CTS</a:t>
            </a:r>
            <a:r>
              <a:rPr lang="zh-CN" altLang="en-US" dirty="0"/>
              <a:t>信号线（</a:t>
            </a:r>
            <a:r>
              <a:rPr lang="en-US" altLang="zh-CN" dirty="0"/>
              <a:t>Clear To Send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软件方式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/>
              <a:t>   利用流控字符</a:t>
            </a:r>
            <a:r>
              <a:rPr lang="en-US" altLang="zh-CN" dirty="0" err="1"/>
              <a:t>Xon</a:t>
            </a:r>
            <a:r>
              <a:rPr lang="zh-CN" altLang="en-US" dirty="0"/>
              <a:t>和</a:t>
            </a:r>
            <a:r>
              <a:rPr lang="en-US" altLang="zh-CN" dirty="0" err="1"/>
              <a:t>Xoff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+mn-lt"/>
              </a:rPr>
              <a:t>Ctrl-S</a:t>
            </a:r>
            <a:r>
              <a:rPr lang="zh-CN" altLang="en-US" sz="4000" dirty="0">
                <a:latin typeface="+mn-lt"/>
              </a:rPr>
              <a:t>和</a:t>
            </a:r>
            <a:r>
              <a:rPr lang="en-US" altLang="zh-CN" sz="4000" dirty="0">
                <a:latin typeface="+mn-lt"/>
              </a:rPr>
              <a:t>Ctrl-Q</a:t>
            </a:r>
            <a:r>
              <a:rPr lang="en-US" altLang="zh-CN" dirty="0">
                <a:latin typeface="+mn-lt"/>
              </a:rPr>
              <a:t>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42" y="981075"/>
            <a:ext cx="10296284" cy="4895850"/>
          </a:xfrm>
        </p:spPr>
        <p:txBody>
          <a:bodyPr/>
          <a:lstStyle/>
          <a:p>
            <a:pPr eaLnBrk="1" hangingPunct="1"/>
            <a:r>
              <a:rPr lang="zh-CN" altLang="en-US" dirty="0"/>
              <a:t>软件流量控制的方式（利用流控字符</a:t>
            </a:r>
            <a:r>
              <a:rPr lang="en-US" altLang="zh-CN" dirty="0" err="1"/>
              <a:t>Xon</a:t>
            </a:r>
            <a:r>
              <a:rPr lang="zh-CN" altLang="en-US" dirty="0"/>
              <a:t>和</a:t>
            </a:r>
            <a:r>
              <a:rPr lang="en-US" altLang="zh-CN" dirty="0" err="1"/>
              <a:t>Xoff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>
                <a:latin typeface="+mn-lt"/>
              </a:rPr>
              <a:t>终端希望主机暂停发送数据时，发</a:t>
            </a:r>
            <a:r>
              <a:rPr lang="en-US" altLang="zh-CN" dirty="0" err="1">
                <a:latin typeface="+mn-lt"/>
              </a:rPr>
              <a:t>Xoff</a:t>
            </a:r>
            <a:r>
              <a:rPr lang="zh-CN" altLang="en-US" dirty="0">
                <a:latin typeface="+mn-lt"/>
              </a:rPr>
              <a:t>字符</a:t>
            </a:r>
          </a:p>
          <a:p>
            <a:pPr lvl="1" eaLnBrk="1" hangingPunct="1"/>
            <a:r>
              <a:rPr lang="zh-CN" altLang="en-US" dirty="0">
                <a:latin typeface="+mn-lt"/>
              </a:rPr>
              <a:t>终端希望主机继续发送数据时，发</a:t>
            </a:r>
            <a:r>
              <a:rPr lang="en-US" altLang="zh-CN" dirty="0" err="1">
                <a:latin typeface="+mn-lt"/>
              </a:rPr>
              <a:t>Xon</a:t>
            </a:r>
            <a:r>
              <a:rPr lang="zh-CN" altLang="en-US" dirty="0">
                <a:latin typeface="+mn-lt"/>
              </a:rPr>
              <a:t>字符</a:t>
            </a:r>
          </a:p>
          <a:p>
            <a:pPr lvl="1" eaLnBrk="1" hangingPunct="1"/>
            <a:r>
              <a:rPr lang="en-US" altLang="zh-CN" dirty="0" err="1">
                <a:latin typeface="+mn-lt"/>
              </a:rPr>
              <a:t>Xoff</a:t>
            </a:r>
            <a:r>
              <a:rPr lang="en-US" altLang="zh-CN" dirty="0">
                <a:latin typeface="+mn-lt"/>
              </a:rPr>
              <a:t>/</a:t>
            </a:r>
            <a:r>
              <a:rPr lang="en-US" altLang="zh-CN" dirty="0" err="1">
                <a:latin typeface="+mn-lt"/>
              </a:rPr>
              <a:t>Xon</a:t>
            </a:r>
            <a:r>
              <a:rPr lang="zh-CN" altLang="en-US" dirty="0">
                <a:latin typeface="+mn-lt"/>
              </a:rPr>
              <a:t>控制字符分别被定义为</a:t>
            </a:r>
            <a:r>
              <a:rPr lang="en-US" altLang="zh-CN" dirty="0">
                <a:latin typeface="+mn-lt"/>
              </a:rPr>
              <a:t>ASCII</a:t>
            </a:r>
            <a:r>
              <a:rPr lang="zh-CN" altLang="en-US" dirty="0">
                <a:latin typeface="+mn-lt"/>
              </a:rPr>
              <a:t>码的</a:t>
            </a:r>
            <a:r>
              <a:rPr lang="en-US" altLang="zh-CN" dirty="0">
                <a:latin typeface="+mn-lt"/>
              </a:rPr>
              <a:t>17</a:t>
            </a:r>
            <a:r>
              <a:rPr lang="zh-CN" altLang="en-US" dirty="0">
                <a:latin typeface="+mn-lt"/>
              </a:rPr>
              <a:t>和</a:t>
            </a:r>
            <a:r>
              <a:rPr lang="en-US" altLang="zh-CN" dirty="0">
                <a:latin typeface="+mn-lt"/>
              </a:rPr>
              <a:t>19</a:t>
            </a:r>
            <a:r>
              <a:rPr lang="zh-CN" altLang="en-US" dirty="0">
                <a:latin typeface="+mn-lt"/>
              </a:rPr>
              <a:t>，对应键盘按键</a:t>
            </a:r>
            <a:r>
              <a:rPr lang="en-US" altLang="zh-CN" dirty="0">
                <a:latin typeface="+mn-lt"/>
              </a:rPr>
              <a:t>Ctrl-S</a:t>
            </a:r>
            <a:r>
              <a:rPr lang="zh-CN" altLang="en-US" dirty="0">
                <a:latin typeface="+mn-lt"/>
              </a:rPr>
              <a:t>和</a:t>
            </a:r>
            <a:r>
              <a:rPr lang="en-US" altLang="zh-CN" dirty="0">
                <a:latin typeface="+mn-lt"/>
              </a:rPr>
              <a:t>Ctrl-Q</a:t>
            </a:r>
            <a:r>
              <a:rPr lang="zh-CN" altLang="en-US" dirty="0">
                <a:latin typeface="+mn-lt"/>
              </a:rPr>
              <a:t>，手动流控</a:t>
            </a:r>
          </a:p>
          <a:p>
            <a:pPr lvl="1" eaLnBrk="1" hangingPunct="1"/>
            <a:r>
              <a:rPr lang="zh-CN" altLang="en-US" dirty="0">
                <a:latin typeface="+mn-lt"/>
              </a:rPr>
              <a:t>按下</a:t>
            </a:r>
            <a:r>
              <a:rPr lang="en-US" altLang="zh-CN" dirty="0">
                <a:latin typeface="+mn-lt"/>
              </a:rPr>
              <a:t>Ctrl-S</a:t>
            </a:r>
            <a:r>
              <a:rPr lang="zh-CN" altLang="en-US" dirty="0">
                <a:latin typeface="+mn-lt"/>
              </a:rPr>
              <a:t>键暂停显示，按</a:t>
            </a:r>
            <a:r>
              <a:rPr lang="en-US" altLang="zh-CN" dirty="0">
                <a:latin typeface="+mn-lt"/>
              </a:rPr>
              <a:t>Ctrl-Q</a:t>
            </a:r>
            <a:r>
              <a:rPr lang="zh-CN" altLang="en-US" dirty="0">
                <a:latin typeface="+mn-lt"/>
              </a:rPr>
              <a:t>键继续显示</a:t>
            </a:r>
          </a:p>
          <a:p>
            <a:pPr lvl="1" eaLnBrk="1" hangingPunct="1"/>
            <a:r>
              <a:rPr lang="zh-CN" altLang="en-US" dirty="0">
                <a:latin typeface="+mn-lt"/>
              </a:rPr>
              <a:t>按下</a:t>
            </a:r>
            <a:r>
              <a:rPr lang="en-US" altLang="zh-CN" dirty="0">
                <a:latin typeface="+mn-lt"/>
              </a:rPr>
              <a:t>Ctrl-S</a:t>
            </a:r>
            <a:r>
              <a:rPr lang="zh-CN" altLang="en-US" dirty="0">
                <a:latin typeface="+mn-lt"/>
              </a:rPr>
              <a:t>后暂停显示，有的终端按任意键继续，而有的终端要求必须按下</a:t>
            </a:r>
            <a:r>
              <a:rPr lang="en-US" altLang="zh-CN" dirty="0">
                <a:latin typeface="+mn-lt"/>
              </a:rPr>
              <a:t>Ctrl-Q</a:t>
            </a:r>
            <a:r>
              <a:rPr lang="zh-CN" altLang="en-US" dirty="0">
                <a:latin typeface="+mn-lt"/>
              </a:rPr>
              <a:t>后才继续显示，否则其它按键都不能使得终端继续显示。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仿真终端和虚拟终端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284" y="935499"/>
            <a:ext cx="10363200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仿真终端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altLang="zh-CN" dirty="0">
                <a:latin typeface="+mn-lt"/>
              </a:rPr>
              <a:t>PC</a:t>
            </a:r>
            <a:r>
              <a:rPr lang="zh-CN" altLang="en-US" dirty="0">
                <a:latin typeface="+mn-lt"/>
              </a:rPr>
              <a:t>机串口，运行终端仿真软件来仿真终端。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+mn-lt"/>
              </a:rPr>
              <a:t>例如</a:t>
            </a:r>
            <a:r>
              <a:rPr lang="en-US" altLang="zh-CN" dirty="0">
                <a:latin typeface="+mn-lt"/>
              </a:rPr>
              <a:t>: DOS</a:t>
            </a:r>
            <a:r>
              <a:rPr lang="zh-CN" altLang="en-US" dirty="0">
                <a:latin typeface="+mn-lt"/>
              </a:rPr>
              <a:t>操作系统下的</a:t>
            </a:r>
            <a:r>
              <a:rPr lang="en-US" altLang="zh-CN" dirty="0" err="1">
                <a:latin typeface="+mn-lt"/>
              </a:rPr>
              <a:t>CrossTalk</a:t>
            </a:r>
            <a:endParaRPr lang="en-US" altLang="zh-CN" dirty="0">
              <a:latin typeface="+mn-lt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+mn-lt"/>
              </a:rPr>
              <a:t>        Windows</a:t>
            </a:r>
            <a:r>
              <a:rPr lang="zh-CN" altLang="en-US" dirty="0">
                <a:latin typeface="+mn-lt"/>
              </a:rPr>
              <a:t>中的“超级终端”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+mn-lt"/>
              </a:rPr>
              <a:t>仿真的内容包括实现终端的转义码序列功能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虚拟终端</a:t>
            </a:r>
            <a:endParaRPr lang="zh-CN" altLang="en-US" dirty="0">
              <a:solidFill>
                <a:srgbClr val="CC0000"/>
              </a:solidFill>
            </a:endParaRP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altLang="zh-CN" dirty="0">
                <a:latin typeface="+mn-lt"/>
              </a:rPr>
              <a:t>UNIX</a:t>
            </a:r>
            <a:r>
              <a:rPr lang="zh-CN" altLang="en-US" dirty="0">
                <a:latin typeface="+mn-lt"/>
              </a:rPr>
              <a:t>主机与</a:t>
            </a:r>
            <a:r>
              <a:rPr lang="en-US" altLang="zh-CN" dirty="0">
                <a:latin typeface="+mn-lt"/>
              </a:rPr>
              <a:t>PC</a:t>
            </a:r>
            <a:r>
              <a:rPr lang="zh-CN" altLang="en-US" dirty="0">
                <a:latin typeface="+mn-lt"/>
              </a:rPr>
              <a:t>机通过网络相连，客户端运行</a:t>
            </a:r>
            <a:r>
              <a:rPr lang="en-US" altLang="zh-CN" dirty="0">
                <a:latin typeface="+mn-lt"/>
              </a:rPr>
              <a:t>telnet</a:t>
            </a:r>
            <a:r>
              <a:rPr lang="zh-CN" altLang="en-US" dirty="0">
                <a:latin typeface="+mn-lt"/>
              </a:rPr>
              <a:t>，服务器端</a:t>
            </a:r>
            <a:r>
              <a:rPr lang="en-US" altLang="zh-CN" dirty="0" err="1">
                <a:latin typeface="+mn-lt"/>
              </a:rPr>
              <a:t>telnetd</a:t>
            </a:r>
            <a:r>
              <a:rPr lang="zh-CN" altLang="en-US" dirty="0">
                <a:latin typeface="+mn-lt"/>
              </a:rPr>
              <a:t>，成为</a:t>
            </a:r>
            <a:r>
              <a:rPr lang="en-US" altLang="zh-CN" dirty="0">
                <a:latin typeface="+mn-lt"/>
              </a:rPr>
              <a:t>UNIX</a:t>
            </a:r>
            <a:r>
              <a:rPr lang="zh-CN" altLang="en-US" dirty="0">
                <a:latin typeface="+mn-lt"/>
              </a:rPr>
              <a:t>的一个基于</a:t>
            </a:r>
            <a:r>
              <a:rPr lang="en-US" altLang="zh-CN" dirty="0">
                <a:latin typeface="+mn-lt"/>
              </a:rPr>
              <a:t>TCP</a:t>
            </a:r>
            <a:r>
              <a:rPr lang="zh-CN" altLang="en-US" dirty="0">
                <a:latin typeface="+mn-lt"/>
              </a:rPr>
              <a:t>通信的虚拟终端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安全终端，在</a:t>
            </a:r>
            <a:r>
              <a:rPr lang="en-US" altLang="zh-CN" dirty="0">
                <a:latin typeface="+mn-lt"/>
              </a:rPr>
              <a:t>TCP</a:t>
            </a:r>
            <a:r>
              <a:rPr lang="zh-CN" altLang="en-US" dirty="0">
                <a:latin typeface="+mn-lt"/>
              </a:rPr>
              <a:t>连接上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加密</a:t>
            </a:r>
            <a:r>
              <a:rPr lang="zh-CN" altLang="en-US" dirty="0">
                <a:latin typeface="+mn-lt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压缩</a:t>
            </a:r>
            <a:r>
              <a:rPr lang="zh-CN" altLang="en-US" dirty="0">
                <a:latin typeface="+mn-lt"/>
              </a:rPr>
              <a:t>数据，如：</a:t>
            </a:r>
            <a:r>
              <a:rPr lang="en-US" altLang="zh-CN" dirty="0">
                <a:latin typeface="+mn-lt"/>
              </a:rPr>
              <a:t>Windows</a:t>
            </a:r>
            <a:r>
              <a:rPr lang="zh-CN" altLang="en-US" dirty="0">
                <a:latin typeface="+mn-lt"/>
              </a:rPr>
              <a:t>客户端软件</a:t>
            </a:r>
            <a:r>
              <a:rPr lang="en-US" altLang="zh-CN" dirty="0" err="1">
                <a:latin typeface="+mn-lt"/>
              </a:rPr>
              <a:t>SecureCRT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虚拟终端</a:t>
            </a:r>
          </a:p>
        </p:txBody>
      </p:sp>
      <p:graphicFrame>
        <p:nvGraphicFramePr>
          <p:cNvPr id="25604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8214" y="981076"/>
          <a:ext cx="7272337" cy="580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VISIO" r:id="rId3" imgW="13651992" imgH="10889742" progId="Visio.Drawing.6">
                  <p:embed/>
                </p:oleObj>
              </mc:Choice>
              <mc:Fallback>
                <p:oleObj name="VISIO" r:id="rId3" imgW="13651992" imgH="10889742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981076"/>
                        <a:ext cx="7272337" cy="580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+mn-lt"/>
              </a:rPr>
              <a:t>UNIX</a:t>
            </a:r>
            <a:r>
              <a:rPr lang="zh-CN" altLang="en-US" sz="4000" dirty="0">
                <a:latin typeface="+mn-lt"/>
              </a:rPr>
              <a:t>的发展过程</a:t>
            </a:r>
            <a:r>
              <a:rPr lang="en-US" altLang="zh-CN" sz="4000" dirty="0">
                <a:latin typeface="+mn-lt"/>
              </a:rPr>
              <a:t>(1)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7127" y="975645"/>
            <a:ext cx="7525137" cy="5399088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1964~1968</a:t>
            </a:r>
            <a:r>
              <a:rPr lang="zh-CN" altLang="en-US" sz="2400" dirty="0"/>
              <a:t>年，贝尔实验室，</a:t>
            </a:r>
            <a:r>
              <a:rPr lang="en-US" altLang="zh-CN" sz="2400" dirty="0"/>
              <a:t>MIT</a:t>
            </a:r>
            <a:r>
              <a:rPr lang="zh-CN" altLang="en-US" sz="2400" dirty="0"/>
              <a:t>，</a:t>
            </a:r>
            <a:r>
              <a:rPr lang="en-US" altLang="zh-CN" sz="2400" dirty="0"/>
              <a:t>GE</a:t>
            </a:r>
            <a:r>
              <a:rPr lang="zh-CN" altLang="en-US" sz="2400" dirty="0"/>
              <a:t>等 </a:t>
            </a:r>
            <a:r>
              <a:rPr lang="en-US" altLang="zh-CN" sz="2400" dirty="0"/>
              <a:t>MULTICS</a:t>
            </a:r>
          </a:p>
          <a:p>
            <a:pPr marL="457200" lvl="1" indent="0" eaLnBrk="1" hangingPunct="1"/>
            <a:r>
              <a:rPr lang="en-US" altLang="zh-CN" sz="2000" dirty="0" err="1">
                <a:latin typeface="Times New Roman" pitchFamily="18" charset="0"/>
              </a:rPr>
              <a:t>MULTiplexed</a:t>
            </a:r>
            <a:r>
              <a:rPr lang="en-US" altLang="zh-CN" sz="2000" dirty="0">
                <a:latin typeface="Times New Roman" pitchFamily="18" charset="0"/>
              </a:rPr>
              <a:t> Information and Computing System</a:t>
            </a:r>
          </a:p>
          <a:p>
            <a:pPr marL="457200" lvl="1" indent="0" eaLnBrk="1" hangingPunct="1">
              <a:buNone/>
            </a:pPr>
            <a:r>
              <a:rPr lang="en-US" altLang="zh-CN" sz="2000" dirty="0">
                <a:latin typeface="Times New Roman" pitchFamily="18" charset="0"/>
              </a:rPr>
              <a:t>  </a:t>
            </a:r>
            <a:r>
              <a:rPr lang="zh-CN" altLang="en-US" sz="2000" dirty="0"/>
              <a:t>（多路信息与计算系统）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2000" dirty="0">
                <a:solidFill>
                  <a:schemeClr val="bg2"/>
                </a:solidFill>
                <a:sym typeface="Wingdings" pitchFamily="2" charset="2"/>
              </a:rPr>
              <a:t></a:t>
            </a:r>
            <a:r>
              <a:rPr lang="en-US" altLang="zh-CN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M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any </a:t>
            </a:r>
            <a:r>
              <a:rPr lang="en-US" altLang="zh-CN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U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nnecessarily </a:t>
            </a:r>
            <a:r>
              <a:rPr lang="en-US" altLang="zh-CN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L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arge </a:t>
            </a:r>
            <a:r>
              <a:rPr lang="en-US" altLang="zh-CN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ables </a:t>
            </a:r>
            <a:r>
              <a:rPr lang="en-US" altLang="zh-CN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n </a:t>
            </a:r>
            <a:r>
              <a:rPr lang="en-US" altLang="zh-CN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C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ore </a:t>
            </a:r>
            <a:r>
              <a:rPr lang="en-US" altLang="zh-CN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S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imultaneously</a:t>
            </a:r>
          </a:p>
          <a:p>
            <a:pPr marL="457200" lvl="1" indent="0" eaLnBrk="1" hangingPunct="1">
              <a:buNone/>
            </a:pPr>
            <a:endParaRPr lang="en-US" altLang="zh-CN" sz="2000" dirty="0">
              <a:latin typeface="Times New Roman" pitchFamily="18" charset="0"/>
              <a:sym typeface="Wingdings" pitchFamily="2" charset="2"/>
            </a:endParaRPr>
          </a:p>
          <a:p>
            <a:pPr eaLnBrk="1" hangingPunct="1"/>
            <a:r>
              <a:rPr lang="en-US" altLang="zh-CN" sz="2400" dirty="0"/>
              <a:t>1969</a:t>
            </a:r>
            <a:r>
              <a:rPr lang="zh-CN" altLang="en-US" sz="2400" dirty="0"/>
              <a:t>年，</a:t>
            </a:r>
            <a:r>
              <a:rPr lang="en-US" altLang="zh-CN" sz="2400" dirty="0"/>
              <a:t>UNIX</a:t>
            </a:r>
          </a:p>
          <a:p>
            <a:pPr marL="457200" lvl="1" indent="0" eaLnBrk="1" hangingPunct="1"/>
            <a:r>
              <a:rPr lang="zh-CN" altLang="en-US" sz="2000" dirty="0">
                <a:latin typeface="Times New Roman" pitchFamily="18" charset="0"/>
              </a:rPr>
              <a:t>从事</a:t>
            </a:r>
            <a:r>
              <a:rPr lang="en-US" altLang="zh-CN" sz="2000" dirty="0">
                <a:latin typeface="Times New Roman" pitchFamily="18" charset="0"/>
              </a:rPr>
              <a:t>MULTICS</a:t>
            </a:r>
            <a:r>
              <a:rPr lang="zh-CN" altLang="en-US" sz="2000" dirty="0">
                <a:latin typeface="Times New Roman" pitchFamily="18" charset="0"/>
              </a:rPr>
              <a:t>研究的</a:t>
            </a:r>
            <a:r>
              <a:rPr lang="en-US" altLang="zh-CN" sz="2000" dirty="0">
                <a:latin typeface="Times New Roman" pitchFamily="18" charset="0"/>
              </a:rPr>
              <a:t>Ken Thompson, Dennis Ritchie</a:t>
            </a:r>
            <a:r>
              <a:rPr lang="zh-CN" altLang="en-US" sz="2000" dirty="0">
                <a:latin typeface="Times New Roman" pitchFamily="18" charset="0"/>
              </a:rPr>
              <a:t>在</a:t>
            </a:r>
            <a:r>
              <a:rPr lang="en-US" altLang="zh-CN" sz="2000" dirty="0">
                <a:latin typeface="Times New Roman" pitchFamily="18" charset="0"/>
              </a:rPr>
              <a:t>PDP-7</a:t>
            </a:r>
            <a:r>
              <a:rPr lang="zh-CN" altLang="en-US" sz="2000" dirty="0">
                <a:latin typeface="Times New Roman" pitchFamily="18" charset="0"/>
              </a:rPr>
              <a:t>计算机，汇编语言实现</a:t>
            </a:r>
            <a:r>
              <a:rPr lang="en-US" altLang="zh-CN" sz="2000" dirty="0">
                <a:latin typeface="Times New Roman" pitchFamily="18" charset="0"/>
              </a:rPr>
              <a:t>UNICS </a:t>
            </a:r>
            <a:r>
              <a:rPr lang="zh-CN" altLang="en-US" sz="2000" dirty="0">
                <a:latin typeface="Times New Roman" pitchFamily="18" charset="0"/>
              </a:rPr>
              <a:t>（</a:t>
            </a:r>
            <a:r>
              <a:rPr lang="en-US" altLang="zh-CN" sz="2000" dirty="0">
                <a:latin typeface="Times New Roman" pitchFamily="18" charset="0"/>
              </a:rPr>
              <a:t>UNIX</a:t>
            </a:r>
            <a:r>
              <a:rPr lang="zh-CN" altLang="en-US" sz="2000" dirty="0">
                <a:latin typeface="Times New Roman" pitchFamily="18" charset="0"/>
              </a:rPr>
              <a:t>）</a:t>
            </a:r>
          </a:p>
          <a:p>
            <a:pPr marL="457200" lvl="1" indent="0" eaLnBrk="1" hangingPunct="1">
              <a:buNone/>
            </a:pPr>
            <a:r>
              <a:rPr lang="zh-CN" altLang="en-US" sz="2000" dirty="0">
                <a:latin typeface="Times New Roman" pitchFamily="18" charset="0"/>
              </a:rPr>
              <a:t>  </a:t>
            </a:r>
            <a:r>
              <a:rPr lang="en-US" altLang="zh-CN" sz="2000" dirty="0" err="1">
                <a:latin typeface="Times New Roman" pitchFamily="18" charset="0"/>
              </a:rPr>
              <a:t>UNiplexed</a:t>
            </a:r>
            <a:r>
              <a:rPr lang="en-US" altLang="zh-CN" sz="2000" dirty="0">
                <a:latin typeface="Times New Roman" pitchFamily="18" charset="0"/>
              </a:rPr>
              <a:t> Information and Computing System</a:t>
            </a:r>
          </a:p>
          <a:p>
            <a:pPr marL="457200" lvl="1" indent="0" eaLnBrk="1" hangingPunct="1"/>
            <a:r>
              <a:rPr lang="zh-CN" altLang="en-US" sz="2000" dirty="0">
                <a:latin typeface="Times New Roman" pitchFamily="18" charset="0"/>
              </a:rPr>
              <a:t>对</a:t>
            </a:r>
            <a:r>
              <a:rPr lang="en-US" altLang="zh-CN" sz="2000" dirty="0">
                <a:latin typeface="Times New Roman" pitchFamily="18" charset="0"/>
              </a:rPr>
              <a:t>MULTICS</a:t>
            </a:r>
            <a:r>
              <a:rPr lang="zh-CN" altLang="en-US" sz="2000" dirty="0">
                <a:latin typeface="Times New Roman" pitchFamily="18" charset="0"/>
              </a:rPr>
              <a:t>做了裁减，小而精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/>
          </a:p>
        </p:txBody>
      </p:sp>
      <p:pic>
        <p:nvPicPr>
          <p:cNvPr id="4101" name="Picture 4" descr="KenThompson(1943)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9196" y="981075"/>
            <a:ext cx="2185987" cy="3024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dmr(1941)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9196" y="3716338"/>
            <a:ext cx="2173287" cy="252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9047757" y="3352800"/>
            <a:ext cx="236378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Verdana" pitchFamily="34" charset="0"/>
              </a:rPr>
              <a:t>Ken Thompson(1943)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8976320" y="5949950"/>
            <a:ext cx="23431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Dennis Ritchie(1941)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+mn-lt"/>
              </a:rPr>
              <a:t>PDP-11, Ken &amp; Dennis</a:t>
            </a:r>
          </a:p>
        </p:txBody>
      </p:sp>
      <p:pic>
        <p:nvPicPr>
          <p:cNvPr id="6148" name="Picture 7" descr="ken-and-de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1" y="1033464"/>
            <a:ext cx="6697663" cy="536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+mn-lt"/>
              </a:rPr>
              <a:t>UNIX</a:t>
            </a:r>
            <a:r>
              <a:rPr lang="zh-CN" altLang="en-US" dirty="0">
                <a:latin typeface="+mn-lt"/>
              </a:rPr>
              <a:t>的发展过程</a:t>
            </a:r>
            <a:r>
              <a:rPr lang="en-US" altLang="zh-CN" dirty="0">
                <a:latin typeface="+mn-lt"/>
              </a:rPr>
              <a:t>(2)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284" y="981075"/>
            <a:ext cx="6621347" cy="525465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C</a:t>
            </a:r>
            <a:r>
              <a:rPr lang="zh-CN" altLang="en-US" sz="2400" dirty="0"/>
              <a:t>语言</a:t>
            </a:r>
          </a:p>
          <a:p>
            <a:pPr marL="457200" lvl="1" indent="0" eaLnBrk="1" hangingPunct="1"/>
            <a:r>
              <a:rPr lang="en-US" altLang="zh-CN" sz="2000" dirty="0">
                <a:latin typeface="Times New Roman" pitchFamily="18" charset="0"/>
              </a:rPr>
              <a:t>UNIX</a:t>
            </a:r>
            <a:r>
              <a:rPr lang="zh-CN" altLang="en-US" sz="2000" dirty="0">
                <a:latin typeface="Times New Roman" pitchFamily="18" charset="0"/>
              </a:rPr>
              <a:t>移植到</a:t>
            </a:r>
            <a:r>
              <a:rPr lang="en-US" altLang="zh-CN" sz="2000" dirty="0">
                <a:latin typeface="Times New Roman" pitchFamily="18" charset="0"/>
              </a:rPr>
              <a:t>PDP-11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Dennis Ritchie</a:t>
            </a:r>
            <a:r>
              <a:rPr lang="zh-CN" altLang="en-US" sz="2000" dirty="0">
                <a:latin typeface="Times New Roman" pitchFamily="18" charset="0"/>
              </a:rPr>
              <a:t>发明</a:t>
            </a:r>
            <a:r>
              <a:rPr lang="en-US" altLang="zh-CN" sz="2000" dirty="0">
                <a:latin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</a:rPr>
              <a:t>语言，</a:t>
            </a:r>
            <a:r>
              <a:rPr lang="en-US" altLang="zh-CN" sz="2000" dirty="0">
                <a:latin typeface="Times New Roman" pitchFamily="18" charset="0"/>
              </a:rPr>
              <a:t>UNIX</a:t>
            </a:r>
            <a:r>
              <a:rPr lang="zh-CN" altLang="en-US" sz="2000" dirty="0">
                <a:latin typeface="Times New Roman" pitchFamily="18" charset="0"/>
              </a:rPr>
              <a:t>的</a:t>
            </a:r>
            <a:r>
              <a:rPr lang="en-US" altLang="zh-CN" sz="2000" dirty="0">
                <a:latin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</a:rPr>
              <a:t>语言源程序代码和说明书赠送给美国的大学</a:t>
            </a:r>
            <a:endParaRPr lang="en-US" altLang="en-US" sz="2000" dirty="0">
              <a:latin typeface="Times New Roman" pitchFamily="18" charset="0"/>
            </a:endParaRPr>
          </a:p>
          <a:p>
            <a:pPr eaLnBrk="1" hangingPunct="1"/>
            <a:r>
              <a:rPr lang="en-US" altLang="zh-CN" sz="2400" dirty="0"/>
              <a:t>Internet</a:t>
            </a:r>
          </a:p>
          <a:p>
            <a:pPr marL="457200" lvl="1" indent="0" eaLnBrk="1" hangingPunct="1"/>
            <a:r>
              <a:rPr lang="en-US" altLang="zh-CN" sz="2000" dirty="0">
                <a:latin typeface="Times New Roman" pitchFamily="18" charset="0"/>
              </a:rPr>
              <a:t> 1979</a:t>
            </a:r>
            <a:r>
              <a:rPr lang="zh-CN" altLang="en-US" sz="2000" dirty="0">
                <a:latin typeface="Times New Roman" pitchFamily="18" charset="0"/>
              </a:rPr>
              <a:t>年美国国防部</a:t>
            </a:r>
            <a:r>
              <a:rPr lang="en-US" altLang="zh-CN" sz="2000" dirty="0">
                <a:latin typeface="Times New Roman" pitchFamily="18" charset="0"/>
              </a:rPr>
              <a:t>ARPA</a:t>
            </a:r>
            <a:r>
              <a:rPr lang="zh-CN" altLang="en-US" sz="2000" dirty="0">
                <a:latin typeface="Times New Roman" pitchFamily="18" charset="0"/>
              </a:rPr>
              <a:t>网络</a:t>
            </a:r>
          </a:p>
          <a:p>
            <a:pPr eaLnBrk="1" hangingPunct="1"/>
            <a:r>
              <a:rPr lang="zh-CN" altLang="en-US" sz="2400" dirty="0"/>
              <a:t>工作站的诞生</a:t>
            </a:r>
          </a:p>
          <a:p>
            <a:pPr eaLnBrk="1" hangingPunct="1"/>
            <a:r>
              <a:rPr kumimoji="0" lang="en-US" altLang="zh-CN" sz="2400" dirty="0"/>
              <a:t>UNIX</a:t>
            </a:r>
            <a:r>
              <a:rPr kumimoji="0" lang="zh-CN" altLang="en-US" sz="2400" dirty="0"/>
              <a:t>是新技术诞生的温床</a:t>
            </a:r>
          </a:p>
          <a:p>
            <a:pPr marL="457200" lvl="1" indent="0" eaLnBrk="1" hangingPunct="1"/>
            <a:r>
              <a:rPr kumimoji="0" lang="en-US" altLang="zh-CN" sz="2000" dirty="0">
                <a:latin typeface="Times New Roman" pitchFamily="18" charset="0"/>
              </a:rPr>
              <a:t>C</a:t>
            </a:r>
            <a:r>
              <a:rPr kumimoji="0" lang="zh-CN" altLang="en-US" sz="2000" dirty="0">
                <a:latin typeface="Times New Roman" pitchFamily="18" charset="0"/>
              </a:rPr>
              <a:t>语言</a:t>
            </a:r>
          </a:p>
          <a:p>
            <a:pPr marL="457200" lvl="1" indent="0" eaLnBrk="1" hangingPunct="1"/>
            <a:r>
              <a:rPr kumimoji="0" lang="en-US" altLang="zh-CN" sz="2000" dirty="0">
                <a:latin typeface="Times New Roman" pitchFamily="18" charset="0"/>
              </a:rPr>
              <a:t>Internet</a:t>
            </a:r>
          </a:p>
          <a:p>
            <a:pPr marL="457200" lvl="1" indent="0" eaLnBrk="1" hangingPunct="1"/>
            <a:r>
              <a:rPr kumimoji="0" lang="zh-CN" altLang="en-US" sz="2000" dirty="0">
                <a:latin typeface="Times New Roman" pitchFamily="18" charset="0"/>
              </a:rPr>
              <a:t>面</a:t>
            </a:r>
            <a:r>
              <a:rPr lang="zh-CN" altLang="en-US" sz="2000" dirty="0">
                <a:latin typeface="Times New Roman" pitchFamily="18" charset="0"/>
              </a:rPr>
              <a:t>向对象的程序设计</a:t>
            </a:r>
            <a:r>
              <a:rPr lang="en-US" altLang="zh-CN" sz="2000" dirty="0">
                <a:latin typeface="Times New Roman" pitchFamily="18" charset="0"/>
              </a:rPr>
              <a:t>C++</a:t>
            </a:r>
          </a:p>
          <a:p>
            <a:pPr marL="457200" lvl="1" indent="0" eaLnBrk="1" hangingPunct="1"/>
            <a:r>
              <a:rPr lang="en-US" altLang="zh-CN" sz="2000" dirty="0">
                <a:latin typeface="Times New Roman" pitchFamily="18" charset="0"/>
              </a:rPr>
              <a:t>JAVA</a:t>
            </a:r>
          </a:p>
        </p:txBody>
      </p:sp>
      <p:pic>
        <p:nvPicPr>
          <p:cNvPr id="5125" name="Picture 4" descr="Dennis Ritchie and Bill Joy-1954, late 70s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8456" y="1065238"/>
            <a:ext cx="3182937" cy="2746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 rot="10800000" flipV="1">
            <a:off x="8109893" y="3600475"/>
            <a:ext cx="28813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Dennis &amp; Bill Joy(1954)</a:t>
            </a:r>
          </a:p>
        </p:txBody>
      </p:sp>
      <p:pic>
        <p:nvPicPr>
          <p:cNvPr id="5127" name="Picture 7" descr="Ken Thompson and Dennis Ritchie, 1970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51118" y="3946550"/>
            <a:ext cx="3529013" cy="2290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7678092" y="5962675"/>
            <a:ext cx="37465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Ken Thompson &amp; Dennis Ritchie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+mn-lt"/>
              </a:rPr>
              <a:t>UNIX</a:t>
            </a:r>
            <a:r>
              <a:rPr lang="zh-CN" altLang="en-US" sz="4000" dirty="0">
                <a:latin typeface="+mn-lt"/>
              </a:rPr>
              <a:t>早期的两大流派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贝尔实验室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版本排号：第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1-7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版，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System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Ⅱ, Ⅲ, Ⅳ, Ⅴ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UNIX System V Release 4.2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SVR4.2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SCO UNIX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/>
              <a:t>加州大学伯克利分校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计算机系统研究小组（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CSRG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）的</a:t>
            </a:r>
            <a:r>
              <a:rPr kumimoji="0" lang="en-US" altLang="zh-CN" dirty="0">
                <a:solidFill>
                  <a:srgbClr val="000000"/>
                </a:solidFill>
                <a:latin typeface="Times New Roman" pitchFamily="18" charset="0"/>
              </a:rPr>
              <a:t>BSD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UNIX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Berkeley Software Distributions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较有影响的版本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4.3BSD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FreeBSD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NetBSD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+mn-lt"/>
              </a:rPr>
              <a:t>UNIX</a:t>
            </a:r>
            <a:r>
              <a:rPr lang="zh-CN" altLang="en-US" sz="4000" dirty="0">
                <a:latin typeface="+mn-lt"/>
              </a:rPr>
              <a:t>在教学上的使用和</a:t>
            </a:r>
            <a:r>
              <a:rPr lang="en-US" altLang="zh-CN" sz="4000" dirty="0">
                <a:latin typeface="+mn-lt"/>
              </a:rPr>
              <a:t>LINUX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1463" y="908720"/>
            <a:ext cx="8784977" cy="5529262"/>
          </a:xfrm>
        </p:spPr>
        <p:txBody>
          <a:bodyPr/>
          <a:lstStyle/>
          <a:p>
            <a:pPr eaLnBrk="1" hangingPunct="1"/>
            <a:r>
              <a:rPr kumimoji="0" lang="zh-CN" altLang="en-US" sz="2400" dirty="0"/>
              <a:t>逐行注释源代码</a:t>
            </a:r>
          </a:p>
          <a:p>
            <a:pPr marL="457200" lvl="1" indent="0" eaLnBrk="1" hangingPunct="1"/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澳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大利亚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John Lions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注释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UNIX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第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版代码</a:t>
            </a:r>
          </a:p>
          <a:p>
            <a:pPr marL="457200" lvl="1" indent="0" eaLnBrk="1" hangingPunct="1"/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《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莱昂氏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UNIX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源代码分析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》</a:t>
            </a:r>
          </a:p>
          <a:p>
            <a:pPr eaLnBrk="1" hangingPunct="1"/>
            <a:r>
              <a:rPr kumimoji="0" lang="zh-CN" altLang="en-US" sz="2400" dirty="0"/>
              <a:t>教学应用</a:t>
            </a:r>
            <a:r>
              <a:rPr kumimoji="0" lang="en-US" altLang="zh-CN" sz="2400" dirty="0"/>
              <a:t>UNIX</a:t>
            </a:r>
            <a:r>
              <a:rPr kumimoji="0" lang="zh-CN" altLang="en-US" sz="2400" dirty="0"/>
              <a:t>源代码的限制</a:t>
            </a:r>
          </a:p>
          <a:p>
            <a:pPr marL="457200" lvl="1" indent="0" eaLnBrk="1" hangingPunct="1"/>
            <a:r>
              <a:rPr kumimoji="0" lang="en-US" altLang="zh-CN" sz="2000" dirty="0">
                <a:latin typeface="Times New Roman" pitchFamily="18" charset="0"/>
              </a:rPr>
              <a:t>U</a:t>
            </a:r>
            <a:r>
              <a:rPr lang="en-US" altLang="zh-CN" sz="2000" dirty="0">
                <a:latin typeface="Times New Roman" pitchFamily="18" charset="0"/>
              </a:rPr>
              <a:t>NIX</a:t>
            </a:r>
            <a:r>
              <a:rPr lang="zh-CN" altLang="en-US" sz="2000" dirty="0">
                <a:latin typeface="Times New Roman" pitchFamily="18" charset="0"/>
              </a:rPr>
              <a:t>商标专利</a:t>
            </a:r>
          </a:p>
          <a:p>
            <a:pPr marL="457200" lvl="1" indent="0" eaLnBrk="1" hangingPunct="1"/>
            <a:r>
              <a:rPr lang="zh-CN" altLang="en-US" sz="2000" dirty="0">
                <a:latin typeface="Times New Roman" pitchFamily="18" charset="0"/>
              </a:rPr>
              <a:t>源代码不公开</a:t>
            </a:r>
          </a:p>
          <a:p>
            <a:pPr marL="457200" lvl="1" indent="0" eaLnBrk="1" hangingPunct="1"/>
            <a:r>
              <a:rPr lang="zh-CN" altLang="en-US" sz="2000" dirty="0">
                <a:latin typeface="Times New Roman" pitchFamily="18" charset="0"/>
              </a:rPr>
              <a:t>新的系统很庞杂，不再适于教学</a:t>
            </a:r>
          </a:p>
          <a:p>
            <a:pPr eaLnBrk="1" hangingPunct="1"/>
            <a:r>
              <a:rPr lang="zh-CN" altLang="en-US" sz="2400" dirty="0"/>
              <a:t>教学版</a:t>
            </a:r>
            <a:r>
              <a:rPr lang="en-US" altLang="zh-CN" sz="2400" dirty="0"/>
              <a:t>UNIX</a:t>
            </a:r>
          </a:p>
          <a:p>
            <a:pPr marL="457200" lvl="1" indent="0" eaLnBrk="1" hangingPunct="1"/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3366FF"/>
                </a:solidFill>
                <a:latin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Andrew S. Tanenbaum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MINIX</a:t>
            </a:r>
          </a:p>
          <a:p>
            <a:pPr eaLnBrk="1" hangingPunct="1"/>
            <a:r>
              <a:rPr lang="en-US" altLang="zh-CN" sz="2400" dirty="0"/>
              <a:t>Linux</a:t>
            </a:r>
            <a:r>
              <a:rPr lang="zh-CN" altLang="en-US" sz="2400" dirty="0"/>
              <a:t>诞生</a:t>
            </a:r>
          </a:p>
          <a:p>
            <a:pPr marL="457200" lvl="1" indent="0" eaLnBrk="1" hangingPunct="1"/>
            <a:r>
              <a:rPr lang="zh-CN" altLang="en-US" sz="2000" dirty="0">
                <a:latin typeface="Times New Roman" pitchFamily="18" charset="0"/>
              </a:rPr>
              <a:t>芬兰</a:t>
            </a:r>
            <a:r>
              <a:rPr lang="en-US" altLang="zh-CN" sz="2000" dirty="0">
                <a:latin typeface="Times New Roman" pitchFamily="18" charset="0"/>
              </a:rPr>
              <a:t>Linus Benedict Torvalds</a:t>
            </a:r>
          </a:p>
          <a:p>
            <a:pPr marL="457200" lvl="1" indent="0" eaLnBrk="1" hangingPunct="1">
              <a:buNone/>
            </a:pPr>
            <a:r>
              <a:rPr lang="zh-CN" altLang="en-US" sz="2000" dirty="0">
                <a:latin typeface="Times New Roman" pitchFamily="18" charset="0"/>
              </a:rPr>
              <a:t>基于</a:t>
            </a:r>
            <a:r>
              <a:rPr lang="en-US" altLang="zh-CN" sz="2000" dirty="0">
                <a:latin typeface="Times New Roman" pitchFamily="18" charset="0"/>
              </a:rPr>
              <a:t>Intel 80386</a:t>
            </a:r>
            <a:r>
              <a:rPr lang="zh-CN" altLang="en-US" sz="2000" dirty="0">
                <a:latin typeface="Times New Roman" pitchFamily="18" charset="0"/>
              </a:rPr>
              <a:t>体系结构的</a:t>
            </a:r>
            <a:r>
              <a:rPr lang="en-US" altLang="zh-CN" sz="2000" dirty="0" err="1">
                <a:latin typeface="Times New Roman" pitchFamily="18" charset="0"/>
              </a:rPr>
              <a:t>Freax</a:t>
            </a:r>
            <a:endParaRPr lang="en-US" altLang="zh-CN" sz="2000" dirty="0">
              <a:latin typeface="Times New Roman" pitchFamily="18" charset="0"/>
            </a:endParaRPr>
          </a:p>
          <a:p>
            <a:pPr marL="457200" lvl="1" indent="0" eaLnBrk="1" hangingPunct="1"/>
            <a:r>
              <a:rPr lang="zh-CN" altLang="en-US" sz="2000" dirty="0">
                <a:latin typeface="Times New Roman" pitchFamily="18" charset="0"/>
              </a:rPr>
              <a:t>早期源代码免费公布于</a:t>
            </a:r>
            <a:r>
              <a:rPr lang="en-US" altLang="zh-CN" sz="2000" dirty="0">
                <a:latin typeface="Times New Roman" pitchFamily="18" charset="0"/>
              </a:rPr>
              <a:t>Internet</a:t>
            </a:r>
            <a:r>
              <a:rPr lang="zh-CN" altLang="en-US" sz="2000" dirty="0">
                <a:latin typeface="Times New Roman" pitchFamily="18" charset="0"/>
              </a:rPr>
              <a:t>上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</a:rPr>
              <a:t>linux</a:t>
            </a:r>
            <a:r>
              <a:rPr lang="en-US" altLang="zh-CN" sz="2000" dirty="0">
                <a:latin typeface="Times New Roman" pitchFamily="18" charset="0"/>
              </a:rPr>
              <a:t>)</a:t>
            </a:r>
          </a:p>
          <a:p>
            <a:pPr lvl="1" eaLnBrk="1" hangingPunct="1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八卦：</a:t>
            </a:r>
            <a:r>
              <a:rPr lang="zh-CN" altLang="en-US" sz="2000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李纳斯同学和谭老师的争论</a:t>
            </a:r>
            <a:endParaRPr lang="en-US" altLang="zh-CN" sz="2000" dirty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 eaLnBrk="1" hangingPunct="1"/>
            <a:endParaRPr lang="en-US" altLang="zh-CN" sz="2000" dirty="0">
              <a:latin typeface="Times New Roman" pitchFamily="18" charset="0"/>
            </a:endParaRPr>
          </a:p>
        </p:txBody>
      </p:sp>
      <p:pic>
        <p:nvPicPr>
          <p:cNvPr id="8197" name="Picture 4" descr="Andy Tanenbaum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4788" y="950913"/>
            <a:ext cx="2457450" cy="2622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535864" y="3300413"/>
            <a:ext cx="28098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 Tanenbaum</a:t>
            </a:r>
          </a:p>
        </p:txBody>
      </p:sp>
      <p:pic>
        <p:nvPicPr>
          <p:cNvPr id="8199" name="Picture 7" descr="Linus(196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4788" y="3829050"/>
            <a:ext cx="2260600" cy="2624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7462839" y="6237288"/>
            <a:ext cx="28098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 Linus(1969.12.28)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4964A4-41FA-44DD-A6E2-A16816E0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90" y="0"/>
            <a:ext cx="9212820" cy="6858000"/>
          </a:xfrm>
          <a:prstGeom prst="rect">
            <a:avLst/>
          </a:prstGeom>
        </p:spPr>
      </p:pic>
      <p:sp>
        <p:nvSpPr>
          <p:cNvPr id="3" name="Line 3">
            <a:extLst>
              <a:ext uri="{FF2B5EF4-FFF2-40B4-BE49-F238E27FC236}">
                <a16:creationId xmlns:a16="http://schemas.microsoft.com/office/drawing/2014/main" id="{C5F3A6D5-1C09-49AB-BAEA-EAB27DDFA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424" y="908720"/>
            <a:ext cx="1036915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8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2060575"/>
            <a:ext cx="7772400" cy="1873250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solidFill>
                  <a:srgbClr val="3366FF"/>
                </a:solidFill>
              </a:rPr>
              <a:t>1.2 </a:t>
            </a:r>
            <a:r>
              <a:rPr lang="en-US" altLang="en-US" sz="4800" dirty="0" err="1">
                <a:solidFill>
                  <a:srgbClr val="3366FF"/>
                </a:solidFill>
              </a:rPr>
              <a:t>系统登录与退出</a:t>
            </a:r>
            <a:endParaRPr lang="zh-CN" altLang="en-US" sz="4800" dirty="0">
              <a:solidFill>
                <a:srgbClr val="3366FF"/>
              </a:solidFill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911425" y="908720"/>
            <a:ext cx="1044116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蒋砚军《UNIX操作系统》">
  <a:themeElements>
    <a:clrScheme name="">
      <a:dk1>
        <a:srgbClr val="000000"/>
      </a:dk1>
      <a:lt1>
        <a:srgbClr val="FF9900"/>
      </a:lt1>
      <a:dk2>
        <a:srgbClr val="FF9900"/>
      </a:dk2>
      <a:lt2>
        <a:srgbClr val="969696"/>
      </a:lt2>
      <a:accent1>
        <a:srgbClr val="00CC99"/>
      </a:accent1>
      <a:accent2>
        <a:srgbClr val="3333CC"/>
      </a:accent2>
      <a:accent3>
        <a:srgbClr val="FFC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蒋砚军《UNIX操作系统》">
      <a:majorFont>
        <a:latin typeface="Times New Roman"/>
        <a:ea typeface="楷体_GB2312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lnDef>
  </a:objectDefaults>
  <a:extraClrSchemeLst>
    <a:extraClrScheme>
      <a:clrScheme name="蒋砚军《UNIX操作系统》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蒋砚军《UNIX操作系统》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2531</TotalTime>
  <Words>1178</Words>
  <Application>Microsoft Office PowerPoint</Application>
  <PresentationFormat>宽屏</PresentationFormat>
  <Paragraphs>161</Paragraphs>
  <Slides>24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MS PGothic</vt:lpstr>
      <vt:lpstr>仿宋</vt:lpstr>
      <vt:lpstr>仿宋_GB2312</vt:lpstr>
      <vt:lpstr>黑体</vt:lpstr>
      <vt:lpstr>楷体</vt:lpstr>
      <vt:lpstr>楷体_GB2312</vt:lpstr>
      <vt:lpstr>宋体</vt:lpstr>
      <vt:lpstr>微软雅黑</vt:lpstr>
      <vt:lpstr>Arial</vt:lpstr>
      <vt:lpstr>Calibri</vt:lpstr>
      <vt:lpstr>Lucida Console</vt:lpstr>
      <vt:lpstr>Times New Roman</vt:lpstr>
      <vt:lpstr>Verdana</vt:lpstr>
      <vt:lpstr>Wingdings</vt:lpstr>
      <vt:lpstr>蒋砚军《UNIX操作系统》</vt:lpstr>
      <vt:lpstr>自定义设计方案</vt:lpstr>
      <vt:lpstr>VISIO</vt:lpstr>
      <vt:lpstr>Microsoft Visio 2000/2002 Drawing</vt:lpstr>
      <vt:lpstr>Visio</vt:lpstr>
      <vt:lpstr>第1章  开始使用Linux</vt:lpstr>
      <vt:lpstr>1.1 Linux发展过程</vt:lpstr>
      <vt:lpstr>UNIX的发展过程(1)</vt:lpstr>
      <vt:lpstr>PDP-11, Ken &amp; Dennis</vt:lpstr>
      <vt:lpstr>UNIX的发展过程(2) </vt:lpstr>
      <vt:lpstr>UNIX早期的两大流派</vt:lpstr>
      <vt:lpstr>UNIX在教学上的使用和LINUX</vt:lpstr>
      <vt:lpstr>PowerPoint 演示文稿</vt:lpstr>
      <vt:lpstr>1.2 系统登录与退出</vt:lpstr>
      <vt:lpstr>字符终端</vt:lpstr>
      <vt:lpstr>英文打字机（Typewriter）</vt:lpstr>
      <vt:lpstr>电传打字机（Teletypewriter）</vt:lpstr>
      <vt:lpstr>电传打字机（Teletypewriter）</vt:lpstr>
      <vt:lpstr>字符终端</vt:lpstr>
      <vt:lpstr>主机与终端的连接</vt:lpstr>
      <vt:lpstr>终端与主机的功能分工</vt:lpstr>
      <vt:lpstr>PowerPoint 演示文稿</vt:lpstr>
      <vt:lpstr>PowerPoint 演示文稿</vt:lpstr>
      <vt:lpstr>终端转义序列</vt:lpstr>
      <vt:lpstr>终端类型</vt:lpstr>
      <vt:lpstr>主机和终端之间的流量控制 </vt:lpstr>
      <vt:lpstr>Ctrl-S和Ctrl-Q </vt:lpstr>
      <vt:lpstr>仿真终端和虚拟终端</vt:lpstr>
      <vt:lpstr>虚拟终端</vt:lpstr>
    </vt:vector>
  </TitlesOfParts>
  <Company>北京邮电大学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UNIX讲义</dc:title>
  <dc:creator>北京邮电大学 蒋砚军</dc:creator>
  <cp:lastModifiedBy>▷</cp:lastModifiedBy>
  <cp:revision>378</cp:revision>
  <dcterms:created xsi:type="dcterms:W3CDTF">2001-09-25T00:57:40Z</dcterms:created>
  <dcterms:modified xsi:type="dcterms:W3CDTF">2020-02-26T09:04:22Z</dcterms:modified>
</cp:coreProperties>
</file>