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2"/>
  </p:notesMasterIdLst>
  <p:handoutMasterIdLst>
    <p:handoutMasterId r:id="rId83"/>
  </p:handoutMasterIdLst>
  <p:sldIdLst>
    <p:sldId id="256" r:id="rId2"/>
    <p:sldId id="257" r:id="rId3"/>
    <p:sldId id="258" r:id="rId4"/>
    <p:sldId id="259" r:id="rId5"/>
    <p:sldId id="332" r:id="rId6"/>
    <p:sldId id="261" r:id="rId7"/>
    <p:sldId id="262" r:id="rId8"/>
    <p:sldId id="263" r:id="rId9"/>
    <p:sldId id="264" r:id="rId10"/>
    <p:sldId id="379" r:id="rId11"/>
    <p:sldId id="265" r:id="rId12"/>
    <p:sldId id="266" r:id="rId13"/>
    <p:sldId id="380" r:id="rId14"/>
    <p:sldId id="381" r:id="rId15"/>
    <p:sldId id="382" r:id="rId16"/>
    <p:sldId id="383" r:id="rId17"/>
    <p:sldId id="384" r:id="rId18"/>
    <p:sldId id="272" r:id="rId19"/>
    <p:sldId id="273" r:id="rId20"/>
    <p:sldId id="274" r:id="rId21"/>
    <p:sldId id="275" r:id="rId22"/>
    <p:sldId id="276" r:id="rId23"/>
    <p:sldId id="277" r:id="rId24"/>
    <p:sldId id="278"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71" r:id="rId44"/>
    <p:sldId id="300" r:id="rId45"/>
    <p:sldId id="385" r:id="rId46"/>
    <p:sldId id="302" r:id="rId47"/>
    <p:sldId id="303" r:id="rId48"/>
    <p:sldId id="304" r:id="rId49"/>
    <p:sldId id="306" r:id="rId50"/>
    <p:sldId id="307" r:id="rId51"/>
    <p:sldId id="386" r:id="rId52"/>
    <p:sldId id="387" r:id="rId53"/>
    <p:sldId id="388" r:id="rId54"/>
    <p:sldId id="331" r:id="rId55"/>
    <p:sldId id="308" r:id="rId56"/>
    <p:sldId id="373" r:id="rId57"/>
    <p:sldId id="374" r:id="rId58"/>
    <p:sldId id="364" r:id="rId59"/>
    <p:sldId id="347" r:id="rId60"/>
    <p:sldId id="348" r:id="rId61"/>
    <p:sldId id="349" r:id="rId62"/>
    <p:sldId id="350" r:id="rId63"/>
    <p:sldId id="375" r:id="rId64"/>
    <p:sldId id="351" r:id="rId65"/>
    <p:sldId id="352" r:id="rId66"/>
    <p:sldId id="353" r:id="rId67"/>
    <p:sldId id="354" r:id="rId68"/>
    <p:sldId id="355" r:id="rId69"/>
    <p:sldId id="389" r:id="rId70"/>
    <p:sldId id="356" r:id="rId71"/>
    <p:sldId id="357" r:id="rId72"/>
    <p:sldId id="376" r:id="rId73"/>
    <p:sldId id="359" r:id="rId74"/>
    <p:sldId id="360" r:id="rId75"/>
    <p:sldId id="361" r:id="rId76"/>
    <p:sldId id="362" r:id="rId77"/>
    <p:sldId id="390" r:id="rId78"/>
    <p:sldId id="391" r:id="rId79"/>
    <p:sldId id="377" r:id="rId80"/>
    <p:sldId id="378" r:id="rId81"/>
  </p:sldIdLst>
  <p:sldSz cx="9144000" cy="6858000" type="screen4x3"/>
  <p:notesSz cx="10234613" cy="70993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66"/>
    <a:srgbClr val="DDDDDD"/>
    <a:srgbClr val="C0C0C0"/>
    <a:srgbClr val="00FF00"/>
    <a:srgbClr val="FD9BA7"/>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5" d="100"/>
          <a:sy n="115" d="100"/>
        </p:scale>
        <p:origin x="14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fld id="{24131A23-95D3-4E11-A624-6178C1BC70C4}" type="slidenum">
              <a:rPr lang="en-US" altLang="zh-CN"/>
              <a:pPr/>
              <a:t>‹#›</a:t>
            </a:fld>
            <a:endParaRPr lang="en-US" altLang="zh-CN"/>
          </a:p>
        </p:txBody>
      </p:sp>
    </p:spTree>
    <p:extLst>
      <p:ext uri="{BB962C8B-B14F-4D97-AF65-F5344CB8AC3E}">
        <p14:creationId xmlns:p14="http://schemas.microsoft.com/office/powerpoint/2010/main" val="1994147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endParaRPr lang="en-US" altLang="zh-CN"/>
          </a:p>
        </p:txBody>
      </p:sp>
      <p:sp>
        <p:nvSpPr>
          <p:cNvPr id="6148"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fld id="{6272F5AE-187D-4847-8E55-9A17765DC001}" type="slidenum">
              <a:rPr lang="en-US" altLang="zh-CN"/>
              <a:pPr/>
              <a:t>‹#›</a:t>
            </a:fld>
            <a:endParaRPr lang="en-US" altLang="zh-CN"/>
          </a:p>
        </p:txBody>
      </p:sp>
    </p:spTree>
    <p:extLst>
      <p:ext uri="{BB962C8B-B14F-4D97-AF65-F5344CB8AC3E}">
        <p14:creationId xmlns:p14="http://schemas.microsoft.com/office/powerpoint/2010/main" val="19181096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ECFB44D-4D36-41B9-863F-3B15B13BC3B0}" type="slidenum">
              <a:rPr lang="en-US" altLang="zh-CN"/>
              <a:pPr/>
              <a:t>1</a:t>
            </a:fld>
            <a:endParaRPr lang="en-US" altLang="zh-CN"/>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0DE5EC5-9712-4E4D-8D52-5051F1035EA3}" type="slidenum">
              <a:rPr lang="en-US" altLang="zh-CN"/>
              <a:pPr/>
              <a:t>12</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845936D-53DD-484E-AA7C-8029B4722883}" type="slidenum">
              <a:rPr lang="en-US" altLang="zh-CN"/>
              <a:pPr/>
              <a:t>18</a:t>
            </a:fld>
            <a:endParaRPr lang="en-US" altLang="zh-CN"/>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FA55A62-9047-4B6E-8EEC-9E5FDAE6E9BA}" type="slidenum">
              <a:rPr lang="en-US" altLang="zh-CN"/>
              <a:pPr/>
              <a:t>19</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C446BDB-65BC-4C44-AC21-11D899DE172A}" type="slidenum">
              <a:rPr lang="en-US" altLang="zh-CN"/>
              <a:pPr/>
              <a:t>20</a:t>
            </a:fld>
            <a:endParaRPr lang="en-US" altLang="zh-CN"/>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ECC9EBC-D8DA-47A0-9204-7A2D43440672}" type="slidenum">
              <a:rPr lang="en-US" altLang="zh-CN"/>
              <a:pPr/>
              <a:t>21</a:t>
            </a:fld>
            <a:endParaRPr lang="en-US" altLang="zh-CN"/>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D00EBF5-FA5F-48E6-8C8C-00F6FB73DF11}" type="slidenum">
              <a:rPr lang="en-US" altLang="zh-CN"/>
              <a:pPr/>
              <a:t>22</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xfrm>
            <a:off x="1363663" y="3549650"/>
            <a:ext cx="7507287" cy="3313113"/>
          </a:xfrm>
        </p:spPr>
        <p:txBody>
          <a:bodyPr/>
          <a:lstStyle/>
          <a:p>
            <a:endParaRPr lang="zh-CN" altLang="zh-CN">
              <a:latin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DCEB6B-AD04-40F5-B89B-05C45FC09C6D}" type="slidenum">
              <a:rPr lang="en-US" altLang="zh-CN"/>
              <a:pPr/>
              <a:t>23</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7B56AFE-D9D6-4C45-B205-ED6ACFBE19AC}" type="slidenum">
              <a:rPr lang="en-US" altLang="zh-CN"/>
              <a:pPr/>
              <a:t>24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13AF6CE-4A8C-4679-A9F1-70139FE61875}" type="slidenum">
              <a:rPr lang="en-US" altLang="zh-CN"/>
              <a:pPr/>
              <a:t>25</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FCA2264-4988-49B4-B214-6B589E19DAA5}" type="slidenum">
              <a:rPr lang="en-US" altLang="zh-CN"/>
              <a:pPr/>
              <a:t>26</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E549D2-513C-4AFD-92CD-9CB8584CE856}" type="slidenum">
              <a:rPr lang="en-US" altLang="zh-CN"/>
              <a:pPr/>
              <a:t>2</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pPr marL="190500" indent="-190500"/>
            <a:endParaRPr lang="zh-CN" altLang="zh-CN">
              <a:latin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31BA84B-9E3B-42B4-A6FF-DAC30C5D0FFE}" type="slidenum">
              <a:rPr lang="en-US" altLang="zh-CN"/>
              <a:pPr/>
              <a:t>27</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5A08C87-978F-4264-A8C3-A83B7F091206}" type="slidenum">
              <a:rPr lang="en-US" altLang="zh-CN"/>
              <a:pPr/>
              <a:t>28</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pPr algn="just"/>
            <a:endParaRPr lang="zh-CN" altLang="zh-CN">
              <a:latin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6F8D0C1-6D7C-40B4-93EA-F3C2A759B623}" type="slidenum">
              <a:rPr lang="en-US" altLang="zh-CN"/>
              <a:pPr/>
              <a:t>29</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18CC34-10E5-429B-9225-DB60CE9641F7}" type="slidenum">
              <a:rPr lang="en-US" altLang="zh-CN"/>
              <a:pPr/>
              <a:t>30</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DB7FA7-B855-43CE-9E7F-75C62D555BCD}" type="slidenum">
              <a:rPr lang="en-US" altLang="zh-CN"/>
              <a:pPr/>
              <a:t>31</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95F724D-24B6-4764-BB18-E4303BCC0075}" type="slidenum">
              <a:rPr lang="en-US" altLang="zh-CN"/>
              <a:pPr/>
              <a:t>32</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pPr algn="just"/>
            <a:endParaRPr lang="zh-CN" altLang="zh-CN">
              <a:latin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845FB64-E29A-4C1A-82D9-350FDDCDBBAB}" type="slidenum">
              <a:rPr lang="en-US" altLang="zh-CN"/>
              <a:pPr/>
              <a:t>33</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BC3D2C-C107-433A-A75F-A30F490DD33D}" type="slidenum">
              <a:rPr lang="en-US" altLang="zh-CN"/>
              <a:pPr/>
              <a:t>34</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5E38C6B-4796-4C1D-80A4-EE180F6AE2BC}" type="slidenum">
              <a:rPr lang="en-US" altLang="zh-CN"/>
              <a:pPr/>
              <a:t>35</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C1181E8-213F-4DAE-8DB9-B01368C0EEFF}" type="slidenum">
              <a:rPr lang="en-US" altLang="zh-CN"/>
              <a:pPr/>
              <a:t>36</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C30C23-30BF-4972-A783-CDBE4C613CC9}" type="slidenum">
              <a:rPr lang="en-US" altLang="zh-CN"/>
              <a:pPr/>
              <a:t>3</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pPr marL="482600" indent="-482600"/>
            <a:endParaRPr lang="zh-CN" altLang="zh-CN">
              <a:latin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1D82198-D147-4486-A529-4E192A27437D}" type="slidenum">
              <a:rPr lang="en-US" altLang="zh-CN"/>
              <a:pPr/>
              <a:t>37</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9257F33-3D79-4A22-9C65-54E3FCD8DC7B}" type="slidenum">
              <a:rPr lang="en-US" altLang="zh-CN"/>
              <a:pPr/>
              <a:t>38</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C58D899-E535-40E6-B2CA-276A3574F0B3}" type="slidenum">
              <a:rPr lang="en-US" altLang="zh-CN"/>
              <a:pPr/>
              <a:t>39</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A3E022F-9F95-4ED8-AEB1-21BFEA41877B}" type="slidenum">
              <a:rPr lang="en-US" altLang="zh-CN"/>
              <a:pPr/>
              <a:t>40</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B0FF835-400A-4E53-BA5B-29E9D68EF03A}" type="slidenum">
              <a:rPr lang="en-US" altLang="zh-CN"/>
              <a:pPr/>
              <a:t>41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ADF86D4-5141-4C4D-9BC4-FF3A1B88B968}" type="slidenum">
              <a:rPr lang="en-US" altLang="zh-CN"/>
              <a:pPr/>
              <a:t>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DF38D95-93EB-41E3-93A6-520761B2A1A3}" type="slidenum">
              <a:rPr lang="en-US" altLang="zh-CN"/>
              <a:pPr/>
              <a:t>44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5D6E1AC-B7F5-48E1-9B2F-AD916263F283}" type="slidenum">
              <a:rPr lang="en-US" altLang="zh-CN"/>
              <a:pPr/>
              <a:t>46</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D50DD98-7075-4B26-94B2-56E20361BC8D}" type="slidenum">
              <a:rPr lang="en-US" altLang="zh-CN"/>
              <a:pPr/>
              <a:t>47</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47320D8-53AA-4211-A618-64D0DE5007ED}" type="slidenum">
              <a:rPr lang="en-US" altLang="zh-CN"/>
              <a:pPr/>
              <a:t>48</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D8E4C4D-BE4A-4C8D-B647-7F975CD78CAD}" type="slidenum">
              <a:rPr lang="en-US" altLang="zh-CN"/>
              <a:pPr/>
              <a:t>4</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1DEBB0-F16F-47A1-800A-1552B8DF227C}" type="slidenum">
              <a:rPr lang="en-US" altLang="zh-CN"/>
              <a:pPr/>
              <a:t>49</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545D13E-2343-4DD1-944D-CD8C1F1BB474}" type="slidenum">
              <a:rPr lang="en-US" altLang="zh-CN"/>
              <a:pPr/>
              <a:t>50</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1F9D739-4B21-458E-8D12-5BE7ABD64E39}" type="slidenum">
              <a:rPr lang="en-US" altLang="zh-CN"/>
              <a:pPr/>
              <a:t>54</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1B3D388-FE83-4429-9B8A-011FD9829768}" type="slidenum">
              <a:rPr lang="en-US" altLang="zh-CN"/>
              <a:pPr/>
              <a:t>55</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1B3D388-FE83-4429-9B8A-011FD9829768}" type="slidenum">
              <a:rPr lang="en-US" altLang="zh-CN"/>
              <a:pPr/>
              <a:t>56</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1B3D388-FE83-4429-9B8A-011FD9829768}" type="slidenum">
              <a:rPr lang="en-US" altLang="zh-CN"/>
              <a:pPr/>
              <a:t>57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332EE36-3196-4B1B-A1C9-593EBA293E8D}" type="slidenum">
              <a:rPr lang="en-US" altLang="zh-CN"/>
              <a:pPr/>
              <a:t>59</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a:xfrm>
            <a:off x="1363663" y="3549650"/>
            <a:ext cx="7507287" cy="3313113"/>
          </a:xfrm>
        </p:spPr>
        <p:txBody>
          <a:bodyPr/>
          <a:lstStyle/>
          <a:p>
            <a:endParaRPr lang="zh-CN" altLang="zh-CN">
              <a:latin typeface="宋体"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F10FD28-1121-47CB-B4A0-4A78EA2D2982}" type="slidenum">
              <a:rPr lang="en-US" altLang="zh-CN"/>
              <a:pPr/>
              <a:t>60</a:t>
            </a:fld>
            <a:endParaRPr lang="en-US" altLang="zh-CN"/>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93B8E68-4BDF-463E-B117-95EB4320F255}" type="slidenum">
              <a:rPr lang="en-US" altLang="zh-CN"/>
              <a:pPr/>
              <a:t>61</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C87AD85-F53E-4C79-8F98-96DC9D9AF897}" type="slidenum">
              <a:rPr lang="en-US" altLang="zh-CN"/>
              <a:pPr/>
              <a:t>62</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60054F4-D2EB-451D-A1FF-9D09BB904FFB}" type="slidenum">
              <a:rPr lang="en-US" altLang="zh-CN"/>
              <a:pPr/>
              <a:t>6</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EE9F650-A668-4D26-A7C8-50230DB5F4E6}" type="slidenum">
              <a:rPr lang="en-US" altLang="zh-CN"/>
              <a:pPr/>
              <a:t>64</a:t>
            </a:fld>
            <a:endParaRPr lang="en-US" altLang="zh-CN"/>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90D3754-5B37-4B7B-8923-5BD9D5DBBE37}" type="slidenum">
              <a:rPr lang="en-US" altLang="zh-CN"/>
              <a:pPr/>
              <a:t>65</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C424B28-0608-4EC5-B015-C58953D8131E}" type="slidenum">
              <a:rPr lang="en-US" altLang="zh-CN"/>
              <a:pPr/>
              <a:t>66</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348E20F-84D2-4BFB-880C-D20ABE97661D}" type="slidenum">
              <a:rPr lang="en-US" altLang="zh-CN"/>
              <a:pPr/>
              <a:t>67</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039916D-9EA0-41C3-A3E6-C18E39696363}" type="slidenum">
              <a:rPr lang="en-US" altLang="zh-CN"/>
              <a:pPr/>
              <a:t>68</a:t>
            </a:fld>
            <a:endParaRPr lang="en-US" altLang="zh-CN"/>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80E1E29-F6FA-435C-BD59-AD6588EE1EF4}" type="slidenum">
              <a:rPr lang="en-US" altLang="zh-CN"/>
              <a:pPr/>
              <a:t>70</a:t>
            </a:fld>
            <a:endParaRPr lang="en-US" altLang="zh-CN"/>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EBB21A8-9DE7-4BB4-AA2B-9C663F4FF622}" type="slidenum">
              <a:rPr lang="en-US" altLang="zh-CN"/>
              <a:pPr/>
              <a:t>71</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4EEAD5B-0948-45DF-B260-4E5846D7B14C}" type="slidenum">
              <a:rPr lang="en-US" altLang="zh-CN"/>
              <a:pPr/>
              <a:t>72</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3CA123-5607-461C-AD23-68E6EC464C97}" type="slidenum">
              <a:rPr lang="en-US" altLang="zh-CN"/>
              <a:pPr/>
              <a:t>73</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407DE6B-2BFF-41A2-AD0B-8F94FACC25BF}" type="slidenum">
              <a:rPr lang="en-US" altLang="zh-CN"/>
              <a:pPr/>
              <a:t>74</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F783B3F-34B2-442B-8EAF-A54AB7DC176C}" type="slidenum">
              <a:rPr lang="en-US" altLang="zh-CN"/>
              <a:pPr/>
              <a:t>7</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EE62EB-2403-42EA-B039-8D3DF7341D45}" type="slidenum">
              <a:rPr lang="en-US" altLang="zh-CN"/>
              <a:pPr/>
              <a:t>75</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D1C8572-AA35-4E4A-81F5-B42DC10AC9DE}" type="slidenum">
              <a:rPr lang="en-US" altLang="zh-CN"/>
              <a:pPr/>
              <a:t>76</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DFD8223-BF4E-47DF-AC65-E99E0A183335}" type="slidenum">
              <a:rPr lang="en-US" altLang="zh-CN"/>
              <a:pPr/>
              <a:t>79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67B052-2CE6-4429-AAE2-A624777C167C}" type="slidenum">
              <a:rPr lang="en-US" altLang="zh-CN"/>
              <a:pPr/>
              <a:t>80</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1ED03C0-D37A-4753-B2E5-2FB99D89C335}" type="slidenum">
              <a:rPr lang="en-US" altLang="zh-CN"/>
              <a:pPr/>
              <a:t>8</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592CAAF-96F2-41C7-AD67-6545413DBDB4}" type="slidenum">
              <a:rPr lang="en-US" altLang="zh-CN"/>
              <a:pPr/>
              <a:t>9</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pPr marL="762000" indent="-762000"/>
            <a:endParaRPr lang="zh-CN" altLang="zh-CN">
              <a:latin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2FDC0E5-6907-41F7-B6A0-12C40B25C1FE}" type="slidenum">
              <a:rPr lang="en-US" altLang="zh-CN"/>
              <a:pPr/>
              <a:t>11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latin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1173163" y="1052513"/>
            <a:ext cx="7772400" cy="1143000"/>
          </a:xfrm>
        </p:spPr>
        <p:txBody>
          <a:bodyPr/>
          <a:lstStyle>
            <a:lvl1pPr>
              <a:defRPr b="0"/>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b="0"/>
            </a:lvl1pPr>
          </a:lstStyle>
          <a:p>
            <a:pPr lvl="0"/>
            <a:r>
              <a:rPr lang="zh-CN" altLang="en-US" noProof="0" smtClean="0"/>
              <a:t>单击此处编辑母版副标题样式</a:t>
            </a:r>
          </a:p>
        </p:txBody>
      </p:sp>
      <p:sp>
        <p:nvSpPr>
          <p:cNvPr id="5147" name="Rectangle 27"/>
          <p:cNvSpPr>
            <a:spLocks noGrp="1" noChangeArrowheads="1"/>
          </p:cNvSpPr>
          <p:nvPr>
            <p:ph type="dt" sz="half" idx="2"/>
          </p:nvPr>
        </p:nvSpPr>
        <p:spPr bwMode="auto">
          <a:xfrm>
            <a:off x="1166813"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8" name="Rectangle 28"/>
          <p:cNvSpPr>
            <a:spLocks noGrp="1" noChangeArrowheads="1"/>
          </p:cNvSpPr>
          <p:nvPr>
            <p:ph type="ftr" sz="quarter" idx="3"/>
          </p:nvPr>
        </p:nvSpPr>
        <p:spPr bwMode="auto">
          <a:xfrm>
            <a:off x="35814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9" name="Rectangle 29"/>
          <p:cNvSpPr>
            <a:spLocks noGrp="1" noChangeArrowheads="1"/>
          </p:cNvSpPr>
          <p:nvPr>
            <p:ph type="sldNum" sz="quarter" idx="4"/>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fld id="{933A1DEB-0945-4F91-9ED0-FD912F629FA3}" type="slidenum">
              <a:rPr lang="en-US" altLang="zh-CN"/>
              <a:pPr/>
              <a:t>‹#›</a:t>
            </a:fld>
            <a:endParaRPr lang="en-US" altLang="zh-CN"/>
          </a:p>
        </p:txBody>
      </p:sp>
      <p:graphicFrame>
        <p:nvGraphicFramePr>
          <p:cNvPr id="5153" name="Object 33"/>
          <p:cNvGraphicFramePr>
            <a:graphicFrameLocks noChangeAspect="1"/>
          </p:cNvGraphicFramePr>
          <p:nvPr/>
        </p:nvGraphicFramePr>
        <p:xfrm>
          <a:off x="323850" y="2419350"/>
          <a:ext cx="8534400" cy="422275"/>
        </p:xfrm>
        <a:graphic>
          <a:graphicData uri="http://schemas.openxmlformats.org/presentationml/2006/ole">
            <mc:AlternateContent xmlns:mc="http://schemas.openxmlformats.org/markup-compatibility/2006">
              <mc:Choice xmlns:v="urn:schemas-microsoft-com:vml" Requires="v">
                <p:oleObj spid="_x0000_s5243" name="剪辑" r:id="rId3" imgW="4732934" imgH="423367" progId="">
                  <p:embed/>
                </p:oleObj>
              </mc:Choice>
              <mc:Fallback>
                <p:oleObj name="剪辑" r:id="rId3" imgW="4732934" imgH="423367" progId="">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19350"/>
                        <a:ext cx="8534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6" name="Text Box 36"/>
          <p:cNvSpPr txBox="1">
            <a:spLocks noChangeArrowheads="1"/>
          </p:cNvSpPr>
          <p:nvPr/>
        </p:nvSpPr>
        <p:spPr bwMode="auto">
          <a:xfrm>
            <a:off x="2339975" y="242093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1800" i="1" dirty="0">
                <a:solidFill>
                  <a:srgbClr val="0000FF"/>
                </a:solidFill>
                <a:ea typeface="宋体" pitchFamily="2" charset="-122"/>
              </a:rPr>
              <a:t>LI </a:t>
            </a:r>
            <a:r>
              <a:rPr lang="en-US" altLang="zh-CN" sz="1800" i="1" dirty="0" err="1">
                <a:solidFill>
                  <a:srgbClr val="0000FF"/>
                </a:solidFill>
                <a:ea typeface="宋体" pitchFamily="2" charset="-122"/>
              </a:rPr>
              <a:t>Wensheng</a:t>
            </a:r>
            <a:r>
              <a:rPr lang="en-US" altLang="zh-CN" sz="1800" i="1" dirty="0">
                <a:solidFill>
                  <a:srgbClr val="0000FF"/>
                </a:solidFill>
                <a:ea typeface="宋体" pitchFamily="2" charset="-122"/>
              </a:rPr>
              <a:t>,  </a:t>
            </a:r>
            <a:r>
              <a:rPr lang="en-US" altLang="zh-CN" sz="1800" i="1" dirty="0" smtClean="0">
                <a:solidFill>
                  <a:srgbClr val="0000FF"/>
                </a:solidFill>
                <a:ea typeface="宋体" pitchFamily="2" charset="-122"/>
              </a:rPr>
              <a:t>SCS, </a:t>
            </a:r>
            <a:r>
              <a:rPr lang="en-US" altLang="zh-CN" sz="1800" i="1" dirty="0">
                <a:solidFill>
                  <a:srgbClr val="0000FF"/>
                </a:solidFill>
                <a:ea typeface="宋体" pitchFamily="2" charset="-122"/>
              </a:rPr>
              <a:t>BUPT        </a:t>
            </a:r>
          </a:p>
        </p:txBody>
      </p:sp>
      <p:pic>
        <p:nvPicPr>
          <p:cNvPr id="5157" name="Picture 37"/>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2590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663F53CB-076B-48A5-92F1-CA83E3163A7A}" type="slidenum">
              <a:rPr lang="en-US" altLang="zh-CN"/>
              <a:pPr/>
              <a:t>‹#›</a:t>
            </a:fld>
            <a:endParaRPr lang="en-US" altLang="zh-CN"/>
          </a:p>
        </p:txBody>
      </p:sp>
    </p:spTree>
    <p:extLst>
      <p:ext uri="{BB962C8B-B14F-4D97-AF65-F5344CB8AC3E}">
        <p14:creationId xmlns:p14="http://schemas.microsoft.com/office/powerpoint/2010/main" val="263950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694872F-17E9-4F62-B675-84DBF8AEB50F}" type="slidenum">
              <a:rPr lang="en-US" altLang="zh-CN"/>
              <a:pPr/>
              <a:t>‹#›</a:t>
            </a:fld>
            <a:endParaRPr lang="en-US" altLang="zh-CN"/>
          </a:p>
        </p:txBody>
      </p:sp>
    </p:spTree>
    <p:extLst>
      <p:ext uri="{BB962C8B-B14F-4D97-AF65-F5344CB8AC3E}">
        <p14:creationId xmlns:p14="http://schemas.microsoft.com/office/powerpoint/2010/main" val="50935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000FF"/>
              </a:buClr>
              <a:defRPr/>
            </a:lvl1pPr>
            <a:lvl2pPr marL="742950" indent="-285750">
              <a:buClr>
                <a:srgbClr val="0000FF"/>
              </a:buClr>
              <a:buSzPct val="70000"/>
              <a:buFont typeface="Wingdings" pitchFamily="2" charset="2"/>
              <a:buChar char="u"/>
              <a:defRPr/>
            </a:lvl2pPr>
            <a:lvl3pPr marL="1143000" indent="-228600">
              <a:buClr>
                <a:srgbClr val="0000FF"/>
              </a:buClr>
              <a:buFont typeface="Wingdings" pitchFamily="2" charset="2"/>
              <a:buChar char="Ø"/>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5FB95CB3-EBFB-4917-A570-4063C3B88CF9}" type="slidenum">
              <a:rPr lang="en-US" altLang="zh-CN"/>
              <a:pPr/>
              <a:t>‹#›</a:t>
            </a:fld>
            <a:endParaRPr lang="en-US" altLang="zh-CN"/>
          </a:p>
        </p:txBody>
      </p:sp>
    </p:spTree>
    <p:extLst>
      <p:ext uri="{BB962C8B-B14F-4D97-AF65-F5344CB8AC3E}">
        <p14:creationId xmlns:p14="http://schemas.microsoft.com/office/powerpoint/2010/main" val="39380858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8722580E-0BE9-43B2-9C7E-24752B95EA8B}" type="slidenum">
              <a:rPr lang="en-US" altLang="zh-CN"/>
              <a:pPr/>
              <a:t>‹#›</a:t>
            </a:fld>
            <a:endParaRPr lang="en-US" altLang="zh-CN"/>
          </a:p>
        </p:txBody>
      </p:sp>
    </p:spTree>
    <p:extLst>
      <p:ext uri="{BB962C8B-B14F-4D97-AF65-F5344CB8AC3E}">
        <p14:creationId xmlns:p14="http://schemas.microsoft.com/office/powerpoint/2010/main" val="104036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D8F3DCA6-D6A8-414E-A5D0-95566AF23686}" type="slidenum">
              <a:rPr lang="en-US" altLang="zh-CN"/>
              <a:pPr/>
              <a:t>‹#›</a:t>
            </a:fld>
            <a:endParaRPr lang="en-US" altLang="zh-CN"/>
          </a:p>
        </p:txBody>
      </p:sp>
    </p:spTree>
    <p:extLst>
      <p:ext uri="{BB962C8B-B14F-4D97-AF65-F5344CB8AC3E}">
        <p14:creationId xmlns:p14="http://schemas.microsoft.com/office/powerpoint/2010/main" val="239548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0103DE90-6650-4473-BF97-CF013DEDA82E}" type="slidenum">
              <a:rPr lang="en-US" altLang="zh-CN"/>
              <a:pPr/>
              <a:t>‹#›</a:t>
            </a:fld>
            <a:endParaRPr lang="en-US" altLang="zh-CN"/>
          </a:p>
        </p:txBody>
      </p:sp>
    </p:spTree>
    <p:extLst>
      <p:ext uri="{BB962C8B-B14F-4D97-AF65-F5344CB8AC3E}">
        <p14:creationId xmlns:p14="http://schemas.microsoft.com/office/powerpoint/2010/main" val="253072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C65E09F0-F053-4749-BABA-55C1FF69D42C}" type="slidenum">
              <a:rPr lang="en-US" altLang="zh-CN"/>
              <a:pPr/>
              <a:t>‹#›</a:t>
            </a:fld>
            <a:endParaRPr lang="en-US" altLang="zh-CN"/>
          </a:p>
        </p:txBody>
      </p:sp>
    </p:spTree>
    <p:extLst>
      <p:ext uri="{BB962C8B-B14F-4D97-AF65-F5344CB8AC3E}">
        <p14:creationId xmlns:p14="http://schemas.microsoft.com/office/powerpoint/2010/main" val="383444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69B85C73-B7BC-4501-9394-9CAED65415D1}" type="slidenum">
              <a:rPr lang="en-US" altLang="zh-CN"/>
              <a:pPr/>
              <a:t>‹#›</a:t>
            </a:fld>
            <a:endParaRPr lang="en-US" altLang="zh-CN"/>
          </a:p>
        </p:txBody>
      </p:sp>
    </p:spTree>
    <p:extLst>
      <p:ext uri="{BB962C8B-B14F-4D97-AF65-F5344CB8AC3E}">
        <p14:creationId xmlns:p14="http://schemas.microsoft.com/office/powerpoint/2010/main" val="162493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6A12C081-D2BE-4000-A9F3-2AFA1D2BE239}" type="slidenum">
              <a:rPr lang="en-US" altLang="zh-CN"/>
              <a:pPr/>
              <a:t>‹#›</a:t>
            </a:fld>
            <a:endParaRPr lang="en-US" altLang="zh-CN"/>
          </a:p>
        </p:txBody>
      </p:sp>
    </p:spTree>
    <p:extLst>
      <p:ext uri="{BB962C8B-B14F-4D97-AF65-F5344CB8AC3E}">
        <p14:creationId xmlns:p14="http://schemas.microsoft.com/office/powerpoint/2010/main" val="198310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34BC60AE-A28C-44C2-AA6F-E07D58009981}" type="slidenum">
              <a:rPr lang="en-US" altLang="zh-CN"/>
              <a:pPr/>
              <a:t>‹#›</a:t>
            </a:fld>
            <a:endParaRPr lang="en-US" altLang="zh-CN"/>
          </a:p>
        </p:txBody>
      </p:sp>
    </p:spTree>
    <p:extLst>
      <p:ext uri="{BB962C8B-B14F-4D97-AF65-F5344CB8AC3E}">
        <p14:creationId xmlns:p14="http://schemas.microsoft.com/office/powerpoint/2010/main" val="294762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22"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aphicFrame>
        <p:nvGraphicFramePr>
          <p:cNvPr id="4130" name="Object 34"/>
          <p:cNvGraphicFramePr>
            <a:graphicFrameLocks noChangeAspect="1"/>
          </p:cNvGraphicFramePr>
          <p:nvPr/>
        </p:nvGraphicFramePr>
        <p:xfrm>
          <a:off x="-19050" y="0"/>
          <a:ext cx="76200" cy="6858000"/>
        </p:xfrm>
        <a:graphic>
          <a:graphicData uri="http://schemas.openxmlformats.org/presentationml/2006/ole">
            <mc:AlternateContent xmlns:mc="http://schemas.openxmlformats.org/markup-compatibility/2006">
              <mc:Choice xmlns:v="urn:schemas-microsoft-com:vml" Requires="v">
                <p:oleObj spid="_x0000_s4315" name="剪辑" r:id="rId14" imgW="44806" imgH="2658161" progId="">
                  <p:embed/>
                </p:oleObj>
              </mc:Choice>
              <mc:Fallback>
                <p:oleObj name="剪辑" r:id="rId14" imgW="44806" imgH="2658161" progId="">
                  <p:embed/>
                  <p:pic>
                    <p:nvPicPr>
                      <p:cNvPr id="0" name="Picture 2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 y="0"/>
                        <a:ext cx="7620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1"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4316" name="剪辑" r:id="rId16" imgW="44806" imgH="2658161" progId="">
                  <p:embed/>
                </p:oleObj>
              </mc:Choice>
              <mc:Fallback>
                <p:oleObj name="剪辑" r:id="rId16" imgW="44806" imgH="2658161" progId="">
                  <p:embed/>
                  <p:pic>
                    <p:nvPicPr>
                      <p:cNvPr id="0" name="Picture 2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 name="Text Box 30"/>
          <p:cNvSpPr txBox="1">
            <a:spLocks noChangeArrowheads="1"/>
          </p:cNvSpPr>
          <p:nvPr/>
        </p:nvSpPr>
        <p:spPr bwMode="auto">
          <a:xfrm rot="5400000">
            <a:off x="-1045369" y="5487194"/>
            <a:ext cx="2409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200" b="0" i="1">
                <a:solidFill>
                  <a:srgbClr val="0000FF"/>
                </a:solidFill>
                <a:latin typeface="黑体" pitchFamily="2" charset="-122"/>
              </a:rPr>
              <a:t>Wensheng Li     BUPT</a:t>
            </a:r>
          </a:p>
        </p:txBody>
      </p:sp>
      <p:sp>
        <p:nvSpPr>
          <p:cNvPr id="4125" name="Rectangle 29"/>
          <p:cNvSpPr>
            <a:spLocks noGrp="1" noChangeArrowheads="1"/>
          </p:cNvSpPr>
          <p:nvPr>
            <p:ph type="sldNum" sz="quarter" idx="4"/>
          </p:nvPr>
        </p:nvSpPr>
        <p:spPr bwMode="auto">
          <a:xfrm>
            <a:off x="8397425" y="6534345"/>
            <a:ext cx="720080"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mn-lt"/>
              </a:defRPr>
            </a:lvl1pPr>
          </a:lstStyle>
          <a:p>
            <a:fld id="{BDC31F69-48EC-410A-B75D-4FCD1371C2A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6.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slide" Target="slide6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6.w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ctrTitle"/>
          </p:nvPr>
        </p:nvSpPr>
        <p:spPr>
          <a:xfrm>
            <a:off x="1189038" y="1089025"/>
            <a:ext cx="6218237" cy="1143000"/>
          </a:xfrm>
        </p:spPr>
        <p:txBody>
          <a:bodyPr/>
          <a:lstStyle/>
          <a:p>
            <a:pPr algn="ctr"/>
            <a:r>
              <a:rPr lang="zh-CN" altLang="en-US" b="1" dirty="0"/>
              <a:t>第</a:t>
            </a:r>
            <a:r>
              <a:rPr lang="en-US" altLang="zh-CN" b="1" dirty="0"/>
              <a:t>3</a:t>
            </a:r>
            <a:r>
              <a:rPr lang="zh-CN" altLang="en-US" b="1" dirty="0"/>
              <a:t>章  词法分析</a:t>
            </a:r>
          </a:p>
        </p:txBody>
      </p:sp>
      <p:sp>
        <p:nvSpPr>
          <p:cNvPr id="183299" name="Rectangle 3"/>
          <p:cNvSpPr>
            <a:spLocks noGrp="1" noChangeArrowheads="1"/>
          </p:cNvSpPr>
          <p:nvPr>
            <p:ph type="subTitle" idx="1"/>
          </p:nvPr>
        </p:nvSpPr>
        <p:spPr>
          <a:xfrm>
            <a:off x="1166813" y="3249613"/>
            <a:ext cx="7096125" cy="3124200"/>
          </a:xfrm>
        </p:spPr>
        <p:txBody>
          <a:bodyPr/>
          <a:lstStyle/>
          <a:p>
            <a:endParaRPr lang="en-US" altLang="zh-CN" b="1" dirty="0"/>
          </a:p>
          <a:p>
            <a:r>
              <a:rPr lang="zh-CN" altLang="en-US" b="1" dirty="0"/>
              <a:t>基础知识：</a:t>
            </a:r>
            <a:r>
              <a:rPr lang="en-US" altLang="zh-CN" b="1" dirty="0"/>
              <a:t>PASCAL</a:t>
            </a:r>
            <a:r>
              <a:rPr lang="zh-CN" altLang="en-US" b="1" dirty="0"/>
              <a:t>、</a:t>
            </a:r>
            <a:r>
              <a:rPr lang="en-US" altLang="zh-CN" b="1" dirty="0"/>
              <a:t>C</a:t>
            </a:r>
            <a:r>
              <a:rPr lang="zh-CN" altLang="en-US" b="1" dirty="0"/>
              <a:t>语言、正规表达式</a:t>
            </a:r>
          </a:p>
          <a:p>
            <a:pPr marL="457200" lvl="1" indent="0">
              <a:buFontTx/>
              <a:buNone/>
            </a:pPr>
            <a:r>
              <a:rPr lang="zh-CN" altLang="en-US" dirty="0"/>
              <a:t>        </a:t>
            </a:r>
            <a:r>
              <a:rPr lang="zh-CN" altLang="en-US" sz="2800" dirty="0"/>
              <a:t>正规文法、有限自动机</a:t>
            </a:r>
            <a:endParaRPr lang="zh-CN" altLang="en-US" dirty="0"/>
          </a:p>
          <a:p>
            <a:r>
              <a:rPr lang="zh-CN" altLang="en-US" b="1" dirty="0"/>
              <a:t>知识点：词法分析器的作用、地位</a:t>
            </a:r>
          </a:p>
          <a:p>
            <a:pPr marL="457200" lvl="1" indent="0">
              <a:buFontTx/>
              <a:buNone/>
            </a:pPr>
            <a:r>
              <a:rPr lang="zh-CN" altLang="en-US" dirty="0"/>
              <a:t>      </a:t>
            </a:r>
            <a:r>
              <a:rPr lang="zh-CN" altLang="en-US" sz="2800" dirty="0"/>
              <a:t>记号、模式</a:t>
            </a:r>
          </a:p>
          <a:p>
            <a:pPr marL="457200" lvl="1" indent="0">
              <a:buFontTx/>
              <a:buNone/>
            </a:pPr>
            <a:r>
              <a:rPr lang="zh-CN" altLang="en-US" sz="2800" dirty="0"/>
              <a:t>     词法分析器的状态转换图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3299">
                                            <p:txEl>
                                              <p:pRg st="1" end="1"/>
                                            </p:txEl>
                                          </p:spTgt>
                                        </p:tgtEl>
                                        <p:attrNameLst>
                                          <p:attrName>style.visibility</p:attrName>
                                        </p:attrNameLst>
                                      </p:cBhvr>
                                      <p:to>
                                        <p:strVal val="visible"/>
                                      </p:to>
                                    </p:set>
                                    <p:animEffect transition="in" filter="wipe(up)">
                                      <p:cBhvr>
                                        <p:cTn id="7" dur="500"/>
                                        <p:tgtEl>
                                          <p:spTgt spid="183299">
                                            <p:txEl>
                                              <p:pRg st="1" end="1"/>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3299">
                                            <p:txEl>
                                              <p:pRg st="2" end="2"/>
                                            </p:txEl>
                                          </p:spTgt>
                                        </p:tgtEl>
                                        <p:attrNameLst>
                                          <p:attrName>style.visibility</p:attrName>
                                        </p:attrNameLst>
                                      </p:cBhvr>
                                      <p:to>
                                        <p:strVal val="visible"/>
                                      </p:to>
                                    </p:set>
                                    <p:animEffect transition="in" filter="wipe(up)">
                                      <p:cBhvr>
                                        <p:cTn id="11" dur="500"/>
                                        <p:tgtEl>
                                          <p:spTgt spid="183299">
                                            <p:txEl>
                                              <p:pRg st="2" end="2"/>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3299">
                                            <p:txEl>
                                              <p:pRg st="3" end="3"/>
                                            </p:txEl>
                                          </p:spTgt>
                                        </p:tgtEl>
                                        <p:attrNameLst>
                                          <p:attrName>style.visibility</p:attrName>
                                        </p:attrNameLst>
                                      </p:cBhvr>
                                      <p:to>
                                        <p:strVal val="visible"/>
                                      </p:to>
                                    </p:set>
                                    <p:animEffect transition="in" filter="wipe(up)">
                                      <p:cBhvr>
                                        <p:cTn id="15" dur="500"/>
                                        <p:tgtEl>
                                          <p:spTgt spid="183299">
                                            <p:txEl>
                                              <p:pRg st="3" end="3"/>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3299">
                                            <p:txEl>
                                              <p:pRg st="4" end="4"/>
                                            </p:txEl>
                                          </p:spTgt>
                                        </p:tgtEl>
                                        <p:attrNameLst>
                                          <p:attrName>style.visibility</p:attrName>
                                        </p:attrNameLst>
                                      </p:cBhvr>
                                      <p:to>
                                        <p:strVal val="visible"/>
                                      </p:to>
                                    </p:set>
                                    <p:animEffect transition="in" filter="wipe(up)">
                                      <p:cBhvr>
                                        <p:cTn id="19" dur="500"/>
                                        <p:tgtEl>
                                          <p:spTgt spid="183299">
                                            <p:txEl>
                                              <p:pRg st="4" end="4"/>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83299">
                                            <p:txEl>
                                              <p:pRg st="5" end="5"/>
                                            </p:txEl>
                                          </p:spTgt>
                                        </p:tgtEl>
                                        <p:attrNameLst>
                                          <p:attrName>style.visibility</p:attrName>
                                        </p:attrNameLst>
                                      </p:cBhvr>
                                      <p:to>
                                        <p:strVal val="visible"/>
                                      </p:to>
                                    </p:set>
                                    <p:animEffect transition="in" filter="wipe(up)">
                                      <p:cBhvr>
                                        <p:cTn id="23" dur="500"/>
                                        <p:tgtEl>
                                          <p:spTgt spid="183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10</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FF3300"/>
                </a:solidFill>
                <a:effectLst/>
                <a:uLnTx/>
                <a:uFillTx/>
                <a:latin typeface="+mj-lt"/>
                <a:ea typeface="+mj-ea"/>
                <a:cs typeface="+mj-cs"/>
              </a:rPr>
              <a:t>词法分析的一些难点</a:t>
            </a:r>
            <a:endParaRPr kumimoji="1" lang="zh-CN" altLang="en-US" sz="3600" b="1" i="0" u="none" strike="noStrike" kern="0" cap="none" spc="0" normalizeH="0" baseline="0" noProof="0" dirty="0" smtClean="0">
              <a:ln>
                <a:noFill/>
              </a:ln>
              <a:solidFill>
                <a:srgbClr val="FF3300"/>
              </a:solidFill>
              <a:effectLst/>
              <a:uLnTx/>
              <a:uFillTx/>
              <a:latin typeface="+mj-lt"/>
              <a:ea typeface="+mj-ea"/>
              <a:cs typeface="+mj-cs"/>
            </a:endParaRPr>
          </a:p>
        </p:txBody>
      </p:sp>
      <p:sp>
        <p:nvSpPr>
          <p:cNvPr id="4" name="Rectangle 3"/>
          <p:cNvSpPr txBox="1">
            <a:spLocks noChangeArrowheads="1"/>
          </p:cNvSpPr>
          <p:nvPr/>
        </p:nvSpPr>
        <p:spPr>
          <a:xfrm>
            <a:off x="228600" y="1219200"/>
            <a:ext cx="8686800" cy="51816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sz="3200" b="1" i="0" u="none" strike="noStrike" kern="0" cap="none" spc="0" normalizeH="0" baseline="0" noProof="0" smtClean="0">
                <a:ln>
                  <a:noFill/>
                </a:ln>
                <a:solidFill>
                  <a:schemeClr val="tx1"/>
                </a:solidFill>
                <a:effectLst/>
                <a:uLnTx/>
                <a:uFillTx/>
                <a:latin typeface="+mn-lt"/>
                <a:ea typeface="+mn-ea"/>
                <a:cs typeface="+mn-cs"/>
              </a:rPr>
              <a:t>位置对准</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mn-lt"/>
                <a:ea typeface="+mn-ea"/>
              </a:rPr>
              <a:t>Fortran</a:t>
            </a:r>
            <a:r>
              <a:rPr kumimoji="1" lang="zh-CN" altLang="en-US" sz="2400" b="1" i="0" u="none" strike="noStrike" kern="0" cap="none" spc="0" normalizeH="0" baseline="0" noProof="0" smtClean="0">
                <a:ln>
                  <a:noFill/>
                </a:ln>
                <a:solidFill>
                  <a:schemeClr val="tx1"/>
                </a:solidFill>
                <a:effectLst/>
                <a:uLnTx/>
                <a:uFillTx/>
                <a:latin typeface="+mn-lt"/>
                <a:ea typeface="+mn-ea"/>
              </a:rPr>
              <a:t>要求某些结构出现在输入行的固定位置</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sz="3200" b="1" i="0" u="none" strike="noStrike" kern="0" cap="none" spc="0" normalizeH="0" baseline="0" noProof="0" smtClean="0">
                <a:ln>
                  <a:noFill/>
                </a:ln>
                <a:solidFill>
                  <a:schemeClr val="tx1"/>
                </a:solidFill>
                <a:effectLst/>
                <a:uLnTx/>
                <a:uFillTx/>
                <a:latin typeface="+mn-lt"/>
                <a:ea typeface="+mn-ea"/>
                <a:cs typeface="+mn-cs"/>
              </a:rPr>
              <a:t>空白不作为分隔符</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mn-lt"/>
                <a:ea typeface="+mn-ea"/>
              </a:rPr>
              <a:t>Fortran</a:t>
            </a:r>
            <a:r>
              <a:rPr kumimoji="1" lang="zh-CN" altLang="en-US" sz="2400" b="1" i="0" u="none" strike="noStrike" kern="0" cap="none" spc="0" normalizeH="0" baseline="0" noProof="0" smtClean="0">
                <a:ln>
                  <a:noFill/>
                </a:ln>
                <a:solidFill>
                  <a:schemeClr val="tx1"/>
                </a:solidFill>
                <a:effectLst/>
                <a:uLnTx/>
                <a:uFillTx/>
                <a:latin typeface="+mn-lt"/>
                <a:ea typeface="+mn-ea"/>
              </a:rPr>
              <a:t>中空格是无意义的，可以随便加入</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Times New Roman" pitchFamily="18" charset="0"/>
                <a:ea typeface="+mn-ea"/>
              </a:rPr>
              <a:t>DO  5  I = 1.25              </a:t>
            </a:r>
            <a:r>
              <a:rPr kumimoji="1" lang="zh-CN" altLang="en-US" sz="2400" b="1" i="0" u="none" strike="noStrike" kern="0" cap="none" spc="0" normalizeH="0" baseline="0" noProof="0" smtClean="0">
                <a:ln>
                  <a:noFill/>
                </a:ln>
                <a:solidFill>
                  <a:schemeClr val="tx1"/>
                </a:solidFill>
                <a:effectLst/>
                <a:uLnTx/>
                <a:uFillTx/>
                <a:latin typeface="Times New Roman" pitchFamily="18" charset="0"/>
                <a:ea typeface="+mn-ea"/>
              </a:rPr>
              <a:t>（赋值语句，</a:t>
            </a:r>
            <a:r>
              <a:rPr kumimoji="1" lang="en-US" altLang="zh-CN" sz="2400" b="1" i="0" u="none" strike="noStrike" kern="0" cap="none" spc="0" normalizeH="0" baseline="0" noProof="0" smtClean="0">
                <a:ln>
                  <a:noFill/>
                </a:ln>
                <a:solidFill>
                  <a:schemeClr val="tx1"/>
                </a:solidFill>
                <a:effectLst/>
                <a:uLnTx/>
                <a:uFillTx/>
                <a:latin typeface="Times New Roman" pitchFamily="18" charset="0"/>
                <a:ea typeface="+mn-ea"/>
              </a:rPr>
              <a:t>DO5I</a:t>
            </a:r>
            <a:r>
              <a:rPr kumimoji="1" lang="zh-CN" altLang="en-US" sz="2400" b="1" i="0" u="none" strike="noStrike" kern="0" cap="none" spc="0" normalizeH="0" baseline="0" noProof="0" smtClean="0">
                <a:ln>
                  <a:noFill/>
                </a:ln>
                <a:solidFill>
                  <a:schemeClr val="tx1"/>
                </a:solidFill>
                <a:effectLst/>
                <a:uLnTx/>
                <a:uFillTx/>
                <a:latin typeface="Times New Roman" pitchFamily="18" charset="0"/>
                <a:ea typeface="+mn-ea"/>
              </a:rPr>
              <a:t>是标识符）</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Times New Roman" pitchFamily="18" charset="0"/>
                <a:ea typeface="+mn-ea"/>
              </a:rPr>
              <a:t>DO  5  I = 1,25              </a:t>
            </a:r>
            <a:r>
              <a:rPr kumimoji="1" lang="zh-CN" altLang="en-US" sz="2400" b="1" i="0" u="none" strike="noStrike" kern="0" cap="none" spc="0" normalizeH="0" baseline="0" noProof="0" smtClean="0">
                <a:ln>
                  <a:noFill/>
                </a:ln>
                <a:solidFill>
                  <a:schemeClr val="tx1"/>
                </a:solidFill>
                <a:effectLst/>
                <a:uLnTx/>
                <a:uFillTx/>
                <a:latin typeface="Times New Roman" pitchFamily="18" charset="0"/>
                <a:ea typeface="+mn-ea"/>
              </a:rPr>
              <a:t>（循环语句，</a:t>
            </a:r>
            <a:r>
              <a:rPr kumimoji="1" lang="en-US" altLang="zh-CN" sz="2400" b="1" i="0" u="none" strike="noStrike" kern="0" cap="none" spc="0" normalizeH="0" baseline="0" noProof="0" smtClean="0">
                <a:ln>
                  <a:noFill/>
                </a:ln>
                <a:solidFill>
                  <a:schemeClr val="tx1"/>
                </a:solidFill>
                <a:effectLst/>
                <a:uLnTx/>
                <a:uFillTx/>
                <a:latin typeface="Times New Roman" pitchFamily="18" charset="0"/>
                <a:ea typeface="+mn-ea"/>
              </a:rPr>
              <a:t>DO</a:t>
            </a:r>
            <a:r>
              <a:rPr kumimoji="1" lang="zh-CN" altLang="en-US" sz="2400" b="1" i="0" u="none" strike="noStrike" kern="0" cap="none" spc="0" normalizeH="0" baseline="0" noProof="0" smtClean="0">
                <a:ln>
                  <a:noFill/>
                </a:ln>
                <a:solidFill>
                  <a:schemeClr val="tx1"/>
                </a:solidFill>
                <a:effectLst/>
                <a:uLnTx/>
                <a:uFillTx/>
                <a:latin typeface="Times New Roman" pitchFamily="18" charset="0"/>
                <a:ea typeface="+mn-ea"/>
              </a:rPr>
              <a:t>是关键字）</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sz="3200" b="1" i="0" u="none" strike="noStrike" kern="0" cap="none" spc="0" normalizeH="0" baseline="0" noProof="0" smtClean="0">
                <a:ln>
                  <a:noFill/>
                </a:ln>
                <a:solidFill>
                  <a:schemeClr val="tx1"/>
                </a:solidFill>
                <a:effectLst/>
                <a:uLnTx/>
                <a:uFillTx/>
                <a:latin typeface="+mn-lt"/>
                <a:ea typeface="+mn-ea"/>
                <a:cs typeface="+mn-cs"/>
              </a:rPr>
              <a:t>关键字不保留</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mn-lt"/>
                <a:ea typeface="+mn-ea"/>
              </a:rPr>
              <a:t>PL/I</a:t>
            </a:r>
            <a:r>
              <a:rPr kumimoji="1" lang="zh-CN" altLang="en-US" sz="2400" b="1" i="0" u="none" strike="noStrike" kern="0" cap="none" spc="0" normalizeH="0" baseline="0" noProof="0" smtClean="0">
                <a:ln>
                  <a:noFill/>
                </a:ln>
                <a:solidFill>
                  <a:schemeClr val="tx1"/>
                </a:solidFill>
                <a:effectLst/>
                <a:uLnTx/>
                <a:uFillTx/>
                <a:latin typeface="+mn-lt"/>
                <a:ea typeface="+mn-ea"/>
              </a:rPr>
              <a:t>语言的关键字不保留</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Times New Roman" pitchFamily="18" charset="0"/>
                <a:ea typeface="+mn-ea"/>
              </a:rPr>
              <a:t>IF  THEN  THEN  THEN=ELSE;  ELSE  ELSE=THEN</a:t>
            </a:r>
            <a:endPar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up)">
                                      <p:cBhvr>
                                        <p:cTn id="16" dur="500"/>
                                        <p:tgtEl>
                                          <p:spTgt spid="4">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up)">
                                      <p:cBhvr>
                                        <p:cTn id="20" dur="500"/>
                                        <p:tgtEl>
                                          <p:spTgt spid="4">
                                            <p:txEl>
                                              <p:pRg st="3" end="3"/>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up)">
                                      <p:cBhvr>
                                        <p:cTn id="24" dur="500"/>
                                        <p:tgtEl>
                                          <p:spTgt spid="4">
                                            <p:txEl>
                                              <p:pRg st="4" end="4"/>
                                            </p:txEl>
                                          </p:spTgt>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wipe(up)">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up)">
                                      <p:cBhvr>
                                        <p:cTn id="33" dur="500"/>
                                        <p:tgtEl>
                                          <p:spTgt spid="4">
                                            <p:txEl>
                                              <p:pRg st="6" end="6"/>
                                            </p:txEl>
                                          </p:spTgt>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up)">
                                      <p:cBhvr>
                                        <p:cTn id="37" dur="500"/>
                                        <p:tgtEl>
                                          <p:spTgt spid="4">
                                            <p:txEl>
                                              <p:pRg st="7" end="7"/>
                                            </p:txEl>
                                          </p:spTgt>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up)">
                                      <p:cBhvr>
                                        <p:cTn id="4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DEF958-67CA-42A6-A8F8-51548F98DD49}" type="slidenum">
              <a:rPr lang="en-US" altLang="zh-CN"/>
              <a:pPr/>
              <a:t>11</a:t>
            </a:fld>
            <a:endParaRPr lang="en-US" altLang="zh-CN"/>
          </a:p>
        </p:txBody>
      </p:sp>
      <p:sp>
        <p:nvSpPr>
          <p:cNvPr id="201730" name="Rectangle 2"/>
          <p:cNvSpPr>
            <a:spLocks noGrp="1" noChangeArrowheads="1"/>
          </p:cNvSpPr>
          <p:nvPr>
            <p:ph type="title"/>
          </p:nvPr>
        </p:nvSpPr>
        <p:spPr/>
        <p:txBody>
          <a:bodyPr/>
          <a:lstStyle/>
          <a:p>
            <a:r>
              <a:rPr lang="en-US" altLang="zh-CN"/>
              <a:t>3.2  </a:t>
            </a:r>
            <a:r>
              <a:rPr lang="zh-CN" altLang="en-US"/>
              <a:t>词法分析程序的输入与输出</a:t>
            </a:r>
          </a:p>
        </p:txBody>
      </p:sp>
      <p:sp>
        <p:nvSpPr>
          <p:cNvPr id="201731" name="Rectangle 3"/>
          <p:cNvSpPr>
            <a:spLocks noGrp="1" noChangeArrowheads="1"/>
          </p:cNvSpPr>
          <p:nvPr>
            <p:ph type="body" idx="1"/>
          </p:nvPr>
        </p:nvSpPr>
        <p:spPr>
          <a:xfrm>
            <a:off x="304800" y="1360488"/>
            <a:ext cx="8534400" cy="5040312"/>
          </a:xfrm>
        </p:spPr>
        <p:txBody>
          <a:bodyPr/>
          <a:lstStyle/>
          <a:p>
            <a:pPr>
              <a:buFont typeface="Monotype Sorts" pitchFamily="2" charset="2"/>
              <a:buNone/>
            </a:pPr>
            <a:r>
              <a:rPr lang="zh-CN" altLang="en-US"/>
              <a:t>一、词法分析程</a:t>
            </a:r>
            <a:r>
              <a:rPr lang="zh-CN"/>
              <a:t>序</a:t>
            </a:r>
            <a:r>
              <a:rPr lang="zh-CN" altLang="en-US"/>
              <a:t>的实现方法</a:t>
            </a:r>
          </a:p>
          <a:p>
            <a:pPr>
              <a:buFont typeface="Monotype Sorts" pitchFamily="2" charset="2"/>
              <a:buNone/>
            </a:pPr>
            <a:r>
              <a:rPr lang="zh-CN" altLang="en-US"/>
              <a:t>二、设置缓冲区的必要性</a:t>
            </a:r>
          </a:p>
          <a:p>
            <a:pPr>
              <a:buFont typeface="Monotype Sorts" pitchFamily="2" charset="2"/>
              <a:buNone/>
            </a:pPr>
            <a:r>
              <a:rPr lang="zh-CN" altLang="en-US"/>
              <a:t>三、配对缓冲区</a:t>
            </a:r>
          </a:p>
          <a:p>
            <a:pPr>
              <a:buFont typeface="Monotype Sorts" pitchFamily="2" charset="2"/>
              <a:buNone/>
            </a:pPr>
            <a:r>
              <a:rPr lang="zh-CN" altLang="en-US"/>
              <a:t>四、词法分析程</a:t>
            </a:r>
            <a:r>
              <a:rPr lang="zh-CN"/>
              <a:t>序</a:t>
            </a:r>
            <a:r>
              <a:rPr lang="zh-CN" altLang="en-US"/>
              <a:t>的输出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1731"/>
                                        </p:tgtEl>
                                        <p:attrNameLst>
                                          <p:attrName>style.visibility</p:attrName>
                                        </p:attrNameLst>
                                      </p:cBhvr>
                                      <p:to>
                                        <p:strVal val="visible"/>
                                      </p:to>
                                    </p:set>
                                    <p:animEffect transition="in" filter="wipe(up)">
                                      <p:cBhvr>
                                        <p:cTn id="7" dur="500"/>
                                        <p:tgtEl>
                                          <p:spTgt spid="201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EC9EE4C-2E52-41DB-A994-03CB811B2B4C}" type="slidenum">
              <a:rPr lang="en-US" altLang="zh-CN"/>
              <a:pPr/>
              <a:t>12</a:t>
            </a:fld>
            <a:endParaRPr lang="en-US" altLang="zh-CN"/>
          </a:p>
        </p:txBody>
      </p:sp>
      <p:sp>
        <p:nvSpPr>
          <p:cNvPr id="203778" name="Rectangle 2"/>
          <p:cNvSpPr>
            <a:spLocks noGrp="1" noChangeArrowheads="1"/>
          </p:cNvSpPr>
          <p:nvPr>
            <p:ph type="title"/>
          </p:nvPr>
        </p:nvSpPr>
        <p:spPr/>
        <p:txBody>
          <a:bodyPr/>
          <a:lstStyle/>
          <a:p>
            <a:r>
              <a:rPr lang="zh-CN" altLang="en-US" sz="3600"/>
              <a:t>一、词法分析程序的实现方法</a:t>
            </a:r>
            <a:endParaRPr lang="zh-CN" altLang="en-US" sz="4400"/>
          </a:p>
        </p:txBody>
      </p:sp>
      <p:sp>
        <p:nvSpPr>
          <p:cNvPr id="203779" name="Rectangle 3"/>
          <p:cNvSpPr>
            <a:spLocks noGrp="1" noChangeArrowheads="1"/>
          </p:cNvSpPr>
          <p:nvPr>
            <p:ph type="body" idx="1"/>
          </p:nvPr>
        </p:nvSpPr>
        <p:spPr>
          <a:xfrm>
            <a:off x="304800" y="1644650"/>
            <a:ext cx="8564563" cy="4187825"/>
          </a:xfrm>
        </p:spPr>
        <p:txBody>
          <a:bodyPr/>
          <a:lstStyle/>
          <a:p>
            <a:r>
              <a:rPr lang="zh-CN" altLang="en-US">
                <a:latin typeface="宋体" pitchFamily="2" charset="-122"/>
              </a:rPr>
              <a:t>利用词法分析程</a:t>
            </a:r>
            <a:r>
              <a:rPr lang="zh-CN">
                <a:latin typeface="宋体" pitchFamily="2" charset="-122"/>
              </a:rPr>
              <a:t>序自动</a:t>
            </a:r>
            <a:r>
              <a:rPr lang="zh-CN" altLang="en-US">
                <a:latin typeface="宋体" pitchFamily="2" charset="-122"/>
              </a:rPr>
              <a:t>生成器</a:t>
            </a:r>
          </a:p>
          <a:p>
            <a:pPr lvl="1"/>
            <a:r>
              <a:rPr lang="zh-CN" altLang="en-US"/>
              <a:t>从基于正规表达式的规范说明自动生成词法分析程</a:t>
            </a:r>
            <a:r>
              <a:rPr lang="zh-CN"/>
              <a:t>序</a:t>
            </a:r>
            <a:r>
              <a:rPr lang="zh-CN" altLang="en-US"/>
              <a:t>。</a:t>
            </a:r>
          </a:p>
          <a:p>
            <a:pPr lvl="1"/>
            <a:r>
              <a:rPr lang="zh-CN" altLang="en-US"/>
              <a:t>生成器提供用于源程序字符流读入和缓冲的若干子程序</a:t>
            </a:r>
          </a:p>
          <a:p>
            <a:pPr lvl="1"/>
            <a:endParaRPr lang="zh-CN" altLang="en-US">
              <a:latin typeface="宋体" pitchFamily="2" charset="-122"/>
            </a:endParaRPr>
          </a:p>
          <a:p>
            <a:r>
              <a:rPr lang="zh-CN" altLang="en-US">
                <a:latin typeface="宋体" pitchFamily="2" charset="-122"/>
              </a:rPr>
              <a:t>利用传统的系统程序设计语言来编写</a:t>
            </a:r>
          </a:p>
          <a:p>
            <a:pPr lvl="1"/>
            <a:r>
              <a:rPr lang="zh-CN" altLang="en-US"/>
              <a:t>利用该语言所具有的输入</a:t>
            </a:r>
            <a:r>
              <a:rPr lang="en-US" altLang="zh-CN"/>
              <a:t>/</a:t>
            </a:r>
            <a:r>
              <a:rPr lang="zh-CN" altLang="en-US"/>
              <a:t>输出能力来处理读入操作</a:t>
            </a:r>
          </a:p>
          <a:p>
            <a:pPr lvl="1"/>
            <a:endParaRPr lang="zh-CN" altLang="en-US">
              <a:latin typeface="宋体" pitchFamily="2" charset="-122"/>
            </a:endParaRPr>
          </a:p>
          <a:p>
            <a:r>
              <a:rPr lang="zh-CN" altLang="en-US">
                <a:latin typeface="宋体" pitchFamily="2" charset="-122"/>
              </a:rPr>
              <a:t>利用汇编语言来编写</a:t>
            </a:r>
          </a:p>
          <a:p>
            <a:pPr lvl="1"/>
            <a:r>
              <a:rPr lang="zh-CN" altLang="en-US"/>
              <a:t>直接管理源程序字符流的读入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wipe(up)">
                                      <p:cBhvr>
                                        <p:cTn id="7" dur="500"/>
                                        <p:tgtEl>
                                          <p:spTgt spid="20377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3779">
                                            <p:txEl>
                                              <p:pRg st="4" end="4"/>
                                            </p:txEl>
                                          </p:spTgt>
                                        </p:tgtEl>
                                        <p:attrNameLst>
                                          <p:attrName>style.visibility</p:attrName>
                                        </p:attrNameLst>
                                      </p:cBhvr>
                                      <p:to>
                                        <p:strVal val="visible"/>
                                      </p:to>
                                    </p:set>
                                    <p:animEffect transition="in" filter="wipe(up)">
                                      <p:cBhvr>
                                        <p:cTn id="11" dur="500"/>
                                        <p:tgtEl>
                                          <p:spTgt spid="203779">
                                            <p:txEl>
                                              <p:pRg st="4" end="4"/>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3779">
                                            <p:txEl>
                                              <p:pRg st="7" end="7"/>
                                            </p:txEl>
                                          </p:spTgt>
                                        </p:tgtEl>
                                        <p:attrNameLst>
                                          <p:attrName>style.visibility</p:attrName>
                                        </p:attrNameLst>
                                      </p:cBhvr>
                                      <p:to>
                                        <p:strVal val="visible"/>
                                      </p:to>
                                    </p:set>
                                    <p:animEffect transition="in" filter="wipe(up)">
                                      <p:cBhvr>
                                        <p:cTn id="15" dur="500"/>
                                        <p:tgtEl>
                                          <p:spTgt spid="203779">
                                            <p:txEl>
                                              <p:pRg st="7" end="7"/>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03779">
                                            <p:txEl>
                                              <p:pRg st="1" end="1"/>
                                            </p:txEl>
                                          </p:spTgt>
                                        </p:tgtEl>
                                        <p:attrNameLst>
                                          <p:attrName>style.visibility</p:attrName>
                                        </p:attrNameLst>
                                      </p:cBhvr>
                                      <p:to>
                                        <p:strVal val="visible"/>
                                      </p:to>
                                    </p:set>
                                    <p:animEffect transition="in" filter="wipe(up)">
                                      <p:cBhvr>
                                        <p:cTn id="20" dur="500"/>
                                        <p:tgtEl>
                                          <p:spTgt spid="203779">
                                            <p:txEl>
                                              <p:pRg st="1" end="1"/>
                                            </p:txEl>
                                          </p:spTgt>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03779">
                                            <p:txEl>
                                              <p:pRg st="2" end="2"/>
                                            </p:txEl>
                                          </p:spTgt>
                                        </p:tgtEl>
                                        <p:attrNameLst>
                                          <p:attrName>style.visibility</p:attrName>
                                        </p:attrNameLst>
                                      </p:cBhvr>
                                      <p:to>
                                        <p:strVal val="visible"/>
                                      </p:to>
                                    </p:set>
                                    <p:animEffect transition="in" filter="wipe(up)">
                                      <p:cBhvr>
                                        <p:cTn id="24" dur="500"/>
                                        <p:tgtEl>
                                          <p:spTgt spid="20377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3779">
                                            <p:txEl>
                                              <p:pRg st="5" end="5"/>
                                            </p:txEl>
                                          </p:spTgt>
                                        </p:tgtEl>
                                        <p:attrNameLst>
                                          <p:attrName>style.visibility</p:attrName>
                                        </p:attrNameLst>
                                      </p:cBhvr>
                                      <p:to>
                                        <p:strVal val="visible"/>
                                      </p:to>
                                    </p:set>
                                    <p:animEffect transition="in" filter="wipe(up)">
                                      <p:cBhvr>
                                        <p:cTn id="29" dur="500"/>
                                        <p:tgtEl>
                                          <p:spTgt spid="20377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03779">
                                            <p:txEl>
                                              <p:pRg st="8" end="8"/>
                                            </p:txEl>
                                          </p:spTgt>
                                        </p:tgtEl>
                                        <p:attrNameLst>
                                          <p:attrName>style.visibility</p:attrName>
                                        </p:attrNameLst>
                                      </p:cBhvr>
                                      <p:to>
                                        <p:strVal val="visible"/>
                                      </p:to>
                                    </p:set>
                                    <p:animEffect transition="in" filter="wipe(up)">
                                      <p:cBhvr>
                                        <p:cTn id="34" dur="500"/>
                                        <p:tgtEl>
                                          <p:spTgt spid="203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uiExpand="1"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13</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FF3300"/>
                </a:solidFill>
                <a:effectLst/>
                <a:uLnTx/>
                <a:uFillTx/>
                <a:latin typeface="+mj-lt"/>
                <a:ea typeface="+mj-ea"/>
                <a:cs typeface="+mj-cs"/>
              </a:rPr>
              <a:t>二、设置缓冲区的必要性</a:t>
            </a:r>
            <a:endParaRPr kumimoji="1" lang="zh-CN" altLang="en-US" sz="4400" b="1" i="0" u="none" strike="noStrike" kern="0" cap="none" spc="0" normalizeH="0" baseline="0" noProof="0" smtClean="0">
              <a:ln>
                <a:noFill/>
              </a:ln>
              <a:solidFill>
                <a:srgbClr val="FF3300"/>
              </a:solidFill>
              <a:effectLst/>
              <a:uLnTx/>
              <a:uFillTx/>
              <a:latin typeface="+mj-lt"/>
              <a:ea typeface="+mj-ea"/>
              <a:cs typeface="+mj-cs"/>
            </a:endParaRPr>
          </a:p>
        </p:txBody>
      </p:sp>
      <p:sp>
        <p:nvSpPr>
          <p:cNvPr id="4" name="Rectangle 3"/>
          <p:cNvSpPr txBox="1">
            <a:spLocks noChangeArrowheads="1"/>
          </p:cNvSpPr>
          <p:nvPr/>
        </p:nvSpPr>
        <p:spPr>
          <a:xfrm>
            <a:off x="228600" y="1219200"/>
            <a:ext cx="8686800" cy="3048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宋体" charset="-122"/>
                <a:ea typeface="+mn-ea"/>
                <a:cs typeface="+mn-cs"/>
              </a:rPr>
              <a:t>超前搜索：为了得到某一个单词符号的确切性质，需要超前扫描若干个字符。</a:t>
            </a:r>
          </a:p>
          <a:p>
            <a:pPr marL="742950" marR="0" lvl="1" indent="-285750" algn="l" defTabSz="914400" rtl="0" eaLnBrk="1" fontAlgn="t"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smtClean="0">
                <a:ln>
                  <a:noFill/>
                </a:ln>
                <a:solidFill>
                  <a:schemeClr val="tx1"/>
                </a:solidFill>
                <a:effectLst/>
                <a:uLnTx/>
                <a:uFillTx/>
                <a:latin typeface="宋体" charset="-122"/>
                <a:ea typeface="+mn-ea"/>
              </a:rPr>
              <a:t>例：有合法的</a:t>
            </a:r>
            <a:r>
              <a:rPr kumimoji="1" lang="en-US" altLang="zh-CN" sz="2400" b="1" i="0" u="none" strike="noStrike" kern="0" cap="none" spc="0" normalizeH="0" baseline="0" noProof="0" dirty="0" smtClean="0">
                <a:ln>
                  <a:noFill/>
                </a:ln>
                <a:solidFill>
                  <a:schemeClr val="tx1"/>
                </a:solidFill>
                <a:effectLst/>
                <a:uLnTx/>
                <a:uFillTx/>
                <a:latin typeface="宋体" charset="-122"/>
                <a:ea typeface="+mn-ea"/>
              </a:rPr>
              <a:t>FORTRAN</a:t>
            </a:r>
            <a:r>
              <a:rPr kumimoji="1" lang="zh-CN" altLang="en-US" sz="2400" b="1" i="0" u="none" strike="noStrike" kern="0" cap="none" spc="0" normalizeH="0" baseline="0" noProof="0" dirty="0" smtClean="0">
                <a:ln>
                  <a:noFill/>
                </a:ln>
                <a:solidFill>
                  <a:schemeClr val="tx1"/>
                </a:solidFill>
                <a:effectLst/>
                <a:uLnTx/>
                <a:uFillTx/>
                <a:latin typeface="宋体" charset="-122"/>
                <a:ea typeface="+mn-ea"/>
              </a:rPr>
              <a:t>语句：</a:t>
            </a:r>
          </a:p>
          <a:p>
            <a:pPr marL="1600200" marR="0" lvl="3" indent="-228600" algn="just" defTabSz="914400" rtl="0" eaLnBrk="1" fontAlgn="base" latinLnBrk="0" hangingPunct="1">
              <a:lnSpc>
                <a:spcPct val="100000"/>
              </a:lnSpc>
              <a:spcBef>
                <a:spcPct val="20000"/>
              </a:spcBef>
              <a:spcAft>
                <a:spcPct val="0"/>
              </a:spcAft>
              <a:buClrTx/>
              <a:buSzTx/>
              <a:buFontTx/>
              <a:buNone/>
              <a:tabLst/>
              <a:defRPr/>
            </a:pPr>
            <a:r>
              <a:rPr kumimoji="1" lang="zh-CN" altLang="en-US" sz="1800" b="1" i="0" u="none" strike="noStrike" kern="0" cap="none" spc="0" normalizeH="0" baseline="0" noProof="0" dirty="0" smtClean="0">
                <a:ln>
                  <a:noFill/>
                </a:ln>
                <a:solidFill>
                  <a:schemeClr val="tx1"/>
                </a:solidFill>
                <a:effectLst/>
                <a:uLnTx/>
                <a:uFillTx/>
                <a:latin typeface="宋体" charset="-122"/>
                <a:ea typeface="+mn-ea"/>
              </a:rPr>
              <a:t> </a:t>
            </a:r>
            <a:r>
              <a:rPr kumimoji="1" lang="en-US" altLang="zh-CN" sz="2400" b="1" i="0" u="none" strike="noStrike" kern="0" cap="none" spc="0" normalizeH="0" baseline="0" noProof="0" dirty="0" smtClean="0">
                <a:ln>
                  <a:noFill/>
                </a:ln>
                <a:solidFill>
                  <a:schemeClr val="tx1"/>
                </a:solidFill>
                <a:effectLst/>
                <a:uLnTx/>
                <a:uFillTx/>
                <a:latin typeface="宋体" charset="-122"/>
                <a:ea typeface="+mn-ea"/>
              </a:rPr>
              <a:t>DO99K=1,10    </a:t>
            </a:r>
            <a:r>
              <a:rPr kumimoji="1" lang="zh-CN" altLang="en-US" sz="2400" b="1" i="0" u="none" strike="noStrike" kern="0" cap="none" spc="0" normalizeH="0" baseline="0" noProof="0" dirty="0" smtClean="0">
                <a:ln>
                  <a:noFill/>
                </a:ln>
                <a:solidFill>
                  <a:schemeClr val="tx1"/>
                </a:solidFill>
                <a:effectLst/>
                <a:uLnTx/>
                <a:uFillTx/>
                <a:latin typeface="宋体" charset="-122"/>
                <a:ea typeface="+mn-ea"/>
              </a:rPr>
              <a:t>和    </a:t>
            </a:r>
            <a:r>
              <a:rPr kumimoji="1" lang="en-US" altLang="zh-CN" sz="2400" b="1" i="0" u="none" strike="noStrike" kern="0" cap="none" spc="0" normalizeH="0" baseline="0" noProof="0" dirty="0" smtClean="0">
                <a:ln>
                  <a:noFill/>
                </a:ln>
                <a:solidFill>
                  <a:schemeClr val="tx1"/>
                </a:solidFill>
                <a:effectLst/>
                <a:uLnTx/>
                <a:uFillTx/>
                <a:latin typeface="宋体" charset="-122"/>
                <a:ea typeface="+mn-ea"/>
              </a:rPr>
              <a:t>DO99K=1.10</a:t>
            </a:r>
          </a:p>
          <a:p>
            <a:pPr marL="1143000" marR="0" lvl="2" indent="-228600" algn="just" defTabSz="914400" rtl="0" eaLnBrk="1" fontAlgn="base" latinLnBrk="0" hangingPunct="1">
              <a:lnSpc>
                <a:spcPct val="130000"/>
              </a:lnSpc>
              <a:spcBef>
                <a:spcPct val="20000"/>
              </a:spcBef>
              <a:spcAft>
                <a:spcPct val="0"/>
              </a:spcAft>
              <a:buClrTx/>
              <a:buSzTx/>
              <a:buFontTx/>
              <a:buNone/>
              <a:tabLst/>
              <a:defRPr/>
            </a:pPr>
            <a:r>
              <a:rPr kumimoji="1" lang="en-US" altLang="zh-CN" sz="1800" b="1" i="0" u="none" strike="noStrike" kern="0" cap="none" spc="0" normalizeH="0" baseline="0" noProof="0" dirty="0" smtClean="0">
                <a:ln>
                  <a:noFill/>
                </a:ln>
                <a:solidFill>
                  <a:schemeClr val="tx1"/>
                </a:solidFill>
                <a:effectLst/>
                <a:uLnTx/>
                <a:uFillTx/>
                <a:latin typeface="宋体" charset="-122"/>
                <a:ea typeface="+mn-ea"/>
              </a:rPr>
              <a:t>     </a:t>
            </a:r>
          </a:p>
          <a:p>
            <a:pPr marL="1143000" marR="0" lvl="2" indent="-228600" algn="just"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smtClean="0">
                <a:ln>
                  <a:noFill/>
                </a:ln>
                <a:solidFill>
                  <a:schemeClr val="tx1"/>
                </a:solidFill>
                <a:effectLst/>
                <a:uLnTx/>
                <a:uFillTx/>
                <a:latin typeface="宋体" charset="-122"/>
                <a:ea typeface="+mn-ea"/>
              </a:rPr>
              <a:t>为了区别这两个语句，必须超前扫描到等号后的第一个分界符处</a:t>
            </a:r>
            <a:r>
              <a:rPr kumimoji="1" lang="zh-CN" altLang="en-US" sz="1800" b="1" i="0" u="none" strike="noStrike" kern="0" cap="none" spc="0" normalizeH="0" baseline="0" noProof="0" dirty="0" smtClean="0">
                <a:ln>
                  <a:noFill/>
                </a:ln>
                <a:solidFill>
                  <a:schemeClr val="tx1"/>
                </a:solidFill>
                <a:effectLst/>
                <a:uLnTx/>
                <a:uFillTx/>
                <a:latin typeface="宋体" charset="-122"/>
                <a:ea typeface="+mn-ea"/>
              </a:rPr>
              <a:t>。</a:t>
            </a:r>
            <a:endParaRPr kumimoji="1" lang="zh-CN" altLang="en-US" sz="2000" b="1" i="0" u="none" strike="noStrike" kern="0" cap="none" spc="0" normalizeH="0" baseline="0" noProof="0" dirty="0" smtClean="0">
              <a:ln>
                <a:noFill/>
              </a:ln>
              <a:solidFill>
                <a:schemeClr val="tx1"/>
              </a:solidFill>
              <a:effectLst/>
              <a:uLnTx/>
              <a:uFillTx/>
              <a:latin typeface="宋体" charset="-122"/>
              <a:ea typeface="+mn-ea"/>
            </a:endParaRPr>
          </a:p>
          <a:p>
            <a:pPr marL="742950" marR="0" lvl="1" indent="-285750" algn="just" defTabSz="914400" rtl="0" eaLnBrk="1" fontAlgn="base" latinLnBrk="0" hangingPunct="1">
              <a:lnSpc>
                <a:spcPct val="100000"/>
              </a:lnSpc>
              <a:spcBef>
                <a:spcPct val="20000"/>
              </a:spcBef>
              <a:spcAft>
                <a:spcPct val="0"/>
              </a:spcAft>
              <a:buClrTx/>
              <a:buSzTx/>
              <a:buFontTx/>
              <a:buNone/>
              <a:tabLst/>
              <a:defRPr/>
            </a:pPr>
            <a:endParaRPr kumimoji="1" lang="en-US" altLang="zh-CN" sz="2400" b="1" i="0" u="none" strike="noStrike" kern="0" cap="none" spc="0" normalizeH="0" baseline="0" noProof="0" dirty="0" smtClean="0">
              <a:ln>
                <a:noFill/>
              </a:ln>
              <a:solidFill>
                <a:schemeClr val="tx1"/>
              </a:solidFill>
              <a:effectLst/>
              <a:uLnTx/>
              <a:uFillTx/>
              <a:latin typeface="宋体" charset="-122"/>
              <a:ea typeface="+mn-ea"/>
            </a:endParaRPr>
          </a:p>
        </p:txBody>
      </p:sp>
      <p:grpSp>
        <p:nvGrpSpPr>
          <p:cNvPr id="5" name="Group 14"/>
          <p:cNvGrpSpPr>
            <a:grpSpLocks/>
          </p:cNvGrpSpPr>
          <p:nvPr/>
        </p:nvGrpSpPr>
        <p:grpSpPr bwMode="auto">
          <a:xfrm>
            <a:off x="2971800" y="3048000"/>
            <a:ext cx="3048000" cy="381000"/>
            <a:chOff x="1872" y="1920"/>
            <a:chExt cx="1920" cy="240"/>
          </a:xfrm>
        </p:grpSpPr>
        <p:sp>
          <p:nvSpPr>
            <p:cNvPr id="6" name="Line 12"/>
            <p:cNvSpPr>
              <a:spLocks noChangeShapeType="1"/>
            </p:cNvSpPr>
            <p:nvPr/>
          </p:nvSpPr>
          <p:spPr bwMode="auto">
            <a:xfrm flipV="1">
              <a:off x="1872" y="1920"/>
              <a:ext cx="0" cy="240"/>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7" name="Line 13"/>
            <p:cNvSpPr>
              <a:spLocks noChangeShapeType="1"/>
            </p:cNvSpPr>
            <p:nvPr/>
          </p:nvSpPr>
          <p:spPr bwMode="auto">
            <a:xfrm flipV="1">
              <a:off x="3792" y="1920"/>
              <a:ext cx="0" cy="240"/>
            </a:xfrm>
            <a:prstGeom prst="line">
              <a:avLst/>
            </a:prstGeom>
            <a:noFill/>
            <a:ln w="28575">
              <a:solidFill>
                <a:srgbClr val="FF3300"/>
              </a:solidFill>
              <a:round/>
              <a:headEnd/>
              <a:tailEnd type="triangle" w="med" len="med"/>
            </a:ln>
          </p:spPr>
          <p:txBody>
            <a:bodyPr wrap="none" anchor="ctr"/>
            <a:lstStyle/>
            <a:p>
              <a:endParaRPr lang="zh-CN" altLang="en-US"/>
            </a:p>
          </p:txBody>
        </p:sp>
      </p:grpSp>
      <p:sp>
        <p:nvSpPr>
          <p:cNvPr id="8" name="Text Box 15"/>
          <p:cNvSpPr txBox="1">
            <a:spLocks noChangeArrowheads="1"/>
          </p:cNvSpPr>
          <p:nvPr/>
        </p:nvSpPr>
        <p:spPr bwMode="auto">
          <a:xfrm>
            <a:off x="381000" y="4419600"/>
            <a:ext cx="8305800" cy="1914370"/>
          </a:xfrm>
          <a:prstGeom prst="rect">
            <a:avLst/>
          </a:prstGeom>
          <a:noFill/>
          <a:ln w="9525">
            <a:noFill/>
            <a:miter lim="800000"/>
            <a:headEnd/>
            <a:tailEnd/>
          </a:ln>
        </p:spPr>
        <p:txBody>
          <a:bodyPr>
            <a:spAutoFit/>
          </a:bodyPr>
          <a:lstStyle/>
          <a:p>
            <a:pPr lvl="1" algn="just">
              <a:spcBef>
                <a:spcPct val="20000"/>
              </a:spcBef>
            </a:pPr>
            <a:r>
              <a:rPr lang="zh-CN" altLang="en-US" dirty="0">
                <a:latin typeface="宋体" charset="-122"/>
              </a:rPr>
              <a:t>例：</a:t>
            </a:r>
            <a:r>
              <a:rPr lang="en-US" altLang="zh-CN" dirty="0">
                <a:latin typeface="宋体" charset="-122"/>
              </a:rPr>
              <a:t>Pascal</a:t>
            </a:r>
            <a:r>
              <a:rPr lang="zh-CN" altLang="en-US" dirty="0">
                <a:latin typeface="宋体" charset="-122"/>
              </a:rPr>
              <a:t>语言中</a:t>
            </a:r>
            <a:r>
              <a:rPr lang="zh-CN" altLang="en-US" dirty="0" smtClean="0">
                <a:latin typeface="宋体" charset="-122"/>
              </a:rPr>
              <a:t>：</a:t>
            </a:r>
            <a:r>
              <a:rPr lang="en-US" altLang="zh-CN" dirty="0" smtClean="0">
                <a:latin typeface="宋体" pitchFamily="2" charset="-122"/>
              </a:rPr>
              <a:t> do99</a:t>
            </a:r>
            <a:r>
              <a:rPr lang="zh-CN" altLang="en-US" dirty="0" smtClean="0">
                <a:latin typeface="宋体" pitchFamily="2" charset="-122"/>
              </a:rPr>
              <a:t>、 </a:t>
            </a:r>
            <a:r>
              <a:rPr lang="en-US" altLang="zh-CN" dirty="0" smtClean="0">
                <a:latin typeface="宋体" charset="-122"/>
              </a:rPr>
              <a:t>&lt;&gt;</a:t>
            </a:r>
            <a:r>
              <a:rPr lang="zh-CN" altLang="en-US" dirty="0">
                <a:latin typeface="宋体" charset="-122"/>
              </a:rPr>
              <a:t>、</a:t>
            </a:r>
            <a:r>
              <a:rPr lang="en-US" altLang="zh-CN" dirty="0">
                <a:latin typeface="宋体" charset="-122"/>
              </a:rPr>
              <a:t>:=</a:t>
            </a:r>
            <a:r>
              <a:rPr lang="zh-CN" altLang="en-US" dirty="0">
                <a:latin typeface="宋体" charset="-122"/>
              </a:rPr>
              <a:t>、（*</a:t>
            </a:r>
          </a:p>
          <a:p>
            <a:pPr lvl="1" algn="just">
              <a:spcBef>
                <a:spcPct val="20000"/>
              </a:spcBef>
            </a:pPr>
            <a:r>
              <a:rPr lang="zh-CN" altLang="en-US" dirty="0">
                <a:latin typeface="宋体" charset="-122"/>
              </a:rPr>
              <a:t>例：</a:t>
            </a:r>
            <a:r>
              <a:rPr lang="en-US" altLang="zh-CN" dirty="0">
                <a:latin typeface="宋体" charset="-122"/>
              </a:rPr>
              <a:t>C</a:t>
            </a:r>
            <a:r>
              <a:rPr lang="zh-CN" altLang="en-US" dirty="0">
                <a:latin typeface="宋体" charset="-122"/>
              </a:rPr>
              <a:t>语言中：</a:t>
            </a:r>
            <a:r>
              <a:rPr lang="en-US" altLang="zh-CN" dirty="0">
                <a:latin typeface="宋体" charset="-122"/>
              </a:rPr>
              <a:t>==</a:t>
            </a:r>
            <a:r>
              <a:rPr lang="zh-CN" altLang="en-US" dirty="0">
                <a:latin typeface="宋体" charset="-122"/>
              </a:rPr>
              <a:t>、</a:t>
            </a:r>
            <a:r>
              <a:rPr lang="en-US" altLang="zh-CN" dirty="0">
                <a:latin typeface="宋体" charset="-122"/>
              </a:rPr>
              <a:t>/*</a:t>
            </a:r>
            <a:r>
              <a:rPr lang="zh-CN" altLang="en-US" dirty="0">
                <a:latin typeface="宋体" charset="-122"/>
              </a:rPr>
              <a:t>、</a:t>
            </a:r>
            <a:r>
              <a:rPr lang="en-US" altLang="zh-CN" dirty="0">
                <a:latin typeface="宋体" charset="-122"/>
              </a:rPr>
              <a:t>//</a:t>
            </a:r>
            <a:r>
              <a:rPr lang="zh-CN" altLang="en-US" dirty="0">
                <a:latin typeface="宋体" charset="-122"/>
              </a:rPr>
              <a:t>、</a:t>
            </a:r>
            <a:r>
              <a:rPr lang="en-US" altLang="zh-CN" dirty="0" smtClean="0">
                <a:latin typeface="宋体" charset="-122"/>
              </a:rPr>
              <a:t>++</a:t>
            </a:r>
            <a:r>
              <a:rPr lang="zh-CN" altLang="en-US" sz="3200" dirty="0" smtClean="0">
                <a:latin typeface="宋体" pitchFamily="2" charset="-122"/>
              </a:rPr>
              <a:t> </a:t>
            </a:r>
            <a:r>
              <a:rPr lang="zh-CN" altLang="en-US" dirty="0" smtClean="0">
                <a:latin typeface="宋体" pitchFamily="2" charset="-122"/>
              </a:rPr>
              <a:t>、</a:t>
            </a:r>
            <a:r>
              <a:rPr lang="en-US" altLang="zh-CN" dirty="0" err="1" smtClean="0">
                <a:latin typeface="宋体" pitchFamily="2" charset="-122"/>
              </a:rPr>
              <a:t>for_loop</a:t>
            </a:r>
            <a:endParaRPr lang="en-US" altLang="zh-CN" sz="3200" b="0" dirty="0">
              <a:latin typeface="宋体" charset="-122"/>
              <a:ea typeface="宋体" charset="-122"/>
            </a:endParaRPr>
          </a:p>
          <a:p>
            <a:pPr algn="just">
              <a:lnSpc>
                <a:spcPct val="90000"/>
              </a:lnSpc>
              <a:spcBef>
                <a:spcPct val="20000"/>
              </a:spcBef>
              <a:buClr>
                <a:schemeClr val="accent1"/>
              </a:buClr>
              <a:buSzPct val="70000"/>
              <a:buFont typeface="Monotype Sorts" pitchFamily="2" charset="2"/>
              <a:buChar char="n"/>
            </a:pPr>
            <a:r>
              <a:rPr lang="en-US" altLang="zh-CN" sz="2800" dirty="0">
                <a:latin typeface="黑体" pitchFamily="2" charset="-122"/>
              </a:rPr>
              <a:t> </a:t>
            </a:r>
            <a:r>
              <a:rPr lang="zh-CN" altLang="en-US" sz="2800" dirty="0">
                <a:latin typeface="黑体" pitchFamily="2" charset="-122"/>
              </a:rPr>
              <a:t>方便实现读字符和退字符操作，提高词法分析器的效率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up)">
                                      <p:cBhvr>
                                        <p:cTn id="16" dur="500"/>
                                        <p:tgtEl>
                                          <p:spTgt spid="4">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up)">
                                      <p:cBhvr>
                                        <p:cTn id="20" dur="500"/>
                                        <p:tgtEl>
                                          <p:spTgt spid="4">
                                            <p:txEl>
                                              <p:pRg st="4" end="4"/>
                                            </p:txEl>
                                          </p:spTgt>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wipe(up)">
                                      <p:cBhvr>
                                        <p:cTn id="29" dur="500"/>
                                        <p:tgtEl>
                                          <p:spTgt spid="8">
                                            <p:txEl>
                                              <p:pRg st="0" end="0"/>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wipe(up)">
                                      <p:cBhvr>
                                        <p:cTn id="33" dur="500"/>
                                        <p:tgtEl>
                                          <p:spTgt spid="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wipe(up)">
                                      <p:cBhvr>
                                        <p:cTn id="3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P spid="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14</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FF3300"/>
                </a:solidFill>
                <a:effectLst/>
                <a:uLnTx/>
                <a:uFillTx/>
                <a:latin typeface="+mj-lt"/>
                <a:ea typeface="+mj-ea"/>
                <a:cs typeface="+mj-cs"/>
              </a:rPr>
              <a:t>三、配对缓冲区</a:t>
            </a:r>
            <a:endParaRPr kumimoji="1" lang="zh-CN" altLang="en-US" sz="4400" b="1" i="0" u="none" strike="noStrike" kern="0" cap="none" spc="0" normalizeH="0" baseline="0" noProof="0" smtClean="0">
              <a:ln>
                <a:noFill/>
              </a:ln>
              <a:solidFill>
                <a:srgbClr val="FF3300"/>
              </a:solidFill>
              <a:effectLst/>
              <a:uLnTx/>
              <a:uFillTx/>
              <a:latin typeface="+mj-lt"/>
              <a:ea typeface="+mj-ea"/>
              <a:cs typeface="+mj-cs"/>
            </a:endParaRPr>
          </a:p>
        </p:txBody>
      </p:sp>
      <p:sp>
        <p:nvSpPr>
          <p:cNvPr id="4" name="Rectangle 3"/>
          <p:cNvSpPr txBox="1">
            <a:spLocks noChangeArrowheads="1"/>
          </p:cNvSpPr>
          <p:nvPr/>
        </p:nvSpPr>
        <p:spPr>
          <a:xfrm>
            <a:off x="228600" y="1219200"/>
            <a:ext cx="8686800" cy="2971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原因：不论缓冲器多大都不能保证单词不被它的边界打断</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把一个缓冲器分为相同的两半，每半各含</a:t>
            </a:r>
            <a:r>
              <a:rPr kumimoji="1" lang="en-US" altLang="zh-CN" sz="2800" b="1" i="0" u="none" strike="noStrike" kern="0" cap="none" spc="0" normalizeH="0" baseline="0" noProof="0" smtClean="0">
                <a:ln>
                  <a:noFill/>
                </a:ln>
                <a:solidFill>
                  <a:schemeClr val="tx1"/>
                </a:solidFill>
                <a:effectLst/>
                <a:uLnTx/>
                <a:uFillTx/>
                <a:latin typeface="宋体" charset="-122"/>
                <a:ea typeface="+mn-ea"/>
                <a:cs typeface="+mn-cs"/>
              </a:rPr>
              <a:t>N</a:t>
            </a: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个字符，一般</a:t>
            </a:r>
            <a:r>
              <a:rPr kumimoji="1" lang="en-US" altLang="zh-CN" sz="2800" b="1" i="0" u="none" strike="noStrike" kern="0" cap="none" spc="0" normalizeH="0" baseline="0" noProof="0" smtClean="0">
                <a:ln>
                  <a:noFill/>
                </a:ln>
                <a:solidFill>
                  <a:schemeClr val="tx1"/>
                </a:solidFill>
                <a:effectLst/>
                <a:uLnTx/>
                <a:uFillTx/>
                <a:latin typeface="宋体" charset="-122"/>
                <a:ea typeface="+mn-ea"/>
                <a:cs typeface="+mn-cs"/>
              </a:rPr>
              <a:t>N=1KB</a:t>
            </a: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或</a:t>
            </a:r>
            <a:r>
              <a:rPr kumimoji="1" lang="en-US" altLang="zh-CN" sz="2800" b="1" i="0" u="none" strike="noStrike" kern="0" cap="none" spc="0" normalizeH="0" baseline="0" noProof="0" smtClean="0">
                <a:ln>
                  <a:noFill/>
                </a:ln>
                <a:solidFill>
                  <a:schemeClr val="tx1"/>
                </a:solidFill>
                <a:effectLst/>
                <a:uLnTx/>
                <a:uFillTx/>
                <a:latin typeface="宋体" charset="-122"/>
                <a:ea typeface="+mn-ea"/>
                <a:cs typeface="+mn-cs"/>
              </a:rPr>
              <a:t>4KB</a:t>
            </a: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endPar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基本方法</a:t>
            </a:r>
          </a:p>
        </p:txBody>
      </p:sp>
      <p:grpSp>
        <p:nvGrpSpPr>
          <p:cNvPr id="5" name="Group 4"/>
          <p:cNvGrpSpPr>
            <a:grpSpLocks/>
          </p:cNvGrpSpPr>
          <p:nvPr/>
        </p:nvGrpSpPr>
        <p:grpSpPr bwMode="auto">
          <a:xfrm>
            <a:off x="304800" y="4267200"/>
            <a:ext cx="8485188" cy="1582738"/>
            <a:chOff x="333" y="1632"/>
            <a:chExt cx="5345" cy="997"/>
          </a:xfrm>
        </p:grpSpPr>
        <p:sp>
          <p:nvSpPr>
            <p:cNvPr id="6" name="Rectangle 5"/>
            <p:cNvSpPr>
              <a:spLocks noChangeArrowheads="1"/>
            </p:cNvSpPr>
            <p:nvPr/>
          </p:nvSpPr>
          <p:spPr bwMode="auto">
            <a:xfrm>
              <a:off x="2304" y="2323"/>
              <a:ext cx="644" cy="192"/>
            </a:xfrm>
            <a:prstGeom prst="rect">
              <a:avLst/>
            </a:prstGeom>
            <a:noFill/>
            <a:ln w="9525">
              <a:noFill/>
              <a:miter lim="800000"/>
              <a:headEnd/>
              <a:tailEnd/>
            </a:ln>
          </p:spPr>
          <p:txBody>
            <a:bodyPr wrap="none" lIns="0" tIns="0" rIns="0" bIns="0">
              <a:spAutoFit/>
            </a:bodyPr>
            <a:lstStyle/>
            <a:p>
              <a:r>
                <a:rPr lang="zh-CN" altLang="en-US" sz="2000">
                  <a:solidFill>
                    <a:srgbClr val="000000"/>
                  </a:solidFill>
                  <a:latin typeface="宋体" charset="-122"/>
                  <a:ea typeface="宋体" charset="-122"/>
                </a:rPr>
                <a:t>开始指针</a:t>
              </a:r>
              <a:endParaRPr lang="zh-CN" altLang="en-US" sz="3600">
                <a:ea typeface="宋体" charset="-122"/>
              </a:endParaRPr>
            </a:p>
          </p:txBody>
        </p:sp>
        <p:sp>
          <p:nvSpPr>
            <p:cNvPr id="7" name="Rectangle 6"/>
            <p:cNvSpPr>
              <a:spLocks noChangeArrowheads="1"/>
            </p:cNvSpPr>
            <p:nvPr/>
          </p:nvSpPr>
          <p:spPr bwMode="auto">
            <a:xfrm>
              <a:off x="2931" y="2280"/>
              <a:ext cx="336" cy="134"/>
            </a:xfrm>
            <a:prstGeom prst="rect">
              <a:avLst/>
            </a:prstGeom>
            <a:noFill/>
            <a:ln w="9525">
              <a:noFill/>
              <a:miter lim="800000"/>
              <a:headEnd/>
              <a:tailEnd/>
            </a:ln>
          </p:spPr>
          <p:txBody>
            <a:bodyPr wrap="none" lIns="0" tIns="0" rIns="0" bIns="0">
              <a:spAutoFit/>
            </a:bodyPr>
            <a:lstStyle/>
            <a:p>
              <a:r>
                <a:rPr lang="en-US" altLang="zh-CN" sz="1400" b="0">
                  <a:solidFill>
                    <a:srgbClr val="000000"/>
                  </a:solidFill>
                  <a:latin typeface="宋体" charset="-122"/>
                  <a:ea typeface="宋体" charset="-122"/>
                </a:rPr>
                <a:t>      </a:t>
              </a:r>
              <a:endParaRPr lang="en-US" altLang="zh-CN" b="0">
                <a:ea typeface="宋体" charset="-122"/>
              </a:endParaRPr>
            </a:p>
          </p:txBody>
        </p:sp>
        <p:sp>
          <p:nvSpPr>
            <p:cNvPr id="8" name="Rectangle 7"/>
            <p:cNvSpPr>
              <a:spLocks noChangeArrowheads="1"/>
            </p:cNvSpPr>
            <p:nvPr/>
          </p:nvSpPr>
          <p:spPr bwMode="auto">
            <a:xfrm>
              <a:off x="3120" y="2323"/>
              <a:ext cx="644" cy="192"/>
            </a:xfrm>
            <a:prstGeom prst="rect">
              <a:avLst/>
            </a:prstGeom>
            <a:noFill/>
            <a:ln w="9525">
              <a:noFill/>
              <a:miter lim="800000"/>
              <a:headEnd/>
              <a:tailEnd/>
            </a:ln>
          </p:spPr>
          <p:txBody>
            <a:bodyPr wrap="none" lIns="0" tIns="0" rIns="0" bIns="0">
              <a:spAutoFit/>
            </a:bodyPr>
            <a:lstStyle/>
            <a:p>
              <a:r>
                <a:rPr lang="zh-CN" altLang="en-US" sz="2000">
                  <a:solidFill>
                    <a:srgbClr val="000000"/>
                  </a:solidFill>
                  <a:latin typeface="宋体" charset="-122"/>
                  <a:ea typeface="宋体" charset="-122"/>
                </a:rPr>
                <a:t>向前指针</a:t>
              </a:r>
              <a:endParaRPr lang="zh-CN" altLang="en-US" sz="3600">
                <a:ea typeface="宋体" charset="-122"/>
              </a:endParaRPr>
            </a:p>
          </p:txBody>
        </p:sp>
        <p:grpSp>
          <p:nvGrpSpPr>
            <p:cNvPr id="9" name="Group 8"/>
            <p:cNvGrpSpPr>
              <a:grpSpLocks/>
            </p:cNvGrpSpPr>
            <p:nvPr/>
          </p:nvGrpSpPr>
          <p:grpSpPr bwMode="auto">
            <a:xfrm>
              <a:off x="2575" y="1903"/>
              <a:ext cx="70" cy="361"/>
              <a:chOff x="2575" y="1903"/>
              <a:chExt cx="70" cy="361"/>
            </a:xfrm>
          </p:grpSpPr>
          <p:sp>
            <p:nvSpPr>
              <p:cNvPr id="41" name="Line 9"/>
              <p:cNvSpPr>
                <a:spLocks noChangeShapeType="1"/>
              </p:cNvSpPr>
              <p:nvPr/>
            </p:nvSpPr>
            <p:spPr bwMode="auto">
              <a:xfrm flipV="1">
                <a:off x="2609" y="1999"/>
                <a:ext cx="1" cy="265"/>
              </a:xfrm>
              <a:prstGeom prst="line">
                <a:avLst/>
              </a:prstGeom>
              <a:noFill/>
              <a:ln w="15875">
                <a:solidFill>
                  <a:srgbClr val="000000"/>
                </a:solidFill>
                <a:round/>
                <a:headEnd/>
                <a:tailEnd/>
              </a:ln>
            </p:spPr>
            <p:txBody>
              <a:bodyPr/>
              <a:lstStyle/>
              <a:p>
                <a:endParaRPr lang="zh-CN" altLang="en-US"/>
              </a:p>
            </p:txBody>
          </p:sp>
          <p:sp>
            <p:nvSpPr>
              <p:cNvPr id="42" name="Freeform 10"/>
              <p:cNvSpPr>
                <a:spLocks/>
              </p:cNvSpPr>
              <p:nvPr/>
            </p:nvSpPr>
            <p:spPr bwMode="auto">
              <a:xfrm>
                <a:off x="2575" y="1903"/>
                <a:ext cx="70" cy="99"/>
              </a:xfrm>
              <a:custGeom>
                <a:avLst/>
                <a:gdLst>
                  <a:gd name="T0" fmla="*/ 70 w 70"/>
                  <a:gd name="T1" fmla="*/ 99 h 99"/>
                  <a:gd name="T2" fmla="*/ 34 w 70"/>
                  <a:gd name="T3" fmla="*/ 0 h 99"/>
                  <a:gd name="T4" fmla="*/ 0 w 70"/>
                  <a:gd name="T5" fmla="*/ 99 h 99"/>
                  <a:gd name="T6" fmla="*/ 70 w 70"/>
                  <a:gd name="T7" fmla="*/ 99 h 99"/>
                  <a:gd name="T8" fmla="*/ 0 60000 65536"/>
                  <a:gd name="T9" fmla="*/ 0 60000 65536"/>
                  <a:gd name="T10" fmla="*/ 0 60000 65536"/>
                  <a:gd name="T11" fmla="*/ 0 60000 65536"/>
                  <a:gd name="T12" fmla="*/ 0 w 70"/>
                  <a:gd name="T13" fmla="*/ 0 h 99"/>
                  <a:gd name="T14" fmla="*/ 70 w 70"/>
                  <a:gd name="T15" fmla="*/ 99 h 99"/>
                </a:gdLst>
                <a:ahLst/>
                <a:cxnLst>
                  <a:cxn ang="T8">
                    <a:pos x="T0" y="T1"/>
                  </a:cxn>
                  <a:cxn ang="T9">
                    <a:pos x="T2" y="T3"/>
                  </a:cxn>
                  <a:cxn ang="T10">
                    <a:pos x="T4" y="T5"/>
                  </a:cxn>
                  <a:cxn ang="T11">
                    <a:pos x="T6" y="T7"/>
                  </a:cxn>
                </a:cxnLst>
                <a:rect l="T12" t="T13" r="T14" b="T15"/>
                <a:pathLst>
                  <a:path w="70" h="99">
                    <a:moveTo>
                      <a:pt x="70" y="99"/>
                    </a:moveTo>
                    <a:lnTo>
                      <a:pt x="34" y="0"/>
                    </a:lnTo>
                    <a:lnTo>
                      <a:pt x="0" y="99"/>
                    </a:lnTo>
                    <a:lnTo>
                      <a:pt x="70" y="99"/>
                    </a:lnTo>
                    <a:close/>
                  </a:path>
                </a:pathLst>
              </a:custGeom>
              <a:solidFill>
                <a:srgbClr val="000000"/>
              </a:solidFill>
              <a:ln w="9525">
                <a:noFill/>
                <a:round/>
                <a:headEnd/>
                <a:tailEnd/>
              </a:ln>
            </p:spPr>
            <p:txBody>
              <a:bodyPr/>
              <a:lstStyle/>
              <a:p>
                <a:endParaRPr lang="zh-CN" altLang="en-US"/>
              </a:p>
            </p:txBody>
          </p:sp>
        </p:grpSp>
        <p:grpSp>
          <p:nvGrpSpPr>
            <p:cNvPr id="10" name="Group 11"/>
            <p:cNvGrpSpPr>
              <a:grpSpLocks/>
            </p:cNvGrpSpPr>
            <p:nvPr/>
          </p:nvGrpSpPr>
          <p:grpSpPr bwMode="auto">
            <a:xfrm>
              <a:off x="3419" y="1903"/>
              <a:ext cx="70" cy="361"/>
              <a:chOff x="3419" y="1903"/>
              <a:chExt cx="70" cy="361"/>
            </a:xfrm>
          </p:grpSpPr>
          <p:sp>
            <p:nvSpPr>
              <p:cNvPr id="39" name="Line 12"/>
              <p:cNvSpPr>
                <a:spLocks noChangeShapeType="1"/>
              </p:cNvSpPr>
              <p:nvPr/>
            </p:nvSpPr>
            <p:spPr bwMode="auto">
              <a:xfrm flipV="1">
                <a:off x="3453" y="1999"/>
                <a:ext cx="1" cy="265"/>
              </a:xfrm>
              <a:prstGeom prst="line">
                <a:avLst/>
              </a:prstGeom>
              <a:noFill/>
              <a:ln w="15875">
                <a:solidFill>
                  <a:srgbClr val="000000"/>
                </a:solidFill>
                <a:round/>
                <a:headEnd/>
                <a:tailEnd/>
              </a:ln>
            </p:spPr>
            <p:txBody>
              <a:bodyPr/>
              <a:lstStyle/>
              <a:p>
                <a:endParaRPr lang="zh-CN" altLang="en-US"/>
              </a:p>
            </p:txBody>
          </p:sp>
          <p:sp>
            <p:nvSpPr>
              <p:cNvPr id="40" name="Freeform 13"/>
              <p:cNvSpPr>
                <a:spLocks/>
              </p:cNvSpPr>
              <p:nvPr/>
            </p:nvSpPr>
            <p:spPr bwMode="auto">
              <a:xfrm>
                <a:off x="3419" y="1903"/>
                <a:ext cx="70" cy="99"/>
              </a:xfrm>
              <a:custGeom>
                <a:avLst/>
                <a:gdLst>
                  <a:gd name="T0" fmla="*/ 70 w 70"/>
                  <a:gd name="T1" fmla="*/ 99 h 99"/>
                  <a:gd name="T2" fmla="*/ 34 w 70"/>
                  <a:gd name="T3" fmla="*/ 0 h 99"/>
                  <a:gd name="T4" fmla="*/ 0 w 70"/>
                  <a:gd name="T5" fmla="*/ 99 h 99"/>
                  <a:gd name="T6" fmla="*/ 70 w 70"/>
                  <a:gd name="T7" fmla="*/ 99 h 99"/>
                  <a:gd name="T8" fmla="*/ 0 60000 65536"/>
                  <a:gd name="T9" fmla="*/ 0 60000 65536"/>
                  <a:gd name="T10" fmla="*/ 0 60000 65536"/>
                  <a:gd name="T11" fmla="*/ 0 60000 65536"/>
                  <a:gd name="T12" fmla="*/ 0 w 70"/>
                  <a:gd name="T13" fmla="*/ 0 h 99"/>
                  <a:gd name="T14" fmla="*/ 70 w 70"/>
                  <a:gd name="T15" fmla="*/ 99 h 99"/>
                </a:gdLst>
                <a:ahLst/>
                <a:cxnLst>
                  <a:cxn ang="T8">
                    <a:pos x="T0" y="T1"/>
                  </a:cxn>
                  <a:cxn ang="T9">
                    <a:pos x="T2" y="T3"/>
                  </a:cxn>
                  <a:cxn ang="T10">
                    <a:pos x="T4" y="T5"/>
                  </a:cxn>
                  <a:cxn ang="T11">
                    <a:pos x="T6" y="T7"/>
                  </a:cxn>
                </a:cxnLst>
                <a:rect l="T12" t="T13" r="T14" b="T15"/>
                <a:pathLst>
                  <a:path w="70" h="99">
                    <a:moveTo>
                      <a:pt x="70" y="99"/>
                    </a:moveTo>
                    <a:lnTo>
                      <a:pt x="34" y="0"/>
                    </a:lnTo>
                    <a:lnTo>
                      <a:pt x="0" y="99"/>
                    </a:lnTo>
                    <a:lnTo>
                      <a:pt x="70" y="99"/>
                    </a:lnTo>
                    <a:close/>
                  </a:path>
                </a:pathLst>
              </a:custGeom>
              <a:solidFill>
                <a:srgbClr val="000000"/>
              </a:solidFill>
              <a:ln w="9525">
                <a:noFill/>
                <a:round/>
                <a:headEnd/>
                <a:tailEnd/>
              </a:ln>
            </p:spPr>
            <p:txBody>
              <a:bodyPr/>
              <a:lstStyle/>
              <a:p>
                <a:endParaRPr lang="zh-CN" altLang="en-US"/>
              </a:p>
            </p:txBody>
          </p:sp>
        </p:grpSp>
        <p:sp>
          <p:nvSpPr>
            <p:cNvPr id="11" name="Rectangle 14"/>
            <p:cNvSpPr>
              <a:spLocks noChangeArrowheads="1"/>
            </p:cNvSpPr>
            <p:nvPr/>
          </p:nvSpPr>
          <p:spPr bwMode="auto">
            <a:xfrm>
              <a:off x="2315" y="2302"/>
              <a:ext cx="1647" cy="327"/>
            </a:xfrm>
            <a:prstGeom prst="rect">
              <a:avLst/>
            </a:prstGeom>
            <a:noFill/>
            <a:ln w="9525">
              <a:noFill/>
              <a:miter lim="800000"/>
              <a:headEnd/>
              <a:tailEnd/>
            </a:ln>
          </p:spPr>
          <p:txBody>
            <a:bodyPr/>
            <a:lstStyle/>
            <a:p>
              <a:endParaRPr lang="zh-CN" altLang="en-US"/>
            </a:p>
          </p:txBody>
        </p:sp>
        <p:grpSp>
          <p:nvGrpSpPr>
            <p:cNvPr id="12" name="Group 15"/>
            <p:cNvGrpSpPr>
              <a:grpSpLocks/>
            </p:cNvGrpSpPr>
            <p:nvPr/>
          </p:nvGrpSpPr>
          <p:grpSpPr bwMode="auto">
            <a:xfrm>
              <a:off x="333" y="1632"/>
              <a:ext cx="5345" cy="288"/>
              <a:chOff x="333" y="1632"/>
              <a:chExt cx="5345" cy="288"/>
            </a:xfrm>
          </p:grpSpPr>
          <p:sp>
            <p:nvSpPr>
              <p:cNvPr id="13" name="Rectangle 16"/>
              <p:cNvSpPr>
                <a:spLocks noChangeArrowheads="1"/>
              </p:cNvSpPr>
              <p:nvPr/>
            </p:nvSpPr>
            <p:spPr bwMode="auto">
              <a:xfrm>
                <a:off x="462" y="1680"/>
                <a:ext cx="5208" cy="192"/>
              </a:xfrm>
              <a:prstGeom prst="rect">
                <a:avLst/>
              </a:prstGeom>
              <a:noFill/>
              <a:ln w="9525">
                <a:noFill/>
                <a:miter lim="800000"/>
                <a:headEnd/>
                <a:tailEnd/>
              </a:ln>
            </p:spPr>
            <p:txBody>
              <a:bodyPr wrap="none" lIns="0" tIns="0" rIns="0" bIns="0">
                <a:spAutoFit/>
              </a:bodyPr>
              <a:lstStyle/>
              <a:p>
                <a:r>
                  <a:rPr lang="en-US" altLang="zh-CN" sz="2000">
                    <a:solidFill>
                      <a:srgbClr val="000000"/>
                    </a:solidFill>
                    <a:ea typeface="宋体" charset="-122"/>
                  </a:rPr>
                  <a:t>    …  …  i    f          x   =   y        t    h   e    n        j   :    =   j    +   2     ;   </a:t>
                </a:r>
                <a:r>
                  <a:rPr lang="en-US" altLang="zh-CN" sz="2000">
                    <a:solidFill>
                      <a:srgbClr val="FF3300"/>
                    </a:solidFill>
                    <a:ea typeface="宋体" charset="-122"/>
                  </a:rPr>
                  <a:t>eof</a:t>
                </a:r>
                <a:r>
                  <a:rPr lang="en-US" altLang="zh-CN" sz="2000">
                    <a:solidFill>
                      <a:srgbClr val="000000"/>
                    </a:solidFill>
                    <a:ea typeface="宋体" charset="-122"/>
                  </a:rPr>
                  <a:t>     …</a:t>
                </a:r>
              </a:p>
            </p:txBody>
          </p:sp>
          <p:sp>
            <p:nvSpPr>
              <p:cNvPr id="14" name="Rectangle 17"/>
              <p:cNvSpPr>
                <a:spLocks noChangeArrowheads="1"/>
              </p:cNvSpPr>
              <p:nvPr/>
            </p:nvSpPr>
            <p:spPr bwMode="auto">
              <a:xfrm>
                <a:off x="353" y="1636"/>
                <a:ext cx="5325" cy="268"/>
              </a:xfrm>
              <a:prstGeom prst="rect">
                <a:avLst/>
              </a:prstGeom>
              <a:noFill/>
              <a:ln w="15875">
                <a:solidFill>
                  <a:srgbClr val="000000"/>
                </a:solidFill>
                <a:miter lim="800000"/>
                <a:headEnd/>
                <a:tailEnd/>
              </a:ln>
            </p:spPr>
            <p:txBody>
              <a:bodyPr/>
              <a:lstStyle/>
              <a:p>
                <a:endParaRPr lang="zh-CN" altLang="en-US"/>
              </a:p>
            </p:txBody>
          </p:sp>
          <p:sp>
            <p:nvSpPr>
              <p:cNvPr id="15" name="Rectangle 18"/>
              <p:cNvSpPr>
                <a:spLocks noChangeArrowheads="1"/>
              </p:cNvSpPr>
              <p:nvPr/>
            </p:nvSpPr>
            <p:spPr bwMode="auto">
              <a:xfrm>
                <a:off x="333" y="1646"/>
                <a:ext cx="5345" cy="267"/>
              </a:xfrm>
              <a:prstGeom prst="rect">
                <a:avLst/>
              </a:prstGeom>
              <a:noFill/>
              <a:ln w="9525">
                <a:noFill/>
                <a:miter lim="800000"/>
                <a:headEnd/>
                <a:tailEnd/>
              </a:ln>
            </p:spPr>
            <p:txBody>
              <a:bodyPr/>
              <a:lstStyle/>
              <a:p>
                <a:endParaRPr lang="zh-CN" altLang="en-US"/>
              </a:p>
            </p:txBody>
          </p:sp>
          <p:sp>
            <p:nvSpPr>
              <p:cNvPr id="16" name="Line 19"/>
              <p:cNvSpPr>
                <a:spLocks noChangeShapeType="1"/>
              </p:cNvSpPr>
              <p:nvPr/>
            </p:nvSpPr>
            <p:spPr bwMode="auto">
              <a:xfrm>
                <a:off x="537" y="1636"/>
                <a:ext cx="1" cy="267"/>
              </a:xfrm>
              <a:prstGeom prst="line">
                <a:avLst/>
              </a:prstGeom>
              <a:noFill/>
              <a:ln w="15875">
                <a:solidFill>
                  <a:srgbClr val="000000"/>
                </a:solidFill>
                <a:round/>
                <a:headEnd/>
                <a:tailEnd/>
              </a:ln>
            </p:spPr>
            <p:txBody>
              <a:bodyPr/>
              <a:lstStyle/>
              <a:p>
                <a:endParaRPr lang="zh-CN" altLang="en-US"/>
              </a:p>
            </p:txBody>
          </p:sp>
          <p:sp>
            <p:nvSpPr>
              <p:cNvPr id="17" name="Line 20"/>
              <p:cNvSpPr>
                <a:spLocks noChangeShapeType="1"/>
              </p:cNvSpPr>
              <p:nvPr/>
            </p:nvSpPr>
            <p:spPr bwMode="auto">
              <a:xfrm>
                <a:off x="1008" y="1636"/>
                <a:ext cx="1" cy="267"/>
              </a:xfrm>
              <a:prstGeom prst="line">
                <a:avLst/>
              </a:prstGeom>
              <a:noFill/>
              <a:ln w="15875">
                <a:solidFill>
                  <a:srgbClr val="000000"/>
                </a:solidFill>
                <a:round/>
                <a:headEnd/>
                <a:tailEnd/>
              </a:ln>
            </p:spPr>
            <p:txBody>
              <a:bodyPr/>
              <a:lstStyle/>
              <a:p>
                <a:endParaRPr lang="zh-CN" altLang="en-US"/>
              </a:p>
            </p:txBody>
          </p:sp>
          <p:sp>
            <p:nvSpPr>
              <p:cNvPr id="18" name="Line 21"/>
              <p:cNvSpPr>
                <a:spLocks noChangeShapeType="1"/>
              </p:cNvSpPr>
              <p:nvPr/>
            </p:nvSpPr>
            <p:spPr bwMode="auto">
              <a:xfrm>
                <a:off x="1888" y="1636"/>
                <a:ext cx="1" cy="267"/>
              </a:xfrm>
              <a:prstGeom prst="line">
                <a:avLst/>
              </a:prstGeom>
              <a:noFill/>
              <a:ln w="15875">
                <a:solidFill>
                  <a:srgbClr val="000000"/>
                </a:solidFill>
                <a:round/>
                <a:headEnd/>
                <a:tailEnd/>
              </a:ln>
            </p:spPr>
            <p:txBody>
              <a:bodyPr/>
              <a:lstStyle/>
              <a:p>
                <a:endParaRPr lang="zh-CN" altLang="en-US"/>
              </a:p>
            </p:txBody>
          </p:sp>
          <p:sp>
            <p:nvSpPr>
              <p:cNvPr id="19" name="Line 22"/>
              <p:cNvSpPr>
                <a:spLocks noChangeShapeType="1"/>
              </p:cNvSpPr>
              <p:nvPr/>
            </p:nvSpPr>
            <p:spPr bwMode="auto">
              <a:xfrm>
                <a:off x="2100" y="1646"/>
                <a:ext cx="1" cy="257"/>
              </a:xfrm>
              <a:prstGeom prst="line">
                <a:avLst/>
              </a:prstGeom>
              <a:noFill/>
              <a:ln w="15875">
                <a:solidFill>
                  <a:srgbClr val="000000"/>
                </a:solidFill>
                <a:round/>
                <a:headEnd/>
                <a:tailEnd/>
              </a:ln>
            </p:spPr>
            <p:txBody>
              <a:bodyPr/>
              <a:lstStyle/>
              <a:p>
                <a:endParaRPr lang="zh-CN" altLang="en-US"/>
              </a:p>
            </p:txBody>
          </p:sp>
          <p:sp>
            <p:nvSpPr>
              <p:cNvPr id="20" name="Line 23"/>
              <p:cNvSpPr>
                <a:spLocks noChangeShapeType="1"/>
              </p:cNvSpPr>
              <p:nvPr/>
            </p:nvSpPr>
            <p:spPr bwMode="auto">
              <a:xfrm>
                <a:off x="2497" y="1636"/>
                <a:ext cx="1" cy="267"/>
              </a:xfrm>
              <a:prstGeom prst="line">
                <a:avLst/>
              </a:prstGeom>
              <a:noFill/>
              <a:ln w="15875">
                <a:solidFill>
                  <a:srgbClr val="000000"/>
                </a:solidFill>
                <a:round/>
                <a:headEnd/>
                <a:tailEnd/>
              </a:ln>
            </p:spPr>
            <p:txBody>
              <a:bodyPr/>
              <a:lstStyle/>
              <a:p>
                <a:endParaRPr lang="zh-CN" altLang="en-US"/>
              </a:p>
            </p:txBody>
          </p:sp>
          <p:sp>
            <p:nvSpPr>
              <p:cNvPr id="21" name="Line 24"/>
              <p:cNvSpPr>
                <a:spLocks noChangeShapeType="1"/>
              </p:cNvSpPr>
              <p:nvPr/>
            </p:nvSpPr>
            <p:spPr bwMode="auto">
              <a:xfrm>
                <a:off x="2721" y="1636"/>
                <a:ext cx="1" cy="267"/>
              </a:xfrm>
              <a:prstGeom prst="line">
                <a:avLst/>
              </a:prstGeom>
              <a:noFill/>
              <a:ln w="15875">
                <a:solidFill>
                  <a:srgbClr val="000000"/>
                </a:solidFill>
                <a:round/>
                <a:headEnd/>
                <a:tailEnd/>
              </a:ln>
            </p:spPr>
            <p:txBody>
              <a:bodyPr/>
              <a:lstStyle/>
              <a:p>
                <a:endParaRPr lang="zh-CN" altLang="en-US"/>
              </a:p>
            </p:txBody>
          </p:sp>
          <p:sp>
            <p:nvSpPr>
              <p:cNvPr id="22" name="Line 25"/>
              <p:cNvSpPr>
                <a:spLocks noChangeShapeType="1"/>
              </p:cNvSpPr>
              <p:nvPr/>
            </p:nvSpPr>
            <p:spPr bwMode="auto">
              <a:xfrm>
                <a:off x="2913" y="1636"/>
                <a:ext cx="1" cy="267"/>
              </a:xfrm>
              <a:prstGeom prst="line">
                <a:avLst/>
              </a:prstGeom>
              <a:noFill/>
              <a:ln w="15875">
                <a:solidFill>
                  <a:srgbClr val="000000"/>
                </a:solidFill>
                <a:round/>
                <a:headEnd/>
                <a:tailEnd/>
              </a:ln>
            </p:spPr>
            <p:txBody>
              <a:bodyPr/>
              <a:lstStyle/>
              <a:p>
                <a:endParaRPr lang="zh-CN" altLang="en-US"/>
              </a:p>
            </p:txBody>
          </p:sp>
          <p:sp>
            <p:nvSpPr>
              <p:cNvPr id="23" name="Line 26"/>
              <p:cNvSpPr>
                <a:spLocks noChangeShapeType="1"/>
              </p:cNvSpPr>
              <p:nvPr/>
            </p:nvSpPr>
            <p:spPr bwMode="auto">
              <a:xfrm>
                <a:off x="3351" y="1636"/>
                <a:ext cx="1" cy="267"/>
              </a:xfrm>
              <a:prstGeom prst="line">
                <a:avLst/>
              </a:prstGeom>
              <a:noFill/>
              <a:ln w="15875">
                <a:solidFill>
                  <a:srgbClr val="000000"/>
                </a:solidFill>
                <a:round/>
                <a:headEnd/>
                <a:tailEnd/>
              </a:ln>
            </p:spPr>
            <p:txBody>
              <a:bodyPr/>
              <a:lstStyle/>
              <a:p>
                <a:endParaRPr lang="zh-CN" altLang="en-US"/>
              </a:p>
            </p:txBody>
          </p:sp>
          <p:sp>
            <p:nvSpPr>
              <p:cNvPr id="24" name="Line 27"/>
              <p:cNvSpPr>
                <a:spLocks noChangeShapeType="1"/>
              </p:cNvSpPr>
              <p:nvPr/>
            </p:nvSpPr>
            <p:spPr bwMode="auto">
              <a:xfrm flipH="1">
                <a:off x="3744" y="1632"/>
                <a:ext cx="0" cy="288"/>
              </a:xfrm>
              <a:prstGeom prst="line">
                <a:avLst/>
              </a:prstGeom>
              <a:noFill/>
              <a:ln w="15875">
                <a:solidFill>
                  <a:srgbClr val="000000"/>
                </a:solidFill>
                <a:round/>
                <a:headEnd/>
                <a:tailEnd/>
              </a:ln>
            </p:spPr>
            <p:txBody>
              <a:bodyPr/>
              <a:lstStyle/>
              <a:p>
                <a:endParaRPr lang="zh-CN" altLang="en-US"/>
              </a:p>
            </p:txBody>
          </p:sp>
          <p:sp>
            <p:nvSpPr>
              <p:cNvPr id="25" name="Line 28"/>
              <p:cNvSpPr>
                <a:spLocks noChangeShapeType="1"/>
              </p:cNvSpPr>
              <p:nvPr/>
            </p:nvSpPr>
            <p:spPr bwMode="auto">
              <a:xfrm>
                <a:off x="3941" y="1646"/>
                <a:ext cx="1" cy="257"/>
              </a:xfrm>
              <a:prstGeom prst="line">
                <a:avLst/>
              </a:prstGeom>
              <a:noFill/>
              <a:ln w="15875">
                <a:solidFill>
                  <a:srgbClr val="000000"/>
                </a:solidFill>
                <a:round/>
                <a:headEnd/>
                <a:tailEnd/>
              </a:ln>
            </p:spPr>
            <p:txBody>
              <a:bodyPr/>
              <a:lstStyle/>
              <a:p>
                <a:endParaRPr lang="zh-CN" altLang="en-US"/>
              </a:p>
            </p:txBody>
          </p:sp>
          <p:sp>
            <p:nvSpPr>
              <p:cNvPr id="26" name="Line 29"/>
              <p:cNvSpPr>
                <a:spLocks noChangeShapeType="1"/>
              </p:cNvSpPr>
              <p:nvPr/>
            </p:nvSpPr>
            <p:spPr bwMode="auto">
              <a:xfrm>
                <a:off x="4132" y="1636"/>
                <a:ext cx="1" cy="267"/>
              </a:xfrm>
              <a:prstGeom prst="line">
                <a:avLst/>
              </a:prstGeom>
              <a:noFill/>
              <a:ln w="15875">
                <a:solidFill>
                  <a:srgbClr val="000000"/>
                </a:solidFill>
                <a:round/>
                <a:headEnd/>
                <a:tailEnd/>
              </a:ln>
            </p:spPr>
            <p:txBody>
              <a:bodyPr/>
              <a:lstStyle/>
              <a:p>
                <a:endParaRPr lang="zh-CN" altLang="en-US"/>
              </a:p>
            </p:txBody>
          </p:sp>
          <p:sp>
            <p:nvSpPr>
              <p:cNvPr id="27" name="Line 30"/>
              <p:cNvSpPr>
                <a:spLocks noChangeShapeType="1"/>
              </p:cNvSpPr>
              <p:nvPr/>
            </p:nvSpPr>
            <p:spPr bwMode="auto">
              <a:xfrm>
                <a:off x="4357" y="1636"/>
                <a:ext cx="1" cy="258"/>
              </a:xfrm>
              <a:prstGeom prst="line">
                <a:avLst/>
              </a:prstGeom>
              <a:noFill/>
              <a:ln w="15875">
                <a:solidFill>
                  <a:srgbClr val="000000"/>
                </a:solidFill>
                <a:round/>
                <a:headEnd/>
                <a:tailEnd/>
              </a:ln>
            </p:spPr>
            <p:txBody>
              <a:bodyPr/>
              <a:lstStyle/>
              <a:p>
                <a:endParaRPr lang="zh-CN" altLang="en-US"/>
              </a:p>
            </p:txBody>
          </p:sp>
          <p:sp>
            <p:nvSpPr>
              <p:cNvPr id="28" name="Line 31"/>
              <p:cNvSpPr>
                <a:spLocks noChangeShapeType="1"/>
              </p:cNvSpPr>
              <p:nvPr/>
            </p:nvSpPr>
            <p:spPr bwMode="auto">
              <a:xfrm>
                <a:off x="5057" y="1646"/>
                <a:ext cx="1" cy="257"/>
              </a:xfrm>
              <a:prstGeom prst="line">
                <a:avLst/>
              </a:prstGeom>
              <a:noFill/>
              <a:ln w="15875">
                <a:solidFill>
                  <a:srgbClr val="000000"/>
                </a:solidFill>
                <a:round/>
                <a:headEnd/>
                <a:tailEnd/>
              </a:ln>
            </p:spPr>
            <p:txBody>
              <a:bodyPr/>
              <a:lstStyle/>
              <a:p>
                <a:endParaRPr lang="zh-CN" altLang="en-US"/>
              </a:p>
            </p:txBody>
          </p:sp>
          <p:sp>
            <p:nvSpPr>
              <p:cNvPr id="29" name="Line 32"/>
              <p:cNvSpPr>
                <a:spLocks noChangeShapeType="1"/>
              </p:cNvSpPr>
              <p:nvPr/>
            </p:nvSpPr>
            <p:spPr bwMode="auto">
              <a:xfrm>
                <a:off x="5342" y="1646"/>
                <a:ext cx="1" cy="257"/>
              </a:xfrm>
              <a:prstGeom prst="line">
                <a:avLst/>
              </a:prstGeom>
              <a:noFill/>
              <a:ln w="15875">
                <a:solidFill>
                  <a:srgbClr val="000000"/>
                </a:solidFill>
                <a:round/>
                <a:headEnd/>
                <a:tailEnd/>
              </a:ln>
            </p:spPr>
            <p:txBody>
              <a:bodyPr/>
              <a:lstStyle/>
              <a:p>
                <a:endParaRPr lang="zh-CN" altLang="en-US"/>
              </a:p>
            </p:txBody>
          </p:sp>
          <p:sp>
            <p:nvSpPr>
              <p:cNvPr id="30" name="Line 33"/>
              <p:cNvSpPr>
                <a:spLocks noChangeShapeType="1"/>
              </p:cNvSpPr>
              <p:nvPr/>
            </p:nvSpPr>
            <p:spPr bwMode="auto">
              <a:xfrm>
                <a:off x="2304" y="1632"/>
                <a:ext cx="0" cy="288"/>
              </a:xfrm>
              <a:prstGeom prst="line">
                <a:avLst/>
              </a:prstGeom>
              <a:noFill/>
              <a:ln w="15875">
                <a:solidFill>
                  <a:srgbClr val="000000"/>
                </a:solidFill>
                <a:round/>
                <a:headEnd/>
                <a:tailEnd/>
              </a:ln>
            </p:spPr>
            <p:txBody>
              <a:bodyPr/>
              <a:lstStyle/>
              <a:p>
                <a:endParaRPr lang="zh-CN" altLang="en-US"/>
              </a:p>
            </p:txBody>
          </p:sp>
          <p:sp>
            <p:nvSpPr>
              <p:cNvPr id="31" name="Line 34"/>
              <p:cNvSpPr>
                <a:spLocks noChangeShapeType="1"/>
              </p:cNvSpPr>
              <p:nvPr/>
            </p:nvSpPr>
            <p:spPr bwMode="auto">
              <a:xfrm>
                <a:off x="4799" y="1636"/>
                <a:ext cx="1" cy="258"/>
              </a:xfrm>
              <a:prstGeom prst="line">
                <a:avLst/>
              </a:prstGeom>
              <a:noFill/>
              <a:ln w="15875">
                <a:solidFill>
                  <a:srgbClr val="000000"/>
                </a:solidFill>
                <a:round/>
                <a:headEnd/>
                <a:tailEnd/>
              </a:ln>
            </p:spPr>
            <p:txBody>
              <a:bodyPr/>
              <a:lstStyle/>
              <a:p>
                <a:endParaRPr lang="zh-CN" altLang="en-US"/>
              </a:p>
            </p:txBody>
          </p:sp>
          <p:sp>
            <p:nvSpPr>
              <p:cNvPr id="32" name="Line 35"/>
              <p:cNvSpPr>
                <a:spLocks noChangeShapeType="1"/>
              </p:cNvSpPr>
              <p:nvPr/>
            </p:nvSpPr>
            <p:spPr bwMode="auto">
              <a:xfrm>
                <a:off x="3552" y="1632"/>
                <a:ext cx="0" cy="288"/>
              </a:xfrm>
              <a:prstGeom prst="line">
                <a:avLst/>
              </a:prstGeom>
              <a:noFill/>
              <a:ln w="9525">
                <a:solidFill>
                  <a:schemeClr val="tx1"/>
                </a:solidFill>
                <a:round/>
                <a:headEnd/>
                <a:tailEnd/>
              </a:ln>
            </p:spPr>
            <p:txBody>
              <a:bodyPr wrap="none" anchor="ctr"/>
              <a:lstStyle/>
              <a:p>
                <a:endParaRPr lang="zh-CN" altLang="en-US"/>
              </a:p>
            </p:txBody>
          </p:sp>
          <p:sp>
            <p:nvSpPr>
              <p:cNvPr id="33" name="Line 36"/>
              <p:cNvSpPr>
                <a:spLocks noChangeShapeType="1"/>
              </p:cNvSpPr>
              <p:nvPr/>
            </p:nvSpPr>
            <p:spPr bwMode="auto">
              <a:xfrm>
                <a:off x="3120" y="1632"/>
                <a:ext cx="1" cy="267"/>
              </a:xfrm>
              <a:prstGeom prst="line">
                <a:avLst/>
              </a:prstGeom>
              <a:noFill/>
              <a:ln w="38100" cmpd="dbl">
                <a:solidFill>
                  <a:srgbClr val="000000"/>
                </a:solidFill>
                <a:round/>
                <a:headEnd/>
                <a:tailEnd/>
              </a:ln>
            </p:spPr>
            <p:txBody>
              <a:bodyPr/>
              <a:lstStyle/>
              <a:p>
                <a:endParaRPr lang="zh-CN" altLang="en-US"/>
              </a:p>
            </p:txBody>
          </p:sp>
          <p:sp>
            <p:nvSpPr>
              <p:cNvPr id="34" name="Line 37"/>
              <p:cNvSpPr>
                <a:spLocks noChangeShapeType="1"/>
              </p:cNvSpPr>
              <p:nvPr/>
            </p:nvSpPr>
            <p:spPr bwMode="auto">
              <a:xfrm>
                <a:off x="768" y="1632"/>
                <a:ext cx="1" cy="267"/>
              </a:xfrm>
              <a:prstGeom prst="line">
                <a:avLst/>
              </a:prstGeom>
              <a:noFill/>
              <a:ln w="15875">
                <a:solidFill>
                  <a:srgbClr val="000000"/>
                </a:solidFill>
                <a:round/>
                <a:headEnd/>
                <a:tailEnd/>
              </a:ln>
            </p:spPr>
            <p:txBody>
              <a:bodyPr/>
              <a:lstStyle/>
              <a:p>
                <a:endParaRPr lang="zh-CN" altLang="en-US"/>
              </a:p>
            </p:txBody>
          </p:sp>
          <p:sp>
            <p:nvSpPr>
              <p:cNvPr id="35" name="Line 38"/>
              <p:cNvSpPr>
                <a:spLocks noChangeShapeType="1"/>
              </p:cNvSpPr>
              <p:nvPr/>
            </p:nvSpPr>
            <p:spPr bwMode="auto">
              <a:xfrm>
                <a:off x="1679" y="1632"/>
                <a:ext cx="1" cy="267"/>
              </a:xfrm>
              <a:prstGeom prst="line">
                <a:avLst/>
              </a:prstGeom>
              <a:noFill/>
              <a:ln w="15875">
                <a:solidFill>
                  <a:srgbClr val="000000"/>
                </a:solidFill>
                <a:round/>
                <a:headEnd/>
                <a:tailEnd/>
              </a:ln>
            </p:spPr>
            <p:txBody>
              <a:bodyPr/>
              <a:lstStyle/>
              <a:p>
                <a:endParaRPr lang="zh-CN" altLang="en-US"/>
              </a:p>
            </p:txBody>
          </p:sp>
          <p:sp>
            <p:nvSpPr>
              <p:cNvPr id="36" name="Line 39"/>
              <p:cNvSpPr>
                <a:spLocks noChangeShapeType="1"/>
              </p:cNvSpPr>
              <p:nvPr/>
            </p:nvSpPr>
            <p:spPr bwMode="auto">
              <a:xfrm>
                <a:off x="1247" y="1632"/>
                <a:ext cx="1" cy="267"/>
              </a:xfrm>
              <a:prstGeom prst="line">
                <a:avLst/>
              </a:prstGeom>
              <a:noFill/>
              <a:ln w="15875">
                <a:solidFill>
                  <a:srgbClr val="000000"/>
                </a:solidFill>
                <a:round/>
                <a:headEnd/>
                <a:tailEnd/>
              </a:ln>
            </p:spPr>
            <p:txBody>
              <a:bodyPr/>
              <a:lstStyle/>
              <a:p>
                <a:endParaRPr lang="zh-CN" altLang="en-US"/>
              </a:p>
            </p:txBody>
          </p:sp>
          <p:sp>
            <p:nvSpPr>
              <p:cNvPr id="37" name="Line 40"/>
              <p:cNvSpPr>
                <a:spLocks noChangeShapeType="1"/>
              </p:cNvSpPr>
              <p:nvPr/>
            </p:nvSpPr>
            <p:spPr bwMode="auto">
              <a:xfrm>
                <a:off x="1439" y="1632"/>
                <a:ext cx="1" cy="267"/>
              </a:xfrm>
              <a:prstGeom prst="line">
                <a:avLst/>
              </a:prstGeom>
              <a:noFill/>
              <a:ln w="15875">
                <a:solidFill>
                  <a:srgbClr val="000000"/>
                </a:solidFill>
                <a:round/>
                <a:headEnd/>
                <a:tailEnd/>
              </a:ln>
            </p:spPr>
            <p:txBody>
              <a:bodyPr/>
              <a:lstStyle/>
              <a:p>
                <a:endParaRPr lang="zh-CN" altLang="en-US"/>
              </a:p>
            </p:txBody>
          </p:sp>
          <p:sp>
            <p:nvSpPr>
              <p:cNvPr id="38" name="Line 41"/>
              <p:cNvSpPr>
                <a:spLocks noChangeShapeType="1"/>
              </p:cNvSpPr>
              <p:nvPr/>
            </p:nvSpPr>
            <p:spPr bwMode="auto">
              <a:xfrm>
                <a:off x="4559" y="1632"/>
                <a:ext cx="1" cy="267"/>
              </a:xfrm>
              <a:prstGeom prst="line">
                <a:avLst/>
              </a:prstGeom>
              <a:noFill/>
              <a:ln w="15875">
                <a:solidFill>
                  <a:srgbClr val="000000"/>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up)">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15</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FF3300"/>
                </a:solidFill>
                <a:effectLst/>
                <a:uLnTx/>
                <a:uFillTx/>
                <a:latin typeface="宋体" charset="-122"/>
                <a:ea typeface="+mj-ea"/>
                <a:cs typeface="+mj-cs"/>
              </a:rPr>
              <a:t>测试指针的过程</a:t>
            </a:r>
            <a:r>
              <a:rPr kumimoji="1" lang="en-US" altLang="zh-CN" sz="3200" b="1" i="0" u="none" strike="noStrike" kern="0" cap="none" spc="0" normalizeH="0" baseline="0" noProof="0" smtClean="0">
                <a:ln>
                  <a:noFill/>
                </a:ln>
                <a:solidFill>
                  <a:srgbClr val="FF3300"/>
                </a:solidFill>
                <a:effectLst/>
                <a:uLnTx/>
                <a:uFillTx/>
                <a:latin typeface="宋体" charset="-122"/>
                <a:ea typeface="+mj-ea"/>
                <a:cs typeface="+mj-cs"/>
              </a:rPr>
              <a:t>(1)</a:t>
            </a:r>
            <a:endParaRPr kumimoji="1" lang="en-US" altLang="zh-CN" sz="4000" b="1" i="0" u="none" strike="noStrike" kern="0" cap="none" spc="0" normalizeH="0" baseline="0" noProof="0" smtClean="0">
              <a:ln>
                <a:noFill/>
              </a:ln>
              <a:solidFill>
                <a:srgbClr val="FF3300"/>
              </a:solidFill>
              <a:effectLst/>
              <a:uLnTx/>
              <a:uFillTx/>
              <a:latin typeface="宋体" charset="-122"/>
              <a:ea typeface="+mj-ea"/>
              <a:cs typeface="+mj-cs"/>
            </a:endParaRPr>
          </a:p>
        </p:txBody>
      </p:sp>
      <p:sp>
        <p:nvSpPr>
          <p:cNvPr id="4" name="Rectangle 3"/>
          <p:cNvSpPr txBox="1">
            <a:spLocks noChangeArrowheads="1"/>
          </p:cNvSpPr>
          <p:nvPr/>
        </p:nvSpPr>
        <p:spPr>
          <a:xfrm>
            <a:off x="685800" y="1179513"/>
            <a:ext cx="7772400" cy="5008562"/>
          </a:xfrm>
          <a:prstGeom prst="rect">
            <a:avLst/>
          </a:prstGeom>
        </p:spPr>
        <p:txBody>
          <a:bodyPr/>
          <a:lstStyle/>
          <a:p>
            <a:pPr marL="85725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IF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向前指针在左半区的终点</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  {</a:t>
            </a:r>
          </a:p>
          <a:p>
            <a:pPr marL="1333500" marR="0" lvl="1" indent="-285750" algn="just"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rPr>
              <a:t>读入字符串，填充右半区</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1333500" marR="0" lvl="1" indent="-285750" algn="just"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rPr>
              <a:t>向前指针前移一个位置</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13335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85725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ELSE  IF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向前指针在右半区的终点</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 {</a:t>
            </a:r>
          </a:p>
          <a:p>
            <a:pPr marL="13335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rPr>
              <a:t>读入字符串，填充左半区</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13335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rPr>
              <a:t>向前指针移到缓冲区的开始位置</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13335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      }</a:t>
            </a:r>
          </a:p>
          <a:p>
            <a:pPr marL="85725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          ELSE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向前指针前移一个位置</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16</a:t>
            </a:fld>
            <a:endParaRPr lang="en-US" altLang="zh-CN"/>
          </a:p>
        </p:txBody>
      </p:sp>
      <p:sp>
        <p:nvSpPr>
          <p:cNvPr id="5"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FF3300"/>
                </a:solidFill>
                <a:effectLst/>
                <a:uLnTx/>
                <a:uFillTx/>
                <a:latin typeface="宋体" charset="-122"/>
                <a:ea typeface="+mj-ea"/>
                <a:cs typeface="+mj-cs"/>
              </a:rPr>
              <a:t>每半区带有结束标记的缓冲器</a:t>
            </a:r>
            <a:endParaRPr kumimoji="1" lang="zh-CN" altLang="en-US" sz="4400" b="1" i="0" u="none" strike="noStrike" kern="0" cap="none" spc="0" normalizeH="0" baseline="0" noProof="0" smtClean="0">
              <a:ln>
                <a:noFill/>
              </a:ln>
              <a:solidFill>
                <a:srgbClr val="FF3300"/>
              </a:solidFill>
              <a:effectLst/>
              <a:uLnTx/>
              <a:uFillTx/>
              <a:latin typeface="宋体" charset="-122"/>
              <a:ea typeface="+mj-ea"/>
              <a:cs typeface="+mj-cs"/>
            </a:endParaRPr>
          </a:p>
        </p:txBody>
      </p:sp>
      <p:grpSp>
        <p:nvGrpSpPr>
          <p:cNvPr id="6" name="Group 7"/>
          <p:cNvGrpSpPr>
            <a:grpSpLocks/>
          </p:cNvGrpSpPr>
          <p:nvPr/>
        </p:nvGrpSpPr>
        <p:grpSpPr bwMode="auto">
          <a:xfrm>
            <a:off x="457200" y="4267200"/>
            <a:ext cx="8915400" cy="1447800"/>
            <a:chOff x="336" y="1392"/>
            <a:chExt cx="5616" cy="912"/>
          </a:xfrm>
        </p:grpSpPr>
        <p:sp>
          <p:nvSpPr>
            <p:cNvPr id="7" name="Rectangle 8"/>
            <p:cNvSpPr>
              <a:spLocks noChangeArrowheads="1"/>
            </p:cNvSpPr>
            <p:nvPr/>
          </p:nvSpPr>
          <p:spPr bwMode="auto">
            <a:xfrm>
              <a:off x="1920" y="2074"/>
              <a:ext cx="772" cy="230"/>
            </a:xfrm>
            <a:prstGeom prst="rect">
              <a:avLst/>
            </a:prstGeom>
            <a:noFill/>
            <a:ln w="9525">
              <a:noFill/>
              <a:miter lim="800000"/>
              <a:headEnd/>
              <a:tailEnd/>
            </a:ln>
          </p:spPr>
          <p:txBody>
            <a:bodyPr wrap="none" lIns="0" tIns="0" rIns="0" bIns="0">
              <a:spAutoFit/>
            </a:bodyPr>
            <a:lstStyle/>
            <a:p>
              <a:r>
                <a:rPr lang="zh-CN" altLang="en-US" dirty="0">
                  <a:solidFill>
                    <a:srgbClr val="000000"/>
                  </a:solidFill>
                  <a:latin typeface="宋体" charset="-122"/>
                  <a:ea typeface="宋体" charset="-122"/>
                </a:rPr>
                <a:t>开始指针</a:t>
              </a:r>
              <a:endParaRPr lang="zh-CN" altLang="en-US" sz="4800" dirty="0">
                <a:ea typeface="宋体" charset="-122"/>
              </a:endParaRPr>
            </a:p>
          </p:txBody>
        </p:sp>
        <p:sp>
          <p:nvSpPr>
            <p:cNvPr id="8" name="Rectangle 9"/>
            <p:cNvSpPr>
              <a:spLocks noChangeArrowheads="1"/>
            </p:cNvSpPr>
            <p:nvPr/>
          </p:nvSpPr>
          <p:spPr bwMode="auto">
            <a:xfrm>
              <a:off x="2880" y="2064"/>
              <a:ext cx="772" cy="230"/>
            </a:xfrm>
            <a:prstGeom prst="rect">
              <a:avLst/>
            </a:prstGeom>
            <a:noFill/>
            <a:ln w="9525">
              <a:noFill/>
              <a:miter lim="800000"/>
              <a:headEnd/>
              <a:tailEnd/>
            </a:ln>
          </p:spPr>
          <p:txBody>
            <a:bodyPr wrap="none" lIns="0" tIns="0" rIns="0" bIns="0">
              <a:spAutoFit/>
            </a:bodyPr>
            <a:lstStyle/>
            <a:p>
              <a:r>
                <a:rPr lang="zh-CN" altLang="en-US">
                  <a:solidFill>
                    <a:srgbClr val="000000"/>
                  </a:solidFill>
                  <a:latin typeface="宋体" charset="-122"/>
                  <a:ea typeface="宋体" charset="-122"/>
                </a:rPr>
                <a:t>向前指针</a:t>
              </a:r>
              <a:endParaRPr lang="zh-CN" altLang="en-US" sz="4800">
                <a:ea typeface="宋体" charset="-122"/>
              </a:endParaRPr>
            </a:p>
          </p:txBody>
        </p:sp>
        <p:grpSp>
          <p:nvGrpSpPr>
            <p:cNvPr id="9" name="Group 10"/>
            <p:cNvGrpSpPr>
              <a:grpSpLocks/>
            </p:cNvGrpSpPr>
            <p:nvPr/>
          </p:nvGrpSpPr>
          <p:grpSpPr bwMode="auto">
            <a:xfrm>
              <a:off x="336" y="1392"/>
              <a:ext cx="5616" cy="275"/>
              <a:chOff x="384" y="1536"/>
              <a:chExt cx="5616" cy="275"/>
            </a:xfrm>
          </p:grpSpPr>
          <p:sp>
            <p:nvSpPr>
              <p:cNvPr id="12" name="Rectangle 11"/>
              <p:cNvSpPr>
                <a:spLocks noChangeArrowheads="1"/>
              </p:cNvSpPr>
              <p:nvPr/>
            </p:nvSpPr>
            <p:spPr bwMode="auto">
              <a:xfrm>
                <a:off x="384" y="1537"/>
                <a:ext cx="5232" cy="264"/>
              </a:xfrm>
              <a:prstGeom prst="rect">
                <a:avLst/>
              </a:prstGeom>
              <a:noFill/>
              <a:ln w="9525">
                <a:solidFill>
                  <a:srgbClr val="000000"/>
                </a:solidFill>
                <a:miter lim="800000"/>
                <a:headEnd/>
                <a:tailEnd/>
              </a:ln>
            </p:spPr>
            <p:txBody>
              <a:bodyPr/>
              <a:lstStyle/>
              <a:p>
                <a:pPr algn="just"/>
                <a:endParaRPr lang="zh-CN" altLang="zh-CN" sz="1000" b="0">
                  <a:ea typeface="宋体" charset="-122"/>
                </a:endParaRPr>
              </a:p>
            </p:txBody>
          </p:sp>
          <p:sp>
            <p:nvSpPr>
              <p:cNvPr id="13" name="Text Box 12"/>
              <p:cNvSpPr txBox="1">
                <a:spLocks noChangeArrowheads="1"/>
              </p:cNvSpPr>
              <p:nvPr/>
            </p:nvSpPr>
            <p:spPr bwMode="auto">
              <a:xfrm>
                <a:off x="528" y="1536"/>
                <a:ext cx="5472" cy="264"/>
              </a:xfrm>
              <a:prstGeom prst="rect">
                <a:avLst/>
              </a:prstGeom>
              <a:noFill/>
              <a:ln w="9525">
                <a:noFill/>
                <a:miter lim="800000"/>
                <a:headEnd/>
                <a:tailEnd/>
              </a:ln>
            </p:spPr>
            <p:txBody>
              <a:bodyPr/>
              <a:lstStyle/>
              <a:p>
                <a:pPr algn="just"/>
                <a:r>
                  <a:rPr lang="en-US" altLang="zh-CN" sz="2000" dirty="0">
                    <a:ea typeface="宋体" charset="-122"/>
                  </a:rPr>
                  <a:t>  …   </a:t>
                </a:r>
                <a:r>
                  <a:rPr lang="en-US" altLang="zh-CN" sz="2000" dirty="0" err="1">
                    <a:ea typeface="宋体" charset="-122"/>
                  </a:rPr>
                  <a:t>i</a:t>
                </a:r>
                <a:r>
                  <a:rPr lang="en-US" altLang="zh-CN" sz="2000" dirty="0">
                    <a:ea typeface="宋体" charset="-122"/>
                  </a:rPr>
                  <a:t>   f         x   =   y        t    h   </a:t>
                </a:r>
                <a:r>
                  <a:rPr lang="en-US" altLang="zh-CN" sz="2000" dirty="0" err="1">
                    <a:solidFill>
                      <a:srgbClr val="FF3300"/>
                    </a:solidFill>
                    <a:ea typeface="宋体" charset="-122"/>
                  </a:rPr>
                  <a:t>eof</a:t>
                </a:r>
                <a:r>
                  <a:rPr lang="en-US" altLang="zh-CN" sz="2000" dirty="0">
                    <a:ea typeface="宋体" charset="-122"/>
                  </a:rPr>
                  <a:t>    e   n      j   :  =   j   +   2   ;   </a:t>
                </a:r>
                <a:r>
                  <a:rPr lang="en-US" altLang="zh-CN" sz="2000" dirty="0" err="1">
                    <a:solidFill>
                      <a:srgbClr val="FF3300"/>
                    </a:solidFill>
                    <a:ea typeface="宋体" charset="-122"/>
                  </a:rPr>
                  <a:t>eof</a:t>
                </a:r>
                <a:r>
                  <a:rPr lang="en-US" altLang="zh-CN" sz="2000" dirty="0">
                    <a:solidFill>
                      <a:srgbClr val="FF3300"/>
                    </a:solidFill>
                    <a:ea typeface="宋体" charset="-122"/>
                  </a:rPr>
                  <a:t> </a:t>
                </a:r>
                <a:r>
                  <a:rPr lang="en-US" altLang="zh-CN" sz="2000" dirty="0" smtClean="0">
                    <a:solidFill>
                      <a:srgbClr val="FF3300"/>
                    </a:solidFill>
                    <a:ea typeface="宋体" charset="-122"/>
                  </a:rPr>
                  <a:t> </a:t>
                </a:r>
                <a:r>
                  <a:rPr lang="en-US" altLang="zh-CN" sz="2000" dirty="0" smtClean="0">
                    <a:ea typeface="宋体" charset="-122"/>
                  </a:rPr>
                  <a:t>… </a:t>
                </a:r>
                <a:r>
                  <a:rPr lang="en-US" altLang="zh-CN" sz="2000" dirty="0" err="1" smtClean="0">
                    <a:solidFill>
                      <a:srgbClr val="FF3300"/>
                    </a:solidFill>
                    <a:ea typeface="宋体" charset="-122"/>
                  </a:rPr>
                  <a:t>eof</a:t>
                </a:r>
                <a:endParaRPr lang="en-US" altLang="zh-CN" sz="2000" dirty="0">
                  <a:ea typeface="宋体" charset="-122"/>
                </a:endParaRPr>
              </a:p>
            </p:txBody>
          </p:sp>
          <p:sp>
            <p:nvSpPr>
              <p:cNvPr id="14" name="Line 13"/>
              <p:cNvSpPr>
                <a:spLocks noChangeShapeType="1"/>
              </p:cNvSpPr>
              <p:nvPr/>
            </p:nvSpPr>
            <p:spPr bwMode="auto">
              <a:xfrm>
                <a:off x="624" y="1537"/>
                <a:ext cx="0" cy="264"/>
              </a:xfrm>
              <a:prstGeom prst="line">
                <a:avLst/>
              </a:prstGeom>
              <a:noFill/>
              <a:ln w="9525">
                <a:solidFill>
                  <a:srgbClr val="000000"/>
                </a:solidFill>
                <a:round/>
                <a:headEnd/>
                <a:tailEnd/>
              </a:ln>
            </p:spPr>
            <p:txBody>
              <a:bodyPr/>
              <a:lstStyle/>
              <a:p>
                <a:endParaRPr lang="zh-CN" altLang="en-US"/>
              </a:p>
            </p:txBody>
          </p:sp>
          <p:sp>
            <p:nvSpPr>
              <p:cNvPr id="15" name="Line 14"/>
              <p:cNvSpPr>
                <a:spLocks noChangeShapeType="1"/>
              </p:cNvSpPr>
              <p:nvPr/>
            </p:nvSpPr>
            <p:spPr bwMode="auto">
              <a:xfrm>
                <a:off x="864" y="1537"/>
                <a:ext cx="0" cy="264"/>
              </a:xfrm>
              <a:prstGeom prst="line">
                <a:avLst/>
              </a:prstGeom>
              <a:noFill/>
              <a:ln w="9525">
                <a:solidFill>
                  <a:srgbClr val="000000"/>
                </a:solidFill>
                <a:round/>
                <a:headEnd/>
                <a:tailEnd/>
              </a:ln>
            </p:spPr>
            <p:txBody>
              <a:bodyPr/>
              <a:lstStyle/>
              <a:p>
                <a:endParaRPr lang="zh-CN" altLang="en-US"/>
              </a:p>
            </p:txBody>
          </p:sp>
          <p:sp>
            <p:nvSpPr>
              <p:cNvPr id="16" name="Line 15"/>
              <p:cNvSpPr>
                <a:spLocks noChangeShapeType="1"/>
              </p:cNvSpPr>
              <p:nvPr/>
            </p:nvSpPr>
            <p:spPr bwMode="auto">
              <a:xfrm>
                <a:off x="1056" y="1537"/>
                <a:ext cx="0" cy="264"/>
              </a:xfrm>
              <a:prstGeom prst="line">
                <a:avLst/>
              </a:prstGeom>
              <a:noFill/>
              <a:ln w="9525">
                <a:solidFill>
                  <a:srgbClr val="000000"/>
                </a:solidFill>
                <a:round/>
                <a:headEnd/>
                <a:tailEnd/>
              </a:ln>
            </p:spPr>
            <p:txBody>
              <a:bodyPr/>
              <a:lstStyle/>
              <a:p>
                <a:endParaRPr lang="zh-CN" altLang="en-US"/>
              </a:p>
            </p:txBody>
          </p:sp>
          <p:sp>
            <p:nvSpPr>
              <p:cNvPr id="17" name="Line 16"/>
              <p:cNvSpPr>
                <a:spLocks noChangeShapeType="1"/>
              </p:cNvSpPr>
              <p:nvPr/>
            </p:nvSpPr>
            <p:spPr bwMode="auto">
              <a:xfrm>
                <a:off x="1248" y="1536"/>
                <a:ext cx="0" cy="274"/>
              </a:xfrm>
              <a:prstGeom prst="line">
                <a:avLst/>
              </a:prstGeom>
              <a:noFill/>
              <a:ln w="9525">
                <a:solidFill>
                  <a:srgbClr val="000000"/>
                </a:solidFill>
                <a:round/>
                <a:headEnd/>
                <a:tailEnd/>
              </a:ln>
            </p:spPr>
            <p:txBody>
              <a:bodyPr/>
              <a:lstStyle/>
              <a:p>
                <a:endParaRPr lang="zh-CN" altLang="en-US"/>
              </a:p>
            </p:txBody>
          </p:sp>
          <p:sp>
            <p:nvSpPr>
              <p:cNvPr id="18" name="Line 17"/>
              <p:cNvSpPr>
                <a:spLocks noChangeShapeType="1"/>
              </p:cNvSpPr>
              <p:nvPr/>
            </p:nvSpPr>
            <p:spPr bwMode="auto">
              <a:xfrm>
                <a:off x="1440" y="1537"/>
                <a:ext cx="0" cy="264"/>
              </a:xfrm>
              <a:prstGeom prst="line">
                <a:avLst/>
              </a:prstGeom>
              <a:noFill/>
              <a:ln w="9525">
                <a:solidFill>
                  <a:srgbClr val="000000"/>
                </a:solidFill>
                <a:round/>
                <a:headEnd/>
                <a:tailEnd/>
              </a:ln>
            </p:spPr>
            <p:txBody>
              <a:bodyPr/>
              <a:lstStyle/>
              <a:p>
                <a:endParaRPr lang="zh-CN" altLang="en-US"/>
              </a:p>
            </p:txBody>
          </p:sp>
          <p:sp>
            <p:nvSpPr>
              <p:cNvPr id="19" name="Line 18"/>
              <p:cNvSpPr>
                <a:spLocks noChangeShapeType="1"/>
              </p:cNvSpPr>
              <p:nvPr/>
            </p:nvSpPr>
            <p:spPr bwMode="auto">
              <a:xfrm>
                <a:off x="1632" y="1557"/>
                <a:ext cx="0" cy="254"/>
              </a:xfrm>
              <a:prstGeom prst="line">
                <a:avLst/>
              </a:prstGeom>
              <a:noFill/>
              <a:ln w="9525">
                <a:solidFill>
                  <a:srgbClr val="000000"/>
                </a:solidFill>
                <a:round/>
                <a:headEnd/>
                <a:tailEnd/>
              </a:ln>
            </p:spPr>
            <p:txBody>
              <a:bodyPr/>
              <a:lstStyle/>
              <a:p>
                <a:endParaRPr lang="zh-CN" altLang="en-US"/>
              </a:p>
            </p:txBody>
          </p:sp>
          <p:sp>
            <p:nvSpPr>
              <p:cNvPr id="20" name="Line 19"/>
              <p:cNvSpPr>
                <a:spLocks noChangeShapeType="1"/>
              </p:cNvSpPr>
              <p:nvPr/>
            </p:nvSpPr>
            <p:spPr bwMode="auto">
              <a:xfrm>
                <a:off x="1872" y="1537"/>
                <a:ext cx="0" cy="264"/>
              </a:xfrm>
              <a:prstGeom prst="line">
                <a:avLst/>
              </a:prstGeom>
              <a:noFill/>
              <a:ln w="9525">
                <a:solidFill>
                  <a:srgbClr val="000000"/>
                </a:solidFill>
                <a:round/>
                <a:headEnd/>
                <a:tailEnd/>
              </a:ln>
            </p:spPr>
            <p:txBody>
              <a:bodyPr/>
              <a:lstStyle/>
              <a:p>
                <a:endParaRPr lang="zh-CN" altLang="en-US"/>
              </a:p>
            </p:txBody>
          </p:sp>
          <p:sp>
            <p:nvSpPr>
              <p:cNvPr id="21" name="Line 20"/>
              <p:cNvSpPr>
                <a:spLocks noChangeShapeType="1"/>
              </p:cNvSpPr>
              <p:nvPr/>
            </p:nvSpPr>
            <p:spPr bwMode="auto">
              <a:xfrm>
                <a:off x="2064" y="1547"/>
                <a:ext cx="0" cy="254"/>
              </a:xfrm>
              <a:prstGeom prst="line">
                <a:avLst/>
              </a:prstGeom>
              <a:noFill/>
              <a:ln w="9525">
                <a:solidFill>
                  <a:srgbClr val="000000"/>
                </a:solidFill>
                <a:round/>
                <a:headEnd/>
                <a:tailEnd/>
              </a:ln>
            </p:spPr>
            <p:txBody>
              <a:bodyPr/>
              <a:lstStyle/>
              <a:p>
                <a:endParaRPr lang="zh-CN" altLang="en-US"/>
              </a:p>
            </p:txBody>
          </p:sp>
          <p:sp>
            <p:nvSpPr>
              <p:cNvPr id="22" name="Line 21"/>
              <p:cNvSpPr>
                <a:spLocks noChangeShapeType="1"/>
              </p:cNvSpPr>
              <p:nvPr/>
            </p:nvSpPr>
            <p:spPr bwMode="auto">
              <a:xfrm>
                <a:off x="2256" y="1547"/>
                <a:ext cx="0" cy="254"/>
              </a:xfrm>
              <a:prstGeom prst="line">
                <a:avLst/>
              </a:prstGeom>
              <a:noFill/>
              <a:ln w="9525">
                <a:solidFill>
                  <a:srgbClr val="000000"/>
                </a:solidFill>
                <a:round/>
                <a:headEnd/>
                <a:tailEnd/>
              </a:ln>
            </p:spPr>
            <p:txBody>
              <a:bodyPr/>
              <a:lstStyle/>
              <a:p>
                <a:endParaRPr lang="zh-CN" altLang="en-US"/>
              </a:p>
            </p:txBody>
          </p:sp>
          <p:sp>
            <p:nvSpPr>
              <p:cNvPr id="23" name="Line 22"/>
              <p:cNvSpPr>
                <a:spLocks noChangeShapeType="1"/>
              </p:cNvSpPr>
              <p:nvPr/>
            </p:nvSpPr>
            <p:spPr bwMode="auto">
              <a:xfrm>
                <a:off x="2448" y="1537"/>
                <a:ext cx="0" cy="264"/>
              </a:xfrm>
              <a:prstGeom prst="line">
                <a:avLst/>
              </a:prstGeom>
              <a:noFill/>
              <a:ln w="9525">
                <a:solidFill>
                  <a:srgbClr val="000000"/>
                </a:solidFill>
                <a:round/>
                <a:headEnd/>
                <a:tailEnd/>
              </a:ln>
            </p:spPr>
            <p:txBody>
              <a:bodyPr/>
              <a:lstStyle/>
              <a:p>
                <a:endParaRPr lang="zh-CN" altLang="en-US"/>
              </a:p>
            </p:txBody>
          </p:sp>
          <p:sp>
            <p:nvSpPr>
              <p:cNvPr id="24" name="Line 23"/>
              <p:cNvSpPr>
                <a:spLocks noChangeShapeType="1"/>
              </p:cNvSpPr>
              <p:nvPr/>
            </p:nvSpPr>
            <p:spPr bwMode="auto">
              <a:xfrm>
                <a:off x="2693" y="1537"/>
                <a:ext cx="0" cy="264"/>
              </a:xfrm>
              <a:prstGeom prst="line">
                <a:avLst/>
              </a:prstGeom>
              <a:noFill/>
              <a:ln w="9525">
                <a:solidFill>
                  <a:srgbClr val="000000"/>
                </a:solidFill>
                <a:round/>
                <a:headEnd/>
                <a:tailEnd/>
              </a:ln>
            </p:spPr>
            <p:txBody>
              <a:bodyPr/>
              <a:lstStyle/>
              <a:p>
                <a:endParaRPr lang="zh-CN" altLang="en-US"/>
              </a:p>
            </p:txBody>
          </p:sp>
          <p:sp>
            <p:nvSpPr>
              <p:cNvPr id="25" name="Line 24"/>
              <p:cNvSpPr>
                <a:spLocks noChangeShapeType="1"/>
              </p:cNvSpPr>
              <p:nvPr/>
            </p:nvSpPr>
            <p:spPr bwMode="auto">
              <a:xfrm>
                <a:off x="3004" y="1537"/>
                <a:ext cx="0" cy="264"/>
              </a:xfrm>
              <a:prstGeom prst="line">
                <a:avLst/>
              </a:prstGeom>
              <a:noFill/>
              <a:ln w="38100" cmpd="dbl">
                <a:solidFill>
                  <a:srgbClr val="000000"/>
                </a:solidFill>
                <a:round/>
                <a:headEnd/>
                <a:tailEnd/>
              </a:ln>
            </p:spPr>
            <p:txBody>
              <a:bodyPr/>
              <a:lstStyle/>
              <a:p>
                <a:endParaRPr lang="zh-CN" altLang="en-US"/>
              </a:p>
            </p:txBody>
          </p:sp>
          <p:sp>
            <p:nvSpPr>
              <p:cNvPr id="26" name="Line 25"/>
              <p:cNvSpPr>
                <a:spLocks noChangeShapeType="1"/>
              </p:cNvSpPr>
              <p:nvPr/>
            </p:nvSpPr>
            <p:spPr bwMode="auto">
              <a:xfrm>
                <a:off x="3221" y="1537"/>
                <a:ext cx="0" cy="264"/>
              </a:xfrm>
              <a:prstGeom prst="line">
                <a:avLst/>
              </a:prstGeom>
              <a:noFill/>
              <a:ln w="9525">
                <a:solidFill>
                  <a:srgbClr val="000000"/>
                </a:solidFill>
                <a:round/>
                <a:headEnd/>
                <a:tailEnd/>
              </a:ln>
            </p:spPr>
            <p:txBody>
              <a:bodyPr/>
              <a:lstStyle/>
              <a:p>
                <a:endParaRPr lang="zh-CN" altLang="en-US"/>
              </a:p>
            </p:txBody>
          </p:sp>
          <p:sp>
            <p:nvSpPr>
              <p:cNvPr id="27" name="Line 26"/>
              <p:cNvSpPr>
                <a:spLocks noChangeShapeType="1"/>
              </p:cNvSpPr>
              <p:nvPr/>
            </p:nvSpPr>
            <p:spPr bwMode="auto">
              <a:xfrm>
                <a:off x="3577" y="1547"/>
                <a:ext cx="0" cy="264"/>
              </a:xfrm>
              <a:prstGeom prst="line">
                <a:avLst/>
              </a:prstGeom>
              <a:noFill/>
              <a:ln w="9525">
                <a:solidFill>
                  <a:srgbClr val="000000"/>
                </a:solidFill>
                <a:round/>
                <a:headEnd/>
                <a:tailEnd/>
              </a:ln>
            </p:spPr>
            <p:txBody>
              <a:bodyPr/>
              <a:lstStyle/>
              <a:p>
                <a:endParaRPr lang="zh-CN" altLang="en-US"/>
              </a:p>
            </p:txBody>
          </p:sp>
          <p:sp>
            <p:nvSpPr>
              <p:cNvPr id="28" name="Line 27"/>
              <p:cNvSpPr>
                <a:spLocks noChangeShapeType="1"/>
              </p:cNvSpPr>
              <p:nvPr/>
            </p:nvSpPr>
            <p:spPr bwMode="auto">
              <a:xfrm>
                <a:off x="3744" y="1557"/>
                <a:ext cx="0" cy="254"/>
              </a:xfrm>
              <a:prstGeom prst="line">
                <a:avLst/>
              </a:prstGeom>
              <a:noFill/>
              <a:ln w="9525">
                <a:solidFill>
                  <a:srgbClr val="000000"/>
                </a:solidFill>
                <a:round/>
                <a:headEnd/>
                <a:tailEnd/>
              </a:ln>
            </p:spPr>
            <p:txBody>
              <a:bodyPr/>
              <a:lstStyle/>
              <a:p>
                <a:endParaRPr lang="zh-CN" altLang="en-US"/>
              </a:p>
            </p:txBody>
          </p:sp>
          <p:sp>
            <p:nvSpPr>
              <p:cNvPr id="29" name="Line 28"/>
              <p:cNvSpPr>
                <a:spLocks noChangeShapeType="1"/>
              </p:cNvSpPr>
              <p:nvPr/>
            </p:nvSpPr>
            <p:spPr bwMode="auto">
              <a:xfrm>
                <a:off x="3888" y="1537"/>
                <a:ext cx="0" cy="264"/>
              </a:xfrm>
              <a:prstGeom prst="line">
                <a:avLst/>
              </a:prstGeom>
              <a:noFill/>
              <a:ln w="9525">
                <a:solidFill>
                  <a:srgbClr val="000000"/>
                </a:solidFill>
                <a:round/>
                <a:headEnd/>
                <a:tailEnd/>
              </a:ln>
            </p:spPr>
            <p:txBody>
              <a:bodyPr/>
              <a:lstStyle/>
              <a:p>
                <a:endParaRPr lang="zh-CN" altLang="en-US"/>
              </a:p>
            </p:txBody>
          </p:sp>
          <p:sp>
            <p:nvSpPr>
              <p:cNvPr id="30" name="Line 29"/>
              <p:cNvSpPr>
                <a:spLocks noChangeShapeType="1"/>
              </p:cNvSpPr>
              <p:nvPr/>
            </p:nvSpPr>
            <p:spPr bwMode="auto">
              <a:xfrm>
                <a:off x="4080" y="1546"/>
                <a:ext cx="0" cy="255"/>
              </a:xfrm>
              <a:prstGeom prst="line">
                <a:avLst/>
              </a:prstGeom>
              <a:noFill/>
              <a:ln w="9525">
                <a:solidFill>
                  <a:srgbClr val="000000"/>
                </a:solidFill>
                <a:round/>
                <a:headEnd/>
                <a:tailEnd/>
              </a:ln>
            </p:spPr>
            <p:txBody>
              <a:bodyPr/>
              <a:lstStyle/>
              <a:p>
                <a:endParaRPr lang="zh-CN" altLang="en-US"/>
              </a:p>
            </p:txBody>
          </p:sp>
          <p:sp>
            <p:nvSpPr>
              <p:cNvPr id="31" name="Line 30"/>
              <p:cNvSpPr>
                <a:spLocks noChangeShapeType="1"/>
              </p:cNvSpPr>
              <p:nvPr/>
            </p:nvSpPr>
            <p:spPr bwMode="auto">
              <a:xfrm>
                <a:off x="4272" y="1547"/>
                <a:ext cx="0" cy="264"/>
              </a:xfrm>
              <a:prstGeom prst="line">
                <a:avLst/>
              </a:prstGeom>
              <a:noFill/>
              <a:ln w="9525">
                <a:solidFill>
                  <a:srgbClr val="000000"/>
                </a:solidFill>
                <a:round/>
                <a:headEnd/>
                <a:tailEnd/>
              </a:ln>
            </p:spPr>
            <p:txBody>
              <a:bodyPr/>
              <a:lstStyle/>
              <a:p>
                <a:endParaRPr lang="zh-CN" altLang="en-US"/>
              </a:p>
            </p:txBody>
          </p:sp>
          <p:sp>
            <p:nvSpPr>
              <p:cNvPr id="32" name="Line 31"/>
              <p:cNvSpPr>
                <a:spLocks noChangeShapeType="1"/>
              </p:cNvSpPr>
              <p:nvPr/>
            </p:nvSpPr>
            <p:spPr bwMode="auto">
              <a:xfrm>
                <a:off x="4464" y="1546"/>
                <a:ext cx="0" cy="255"/>
              </a:xfrm>
              <a:prstGeom prst="line">
                <a:avLst/>
              </a:prstGeom>
              <a:noFill/>
              <a:ln w="9525">
                <a:solidFill>
                  <a:srgbClr val="000000"/>
                </a:solidFill>
                <a:round/>
                <a:headEnd/>
                <a:tailEnd/>
              </a:ln>
            </p:spPr>
            <p:txBody>
              <a:bodyPr/>
              <a:lstStyle/>
              <a:p>
                <a:endParaRPr lang="zh-CN" altLang="en-US"/>
              </a:p>
            </p:txBody>
          </p:sp>
          <p:sp>
            <p:nvSpPr>
              <p:cNvPr id="33" name="Line 32"/>
              <p:cNvSpPr>
                <a:spLocks noChangeShapeType="1"/>
              </p:cNvSpPr>
              <p:nvPr/>
            </p:nvSpPr>
            <p:spPr bwMode="auto">
              <a:xfrm>
                <a:off x="4704" y="1547"/>
                <a:ext cx="0" cy="254"/>
              </a:xfrm>
              <a:prstGeom prst="line">
                <a:avLst/>
              </a:prstGeom>
              <a:noFill/>
              <a:ln w="9525">
                <a:solidFill>
                  <a:srgbClr val="000000"/>
                </a:solidFill>
                <a:round/>
                <a:headEnd/>
                <a:tailEnd/>
              </a:ln>
            </p:spPr>
            <p:txBody>
              <a:bodyPr/>
              <a:lstStyle/>
              <a:p>
                <a:endParaRPr lang="zh-CN" altLang="en-US"/>
              </a:p>
            </p:txBody>
          </p:sp>
          <p:sp>
            <p:nvSpPr>
              <p:cNvPr id="34" name="Line 33"/>
              <p:cNvSpPr>
                <a:spLocks noChangeShapeType="1"/>
              </p:cNvSpPr>
              <p:nvPr/>
            </p:nvSpPr>
            <p:spPr bwMode="auto">
              <a:xfrm>
                <a:off x="5184" y="1547"/>
                <a:ext cx="0" cy="254"/>
              </a:xfrm>
              <a:prstGeom prst="line">
                <a:avLst/>
              </a:prstGeom>
              <a:noFill/>
              <a:ln w="9525">
                <a:solidFill>
                  <a:srgbClr val="000000"/>
                </a:solidFill>
                <a:round/>
                <a:headEnd/>
                <a:tailEnd/>
              </a:ln>
            </p:spPr>
            <p:txBody>
              <a:bodyPr/>
              <a:lstStyle/>
              <a:p>
                <a:endParaRPr lang="zh-CN" altLang="en-US"/>
              </a:p>
            </p:txBody>
          </p:sp>
          <p:sp>
            <p:nvSpPr>
              <p:cNvPr id="35" name="Line 34"/>
              <p:cNvSpPr>
                <a:spLocks noChangeShapeType="1"/>
              </p:cNvSpPr>
              <p:nvPr/>
            </p:nvSpPr>
            <p:spPr bwMode="auto">
              <a:xfrm>
                <a:off x="3418" y="1550"/>
                <a:ext cx="0" cy="236"/>
              </a:xfrm>
              <a:prstGeom prst="line">
                <a:avLst/>
              </a:prstGeom>
              <a:noFill/>
              <a:ln w="9525">
                <a:solidFill>
                  <a:srgbClr val="000000"/>
                </a:solidFill>
                <a:round/>
                <a:headEnd/>
                <a:tailEnd/>
              </a:ln>
            </p:spPr>
            <p:txBody>
              <a:bodyPr/>
              <a:lstStyle/>
              <a:p>
                <a:endParaRPr lang="zh-CN" altLang="en-US"/>
              </a:p>
            </p:txBody>
          </p:sp>
          <p:sp>
            <p:nvSpPr>
              <p:cNvPr id="36" name="Line 35"/>
              <p:cNvSpPr>
                <a:spLocks noChangeShapeType="1"/>
              </p:cNvSpPr>
              <p:nvPr/>
            </p:nvSpPr>
            <p:spPr bwMode="auto">
              <a:xfrm>
                <a:off x="4896" y="1536"/>
                <a:ext cx="0" cy="253"/>
              </a:xfrm>
              <a:prstGeom prst="line">
                <a:avLst/>
              </a:prstGeom>
              <a:noFill/>
              <a:ln w="9525">
                <a:solidFill>
                  <a:srgbClr val="000000"/>
                </a:solidFill>
                <a:round/>
                <a:headEnd/>
                <a:tailEnd/>
              </a:ln>
            </p:spPr>
            <p:txBody>
              <a:bodyPr/>
              <a:lstStyle/>
              <a:p>
                <a:endParaRPr lang="zh-CN" altLang="en-US"/>
              </a:p>
            </p:txBody>
          </p:sp>
          <p:sp>
            <p:nvSpPr>
              <p:cNvPr id="37" name="Line 36"/>
              <p:cNvSpPr>
                <a:spLocks noChangeShapeType="1"/>
              </p:cNvSpPr>
              <p:nvPr/>
            </p:nvSpPr>
            <p:spPr bwMode="auto">
              <a:xfrm>
                <a:off x="5328" y="1540"/>
                <a:ext cx="0" cy="263"/>
              </a:xfrm>
              <a:prstGeom prst="line">
                <a:avLst/>
              </a:prstGeom>
              <a:noFill/>
              <a:ln w="9525">
                <a:solidFill>
                  <a:srgbClr val="000000"/>
                </a:solidFill>
                <a:round/>
                <a:headEnd/>
                <a:tailEnd/>
              </a:ln>
            </p:spPr>
            <p:txBody>
              <a:bodyPr/>
              <a:lstStyle/>
              <a:p>
                <a:endParaRPr lang="zh-CN" altLang="en-US"/>
              </a:p>
            </p:txBody>
          </p:sp>
        </p:grpSp>
        <p:sp>
          <p:nvSpPr>
            <p:cNvPr id="10" name="Line 37"/>
            <p:cNvSpPr>
              <a:spLocks noChangeShapeType="1"/>
            </p:cNvSpPr>
            <p:nvPr/>
          </p:nvSpPr>
          <p:spPr bwMode="auto">
            <a:xfrm flipV="1">
              <a:off x="2304" y="1680"/>
              <a:ext cx="0" cy="302"/>
            </a:xfrm>
            <a:prstGeom prst="line">
              <a:avLst/>
            </a:prstGeom>
            <a:noFill/>
            <a:ln w="9525">
              <a:solidFill>
                <a:srgbClr val="000000"/>
              </a:solidFill>
              <a:round/>
              <a:headEnd/>
              <a:tailEnd type="triangle" w="med" len="med"/>
            </a:ln>
          </p:spPr>
          <p:txBody>
            <a:bodyPr/>
            <a:lstStyle/>
            <a:p>
              <a:endParaRPr lang="zh-CN" altLang="en-US"/>
            </a:p>
          </p:txBody>
        </p:sp>
        <p:sp>
          <p:nvSpPr>
            <p:cNvPr id="11" name="Line 38"/>
            <p:cNvSpPr>
              <a:spLocks noChangeShapeType="1"/>
            </p:cNvSpPr>
            <p:nvPr/>
          </p:nvSpPr>
          <p:spPr bwMode="auto">
            <a:xfrm flipV="1">
              <a:off x="3264" y="1680"/>
              <a:ext cx="0" cy="302"/>
            </a:xfrm>
            <a:prstGeom prst="line">
              <a:avLst/>
            </a:prstGeom>
            <a:noFill/>
            <a:ln w="9525">
              <a:solidFill>
                <a:srgbClr val="000000"/>
              </a:solidFill>
              <a:round/>
              <a:headEnd/>
              <a:tailEnd type="triangle" w="med" len="med"/>
            </a:ln>
          </p:spPr>
          <p:txBody>
            <a:bodyPr/>
            <a:lstStyle/>
            <a:p>
              <a:endParaRPr lang="zh-CN" altLang="en-US"/>
            </a:p>
          </p:txBody>
        </p:sp>
      </p:grpSp>
      <p:sp>
        <p:nvSpPr>
          <p:cNvPr id="38" name="Text Box 39"/>
          <p:cNvSpPr txBox="1">
            <a:spLocks noChangeArrowheads="1"/>
          </p:cNvSpPr>
          <p:nvPr/>
        </p:nvSpPr>
        <p:spPr bwMode="auto">
          <a:xfrm>
            <a:off x="457200" y="1295400"/>
            <a:ext cx="7848600" cy="2206625"/>
          </a:xfrm>
          <a:prstGeom prst="rect">
            <a:avLst/>
          </a:prstGeom>
          <a:noFill/>
          <a:ln w="9525">
            <a:noFill/>
            <a:miter lim="800000"/>
            <a:headEnd/>
            <a:tailEnd/>
          </a:ln>
        </p:spPr>
        <p:txBody>
          <a:bodyPr>
            <a:spAutoFit/>
          </a:bodyPr>
          <a:lstStyle/>
          <a:p>
            <a:pPr>
              <a:lnSpc>
                <a:spcPct val="90000"/>
              </a:lnSpc>
              <a:spcBef>
                <a:spcPct val="20000"/>
              </a:spcBef>
              <a:buClr>
                <a:schemeClr val="accent1"/>
              </a:buClr>
              <a:buSzPct val="70000"/>
              <a:buFont typeface="Monotype Sorts" pitchFamily="2" charset="2"/>
              <a:buChar char="n"/>
            </a:pPr>
            <a:r>
              <a:rPr lang="en-US" altLang="zh-CN" sz="2800" b="0" dirty="0">
                <a:latin typeface="宋体" charset="-122"/>
                <a:ea typeface="宋体" charset="-122"/>
              </a:rPr>
              <a:t> </a:t>
            </a:r>
            <a:r>
              <a:rPr lang="zh-CN" altLang="en-US" sz="2800" dirty="0">
                <a:latin typeface="黑体" pitchFamily="2" charset="-122"/>
              </a:rPr>
              <a:t>基本方法的缺点：</a:t>
            </a:r>
          </a:p>
          <a:p>
            <a:pPr lvl="1">
              <a:lnSpc>
                <a:spcPct val="110000"/>
              </a:lnSpc>
              <a:spcBef>
                <a:spcPct val="20000"/>
              </a:spcBef>
              <a:buClr>
                <a:schemeClr val="accent1"/>
              </a:buClr>
              <a:buSzPct val="70000"/>
              <a:buFont typeface="Monotype Sorts" pitchFamily="2" charset="2"/>
              <a:buNone/>
            </a:pPr>
            <a:r>
              <a:rPr lang="zh-CN" altLang="en-US" dirty="0">
                <a:latin typeface="黑体" pitchFamily="2" charset="-122"/>
              </a:rPr>
              <a:t>更新向前指针时要做二次测试</a:t>
            </a:r>
          </a:p>
          <a:p>
            <a:pPr>
              <a:lnSpc>
                <a:spcPct val="180000"/>
              </a:lnSpc>
              <a:spcBef>
                <a:spcPct val="20000"/>
              </a:spcBef>
              <a:buClr>
                <a:schemeClr val="accent1"/>
              </a:buClr>
              <a:buSzPct val="70000"/>
              <a:buFont typeface="Monotype Sorts" pitchFamily="2" charset="2"/>
              <a:buChar char="n"/>
            </a:pPr>
            <a:r>
              <a:rPr lang="zh-CN" altLang="en-US" sz="2800" dirty="0">
                <a:latin typeface="黑体" pitchFamily="2" charset="-122"/>
              </a:rPr>
              <a:t> 改进：每半区带有结束标记的缓冲器</a:t>
            </a:r>
          </a:p>
          <a:p>
            <a:pPr lvl="1">
              <a:lnSpc>
                <a:spcPct val="60000"/>
              </a:lnSpc>
              <a:spcBef>
                <a:spcPct val="50000"/>
              </a:spcBef>
            </a:pPr>
            <a:r>
              <a:rPr lang="zh-CN" altLang="en-US" dirty="0">
                <a:latin typeface="黑体" pitchFamily="2" charset="-122"/>
              </a:rPr>
              <a:t>更新向前指针时只要做一次测试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up)">
                                      <p:cBhvr>
                                        <p:cTn id="7" dur="500"/>
                                        <p:tgtEl>
                                          <p:spTgt spid="38">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animEffect transition="in" filter="wipe(up)">
                                      <p:cBhvr>
                                        <p:cTn id="11" dur="500"/>
                                        <p:tgtEl>
                                          <p:spTgt spid="3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8">
                                            <p:txEl>
                                              <p:pRg st="2" end="2"/>
                                            </p:txEl>
                                          </p:spTgt>
                                        </p:tgtEl>
                                        <p:attrNameLst>
                                          <p:attrName>style.visibility</p:attrName>
                                        </p:attrNameLst>
                                      </p:cBhvr>
                                      <p:to>
                                        <p:strVal val="visible"/>
                                      </p:to>
                                    </p:set>
                                    <p:animEffect transition="in" filter="wipe(up)">
                                      <p:cBhvr>
                                        <p:cTn id="16" dur="500"/>
                                        <p:tgtEl>
                                          <p:spTgt spid="38">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8">
                                            <p:txEl>
                                              <p:pRg st="3" end="3"/>
                                            </p:txEl>
                                          </p:spTgt>
                                        </p:tgtEl>
                                        <p:attrNameLst>
                                          <p:attrName>style.visibility</p:attrName>
                                        </p:attrNameLst>
                                      </p:cBhvr>
                                      <p:to>
                                        <p:strVal val="visible"/>
                                      </p:to>
                                    </p:set>
                                    <p:animEffect transition="in" filter="wipe(up)">
                                      <p:cBhvr>
                                        <p:cTn id="20" dur="500"/>
                                        <p:tgtEl>
                                          <p:spTgt spid="3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17</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FF3300"/>
                </a:solidFill>
                <a:effectLst/>
                <a:uLnTx/>
                <a:uFillTx/>
                <a:latin typeface="宋体" charset="-122"/>
                <a:ea typeface="+mj-ea"/>
                <a:cs typeface="+mj-cs"/>
              </a:rPr>
              <a:t>测试指针的过程</a:t>
            </a:r>
            <a:r>
              <a:rPr kumimoji="1" lang="en-US" altLang="zh-CN" sz="3600" b="1" i="0" u="none" strike="noStrike" kern="0" cap="none" spc="0" normalizeH="0" baseline="0" noProof="0" smtClean="0">
                <a:ln>
                  <a:noFill/>
                </a:ln>
                <a:solidFill>
                  <a:srgbClr val="FF3300"/>
                </a:solidFill>
                <a:effectLst/>
                <a:uLnTx/>
                <a:uFillTx/>
                <a:latin typeface="宋体" charset="-122"/>
                <a:ea typeface="+mj-ea"/>
                <a:cs typeface="+mj-cs"/>
              </a:rPr>
              <a:t>(2)</a:t>
            </a:r>
          </a:p>
        </p:txBody>
      </p:sp>
      <p:sp>
        <p:nvSpPr>
          <p:cNvPr id="4" name="Rectangle 3"/>
          <p:cNvSpPr txBox="1">
            <a:spLocks noChangeArrowheads="1"/>
          </p:cNvSpPr>
          <p:nvPr/>
        </p:nvSpPr>
        <p:spPr>
          <a:xfrm>
            <a:off x="701675" y="1042988"/>
            <a:ext cx="7891463" cy="5334000"/>
          </a:xfrm>
          <a:prstGeom prst="rect">
            <a:avLst/>
          </a:prstGeom>
        </p:spPr>
        <p:txBody>
          <a:bodyPr/>
          <a:lstStyle/>
          <a:p>
            <a:pPr marL="5715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向前指针前移一个位置；</a:t>
            </a:r>
          </a:p>
          <a:p>
            <a:pPr marL="5715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IF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向前指针指向 </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eof ) {</a:t>
            </a:r>
          </a:p>
          <a:p>
            <a:pPr marL="5715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     IF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向前指针在左半区的终点</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 {</a:t>
            </a:r>
          </a:p>
          <a:p>
            <a:pPr marL="11430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rPr>
              <a:t>读入字符串，填充右半区</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11430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rPr>
              <a:t>向前指针前移一个位置</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11430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5715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      ELSE IF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向前指针在右半区的终点</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 {</a:t>
            </a:r>
          </a:p>
          <a:p>
            <a:pPr marL="11430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rPr>
              <a:t>读入字符串，填充左半区</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11430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rPr>
              <a:t>向前指针指向缓冲区的开始位置</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a:t>
            </a:r>
          </a:p>
          <a:p>
            <a:pPr marL="1143000" marR="0" lvl="1" indent="-285750" algn="just"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rPr>
              <a:t>          };</a:t>
            </a:r>
          </a:p>
          <a:p>
            <a:pPr marL="5715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                ELSE  </a:t>
            </a: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终止词法分析</a:t>
            </a: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a:t>
            </a:r>
          </a:p>
          <a:p>
            <a:pPr marL="5715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400" b="1" i="0" u="none" strike="noStrike" kern="0" cap="none" spc="0" normalizeH="0" baseline="0" noProof="0" smtClean="0">
                <a:ln>
                  <a:noFill/>
                </a:ln>
                <a:solidFill>
                  <a:schemeClr val="tx1"/>
                </a:solidFill>
                <a:effectLst/>
                <a:uLnTx/>
                <a:uFillTx/>
                <a:latin typeface="Verdana" pitchFamily="34" charset="0"/>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1BE43B-F46F-41DA-A425-0E99C65135AB}" type="slidenum">
              <a:rPr lang="en-US" altLang="zh-CN"/>
              <a:pPr/>
              <a:t>18</a:t>
            </a:fld>
            <a:endParaRPr lang="en-US" altLang="zh-CN"/>
          </a:p>
        </p:txBody>
      </p:sp>
      <p:sp>
        <p:nvSpPr>
          <p:cNvPr id="216066" name="Rectangle 2"/>
          <p:cNvSpPr>
            <a:spLocks noGrp="1" noChangeArrowheads="1"/>
          </p:cNvSpPr>
          <p:nvPr>
            <p:ph type="title"/>
          </p:nvPr>
        </p:nvSpPr>
        <p:spPr/>
        <p:txBody>
          <a:bodyPr/>
          <a:lstStyle/>
          <a:p>
            <a:r>
              <a:rPr lang="zh-CN" altLang="en-US" sz="3600"/>
              <a:t>四、词法分析程序的输出</a:t>
            </a:r>
            <a:r>
              <a:rPr lang="en-US" altLang="zh-CN" sz="3600">
                <a:latin typeface="Times New Roman"/>
              </a:rPr>
              <a:t>——</a:t>
            </a:r>
            <a:r>
              <a:rPr lang="zh-CN" altLang="en-US" sz="3600"/>
              <a:t>记号</a:t>
            </a:r>
            <a:endParaRPr lang="zh-CN" altLang="en-US" sz="4400"/>
          </a:p>
        </p:txBody>
      </p:sp>
      <p:sp>
        <p:nvSpPr>
          <p:cNvPr id="216067" name="Rectangle 3"/>
          <p:cNvSpPr>
            <a:spLocks noGrp="1" noChangeArrowheads="1"/>
          </p:cNvSpPr>
          <p:nvPr>
            <p:ph type="body" idx="1"/>
          </p:nvPr>
        </p:nvSpPr>
        <p:spPr>
          <a:xfrm>
            <a:off x="228600" y="1377950"/>
            <a:ext cx="8686800" cy="3086165"/>
          </a:xfrm>
        </p:spPr>
        <p:txBody>
          <a:bodyPr/>
          <a:lstStyle/>
          <a:p>
            <a:r>
              <a:rPr lang="zh-CN" altLang="en-US" dirty="0">
                <a:latin typeface="Verdana" pitchFamily="34" charset="0"/>
              </a:rPr>
              <a:t>记号、模式和单词</a:t>
            </a:r>
          </a:p>
          <a:p>
            <a:pPr lvl="1"/>
            <a:r>
              <a:rPr lang="zh-CN" altLang="en-US" dirty="0">
                <a:latin typeface="Verdana" pitchFamily="34" charset="0"/>
              </a:rPr>
              <a:t>记号：是指某一类单词符号的种别编码，如标识符的记号为</a:t>
            </a:r>
            <a:r>
              <a:rPr lang="en-US" altLang="zh-CN" dirty="0">
                <a:latin typeface="Verdana" pitchFamily="34" charset="0"/>
              </a:rPr>
              <a:t>id</a:t>
            </a:r>
            <a:r>
              <a:rPr lang="zh-CN" altLang="en-US" dirty="0">
                <a:latin typeface="Verdana" pitchFamily="34" charset="0"/>
              </a:rPr>
              <a:t>，数的记号为</a:t>
            </a:r>
            <a:r>
              <a:rPr lang="en-US" altLang="zh-CN" dirty="0">
                <a:latin typeface="Verdana" pitchFamily="34" charset="0"/>
              </a:rPr>
              <a:t>num</a:t>
            </a:r>
            <a:r>
              <a:rPr lang="zh-CN" altLang="en-US" dirty="0">
                <a:latin typeface="Verdana" pitchFamily="34" charset="0"/>
              </a:rPr>
              <a:t>等。</a:t>
            </a:r>
          </a:p>
          <a:p>
            <a:pPr lvl="1"/>
            <a:r>
              <a:rPr lang="zh-CN" altLang="en-US" dirty="0">
                <a:latin typeface="Verdana" pitchFamily="34" charset="0"/>
              </a:rPr>
              <a:t>模式：是指某一类单词符号的构词规则，如标识符的模式是“由字母开头的字母数字串”。</a:t>
            </a:r>
          </a:p>
          <a:p>
            <a:pPr lvl="1"/>
            <a:r>
              <a:rPr lang="zh-CN" altLang="en-US" dirty="0">
                <a:latin typeface="Verdana" pitchFamily="34" charset="0"/>
              </a:rPr>
              <a:t>单词：是指某一类单词符号的一个特例，如</a:t>
            </a:r>
            <a:r>
              <a:rPr lang="en-US" altLang="zh-CN" dirty="0">
                <a:latin typeface="Verdana" pitchFamily="34" charset="0"/>
              </a:rPr>
              <a:t>position</a:t>
            </a:r>
            <a:r>
              <a:rPr lang="zh-CN" altLang="en-US" dirty="0">
                <a:latin typeface="Verdana" pitchFamily="34" charset="0"/>
              </a:rPr>
              <a:t>是标识符</a:t>
            </a:r>
            <a:r>
              <a:rPr lang="zh-CN" altLang="en-US" dirty="0" smtClean="0">
                <a:latin typeface="Verdana" pitchFamily="34" charset="0"/>
              </a:rPr>
              <a:t>。</a:t>
            </a:r>
            <a:endParaRPr lang="zh-CN" altLang="en-US" dirty="0">
              <a:latin typeface="Verdana" pitchFamily="34" charset="0"/>
            </a:endParaRPr>
          </a:p>
        </p:txBody>
      </p:sp>
      <p:sp>
        <p:nvSpPr>
          <p:cNvPr id="5" name="Text Box 4"/>
          <p:cNvSpPr txBox="1">
            <a:spLocks noChangeArrowheads="1"/>
          </p:cNvSpPr>
          <p:nvPr/>
        </p:nvSpPr>
        <p:spPr bwMode="auto">
          <a:xfrm>
            <a:off x="7162800" y="2286000"/>
            <a:ext cx="1524000" cy="420688"/>
          </a:xfrm>
          <a:prstGeom prst="rect">
            <a:avLst/>
          </a:prstGeom>
          <a:noFill/>
          <a:ln w="9525">
            <a:noFill/>
            <a:miter lim="800000"/>
            <a:headEnd/>
            <a:tailEnd/>
          </a:ln>
        </p:spPr>
        <p:txBody>
          <a:bodyPr>
            <a:spAutoFit/>
          </a:bodyPr>
          <a:lstStyle/>
          <a:p>
            <a:pPr algn="just">
              <a:lnSpc>
                <a:spcPct val="90000"/>
              </a:lnSpc>
              <a:spcBef>
                <a:spcPct val="50000"/>
              </a:spcBef>
              <a:buClr>
                <a:schemeClr val="accent1"/>
              </a:buClr>
              <a:buSzPct val="70000"/>
              <a:buFont typeface="Monotype Sorts" pitchFamily="2" charset="2"/>
              <a:buNone/>
            </a:pPr>
            <a:r>
              <a:rPr lang="zh-CN" altLang="en-US" dirty="0">
                <a:solidFill>
                  <a:srgbClr val="FF3300"/>
                </a:solidFill>
                <a:ea typeface="宋体" charset="-122"/>
              </a:rPr>
              <a:t>机内表示</a:t>
            </a:r>
          </a:p>
        </p:txBody>
      </p:sp>
      <p:sp>
        <p:nvSpPr>
          <p:cNvPr id="6" name="Text Box 5"/>
          <p:cNvSpPr txBox="1">
            <a:spLocks noChangeArrowheads="1"/>
          </p:cNvSpPr>
          <p:nvPr/>
        </p:nvSpPr>
        <p:spPr bwMode="auto">
          <a:xfrm>
            <a:off x="7239000" y="3886200"/>
            <a:ext cx="1447800" cy="420688"/>
          </a:xfrm>
          <a:prstGeom prst="rect">
            <a:avLst/>
          </a:prstGeom>
          <a:noFill/>
          <a:ln w="9525">
            <a:noFill/>
            <a:miter lim="800000"/>
            <a:headEnd/>
            <a:tailEnd/>
          </a:ln>
        </p:spPr>
        <p:txBody>
          <a:bodyPr>
            <a:spAutoFit/>
          </a:bodyPr>
          <a:lstStyle/>
          <a:p>
            <a:pPr algn="just">
              <a:lnSpc>
                <a:spcPct val="90000"/>
              </a:lnSpc>
              <a:spcBef>
                <a:spcPct val="50000"/>
              </a:spcBef>
              <a:buClr>
                <a:schemeClr val="accent1"/>
              </a:buClr>
              <a:buSzPct val="70000"/>
              <a:buFont typeface="Monotype Sorts" pitchFamily="2" charset="2"/>
              <a:buNone/>
            </a:pPr>
            <a:r>
              <a:rPr lang="zh-CN" altLang="en-US">
                <a:solidFill>
                  <a:srgbClr val="FF3300"/>
                </a:solidFill>
                <a:latin typeface="宋体" charset="-122"/>
                <a:ea typeface="宋体" charset="-122"/>
              </a:rPr>
              <a:t>外部表示</a:t>
            </a:r>
          </a:p>
        </p:txBody>
      </p:sp>
      <p:sp>
        <p:nvSpPr>
          <p:cNvPr id="7" name="Text Box 6"/>
          <p:cNvSpPr txBox="1">
            <a:spLocks noChangeArrowheads="1"/>
          </p:cNvSpPr>
          <p:nvPr/>
        </p:nvSpPr>
        <p:spPr bwMode="auto">
          <a:xfrm>
            <a:off x="7239000" y="3124200"/>
            <a:ext cx="1447800" cy="420688"/>
          </a:xfrm>
          <a:prstGeom prst="rect">
            <a:avLst/>
          </a:prstGeom>
          <a:noFill/>
          <a:ln w="9525">
            <a:noFill/>
            <a:miter lim="800000"/>
            <a:headEnd/>
            <a:tailEnd/>
          </a:ln>
        </p:spPr>
        <p:txBody>
          <a:bodyPr>
            <a:spAutoFit/>
          </a:bodyPr>
          <a:lstStyle/>
          <a:p>
            <a:pPr algn="just">
              <a:lnSpc>
                <a:spcPct val="90000"/>
              </a:lnSpc>
              <a:spcBef>
                <a:spcPct val="50000"/>
              </a:spcBef>
              <a:buClr>
                <a:schemeClr val="accent1"/>
              </a:buClr>
              <a:buSzPct val="70000"/>
              <a:buFont typeface="Monotype Sorts" pitchFamily="2" charset="2"/>
              <a:buNone/>
            </a:pPr>
            <a:r>
              <a:rPr lang="zh-CN" altLang="en-US">
                <a:solidFill>
                  <a:srgbClr val="FF3300"/>
                </a:solidFill>
                <a:latin typeface="宋体" charset="-122"/>
                <a:ea typeface="宋体" charset="-122"/>
              </a:rPr>
              <a:t>构词规则</a:t>
            </a:r>
          </a:p>
        </p:txBody>
      </p:sp>
      <p:sp>
        <p:nvSpPr>
          <p:cNvPr id="8" name="Text Box 7"/>
          <p:cNvSpPr txBox="1">
            <a:spLocks noChangeArrowheads="1"/>
          </p:cNvSpPr>
          <p:nvPr/>
        </p:nvSpPr>
        <p:spPr bwMode="auto">
          <a:xfrm>
            <a:off x="685800" y="5562600"/>
            <a:ext cx="1371600" cy="457200"/>
          </a:xfrm>
          <a:prstGeom prst="rect">
            <a:avLst/>
          </a:prstGeom>
          <a:noFill/>
          <a:ln w="9525">
            <a:noFill/>
            <a:miter lim="800000"/>
            <a:headEnd/>
            <a:tailEnd/>
          </a:ln>
        </p:spPr>
        <p:txBody>
          <a:bodyPr>
            <a:spAutoFit/>
          </a:bodyPr>
          <a:lstStyle/>
          <a:p>
            <a:pPr>
              <a:spcBef>
                <a:spcPct val="50000"/>
              </a:spcBef>
            </a:pPr>
            <a:r>
              <a:rPr lang="en-US" altLang="zh-CN" b="0">
                <a:ea typeface="宋体" charset="-122"/>
              </a:rPr>
              <a:t>1.</a:t>
            </a:r>
            <a:r>
              <a:rPr lang="zh-CN" altLang="en-US"/>
              <a:t>关键字</a:t>
            </a:r>
          </a:p>
        </p:txBody>
      </p:sp>
      <p:sp>
        <p:nvSpPr>
          <p:cNvPr id="9" name="Text Box 8"/>
          <p:cNvSpPr txBox="1">
            <a:spLocks noChangeArrowheads="1"/>
          </p:cNvSpPr>
          <p:nvPr/>
        </p:nvSpPr>
        <p:spPr bwMode="auto">
          <a:xfrm>
            <a:off x="381000" y="4800600"/>
            <a:ext cx="8153400" cy="519113"/>
          </a:xfrm>
          <a:prstGeom prst="rect">
            <a:avLst/>
          </a:prstGeom>
          <a:noFill/>
          <a:ln w="9525">
            <a:noFill/>
            <a:miter lim="800000"/>
            <a:headEnd/>
            <a:tailEnd/>
          </a:ln>
        </p:spPr>
        <p:txBody>
          <a:bodyPr>
            <a:spAutoFit/>
          </a:bodyPr>
          <a:lstStyle/>
          <a:p>
            <a:pPr>
              <a:spcBef>
                <a:spcPct val="50000"/>
              </a:spcBef>
              <a:buClr>
                <a:schemeClr val="accent1"/>
              </a:buClr>
              <a:buFont typeface="Wingdings" pitchFamily="2" charset="2"/>
              <a:buChar char="§"/>
            </a:pPr>
            <a:r>
              <a:rPr lang="en-US" altLang="zh-CN" sz="2800" dirty="0">
                <a:latin typeface="黑体" pitchFamily="2" charset="-122"/>
              </a:rPr>
              <a:t> </a:t>
            </a:r>
            <a:r>
              <a:rPr lang="zh-CN" altLang="en-US" sz="2800" dirty="0">
                <a:latin typeface="黑体" pitchFamily="2" charset="-122"/>
              </a:rPr>
              <a:t>记号的种类</a:t>
            </a:r>
            <a:endParaRPr lang="zh-CN" altLang="en-US" sz="2000" dirty="0">
              <a:latin typeface="黑体" pitchFamily="2" charset="-122"/>
            </a:endParaRPr>
          </a:p>
        </p:txBody>
      </p:sp>
      <p:sp>
        <p:nvSpPr>
          <p:cNvPr id="10" name="Text Box 9"/>
          <p:cNvSpPr txBox="1">
            <a:spLocks noChangeArrowheads="1"/>
          </p:cNvSpPr>
          <p:nvPr/>
        </p:nvSpPr>
        <p:spPr bwMode="auto">
          <a:xfrm>
            <a:off x="2057400" y="5562600"/>
            <a:ext cx="1371600" cy="457200"/>
          </a:xfrm>
          <a:prstGeom prst="rect">
            <a:avLst/>
          </a:prstGeom>
          <a:noFill/>
          <a:ln w="9525">
            <a:noFill/>
            <a:miter lim="800000"/>
            <a:headEnd/>
            <a:tailEnd/>
          </a:ln>
        </p:spPr>
        <p:txBody>
          <a:bodyPr>
            <a:spAutoFit/>
          </a:bodyPr>
          <a:lstStyle/>
          <a:p>
            <a:pPr>
              <a:spcBef>
                <a:spcPct val="50000"/>
              </a:spcBef>
            </a:pPr>
            <a:r>
              <a:rPr lang="en-US" altLang="zh-CN" b="0">
                <a:ea typeface="宋体" charset="-122"/>
              </a:rPr>
              <a:t>2.</a:t>
            </a:r>
            <a:r>
              <a:rPr lang="zh-CN" altLang="en-US"/>
              <a:t>标识符</a:t>
            </a:r>
          </a:p>
        </p:txBody>
      </p:sp>
      <p:sp>
        <p:nvSpPr>
          <p:cNvPr id="11" name="Text Box 10"/>
          <p:cNvSpPr txBox="1">
            <a:spLocks noChangeArrowheads="1"/>
          </p:cNvSpPr>
          <p:nvPr/>
        </p:nvSpPr>
        <p:spPr bwMode="auto">
          <a:xfrm>
            <a:off x="3429000" y="5562600"/>
            <a:ext cx="1066800" cy="457200"/>
          </a:xfrm>
          <a:prstGeom prst="rect">
            <a:avLst/>
          </a:prstGeom>
          <a:noFill/>
          <a:ln w="9525">
            <a:noFill/>
            <a:miter lim="800000"/>
            <a:headEnd/>
            <a:tailEnd/>
          </a:ln>
        </p:spPr>
        <p:txBody>
          <a:bodyPr>
            <a:spAutoFit/>
          </a:bodyPr>
          <a:lstStyle/>
          <a:p>
            <a:pPr>
              <a:spcBef>
                <a:spcPct val="50000"/>
              </a:spcBef>
            </a:pPr>
            <a:r>
              <a:rPr lang="en-US" altLang="zh-CN" b="0">
                <a:ea typeface="宋体" charset="-122"/>
              </a:rPr>
              <a:t>3.</a:t>
            </a:r>
            <a:r>
              <a:rPr lang="zh-CN" altLang="en-US"/>
              <a:t>常数</a:t>
            </a:r>
          </a:p>
        </p:txBody>
      </p:sp>
      <p:sp>
        <p:nvSpPr>
          <p:cNvPr id="12" name="Text Box 11"/>
          <p:cNvSpPr txBox="1">
            <a:spLocks noChangeArrowheads="1"/>
          </p:cNvSpPr>
          <p:nvPr/>
        </p:nvSpPr>
        <p:spPr bwMode="auto">
          <a:xfrm>
            <a:off x="4572000" y="5562600"/>
            <a:ext cx="1371600" cy="457200"/>
          </a:xfrm>
          <a:prstGeom prst="rect">
            <a:avLst/>
          </a:prstGeom>
          <a:noFill/>
          <a:ln w="9525">
            <a:noFill/>
            <a:miter lim="800000"/>
            <a:headEnd/>
            <a:tailEnd/>
          </a:ln>
        </p:spPr>
        <p:txBody>
          <a:bodyPr>
            <a:spAutoFit/>
          </a:bodyPr>
          <a:lstStyle/>
          <a:p>
            <a:pPr>
              <a:spcBef>
                <a:spcPct val="50000"/>
              </a:spcBef>
            </a:pPr>
            <a:r>
              <a:rPr lang="en-US" altLang="zh-CN" b="0">
                <a:ea typeface="宋体" charset="-122"/>
              </a:rPr>
              <a:t>4.</a:t>
            </a:r>
            <a:r>
              <a:rPr lang="zh-CN" altLang="en-US"/>
              <a:t>运算符</a:t>
            </a:r>
          </a:p>
        </p:txBody>
      </p:sp>
      <p:sp>
        <p:nvSpPr>
          <p:cNvPr id="13" name="Text Box 12"/>
          <p:cNvSpPr txBox="1">
            <a:spLocks noChangeArrowheads="1"/>
          </p:cNvSpPr>
          <p:nvPr/>
        </p:nvSpPr>
        <p:spPr bwMode="auto">
          <a:xfrm>
            <a:off x="6019800" y="5562600"/>
            <a:ext cx="1371600" cy="457200"/>
          </a:xfrm>
          <a:prstGeom prst="rect">
            <a:avLst/>
          </a:prstGeom>
          <a:noFill/>
          <a:ln w="9525">
            <a:noFill/>
            <a:miter lim="800000"/>
            <a:headEnd/>
            <a:tailEnd/>
          </a:ln>
        </p:spPr>
        <p:txBody>
          <a:bodyPr>
            <a:spAutoFit/>
          </a:bodyPr>
          <a:lstStyle/>
          <a:p>
            <a:pPr>
              <a:spcBef>
                <a:spcPct val="50000"/>
              </a:spcBef>
            </a:pPr>
            <a:r>
              <a:rPr lang="en-US" altLang="zh-CN" b="0">
                <a:ea typeface="宋体" charset="-122"/>
              </a:rPr>
              <a:t>5.</a:t>
            </a:r>
            <a:r>
              <a:rPr lang="zh-CN" altLang="en-US"/>
              <a:t>分界符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up)">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wipe(up)">
                                      <p:cBhvr>
                                        <p:cTn id="12" dur="500"/>
                                        <p:tgtEl>
                                          <p:spTgt spid="216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6067">
                                            <p:txEl>
                                              <p:pRg st="2" end="2"/>
                                            </p:txEl>
                                          </p:spTgt>
                                        </p:tgtEl>
                                        <p:attrNameLst>
                                          <p:attrName>style.visibility</p:attrName>
                                        </p:attrNameLst>
                                      </p:cBhvr>
                                      <p:to>
                                        <p:strVal val="visible"/>
                                      </p:to>
                                    </p:set>
                                    <p:animEffect transition="in" filter="wipe(up)">
                                      <p:cBhvr>
                                        <p:cTn id="17" dur="500"/>
                                        <p:tgtEl>
                                          <p:spTgt spid="216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6067">
                                            <p:txEl>
                                              <p:pRg st="3" end="3"/>
                                            </p:txEl>
                                          </p:spTgt>
                                        </p:tgtEl>
                                        <p:attrNameLst>
                                          <p:attrName>style.visibility</p:attrName>
                                        </p:attrNameLst>
                                      </p:cBhvr>
                                      <p:to>
                                        <p:strVal val="visible"/>
                                      </p:to>
                                    </p:set>
                                    <p:animEffect transition="in" filter="wipe(up)">
                                      <p:cBhvr>
                                        <p:cTn id="22" dur="500"/>
                                        <p:tgtEl>
                                          <p:spTgt spid="216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0-#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10"/>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499"/>
                                          </p:stCondLst>
                                        </p:cTn>
                                        <p:tgtEl>
                                          <p:spTgt spid="11"/>
                                        </p:tgtEl>
                                        <p:attrNameLst>
                                          <p:attrName>style.visibility</p:attrName>
                                        </p:attrNameLst>
                                      </p:cBhvr>
                                      <p:to>
                                        <p:strVal val="visible"/>
                                      </p:to>
                                    </p:set>
                                  </p:childTnLst>
                                </p:cTn>
                              </p:par>
                            </p:childTnLst>
                          </p:cTn>
                        </p:par>
                        <p:par>
                          <p:cTn id="55" fill="hold">
                            <p:stCondLst>
                              <p:cond delay="1500"/>
                            </p:stCondLst>
                            <p:childTnLst>
                              <p:par>
                                <p:cTn id="56" presetID="1" presetClass="entr" presetSubtype="0" fill="hold" grpId="0" nodeType="afterEffect">
                                  <p:stCondLst>
                                    <p:cond delay="0"/>
                                  </p:stCondLst>
                                  <p:childTnLst>
                                    <p:set>
                                      <p:cBhvr>
                                        <p:cTn id="57" dur="1" fill="hold">
                                          <p:stCondLst>
                                            <p:cond delay="499"/>
                                          </p:stCondLst>
                                        </p:cTn>
                                        <p:tgtEl>
                                          <p:spTgt spid="12"/>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bldLvl="2"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3D8A247-CD52-4670-81D3-17F1684A4F21}" type="slidenum">
              <a:rPr lang="en-US" altLang="zh-CN"/>
              <a:pPr/>
              <a:t>19</a:t>
            </a:fld>
            <a:endParaRPr lang="en-US" altLang="zh-CN"/>
          </a:p>
        </p:txBody>
      </p:sp>
      <p:sp>
        <p:nvSpPr>
          <p:cNvPr id="218114" name="Rectangle 2"/>
          <p:cNvSpPr>
            <a:spLocks noGrp="1" noChangeArrowheads="1"/>
          </p:cNvSpPr>
          <p:nvPr>
            <p:ph type="title"/>
          </p:nvPr>
        </p:nvSpPr>
        <p:spPr/>
        <p:txBody>
          <a:bodyPr/>
          <a:lstStyle/>
          <a:p>
            <a:r>
              <a:rPr lang="zh-CN" altLang="en-US" sz="3600"/>
              <a:t>记号的属性</a:t>
            </a:r>
            <a:endParaRPr lang="zh-CN" altLang="en-US"/>
          </a:p>
        </p:txBody>
      </p:sp>
      <p:sp>
        <p:nvSpPr>
          <p:cNvPr id="218115" name="Rectangle 3"/>
          <p:cNvSpPr>
            <a:spLocks noGrp="1" noChangeArrowheads="1"/>
          </p:cNvSpPr>
          <p:nvPr>
            <p:ph type="body" idx="1"/>
          </p:nvPr>
        </p:nvSpPr>
        <p:spPr/>
        <p:txBody>
          <a:bodyPr/>
          <a:lstStyle/>
          <a:p>
            <a:r>
              <a:rPr lang="zh-CN" altLang="en-US" sz="2400" dirty="0">
                <a:latin typeface="宋体" pitchFamily="2" charset="-122"/>
              </a:rPr>
              <a:t>词法分析程序在识别出一个记号后，要把与之有关的信息作为它的属性保留下来。</a:t>
            </a:r>
          </a:p>
          <a:p>
            <a:r>
              <a:rPr lang="zh-CN" altLang="en-US" sz="2400" u="sng" dirty="0">
                <a:solidFill>
                  <a:srgbClr val="0000FF"/>
                </a:solidFill>
                <a:latin typeface="宋体" pitchFamily="2" charset="-122"/>
              </a:rPr>
              <a:t>记号影响语法分析的决策，属性影响记号的翻译。</a:t>
            </a:r>
          </a:p>
          <a:p>
            <a:r>
              <a:rPr lang="zh-CN" altLang="en-US" sz="2400" dirty="0">
                <a:latin typeface="宋体" pitchFamily="2" charset="-122"/>
              </a:rPr>
              <a:t>在词法分析阶段，对记号只能确定一种属性</a:t>
            </a:r>
          </a:p>
          <a:p>
            <a:pPr lvl="1"/>
            <a:r>
              <a:rPr lang="zh-CN" altLang="en-US" sz="2000" dirty="0">
                <a:latin typeface="宋体" pitchFamily="2" charset="-122"/>
              </a:rPr>
              <a:t>标识符：单词在符号表中入口的指针</a:t>
            </a:r>
          </a:p>
          <a:p>
            <a:pPr lvl="1"/>
            <a:r>
              <a:rPr lang="zh-CN" altLang="en-US" sz="2000" dirty="0">
                <a:latin typeface="宋体" pitchFamily="2" charset="-122"/>
              </a:rPr>
              <a:t>常数：它所表示的值</a:t>
            </a:r>
          </a:p>
          <a:p>
            <a:pPr lvl="1"/>
            <a:r>
              <a:rPr lang="zh-CN" altLang="en-US" sz="2000" dirty="0">
                <a:latin typeface="宋体" pitchFamily="2" charset="-122"/>
              </a:rPr>
              <a:t>关键字：（一符一种、或一类一种）</a:t>
            </a:r>
          </a:p>
          <a:p>
            <a:pPr lvl="1"/>
            <a:r>
              <a:rPr lang="zh-CN" altLang="en-US" sz="2000" dirty="0">
                <a:latin typeface="宋体" pitchFamily="2" charset="-122"/>
              </a:rPr>
              <a:t>运算符：（一符一种、或一类一种）</a:t>
            </a:r>
          </a:p>
          <a:p>
            <a:pPr lvl="1"/>
            <a:r>
              <a:rPr lang="zh-CN" altLang="en-US" sz="2000" dirty="0">
                <a:latin typeface="宋体" pitchFamily="2" charset="-122"/>
              </a:rPr>
              <a:t>分界符：</a:t>
            </a:r>
            <a:r>
              <a:rPr lang="zh-CN" altLang="en-US" sz="2000" dirty="0" smtClean="0">
                <a:latin typeface="宋体" pitchFamily="2" charset="-122"/>
              </a:rPr>
              <a:t>（一</a:t>
            </a:r>
            <a:r>
              <a:rPr lang="zh-CN" altLang="en-US" sz="2000" dirty="0">
                <a:latin typeface="宋体" pitchFamily="2" charset="-122"/>
              </a:rPr>
              <a:t>符一种、或一类一种</a:t>
            </a:r>
            <a:r>
              <a:rPr lang="zh-CN" altLang="en-US" sz="2000" dirty="0" smtClean="0">
                <a:latin typeface="宋体" pitchFamily="2" charset="-122"/>
              </a:rPr>
              <a:t>）</a:t>
            </a:r>
            <a:endParaRPr lang="en-US" altLang="zh-CN" sz="2000" dirty="0" smtClean="0">
              <a:latin typeface="宋体" pitchFamily="2" charset="-122"/>
            </a:endParaRPr>
          </a:p>
          <a:p>
            <a:pPr eaLnBrk="1" hangingPunct="1"/>
            <a:r>
              <a:rPr lang="zh-CN" altLang="en-US" sz="2400" dirty="0" smtClean="0">
                <a:latin typeface="宋体" charset="-122"/>
              </a:rPr>
              <a:t>记号的属性是指记号的特征或特性，反映特征或特性的值是属性值</a:t>
            </a:r>
          </a:p>
          <a:p>
            <a:pPr eaLnBrk="1" hangingPunct="1"/>
            <a:r>
              <a:rPr lang="zh-CN" altLang="en-US" sz="2400" dirty="0" smtClean="0">
                <a:latin typeface="宋体" charset="-122"/>
              </a:rPr>
              <a:t>一种一符则种别值可以认为是属性值，一种多符则需给出属性值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wipe(up)">
                                      <p:cBhvr>
                                        <p:cTn id="7" dur="500"/>
                                        <p:tgtEl>
                                          <p:spTgt spid="21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8115">
                                            <p:txEl>
                                              <p:pRg st="1" end="1"/>
                                            </p:txEl>
                                          </p:spTgt>
                                        </p:tgtEl>
                                        <p:attrNameLst>
                                          <p:attrName>style.visibility</p:attrName>
                                        </p:attrNameLst>
                                      </p:cBhvr>
                                      <p:to>
                                        <p:strVal val="visible"/>
                                      </p:to>
                                    </p:set>
                                    <p:animEffect transition="in" filter="wipe(up)">
                                      <p:cBhvr>
                                        <p:cTn id="12" dur="500"/>
                                        <p:tgtEl>
                                          <p:spTgt spid="21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8115">
                                            <p:txEl>
                                              <p:pRg st="2" end="2"/>
                                            </p:txEl>
                                          </p:spTgt>
                                        </p:tgtEl>
                                        <p:attrNameLst>
                                          <p:attrName>style.visibility</p:attrName>
                                        </p:attrNameLst>
                                      </p:cBhvr>
                                      <p:to>
                                        <p:strVal val="visible"/>
                                      </p:to>
                                    </p:set>
                                    <p:animEffect transition="in" filter="wipe(up)">
                                      <p:cBhvr>
                                        <p:cTn id="17" dur="500"/>
                                        <p:tgtEl>
                                          <p:spTgt spid="218115">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18115">
                                            <p:txEl>
                                              <p:pRg st="3" end="3"/>
                                            </p:txEl>
                                          </p:spTgt>
                                        </p:tgtEl>
                                        <p:attrNameLst>
                                          <p:attrName>style.visibility</p:attrName>
                                        </p:attrNameLst>
                                      </p:cBhvr>
                                      <p:to>
                                        <p:strVal val="visible"/>
                                      </p:to>
                                    </p:set>
                                    <p:animEffect transition="in" filter="wipe(up)">
                                      <p:cBhvr>
                                        <p:cTn id="21" dur="500"/>
                                        <p:tgtEl>
                                          <p:spTgt spid="218115">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18115">
                                            <p:txEl>
                                              <p:pRg st="4" end="4"/>
                                            </p:txEl>
                                          </p:spTgt>
                                        </p:tgtEl>
                                        <p:attrNameLst>
                                          <p:attrName>style.visibility</p:attrName>
                                        </p:attrNameLst>
                                      </p:cBhvr>
                                      <p:to>
                                        <p:strVal val="visible"/>
                                      </p:to>
                                    </p:set>
                                    <p:animEffect transition="in" filter="wipe(up)">
                                      <p:cBhvr>
                                        <p:cTn id="25" dur="500"/>
                                        <p:tgtEl>
                                          <p:spTgt spid="218115">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18115">
                                            <p:txEl>
                                              <p:pRg st="5" end="5"/>
                                            </p:txEl>
                                          </p:spTgt>
                                        </p:tgtEl>
                                        <p:attrNameLst>
                                          <p:attrName>style.visibility</p:attrName>
                                        </p:attrNameLst>
                                      </p:cBhvr>
                                      <p:to>
                                        <p:strVal val="visible"/>
                                      </p:to>
                                    </p:set>
                                    <p:animEffect transition="in" filter="wipe(up)">
                                      <p:cBhvr>
                                        <p:cTn id="29" dur="500"/>
                                        <p:tgtEl>
                                          <p:spTgt spid="218115">
                                            <p:txEl>
                                              <p:pRg st="5" end="5"/>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18115">
                                            <p:txEl>
                                              <p:pRg st="6" end="6"/>
                                            </p:txEl>
                                          </p:spTgt>
                                        </p:tgtEl>
                                        <p:attrNameLst>
                                          <p:attrName>style.visibility</p:attrName>
                                        </p:attrNameLst>
                                      </p:cBhvr>
                                      <p:to>
                                        <p:strVal val="visible"/>
                                      </p:to>
                                    </p:set>
                                    <p:animEffect transition="in" filter="wipe(up)">
                                      <p:cBhvr>
                                        <p:cTn id="33" dur="500"/>
                                        <p:tgtEl>
                                          <p:spTgt spid="218115">
                                            <p:txEl>
                                              <p:pRg st="6" end="6"/>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18115">
                                            <p:txEl>
                                              <p:pRg st="7" end="7"/>
                                            </p:txEl>
                                          </p:spTgt>
                                        </p:tgtEl>
                                        <p:attrNameLst>
                                          <p:attrName>style.visibility</p:attrName>
                                        </p:attrNameLst>
                                      </p:cBhvr>
                                      <p:to>
                                        <p:strVal val="visible"/>
                                      </p:to>
                                    </p:set>
                                    <p:animEffect transition="in" filter="wipe(up)">
                                      <p:cBhvr>
                                        <p:cTn id="37" dur="500"/>
                                        <p:tgtEl>
                                          <p:spTgt spid="2181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18115">
                                            <p:txEl>
                                              <p:pRg st="8" end="8"/>
                                            </p:txEl>
                                          </p:spTgt>
                                        </p:tgtEl>
                                        <p:attrNameLst>
                                          <p:attrName>style.visibility</p:attrName>
                                        </p:attrNameLst>
                                      </p:cBhvr>
                                      <p:to>
                                        <p:strVal val="visible"/>
                                      </p:to>
                                    </p:set>
                                    <p:animEffect transition="in" filter="wipe(up)">
                                      <p:cBhvr>
                                        <p:cTn id="42" dur="500"/>
                                        <p:tgtEl>
                                          <p:spTgt spid="2181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18115">
                                            <p:txEl>
                                              <p:pRg st="9" end="9"/>
                                            </p:txEl>
                                          </p:spTgt>
                                        </p:tgtEl>
                                        <p:attrNameLst>
                                          <p:attrName>style.visibility</p:attrName>
                                        </p:attrNameLst>
                                      </p:cBhvr>
                                      <p:to>
                                        <p:strVal val="visible"/>
                                      </p:to>
                                    </p:set>
                                    <p:animEffect transition="in" filter="wipe(up)">
                                      <p:cBhvr>
                                        <p:cTn id="47" dur="500"/>
                                        <p:tgtEl>
                                          <p:spTgt spid="2181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48DE11E-E7B6-4A93-B384-5903BA7E2B92}" type="slidenum">
              <a:rPr lang="en-US" altLang="zh-CN"/>
              <a:pPr/>
              <a:t>2</a:t>
            </a:fld>
            <a:endParaRPr lang="en-US" altLang="zh-CN"/>
          </a:p>
        </p:txBody>
      </p:sp>
      <p:sp>
        <p:nvSpPr>
          <p:cNvPr id="185346" name="Rectangle 2"/>
          <p:cNvSpPr>
            <a:spLocks noGrp="1" noChangeArrowheads="1"/>
          </p:cNvSpPr>
          <p:nvPr>
            <p:ph type="title"/>
          </p:nvPr>
        </p:nvSpPr>
        <p:spPr/>
        <p:txBody>
          <a:bodyPr/>
          <a:lstStyle/>
          <a:p>
            <a:r>
              <a:rPr lang="zh-CN" altLang="en-US"/>
              <a:t>词法分析</a:t>
            </a:r>
          </a:p>
        </p:txBody>
      </p:sp>
      <p:sp>
        <p:nvSpPr>
          <p:cNvPr id="185347" name="Rectangle 3"/>
          <p:cNvSpPr>
            <a:spLocks noGrp="1" noChangeArrowheads="1"/>
          </p:cNvSpPr>
          <p:nvPr>
            <p:ph type="body" idx="1"/>
          </p:nvPr>
        </p:nvSpPr>
        <p:spPr>
          <a:xfrm>
            <a:off x="533400" y="1360488"/>
            <a:ext cx="8335963" cy="4614862"/>
          </a:xfrm>
        </p:spPr>
        <p:txBody>
          <a:bodyPr/>
          <a:lstStyle/>
          <a:p>
            <a:pPr>
              <a:buFont typeface="Monotype Sorts" pitchFamily="2" charset="2"/>
              <a:buNone/>
            </a:pPr>
            <a:r>
              <a:rPr lang="en-US" altLang="zh-CN" dirty="0">
                <a:solidFill>
                  <a:srgbClr val="FF3300"/>
                </a:solidFill>
                <a:latin typeface="宋体" pitchFamily="2" charset="-122"/>
              </a:rPr>
              <a:t>     </a:t>
            </a:r>
            <a:r>
              <a:rPr lang="zh-CN" altLang="en-US" dirty="0">
                <a:latin typeface="宋体" pitchFamily="2" charset="-122"/>
              </a:rPr>
              <a:t>简介</a:t>
            </a:r>
          </a:p>
          <a:p>
            <a:pPr>
              <a:buFont typeface="Monotype Sorts" pitchFamily="2" charset="2"/>
              <a:buNone/>
            </a:pPr>
            <a:r>
              <a:rPr lang="en-US" altLang="zh-CN" dirty="0">
                <a:latin typeface="宋体" pitchFamily="2" charset="-122"/>
              </a:rPr>
              <a:t>3.1  </a:t>
            </a:r>
            <a:r>
              <a:rPr lang="zh-CN" altLang="en-US" dirty="0">
                <a:latin typeface="宋体" pitchFamily="2" charset="-122"/>
              </a:rPr>
              <a:t>词法分析程序与语法分析程序的关系</a:t>
            </a:r>
          </a:p>
          <a:p>
            <a:pPr>
              <a:buFont typeface="Monotype Sorts" pitchFamily="2" charset="2"/>
              <a:buNone/>
            </a:pPr>
            <a:r>
              <a:rPr lang="en-US" altLang="zh-CN" dirty="0">
                <a:latin typeface="宋体" pitchFamily="2" charset="-122"/>
              </a:rPr>
              <a:t>3.2  </a:t>
            </a:r>
            <a:r>
              <a:rPr lang="zh-CN" altLang="en-US" dirty="0">
                <a:latin typeface="宋体" pitchFamily="2" charset="-122"/>
              </a:rPr>
              <a:t>词法分析程序的输入与输出</a:t>
            </a:r>
          </a:p>
          <a:p>
            <a:pPr>
              <a:buFont typeface="Monotype Sorts" pitchFamily="2" charset="2"/>
              <a:buNone/>
            </a:pPr>
            <a:r>
              <a:rPr lang="en-US" altLang="zh-CN" dirty="0">
                <a:latin typeface="宋体" pitchFamily="2" charset="-122"/>
              </a:rPr>
              <a:t>3.3  </a:t>
            </a:r>
            <a:r>
              <a:rPr lang="zh-CN" altLang="en-US" dirty="0">
                <a:latin typeface="宋体" pitchFamily="2" charset="-122"/>
              </a:rPr>
              <a:t>记号的描述和识别</a:t>
            </a:r>
          </a:p>
          <a:p>
            <a:pPr>
              <a:buFont typeface="Monotype Sorts" pitchFamily="2" charset="2"/>
              <a:buNone/>
            </a:pPr>
            <a:r>
              <a:rPr lang="en-US" altLang="zh-CN" dirty="0">
                <a:latin typeface="宋体" pitchFamily="2" charset="-122"/>
              </a:rPr>
              <a:t>3.4  </a:t>
            </a:r>
            <a:r>
              <a:rPr lang="zh-CN" altLang="en-US" dirty="0">
                <a:latin typeface="宋体" pitchFamily="2" charset="-122"/>
              </a:rPr>
              <a:t>词法分析程序的设计与实现</a:t>
            </a:r>
          </a:p>
          <a:p>
            <a:pPr>
              <a:buFont typeface="Monotype Sorts" pitchFamily="2" charset="2"/>
              <a:buNone/>
            </a:pPr>
            <a:r>
              <a:rPr lang="en-US" altLang="zh-CN" dirty="0">
                <a:latin typeface="宋体" pitchFamily="2" charset="-122"/>
              </a:rPr>
              <a:t>3.5  </a:t>
            </a:r>
            <a:r>
              <a:rPr lang="zh-CN" altLang="en-US" dirty="0">
                <a:latin typeface="宋体" pitchFamily="2" charset="-122"/>
              </a:rPr>
              <a:t>软件工具</a:t>
            </a:r>
            <a:r>
              <a:rPr lang="en-US" altLang="zh-CN" dirty="0" smtClean="0">
                <a:latin typeface="宋体" pitchFamily="2" charset="-122"/>
              </a:rPr>
              <a:t>LEX</a:t>
            </a:r>
          </a:p>
          <a:p>
            <a:pPr>
              <a:buFont typeface="Monotype Sorts" pitchFamily="2" charset="2"/>
              <a:buNone/>
            </a:pPr>
            <a:r>
              <a:rPr lang="en-US" altLang="zh-CN" dirty="0">
                <a:latin typeface="宋体" pitchFamily="2" charset="-122"/>
              </a:rPr>
              <a:t> </a:t>
            </a:r>
            <a:r>
              <a:rPr lang="en-US" altLang="zh-CN" dirty="0" smtClean="0">
                <a:latin typeface="宋体" pitchFamily="2" charset="-122"/>
              </a:rPr>
              <a:t>    </a:t>
            </a:r>
            <a:r>
              <a:rPr lang="zh-CN" altLang="en-US" smtClean="0">
                <a:latin typeface="宋体" pitchFamily="2" charset="-122"/>
              </a:rPr>
              <a:t>小结</a:t>
            </a:r>
            <a:endParaRPr lang="zh-CN" altLang="en-US"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wipe(up)">
                                      <p:cBhvr>
                                        <p:cTn id="7"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C690CC-DBC0-4B5F-9694-E4E324C2326D}" type="slidenum">
              <a:rPr lang="en-US" altLang="zh-CN"/>
              <a:pPr/>
              <a:t>20</a:t>
            </a:fld>
            <a:endParaRPr lang="en-US" altLang="zh-CN"/>
          </a:p>
        </p:txBody>
      </p:sp>
      <p:sp>
        <p:nvSpPr>
          <p:cNvPr id="220162" name="Rectangle 2"/>
          <p:cNvSpPr>
            <a:spLocks noGrp="1" noChangeArrowheads="1"/>
          </p:cNvSpPr>
          <p:nvPr>
            <p:ph type="title"/>
          </p:nvPr>
        </p:nvSpPr>
        <p:spPr/>
        <p:txBody>
          <a:bodyPr/>
          <a:lstStyle/>
          <a:p>
            <a:r>
              <a:rPr lang="en-US" altLang="zh-CN"/>
              <a:t>total:=total+rate*4 </a:t>
            </a:r>
            <a:r>
              <a:rPr lang="zh-CN" altLang="en-US" sz="3600">
                <a:solidFill>
                  <a:srgbClr val="3333FF"/>
                </a:solidFill>
                <a:latin typeface="Verdana" pitchFamily="34" charset="0"/>
              </a:rPr>
              <a:t>的词法分析结果</a:t>
            </a:r>
          </a:p>
        </p:txBody>
      </p:sp>
      <p:sp>
        <p:nvSpPr>
          <p:cNvPr id="220163" name="Rectangle 3"/>
          <p:cNvSpPr>
            <a:spLocks noGrp="1" noChangeArrowheads="1"/>
          </p:cNvSpPr>
          <p:nvPr>
            <p:ph type="body" idx="1"/>
          </p:nvPr>
        </p:nvSpPr>
        <p:spPr/>
        <p:txBody>
          <a:bodyPr/>
          <a:lstStyle/>
          <a:p>
            <a:pPr algn="just">
              <a:buFont typeface="Monotype Sorts" pitchFamily="2" charset="2"/>
              <a:buNone/>
            </a:pPr>
            <a:r>
              <a:rPr lang="en-US" altLang="zh-CN">
                <a:latin typeface="Verdana" pitchFamily="34" charset="0"/>
              </a:rPr>
              <a:t>&lt;id</a:t>
            </a:r>
            <a:r>
              <a:rPr lang="zh-CN" altLang="en-US">
                <a:latin typeface="Verdana" pitchFamily="34" charset="0"/>
              </a:rPr>
              <a:t>，指向标识符</a:t>
            </a:r>
            <a:r>
              <a:rPr lang="en-US" altLang="zh-CN">
                <a:solidFill>
                  <a:srgbClr val="FF3300"/>
                </a:solidFill>
                <a:latin typeface="Verdana" pitchFamily="34" charset="0"/>
              </a:rPr>
              <a:t>total</a:t>
            </a:r>
            <a:r>
              <a:rPr lang="zh-CN" altLang="en-US">
                <a:latin typeface="Verdana" pitchFamily="34" charset="0"/>
              </a:rPr>
              <a:t>在符号表中的入口的指针</a:t>
            </a:r>
            <a:r>
              <a:rPr lang="en-US" altLang="zh-CN">
                <a:latin typeface="Verdana" pitchFamily="34" charset="0"/>
              </a:rPr>
              <a:t>&gt;</a:t>
            </a:r>
          </a:p>
          <a:p>
            <a:pPr algn="just">
              <a:buFont typeface="Monotype Sorts" pitchFamily="2" charset="2"/>
              <a:buNone/>
            </a:pPr>
            <a:r>
              <a:rPr lang="en-US" altLang="zh-CN">
                <a:latin typeface="Verdana" pitchFamily="34" charset="0"/>
              </a:rPr>
              <a:t>&lt;assign_op</a:t>
            </a:r>
            <a:r>
              <a:rPr lang="zh-CN" altLang="en-US">
                <a:latin typeface="Verdana" pitchFamily="34" charset="0"/>
              </a:rPr>
              <a:t>，</a:t>
            </a:r>
            <a:r>
              <a:rPr lang="en-US" altLang="zh-CN">
                <a:latin typeface="Verdana" pitchFamily="34" charset="0"/>
              </a:rPr>
              <a:t>- &gt;</a:t>
            </a:r>
          </a:p>
          <a:p>
            <a:pPr algn="just">
              <a:buFont typeface="Monotype Sorts" pitchFamily="2" charset="2"/>
              <a:buNone/>
            </a:pPr>
            <a:r>
              <a:rPr lang="en-US" altLang="zh-CN">
                <a:latin typeface="Verdana" pitchFamily="34" charset="0"/>
              </a:rPr>
              <a:t>&lt;id</a:t>
            </a:r>
            <a:r>
              <a:rPr lang="zh-CN" altLang="en-US">
                <a:latin typeface="Verdana" pitchFamily="34" charset="0"/>
              </a:rPr>
              <a:t>，指向标识符</a:t>
            </a:r>
            <a:r>
              <a:rPr lang="en-US" altLang="zh-CN">
                <a:solidFill>
                  <a:srgbClr val="FF3300"/>
                </a:solidFill>
                <a:latin typeface="Verdana" pitchFamily="34" charset="0"/>
              </a:rPr>
              <a:t>total</a:t>
            </a:r>
            <a:r>
              <a:rPr lang="zh-CN" altLang="en-US">
                <a:latin typeface="Verdana" pitchFamily="34" charset="0"/>
              </a:rPr>
              <a:t>在符号表中的入口的指针</a:t>
            </a:r>
            <a:r>
              <a:rPr lang="en-US" altLang="zh-CN">
                <a:latin typeface="Verdana" pitchFamily="34" charset="0"/>
              </a:rPr>
              <a:t>&gt;</a:t>
            </a:r>
          </a:p>
          <a:p>
            <a:pPr algn="just">
              <a:buFont typeface="Monotype Sorts" pitchFamily="2" charset="2"/>
              <a:buNone/>
            </a:pPr>
            <a:r>
              <a:rPr lang="en-US" altLang="zh-CN">
                <a:latin typeface="Verdana" pitchFamily="34" charset="0"/>
              </a:rPr>
              <a:t>&lt;plus_op</a:t>
            </a:r>
            <a:r>
              <a:rPr lang="zh-CN" altLang="en-US">
                <a:latin typeface="Verdana" pitchFamily="34" charset="0"/>
              </a:rPr>
              <a:t>，</a:t>
            </a:r>
            <a:r>
              <a:rPr lang="en-US" altLang="zh-CN">
                <a:latin typeface="Verdana" pitchFamily="34" charset="0"/>
              </a:rPr>
              <a:t>- &gt;</a:t>
            </a:r>
          </a:p>
          <a:p>
            <a:pPr algn="just">
              <a:buFont typeface="Monotype Sorts" pitchFamily="2" charset="2"/>
              <a:buNone/>
            </a:pPr>
            <a:r>
              <a:rPr lang="en-US" altLang="zh-CN">
                <a:latin typeface="Verdana" pitchFamily="34" charset="0"/>
              </a:rPr>
              <a:t>&lt;id</a:t>
            </a:r>
            <a:r>
              <a:rPr lang="zh-CN" altLang="en-US">
                <a:latin typeface="Verdana" pitchFamily="34" charset="0"/>
              </a:rPr>
              <a:t>，指向标识符</a:t>
            </a:r>
            <a:r>
              <a:rPr lang="en-US" altLang="zh-CN">
                <a:solidFill>
                  <a:srgbClr val="FF3300"/>
                </a:solidFill>
                <a:latin typeface="Verdana" pitchFamily="34" charset="0"/>
              </a:rPr>
              <a:t>rate</a:t>
            </a:r>
            <a:r>
              <a:rPr lang="zh-CN" altLang="en-US">
                <a:latin typeface="Verdana" pitchFamily="34" charset="0"/>
              </a:rPr>
              <a:t>在符号表中的入口的指针</a:t>
            </a:r>
            <a:r>
              <a:rPr lang="en-US" altLang="zh-CN">
                <a:latin typeface="Verdana" pitchFamily="34" charset="0"/>
              </a:rPr>
              <a:t>&gt;</a:t>
            </a:r>
          </a:p>
          <a:p>
            <a:pPr algn="just">
              <a:buFont typeface="Monotype Sorts" pitchFamily="2" charset="2"/>
              <a:buNone/>
            </a:pPr>
            <a:r>
              <a:rPr lang="en-US" altLang="zh-CN">
                <a:latin typeface="Verdana" pitchFamily="34" charset="0"/>
              </a:rPr>
              <a:t>&lt;mul_op</a:t>
            </a:r>
            <a:r>
              <a:rPr lang="zh-CN" altLang="en-US">
                <a:latin typeface="Verdana" pitchFamily="34" charset="0"/>
              </a:rPr>
              <a:t>，</a:t>
            </a:r>
            <a:r>
              <a:rPr lang="en-US" altLang="zh-CN">
                <a:latin typeface="Verdana" pitchFamily="34" charset="0"/>
              </a:rPr>
              <a:t>- &gt;</a:t>
            </a:r>
          </a:p>
          <a:p>
            <a:pPr algn="just">
              <a:buFont typeface="Monotype Sorts" pitchFamily="2" charset="2"/>
              <a:buNone/>
            </a:pPr>
            <a:r>
              <a:rPr lang="en-US" altLang="zh-CN">
                <a:latin typeface="Verdana" pitchFamily="34" charset="0"/>
              </a:rPr>
              <a:t>&lt;num</a:t>
            </a:r>
            <a:r>
              <a:rPr lang="zh-CN" altLang="en-US">
                <a:latin typeface="Verdana" pitchFamily="34" charset="0"/>
              </a:rPr>
              <a:t>，整数值</a:t>
            </a:r>
            <a:r>
              <a:rPr lang="en-US" altLang="zh-CN">
                <a:solidFill>
                  <a:srgbClr val="FF3300"/>
                </a:solidFill>
                <a:latin typeface="Verdana" pitchFamily="34" charset="0"/>
              </a:rPr>
              <a:t>4</a:t>
            </a:r>
            <a:r>
              <a:rPr lang="en-US" altLang="zh-CN">
                <a:latin typeface="Verdana" pitchFamily="34" charset="0"/>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wipe(left)">
                                      <p:cBhvr>
                                        <p:cTn id="7" dur="500"/>
                                        <p:tgtEl>
                                          <p:spTgt spid="22016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0163">
                                            <p:txEl>
                                              <p:pRg st="1" end="1"/>
                                            </p:txEl>
                                          </p:spTgt>
                                        </p:tgtEl>
                                        <p:attrNameLst>
                                          <p:attrName>style.visibility</p:attrName>
                                        </p:attrNameLst>
                                      </p:cBhvr>
                                      <p:to>
                                        <p:strVal val="visible"/>
                                      </p:to>
                                    </p:set>
                                    <p:animEffect transition="in" filter="wipe(left)">
                                      <p:cBhvr>
                                        <p:cTn id="11" dur="500"/>
                                        <p:tgtEl>
                                          <p:spTgt spid="22016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0163">
                                            <p:txEl>
                                              <p:pRg st="2" end="2"/>
                                            </p:txEl>
                                          </p:spTgt>
                                        </p:tgtEl>
                                        <p:attrNameLst>
                                          <p:attrName>style.visibility</p:attrName>
                                        </p:attrNameLst>
                                      </p:cBhvr>
                                      <p:to>
                                        <p:strVal val="visible"/>
                                      </p:to>
                                    </p:set>
                                    <p:animEffect transition="in" filter="wipe(left)">
                                      <p:cBhvr>
                                        <p:cTn id="15" dur="500"/>
                                        <p:tgtEl>
                                          <p:spTgt spid="220163">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0163">
                                            <p:txEl>
                                              <p:pRg st="3" end="3"/>
                                            </p:txEl>
                                          </p:spTgt>
                                        </p:tgtEl>
                                        <p:attrNameLst>
                                          <p:attrName>style.visibility</p:attrName>
                                        </p:attrNameLst>
                                      </p:cBhvr>
                                      <p:to>
                                        <p:strVal val="visible"/>
                                      </p:to>
                                    </p:set>
                                    <p:animEffect transition="in" filter="wipe(left)">
                                      <p:cBhvr>
                                        <p:cTn id="19" dur="500"/>
                                        <p:tgtEl>
                                          <p:spTgt spid="220163">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0163">
                                            <p:txEl>
                                              <p:pRg st="4" end="4"/>
                                            </p:txEl>
                                          </p:spTgt>
                                        </p:tgtEl>
                                        <p:attrNameLst>
                                          <p:attrName>style.visibility</p:attrName>
                                        </p:attrNameLst>
                                      </p:cBhvr>
                                      <p:to>
                                        <p:strVal val="visible"/>
                                      </p:to>
                                    </p:set>
                                    <p:animEffect transition="in" filter="wipe(left)">
                                      <p:cBhvr>
                                        <p:cTn id="23" dur="500"/>
                                        <p:tgtEl>
                                          <p:spTgt spid="220163">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0163">
                                            <p:txEl>
                                              <p:pRg st="5" end="5"/>
                                            </p:txEl>
                                          </p:spTgt>
                                        </p:tgtEl>
                                        <p:attrNameLst>
                                          <p:attrName>style.visibility</p:attrName>
                                        </p:attrNameLst>
                                      </p:cBhvr>
                                      <p:to>
                                        <p:strVal val="visible"/>
                                      </p:to>
                                    </p:set>
                                    <p:animEffect transition="in" filter="wipe(left)">
                                      <p:cBhvr>
                                        <p:cTn id="27" dur="500"/>
                                        <p:tgtEl>
                                          <p:spTgt spid="220163">
                                            <p:txEl>
                                              <p:pRg st="5" end="5"/>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0163">
                                            <p:txEl>
                                              <p:pRg st="6" end="6"/>
                                            </p:txEl>
                                          </p:spTgt>
                                        </p:tgtEl>
                                        <p:attrNameLst>
                                          <p:attrName>style.visibility</p:attrName>
                                        </p:attrNameLst>
                                      </p:cBhvr>
                                      <p:to>
                                        <p:strVal val="visible"/>
                                      </p:to>
                                    </p:set>
                                    <p:animEffect transition="in" filter="wipe(left)">
                                      <p:cBhvr>
                                        <p:cTn id="31" dur="500"/>
                                        <p:tgtEl>
                                          <p:spTgt spid="220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814B89-B273-4545-B0AA-841520E75D98}" type="slidenum">
              <a:rPr lang="en-US" altLang="zh-CN"/>
              <a:pPr/>
              <a:t>21</a:t>
            </a:fld>
            <a:endParaRPr lang="en-US" altLang="zh-CN"/>
          </a:p>
        </p:txBody>
      </p:sp>
      <p:sp>
        <p:nvSpPr>
          <p:cNvPr id="222210" name="Rectangle 2"/>
          <p:cNvSpPr>
            <a:spLocks noGrp="1" noChangeArrowheads="1"/>
          </p:cNvSpPr>
          <p:nvPr>
            <p:ph type="title"/>
          </p:nvPr>
        </p:nvSpPr>
        <p:spPr/>
        <p:txBody>
          <a:bodyPr/>
          <a:lstStyle/>
          <a:p>
            <a:r>
              <a:rPr lang="en-US" altLang="zh-CN"/>
              <a:t>3.3  </a:t>
            </a:r>
            <a:r>
              <a:rPr lang="zh-CN" altLang="en-US"/>
              <a:t>记号的描述和识别</a:t>
            </a:r>
            <a:endParaRPr lang="zh-CN" altLang="en-US" sz="4400"/>
          </a:p>
        </p:txBody>
      </p:sp>
      <p:sp>
        <p:nvSpPr>
          <p:cNvPr id="222211" name="Rectangle 3"/>
          <p:cNvSpPr>
            <a:spLocks noGrp="1" noChangeArrowheads="1"/>
          </p:cNvSpPr>
          <p:nvPr>
            <p:ph type="body" idx="1"/>
          </p:nvPr>
        </p:nvSpPr>
        <p:spPr>
          <a:xfrm>
            <a:off x="304800" y="1360488"/>
            <a:ext cx="8458200" cy="4968875"/>
          </a:xfrm>
        </p:spPr>
        <p:txBody>
          <a:bodyPr/>
          <a:lstStyle/>
          <a:p>
            <a:r>
              <a:rPr lang="zh-CN" altLang="en-US">
                <a:latin typeface="宋体" pitchFamily="2" charset="-122"/>
              </a:rPr>
              <a:t>识别单词是按照记号的模式进行的，一种记号的模式匹配一类单词的集合。</a:t>
            </a:r>
          </a:p>
          <a:p>
            <a:pPr lvl="1"/>
            <a:r>
              <a:rPr lang="zh-CN" altLang="en-US">
                <a:solidFill>
                  <a:srgbClr val="0000FF"/>
                </a:solidFill>
                <a:latin typeface="宋体" pitchFamily="2" charset="-122"/>
              </a:rPr>
              <a:t>为设计词法程序，对模式要给出规范、系统的描述。</a:t>
            </a:r>
          </a:p>
          <a:p>
            <a:r>
              <a:rPr lang="zh-CN" altLang="en-US">
                <a:latin typeface="宋体" pitchFamily="2" charset="-122"/>
              </a:rPr>
              <a:t>正规表达式和正规文法是描述模式的重要工具。</a:t>
            </a:r>
          </a:p>
          <a:p>
            <a:pPr lvl="1"/>
            <a:r>
              <a:rPr lang="zh-CN" altLang="en-US">
                <a:latin typeface="宋体" pitchFamily="2" charset="-122"/>
              </a:rPr>
              <a:t>二者具有同等表达能力</a:t>
            </a:r>
          </a:p>
          <a:p>
            <a:pPr lvl="1"/>
            <a:r>
              <a:rPr lang="zh-CN" altLang="en-US">
                <a:latin typeface="宋体" pitchFamily="2" charset="-122"/>
              </a:rPr>
              <a:t>正规表达式：清晰、简洁</a:t>
            </a:r>
          </a:p>
          <a:p>
            <a:pPr lvl="1"/>
            <a:r>
              <a:rPr lang="zh-CN" altLang="en-US">
                <a:latin typeface="宋体" pitchFamily="2" charset="-122"/>
              </a:rPr>
              <a:t>正规文法：便于识别</a:t>
            </a:r>
          </a:p>
          <a:p>
            <a:pPr lvl="1"/>
            <a:endParaRPr lang="zh-CN" altLang="en-US">
              <a:latin typeface="宋体" pitchFamily="2" charset="-122"/>
            </a:endParaRPr>
          </a:p>
          <a:p>
            <a:pPr>
              <a:buFont typeface="Monotype Sorts" pitchFamily="2" charset="2"/>
              <a:buNone/>
            </a:pPr>
            <a:r>
              <a:rPr lang="zh-CN" altLang="en-US" sz="2400">
                <a:latin typeface="宋体" pitchFamily="2" charset="-122"/>
              </a:rPr>
              <a:t>   一、词法与正规文法</a:t>
            </a:r>
          </a:p>
          <a:p>
            <a:pPr>
              <a:buFont typeface="Monotype Sorts" pitchFamily="2" charset="2"/>
              <a:buNone/>
            </a:pPr>
            <a:r>
              <a:rPr lang="zh-CN" altLang="en-US" sz="2400">
                <a:latin typeface="宋体" pitchFamily="2" charset="-122"/>
              </a:rPr>
              <a:t>   二、记号的文法</a:t>
            </a:r>
          </a:p>
          <a:p>
            <a:pPr>
              <a:buFont typeface="Monotype Sorts" pitchFamily="2" charset="2"/>
              <a:buNone/>
            </a:pPr>
            <a:r>
              <a:rPr lang="zh-CN" altLang="en-US" sz="2400">
                <a:latin typeface="宋体" pitchFamily="2" charset="-122"/>
              </a:rPr>
              <a:t>   三、状态转换图与记号的识别</a:t>
            </a:r>
            <a:endParaRPr lang="zh-CN" altLang="en-US">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wipe(up)">
                                      <p:cBhvr>
                                        <p:cTn id="7" dur="500"/>
                                        <p:tgtEl>
                                          <p:spTgt spid="22221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animEffect transition="in" filter="wipe(up)">
                                      <p:cBhvr>
                                        <p:cTn id="11" dur="500"/>
                                        <p:tgtEl>
                                          <p:spTgt spid="22221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2211">
                                            <p:txEl>
                                              <p:pRg st="2" end="2"/>
                                            </p:txEl>
                                          </p:spTgt>
                                        </p:tgtEl>
                                        <p:attrNameLst>
                                          <p:attrName>style.visibility</p:attrName>
                                        </p:attrNameLst>
                                      </p:cBhvr>
                                      <p:to>
                                        <p:strVal val="visible"/>
                                      </p:to>
                                    </p:set>
                                    <p:animEffect transition="in" filter="wipe(up)">
                                      <p:cBhvr>
                                        <p:cTn id="16" dur="500"/>
                                        <p:tgtEl>
                                          <p:spTgt spid="222211">
                                            <p:txEl>
                                              <p:pRg st="2" end="2"/>
                                            </p:txEl>
                                          </p:spTgt>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22211">
                                            <p:txEl>
                                              <p:pRg st="3" end="3"/>
                                            </p:txEl>
                                          </p:spTgt>
                                        </p:tgtEl>
                                        <p:attrNameLst>
                                          <p:attrName>style.visibility</p:attrName>
                                        </p:attrNameLst>
                                      </p:cBhvr>
                                      <p:to>
                                        <p:strVal val="visible"/>
                                      </p:to>
                                    </p:set>
                                    <p:animEffect transition="in" filter="wipe(up)">
                                      <p:cBhvr>
                                        <p:cTn id="20" dur="500"/>
                                        <p:tgtEl>
                                          <p:spTgt spid="222211">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22211">
                                            <p:txEl>
                                              <p:pRg st="4" end="4"/>
                                            </p:txEl>
                                          </p:spTgt>
                                        </p:tgtEl>
                                        <p:attrNameLst>
                                          <p:attrName>style.visibility</p:attrName>
                                        </p:attrNameLst>
                                      </p:cBhvr>
                                      <p:to>
                                        <p:strVal val="visible"/>
                                      </p:to>
                                    </p:set>
                                    <p:animEffect transition="in" filter="wipe(up)">
                                      <p:cBhvr>
                                        <p:cTn id="24" dur="500"/>
                                        <p:tgtEl>
                                          <p:spTgt spid="222211">
                                            <p:txEl>
                                              <p:pRg st="4" end="4"/>
                                            </p:txEl>
                                          </p:spTgt>
                                        </p:tgtEl>
                                      </p:cBhvr>
                                    </p:animEffect>
                                  </p:childTnLst>
                                </p:cTn>
                              </p:par>
                            </p:childTnLst>
                          </p:cTn>
                        </p:par>
                        <p:par>
                          <p:cTn id="25" fill="hold" nodeType="afterGroup">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22211">
                                            <p:txEl>
                                              <p:pRg st="5" end="5"/>
                                            </p:txEl>
                                          </p:spTgt>
                                        </p:tgtEl>
                                        <p:attrNameLst>
                                          <p:attrName>style.visibility</p:attrName>
                                        </p:attrNameLst>
                                      </p:cBhvr>
                                      <p:to>
                                        <p:strVal val="visible"/>
                                      </p:to>
                                    </p:set>
                                    <p:animEffect transition="in" filter="wipe(up)">
                                      <p:cBhvr>
                                        <p:cTn id="28" dur="500"/>
                                        <p:tgtEl>
                                          <p:spTgt spid="22221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22211">
                                            <p:txEl>
                                              <p:pRg st="7" end="7"/>
                                            </p:txEl>
                                          </p:spTgt>
                                        </p:tgtEl>
                                        <p:attrNameLst>
                                          <p:attrName>style.visibility</p:attrName>
                                        </p:attrNameLst>
                                      </p:cBhvr>
                                      <p:to>
                                        <p:strVal val="visible"/>
                                      </p:to>
                                    </p:set>
                                    <p:animEffect transition="in" filter="wipe(up)">
                                      <p:cBhvr>
                                        <p:cTn id="33" dur="500"/>
                                        <p:tgtEl>
                                          <p:spTgt spid="222211">
                                            <p:txEl>
                                              <p:pRg st="7" end="7"/>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22211">
                                            <p:txEl>
                                              <p:pRg st="8" end="8"/>
                                            </p:txEl>
                                          </p:spTgt>
                                        </p:tgtEl>
                                        <p:attrNameLst>
                                          <p:attrName>style.visibility</p:attrName>
                                        </p:attrNameLst>
                                      </p:cBhvr>
                                      <p:to>
                                        <p:strVal val="visible"/>
                                      </p:to>
                                    </p:set>
                                    <p:animEffect transition="in" filter="wipe(up)">
                                      <p:cBhvr>
                                        <p:cTn id="37" dur="500"/>
                                        <p:tgtEl>
                                          <p:spTgt spid="222211">
                                            <p:txEl>
                                              <p:pRg st="8" end="8"/>
                                            </p:txEl>
                                          </p:spTgt>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22211">
                                            <p:txEl>
                                              <p:pRg st="9" end="9"/>
                                            </p:txEl>
                                          </p:spTgt>
                                        </p:tgtEl>
                                        <p:attrNameLst>
                                          <p:attrName>style.visibility</p:attrName>
                                        </p:attrNameLst>
                                      </p:cBhvr>
                                      <p:to>
                                        <p:strVal val="visible"/>
                                      </p:to>
                                    </p:set>
                                    <p:animEffect transition="in" filter="wipe(up)">
                                      <p:cBhvr>
                                        <p:cTn id="41" dur="500"/>
                                        <p:tgtEl>
                                          <p:spTgt spid="222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099306DA-1C5A-4A8B-9BAD-B27861E0228A}" type="slidenum">
              <a:rPr lang="en-US" altLang="zh-CN"/>
              <a:pPr/>
              <a:t>22</a:t>
            </a:fld>
            <a:endParaRPr lang="en-US" altLang="zh-CN"/>
          </a:p>
        </p:txBody>
      </p:sp>
      <p:sp>
        <p:nvSpPr>
          <p:cNvPr id="224258" name="Rectangle 2"/>
          <p:cNvSpPr>
            <a:spLocks noGrp="1" noChangeArrowheads="1"/>
          </p:cNvSpPr>
          <p:nvPr>
            <p:ph type="title"/>
          </p:nvPr>
        </p:nvSpPr>
        <p:spPr/>
        <p:txBody>
          <a:bodyPr/>
          <a:lstStyle/>
          <a:p>
            <a:r>
              <a:rPr lang="zh-CN" altLang="en-US" sz="3600">
                <a:latin typeface="宋体" pitchFamily="2" charset="-122"/>
              </a:rPr>
              <a:t>一、词法与正规文法</a:t>
            </a:r>
            <a:endParaRPr lang="zh-CN" altLang="en-US" sz="4400"/>
          </a:p>
        </p:txBody>
      </p:sp>
      <p:sp>
        <p:nvSpPr>
          <p:cNvPr id="224259" name="Rectangle 3"/>
          <p:cNvSpPr>
            <a:spLocks noGrp="1" noChangeArrowheads="1"/>
          </p:cNvSpPr>
          <p:nvPr>
            <p:ph type="body" idx="1"/>
          </p:nvPr>
        </p:nvSpPr>
        <p:spPr>
          <a:xfrm>
            <a:off x="228600" y="1219200"/>
            <a:ext cx="8686800" cy="1022350"/>
          </a:xfrm>
        </p:spPr>
        <p:txBody>
          <a:bodyPr/>
          <a:lstStyle/>
          <a:p>
            <a:r>
              <a:rPr lang="zh-CN" altLang="en-US">
                <a:latin typeface="宋体" pitchFamily="2" charset="-122"/>
              </a:rPr>
              <a:t>把源语言的文法</a:t>
            </a:r>
            <a:r>
              <a:rPr lang="en-US" altLang="zh-CN">
                <a:latin typeface="宋体" pitchFamily="2" charset="-122"/>
              </a:rPr>
              <a:t>G</a:t>
            </a:r>
            <a:r>
              <a:rPr lang="zh-CN" altLang="en-US">
                <a:latin typeface="宋体" pitchFamily="2" charset="-122"/>
              </a:rPr>
              <a:t>分解为若干子文法：</a:t>
            </a:r>
          </a:p>
          <a:p>
            <a:pPr lvl="1">
              <a:buFontTx/>
              <a:buNone/>
            </a:pPr>
            <a:r>
              <a:rPr lang="en-US" altLang="zh-CN" sz="2800">
                <a:latin typeface="宋体" pitchFamily="2" charset="-122"/>
              </a:rPr>
              <a:t>G</a:t>
            </a:r>
            <a:r>
              <a:rPr lang="en-US" altLang="zh-CN" sz="2800" baseline="-25000">
                <a:latin typeface="宋体" pitchFamily="2" charset="-122"/>
              </a:rPr>
              <a:t>0</a:t>
            </a:r>
            <a:r>
              <a:rPr lang="zh-CN" altLang="en-US" sz="2800">
                <a:latin typeface="宋体" pitchFamily="2" charset="-122"/>
              </a:rPr>
              <a:t>、   </a:t>
            </a:r>
            <a:r>
              <a:rPr lang="en-US" altLang="zh-CN" sz="2800">
                <a:latin typeface="宋体" pitchFamily="2" charset="-122"/>
              </a:rPr>
              <a:t>G</a:t>
            </a:r>
            <a:r>
              <a:rPr lang="en-US" altLang="zh-CN" sz="2800" baseline="-25000">
                <a:latin typeface="宋体" pitchFamily="2" charset="-122"/>
              </a:rPr>
              <a:t>1</a:t>
            </a:r>
            <a:r>
              <a:rPr lang="zh-CN" altLang="en-US" sz="2800">
                <a:latin typeface="宋体" pitchFamily="2" charset="-122"/>
              </a:rPr>
              <a:t>、</a:t>
            </a:r>
            <a:r>
              <a:rPr lang="en-US" altLang="zh-CN" sz="2800">
                <a:latin typeface="宋体" pitchFamily="2" charset="-122"/>
              </a:rPr>
              <a:t>G</a:t>
            </a:r>
            <a:r>
              <a:rPr lang="en-US" altLang="zh-CN" sz="2800" baseline="-25000">
                <a:latin typeface="宋体" pitchFamily="2" charset="-122"/>
              </a:rPr>
              <a:t>2</a:t>
            </a:r>
            <a:r>
              <a:rPr lang="zh-CN" altLang="en-US" sz="2800">
                <a:latin typeface="宋体" pitchFamily="2" charset="-122"/>
              </a:rPr>
              <a:t>、</a:t>
            </a:r>
            <a:r>
              <a:rPr lang="en-US" altLang="zh-CN" sz="2800">
                <a:latin typeface="Times New Roman"/>
              </a:rPr>
              <a:t>…</a:t>
            </a:r>
            <a:r>
              <a:rPr lang="zh-CN" altLang="en-US" sz="2800">
                <a:latin typeface="宋体" pitchFamily="2" charset="-122"/>
              </a:rPr>
              <a:t>、</a:t>
            </a:r>
            <a:r>
              <a:rPr lang="en-US" altLang="zh-CN" sz="2800">
                <a:latin typeface="宋体" pitchFamily="2" charset="-122"/>
              </a:rPr>
              <a:t>G</a:t>
            </a:r>
            <a:r>
              <a:rPr lang="en-US" altLang="zh-CN" sz="2800" baseline="-25000">
                <a:latin typeface="宋体" pitchFamily="2" charset="-122"/>
              </a:rPr>
              <a:t>n</a:t>
            </a:r>
            <a:endParaRPr lang="en-US" altLang="zh-CN">
              <a:latin typeface="宋体" pitchFamily="2" charset="-122"/>
            </a:endParaRPr>
          </a:p>
        </p:txBody>
      </p:sp>
      <p:sp>
        <p:nvSpPr>
          <p:cNvPr id="224260" name="Rectangle 4"/>
          <p:cNvSpPr>
            <a:spLocks noChangeArrowheads="1"/>
          </p:cNvSpPr>
          <p:nvPr/>
        </p:nvSpPr>
        <p:spPr bwMode="auto">
          <a:xfrm>
            <a:off x="4876800" y="4495800"/>
            <a:ext cx="2819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047750" indent="-1047750"/>
            <a:r>
              <a:rPr lang="en-US" altLang="zh-CN">
                <a:solidFill>
                  <a:srgbClr val="FF3300"/>
                </a:solidFill>
                <a:latin typeface="Times New Roman"/>
              </a:rPr>
              <a:t>——</a:t>
            </a:r>
            <a:r>
              <a:rPr lang="en-US" altLang="zh-CN">
                <a:solidFill>
                  <a:srgbClr val="FF3300"/>
                </a:solidFill>
                <a:latin typeface="黑体" pitchFamily="2" charset="-122"/>
              </a:rPr>
              <a:t>  </a:t>
            </a:r>
            <a:r>
              <a:rPr lang="zh-CN" altLang="en-US">
                <a:solidFill>
                  <a:srgbClr val="FF3300"/>
                </a:solidFill>
                <a:latin typeface="黑体" pitchFamily="2" charset="-122"/>
              </a:rPr>
              <a:t>正规文法</a:t>
            </a:r>
          </a:p>
        </p:txBody>
      </p:sp>
      <p:sp>
        <p:nvSpPr>
          <p:cNvPr id="224261" name="Rectangle 5"/>
          <p:cNvSpPr>
            <a:spLocks noChangeArrowheads="1"/>
          </p:cNvSpPr>
          <p:nvPr/>
        </p:nvSpPr>
        <p:spPr bwMode="auto">
          <a:xfrm>
            <a:off x="4876800" y="5791200"/>
            <a:ext cx="3733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047750" indent="-1047750"/>
            <a:r>
              <a:rPr lang="en-US" altLang="zh-CN">
                <a:solidFill>
                  <a:srgbClr val="FF3300"/>
                </a:solidFill>
                <a:latin typeface="Times New Roman"/>
              </a:rPr>
              <a:t>——</a:t>
            </a:r>
            <a:r>
              <a:rPr lang="en-US" altLang="zh-CN">
                <a:solidFill>
                  <a:srgbClr val="FF3300"/>
                </a:solidFill>
                <a:latin typeface="黑体" pitchFamily="2" charset="-122"/>
              </a:rPr>
              <a:t>  </a:t>
            </a:r>
            <a:r>
              <a:rPr lang="zh-CN" altLang="en-US">
                <a:solidFill>
                  <a:srgbClr val="FF0000"/>
                </a:solidFill>
                <a:latin typeface="黑体" pitchFamily="2" charset="-122"/>
              </a:rPr>
              <a:t>上下文无关文法</a:t>
            </a:r>
          </a:p>
        </p:txBody>
      </p:sp>
      <p:sp>
        <p:nvSpPr>
          <p:cNvPr id="224262" name="Rectangle 6"/>
          <p:cNvSpPr>
            <a:spLocks noChangeArrowheads="1"/>
          </p:cNvSpPr>
          <p:nvPr/>
        </p:nvSpPr>
        <p:spPr bwMode="auto">
          <a:xfrm>
            <a:off x="304800" y="2819400"/>
            <a:ext cx="1752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047750" indent="-1047750"/>
            <a:r>
              <a:rPr lang="en-US" altLang="zh-CN">
                <a:latin typeface="黑体" pitchFamily="2" charset="-122"/>
              </a:rPr>
              <a:t>  </a:t>
            </a:r>
            <a:r>
              <a:rPr lang="zh-CN" altLang="en-US">
                <a:latin typeface="黑体" pitchFamily="2" charset="-122"/>
              </a:rPr>
              <a:t>语法  </a:t>
            </a:r>
          </a:p>
        </p:txBody>
      </p:sp>
      <p:grpSp>
        <p:nvGrpSpPr>
          <p:cNvPr id="224263" name="Group 7"/>
          <p:cNvGrpSpPr>
            <a:grpSpLocks/>
          </p:cNvGrpSpPr>
          <p:nvPr/>
        </p:nvGrpSpPr>
        <p:grpSpPr bwMode="auto">
          <a:xfrm>
            <a:off x="1905000" y="2209800"/>
            <a:ext cx="2514600" cy="1143000"/>
            <a:chOff x="1536" y="1728"/>
            <a:chExt cx="1584" cy="720"/>
          </a:xfrm>
        </p:grpSpPr>
        <p:sp>
          <p:nvSpPr>
            <p:cNvPr id="224264" name="AutoShape 8"/>
            <p:cNvSpPr>
              <a:spLocks/>
            </p:cNvSpPr>
            <p:nvPr/>
          </p:nvSpPr>
          <p:spPr bwMode="auto">
            <a:xfrm rot="-5400000">
              <a:off x="2208" y="1056"/>
              <a:ext cx="240" cy="1584"/>
            </a:xfrm>
            <a:prstGeom prst="leftBrace">
              <a:avLst>
                <a:gd name="adj1" fmla="val 5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5" name="Rectangle 9"/>
            <p:cNvSpPr>
              <a:spLocks noChangeArrowheads="1"/>
            </p:cNvSpPr>
            <p:nvPr/>
          </p:nvSpPr>
          <p:spPr bwMode="auto">
            <a:xfrm>
              <a:off x="1776" y="2112"/>
              <a:ext cx="110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047750" indent="-1047750"/>
              <a:r>
                <a:rPr lang="en-US" altLang="zh-CN">
                  <a:latin typeface="黑体" pitchFamily="2" charset="-122"/>
                </a:rPr>
                <a:t>   </a:t>
              </a:r>
              <a:r>
                <a:rPr lang="zh-CN" altLang="en-US">
                  <a:latin typeface="黑体" pitchFamily="2" charset="-122"/>
                </a:rPr>
                <a:t>词法</a:t>
              </a:r>
            </a:p>
          </p:txBody>
        </p:sp>
      </p:grpSp>
      <p:sp>
        <p:nvSpPr>
          <p:cNvPr id="224266" name="Rectangle 10"/>
          <p:cNvSpPr>
            <a:spLocks noChangeArrowheads="1"/>
          </p:cNvSpPr>
          <p:nvPr/>
        </p:nvSpPr>
        <p:spPr bwMode="auto">
          <a:xfrm>
            <a:off x="228600" y="3932238"/>
            <a:ext cx="8686800" cy="2011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词法：描述语言的标识符、常数、运算符和标点符号等记号的文法</a:t>
            </a:r>
          </a:p>
          <a:p>
            <a:pPr marL="2057400" lvl="4" indent="-228600">
              <a:spcBef>
                <a:spcPct val="20000"/>
              </a:spcBef>
              <a:buFontTx/>
              <a:buChar char="»"/>
            </a:pPr>
            <a:endParaRPr lang="zh-CN" altLang="en-US" sz="1800">
              <a:latin typeface="宋体" pitchFamily="2" charset="-122"/>
            </a:endParaRPr>
          </a:p>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语法：借助于记号来描述语言的结构的文法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up)">
                                      <p:cBhvr>
                                        <p:cTn id="7" dur="500"/>
                                        <p:tgtEl>
                                          <p:spTgt spid="22425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animEffect transition="in" filter="wipe(up)">
                                      <p:cBhvr>
                                        <p:cTn id="11" dur="500"/>
                                        <p:tgtEl>
                                          <p:spTgt spid="22425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224263"/>
                                        </p:tgtEl>
                                        <p:attrNameLst>
                                          <p:attrName>style.visibility</p:attrName>
                                        </p:attrNameLst>
                                      </p:cBhvr>
                                      <p:to>
                                        <p:strVal val="visible"/>
                                      </p:to>
                                    </p:set>
                                    <p:animEffect transition="in" filter="box(out)">
                                      <p:cBhvr>
                                        <p:cTn id="16" dur="500"/>
                                        <p:tgtEl>
                                          <p:spTgt spid="2242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24262">
                                            <p:txEl>
                                              <p:pRg st="0" end="0"/>
                                            </p:txEl>
                                          </p:spTgt>
                                        </p:tgtEl>
                                        <p:attrNameLst>
                                          <p:attrName>style.visibility</p:attrName>
                                        </p:attrNameLst>
                                      </p:cBhvr>
                                      <p:to>
                                        <p:strVal val="visible"/>
                                      </p:to>
                                    </p:set>
                                    <p:animEffect transition="in" filter="box(out)">
                                      <p:cBhvr>
                                        <p:cTn id="21" dur="500"/>
                                        <p:tgtEl>
                                          <p:spTgt spid="224262">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24266">
                                            <p:txEl>
                                              <p:pRg st="0" end="0"/>
                                            </p:txEl>
                                          </p:spTgt>
                                        </p:tgtEl>
                                        <p:attrNameLst>
                                          <p:attrName>style.visibility</p:attrName>
                                        </p:attrNameLst>
                                      </p:cBhvr>
                                      <p:to>
                                        <p:strVal val="visible"/>
                                      </p:to>
                                    </p:set>
                                    <p:animEffect transition="in" filter="wipe(up)">
                                      <p:cBhvr>
                                        <p:cTn id="26" dur="500"/>
                                        <p:tgtEl>
                                          <p:spTgt spid="22426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24266">
                                            <p:txEl>
                                              <p:pRg st="2" end="2"/>
                                            </p:txEl>
                                          </p:spTgt>
                                        </p:tgtEl>
                                        <p:attrNameLst>
                                          <p:attrName>style.visibility</p:attrName>
                                        </p:attrNameLst>
                                      </p:cBhvr>
                                      <p:to>
                                        <p:strVal val="visible"/>
                                      </p:to>
                                    </p:set>
                                    <p:animEffect transition="in" filter="wipe(up)">
                                      <p:cBhvr>
                                        <p:cTn id="31" dur="500"/>
                                        <p:tgtEl>
                                          <p:spTgt spid="224266">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4260"/>
                                        </p:tgtEl>
                                        <p:attrNameLst>
                                          <p:attrName>style.visibility</p:attrName>
                                        </p:attrNameLst>
                                      </p:cBhvr>
                                      <p:to>
                                        <p:strVal val="visible"/>
                                      </p:to>
                                    </p:set>
                                    <p:animEffect transition="in" filter="wipe(left)">
                                      <p:cBhvr>
                                        <p:cTn id="36" dur="500"/>
                                        <p:tgtEl>
                                          <p:spTgt spid="2242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4261"/>
                                        </p:tgtEl>
                                        <p:attrNameLst>
                                          <p:attrName>style.visibility</p:attrName>
                                        </p:attrNameLst>
                                      </p:cBhvr>
                                      <p:to>
                                        <p:strVal val="visible"/>
                                      </p:to>
                                    </p:set>
                                    <p:animEffect transition="in" filter="wipe(left)">
                                      <p:cBhvr>
                                        <p:cTn id="41" dur="500"/>
                                        <p:tgtEl>
                                          <p:spTgt spid="224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autoUpdateAnimBg="0"/>
      <p:bldP spid="224260" grpId="0" autoUpdateAnimBg="0"/>
      <p:bldP spid="224261" grpId="0" autoUpdateAnimBg="0"/>
      <p:bldP spid="224262" grpId="0" build="p" autoUpdateAnimBg="0"/>
      <p:bldP spid="22426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4DE96A-1E45-4A53-80FD-03AA086592B0}" type="slidenum">
              <a:rPr lang="en-US" altLang="zh-CN"/>
              <a:pPr/>
              <a:t>23</a:t>
            </a:fld>
            <a:endParaRPr lang="en-US" altLang="zh-CN"/>
          </a:p>
        </p:txBody>
      </p:sp>
      <p:sp>
        <p:nvSpPr>
          <p:cNvPr id="226306" name="Rectangle 2"/>
          <p:cNvSpPr>
            <a:spLocks noGrp="1" noChangeArrowheads="1"/>
          </p:cNvSpPr>
          <p:nvPr>
            <p:ph type="title"/>
          </p:nvPr>
        </p:nvSpPr>
        <p:spPr/>
        <p:txBody>
          <a:bodyPr/>
          <a:lstStyle/>
          <a:p>
            <a:r>
              <a:rPr lang="zh-CN" altLang="en-US" sz="3600">
                <a:latin typeface="宋体" pitchFamily="2" charset="-122"/>
              </a:rPr>
              <a:t>二、记号的文法</a:t>
            </a:r>
            <a:endParaRPr lang="zh-CN" altLang="en-US" sz="4400"/>
          </a:p>
        </p:txBody>
      </p:sp>
      <p:sp>
        <p:nvSpPr>
          <p:cNvPr id="226307" name="Rectangle 3"/>
          <p:cNvSpPr>
            <a:spLocks noGrp="1" noChangeArrowheads="1"/>
          </p:cNvSpPr>
          <p:nvPr>
            <p:ph type="body" idx="1"/>
          </p:nvPr>
        </p:nvSpPr>
        <p:spPr/>
        <p:txBody>
          <a:bodyPr/>
          <a:lstStyle/>
          <a:p>
            <a:pPr marL="381000" indent="-381000"/>
            <a:r>
              <a:rPr lang="zh-CN" altLang="en-US">
                <a:latin typeface="宋体" pitchFamily="2" charset="-122"/>
              </a:rPr>
              <a:t>标识符</a:t>
            </a:r>
          </a:p>
          <a:p>
            <a:pPr marL="381000" indent="-381000"/>
            <a:r>
              <a:rPr lang="zh-CN" altLang="en-US">
                <a:latin typeface="宋体" pitchFamily="2" charset="-122"/>
              </a:rPr>
              <a:t>常数</a:t>
            </a:r>
          </a:p>
          <a:p>
            <a:pPr marL="1047750" lvl="1"/>
            <a:r>
              <a:rPr lang="zh-CN" altLang="en-US">
                <a:latin typeface="宋体" pitchFamily="2" charset="-122"/>
              </a:rPr>
              <a:t>整数</a:t>
            </a:r>
          </a:p>
          <a:p>
            <a:pPr marL="1047750" lvl="1"/>
            <a:r>
              <a:rPr lang="zh-CN" altLang="en-US">
                <a:latin typeface="宋体" pitchFamily="2" charset="-122"/>
              </a:rPr>
              <a:t>无符号数</a:t>
            </a:r>
          </a:p>
          <a:p>
            <a:pPr marL="381000" indent="-381000"/>
            <a:r>
              <a:rPr lang="zh-CN" altLang="en-US">
                <a:latin typeface="宋体" pitchFamily="2" charset="-122"/>
              </a:rPr>
              <a:t>运算符</a:t>
            </a:r>
          </a:p>
          <a:p>
            <a:pPr marL="381000" indent="-381000"/>
            <a:r>
              <a:rPr lang="zh-CN" altLang="en-US">
                <a:latin typeface="宋体" pitchFamily="2" charset="-122"/>
              </a:rPr>
              <a:t>分界符</a:t>
            </a:r>
          </a:p>
          <a:p>
            <a:pPr marL="381000" indent="-381000"/>
            <a:r>
              <a:rPr lang="zh-CN" altLang="en-US">
                <a:latin typeface="宋体" pitchFamily="2" charset="-122"/>
              </a:rPr>
              <a:t>关键字</a:t>
            </a:r>
          </a:p>
          <a:p>
            <a:pPr marL="381000" indent="-381000"/>
            <a:endParaRPr lang="en-US" altLang="zh-CN">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up)">
                                      <p:cBhvr>
                                        <p:cTn id="7" dur="500"/>
                                        <p:tgtEl>
                                          <p:spTgt spid="22630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wipe(up)">
                                      <p:cBhvr>
                                        <p:cTn id="11" dur="500"/>
                                        <p:tgtEl>
                                          <p:spTgt spid="22630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animEffect transition="in" filter="wipe(up)">
                                      <p:cBhvr>
                                        <p:cTn id="15" dur="500"/>
                                        <p:tgtEl>
                                          <p:spTgt spid="22630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animEffect transition="in" filter="wipe(up)">
                                      <p:cBhvr>
                                        <p:cTn id="19" dur="500"/>
                                        <p:tgtEl>
                                          <p:spTgt spid="22630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26307">
                                            <p:txEl>
                                              <p:pRg st="4" end="4"/>
                                            </p:txEl>
                                          </p:spTgt>
                                        </p:tgtEl>
                                        <p:attrNameLst>
                                          <p:attrName>style.visibility</p:attrName>
                                        </p:attrNameLst>
                                      </p:cBhvr>
                                      <p:to>
                                        <p:strVal val="visible"/>
                                      </p:to>
                                    </p:set>
                                    <p:animEffect transition="in" filter="wipe(up)">
                                      <p:cBhvr>
                                        <p:cTn id="23" dur="500"/>
                                        <p:tgtEl>
                                          <p:spTgt spid="226307">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6307">
                                            <p:txEl>
                                              <p:pRg st="5" end="5"/>
                                            </p:txEl>
                                          </p:spTgt>
                                        </p:tgtEl>
                                        <p:attrNameLst>
                                          <p:attrName>style.visibility</p:attrName>
                                        </p:attrNameLst>
                                      </p:cBhvr>
                                      <p:to>
                                        <p:strVal val="visible"/>
                                      </p:to>
                                    </p:set>
                                    <p:animEffect transition="in" filter="wipe(up)">
                                      <p:cBhvr>
                                        <p:cTn id="27" dur="500"/>
                                        <p:tgtEl>
                                          <p:spTgt spid="226307">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26307">
                                            <p:txEl>
                                              <p:pRg st="6" end="6"/>
                                            </p:txEl>
                                          </p:spTgt>
                                        </p:tgtEl>
                                        <p:attrNameLst>
                                          <p:attrName>style.visibility</p:attrName>
                                        </p:attrNameLst>
                                      </p:cBhvr>
                                      <p:to>
                                        <p:strVal val="visible"/>
                                      </p:to>
                                    </p:set>
                                    <p:animEffect transition="in" filter="wipe(up)">
                                      <p:cBhvr>
                                        <p:cTn id="31" dur="500"/>
                                        <p:tgtEl>
                                          <p:spTgt spid="226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2EDA19E-AF8B-4DD8-A438-241C061FDA39}" type="slidenum">
              <a:rPr lang="en-US" altLang="zh-CN"/>
              <a:pPr/>
              <a:t>24</a:t>
            </a:fld>
            <a:endParaRPr lang="en-US" altLang="zh-CN"/>
          </a:p>
        </p:txBody>
      </p:sp>
      <p:sp>
        <p:nvSpPr>
          <p:cNvPr id="228354" name="Rectangle 2"/>
          <p:cNvSpPr>
            <a:spLocks noGrp="1" noChangeArrowheads="1"/>
          </p:cNvSpPr>
          <p:nvPr>
            <p:ph type="title"/>
          </p:nvPr>
        </p:nvSpPr>
        <p:spPr/>
        <p:txBody>
          <a:bodyPr/>
          <a:lstStyle/>
          <a:p>
            <a:r>
              <a:rPr lang="zh-CN" altLang="en-US" sz="3600">
                <a:latin typeface="宋体" pitchFamily="2" charset="-122"/>
              </a:rPr>
              <a:t>标识符</a:t>
            </a:r>
            <a:endParaRPr lang="zh-CN" altLang="en-US"/>
          </a:p>
        </p:txBody>
      </p:sp>
      <p:sp>
        <p:nvSpPr>
          <p:cNvPr id="228355" name="Rectangle 3"/>
          <p:cNvSpPr>
            <a:spLocks noGrp="1" noChangeArrowheads="1"/>
          </p:cNvSpPr>
          <p:nvPr>
            <p:ph type="body" idx="1"/>
          </p:nvPr>
        </p:nvSpPr>
        <p:spPr>
          <a:xfrm>
            <a:off x="228600" y="1290638"/>
            <a:ext cx="8640763" cy="4541837"/>
          </a:xfrm>
        </p:spPr>
        <p:txBody>
          <a:bodyPr/>
          <a:lstStyle/>
          <a:p>
            <a:r>
              <a:rPr lang="zh-CN" altLang="en-US" dirty="0" smtClean="0">
                <a:latin typeface="Verdana" pitchFamily="34" charset="0"/>
              </a:rPr>
              <a:t>假设标识符</a:t>
            </a:r>
            <a:r>
              <a:rPr lang="zh-CN" altLang="en-US" dirty="0">
                <a:latin typeface="Verdana" pitchFamily="34" charset="0"/>
              </a:rPr>
              <a:t>定义为“由字母打头的、由字母或数字组成的符号串”</a:t>
            </a:r>
          </a:p>
          <a:p>
            <a:pPr lvl="1"/>
            <a:endParaRPr lang="zh-CN" altLang="en-US" dirty="0">
              <a:latin typeface="Verdana" pitchFamily="34" charset="0"/>
            </a:endParaRPr>
          </a:p>
          <a:p>
            <a:r>
              <a:rPr lang="zh-CN" altLang="en-US" dirty="0">
                <a:latin typeface="Verdana" pitchFamily="34" charset="0"/>
              </a:rPr>
              <a:t>描述标识符集合的正规表达式：</a:t>
            </a:r>
          </a:p>
          <a:p>
            <a:pPr lvl="1" algn="ctr">
              <a:buFontTx/>
              <a:buNone/>
            </a:pPr>
            <a:r>
              <a:rPr lang="en-US" altLang="zh-CN" dirty="0">
                <a:latin typeface="Verdana" pitchFamily="34" charset="0"/>
              </a:rPr>
              <a:t>letter(</a:t>
            </a:r>
            <a:r>
              <a:rPr lang="en-US" altLang="zh-CN" dirty="0" err="1">
                <a:latin typeface="Verdana" pitchFamily="34" charset="0"/>
              </a:rPr>
              <a:t>letter|digit</a:t>
            </a:r>
            <a:r>
              <a:rPr lang="en-US" altLang="zh-CN" dirty="0">
                <a:latin typeface="Verdana" pitchFamily="34" charset="0"/>
              </a:rPr>
              <a:t>)</a:t>
            </a:r>
            <a:r>
              <a:rPr lang="en-US" altLang="zh-CN" baseline="30000" dirty="0">
                <a:latin typeface="Verdana" pitchFamily="34" charset="0"/>
              </a:rPr>
              <a:t>*</a:t>
            </a:r>
          </a:p>
          <a:p>
            <a:pPr lvl="1" algn="ctr">
              <a:buFontTx/>
              <a:buNone/>
            </a:pPr>
            <a:endParaRPr lang="en-US" altLang="zh-CN" baseline="30000" dirty="0">
              <a:latin typeface="Verdana" pitchFamily="34" charset="0"/>
            </a:endParaRPr>
          </a:p>
          <a:p>
            <a:r>
              <a:rPr lang="zh-CN" altLang="en-US" dirty="0">
                <a:latin typeface="Verdana" pitchFamily="34" charset="0"/>
              </a:rPr>
              <a:t>表示标识符集合的正规定义式：</a:t>
            </a:r>
          </a:p>
          <a:p>
            <a:pPr lvl="1">
              <a:buFontTx/>
              <a:buNone/>
            </a:pPr>
            <a:r>
              <a:rPr lang="zh-CN" altLang="en-US" b="0" dirty="0">
                <a:latin typeface="Verdana" pitchFamily="34" charset="0"/>
              </a:rPr>
              <a:t>    </a:t>
            </a:r>
            <a:r>
              <a:rPr lang="en-US" altLang="zh-CN" b="0" dirty="0">
                <a:latin typeface="Verdana" pitchFamily="34" charset="0"/>
              </a:rPr>
              <a:t>letter </a:t>
            </a:r>
            <a:r>
              <a:rPr lang="en-US" altLang="zh-CN" dirty="0">
                <a:latin typeface="Verdana" pitchFamily="34" charset="0"/>
                <a:sym typeface="Symbol" pitchFamily="18" charset="2"/>
              </a:rPr>
              <a:t></a:t>
            </a:r>
            <a:r>
              <a:rPr lang="en-US" altLang="zh-CN" dirty="0">
                <a:latin typeface="Verdana" pitchFamily="34" charset="0"/>
              </a:rPr>
              <a:t> A|B|…|</a:t>
            </a:r>
            <a:r>
              <a:rPr lang="en-US" altLang="zh-CN" dirty="0" err="1">
                <a:latin typeface="Verdana" pitchFamily="34" charset="0"/>
              </a:rPr>
              <a:t>Z|a|b</a:t>
            </a:r>
            <a:r>
              <a:rPr lang="en-US" altLang="zh-CN" dirty="0">
                <a:latin typeface="Verdana" pitchFamily="34" charset="0"/>
              </a:rPr>
              <a:t>|…|z</a:t>
            </a:r>
          </a:p>
          <a:p>
            <a:pPr lvl="1">
              <a:buFontTx/>
              <a:buNone/>
            </a:pPr>
            <a:r>
              <a:rPr lang="en-US" altLang="zh-CN" b="0" dirty="0">
                <a:latin typeface="Verdana" pitchFamily="34" charset="0"/>
              </a:rPr>
              <a:t>     digit </a:t>
            </a:r>
            <a:r>
              <a:rPr lang="en-US" altLang="zh-CN" dirty="0">
                <a:latin typeface="Verdana" pitchFamily="34" charset="0"/>
                <a:sym typeface="Symbol" pitchFamily="18" charset="2"/>
              </a:rPr>
              <a:t></a:t>
            </a:r>
            <a:r>
              <a:rPr lang="en-US" altLang="zh-CN" dirty="0">
                <a:latin typeface="Verdana" pitchFamily="34" charset="0"/>
              </a:rPr>
              <a:t> 0|1|…|9</a:t>
            </a:r>
          </a:p>
          <a:p>
            <a:pPr lvl="1">
              <a:buFontTx/>
              <a:buNone/>
            </a:pPr>
            <a:r>
              <a:rPr lang="en-US" altLang="zh-CN" b="0" dirty="0">
                <a:latin typeface="Verdana" pitchFamily="34" charset="0"/>
              </a:rPr>
              <a:t>        id </a:t>
            </a:r>
            <a:r>
              <a:rPr lang="en-US" altLang="zh-CN" dirty="0">
                <a:latin typeface="Verdana" pitchFamily="34" charset="0"/>
                <a:sym typeface="Symbol" pitchFamily="18" charset="2"/>
              </a:rPr>
              <a:t></a:t>
            </a:r>
            <a:r>
              <a:rPr lang="en-US" altLang="zh-CN" dirty="0">
                <a:latin typeface="Verdana" pitchFamily="34" charset="0"/>
              </a:rPr>
              <a:t> </a:t>
            </a:r>
            <a:r>
              <a:rPr lang="en-US" altLang="zh-CN" b="0" dirty="0">
                <a:latin typeface="Verdana" pitchFamily="34" charset="0"/>
              </a:rPr>
              <a:t>letter</a:t>
            </a:r>
            <a:r>
              <a:rPr lang="en-US" altLang="zh-CN" dirty="0">
                <a:latin typeface="Verdana" pitchFamily="34" charset="0"/>
              </a:rPr>
              <a:t>(</a:t>
            </a:r>
            <a:r>
              <a:rPr lang="en-US" altLang="zh-CN" b="0" dirty="0" err="1">
                <a:latin typeface="Verdana" pitchFamily="34" charset="0"/>
              </a:rPr>
              <a:t>letter</a:t>
            </a:r>
            <a:r>
              <a:rPr lang="en-US" altLang="zh-CN" dirty="0" err="1">
                <a:latin typeface="Verdana" pitchFamily="34" charset="0"/>
              </a:rPr>
              <a:t>|</a:t>
            </a:r>
            <a:r>
              <a:rPr lang="en-US" altLang="zh-CN" b="0" dirty="0" err="1">
                <a:latin typeface="Verdana" pitchFamily="34" charset="0"/>
              </a:rPr>
              <a:t>digit</a:t>
            </a:r>
            <a:r>
              <a:rPr lang="en-US" altLang="zh-CN" dirty="0">
                <a:latin typeface="Verdana" pitchFamily="34" charset="0"/>
              </a:rPr>
              <a:t>)</a:t>
            </a:r>
            <a:r>
              <a:rPr lang="en-US" altLang="zh-CN" baseline="30000" dirty="0">
                <a:latin typeface="Verdan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wipe(up)">
                                      <p:cBhvr>
                                        <p:cTn id="7" dur="500"/>
                                        <p:tgtEl>
                                          <p:spTgt spid="22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8355">
                                            <p:txEl>
                                              <p:pRg st="2" end="2"/>
                                            </p:txEl>
                                          </p:spTgt>
                                        </p:tgtEl>
                                        <p:attrNameLst>
                                          <p:attrName>style.visibility</p:attrName>
                                        </p:attrNameLst>
                                      </p:cBhvr>
                                      <p:to>
                                        <p:strVal val="visible"/>
                                      </p:to>
                                    </p:set>
                                    <p:animEffect transition="in" filter="wipe(up)">
                                      <p:cBhvr>
                                        <p:cTn id="12" dur="500"/>
                                        <p:tgtEl>
                                          <p:spTgt spid="228355">
                                            <p:txEl>
                                              <p:pRg st="2" end="2"/>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28355">
                                            <p:txEl>
                                              <p:pRg st="3" end="3"/>
                                            </p:txEl>
                                          </p:spTgt>
                                        </p:tgtEl>
                                        <p:attrNameLst>
                                          <p:attrName>style.visibility</p:attrName>
                                        </p:attrNameLst>
                                      </p:cBhvr>
                                      <p:to>
                                        <p:strVal val="visible"/>
                                      </p:to>
                                    </p:set>
                                    <p:animEffect transition="in" filter="wipe(up)">
                                      <p:cBhvr>
                                        <p:cTn id="16" dur="500"/>
                                        <p:tgtEl>
                                          <p:spTgt spid="22835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28355">
                                            <p:txEl>
                                              <p:pRg st="5" end="5"/>
                                            </p:txEl>
                                          </p:spTgt>
                                        </p:tgtEl>
                                        <p:attrNameLst>
                                          <p:attrName>style.visibility</p:attrName>
                                        </p:attrNameLst>
                                      </p:cBhvr>
                                      <p:to>
                                        <p:strVal val="visible"/>
                                      </p:to>
                                    </p:set>
                                    <p:animEffect transition="in" filter="wipe(up)">
                                      <p:cBhvr>
                                        <p:cTn id="21" dur="500"/>
                                        <p:tgtEl>
                                          <p:spTgt spid="228355">
                                            <p:txEl>
                                              <p:pRg st="5" end="5"/>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28355">
                                            <p:txEl>
                                              <p:pRg st="6" end="6"/>
                                            </p:txEl>
                                          </p:spTgt>
                                        </p:tgtEl>
                                        <p:attrNameLst>
                                          <p:attrName>style.visibility</p:attrName>
                                        </p:attrNameLst>
                                      </p:cBhvr>
                                      <p:to>
                                        <p:strVal val="visible"/>
                                      </p:to>
                                    </p:set>
                                    <p:animEffect transition="in" filter="wipe(up)">
                                      <p:cBhvr>
                                        <p:cTn id="25" dur="500"/>
                                        <p:tgtEl>
                                          <p:spTgt spid="228355">
                                            <p:txEl>
                                              <p:pRg st="6" end="6"/>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28355">
                                            <p:txEl>
                                              <p:pRg st="7" end="7"/>
                                            </p:txEl>
                                          </p:spTgt>
                                        </p:tgtEl>
                                        <p:attrNameLst>
                                          <p:attrName>style.visibility</p:attrName>
                                        </p:attrNameLst>
                                      </p:cBhvr>
                                      <p:to>
                                        <p:strVal val="visible"/>
                                      </p:to>
                                    </p:set>
                                    <p:animEffect transition="in" filter="wipe(up)">
                                      <p:cBhvr>
                                        <p:cTn id="29" dur="500"/>
                                        <p:tgtEl>
                                          <p:spTgt spid="228355">
                                            <p:txEl>
                                              <p:pRg st="7" end="7"/>
                                            </p:txEl>
                                          </p:spTgt>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228355">
                                            <p:txEl>
                                              <p:pRg st="8" end="8"/>
                                            </p:txEl>
                                          </p:spTgt>
                                        </p:tgtEl>
                                        <p:attrNameLst>
                                          <p:attrName>style.visibility</p:attrName>
                                        </p:attrNameLst>
                                      </p:cBhvr>
                                      <p:to>
                                        <p:strVal val="visible"/>
                                      </p:to>
                                    </p:set>
                                    <p:animEffect transition="in" filter="wipe(up)">
                                      <p:cBhvr>
                                        <p:cTn id="33" dur="500"/>
                                        <p:tgtEl>
                                          <p:spTgt spid="228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6BB5AB0-D74C-4A4D-8F2E-038D4BD14A9E}" type="slidenum">
              <a:rPr lang="en-US" altLang="zh-CN"/>
              <a:pPr/>
              <a:t>25</a:t>
            </a:fld>
            <a:endParaRPr lang="en-US" altLang="zh-CN"/>
          </a:p>
        </p:txBody>
      </p:sp>
      <p:sp>
        <p:nvSpPr>
          <p:cNvPr id="232450" name="Rectangle 2"/>
          <p:cNvSpPr>
            <a:spLocks noGrp="1" noChangeArrowheads="1"/>
          </p:cNvSpPr>
          <p:nvPr>
            <p:ph type="title"/>
          </p:nvPr>
        </p:nvSpPr>
        <p:spPr/>
        <p:txBody>
          <a:bodyPr/>
          <a:lstStyle/>
          <a:p>
            <a:r>
              <a:rPr lang="zh-CN" altLang="en-US" sz="3600"/>
              <a:t>标识符的正规文法</a:t>
            </a:r>
          </a:p>
        </p:txBody>
      </p:sp>
      <p:sp>
        <p:nvSpPr>
          <p:cNvPr id="232451" name="Rectangle 3"/>
          <p:cNvSpPr>
            <a:spLocks noGrp="1" noChangeArrowheads="1"/>
          </p:cNvSpPr>
          <p:nvPr>
            <p:ph type="body" idx="1"/>
          </p:nvPr>
        </p:nvSpPr>
        <p:spPr/>
        <p:txBody>
          <a:bodyPr/>
          <a:lstStyle/>
          <a:p>
            <a:pPr>
              <a:buFont typeface="Monotype Sorts" pitchFamily="2" charset="2"/>
              <a:buNone/>
            </a:pPr>
            <a:endParaRPr lang="en-US" altLang="zh-CN" i="1">
              <a:latin typeface="Verdana" pitchFamily="34" charset="0"/>
            </a:endParaRPr>
          </a:p>
          <a:p>
            <a:pPr lvl="1">
              <a:buFontTx/>
              <a:buNone/>
            </a:pPr>
            <a:r>
              <a:rPr lang="en-US" altLang="zh-CN" i="1">
                <a:latin typeface="Verdana" pitchFamily="34" charset="0"/>
              </a:rPr>
              <a:t> </a:t>
            </a:r>
            <a:r>
              <a:rPr lang="en-US" altLang="zh-CN" sz="2800" i="1">
                <a:latin typeface="Verdana" pitchFamily="34" charset="0"/>
              </a:rPr>
              <a:t>id</a:t>
            </a:r>
            <a:r>
              <a:rPr lang="en-US" altLang="zh-CN" sz="2800">
                <a:latin typeface="Verdana" pitchFamily="34" charset="0"/>
              </a:rPr>
              <a:t> </a:t>
            </a:r>
            <a:r>
              <a:rPr lang="en-US" altLang="zh-CN" sz="2800">
                <a:latin typeface="Verdana" pitchFamily="34" charset="0"/>
                <a:sym typeface="Symbol" pitchFamily="18" charset="2"/>
              </a:rPr>
              <a:t></a:t>
            </a:r>
            <a:r>
              <a:rPr lang="en-US" altLang="zh-CN" sz="2800">
                <a:latin typeface="Verdana" pitchFamily="34" charset="0"/>
              </a:rPr>
              <a:t> A </a:t>
            </a:r>
            <a:r>
              <a:rPr lang="en-US" altLang="zh-CN" sz="2800" i="1">
                <a:latin typeface="Verdana" pitchFamily="34" charset="0"/>
              </a:rPr>
              <a:t>rid</a:t>
            </a:r>
            <a:r>
              <a:rPr lang="en-US" altLang="zh-CN" sz="2800">
                <a:latin typeface="Verdana" pitchFamily="34" charset="0"/>
              </a:rPr>
              <a:t>|…|Z </a:t>
            </a:r>
            <a:r>
              <a:rPr lang="en-US" altLang="zh-CN" sz="2800" i="1">
                <a:latin typeface="Verdana" pitchFamily="34" charset="0"/>
              </a:rPr>
              <a:t>rid</a:t>
            </a:r>
            <a:r>
              <a:rPr lang="en-US" altLang="zh-CN" sz="2800">
                <a:latin typeface="Verdana" pitchFamily="34" charset="0"/>
              </a:rPr>
              <a:t>|a </a:t>
            </a:r>
            <a:r>
              <a:rPr lang="en-US" altLang="zh-CN" sz="2800" i="1">
                <a:latin typeface="Verdana" pitchFamily="34" charset="0"/>
              </a:rPr>
              <a:t>rid</a:t>
            </a:r>
            <a:r>
              <a:rPr lang="en-US" altLang="zh-CN" sz="2800">
                <a:latin typeface="Verdana" pitchFamily="34" charset="0"/>
              </a:rPr>
              <a:t>|…|z </a:t>
            </a:r>
            <a:r>
              <a:rPr lang="en-US" altLang="zh-CN" sz="2800" i="1">
                <a:latin typeface="Verdana" pitchFamily="34" charset="0"/>
              </a:rPr>
              <a:t>rid</a:t>
            </a:r>
            <a:endParaRPr lang="en-US" altLang="zh-CN" sz="2800">
              <a:latin typeface="Verdana" pitchFamily="34" charset="0"/>
            </a:endParaRPr>
          </a:p>
          <a:p>
            <a:pPr lvl="1" algn="just">
              <a:buFontTx/>
              <a:buNone/>
            </a:pPr>
            <a:r>
              <a:rPr lang="en-US" altLang="zh-CN" sz="2800" i="1">
                <a:latin typeface="Verdana" pitchFamily="34" charset="0"/>
              </a:rPr>
              <a:t>rid</a:t>
            </a:r>
            <a:r>
              <a:rPr lang="en-US" altLang="zh-CN" sz="2800">
                <a:latin typeface="Verdana" pitchFamily="34" charset="0"/>
              </a:rPr>
              <a:t> </a:t>
            </a:r>
            <a:r>
              <a:rPr lang="en-US" altLang="zh-CN" sz="2800">
                <a:latin typeface="Verdana" pitchFamily="34" charset="0"/>
                <a:sym typeface="Symbol" pitchFamily="18" charset="2"/>
              </a:rPr>
              <a:t></a:t>
            </a:r>
            <a:r>
              <a:rPr lang="en-US" altLang="zh-CN" sz="2800">
                <a:latin typeface="Verdana" pitchFamily="34" charset="0"/>
              </a:rPr>
              <a:t> </a:t>
            </a:r>
            <a:r>
              <a:rPr lang="en-US" altLang="zh-CN" sz="2800">
                <a:latin typeface="Verdana" pitchFamily="34" charset="0"/>
                <a:sym typeface="Symbol" pitchFamily="18" charset="2"/>
              </a:rPr>
              <a:t></a:t>
            </a:r>
            <a:r>
              <a:rPr lang="en-US" altLang="zh-CN" sz="2800">
                <a:latin typeface="Verdana" pitchFamily="34" charset="0"/>
              </a:rPr>
              <a:t> |A </a:t>
            </a:r>
            <a:r>
              <a:rPr lang="en-US" altLang="zh-CN" sz="2800" i="1">
                <a:latin typeface="Verdana" pitchFamily="34" charset="0"/>
              </a:rPr>
              <a:t>rid</a:t>
            </a:r>
            <a:r>
              <a:rPr lang="en-US" altLang="zh-CN" sz="2800">
                <a:latin typeface="Verdana" pitchFamily="34" charset="0"/>
              </a:rPr>
              <a:t>|B </a:t>
            </a:r>
            <a:r>
              <a:rPr lang="en-US" altLang="zh-CN" sz="2800" i="1">
                <a:latin typeface="Verdana" pitchFamily="34" charset="0"/>
              </a:rPr>
              <a:t>rid</a:t>
            </a:r>
            <a:r>
              <a:rPr lang="en-US" altLang="zh-CN" sz="2800">
                <a:latin typeface="Verdana" pitchFamily="34" charset="0"/>
              </a:rPr>
              <a:t>|…|Z </a:t>
            </a:r>
            <a:r>
              <a:rPr lang="en-US" altLang="zh-CN" sz="2800" i="1">
                <a:latin typeface="Verdana" pitchFamily="34" charset="0"/>
              </a:rPr>
              <a:t>rid</a:t>
            </a:r>
          </a:p>
          <a:p>
            <a:pPr lvl="1" algn="just">
              <a:buFontTx/>
              <a:buNone/>
            </a:pPr>
            <a:r>
              <a:rPr lang="en-US" altLang="zh-CN" sz="2800">
                <a:latin typeface="Verdana" pitchFamily="34" charset="0"/>
              </a:rPr>
              <a:t>         |a </a:t>
            </a:r>
            <a:r>
              <a:rPr lang="en-US" altLang="zh-CN" sz="2800" i="1">
                <a:latin typeface="Verdana" pitchFamily="34" charset="0"/>
              </a:rPr>
              <a:t>rid</a:t>
            </a:r>
            <a:r>
              <a:rPr lang="en-US" altLang="zh-CN" sz="2800">
                <a:latin typeface="Verdana" pitchFamily="34" charset="0"/>
              </a:rPr>
              <a:t>|b </a:t>
            </a:r>
            <a:r>
              <a:rPr lang="en-US" altLang="zh-CN" sz="2800" i="1">
                <a:latin typeface="Verdana" pitchFamily="34" charset="0"/>
              </a:rPr>
              <a:t>rid</a:t>
            </a:r>
            <a:r>
              <a:rPr lang="en-US" altLang="zh-CN" sz="2800">
                <a:latin typeface="Verdana" pitchFamily="34" charset="0"/>
              </a:rPr>
              <a:t>|…|z </a:t>
            </a:r>
            <a:r>
              <a:rPr lang="en-US" altLang="zh-CN" sz="2800" i="1">
                <a:latin typeface="Verdana" pitchFamily="34" charset="0"/>
              </a:rPr>
              <a:t>rid</a:t>
            </a:r>
          </a:p>
          <a:p>
            <a:pPr lvl="1" algn="just">
              <a:buFontTx/>
              <a:buNone/>
            </a:pPr>
            <a:r>
              <a:rPr lang="en-US" altLang="zh-CN" sz="2800">
                <a:latin typeface="Verdana" pitchFamily="34" charset="0"/>
              </a:rPr>
              <a:t>         |0 </a:t>
            </a:r>
            <a:r>
              <a:rPr lang="en-US" altLang="zh-CN" sz="2800" i="1">
                <a:latin typeface="Verdana" pitchFamily="34" charset="0"/>
              </a:rPr>
              <a:t>rid</a:t>
            </a:r>
            <a:r>
              <a:rPr lang="en-US" altLang="zh-CN" sz="2800">
                <a:latin typeface="Verdana" pitchFamily="34" charset="0"/>
              </a:rPr>
              <a:t>|1 </a:t>
            </a:r>
            <a:r>
              <a:rPr lang="en-US" altLang="zh-CN" sz="2800" i="1">
                <a:latin typeface="Verdana" pitchFamily="34" charset="0"/>
              </a:rPr>
              <a:t>rid</a:t>
            </a:r>
            <a:r>
              <a:rPr lang="en-US" altLang="zh-CN" sz="2800">
                <a:latin typeface="Verdana" pitchFamily="34" charset="0"/>
              </a:rPr>
              <a:t>|…|9 </a:t>
            </a:r>
            <a:r>
              <a:rPr lang="en-US" altLang="zh-CN" sz="2800" i="1">
                <a:latin typeface="Verdana" pitchFamily="34" charset="0"/>
              </a:rPr>
              <a:t>rid</a:t>
            </a:r>
          </a:p>
          <a:p>
            <a:pPr algn="just"/>
            <a:endParaRPr lang="en-US" altLang="zh-CN" i="1">
              <a:latin typeface="Verdana" pitchFamily="34" charset="0"/>
            </a:endParaRPr>
          </a:p>
          <a:p>
            <a:pPr algn="just"/>
            <a:r>
              <a:rPr lang="zh-CN" altLang="en-US">
                <a:latin typeface="Verdana" pitchFamily="34" charset="0"/>
              </a:rPr>
              <a:t>一般写作：</a:t>
            </a:r>
            <a:endParaRPr lang="zh-CN" altLang="en-US" i="1">
              <a:latin typeface="Verdana" pitchFamily="34" charset="0"/>
            </a:endParaRPr>
          </a:p>
          <a:p>
            <a:pPr lvl="1" algn="just">
              <a:buFontTx/>
              <a:buNone/>
            </a:pPr>
            <a:r>
              <a:rPr lang="zh-CN" altLang="en-US">
                <a:latin typeface="Verdana" pitchFamily="34" charset="0"/>
              </a:rPr>
              <a:t> </a:t>
            </a:r>
            <a:r>
              <a:rPr lang="en-US" altLang="zh-CN" sz="2800" i="1">
                <a:latin typeface="Verdana" pitchFamily="34" charset="0"/>
              </a:rPr>
              <a:t>id</a:t>
            </a:r>
            <a:r>
              <a:rPr lang="en-US" altLang="zh-CN" sz="2800">
                <a:latin typeface="Verdana" pitchFamily="34" charset="0"/>
              </a:rPr>
              <a:t> </a:t>
            </a:r>
            <a:r>
              <a:rPr lang="en-US" altLang="zh-CN" sz="2800">
                <a:latin typeface="Verdana" pitchFamily="34" charset="0"/>
                <a:sym typeface="Symbol" pitchFamily="18" charset="2"/>
              </a:rPr>
              <a:t></a:t>
            </a:r>
            <a:r>
              <a:rPr lang="en-US" altLang="zh-CN" sz="2800">
                <a:latin typeface="Verdana" pitchFamily="34" charset="0"/>
              </a:rPr>
              <a:t> letter </a:t>
            </a:r>
            <a:r>
              <a:rPr lang="en-US" altLang="zh-CN" sz="2800" i="1">
                <a:latin typeface="Verdana" pitchFamily="34" charset="0"/>
              </a:rPr>
              <a:t>rid</a:t>
            </a:r>
            <a:endParaRPr lang="en-US" altLang="zh-CN" sz="2800">
              <a:latin typeface="Verdana" pitchFamily="34" charset="0"/>
            </a:endParaRPr>
          </a:p>
          <a:p>
            <a:pPr lvl="1" algn="just">
              <a:buFontTx/>
              <a:buNone/>
            </a:pPr>
            <a:r>
              <a:rPr lang="en-US" altLang="zh-CN" sz="2800" i="1">
                <a:latin typeface="Verdana" pitchFamily="34" charset="0"/>
              </a:rPr>
              <a:t>rid</a:t>
            </a:r>
            <a:r>
              <a:rPr lang="en-US" altLang="zh-CN" sz="2800">
                <a:latin typeface="Verdana" pitchFamily="34" charset="0"/>
              </a:rPr>
              <a:t> </a:t>
            </a:r>
            <a:r>
              <a:rPr lang="en-US" altLang="zh-CN" sz="2800">
                <a:latin typeface="Verdana" pitchFamily="34" charset="0"/>
                <a:sym typeface="Symbol" pitchFamily="18" charset="2"/>
              </a:rPr>
              <a:t></a:t>
            </a:r>
            <a:r>
              <a:rPr lang="en-US" altLang="zh-CN" sz="2800">
                <a:latin typeface="Verdana" pitchFamily="34" charset="0"/>
              </a:rPr>
              <a:t> </a:t>
            </a:r>
            <a:r>
              <a:rPr lang="en-US" altLang="zh-CN" sz="2800">
                <a:latin typeface="Verdana" pitchFamily="34" charset="0"/>
                <a:sym typeface="Symbol" pitchFamily="18" charset="2"/>
              </a:rPr>
              <a:t></a:t>
            </a:r>
            <a:r>
              <a:rPr lang="en-US" altLang="zh-CN" sz="2800">
                <a:latin typeface="Verdana" pitchFamily="34" charset="0"/>
              </a:rPr>
              <a:t> | letter </a:t>
            </a:r>
            <a:r>
              <a:rPr lang="en-US" altLang="zh-CN" sz="2800" i="1">
                <a:latin typeface="Verdana" pitchFamily="34" charset="0"/>
              </a:rPr>
              <a:t>rid</a:t>
            </a:r>
            <a:r>
              <a:rPr lang="en-US" altLang="zh-CN" sz="2800">
                <a:latin typeface="Verdana" pitchFamily="34" charset="0"/>
              </a:rPr>
              <a:t> | digit </a:t>
            </a:r>
            <a:r>
              <a:rPr lang="en-US" altLang="zh-CN" sz="2800" i="1">
                <a:latin typeface="Verdana" pitchFamily="34" charset="0"/>
              </a:rPr>
              <a:t>rid</a:t>
            </a:r>
            <a:endParaRPr lang="en-US" altLang="zh-CN" i="1">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wipe(up)">
                                      <p:cBhvr>
                                        <p:cTn id="7" dur="500"/>
                                        <p:tgtEl>
                                          <p:spTgt spid="232451">
                                            <p:txEl>
                                              <p:pRg st="1" end="1"/>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2451">
                                            <p:txEl>
                                              <p:pRg st="2" end="2"/>
                                            </p:txEl>
                                          </p:spTgt>
                                        </p:tgtEl>
                                        <p:attrNameLst>
                                          <p:attrName>style.visibility</p:attrName>
                                        </p:attrNameLst>
                                      </p:cBhvr>
                                      <p:to>
                                        <p:strVal val="visible"/>
                                      </p:to>
                                    </p:set>
                                    <p:animEffect transition="in" filter="wipe(up)">
                                      <p:cBhvr>
                                        <p:cTn id="11" dur="500"/>
                                        <p:tgtEl>
                                          <p:spTgt spid="232451">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2451">
                                            <p:txEl>
                                              <p:pRg st="3" end="3"/>
                                            </p:txEl>
                                          </p:spTgt>
                                        </p:tgtEl>
                                        <p:attrNameLst>
                                          <p:attrName>style.visibility</p:attrName>
                                        </p:attrNameLst>
                                      </p:cBhvr>
                                      <p:to>
                                        <p:strVal val="visible"/>
                                      </p:to>
                                    </p:set>
                                    <p:animEffect transition="in" filter="wipe(up)">
                                      <p:cBhvr>
                                        <p:cTn id="15" dur="500"/>
                                        <p:tgtEl>
                                          <p:spTgt spid="232451">
                                            <p:txEl>
                                              <p:pRg st="3" end="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32451">
                                            <p:txEl>
                                              <p:pRg st="4" end="4"/>
                                            </p:txEl>
                                          </p:spTgt>
                                        </p:tgtEl>
                                        <p:attrNameLst>
                                          <p:attrName>style.visibility</p:attrName>
                                        </p:attrNameLst>
                                      </p:cBhvr>
                                      <p:to>
                                        <p:strVal val="visible"/>
                                      </p:to>
                                    </p:set>
                                    <p:animEffect transition="in" filter="wipe(up)">
                                      <p:cBhvr>
                                        <p:cTn id="19" dur="500"/>
                                        <p:tgtEl>
                                          <p:spTgt spid="23245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32451">
                                            <p:txEl>
                                              <p:pRg st="6" end="6"/>
                                            </p:txEl>
                                          </p:spTgt>
                                        </p:tgtEl>
                                        <p:attrNameLst>
                                          <p:attrName>style.visibility</p:attrName>
                                        </p:attrNameLst>
                                      </p:cBhvr>
                                      <p:to>
                                        <p:strVal val="visible"/>
                                      </p:to>
                                    </p:set>
                                    <p:animEffect transition="in" filter="wipe(up)">
                                      <p:cBhvr>
                                        <p:cTn id="24" dur="500"/>
                                        <p:tgtEl>
                                          <p:spTgt spid="232451">
                                            <p:txEl>
                                              <p:pRg st="6" end="6"/>
                                            </p:txEl>
                                          </p:spTgt>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32451">
                                            <p:txEl>
                                              <p:pRg st="7" end="7"/>
                                            </p:txEl>
                                          </p:spTgt>
                                        </p:tgtEl>
                                        <p:attrNameLst>
                                          <p:attrName>style.visibility</p:attrName>
                                        </p:attrNameLst>
                                      </p:cBhvr>
                                      <p:to>
                                        <p:strVal val="visible"/>
                                      </p:to>
                                    </p:set>
                                    <p:animEffect transition="in" filter="wipe(up)">
                                      <p:cBhvr>
                                        <p:cTn id="28" dur="500"/>
                                        <p:tgtEl>
                                          <p:spTgt spid="232451">
                                            <p:txEl>
                                              <p:pRg st="7" end="7"/>
                                            </p:txEl>
                                          </p:spTgt>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232451">
                                            <p:txEl>
                                              <p:pRg st="8" end="8"/>
                                            </p:txEl>
                                          </p:spTgt>
                                        </p:tgtEl>
                                        <p:attrNameLst>
                                          <p:attrName>style.visibility</p:attrName>
                                        </p:attrNameLst>
                                      </p:cBhvr>
                                      <p:to>
                                        <p:strVal val="visible"/>
                                      </p:to>
                                    </p:set>
                                    <p:animEffect transition="in" filter="wipe(up)">
                                      <p:cBhvr>
                                        <p:cTn id="32" dur="500"/>
                                        <p:tgtEl>
                                          <p:spTgt spid="2324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5D04653-310F-4D5C-9255-13240B10F993}" type="slidenum">
              <a:rPr lang="en-US" altLang="zh-CN"/>
              <a:pPr/>
              <a:t>26</a:t>
            </a:fld>
            <a:endParaRPr lang="en-US" altLang="zh-CN"/>
          </a:p>
        </p:txBody>
      </p:sp>
      <p:sp>
        <p:nvSpPr>
          <p:cNvPr id="234498" name="Rectangle 2"/>
          <p:cNvSpPr>
            <a:spLocks noGrp="1" noChangeArrowheads="1"/>
          </p:cNvSpPr>
          <p:nvPr>
            <p:ph type="title"/>
          </p:nvPr>
        </p:nvSpPr>
        <p:spPr/>
        <p:txBody>
          <a:bodyPr/>
          <a:lstStyle/>
          <a:p>
            <a:r>
              <a:rPr lang="zh-CN" altLang="en-US" sz="3600">
                <a:latin typeface="宋体" pitchFamily="2" charset="-122"/>
              </a:rPr>
              <a:t>常数</a:t>
            </a:r>
            <a:r>
              <a:rPr lang="en-US" altLang="zh-CN" sz="3600">
                <a:latin typeface="Times New Roman"/>
              </a:rPr>
              <a:t>——</a:t>
            </a:r>
            <a:r>
              <a:rPr lang="zh-CN" altLang="en-US" sz="3600">
                <a:latin typeface="宋体" pitchFamily="2" charset="-122"/>
              </a:rPr>
              <a:t>整数</a:t>
            </a:r>
            <a:endParaRPr lang="zh-CN" altLang="en-US"/>
          </a:p>
        </p:txBody>
      </p:sp>
      <p:sp>
        <p:nvSpPr>
          <p:cNvPr id="234499" name="Rectangle 3"/>
          <p:cNvSpPr>
            <a:spLocks noGrp="1" noChangeArrowheads="1"/>
          </p:cNvSpPr>
          <p:nvPr>
            <p:ph type="body" idx="1"/>
          </p:nvPr>
        </p:nvSpPr>
        <p:spPr/>
        <p:txBody>
          <a:bodyPr/>
          <a:lstStyle/>
          <a:p>
            <a:r>
              <a:rPr lang="zh-CN" altLang="en-US" dirty="0">
                <a:latin typeface="Verdana" pitchFamily="34" charset="0"/>
              </a:rPr>
              <a:t>描述整数结构的正规表达式为：</a:t>
            </a:r>
          </a:p>
          <a:p>
            <a:pPr lvl="1">
              <a:buFontTx/>
              <a:buNone/>
            </a:pPr>
            <a:r>
              <a:rPr lang="zh-CN" altLang="en-US" sz="2800" dirty="0">
                <a:latin typeface="Verdana" pitchFamily="34" charset="0"/>
              </a:rPr>
              <a:t>               </a:t>
            </a:r>
            <a:r>
              <a:rPr lang="en-US" altLang="zh-CN" dirty="0">
                <a:latin typeface="Verdana" pitchFamily="34" charset="0"/>
              </a:rPr>
              <a:t>(digit)</a:t>
            </a:r>
            <a:r>
              <a:rPr lang="en-US" altLang="zh-CN" baseline="30000" dirty="0">
                <a:latin typeface="Verdana" pitchFamily="34" charset="0"/>
              </a:rPr>
              <a:t>+</a:t>
            </a:r>
          </a:p>
          <a:p>
            <a:pPr lvl="1">
              <a:buFontTx/>
              <a:buNone/>
            </a:pPr>
            <a:endParaRPr lang="en-US" altLang="zh-CN" sz="2000" baseline="30000" dirty="0">
              <a:latin typeface="Verdana" pitchFamily="34" charset="0"/>
            </a:endParaRPr>
          </a:p>
          <a:p>
            <a:r>
              <a:rPr lang="zh-CN" altLang="en-US" dirty="0">
                <a:latin typeface="Verdana" pitchFamily="34" charset="0"/>
              </a:rPr>
              <a:t>对此正规表达式进行等价变换：</a:t>
            </a:r>
          </a:p>
          <a:p>
            <a:pPr lvl="1">
              <a:buFontTx/>
              <a:buNone/>
            </a:pPr>
            <a:r>
              <a:rPr lang="zh-CN" altLang="en-US" dirty="0">
                <a:latin typeface="Verdana" pitchFamily="34" charset="0"/>
              </a:rPr>
              <a:t>    </a:t>
            </a:r>
            <a:r>
              <a:rPr lang="en-US" altLang="zh-CN" dirty="0">
                <a:latin typeface="Verdana" pitchFamily="34" charset="0"/>
              </a:rPr>
              <a:t>(digit)</a:t>
            </a:r>
            <a:r>
              <a:rPr lang="en-US" altLang="zh-CN" b="0" baseline="30000" dirty="0">
                <a:latin typeface="Verdana" pitchFamily="34" charset="0"/>
              </a:rPr>
              <a:t>+ </a:t>
            </a:r>
            <a:r>
              <a:rPr lang="en-US" altLang="zh-CN" dirty="0">
                <a:latin typeface="Verdana" pitchFamily="34" charset="0"/>
              </a:rPr>
              <a:t>= digit(digit)</a:t>
            </a:r>
            <a:r>
              <a:rPr lang="en-US" altLang="zh-CN" baseline="30000" dirty="0">
                <a:latin typeface="Verdana" pitchFamily="34" charset="0"/>
              </a:rPr>
              <a:t>*</a:t>
            </a:r>
            <a:endParaRPr lang="en-US" altLang="zh-CN" dirty="0">
              <a:latin typeface="Verdana" pitchFamily="34" charset="0"/>
            </a:endParaRPr>
          </a:p>
          <a:p>
            <a:pPr lvl="1">
              <a:buFontTx/>
              <a:buNone/>
            </a:pPr>
            <a:r>
              <a:rPr lang="en-US" altLang="zh-CN" dirty="0">
                <a:latin typeface="Verdana" pitchFamily="34" charset="0"/>
              </a:rPr>
              <a:t>    (digit)</a:t>
            </a:r>
            <a:r>
              <a:rPr lang="en-US" altLang="zh-CN" baseline="30000" dirty="0">
                <a:latin typeface="Verdana" pitchFamily="34" charset="0"/>
              </a:rPr>
              <a:t>* </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 digit(digit)</a:t>
            </a:r>
            <a:r>
              <a:rPr lang="en-US" altLang="zh-CN" baseline="30000" dirty="0">
                <a:latin typeface="Verdana" pitchFamily="34" charset="0"/>
              </a:rPr>
              <a:t>*</a:t>
            </a:r>
          </a:p>
          <a:p>
            <a:pPr lvl="1">
              <a:buFontTx/>
              <a:buNone/>
            </a:pPr>
            <a:endParaRPr lang="en-US" altLang="zh-CN" dirty="0">
              <a:latin typeface="Verdana" pitchFamily="34" charset="0"/>
            </a:endParaRPr>
          </a:p>
          <a:p>
            <a:r>
              <a:rPr lang="zh-CN" altLang="en-US" dirty="0">
                <a:latin typeface="Verdana" pitchFamily="34" charset="0"/>
              </a:rPr>
              <a:t>整数的正规文法：</a:t>
            </a:r>
          </a:p>
          <a:p>
            <a:pPr lvl="1" algn="just">
              <a:buFontTx/>
              <a:buNone/>
            </a:pPr>
            <a:r>
              <a:rPr lang="zh-CN" altLang="en-US" dirty="0">
                <a:latin typeface="Verdana" pitchFamily="34" charset="0"/>
              </a:rPr>
              <a:t>     </a:t>
            </a:r>
            <a:r>
              <a:rPr lang="en-US" altLang="zh-CN" i="1" dirty="0">
                <a:latin typeface="Verdana" pitchFamily="34" charset="0"/>
              </a:rPr>
              <a:t>digits</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 </a:t>
            </a:r>
            <a:r>
              <a:rPr lang="en-US" altLang="zh-CN" i="1" dirty="0">
                <a:latin typeface="Verdana" pitchFamily="34" charset="0"/>
              </a:rPr>
              <a:t>remainder</a:t>
            </a:r>
            <a:endParaRPr lang="en-US" altLang="zh-CN" sz="2800" i="1" dirty="0">
              <a:latin typeface="Verdana" pitchFamily="34" charset="0"/>
            </a:endParaRPr>
          </a:p>
          <a:p>
            <a:pPr lvl="1" algn="just">
              <a:buFontTx/>
              <a:buNone/>
            </a:pPr>
            <a:r>
              <a:rPr lang="en-US" altLang="zh-CN" dirty="0">
                <a:latin typeface="Verdana" pitchFamily="34" charset="0"/>
              </a:rPr>
              <a:t>  </a:t>
            </a:r>
            <a:r>
              <a:rPr lang="en-US" altLang="zh-CN" i="1" dirty="0">
                <a:latin typeface="Verdana" pitchFamily="34" charset="0"/>
              </a:rPr>
              <a:t>remainder</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 digit </a:t>
            </a:r>
            <a:r>
              <a:rPr lang="en-US" altLang="zh-CN" i="1" dirty="0" smtClean="0">
                <a:latin typeface="Verdana" pitchFamily="34" charset="0"/>
              </a:rPr>
              <a:t>remainder</a:t>
            </a:r>
            <a:endParaRPr lang="en-US" altLang="zh-CN" i="1"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wipe(up)">
                                      <p:cBhvr>
                                        <p:cTn id="7" dur="500"/>
                                        <p:tgtEl>
                                          <p:spTgt spid="23449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4499">
                                            <p:txEl>
                                              <p:pRg st="1" end="1"/>
                                            </p:txEl>
                                          </p:spTgt>
                                        </p:tgtEl>
                                        <p:attrNameLst>
                                          <p:attrName>style.visibility</p:attrName>
                                        </p:attrNameLst>
                                      </p:cBhvr>
                                      <p:to>
                                        <p:strVal val="visible"/>
                                      </p:to>
                                    </p:set>
                                    <p:animEffect transition="in" filter="wipe(up)">
                                      <p:cBhvr>
                                        <p:cTn id="11" dur="500"/>
                                        <p:tgtEl>
                                          <p:spTgt spid="23449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4499">
                                            <p:txEl>
                                              <p:pRg st="3" end="3"/>
                                            </p:txEl>
                                          </p:spTgt>
                                        </p:tgtEl>
                                        <p:attrNameLst>
                                          <p:attrName>style.visibility</p:attrName>
                                        </p:attrNameLst>
                                      </p:cBhvr>
                                      <p:to>
                                        <p:strVal val="visible"/>
                                      </p:to>
                                    </p:set>
                                    <p:animEffect transition="in" filter="wipe(up)">
                                      <p:cBhvr>
                                        <p:cTn id="16" dur="500"/>
                                        <p:tgtEl>
                                          <p:spTgt spid="234499">
                                            <p:txEl>
                                              <p:pRg st="3" end="3"/>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34499">
                                            <p:txEl>
                                              <p:pRg st="4" end="4"/>
                                            </p:txEl>
                                          </p:spTgt>
                                        </p:tgtEl>
                                        <p:attrNameLst>
                                          <p:attrName>style.visibility</p:attrName>
                                        </p:attrNameLst>
                                      </p:cBhvr>
                                      <p:to>
                                        <p:strVal val="visible"/>
                                      </p:to>
                                    </p:set>
                                    <p:animEffect transition="in" filter="wipe(up)">
                                      <p:cBhvr>
                                        <p:cTn id="20" dur="500"/>
                                        <p:tgtEl>
                                          <p:spTgt spid="234499">
                                            <p:txEl>
                                              <p:pRg st="4" end="4"/>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34499">
                                            <p:txEl>
                                              <p:pRg st="5" end="5"/>
                                            </p:txEl>
                                          </p:spTgt>
                                        </p:tgtEl>
                                        <p:attrNameLst>
                                          <p:attrName>style.visibility</p:attrName>
                                        </p:attrNameLst>
                                      </p:cBhvr>
                                      <p:to>
                                        <p:strVal val="visible"/>
                                      </p:to>
                                    </p:set>
                                    <p:animEffect transition="in" filter="wipe(up)">
                                      <p:cBhvr>
                                        <p:cTn id="24" dur="500"/>
                                        <p:tgtEl>
                                          <p:spTgt spid="23449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34499">
                                            <p:txEl>
                                              <p:pRg st="7" end="7"/>
                                            </p:txEl>
                                          </p:spTgt>
                                        </p:tgtEl>
                                        <p:attrNameLst>
                                          <p:attrName>style.visibility</p:attrName>
                                        </p:attrNameLst>
                                      </p:cBhvr>
                                      <p:to>
                                        <p:strVal val="visible"/>
                                      </p:to>
                                    </p:set>
                                    <p:animEffect transition="in" filter="wipe(up)">
                                      <p:cBhvr>
                                        <p:cTn id="29" dur="500"/>
                                        <p:tgtEl>
                                          <p:spTgt spid="234499">
                                            <p:txEl>
                                              <p:pRg st="7" end="7"/>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34499">
                                            <p:txEl>
                                              <p:pRg st="8" end="8"/>
                                            </p:txEl>
                                          </p:spTgt>
                                        </p:tgtEl>
                                        <p:attrNameLst>
                                          <p:attrName>style.visibility</p:attrName>
                                        </p:attrNameLst>
                                      </p:cBhvr>
                                      <p:to>
                                        <p:strVal val="visible"/>
                                      </p:to>
                                    </p:set>
                                    <p:animEffect transition="in" filter="wipe(up)">
                                      <p:cBhvr>
                                        <p:cTn id="33" dur="500"/>
                                        <p:tgtEl>
                                          <p:spTgt spid="234499">
                                            <p:txEl>
                                              <p:pRg st="8" end="8"/>
                                            </p:txEl>
                                          </p:spTgt>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34499">
                                            <p:txEl>
                                              <p:pRg st="9" end="9"/>
                                            </p:txEl>
                                          </p:spTgt>
                                        </p:tgtEl>
                                        <p:attrNameLst>
                                          <p:attrName>style.visibility</p:attrName>
                                        </p:attrNameLst>
                                      </p:cBhvr>
                                      <p:to>
                                        <p:strVal val="visible"/>
                                      </p:to>
                                    </p:set>
                                    <p:animEffect transition="in" filter="wipe(up)">
                                      <p:cBhvr>
                                        <p:cTn id="37" dur="500"/>
                                        <p:tgtEl>
                                          <p:spTgt spid="2344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346AB51-B4C9-4DB8-B123-397377341F25}" type="slidenum">
              <a:rPr lang="en-US" altLang="zh-CN"/>
              <a:pPr/>
              <a:t>27</a:t>
            </a:fld>
            <a:endParaRPr lang="en-US" altLang="zh-CN"/>
          </a:p>
        </p:txBody>
      </p:sp>
      <p:sp>
        <p:nvSpPr>
          <p:cNvPr id="236546" name="Rectangle 2"/>
          <p:cNvSpPr>
            <a:spLocks noGrp="1" noChangeArrowheads="1"/>
          </p:cNvSpPr>
          <p:nvPr>
            <p:ph type="title"/>
          </p:nvPr>
        </p:nvSpPr>
        <p:spPr/>
        <p:txBody>
          <a:bodyPr/>
          <a:lstStyle/>
          <a:p>
            <a:r>
              <a:rPr lang="zh-CN" altLang="en-US" sz="3600">
                <a:latin typeface="宋体" pitchFamily="2" charset="-122"/>
              </a:rPr>
              <a:t>常数</a:t>
            </a:r>
            <a:r>
              <a:rPr lang="en-US" altLang="zh-CN" sz="3600">
                <a:latin typeface="Times New Roman"/>
              </a:rPr>
              <a:t>——</a:t>
            </a:r>
            <a:r>
              <a:rPr lang="zh-CN" altLang="en-US" sz="3600">
                <a:latin typeface="宋体" pitchFamily="2" charset="-122"/>
              </a:rPr>
              <a:t>无符号数</a:t>
            </a:r>
            <a:endParaRPr lang="zh-CN" altLang="en-US"/>
          </a:p>
        </p:txBody>
      </p:sp>
      <p:sp>
        <p:nvSpPr>
          <p:cNvPr id="236547" name="Rectangle 3"/>
          <p:cNvSpPr>
            <a:spLocks noGrp="1" noChangeArrowheads="1"/>
          </p:cNvSpPr>
          <p:nvPr>
            <p:ph type="body" idx="1"/>
          </p:nvPr>
        </p:nvSpPr>
        <p:spPr>
          <a:xfrm>
            <a:off x="381000" y="1290638"/>
            <a:ext cx="8458200" cy="5038725"/>
          </a:xfrm>
        </p:spPr>
        <p:txBody>
          <a:bodyPr/>
          <a:lstStyle/>
          <a:p>
            <a:r>
              <a:rPr lang="zh-CN" altLang="en-US">
                <a:latin typeface="Verdana" pitchFamily="34" charset="0"/>
              </a:rPr>
              <a:t>无符号数的正规表达式为：</a:t>
            </a:r>
          </a:p>
          <a:p>
            <a:pPr lvl="1">
              <a:buFontTx/>
              <a:buNone/>
            </a:pPr>
            <a:r>
              <a:rPr lang="en-US" altLang="zh-CN">
                <a:latin typeface="Verdana" pitchFamily="34" charset="0"/>
              </a:rPr>
              <a:t>(digit)</a:t>
            </a:r>
            <a:r>
              <a:rPr lang="en-US" altLang="zh-CN" baseline="30000">
                <a:latin typeface="Verdana" pitchFamily="34" charset="0"/>
              </a:rPr>
              <a:t>+</a:t>
            </a:r>
            <a:r>
              <a:rPr lang="en-US" altLang="zh-CN">
                <a:latin typeface="Verdana" pitchFamily="34" charset="0"/>
              </a:rPr>
              <a:t> (.(digit)</a:t>
            </a:r>
            <a:r>
              <a:rPr lang="en-US" altLang="zh-CN" baseline="30000">
                <a:latin typeface="Verdana" pitchFamily="34" charset="0"/>
              </a:rPr>
              <a:t>+</a:t>
            </a:r>
            <a:r>
              <a:rPr lang="en-US" altLang="zh-CN">
                <a:latin typeface="Verdana" pitchFamily="34" charset="0"/>
              </a:rPr>
              <a:t>)? (E(+|-)?(digit)</a:t>
            </a:r>
            <a:r>
              <a:rPr lang="en-US" altLang="zh-CN" baseline="30000">
                <a:latin typeface="Verdana" pitchFamily="34" charset="0"/>
              </a:rPr>
              <a:t>+</a:t>
            </a:r>
            <a:r>
              <a:rPr lang="en-US" altLang="zh-CN">
                <a:latin typeface="Verdana" pitchFamily="34" charset="0"/>
              </a:rPr>
              <a:t>)?</a:t>
            </a:r>
          </a:p>
          <a:p>
            <a:pPr lvl="1">
              <a:buFontTx/>
              <a:buNone/>
            </a:pPr>
            <a:endParaRPr lang="en-US" altLang="zh-CN">
              <a:latin typeface="Verdana" pitchFamily="34" charset="0"/>
            </a:endParaRPr>
          </a:p>
          <a:p>
            <a:r>
              <a:rPr lang="zh-CN" altLang="en-US">
                <a:latin typeface="Verdana" pitchFamily="34" charset="0"/>
              </a:rPr>
              <a:t>正规定义式为</a:t>
            </a:r>
          </a:p>
          <a:p>
            <a:pPr lvl="1" algn="just">
              <a:buFontTx/>
              <a:buNone/>
            </a:pPr>
            <a:r>
              <a:rPr lang="en-US" altLang="zh-CN" b="0">
                <a:latin typeface="Verdana" pitchFamily="34" charset="0"/>
              </a:rPr>
              <a:t>digit </a:t>
            </a:r>
            <a:r>
              <a:rPr lang="en-US" altLang="zh-CN">
                <a:latin typeface="Verdana" pitchFamily="34" charset="0"/>
                <a:sym typeface="Symbol" pitchFamily="18" charset="2"/>
              </a:rPr>
              <a:t></a:t>
            </a:r>
            <a:r>
              <a:rPr lang="en-US" altLang="zh-CN">
                <a:latin typeface="Verdana" pitchFamily="34" charset="0"/>
              </a:rPr>
              <a:t> 0|1|…|9</a:t>
            </a:r>
          </a:p>
          <a:p>
            <a:pPr lvl="1" algn="just">
              <a:buFontTx/>
              <a:buNone/>
            </a:pPr>
            <a:r>
              <a:rPr lang="en-US" altLang="zh-CN" b="0">
                <a:latin typeface="Verdana" pitchFamily="34" charset="0"/>
              </a:rPr>
              <a:t>digits </a:t>
            </a:r>
            <a:r>
              <a:rPr lang="en-US" altLang="zh-CN">
                <a:latin typeface="Verdana" pitchFamily="34" charset="0"/>
                <a:sym typeface="Symbol" pitchFamily="18" charset="2"/>
              </a:rPr>
              <a:t></a:t>
            </a:r>
            <a:r>
              <a:rPr lang="en-US" altLang="zh-CN">
                <a:latin typeface="Verdana" pitchFamily="34" charset="0"/>
              </a:rPr>
              <a:t> </a:t>
            </a:r>
            <a:r>
              <a:rPr lang="en-US" altLang="zh-CN" b="0">
                <a:latin typeface="Verdana" pitchFamily="34" charset="0"/>
              </a:rPr>
              <a:t>digit</a:t>
            </a:r>
            <a:r>
              <a:rPr lang="en-US" altLang="zh-CN" baseline="30000">
                <a:latin typeface="Verdana" pitchFamily="34" charset="0"/>
              </a:rPr>
              <a:t>+</a:t>
            </a:r>
            <a:endParaRPr lang="en-US" altLang="zh-CN">
              <a:latin typeface="Verdana" pitchFamily="34" charset="0"/>
            </a:endParaRPr>
          </a:p>
          <a:p>
            <a:pPr lvl="1" algn="just">
              <a:buFontTx/>
              <a:buNone/>
            </a:pPr>
            <a:r>
              <a:rPr lang="en-US" altLang="zh-CN" b="0">
                <a:latin typeface="Verdana" pitchFamily="34" charset="0"/>
              </a:rPr>
              <a:t>optional_fraction</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a:t>
            </a:r>
            <a:r>
              <a:rPr lang="en-US" altLang="zh-CN" b="0">
                <a:latin typeface="Verdana" pitchFamily="34" charset="0"/>
              </a:rPr>
              <a:t>digits)</a:t>
            </a:r>
            <a:r>
              <a:rPr lang="en-US" altLang="zh-CN">
                <a:latin typeface="Verdana" pitchFamily="34" charset="0"/>
              </a:rPr>
              <a:t>?</a:t>
            </a:r>
          </a:p>
          <a:p>
            <a:pPr lvl="1" algn="just">
              <a:buFontTx/>
              <a:buNone/>
            </a:pPr>
            <a:r>
              <a:rPr lang="en-US" altLang="zh-CN" b="0">
                <a:latin typeface="Verdana" pitchFamily="34" charset="0"/>
              </a:rPr>
              <a:t>optional_exponent</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(E(+|-)?</a:t>
            </a:r>
            <a:r>
              <a:rPr lang="en-US" altLang="zh-CN" b="0">
                <a:latin typeface="Verdana" pitchFamily="34" charset="0"/>
              </a:rPr>
              <a:t>digits</a:t>
            </a:r>
            <a:r>
              <a:rPr lang="en-US" altLang="zh-CN">
                <a:latin typeface="Verdana" pitchFamily="34" charset="0"/>
              </a:rPr>
              <a:t>)?</a:t>
            </a:r>
          </a:p>
          <a:p>
            <a:pPr lvl="1" algn="just">
              <a:buFontTx/>
              <a:buNone/>
            </a:pPr>
            <a:r>
              <a:rPr lang="en-US" altLang="zh-CN" b="0">
                <a:latin typeface="Verdana" pitchFamily="34" charset="0"/>
              </a:rPr>
              <a:t>num</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a:t>
            </a:r>
            <a:r>
              <a:rPr lang="en-US" altLang="zh-CN" b="0">
                <a:latin typeface="Verdana" pitchFamily="34" charset="0"/>
              </a:rPr>
              <a:t>digits</a:t>
            </a:r>
            <a:r>
              <a:rPr lang="en-US" altLang="zh-CN">
                <a:latin typeface="Verdana" pitchFamily="34" charset="0"/>
              </a:rPr>
              <a:t> </a:t>
            </a:r>
            <a:r>
              <a:rPr lang="en-US" altLang="zh-CN" b="0">
                <a:latin typeface="Verdana" pitchFamily="34" charset="0"/>
              </a:rPr>
              <a:t>optional_fraction</a:t>
            </a:r>
            <a:r>
              <a:rPr lang="en-US" altLang="zh-CN">
                <a:latin typeface="Verdana" pitchFamily="34" charset="0"/>
              </a:rPr>
              <a:t> </a:t>
            </a:r>
            <a:r>
              <a:rPr lang="en-US" altLang="zh-CN" b="0">
                <a:latin typeface="Verdana" pitchFamily="34" charset="0"/>
              </a:rPr>
              <a:t>optional_exponent</a:t>
            </a:r>
            <a:endParaRPr lang="en-US" altLang="zh-CN">
              <a:latin typeface="Verdana" pitchFamily="34" charset="0"/>
            </a:endParaRPr>
          </a:p>
          <a:p>
            <a:endParaRPr lang="en-US" altLang="zh-CN">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up)">
                                      <p:cBhvr>
                                        <p:cTn id="7" dur="500"/>
                                        <p:tgtEl>
                                          <p:spTgt spid="2365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6547">
                                            <p:txEl>
                                              <p:pRg st="1" end="1"/>
                                            </p:txEl>
                                          </p:spTgt>
                                        </p:tgtEl>
                                        <p:attrNameLst>
                                          <p:attrName>style.visibility</p:attrName>
                                        </p:attrNameLst>
                                      </p:cBhvr>
                                      <p:to>
                                        <p:strVal val="visible"/>
                                      </p:to>
                                    </p:set>
                                    <p:animEffect transition="in" filter="wipe(up)">
                                      <p:cBhvr>
                                        <p:cTn id="11" dur="500"/>
                                        <p:tgtEl>
                                          <p:spTgt spid="2365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6547">
                                            <p:txEl>
                                              <p:pRg st="3" end="3"/>
                                            </p:txEl>
                                          </p:spTgt>
                                        </p:tgtEl>
                                        <p:attrNameLst>
                                          <p:attrName>style.visibility</p:attrName>
                                        </p:attrNameLst>
                                      </p:cBhvr>
                                      <p:to>
                                        <p:strVal val="visible"/>
                                      </p:to>
                                    </p:set>
                                    <p:animEffect transition="in" filter="wipe(up)">
                                      <p:cBhvr>
                                        <p:cTn id="16" dur="500"/>
                                        <p:tgtEl>
                                          <p:spTgt spid="236547">
                                            <p:txEl>
                                              <p:pRg st="3" end="3"/>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36547">
                                            <p:txEl>
                                              <p:pRg st="4" end="4"/>
                                            </p:txEl>
                                          </p:spTgt>
                                        </p:tgtEl>
                                        <p:attrNameLst>
                                          <p:attrName>style.visibility</p:attrName>
                                        </p:attrNameLst>
                                      </p:cBhvr>
                                      <p:to>
                                        <p:strVal val="visible"/>
                                      </p:to>
                                    </p:set>
                                    <p:animEffect transition="in" filter="wipe(up)">
                                      <p:cBhvr>
                                        <p:cTn id="20" dur="500"/>
                                        <p:tgtEl>
                                          <p:spTgt spid="236547">
                                            <p:txEl>
                                              <p:pRg st="4" end="4"/>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36547">
                                            <p:txEl>
                                              <p:pRg st="5" end="5"/>
                                            </p:txEl>
                                          </p:spTgt>
                                        </p:tgtEl>
                                        <p:attrNameLst>
                                          <p:attrName>style.visibility</p:attrName>
                                        </p:attrNameLst>
                                      </p:cBhvr>
                                      <p:to>
                                        <p:strVal val="visible"/>
                                      </p:to>
                                    </p:set>
                                    <p:animEffect transition="in" filter="wipe(up)">
                                      <p:cBhvr>
                                        <p:cTn id="24" dur="500"/>
                                        <p:tgtEl>
                                          <p:spTgt spid="236547">
                                            <p:txEl>
                                              <p:pRg st="5" end="5"/>
                                            </p:txEl>
                                          </p:spTgt>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36547">
                                            <p:txEl>
                                              <p:pRg st="6" end="6"/>
                                            </p:txEl>
                                          </p:spTgt>
                                        </p:tgtEl>
                                        <p:attrNameLst>
                                          <p:attrName>style.visibility</p:attrName>
                                        </p:attrNameLst>
                                      </p:cBhvr>
                                      <p:to>
                                        <p:strVal val="visible"/>
                                      </p:to>
                                    </p:set>
                                    <p:animEffect transition="in" filter="wipe(up)">
                                      <p:cBhvr>
                                        <p:cTn id="28" dur="500"/>
                                        <p:tgtEl>
                                          <p:spTgt spid="236547">
                                            <p:txEl>
                                              <p:pRg st="6" end="6"/>
                                            </p:txEl>
                                          </p:spTgt>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36547">
                                            <p:txEl>
                                              <p:pRg st="7" end="7"/>
                                            </p:txEl>
                                          </p:spTgt>
                                        </p:tgtEl>
                                        <p:attrNameLst>
                                          <p:attrName>style.visibility</p:attrName>
                                        </p:attrNameLst>
                                      </p:cBhvr>
                                      <p:to>
                                        <p:strVal val="visible"/>
                                      </p:to>
                                    </p:set>
                                    <p:animEffect transition="in" filter="wipe(up)">
                                      <p:cBhvr>
                                        <p:cTn id="32" dur="500"/>
                                        <p:tgtEl>
                                          <p:spTgt spid="236547">
                                            <p:txEl>
                                              <p:pRg st="7" end="7"/>
                                            </p:txEl>
                                          </p:spTgt>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236547">
                                            <p:txEl>
                                              <p:pRg st="8" end="8"/>
                                            </p:txEl>
                                          </p:spTgt>
                                        </p:tgtEl>
                                        <p:attrNameLst>
                                          <p:attrName>style.visibility</p:attrName>
                                        </p:attrNameLst>
                                      </p:cBhvr>
                                      <p:to>
                                        <p:strVal val="visible"/>
                                      </p:to>
                                    </p:set>
                                    <p:animEffect transition="in" filter="wipe(up)">
                                      <p:cBhvr>
                                        <p:cTn id="36" dur="500"/>
                                        <p:tgtEl>
                                          <p:spTgt spid="236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AB482B-D188-44DB-A8A1-ACC7CA116846}" type="slidenum">
              <a:rPr lang="en-US" altLang="zh-CN"/>
              <a:pPr/>
              <a:t>28</a:t>
            </a:fld>
            <a:endParaRPr lang="en-US" altLang="zh-CN"/>
          </a:p>
        </p:txBody>
      </p:sp>
      <p:sp>
        <p:nvSpPr>
          <p:cNvPr id="242690" name="Rectangle 2"/>
          <p:cNvSpPr>
            <a:spLocks noGrp="1" noChangeArrowheads="1"/>
          </p:cNvSpPr>
          <p:nvPr>
            <p:ph type="title"/>
          </p:nvPr>
        </p:nvSpPr>
        <p:spPr/>
        <p:txBody>
          <a:bodyPr/>
          <a:lstStyle/>
          <a:p>
            <a:r>
              <a:rPr lang="zh-CN" altLang="en-US" sz="3600">
                <a:latin typeface="宋体" pitchFamily="2" charset="-122"/>
              </a:rPr>
              <a:t>无符号数的正规文法</a:t>
            </a:r>
            <a:endParaRPr lang="zh-CN" altLang="en-US" sz="4400">
              <a:latin typeface="宋体" pitchFamily="2" charset="-122"/>
            </a:endParaRPr>
          </a:p>
        </p:txBody>
      </p:sp>
      <p:sp>
        <p:nvSpPr>
          <p:cNvPr id="242691" name="Rectangle 3"/>
          <p:cNvSpPr>
            <a:spLocks noGrp="1" noChangeArrowheads="1"/>
          </p:cNvSpPr>
          <p:nvPr>
            <p:ph type="body" idx="1"/>
          </p:nvPr>
        </p:nvSpPr>
        <p:spPr/>
        <p:txBody>
          <a:bodyPr/>
          <a:lstStyle/>
          <a:p>
            <a:pPr>
              <a:buFont typeface="Monotype Sorts" pitchFamily="2" charset="2"/>
              <a:buNone/>
            </a:pPr>
            <a:r>
              <a:rPr lang="en-US" altLang="zh-CN" i="1">
                <a:latin typeface="Verdana" pitchFamily="34" charset="0"/>
              </a:rPr>
              <a:t>   num</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digit </a:t>
            </a:r>
            <a:r>
              <a:rPr lang="en-US" altLang="zh-CN" i="1">
                <a:latin typeface="Verdana" pitchFamily="34" charset="0"/>
              </a:rPr>
              <a:t>num1</a:t>
            </a:r>
          </a:p>
          <a:p>
            <a:pPr>
              <a:buFont typeface="Monotype Sorts" pitchFamily="2" charset="2"/>
              <a:buNone/>
            </a:pPr>
            <a:r>
              <a:rPr lang="en-US" altLang="zh-CN" i="1">
                <a:latin typeface="Verdana" pitchFamily="34" charset="0"/>
              </a:rPr>
              <a:t>  num1</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digit </a:t>
            </a:r>
            <a:r>
              <a:rPr lang="en-US" altLang="zh-CN" i="1">
                <a:latin typeface="Verdana" pitchFamily="34" charset="0"/>
              </a:rPr>
              <a:t>num1</a:t>
            </a:r>
            <a:r>
              <a:rPr lang="en-US" altLang="zh-CN">
                <a:latin typeface="Verdana" pitchFamily="34" charset="0"/>
              </a:rPr>
              <a:t> | . </a:t>
            </a:r>
            <a:r>
              <a:rPr lang="en-US" altLang="zh-CN" i="1">
                <a:latin typeface="Verdana" pitchFamily="34" charset="0"/>
              </a:rPr>
              <a:t>num2</a:t>
            </a:r>
            <a:r>
              <a:rPr lang="en-US" altLang="zh-CN">
                <a:latin typeface="Verdana" pitchFamily="34" charset="0"/>
              </a:rPr>
              <a:t> | E </a:t>
            </a:r>
            <a:r>
              <a:rPr lang="en-US" altLang="zh-CN" i="1">
                <a:latin typeface="Verdana" pitchFamily="34" charset="0"/>
              </a:rPr>
              <a:t>num4</a:t>
            </a:r>
            <a:r>
              <a:rPr lang="en-US" altLang="zh-CN">
                <a:latin typeface="Verdana" pitchFamily="34" charset="0"/>
              </a:rPr>
              <a:t> | </a:t>
            </a:r>
            <a:r>
              <a:rPr lang="en-US" altLang="zh-CN">
                <a:latin typeface="Verdana" pitchFamily="34" charset="0"/>
                <a:sym typeface="Symbol" pitchFamily="18" charset="2"/>
              </a:rPr>
              <a:t></a:t>
            </a:r>
          </a:p>
          <a:p>
            <a:pPr>
              <a:buFont typeface="Monotype Sorts" pitchFamily="2" charset="2"/>
              <a:buNone/>
            </a:pPr>
            <a:r>
              <a:rPr lang="en-US" altLang="zh-CN" i="1">
                <a:latin typeface="Verdana" pitchFamily="34" charset="0"/>
              </a:rPr>
              <a:t>  num2</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digit </a:t>
            </a:r>
            <a:r>
              <a:rPr lang="en-US" altLang="zh-CN" i="1">
                <a:latin typeface="Verdana" pitchFamily="34" charset="0"/>
              </a:rPr>
              <a:t>num3</a:t>
            </a:r>
          </a:p>
          <a:p>
            <a:pPr>
              <a:buFont typeface="Monotype Sorts" pitchFamily="2" charset="2"/>
              <a:buNone/>
            </a:pPr>
            <a:r>
              <a:rPr lang="en-US" altLang="zh-CN" i="1">
                <a:latin typeface="Verdana" pitchFamily="34" charset="0"/>
              </a:rPr>
              <a:t>  num3</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digit </a:t>
            </a:r>
            <a:r>
              <a:rPr lang="en-US" altLang="zh-CN" i="1">
                <a:latin typeface="Verdana" pitchFamily="34" charset="0"/>
              </a:rPr>
              <a:t>num3</a:t>
            </a:r>
            <a:r>
              <a:rPr lang="en-US" altLang="zh-CN">
                <a:latin typeface="Verdana" pitchFamily="34" charset="0"/>
              </a:rPr>
              <a:t> | E </a:t>
            </a:r>
            <a:r>
              <a:rPr lang="en-US" altLang="zh-CN" i="1">
                <a:latin typeface="Verdana" pitchFamily="34" charset="0"/>
              </a:rPr>
              <a:t>num4</a:t>
            </a:r>
            <a:r>
              <a:rPr lang="en-US" altLang="zh-CN">
                <a:latin typeface="Verdana" pitchFamily="34" charset="0"/>
              </a:rPr>
              <a:t> | </a:t>
            </a:r>
            <a:r>
              <a:rPr lang="en-US" altLang="zh-CN">
                <a:latin typeface="Verdana" pitchFamily="34" charset="0"/>
                <a:sym typeface="Symbol" pitchFamily="18" charset="2"/>
              </a:rPr>
              <a:t></a:t>
            </a:r>
          </a:p>
          <a:p>
            <a:pPr>
              <a:buFont typeface="Monotype Sorts" pitchFamily="2" charset="2"/>
              <a:buNone/>
            </a:pPr>
            <a:r>
              <a:rPr lang="en-US" altLang="zh-CN" i="1">
                <a:latin typeface="Verdana" pitchFamily="34" charset="0"/>
              </a:rPr>
              <a:t>  num4</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 </a:t>
            </a:r>
            <a:r>
              <a:rPr lang="en-US" altLang="zh-CN" i="1">
                <a:latin typeface="Verdana" pitchFamily="34" charset="0"/>
              </a:rPr>
              <a:t>digits</a:t>
            </a:r>
            <a:r>
              <a:rPr lang="en-US" altLang="zh-CN">
                <a:latin typeface="Verdana" pitchFamily="34" charset="0"/>
              </a:rPr>
              <a:t> | - </a:t>
            </a:r>
            <a:r>
              <a:rPr lang="en-US" altLang="zh-CN" i="1">
                <a:latin typeface="Verdana" pitchFamily="34" charset="0"/>
              </a:rPr>
              <a:t>digits</a:t>
            </a:r>
            <a:r>
              <a:rPr lang="en-US" altLang="zh-CN">
                <a:latin typeface="Verdana" pitchFamily="34" charset="0"/>
              </a:rPr>
              <a:t> | digit </a:t>
            </a:r>
            <a:r>
              <a:rPr lang="en-US" altLang="zh-CN" i="1">
                <a:latin typeface="Verdana" pitchFamily="34" charset="0"/>
              </a:rPr>
              <a:t>num5</a:t>
            </a:r>
          </a:p>
          <a:p>
            <a:pPr>
              <a:buFont typeface="Monotype Sorts" pitchFamily="2" charset="2"/>
              <a:buNone/>
            </a:pPr>
            <a:r>
              <a:rPr lang="en-US" altLang="zh-CN" i="1">
                <a:latin typeface="Verdana" pitchFamily="34" charset="0"/>
              </a:rPr>
              <a:t>  digits</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digit </a:t>
            </a:r>
            <a:r>
              <a:rPr lang="en-US" altLang="zh-CN" i="1">
                <a:latin typeface="Verdana" pitchFamily="34" charset="0"/>
              </a:rPr>
              <a:t>num5</a:t>
            </a:r>
          </a:p>
          <a:p>
            <a:pPr>
              <a:buFont typeface="Monotype Sorts" pitchFamily="2" charset="2"/>
              <a:buNone/>
            </a:pPr>
            <a:r>
              <a:rPr lang="en-US" altLang="zh-CN" i="1">
                <a:latin typeface="Verdana" pitchFamily="34" charset="0"/>
              </a:rPr>
              <a:t>  num5</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digit </a:t>
            </a:r>
            <a:r>
              <a:rPr lang="en-US" altLang="zh-CN" i="1">
                <a:latin typeface="Verdana" pitchFamily="34" charset="0"/>
              </a:rPr>
              <a:t>num5</a:t>
            </a:r>
            <a:r>
              <a:rPr lang="en-US" altLang="zh-CN">
                <a:latin typeface="Verdana" pitchFamily="34" charset="0"/>
              </a:rPr>
              <a:t> | </a:t>
            </a:r>
            <a:r>
              <a:rPr lang="en-US" altLang="zh-CN">
                <a:latin typeface="Verdana" pitchFamily="34"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wipe(up)">
                                      <p:cBhvr>
                                        <p:cTn id="7" dur="500"/>
                                        <p:tgtEl>
                                          <p:spTgt spid="24269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2691">
                                            <p:txEl>
                                              <p:pRg st="1" end="1"/>
                                            </p:txEl>
                                          </p:spTgt>
                                        </p:tgtEl>
                                        <p:attrNameLst>
                                          <p:attrName>style.visibility</p:attrName>
                                        </p:attrNameLst>
                                      </p:cBhvr>
                                      <p:to>
                                        <p:strVal val="visible"/>
                                      </p:to>
                                    </p:set>
                                    <p:animEffect transition="in" filter="wipe(up)">
                                      <p:cBhvr>
                                        <p:cTn id="11" dur="500"/>
                                        <p:tgtEl>
                                          <p:spTgt spid="242691">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2691">
                                            <p:txEl>
                                              <p:pRg st="2" end="2"/>
                                            </p:txEl>
                                          </p:spTgt>
                                        </p:tgtEl>
                                        <p:attrNameLst>
                                          <p:attrName>style.visibility</p:attrName>
                                        </p:attrNameLst>
                                      </p:cBhvr>
                                      <p:to>
                                        <p:strVal val="visible"/>
                                      </p:to>
                                    </p:set>
                                    <p:animEffect transition="in" filter="wipe(up)">
                                      <p:cBhvr>
                                        <p:cTn id="15" dur="500"/>
                                        <p:tgtEl>
                                          <p:spTgt spid="242691">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42691">
                                            <p:txEl>
                                              <p:pRg st="3" end="3"/>
                                            </p:txEl>
                                          </p:spTgt>
                                        </p:tgtEl>
                                        <p:attrNameLst>
                                          <p:attrName>style.visibility</p:attrName>
                                        </p:attrNameLst>
                                      </p:cBhvr>
                                      <p:to>
                                        <p:strVal val="visible"/>
                                      </p:to>
                                    </p:set>
                                    <p:animEffect transition="in" filter="wipe(up)">
                                      <p:cBhvr>
                                        <p:cTn id="19" dur="500"/>
                                        <p:tgtEl>
                                          <p:spTgt spid="242691">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42691">
                                            <p:txEl>
                                              <p:pRg st="4" end="4"/>
                                            </p:txEl>
                                          </p:spTgt>
                                        </p:tgtEl>
                                        <p:attrNameLst>
                                          <p:attrName>style.visibility</p:attrName>
                                        </p:attrNameLst>
                                      </p:cBhvr>
                                      <p:to>
                                        <p:strVal val="visible"/>
                                      </p:to>
                                    </p:set>
                                    <p:animEffect transition="in" filter="wipe(up)">
                                      <p:cBhvr>
                                        <p:cTn id="23" dur="500"/>
                                        <p:tgtEl>
                                          <p:spTgt spid="242691">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42691">
                                            <p:txEl>
                                              <p:pRg st="5" end="5"/>
                                            </p:txEl>
                                          </p:spTgt>
                                        </p:tgtEl>
                                        <p:attrNameLst>
                                          <p:attrName>style.visibility</p:attrName>
                                        </p:attrNameLst>
                                      </p:cBhvr>
                                      <p:to>
                                        <p:strVal val="visible"/>
                                      </p:to>
                                    </p:set>
                                    <p:animEffect transition="in" filter="wipe(up)">
                                      <p:cBhvr>
                                        <p:cTn id="27" dur="500"/>
                                        <p:tgtEl>
                                          <p:spTgt spid="242691">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42691">
                                            <p:txEl>
                                              <p:pRg st="6" end="6"/>
                                            </p:txEl>
                                          </p:spTgt>
                                        </p:tgtEl>
                                        <p:attrNameLst>
                                          <p:attrName>style.visibility</p:attrName>
                                        </p:attrNameLst>
                                      </p:cBhvr>
                                      <p:to>
                                        <p:strVal val="visible"/>
                                      </p:to>
                                    </p:set>
                                    <p:animEffect transition="in" filter="wipe(up)">
                                      <p:cBhvr>
                                        <p:cTn id="31" dur="500"/>
                                        <p:tgtEl>
                                          <p:spTgt spid="242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9747847-45D4-45CB-9B1E-19CFB2244A8B}" type="slidenum">
              <a:rPr lang="en-US" altLang="zh-CN"/>
              <a:pPr/>
              <a:t>29</a:t>
            </a:fld>
            <a:endParaRPr lang="en-US" altLang="zh-CN"/>
          </a:p>
        </p:txBody>
      </p:sp>
      <p:sp>
        <p:nvSpPr>
          <p:cNvPr id="244738" name="Rectangle 2"/>
          <p:cNvSpPr>
            <a:spLocks noGrp="1" noChangeArrowheads="1"/>
          </p:cNvSpPr>
          <p:nvPr>
            <p:ph type="title"/>
          </p:nvPr>
        </p:nvSpPr>
        <p:spPr/>
        <p:txBody>
          <a:bodyPr/>
          <a:lstStyle/>
          <a:p>
            <a:r>
              <a:rPr lang="zh-CN" altLang="en-US" sz="3600">
                <a:latin typeface="宋体" pitchFamily="2" charset="-122"/>
              </a:rPr>
              <a:t>无符号数 </a:t>
            </a:r>
            <a:r>
              <a:rPr lang="en-US" altLang="zh-CN" sz="3600">
                <a:latin typeface="宋体" pitchFamily="2" charset="-122"/>
              </a:rPr>
              <a:t>4.6E-8 </a:t>
            </a:r>
            <a:r>
              <a:rPr lang="zh-CN" altLang="en-US" sz="3600">
                <a:latin typeface="宋体" pitchFamily="2" charset="-122"/>
              </a:rPr>
              <a:t>的分析树</a:t>
            </a:r>
            <a:endParaRPr lang="zh-CN" altLang="en-US" sz="4400">
              <a:latin typeface="宋体" pitchFamily="2" charset="-122"/>
            </a:endParaRPr>
          </a:p>
        </p:txBody>
      </p:sp>
      <p:graphicFrame>
        <p:nvGraphicFramePr>
          <p:cNvPr id="244739" name="Object 3"/>
          <p:cNvGraphicFramePr>
            <a:graphicFrameLocks noChangeAspect="1"/>
          </p:cNvGraphicFramePr>
          <p:nvPr/>
        </p:nvGraphicFramePr>
        <p:xfrm>
          <a:off x="1676400" y="1600200"/>
          <a:ext cx="5562600" cy="4781550"/>
        </p:xfrm>
        <a:graphic>
          <a:graphicData uri="http://schemas.openxmlformats.org/presentationml/2006/ole">
            <mc:AlternateContent xmlns:mc="http://schemas.openxmlformats.org/markup-compatibility/2006">
              <mc:Choice xmlns:v="urn:schemas-microsoft-com:vml" Requires="v">
                <p:oleObj spid="_x0000_s244823" name="文档" r:id="rId4" imgW="2525268" imgH="2363724" progId="Word.Document.8">
                  <p:embed/>
                </p:oleObj>
              </mc:Choice>
              <mc:Fallback>
                <p:oleObj name="文档" r:id="rId4" imgW="2525268" imgH="2363724" progId="Word.Document.8">
                  <p:embed/>
                  <p:pic>
                    <p:nvPicPr>
                      <p:cNvPr id="0"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600200"/>
                        <a:ext cx="55626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9EA0720-BFA5-4291-82E7-2C385A8371B6}" type="slidenum">
              <a:rPr lang="en-US" altLang="zh-CN"/>
              <a:pPr/>
              <a:t>3</a:t>
            </a:fld>
            <a:endParaRPr lang="en-US" altLang="zh-CN"/>
          </a:p>
        </p:txBody>
      </p:sp>
      <p:sp>
        <p:nvSpPr>
          <p:cNvPr id="187394" name="Rectangle 2"/>
          <p:cNvSpPr>
            <a:spLocks noGrp="1" noChangeArrowheads="1"/>
          </p:cNvSpPr>
          <p:nvPr>
            <p:ph type="title"/>
          </p:nvPr>
        </p:nvSpPr>
        <p:spPr/>
        <p:txBody>
          <a:bodyPr/>
          <a:lstStyle/>
          <a:p>
            <a:r>
              <a:rPr lang="zh-CN" altLang="en-US"/>
              <a:t>简介</a:t>
            </a:r>
            <a:endParaRPr lang="zh-CN" altLang="en-US" sz="3200"/>
          </a:p>
        </p:txBody>
      </p:sp>
      <p:sp>
        <p:nvSpPr>
          <p:cNvPr id="187395" name="Rectangle 3"/>
          <p:cNvSpPr>
            <a:spLocks noGrp="1" noChangeArrowheads="1"/>
          </p:cNvSpPr>
          <p:nvPr>
            <p:ph type="body" idx="1"/>
          </p:nvPr>
        </p:nvSpPr>
        <p:spPr>
          <a:xfrm>
            <a:off x="304800" y="1360488"/>
            <a:ext cx="8632685" cy="5173857"/>
          </a:xfrm>
        </p:spPr>
        <p:txBody>
          <a:bodyPr/>
          <a:lstStyle/>
          <a:p>
            <a:pPr eaLnBrk="1" hangingPunct="1"/>
            <a:r>
              <a:rPr lang="zh-CN" altLang="en-US" sz="2400" dirty="0" smtClean="0">
                <a:latin typeface="宋体" charset="-122"/>
              </a:rPr>
              <a:t>任务：把构成源程序的字符串转换成语义上关联的记号序列</a:t>
            </a:r>
          </a:p>
          <a:p>
            <a:pPr eaLnBrk="1" hangingPunct="1"/>
            <a:r>
              <a:rPr lang="zh-CN" altLang="en-US" sz="2400" dirty="0" smtClean="0">
                <a:latin typeface="宋体" charset="-122"/>
              </a:rPr>
              <a:t>编译程序是在单词的级别上来分析和翻译源程序，因此，词法分析是编译的基础</a:t>
            </a:r>
          </a:p>
          <a:p>
            <a:r>
              <a:rPr lang="zh-CN" altLang="en-US" sz="2400" dirty="0" smtClean="0">
                <a:latin typeface="宋体" pitchFamily="2" charset="-122"/>
              </a:rPr>
              <a:t>本章</a:t>
            </a:r>
            <a:r>
              <a:rPr lang="zh-CN" altLang="en-US" sz="2400" dirty="0">
                <a:latin typeface="宋体" pitchFamily="2" charset="-122"/>
              </a:rPr>
              <a:t>内容安排</a:t>
            </a:r>
          </a:p>
          <a:p>
            <a:pPr>
              <a:buFont typeface="Monotype Sorts" pitchFamily="2" charset="2"/>
              <a:buNone/>
            </a:pPr>
            <a:r>
              <a:rPr lang="zh-CN" altLang="en-US" dirty="0">
                <a:latin typeface="宋体" pitchFamily="2" charset="-122"/>
              </a:rPr>
              <a:t>  </a:t>
            </a:r>
            <a:r>
              <a:rPr lang="zh-CN" altLang="en-US" sz="2000" dirty="0" smtClean="0">
                <a:latin typeface="宋体" pitchFamily="2" charset="-122"/>
              </a:rPr>
              <a:t>讨论手工设计</a:t>
            </a:r>
            <a:r>
              <a:rPr lang="zh-CN" altLang="en-US" sz="2000" dirty="0">
                <a:latin typeface="宋体" pitchFamily="2" charset="-122"/>
              </a:rPr>
              <a:t>并实现词法分析程序的方法和步骤</a:t>
            </a:r>
          </a:p>
          <a:p>
            <a:pPr lvl="1"/>
            <a:r>
              <a:rPr lang="zh-CN" altLang="en-US" sz="2000" dirty="0">
                <a:latin typeface="宋体" pitchFamily="2" charset="-122"/>
              </a:rPr>
              <a:t>词法分析程</a:t>
            </a:r>
            <a:r>
              <a:rPr lang="zh-CN" sz="2000" dirty="0">
                <a:latin typeface="宋体" pitchFamily="2" charset="-122"/>
              </a:rPr>
              <a:t>序</a:t>
            </a:r>
            <a:r>
              <a:rPr lang="zh-CN" altLang="en-US" sz="2000" dirty="0">
                <a:latin typeface="宋体" pitchFamily="2" charset="-122"/>
              </a:rPr>
              <a:t>的作用</a:t>
            </a:r>
          </a:p>
          <a:p>
            <a:pPr lvl="1"/>
            <a:r>
              <a:rPr lang="zh-CN" altLang="en-US" sz="2000" dirty="0">
                <a:latin typeface="宋体" pitchFamily="2" charset="-122"/>
              </a:rPr>
              <a:t>词法分析程序的地位</a:t>
            </a:r>
          </a:p>
          <a:p>
            <a:pPr lvl="1"/>
            <a:r>
              <a:rPr lang="zh-CN" altLang="en-US" sz="2000" dirty="0">
                <a:latin typeface="宋体" pitchFamily="2" charset="-122"/>
              </a:rPr>
              <a:t>源程序的输入与词法分析程</a:t>
            </a:r>
            <a:r>
              <a:rPr lang="zh-CN" sz="2000" dirty="0">
                <a:latin typeface="宋体" pitchFamily="2" charset="-122"/>
              </a:rPr>
              <a:t>序</a:t>
            </a:r>
            <a:r>
              <a:rPr lang="zh-CN" altLang="en-US" sz="2000" dirty="0">
                <a:latin typeface="宋体" pitchFamily="2" charset="-122"/>
              </a:rPr>
              <a:t>的输出</a:t>
            </a:r>
          </a:p>
          <a:p>
            <a:pPr lvl="1"/>
            <a:r>
              <a:rPr lang="zh-CN" altLang="en-US" sz="2000" dirty="0">
                <a:latin typeface="宋体" pitchFamily="2" charset="-122"/>
              </a:rPr>
              <a:t>单词符号的描述及识别</a:t>
            </a:r>
          </a:p>
          <a:p>
            <a:pPr lvl="1"/>
            <a:r>
              <a:rPr lang="zh-CN" altLang="en-US" sz="2000" dirty="0">
                <a:latin typeface="宋体" pitchFamily="2" charset="-122"/>
              </a:rPr>
              <a:t>词法分析程</a:t>
            </a:r>
            <a:r>
              <a:rPr lang="zh-CN" sz="2000" dirty="0">
                <a:latin typeface="宋体" pitchFamily="2" charset="-122"/>
              </a:rPr>
              <a:t>序</a:t>
            </a:r>
            <a:r>
              <a:rPr lang="zh-CN" altLang="en-US" sz="2000" dirty="0">
                <a:latin typeface="宋体" pitchFamily="2" charset="-122"/>
              </a:rPr>
              <a:t>的设计与实现</a:t>
            </a:r>
          </a:p>
          <a:p>
            <a:pPr lvl="1"/>
            <a:endParaRPr lang="zh-CN" altLang="en-US" sz="2000" dirty="0">
              <a:latin typeface="宋体" pitchFamily="2" charset="-122"/>
            </a:endParaRPr>
          </a:p>
          <a:p>
            <a:pPr>
              <a:buFont typeface="Monotype Sorts" pitchFamily="2" charset="2"/>
              <a:buNone/>
            </a:pPr>
            <a:r>
              <a:rPr lang="zh-CN" altLang="en-US" sz="2000" dirty="0">
                <a:latin typeface="宋体" pitchFamily="2" charset="-122"/>
              </a:rPr>
              <a:t>  词法分析程</a:t>
            </a:r>
            <a:r>
              <a:rPr lang="zh-CN" sz="2000" dirty="0">
                <a:latin typeface="宋体" pitchFamily="2" charset="-122"/>
              </a:rPr>
              <a:t>序自动</a:t>
            </a:r>
            <a:r>
              <a:rPr lang="zh-CN" altLang="en-US" sz="2000" dirty="0">
                <a:latin typeface="宋体" pitchFamily="2" charset="-122"/>
              </a:rPr>
              <a:t>生成工具</a:t>
            </a:r>
            <a:r>
              <a:rPr lang="en-US" altLang="zh-CN" sz="2000" dirty="0">
                <a:latin typeface="宋体" pitchFamily="2" charset="-122"/>
              </a:rPr>
              <a:t>LEX</a:t>
            </a:r>
            <a:r>
              <a:rPr lang="zh-CN" altLang="en-US" sz="2000" dirty="0">
                <a:latin typeface="宋体" pitchFamily="2" charset="-122"/>
              </a:rPr>
              <a:t>简介</a:t>
            </a:r>
            <a:endParaRPr lang="zh-CN" altLang="en-US" sz="260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up)">
                                      <p:cBhvr>
                                        <p:cTn id="7" dur="500"/>
                                        <p:tgtEl>
                                          <p:spTgt spid="187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wipe(up)">
                                      <p:cBhvr>
                                        <p:cTn id="12" dur="500"/>
                                        <p:tgtEl>
                                          <p:spTgt spid="187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wipe(up)">
                                      <p:cBhvr>
                                        <p:cTn id="17" dur="500"/>
                                        <p:tgtEl>
                                          <p:spTgt spid="18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wipe(up)">
                                      <p:cBhvr>
                                        <p:cTn id="22" dur="500"/>
                                        <p:tgtEl>
                                          <p:spTgt spid="187395">
                                            <p:txEl>
                                              <p:pRg st="3" end="3"/>
                                            </p:txEl>
                                          </p:spTgt>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87395">
                                            <p:txEl>
                                              <p:pRg st="4" end="4"/>
                                            </p:txEl>
                                          </p:spTgt>
                                        </p:tgtEl>
                                        <p:attrNameLst>
                                          <p:attrName>style.visibility</p:attrName>
                                        </p:attrNameLst>
                                      </p:cBhvr>
                                      <p:to>
                                        <p:strVal val="visible"/>
                                      </p:to>
                                    </p:set>
                                    <p:animEffect transition="in" filter="wipe(up)">
                                      <p:cBhvr>
                                        <p:cTn id="26" dur="500"/>
                                        <p:tgtEl>
                                          <p:spTgt spid="187395">
                                            <p:txEl>
                                              <p:pRg st="4" end="4"/>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87395">
                                            <p:txEl>
                                              <p:pRg st="5" end="5"/>
                                            </p:txEl>
                                          </p:spTgt>
                                        </p:tgtEl>
                                        <p:attrNameLst>
                                          <p:attrName>style.visibility</p:attrName>
                                        </p:attrNameLst>
                                      </p:cBhvr>
                                      <p:to>
                                        <p:strVal val="visible"/>
                                      </p:to>
                                    </p:set>
                                    <p:animEffect transition="in" filter="wipe(up)">
                                      <p:cBhvr>
                                        <p:cTn id="30" dur="500"/>
                                        <p:tgtEl>
                                          <p:spTgt spid="187395">
                                            <p:txEl>
                                              <p:pRg st="5" end="5"/>
                                            </p:txEl>
                                          </p:spTgt>
                                        </p:tgtEl>
                                      </p:cBhvr>
                                    </p:animEffect>
                                  </p:childTnLst>
                                </p:cTn>
                              </p:par>
                            </p:childTnLst>
                          </p:cTn>
                        </p:par>
                        <p:par>
                          <p:cTn id="31" fill="hold" nodeType="afterGroup">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187395">
                                            <p:txEl>
                                              <p:pRg st="6" end="6"/>
                                            </p:txEl>
                                          </p:spTgt>
                                        </p:tgtEl>
                                        <p:attrNameLst>
                                          <p:attrName>style.visibility</p:attrName>
                                        </p:attrNameLst>
                                      </p:cBhvr>
                                      <p:to>
                                        <p:strVal val="visible"/>
                                      </p:to>
                                    </p:set>
                                    <p:animEffect transition="in" filter="wipe(up)">
                                      <p:cBhvr>
                                        <p:cTn id="34" dur="500"/>
                                        <p:tgtEl>
                                          <p:spTgt spid="187395">
                                            <p:txEl>
                                              <p:pRg st="6" end="6"/>
                                            </p:txEl>
                                          </p:spTgt>
                                        </p:tgtEl>
                                      </p:cBhvr>
                                    </p:animEffect>
                                  </p:childTnLst>
                                </p:cTn>
                              </p:par>
                            </p:childTnLst>
                          </p:cTn>
                        </p:par>
                        <p:par>
                          <p:cTn id="35" fill="hold" nodeType="afterGroup">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187395">
                                            <p:txEl>
                                              <p:pRg st="7" end="7"/>
                                            </p:txEl>
                                          </p:spTgt>
                                        </p:tgtEl>
                                        <p:attrNameLst>
                                          <p:attrName>style.visibility</p:attrName>
                                        </p:attrNameLst>
                                      </p:cBhvr>
                                      <p:to>
                                        <p:strVal val="visible"/>
                                      </p:to>
                                    </p:set>
                                    <p:animEffect transition="in" filter="wipe(up)">
                                      <p:cBhvr>
                                        <p:cTn id="38" dur="500"/>
                                        <p:tgtEl>
                                          <p:spTgt spid="187395">
                                            <p:txEl>
                                              <p:pRg st="7" end="7"/>
                                            </p:txEl>
                                          </p:spTgt>
                                        </p:tgtEl>
                                      </p:cBhvr>
                                    </p:animEffect>
                                  </p:childTnLst>
                                </p:cTn>
                              </p:par>
                            </p:childTnLst>
                          </p:cTn>
                        </p:par>
                        <p:par>
                          <p:cTn id="39" fill="hold" nodeType="afterGroup">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187395">
                                            <p:txEl>
                                              <p:pRg st="8" end="8"/>
                                            </p:txEl>
                                          </p:spTgt>
                                        </p:tgtEl>
                                        <p:attrNameLst>
                                          <p:attrName>style.visibility</p:attrName>
                                        </p:attrNameLst>
                                      </p:cBhvr>
                                      <p:to>
                                        <p:strVal val="visible"/>
                                      </p:to>
                                    </p:set>
                                    <p:animEffect transition="in" filter="wipe(up)">
                                      <p:cBhvr>
                                        <p:cTn id="42" dur="500"/>
                                        <p:tgtEl>
                                          <p:spTgt spid="18739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87395">
                                            <p:txEl>
                                              <p:pRg st="10" end="10"/>
                                            </p:txEl>
                                          </p:spTgt>
                                        </p:tgtEl>
                                        <p:attrNameLst>
                                          <p:attrName>style.visibility</p:attrName>
                                        </p:attrNameLst>
                                      </p:cBhvr>
                                      <p:to>
                                        <p:strVal val="visible"/>
                                      </p:to>
                                    </p:set>
                                    <p:animEffect transition="in" filter="wipe(up)">
                                      <p:cBhvr>
                                        <p:cTn id="47" dur="500"/>
                                        <p:tgtEl>
                                          <p:spTgt spid="187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F2E778E-BB1C-44F2-8189-98292B78031C}" type="slidenum">
              <a:rPr lang="en-US" altLang="zh-CN"/>
              <a:pPr/>
              <a:t>30</a:t>
            </a:fld>
            <a:endParaRPr lang="en-US" altLang="zh-CN"/>
          </a:p>
        </p:txBody>
      </p:sp>
      <p:sp>
        <p:nvSpPr>
          <p:cNvPr id="246786" name="Rectangle 2"/>
          <p:cNvSpPr>
            <a:spLocks noGrp="1" noChangeArrowheads="1"/>
          </p:cNvSpPr>
          <p:nvPr>
            <p:ph type="title"/>
          </p:nvPr>
        </p:nvSpPr>
        <p:spPr/>
        <p:txBody>
          <a:bodyPr/>
          <a:lstStyle/>
          <a:p>
            <a:r>
              <a:rPr lang="zh-CN" altLang="en-US" sz="3600">
                <a:latin typeface="宋体" pitchFamily="2" charset="-122"/>
              </a:rPr>
              <a:t>运算符</a:t>
            </a:r>
            <a:endParaRPr lang="zh-CN" altLang="en-US"/>
          </a:p>
        </p:txBody>
      </p:sp>
      <p:sp>
        <p:nvSpPr>
          <p:cNvPr id="246787" name="Rectangle 3"/>
          <p:cNvSpPr>
            <a:spLocks noGrp="1" noChangeArrowheads="1"/>
          </p:cNvSpPr>
          <p:nvPr>
            <p:ph type="body" idx="1"/>
          </p:nvPr>
        </p:nvSpPr>
        <p:spPr>
          <a:xfrm>
            <a:off x="304800" y="1066800"/>
            <a:ext cx="8839200" cy="5410200"/>
          </a:xfrm>
        </p:spPr>
        <p:txBody>
          <a:bodyPr/>
          <a:lstStyle/>
          <a:p>
            <a:r>
              <a:rPr lang="zh-CN" altLang="en-US">
                <a:latin typeface="宋体" pitchFamily="2" charset="-122"/>
              </a:rPr>
              <a:t>关系运算符的正规表达式为：</a:t>
            </a:r>
          </a:p>
          <a:p>
            <a:pPr lvl="1" algn="ctr">
              <a:buFontTx/>
              <a:buNone/>
            </a:pPr>
            <a:r>
              <a:rPr lang="en-US" altLang="zh-CN">
                <a:latin typeface="Verdana" pitchFamily="34" charset="0"/>
              </a:rPr>
              <a:t>&lt; |&lt;= | = | &lt;&gt; | &gt;= | &gt;</a:t>
            </a:r>
          </a:p>
          <a:p>
            <a:pPr lvl="1" algn="ctr">
              <a:buFontTx/>
              <a:buNone/>
            </a:pPr>
            <a:endParaRPr lang="en-US" altLang="zh-CN">
              <a:latin typeface="宋体" pitchFamily="2" charset="-122"/>
            </a:endParaRPr>
          </a:p>
          <a:p>
            <a:r>
              <a:rPr lang="zh-CN" altLang="en-US">
                <a:latin typeface="宋体" pitchFamily="2" charset="-122"/>
              </a:rPr>
              <a:t>正规定义式：</a:t>
            </a:r>
          </a:p>
          <a:p>
            <a:pPr lvl="1">
              <a:buFontTx/>
              <a:buNone/>
            </a:pPr>
            <a:r>
              <a:rPr lang="en-US" altLang="zh-CN" b="0">
                <a:latin typeface="Verdana" pitchFamily="34" charset="0"/>
              </a:rPr>
              <a:t>relop</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&lt; |&lt;= | = | &lt;&gt; | &gt;= | &gt;</a:t>
            </a:r>
          </a:p>
          <a:p>
            <a:pPr lvl="1">
              <a:buFontTx/>
              <a:buNone/>
            </a:pPr>
            <a:endParaRPr lang="en-US" altLang="zh-CN">
              <a:latin typeface="宋体" pitchFamily="2" charset="-122"/>
            </a:endParaRPr>
          </a:p>
          <a:p>
            <a:r>
              <a:rPr lang="zh-CN" altLang="en-US">
                <a:latin typeface="宋体" pitchFamily="2" charset="-122"/>
              </a:rPr>
              <a:t>关系运算符的正规文法：</a:t>
            </a:r>
          </a:p>
          <a:p>
            <a:pPr lvl="1" algn="just">
              <a:buFontTx/>
              <a:buNone/>
            </a:pPr>
            <a:r>
              <a:rPr lang="en-US" altLang="zh-CN" i="1">
                <a:latin typeface="Verdana" pitchFamily="34" charset="0"/>
              </a:rPr>
              <a:t>relop </a:t>
            </a:r>
            <a:r>
              <a:rPr lang="en-US" altLang="zh-CN">
                <a:latin typeface="Verdana" pitchFamily="34" charset="0"/>
                <a:sym typeface="Symbol" pitchFamily="18" charset="2"/>
              </a:rPr>
              <a:t></a:t>
            </a:r>
            <a:r>
              <a:rPr lang="en-US" altLang="zh-CN">
                <a:latin typeface="Verdana" pitchFamily="34" charset="0"/>
              </a:rPr>
              <a:t> &lt; | &lt;</a:t>
            </a:r>
            <a:r>
              <a:rPr lang="en-US" altLang="zh-CN" i="1">
                <a:latin typeface="Verdana" pitchFamily="34" charset="0"/>
              </a:rPr>
              <a:t>equal</a:t>
            </a:r>
            <a:r>
              <a:rPr lang="en-US" altLang="zh-CN">
                <a:latin typeface="Verdana" pitchFamily="34" charset="0"/>
              </a:rPr>
              <a:t> | = |&lt;</a:t>
            </a:r>
            <a:r>
              <a:rPr lang="en-US" altLang="zh-CN" i="1">
                <a:latin typeface="Verdana" pitchFamily="34" charset="0"/>
              </a:rPr>
              <a:t>greater</a:t>
            </a:r>
            <a:r>
              <a:rPr lang="en-US" altLang="zh-CN">
                <a:latin typeface="Verdana" pitchFamily="34" charset="0"/>
              </a:rPr>
              <a:t> | &gt; | &gt;</a:t>
            </a:r>
            <a:r>
              <a:rPr lang="en-US" altLang="zh-CN" i="1">
                <a:latin typeface="Verdana" pitchFamily="34" charset="0"/>
              </a:rPr>
              <a:t>equal</a:t>
            </a:r>
            <a:endParaRPr lang="en-US" altLang="zh-CN">
              <a:latin typeface="Verdana" pitchFamily="34" charset="0"/>
            </a:endParaRPr>
          </a:p>
          <a:p>
            <a:pPr lvl="1" algn="just">
              <a:buFontTx/>
              <a:buNone/>
            </a:pPr>
            <a:r>
              <a:rPr lang="en-US" altLang="zh-CN" i="1">
                <a:latin typeface="Verdana" pitchFamily="34" charset="0"/>
              </a:rPr>
              <a:t>greater</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&gt;</a:t>
            </a:r>
          </a:p>
          <a:p>
            <a:pPr lvl="1" algn="just">
              <a:buFontTx/>
              <a:buNone/>
            </a:pPr>
            <a:r>
              <a:rPr lang="en-US" altLang="zh-CN" i="1">
                <a:latin typeface="Verdana" pitchFamily="34" charset="0"/>
              </a:rPr>
              <a:t>equal</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wipe(up)">
                                      <p:cBhvr>
                                        <p:cTn id="7" dur="500"/>
                                        <p:tgtEl>
                                          <p:spTgt spid="24678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6787">
                                            <p:txEl>
                                              <p:pRg st="1" end="1"/>
                                            </p:txEl>
                                          </p:spTgt>
                                        </p:tgtEl>
                                        <p:attrNameLst>
                                          <p:attrName>style.visibility</p:attrName>
                                        </p:attrNameLst>
                                      </p:cBhvr>
                                      <p:to>
                                        <p:strVal val="visible"/>
                                      </p:to>
                                    </p:set>
                                    <p:animEffect transition="in" filter="wipe(up)">
                                      <p:cBhvr>
                                        <p:cTn id="11" dur="500"/>
                                        <p:tgtEl>
                                          <p:spTgt spid="24678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46787">
                                            <p:txEl>
                                              <p:pRg st="3" end="3"/>
                                            </p:txEl>
                                          </p:spTgt>
                                        </p:tgtEl>
                                        <p:attrNameLst>
                                          <p:attrName>style.visibility</p:attrName>
                                        </p:attrNameLst>
                                      </p:cBhvr>
                                      <p:to>
                                        <p:strVal val="visible"/>
                                      </p:to>
                                    </p:set>
                                    <p:animEffect transition="in" filter="wipe(up)">
                                      <p:cBhvr>
                                        <p:cTn id="16" dur="500"/>
                                        <p:tgtEl>
                                          <p:spTgt spid="246787">
                                            <p:txEl>
                                              <p:pRg st="3" end="3"/>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46787">
                                            <p:txEl>
                                              <p:pRg st="4" end="4"/>
                                            </p:txEl>
                                          </p:spTgt>
                                        </p:tgtEl>
                                        <p:attrNameLst>
                                          <p:attrName>style.visibility</p:attrName>
                                        </p:attrNameLst>
                                      </p:cBhvr>
                                      <p:to>
                                        <p:strVal val="visible"/>
                                      </p:to>
                                    </p:set>
                                    <p:animEffect transition="in" filter="wipe(up)">
                                      <p:cBhvr>
                                        <p:cTn id="20" dur="500"/>
                                        <p:tgtEl>
                                          <p:spTgt spid="24678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46787">
                                            <p:txEl>
                                              <p:pRg st="6" end="6"/>
                                            </p:txEl>
                                          </p:spTgt>
                                        </p:tgtEl>
                                        <p:attrNameLst>
                                          <p:attrName>style.visibility</p:attrName>
                                        </p:attrNameLst>
                                      </p:cBhvr>
                                      <p:to>
                                        <p:strVal val="visible"/>
                                      </p:to>
                                    </p:set>
                                    <p:animEffect transition="in" filter="wipe(up)">
                                      <p:cBhvr>
                                        <p:cTn id="25" dur="500"/>
                                        <p:tgtEl>
                                          <p:spTgt spid="246787">
                                            <p:txEl>
                                              <p:pRg st="6" end="6"/>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46787">
                                            <p:txEl>
                                              <p:pRg st="7" end="7"/>
                                            </p:txEl>
                                          </p:spTgt>
                                        </p:tgtEl>
                                        <p:attrNameLst>
                                          <p:attrName>style.visibility</p:attrName>
                                        </p:attrNameLst>
                                      </p:cBhvr>
                                      <p:to>
                                        <p:strVal val="visible"/>
                                      </p:to>
                                    </p:set>
                                    <p:animEffect transition="in" filter="wipe(up)">
                                      <p:cBhvr>
                                        <p:cTn id="29" dur="500"/>
                                        <p:tgtEl>
                                          <p:spTgt spid="246787">
                                            <p:txEl>
                                              <p:pRg st="7" end="7"/>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46787">
                                            <p:txEl>
                                              <p:pRg st="8" end="8"/>
                                            </p:txEl>
                                          </p:spTgt>
                                        </p:tgtEl>
                                        <p:attrNameLst>
                                          <p:attrName>style.visibility</p:attrName>
                                        </p:attrNameLst>
                                      </p:cBhvr>
                                      <p:to>
                                        <p:strVal val="visible"/>
                                      </p:to>
                                    </p:set>
                                    <p:animEffect transition="in" filter="wipe(up)">
                                      <p:cBhvr>
                                        <p:cTn id="33" dur="500"/>
                                        <p:tgtEl>
                                          <p:spTgt spid="246787">
                                            <p:txEl>
                                              <p:pRg st="8" end="8"/>
                                            </p:txEl>
                                          </p:spTgt>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246787">
                                            <p:txEl>
                                              <p:pRg st="9" end="9"/>
                                            </p:txEl>
                                          </p:spTgt>
                                        </p:tgtEl>
                                        <p:attrNameLst>
                                          <p:attrName>style.visibility</p:attrName>
                                        </p:attrNameLst>
                                      </p:cBhvr>
                                      <p:to>
                                        <p:strVal val="visible"/>
                                      </p:to>
                                    </p:set>
                                    <p:animEffect transition="in" filter="wipe(up)">
                                      <p:cBhvr>
                                        <p:cTn id="37" dur="500"/>
                                        <p:tgtEl>
                                          <p:spTgt spid="2467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uiExpand="1"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4176048-1A6E-4702-9BFE-1B973124D51A}" type="slidenum">
              <a:rPr lang="en-US" altLang="zh-CN"/>
              <a:pPr/>
              <a:t>31</a:t>
            </a:fld>
            <a:endParaRPr lang="en-US" altLang="zh-CN"/>
          </a:p>
        </p:txBody>
      </p:sp>
      <p:sp>
        <p:nvSpPr>
          <p:cNvPr id="248834" name="Rectangle 2"/>
          <p:cNvSpPr>
            <a:spLocks noGrp="1" noChangeArrowheads="1"/>
          </p:cNvSpPr>
          <p:nvPr>
            <p:ph type="title"/>
          </p:nvPr>
        </p:nvSpPr>
        <p:spPr/>
        <p:txBody>
          <a:bodyPr/>
          <a:lstStyle/>
          <a:p>
            <a:r>
              <a:rPr lang="zh-CN" altLang="en-US" sz="3600">
                <a:latin typeface="宋体" pitchFamily="2" charset="-122"/>
              </a:rPr>
              <a:t>三、状态转换图与记号的识别</a:t>
            </a:r>
            <a:endParaRPr lang="zh-CN" altLang="en-US" sz="4400"/>
          </a:p>
        </p:txBody>
      </p:sp>
      <p:sp>
        <p:nvSpPr>
          <p:cNvPr id="248835" name="Rectangle 3"/>
          <p:cNvSpPr>
            <a:spLocks noGrp="1" noChangeArrowheads="1"/>
          </p:cNvSpPr>
          <p:nvPr>
            <p:ph type="body" idx="1"/>
          </p:nvPr>
        </p:nvSpPr>
        <p:spPr/>
        <p:txBody>
          <a:bodyPr/>
          <a:lstStyle/>
          <a:p>
            <a:r>
              <a:rPr lang="zh-CN" altLang="en-US">
                <a:latin typeface="宋体" pitchFamily="2" charset="-122"/>
              </a:rPr>
              <a:t>状态转换图</a:t>
            </a:r>
          </a:p>
          <a:p>
            <a:r>
              <a:rPr lang="zh-CN" altLang="en-US">
                <a:latin typeface="宋体" pitchFamily="2" charset="-122"/>
              </a:rPr>
              <a:t>利用状态转换图识别记号</a:t>
            </a:r>
          </a:p>
          <a:p>
            <a:r>
              <a:rPr lang="zh-CN" altLang="en-US">
                <a:latin typeface="宋体" pitchFamily="2" charset="-122"/>
              </a:rPr>
              <a:t>为线性文法构造相应的状态转换图</a:t>
            </a:r>
          </a:p>
          <a:p>
            <a:pPr lvl="1"/>
            <a:r>
              <a:rPr lang="zh-CN" altLang="en-US">
                <a:latin typeface="宋体" pitchFamily="2" charset="-122"/>
              </a:rPr>
              <a:t>状态集合的构成</a:t>
            </a:r>
          </a:p>
          <a:p>
            <a:pPr lvl="1"/>
            <a:r>
              <a:rPr lang="zh-CN" altLang="en-US">
                <a:latin typeface="宋体" pitchFamily="2" charset="-122"/>
              </a:rPr>
              <a:t>状态之间边的形成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wipe(up)">
                                      <p:cBhvr>
                                        <p:cTn id="7" dur="500"/>
                                        <p:tgtEl>
                                          <p:spTgt spid="248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D0D2DA77-17F5-4B79-8DA5-55026F81B731}" type="slidenum">
              <a:rPr lang="en-US" altLang="zh-CN"/>
              <a:pPr/>
              <a:t>32</a:t>
            </a:fld>
            <a:endParaRPr lang="en-US" altLang="zh-CN"/>
          </a:p>
        </p:txBody>
      </p:sp>
      <p:sp>
        <p:nvSpPr>
          <p:cNvPr id="250882" name="Rectangle 2"/>
          <p:cNvSpPr>
            <a:spLocks noGrp="1" noChangeArrowheads="1"/>
          </p:cNvSpPr>
          <p:nvPr>
            <p:ph type="title"/>
          </p:nvPr>
        </p:nvSpPr>
        <p:spPr/>
        <p:txBody>
          <a:bodyPr/>
          <a:lstStyle/>
          <a:p>
            <a:r>
              <a:rPr lang="zh-CN" altLang="en-US" sz="3600">
                <a:latin typeface="宋体" pitchFamily="2" charset="-122"/>
              </a:rPr>
              <a:t>状态转换图</a:t>
            </a:r>
            <a:endParaRPr lang="zh-CN" altLang="en-US" sz="4400"/>
          </a:p>
        </p:txBody>
      </p:sp>
      <p:sp>
        <p:nvSpPr>
          <p:cNvPr id="250883" name="Rectangle 3"/>
          <p:cNvSpPr>
            <a:spLocks noGrp="1" noChangeArrowheads="1"/>
          </p:cNvSpPr>
          <p:nvPr>
            <p:ph type="body" idx="1"/>
          </p:nvPr>
        </p:nvSpPr>
        <p:spPr>
          <a:xfrm>
            <a:off x="228600" y="1219200"/>
            <a:ext cx="8686800" cy="3604956"/>
          </a:xfrm>
        </p:spPr>
        <p:txBody>
          <a:bodyPr/>
          <a:lstStyle/>
          <a:p>
            <a:r>
              <a:rPr lang="zh-CN" altLang="en-US" dirty="0" smtClean="0">
                <a:latin typeface="宋体" pitchFamily="2" charset="-122"/>
              </a:rPr>
              <a:t>构造词法分析程序的第一步首先是根据单词符号的正规文法构造状态转换图，然后再根据状态转换图进一步构造分析程序</a:t>
            </a:r>
            <a:endParaRPr lang="en-US" altLang="zh-CN" dirty="0" smtClean="0">
              <a:latin typeface="宋体" pitchFamily="2" charset="-122"/>
            </a:endParaRPr>
          </a:p>
          <a:p>
            <a:endParaRPr lang="en-US" altLang="zh-CN" dirty="0" smtClean="0">
              <a:latin typeface="宋体" pitchFamily="2" charset="-122"/>
            </a:endParaRPr>
          </a:p>
          <a:p>
            <a:r>
              <a:rPr lang="zh-CN" altLang="en-US" dirty="0" smtClean="0">
                <a:latin typeface="宋体" pitchFamily="2" charset="-122"/>
              </a:rPr>
              <a:t>根据有限自动机与正规文法的等价性，可以根据记号的正规文法来构造相应</a:t>
            </a:r>
            <a:r>
              <a:rPr lang="zh-CN" altLang="en-US" smtClean="0">
                <a:latin typeface="宋体" pitchFamily="2" charset="-122"/>
              </a:rPr>
              <a:t>的有限自动机</a:t>
            </a:r>
            <a:r>
              <a:rPr lang="zh-CN" altLang="en-US" dirty="0" smtClean="0">
                <a:latin typeface="宋体" pitchFamily="2" charset="-122"/>
              </a:rPr>
              <a:t>，并用状态转换图表示</a:t>
            </a:r>
            <a:endParaRPr lang="en-US" altLang="zh-CN"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up)">
                                      <p:cBhvr>
                                        <p:cTn id="7" dur="500"/>
                                        <p:tgtEl>
                                          <p:spTgt spid="25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0883">
                                            <p:txEl>
                                              <p:pRg st="2" end="2"/>
                                            </p:txEl>
                                          </p:spTgt>
                                        </p:tgtEl>
                                        <p:attrNameLst>
                                          <p:attrName>style.visibility</p:attrName>
                                        </p:attrNameLst>
                                      </p:cBhvr>
                                      <p:to>
                                        <p:strVal val="visible"/>
                                      </p:to>
                                    </p:set>
                                    <p:animEffect transition="in" filter="wipe(up)">
                                      <p:cBhvr>
                                        <p:cTn id="12" dur="500"/>
                                        <p:tgtEl>
                                          <p:spTgt spid="250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7082273C-FE6C-4AFA-96EB-9E2F5802A06B}" type="slidenum">
              <a:rPr lang="en-US" altLang="zh-CN"/>
              <a:pPr/>
              <a:t>33</a:t>
            </a:fld>
            <a:endParaRPr lang="en-US" altLang="zh-CN"/>
          </a:p>
        </p:txBody>
      </p:sp>
      <p:sp>
        <p:nvSpPr>
          <p:cNvPr id="252930" name="Rectangle 2"/>
          <p:cNvSpPr>
            <a:spLocks noGrp="1" noChangeArrowheads="1"/>
          </p:cNvSpPr>
          <p:nvPr>
            <p:ph type="title"/>
          </p:nvPr>
        </p:nvSpPr>
        <p:spPr/>
        <p:txBody>
          <a:bodyPr/>
          <a:lstStyle/>
          <a:p>
            <a:r>
              <a:rPr lang="zh-CN" altLang="en-US" sz="3600">
                <a:latin typeface="宋体" pitchFamily="2" charset="-122"/>
              </a:rPr>
              <a:t>标识符的状态转换图</a:t>
            </a:r>
            <a:endParaRPr lang="zh-CN" altLang="en-US" sz="4400">
              <a:latin typeface="宋体" pitchFamily="2" charset="-122"/>
            </a:endParaRPr>
          </a:p>
        </p:txBody>
      </p:sp>
      <p:sp>
        <p:nvSpPr>
          <p:cNvPr id="252931" name="Rectangle 3"/>
          <p:cNvSpPr>
            <a:spLocks noGrp="1" noChangeArrowheads="1"/>
          </p:cNvSpPr>
          <p:nvPr>
            <p:ph type="body" idx="1"/>
          </p:nvPr>
        </p:nvSpPr>
        <p:spPr>
          <a:xfrm>
            <a:off x="228600" y="1219200"/>
            <a:ext cx="8686800" cy="2590800"/>
          </a:xfrm>
        </p:spPr>
        <p:txBody>
          <a:bodyPr/>
          <a:lstStyle/>
          <a:p>
            <a:r>
              <a:rPr lang="zh-CN" altLang="en-US">
                <a:latin typeface="Verdana" pitchFamily="34" charset="0"/>
              </a:rPr>
              <a:t>标识符的文法产生式：</a:t>
            </a:r>
          </a:p>
          <a:p>
            <a:pPr lvl="1">
              <a:buFontTx/>
              <a:buNone/>
            </a:pPr>
            <a:r>
              <a:rPr lang="en-US" altLang="zh-CN" i="1">
                <a:latin typeface="Verdana" pitchFamily="34" charset="0"/>
              </a:rPr>
              <a:t>id</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letter </a:t>
            </a:r>
            <a:r>
              <a:rPr lang="en-US" altLang="zh-CN" i="1">
                <a:latin typeface="Verdana" pitchFamily="34" charset="0"/>
              </a:rPr>
              <a:t>rid</a:t>
            </a:r>
          </a:p>
          <a:p>
            <a:pPr lvl="1">
              <a:buFontTx/>
              <a:buNone/>
            </a:pPr>
            <a:r>
              <a:rPr lang="en-US" altLang="zh-CN" i="1">
                <a:latin typeface="Verdana" pitchFamily="34" charset="0"/>
              </a:rPr>
              <a:t>rid</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a:t>
            </a:r>
            <a:r>
              <a:rPr lang="en-US" altLang="zh-CN">
                <a:latin typeface="Verdana" pitchFamily="34" charset="0"/>
                <a:sym typeface="Symbol" pitchFamily="18" charset="2"/>
              </a:rPr>
              <a:t></a:t>
            </a:r>
            <a:r>
              <a:rPr lang="en-US" altLang="zh-CN">
                <a:latin typeface="Verdana" pitchFamily="34" charset="0"/>
              </a:rPr>
              <a:t> | letter </a:t>
            </a:r>
            <a:r>
              <a:rPr lang="en-US" altLang="zh-CN" i="1">
                <a:latin typeface="Verdana" pitchFamily="34" charset="0"/>
              </a:rPr>
              <a:t>rid</a:t>
            </a:r>
            <a:r>
              <a:rPr lang="en-US" altLang="zh-CN">
                <a:latin typeface="Verdana" pitchFamily="34" charset="0"/>
              </a:rPr>
              <a:t> | digit </a:t>
            </a:r>
            <a:r>
              <a:rPr lang="en-US" altLang="zh-CN" i="1">
                <a:latin typeface="Verdana" pitchFamily="34" charset="0"/>
              </a:rPr>
              <a:t>rid</a:t>
            </a:r>
          </a:p>
          <a:p>
            <a:pPr lvl="1">
              <a:buFontTx/>
              <a:buNone/>
            </a:pPr>
            <a:endParaRPr lang="en-US" altLang="zh-CN" i="1">
              <a:latin typeface="Verdana" pitchFamily="34" charset="0"/>
            </a:endParaRPr>
          </a:p>
          <a:p>
            <a:r>
              <a:rPr lang="zh-CN" altLang="en-US">
                <a:latin typeface="Verdana" pitchFamily="34" charset="0"/>
              </a:rPr>
              <a:t>标识符的状态转换图</a:t>
            </a:r>
          </a:p>
        </p:txBody>
      </p:sp>
      <p:grpSp>
        <p:nvGrpSpPr>
          <p:cNvPr id="252932" name="Group 4"/>
          <p:cNvGrpSpPr>
            <a:grpSpLocks/>
          </p:cNvGrpSpPr>
          <p:nvPr/>
        </p:nvGrpSpPr>
        <p:grpSpPr bwMode="auto">
          <a:xfrm>
            <a:off x="1371600" y="4038600"/>
            <a:ext cx="7010400" cy="1647825"/>
            <a:chOff x="864" y="2466"/>
            <a:chExt cx="4416" cy="1038"/>
          </a:xfrm>
        </p:grpSpPr>
        <p:sp>
          <p:nvSpPr>
            <p:cNvPr id="252933" name="Rectangle 5"/>
            <p:cNvSpPr>
              <a:spLocks noChangeArrowheads="1"/>
            </p:cNvSpPr>
            <p:nvPr/>
          </p:nvSpPr>
          <p:spPr bwMode="auto">
            <a:xfrm>
              <a:off x="864" y="3090"/>
              <a:ext cx="358"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altLang="zh-CN" sz="2800">
                  <a:ea typeface="宋体" pitchFamily="2" charset="-122"/>
                </a:rPr>
                <a:t>0</a:t>
              </a:r>
            </a:p>
          </p:txBody>
        </p:sp>
        <p:sp>
          <p:nvSpPr>
            <p:cNvPr id="252934" name="Rectangle 6"/>
            <p:cNvSpPr>
              <a:spLocks noChangeArrowheads="1"/>
            </p:cNvSpPr>
            <p:nvPr/>
          </p:nvSpPr>
          <p:spPr bwMode="auto">
            <a:xfrm>
              <a:off x="2426" y="3084"/>
              <a:ext cx="358"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altLang="zh-CN" sz="2800">
                  <a:ea typeface="宋体" pitchFamily="2" charset="-122"/>
                </a:rPr>
                <a:t>1</a:t>
              </a:r>
            </a:p>
          </p:txBody>
        </p:sp>
        <p:sp>
          <p:nvSpPr>
            <p:cNvPr id="252935" name="Rectangle 7"/>
            <p:cNvSpPr>
              <a:spLocks noChangeArrowheads="1"/>
            </p:cNvSpPr>
            <p:nvPr/>
          </p:nvSpPr>
          <p:spPr bwMode="auto">
            <a:xfrm>
              <a:off x="4682" y="3120"/>
              <a:ext cx="358"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altLang="zh-CN" sz="2800">
                  <a:ea typeface="宋体" pitchFamily="2" charset="-122"/>
                </a:rPr>
                <a:t>2</a:t>
              </a:r>
            </a:p>
          </p:txBody>
        </p:sp>
        <p:sp>
          <p:nvSpPr>
            <p:cNvPr id="252936" name="Oval 8"/>
            <p:cNvSpPr>
              <a:spLocks noChangeArrowheads="1"/>
            </p:cNvSpPr>
            <p:nvPr/>
          </p:nvSpPr>
          <p:spPr bwMode="auto">
            <a:xfrm>
              <a:off x="864" y="3051"/>
              <a:ext cx="344" cy="370"/>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2937" name="Oval 9"/>
            <p:cNvSpPr>
              <a:spLocks noChangeArrowheads="1"/>
            </p:cNvSpPr>
            <p:nvPr/>
          </p:nvSpPr>
          <p:spPr bwMode="auto">
            <a:xfrm>
              <a:off x="2413" y="3057"/>
              <a:ext cx="375" cy="370"/>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2938" name="Oval 10"/>
            <p:cNvSpPr>
              <a:spLocks noChangeArrowheads="1"/>
            </p:cNvSpPr>
            <p:nvPr/>
          </p:nvSpPr>
          <p:spPr bwMode="auto">
            <a:xfrm>
              <a:off x="4655" y="3072"/>
              <a:ext cx="385" cy="38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2939" name="Line 11"/>
            <p:cNvSpPr>
              <a:spLocks noChangeShapeType="1"/>
            </p:cNvSpPr>
            <p:nvPr/>
          </p:nvSpPr>
          <p:spPr bwMode="auto">
            <a:xfrm>
              <a:off x="1229" y="3263"/>
              <a:ext cx="1168" cy="1"/>
            </a:xfrm>
            <a:prstGeom prst="line">
              <a:avLst/>
            </a:prstGeom>
            <a:noFill/>
            <a:ln w="952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2940" name="Line 12"/>
            <p:cNvSpPr>
              <a:spLocks noChangeShapeType="1"/>
            </p:cNvSpPr>
            <p:nvPr/>
          </p:nvSpPr>
          <p:spPr bwMode="auto">
            <a:xfrm>
              <a:off x="2787" y="3272"/>
              <a:ext cx="1807" cy="1"/>
            </a:xfrm>
            <a:prstGeom prst="line">
              <a:avLst/>
            </a:prstGeom>
            <a:noFill/>
            <a:ln w="952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2941" name="Rectangle 13"/>
            <p:cNvSpPr>
              <a:spLocks noChangeArrowheads="1"/>
            </p:cNvSpPr>
            <p:nvPr/>
          </p:nvSpPr>
          <p:spPr bwMode="auto">
            <a:xfrm>
              <a:off x="2049" y="2466"/>
              <a:ext cx="1359"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a:ea typeface="宋体" pitchFamily="2" charset="-122"/>
                </a:rPr>
                <a:t>letter/digit</a:t>
              </a:r>
            </a:p>
          </p:txBody>
        </p:sp>
        <p:sp>
          <p:nvSpPr>
            <p:cNvPr id="252942" name="Rectangle 14"/>
            <p:cNvSpPr>
              <a:spLocks noChangeArrowheads="1"/>
            </p:cNvSpPr>
            <p:nvPr/>
          </p:nvSpPr>
          <p:spPr bwMode="auto">
            <a:xfrm>
              <a:off x="1304" y="2937"/>
              <a:ext cx="1000"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a:ea typeface="宋体" pitchFamily="2" charset="-122"/>
                </a:rPr>
                <a:t>letter</a:t>
              </a:r>
            </a:p>
          </p:txBody>
        </p:sp>
        <p:sp>
          <p:nvSpPr>
            <p:cNvPr id="252943" name="Rectangle 15"/>
            <p:cNvSpPr>
              <a:spLocks noChangeArrowheads="1"/>
            </p:cNvSpPr>
            <p:nvPr/>
          </p:nvSpPr>
          <p:spPr bwMode="auto">
            <a:xfrm>
              <a:off x="3125" y="2951"/>
              <a:ext cx="90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a:ea typeface="宋体" pitchFamily="2" charset="-122"/>
                </a:rPr>
                <a:t>other</a:t>
              </a:r>
            </a:p>
          </p:txBody>
        </p:sp>
        <p:sp>
          <p:nvSpPr>
            <p:cNvPr id="252944" name="Rectangle 16"/>
            <p:cNvSpPr>
              <a:spLocks noChangeArrowheads="1"/>
            </p:cNvSpPr>
            <p:nvPr/>
          </p:nvSpPr>
          <p:spPr bwMode="auto">
            <a:xfrm>
              <a:off x="5044" y="2898"/>
              <a:ext cx="23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3200">
                  <a:ea typeface="宋体" pitchFamily="2" charset="-122"/>
                </a:rPr>
                <a:t>*</a:t>
              </a:r>
              <a:endParaRPr lang="en-US" altLang="zh-CN" sz="2800">
                <a:ea typeface="宋体" pitchFamily="2" charset="-122"/>
              </a:endParaRPr>
            </a:p>
          </p:txBody>
        </p:sp>
        <p:sp>
          <p:nvSpPr>
            <p:cNvPr id="252945" name="Arc 17"/>
            <p:cNvSpPr>
              <a:spLocks/>
            </p:cNvSpPr>
            <p:nvPr/>
          </p:nvSpPr>
          <p:spPr bwMode="auto">
            <a:xfrm flipV="1">
              <a:off x="2303" y="2784"/>
              <a:ext cx="385" cy="384"/>
            </a:xfrm>
            <a:custGeom>
              <a:avLst/>
              <a:gdLst>
                <a:gd name="G0" fmla="+- 21600 0 0"/>
                <a:gd name="G1" fmla="+- 21091 0 0"/>
                <a:gd name="G2" fmla="+- 21600 0 0"/>
                <a:gd name="T0" fmla="*/ 40537 w 43200"/>
                <a:gd name="T1" fmla="*/ 10702 h 42691"/>
                <a:gd name="T2" fmla="*/ 16939 w 43200"/>
                <a:gd name="T3" fmla="*/ 0 h 42691"/>
                <a:gd name="T4" fmla="*/ 21600 w 43200"/>
                <a:gd name="T5" fmla="*/ 21091 h 42691"/>
              </a:gdLst>
              <a:ahLst/>
              <a:cxnLst>
                <a:cxn ang="0">
                  <a:pos x="T0" y="T1"/>
                </a:cxn>
                <a:cxn ang="0">
                  <a:pos x="T2" y="T3"/>
                </a:cxn>
                <a:cxn ang="0">
                  <a:pos x="T4" y="T5"/>
                </a:cxn>
              </a:cxnLst>
              <a:rect l="0" t="0" r="r" b="b"/>
              <a:pathLst>
                <a:path w="43200" h="42691" fill="none" extrusionOk="0">
                  <a:moveTo>
                    <a:pt x="40537" y="10701"/>
                  </a:moveTo>
                  <a:cubicBezTo>
                    <a:pt x="42284" y="13885"/>
                    <a:pt x="43200" y="17459"/>
                    <a:pt x="43200" y="21091"/>
                  </a:cubicBezTo>
                  <a:cubicBezTo>
                    <a:pt x="43200" y="33020"/>
                    <a:pt x="33529" y="42691"/>
                    <a:pt x="21600" y="42691"/>
                  </a:cubicBezTo>
                  <a:cubicBezTo>
                    <a:pt x="9670" y="42691"/>
                    <a:pt x="0" y="33020"/>
                    <a:pt x="0" y="21091"/>
                  </a:cubicBezTo>
                  <a:cubicBezTo>
                    <a:pt x="-1" y="10957"/>
                    <a:pt x="7044" y="2186"/>
                    <a:pt x="16938" y="-1"/>
                  </a:cubicBezTo>
                </a:path>
                <a:path w="43200" h="42691" stroke="0" extrusionOk="0">
                  <a:moveTo>
                    <a:pt x="40537" y="10701"/>
                  </a:moveTo>
                  <a:cubicBezTo>
                    <a:pt x="42284" y="13885"/>
                    <a:pt x="43200" y="17459"/>
                    <a:pt x="43200" y="21091"/>
                  </a:cubicBezTo>
                  <a:cubicBezTo>
                    <a:pt x="43200" y="33020"/>
                    <a:pt x="33529" y="42691"/>
                    <a:pt x="21600" y="42691"/>
                  </a:cubicBezTo>
                  <a:cubicBezTo>
                    <a:pt x="9670" y="42691"/>
                    <a:pt x="0" y="33020"/>
                    <a:pt x="0" y="21091"/>
                  </a:cubicBezTo>
                  <a:cubicBezTo>
                    <a:pt x="-1" y="10957"/>
                    <a:pt x="7044" y="2186"/>
                    <a:pt x="16938" y="-1"/>
                  </a:cubicBezTo>
                  <a:lnTo>
                    <a:pt x="21600" y="21091"/>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46" name="Oval 18"/>
            <p:cNvSpPr>
              <a:spLocks noChangeArrowheads="1"/>
            </p:cNvSpPr>
            <p:nvPr/>
          </p:nvSpPr>
          <p:spPr bwMode="auto">
            <a:xfrm>
              <a:off x="4608" y="3024"/>
              <a:ext cx="480"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wipe(up)">
                                      <p:cBhvr>
                                        <p:cTn id="7" dur="500"/>
                                        <p:tgtEl>
                                          <p:spTgt spid="25293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animEffect transition="in" filter="wipe(up)">
                                      <p:cBhvr>
                                        <p:cTn id="11" dur="500"/>
                                        <p:tgtEl>
                                          <p:spTgt spid="25293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animEffect transition="in" filter="wipe(up)">
                                      <p:cBhvr>
                                        <p:cTn id="15" dur="500"/>
                                        <p:tgtEl>
                                          <p:spTgt spid="2529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52931">
                                            <p:txEl>
                                              <p:pRg st="4" end="4"/>
                                            </p:txEl>
                                          </p:spTgt>
                                        </p:tgtEl>
                                        <p:attrNameLst>
                                          <p:attrName>style.visibility</p:attrName>
                                        </p:attrNameLst>
                                      </p:cBhvr>
                                      <p:to>
                                        <p:strVal val="visible"/>
                                      </p:to>
                                    </p:set>
                                    <p:animEffect transition="in" filter="wipe(up)">
                                      <p:cBhvr>
                                        <p:cTn id="20" dur="500"/>
                                        <p:tgtEl>
                                          <p:spTgt spid="252931">
                                            <p:txEl>
                                              <p:pRg st="4" end="4"/>
                                            </p:txEl>
                                          </p:spTgt>
                                        </p:tgtEl>
                                      </p:cBhvr>
                                    </p:animEffect>
                                  </p:childTnLst>
                                </p:cTn>
                              </p:par>
                            </p:childTnLst>
                          </p:cTn>
                        </p:par>
                        <p:par>
                          <p:cTn id="21" fill="hold" nodeType="with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52932"/>
                                        </p:tgtEl>
                                        <p:attrNameLst>
                                          <p:attrName>style.visibility</p:attrName>
                                        </p:attrNameLst>
                                      </p:cBhvr>
                                      <p:to>
                                        <p:strVal val="visible"/>
                                      </p:to>
                                    </p:set>
                                    <p:animEffect transition="in" filter="wipe(left)">
                                      <p:cBhvr>
                                        <p:cTn id="24"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uiExpand="1"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0BE104CB-92C5-4D52-98D4-F5F97AF24A44}" type="slidenum">
              <a:rPr lang="en-US" altLang="zh-CN"/>
              <a:pPr/>
              <a:t>34</a:t>
            </a:fld>
            <a:endParaRPr lang="en-US" altLang="zh-CN"/>
          </a:p>
        </p:txBody>
      </p:sp>
      <p:sp>
        <p:nvSpPr>
          <p:cNvPr id="254978" name="Rectangle 2"/>
          <p:cNvSpPr>
            <a:spLocks noGrp="1" noChangeArrowheads="1"/>
          </p:cNvSpPr>
          <p:nvPr>
            <p:ph type="title"/>
          </p:nvPr>
        </p:nvSpPr>
        <p:spPr/>
        <p:txBody>
          <a:bodyPr/>
          <a:lstStyle/>
          <a:p>
            <a:r>
              <a:rPr lang="zh-CN" altLang="en-US" sz="3600">
                <a:latin typeface="宋体" pitchFamily="2" charset="-122"/>
              </a:rPr>
              <a:t>利用状态转换图识别记号</a:t>
            </a:r>
            <a:endParaRPr lang="zh-CN" altLang="en-US" sz="4400"/>
          </a:p>
        </p:txBody>
      </p:sp>
      <p:sp>
        <p:nvSpPr>
          <p:cNvPr id="254979" name="Rectangle 3"/>
          <p:cNvSpPr>
            <a:spLocks noGrp="1" noChangeArrowheads="1"/>
          </p:cNvSpPr>
          <p:nvPr>
            <p:ph type="body" idx="1"/>
          </p:nvPr>
        </p:nvSpPr>
        <p:spPr>
          <a:xfrm>
            <a:off x="381000" y="3248980"/>
            <a:ext cx="8763000" cy="838200"/>
          </a:xfrm>
        </p:spPr>
        <p:txBody>
          <a:bodyPr/>
          <a:lstStyle/>
          <a:p>
            <a:r>
              <a:rPr lang="zh-CN" altLang="en-US" dirty="0">
                <a:latin typeface="宋体" pitchFamily="2" charset="-122"/>
              </a:rPr>
              <a:t>语句 </a:t>
            </a:r>
            <a:r>
              <a:rPr lang="en-US" altLang="zh-CN" dirty="0">
                <a:latin typeface="宋体" pitchFamily="2" charset="-122"/>
              </a:rPr>
              <a:t>DO99K=1.10 </a:t>
            </a:r>
            <a:r>
              <a:rPr lang="zh-CN" altLang="en-US" dirty="0">
                <a:latin typeface="宋体" pitchFamily="2" charset="-122"/>
              </a:rPr>
              <a:t>中</a:t>
            </a:r>
            <a:r>
              <a:rPr lang="zh-CN" altLang="en-US" dirty="0"/>
              <a:t>标识符 </a:t>
            </a:r>
            <a:r>
              <a:rPr lang="en-US" altLang="zh-CN" dirty="0">
                <a:latin typeface="宋体" pitchFamily="2" charset="-122"/>
              </a:rPr>
              <a:t>DO99K</a:t>
            </a:r>
            <a:r>
              <a:rPr lang="en-US" altLang="zh-CN" dirty="0"/>
              <a:t> </a:t>
            </a:r>
            <a:r>
              <a:rPr lang="zh-CN" altLang="en-US" dirty="0"/>
              <a:t>的识别过程</a:t>
            </a:r>
          </a:p>
        </p:txBody>
      </p:sp>
      <p:grpSp>
        <p:nvGrpSpPr>
          <p:cNvPr id="254980" name="Group 4"/>
          <p:cNvGrpSpPr>
            <a:grpSpLocks/>
          </p:cNvGrpSpPr>
          <p:nvPr/>
        </p:nvGrpSpPr>
        <p:grpSpPr bwMode="auto">
          <a:xfrm>
            <a:off x="1143000" y="1371600"/>
            <a:ext cx="7010400" cy="1647825"/>
            <a:chOff x="864" y="2466"/>
            <a:chExt cx="4416" cy="1038"/>
          </a:xfrm>
        </p:grpSpPr>
        <p:sp>
          <p:nvSpPr>
            <p:cNvPr id="254981" name="Rectangle 5"/>
            <p:cNvSpPr>
              <a:spLocks noChangeArrowheads="1"/>
            </p:cNvSpPr>
            <p:nvPr/>
          </p:nvSpPr>
          <p:spPr bwMode="auto">
            <a:xfrm>
              <a:off x="864" y="3090"/>
              <a:ext cx="358"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altLang="zh-CN" sz="2800">
                  <a:ea typeface="宋体" pitchFamily="2" charset="-122"/>
                </a:rPr>
                <a:t>0</a:t>
              </a:r>
            </a:p>
          </p:txBody>
        </p:sp>
        <p:sp>
          <p:nvSpPr>
            <p:cNvPr id="254982" name="Rectangle 6"/>
            <p:cNvSpPr>
              <a:spLocks noChangeArrowheads="1"/>
            </p:cNvSpPr>
            <p:nvPr/>
          </p:nvSpPr>
          <p:spPr bwMode="auto">
            <a:xfrm>
              <a:off x="2426" y="3084"/>
              <a:ext cx="358"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altLang="zh-CN" sz="2800">
                  <a:ea typeface="宋体" pitchFamily="2" charset="-122"/>
                </a:rPr>
                <a:t>1</a:t>
              </a:r>
            </a:p>
          </p:txBody>
        </p:sp>
        <p:sp>
          <p:nvSpPr>
            <p:cNvPr id="254983" name="Rectangle 7"/>
            <p:cNvSpPr>
              <a:spLocks noChangeArrowheads="1"/>
            </p:cNvSpPr>
            <p:nvPr/>
          </p:nvSpPr>
          <p:spPr bwMode="auto">
            <a:xfrm>
              <a:off x="4682" y="3120"/>
              <a:ext cx="358"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altLang="zh-CN" sz="2800">
                  <a:ea typeface="宋体" pitchFamily="2" charset="-122"/>
                </a:rPr>
                <a:t>2</a:t>
              </a:r>
            </a:p>
          </p:txBody>
        </p:sp>
        <p:sp>
          <p:nvSpPr>
            <p:cNvPr id="254984" name="Oval 8"/>
            <p:cNvSpPr>
              <a:spLocks noChangeArrowheads="1"/>
            </p:cNvSpPr>
            <p:nvPr/>
          </p:nvSpPr>
          <p:spPr bwMode="auto">
            <a:xfrm>
              <a:off x="864" y="3051"/>
              <a:ext cx="344" cy="370"/>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5" name="Oval 9"/>
            <p:cNvSpPr>
              <a:spLocks noChangeArrowheads="1"/>
            </p:cNvSpPr>
            <p:nvPr/>
          </p:nvSpPr>
          <p:spPr bwMode="auto">
            <a:xfrm>
              <a:off x="2413" y="3057"/>
              <a:ext cx="375" cy="370"/>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6" name="Oval 10"/>
            <p:cNvSpPr>
              <a:spLocks noChangeArrowheads="1"/>
            </p:cNvSpPr>
            <p:nvPr/>
          </p:nvSpPr>
          <p:spPr bwMode="auto">
            <a:xfrm>
              <a:off x="4655" y="3072"/>
              <a:ext cx="385" cy="38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7" name="Line 11"/>
            <p:cNvSpPr>
              <a:spLocks noChangeShapeType="1"/>
            </p:cNvSpPr>
            <p:nvPr/>
          </p:nvSpPr>
          <p:spPr bwMode="auto">
            <a:xfrm>
              <a:off x="1229" y="3263"/>
              <a:ext cx="1168" cy="1"/>
            </a:xfrm>
            <a:prstGeom prst="line">
              <a:avLst/>
            </a:prstGeom>
            <a:noFill/>
            <a:ln w="952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8" name="Line 12"/>
            <p:cNvSpPr>
              <a:spLocks noChangeShapeType="1"/>
            </p:cNvSpPr>
            <p:nvPr/>
          </p:nvSpPr>
          <p:spPr bwMode="auto">
            <a:xfrm>
              <a:off x="2787" y="3272"/>
              <a:ext cx="1807" cy="1"/>
            </a:xfrm>
            <a:prstGeom prst="line">
              <a:avLst/>
            </a:prstGeom>
            <a:noFill/>
            <a:ln w="952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9" name="Rectangle 13"/>
            <p:cNvSpPr>
              <a:spLocks noChangeArrowheads="1"/>
            </p:cNvSpPr>
            <p:nvPr/>
          </p:nvSpPr>
          <p:spPr bwMode="auto">
            <a:xfrm>
              <a:off x="2049" y="2466"/>
              <a:ext cx="1359"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a:ea typeface="宋体" pitchFamily="2" charset="-122"/>
                </a:rPr>
                <a:t>letter/digit</a:t>
              </a:r>
            </a:p>
          </p:txBody>
        </p:sp>
        <p:sp>
          <p:nvSpPr>
            <p:cNvPr id="254990" name="Rectangle 14"/>
            <p:cNvSpPr>
              <a:spLocks noChangeArrowheads="1"/>
            </p:cNvSpPr>
            <p:nvPr/>
          </p:nvSpPr>
          <p:spPr bwMode="auto">
            <a:xfrm>
              <a:off x="1304" y="2937"/>
              <a:ext cx="1000"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a:ea typeface="宋体" pitchFamily="2" charset="-122"/>
                </a:rPr>
                <a:t>letter</a:t>
              </a:r>
            </a:p>
          </p:txBody>
        </p:sp>
        <p:sp>
          <p:nvSpPr>
            <p:cNvPr id="254991" name="Rectangle 15"/>
            <p:cNvSpPr>
              <a:spLocks noChangeArrowheads="1"/>
            </p:cNvSpPr>
            <p:nvPr/>
          </p:nvSpPr>
          <p:spPr bwMode="auto">
            <a:xfrm>
              <a:off x="3125" y="2951"/>
              <a:ext cx="90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a:ea typeface="宋体" pitchFamily="2" charset="-122"/>
                </a:rPr>
                <a:t>other</a:t>
              </a:r>
            </a:p>
          </p:txBody>
        </p:sp>
        <p:sp>
          <p:nvSpPr>
            <p:cNvPr id="254992" name="Rectangle 16"/>
            <p:cNvSpPr>
              <a:spLocks noChangeArrowheads="1"/>
            </p:cNvSpPr>
            <p:nvPr/>
          </p:nvSpPr>
          <p:spPr bwMode="auto">
            <a:xfrm>
              <a:off x="5044" y="2898"/>
              <a:ext cx="23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3200">
                  <a:ea typeface="宋体" pitchFamily="2" charset="-122"/>
                </a:rPr>
                <a:t>*</a:t>
              </a:r>
              <a:endParaRPr lang="en-US" altLang="zh-CN" sz="2800">
                <a:ea typeface="宋体" pitchFamily="2" charset="-122"/>
              </a:endParaRPr>
            </a:p>
          </p:txBody>
        </p:sp>
        <p:sp>
          <p:nvSpPr>
            <p:cNvPr id="254993" name="Arc 17"/>
            <p:cNvSpPr>
              <a:spLocks/>
            </p:cNvSpPr>
            <p:nvPr/>
          </p:nvSpPr>
          <p:spPr bwMode="auto">
            <a:xfrm flipV="1">
              <a:off x="2303" y="2784"/>
              <a:ext cx="385" cy="384"/>
            </a:xfrm>
            <a:custGeom>
              <a:avLst/>
              <a:gdLst>
                <a:gd name="G0" fmla="+- 21600 0 0"/>
                <a:gd name="G1" fmla="+- 21091 0 0"/>
                <a:gd name="G2" fmla="+- 21600 0 0"/>
                <a:gd name="T0" fmla="*/ 40537 w 43200"/>
                <a:gd name="T1" fmla="*/ 10702 h 42691"/>
                <a:gd name="T2" fmla="*/ 16939 w 43200"/>
                <a:gd name="T3" fmla="*/ 0 h 42691"/>
                <a:gd name="T4" fmla="*/ 21600 w 43200"/>
                <a:gd name="T5" fmla="*/ 21091 h 42691"/>
              </a:gdLst>
              <a:ahLst/>
              <a:cxnLst>
                <a:cxn ang="0">
                  <a:pos x="T0" y="T1"/>
                </a:cxn>
                <a:cxn ang="0">
                  <a:pos x="T2" y="T3"/>
                </a:cxn>
                <a:cxn ang="0">
                  <a:pos x="T4" y="T5"/>
                </a:cxn>
              </a:cxnLst>
              <a:rect l="0" t="0" r="r" b="b"/>
              <a:pathLst>
                <a:path w="43200" h="42691" fill="none" extrusionOk="0">
                  <a:moveTo>
                    <a:pt x="40537" y="10701"/>
                  </a:moveTo>
                  <a:cubicBezTo>
                    <a:pt x="42284" y="13885"/>
                    <a:pt x="43200" y="17459"/>
                    <a:pt x="43200" y="21091"/>
                  </a:cubicBezTo>
                  <a:cubicBezTo>
                    <a:pt x="43200" y="33020"/>
                    <a:pt x="33529" y="42691"/>
                    <a:pt x="21600" y="42691"/>
                  </a:cubicBezTo>
                  <a:cubicBezTo>
                    <a:pt x="9670" y="42691"/>
                    <a:pt x="0" y="33020"/>
                    <a:pt x="0" y="21091"/>
                  </a:cubicBezTo>
                  <a:cubicBezTo>
                    <a:pt x="-1" y="10957"/>
                    <a:pt x="7044" y="2186"/>
                    <a:pt x="16938" y="-1"/>
                  </a:cubicBezTo>
                </a:path>
                <a:path w="43200" h="42691" stroke="0" extrusionOk="0">
                  <a:moveTo>
                    <a:pt x="40537" y="10701"/>
                  </a:moveTo>
                  <a:cubicBezTo>
                    <a:pt x="42284" y="13885"/>
                    <a:pt x="43200" y="17459"/>
                    <a:pt x="43200" y="21091"/>
                  </a:cubicBezTo>
                  <a:cubicBezTo>
                    <a:pt x="43200" y="33020"/>
                    <a:pt x="33529" y="42691"/>
                    <a:pt x="21600" y="42691"/>
                  </a:cubicBezTo>
                  <a:cubicBezTo>
                    <a:pt x="9670" y="42691"/>
                    <a:pt x="0" y="33020"/>
                    <a:pt x="0" y="21091"/>
                  </a:cubicBezTo>
                  <a:cubicBezTo>
                    <a:pt x="-1" y="10957"/>
                    <a:pt x="7044" y="2186"/>
                    <a:pt x="16938" y="-1"/>
                  </a:cubicBezTo>
                  <a:lnTo>
                    <a:pt x="21600" y="21091"/>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94" name="Oval 18"/>
            <p:cNvSpPr>
              <a:spLocks noChangeArrowheads="1"/>
            </p:cNvSpPr>
            <p:nvPr/>
          </p:nvSpPr>
          <p:spPr bwMode="auto">
            <a:xfrm>
              <a:off x="4608" y="3024"/>
              <a:ext cx="480"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 name="Text Box 19"/>
          <p:cNvSpPr txBox="1">
            <a:spLocks noChangeArrowheads="1"/>
          </p:cNvSpPr>
          <p:nvPr/>
        </p:nvSpPr>
        <p:spPr bwMode="auto">
          <a:xfrm>
            <a:off x="381000" y="4194085"/>
            <a:ext cx="1025525" cy="457200"/>
          </a:xfrm>
          <a:prstGeom prst="rect">
            <a:avLst/>
          </a:prstGeom>
          <a:noFill/>
          <a:ln w="9525">
            <a:noFill/>
            <a:miter lim="800000"/>
            <a:headEnd/>
            <a:tailEnd/>
          </a:ln>
        </p:spPr>
        <p:txBody>
          <a:bodyPr wrap="none">
            <a:spAutoFit/>
          </a:bodyPr>
          <a:lstStyle/>
          <a:p>
            <a:r>
              <a:rPr lang="zh-CN" altLang="en-US">
                <a:ea typeface="宋体" charset="-122"/>
              </a:rPr>
              <a:t>状态 </a:t>
            </a:r>
            <a:r>
              <a:rPr lang="en-US" altLang="zh-CN">
                <a:ea typeface="宋体" charset="-122"/>
              </a:rPr>
              <a:t>0</a:t>
            </a:r>
          </a:p>
        </p:txBody>
      </p:sp>
      <p:grpSp>
        <p:nvGrpSpPr>
          <p:cNvPr id="21" name="Group 20"/>
          <p:cNvGrpSpPr>
            <a:grpSpLocks/>
          </p:cNvGrpSpPr>
          <p:nvPr/>
        </p:nvGrpSpPr>
        <p:grpSpPr bwMode="auto">
          <a:xfrm>
            <a:off x="746125" y="4194085"/>
            <a:ext cx="1879600" cy="944563"/>
            <a:chOff x="614" y="3005"/>
            <a:chExt cx="1184" cy="595"/>
          </a:xfrm>
        </p:grpSpPr>
        <p:sp>
          <p:nvSpPr>
            <p:cNvPr id="22" name="Text Box 21"/>
            <p:cNvSpPr txBox="1">
              <a:spLocks noChangeArrowheads="1"/>
            </p:cNvSpPr>
            <p:nvPr/>
          </p:nvSpPr>
          <p:spPr bwMode="auto">
            <a:xfrm>
              <a:off x="614" y="3350"/>
              <a:ext cx="554" cy="250"/>
            </a:xfrm>
            <a:prstGeom prst="rect">
              <a:avLst/>
            </a:prstGeom>
            <a:noFill/>
            <a:ln w="9525">
              <a:noFill/>
              <a:miter lim="800000"/>
              <a:headEnd/>
              <a:tailEnd/>
            </a:ln>
          </p:spPr>
          <p:txBody>
            <a:bodyPr wrap="none">
              <a:spAutoFit/>
            </a:bodyPr>
            <a:lstStyle/>
            <a:p>
              <a:r>
                <a:rPr lang="zh-CN" altLang="en-US" sz="2000">
                  <a:ea typeface="宋体" charset="-122"/>
                </a:rPr>
                <a:t>读入</a:t>
              </a:r>
              <a:r>
                <a:rPr lang="en-US" altLang="zh-CN" sz="2000">
                  <a:ea typeface="宋体" charset="-122"/>
                </a:rPr>
                <a:t>D</a:t>
              </a:r>
            </a:p>
          </p:txBody>
        </p:sp>
        <p:grpSp>
          <p:nvGrpSpPr>
            <p:cNvPr id="23" name="Group 22"/>
            <p:cNvGrpSpPr>
              <a:grpSpLocks/>
            </p:cNvGrpSpPr>
            <p:nvPr/>
          </p:nvGrpSpPr>
          <p:grpSpPr bwMode="auto">
            <a:xfrm>
              <a:off x="1030" y="3005"/>
              <a:ext cx="768" cy="288"/>
              <a:chOff x="1030" y="3005"/>
              <a:chExt cx="768" cy="288"/>
            </a:xfrm>
          </p:grpSpPr>
          <p:sp>
            <p:nvSpPr>
              <p:cNvPr id="24" name="Text Box 23"/>
              <p:cNvSpPr txBox="1">
                <a:spLocks noChangeArrowheads="1"/>
              </p:cNvSpPr>
              <p:nvPr/>
            </p:nvSpPr>
            <p:spPr bwMode="auto">
              <a:xfrm>
                <a:off x="1200" y="3005"/>
                <a:ext cx="598" cy="288"/>
              </a:xfrm>
              <a:prstGeom prst="rect">
                <a:avLst/>
              </a:prstGeom>
              <a:noFill/>
              <a:ln w="9525">
                <a:noFill/>
                <a:miter lim="800000"/>
                <a:headEnd/>
                <a:tailEnd/>
              </a:ln>
            </p:spPr>
            <p:txBody>
              <a:bodyPr wrap="none">
                <a:spAutoFit/>
              </a:bodyPr>
              <a:lstStyle/>
              <a:p>
                <a:r>
                  <a:rPr lang="zh-CN" altLang="en-US">
                    <a:ea typeface="宋体" charset="-122"/>
                  </a:rPr>
                  <a:t>状态</a:t>
                </a:r>
                <a:r>
                  <a:rPr lang="en-US" altLang="zh-CN">
                    <a:ea typeface="宋体" charset="-122"/>
                  </a:rPr>
                  <a:t>1</a:t>
                </a:r>
              </a:p>
            </p:txBody>
          </p:sp>
          <p:cxnSp>
            <p:nvCxnSpPr>
              <p:cNvPr id="25" name="AutoShape 24"/>
              <p:cNvCxnSpPr>
                <a:cxnSpLocks noChangeShapeType="1"/>
                <a:stCxn id="20" idx="3"/>
                <a:endCxn id="24" idx="1"/>
              </p:cNvCxnSpPr>
              <p:nvPr/>
            </p:nvCxnSpPr>
            <p:spPr bwMode="auto">
              <a:xfrm>
                <a:off x="1030" y="3149"/>
                <a:ext cx="170" cy="0"/>
              </a:xfrm>
              <a:prstGeom prst="straightConnector1">
                <a:avLst/>
              </a:prstGeom>
              <a:noFill/>
              <a:ln w="9525">
                <a:solidFill>
                  <a:schemeClr val="tx1"/>
                </a:solidFill>
                <a:round/>
                <a:headEnd/>
                <a:tailEnd type="triangle" w="med" len="med"/>
              </a:ln>
            </p:spPr>
          </p:cxnSp>
        </p:grpSp>
      </p:grpSp>
      <p:grpSp>
        <p:nvGrpSpPr>
          <p:cNvPr id="26" name="Group 25"/>
          <p:cNvGrpSpPr>
            <a:grpSpLocks/>
          </p:cNvGrpSpPr>
          <p:nvPr/>
        </p:nvGrpSpPr>
        <p:grpSpPr bwMode="auto">
          <a:xfrm>
            <a:off x="1905000" y="4194085"/>
            <a:ext cx="1939925" cy="944563"/>
            <a:chOff x="1344" y="3005"/>
            <a:chExt cx="1222" cy="595"/>
          </a:xfrm>
        </p:grpSpPr>
        <p:sp>
          <p:nvSpPr>
            <p:cNvPr id="27" name="Text Box 26"/>
            <p:cNvSpPr txBox="1">
              <a:spLocks noChangeArrowheads="1"/>
            </p:cNvSpPr>
            <p:nvPr/>
          </p:nvSpPr>
          <p:spPr bwMode="auto">
            <a:xfrm>
              <a:off x="1344" y="3350"/>
              <a:ext cx="562" cy="250"/>
            </a:xfrm>
            <a:prstGeom prst="rect">
              <a:avLst/>
            </a:prstGeom>
            <a:noFill/>
            <a:ln w="9525">
              <a:noFill/>
              <a:miter lim="800000"/>
              <a:headEnd/>
              <a:tailEnd/>
            </a:ln>
          </p:spPr>
          <p:txBody>
            <a:bodyPr wrap="none">
              <a:spAutoFit/>
            </a:bodyPr>
            <a:lstStyle/>
            <a:p>
              <a:r>
                <a:rPr lang="zh-CN" altLang="en-US" sz="2000" dirty="0">
                  <a:ea typeface="宋体" charset="-122"/>
                </a:rPr>
                <a:t>读入</a:t>
              </a:r>
              <a:r>
                <a:rPr lang="en-US" altLang="zh-CN" sz="2000" dirty="0">
                  <a:ea typeface="宋体" charset="-122"/>
                </a:rPr>
                <a:t>O</a:t>
              </a:r>
            </a:p>
          </p:txBody>
        </p:sp>
        <p:grpSp>
          <p:nvGrpSpPr>
            <p:cNvPr id="28" name="Group 27"/>
            <p:cNvGrpSpPr>
              <a:grpSpLocks/>
            </p:cNvGrpSpPr>
            <p:nvPr/>
          </p:nvGrpSpPr>
          <p:grpSpPr bwMode="auto">
            <a:xfrm>
              <a:off x="1798" y="3005"/>
              <a:ext cx="768" cy="288"/>
              <a:chOff x="1798" y="3005"/>
              <a:chExt cx="768" cy="288"/>
            </a:xfrm>
          </p:grpSpPr>
          <p:sp>
            <p:nvSpPr>
              <p:cNvPr id="29" name="Text Box 28"/>
              <p:cNvSpPr txBox="1">
                <a:spLocks noChangeArrowheads="1"/>
              </p:cNvSpPr>
              <p:nvPr/>
            </p:nvSpPr>
            <p:spPr bwMode="auto">
              <a:xfrm>
                <a:off x="1968" y="3005"/>
                <a:ext cx="598" cy="288"/>
              </a:xfrm>
              <a:prstGeom prst="rect">
                <a:avLst/>
              </a:prstGeom>
              <a:noFill/>
              <a:ln w="9525">
                <a:noFill/>
                <a:miter lim="800000"/>
                <a:headEnd/>
                <a:tailEnd/>
              </a:ln>
            </p:spPr>
            <p:txBody>
              <a:bodyPr wrap="none">
                <a:spAutoFit/>
              </a:bodyPr>
              <a:lstStyle/>
              <a:p>
                <a:r>
                  <a:rPr lang="zh-CN" altLang="en-US">
                    <a:ea typeface="宋体" charset="-122"/>
                  </a:rPr>
                  <a:t>状态</a:t>
                </a:r>
                <a:r>
                  <a:rPr lang="en-US" altLang="zh-CN">
                    <a:ea typeface="宋体" charset="-122"/>
                  </a:rPr>
                  <a:t>1</a:t>
                </a:r>
              </a:p>
            </p:txBody>
          </p:sp>
          <p:cxnSp>
            <p:nvCxnSpPr>
              <p:cNvPr id="30" name="AutoShape 29"/>
              <p:cNvCxnSpPr>
                <a:cxnSpLocks noChangeShapeType="1"/>
                <a:stCxn id="24" idx="3"/>
                <a:endCxn id="29" idx="1"/>
              </p:cNvCxnSpPr>
              <p:nvPr/>
            </p:nvCxnSpPr>
            <p:spPr bwMode="auto">
              <a:xfrm>
                <a:off x="1798" y="3149"/>
                <a:ext cx="170" cy="0"/>
              </a:xfrm>
              <a:prstGeom prst="straightConnector1">
                <a:avLst/>
              </a:prstGeom>
              <a:noFill/>
              <a:ln w="9525">
                <a:solidFill>
                  <a:schemeClr val="tx1"/>
                </a:solidFill>
                <a:round/>
                <a:headEnd/>
                <a:tailEnd type="triangle" w="med" len="med"/>
              </a:ln>
            </p:spPr>
          </p:cxnSp>
        </p:grpSp>
      </p:grpSp>
      <p:grpSp>
        <p:nvGrpSpPr>
          <p:cNvPr id="31" name="Group 30"/>
          <p:cNvGrpSpPr>
            <a:grpSpLocks/>
          </p:cNvGrpSpPr>
          <p:nvPr/>
        </p:nvGrpSpPr>
        <p:grpSpPr bwMode="auto">
          <a:xfrm>
            <a:off x="3232150" y="4194085"/>
            <a:ext cx="1831975" cy="944563"/>
            <a:chOff x="2180" y="3005"/>
            <a:chExt cx="1154" cy="595"/>
          </a:xfrm>
        </p:grpSpPr>
        <p:sp>
          <p:nvSpPr>
            <p:cNvPr id="32" name="Text Box 31"/>
            <p:cNvSpPr txBox="1">
              <a:spLocks noChangeArrowheads="1"/>
            </p:cNvSpPr>
            <p:nvPr/>
          </p:nvSpPr>
          <p:spPr bwMode="auto">
            <a:xfrm>
              <a:off x="2180" y="3350"/>
              <a:ext cx="518" cy="250"/>
            </a:xfrm>
            <a:prstGeom prst="rect">
              <a:avLst/>
            </a:prstGeom>
            <a:noFill/>
            <a:ln w="9525">
              <a:noFill/>
              <a:miter lim="800000"/>
              <a:headEnd/>
              <a:tailEnd/>
            </a:ln>
          </p:spPr>
          <p:txBody>
            <a:bodyPr wrap="none">
              <a:spAutoFit/>
            </a:bodyPr>
            <a:lstStyle/>
            <a:p>
              <a:r>
                <a:rPr lang="zh-CN" altLang="en-US" sz="2000">
                  <a:ea typeface="宋体" charset="-122"/>
                </a:rPr>
                <a:t>读入</a:t>
              </a:r>
              <a:r>
                <a:rPr lang="en-US" altLang="zh-CN" sz="2000">
                  <a:ea typeface="宋体" charset="-122"/>
                </a:rPr>
                <a:t>9</a:t>
              </a:r>
            </a:p>
          </p:txBody>
        </p:sp>
        <p:grpSp>
          <p:nvGrpSpPr>
            <p:cNvPr id="33" name="Group 32"/>
            <p:cNvGrpSpPr>
              <a:grpSpLocks/>
            </p:cNvGrpSpPr>
            <p:nvPr/>
          </p:nvGrpSpPr>
          <p:grpSpPr bwMode="auto">
            <a:xfrm>
              <a:off x="2566" y="3005"/>
              <a:ext cx="768" cy="288"/>
              <a:chOff x="2566" y="3005"/>
              <a:chExt cx="768" cy="288"/>
            </a:xfrm>
          </p:grpSpPr>
          <p:sp>
            <p:nvSpPr>
              <p:cNvPr id="34" name="Text Box 33"/>
              <p:cNvSpPr txBox="1">
                <a:spLocks noChangeArrowheads="1"/>
              </p:cNvSpPr>
              <p:nvPr/>
            </p:nvSpPr>
            <p:spPr bwMode="auto">
              <a:xfrm>
                <a:off x="2736" y="3005"/>
                <a:ext cx="598" cy="288"/>
              </a:xfrm>
              <a:prstGeom prst="rect">
                <a:avLst/>
              </a:prstGeom>
              <a:noFill/>
              <a:ln w="9525">
                <a:noFill/>
                <a:miter lim="800000"/>
                <a:headEnd/>
                <a:tailEnd/>
              </a:ln>
            </p:spPr>
            <p:txBody>
              <a:bodyPr wrap="none">
                <a:spAutoFit/>
              </a:bodyPr>
              <a:lstStyle/>
              <a:p>
                <a:r>
                  <a:rPr lang="zh-CN" altLang="en-US">
                    <a:ea typeface="宋体" charset="-122"/>
                  </a:rPr>
                  <a:t>状态</a:t>
                </a:r>
                <a:r>
                  <a:rPr lang="en-US" altLang="zh-CN">
                    <a:ea typeface="宋体" charset="-122"/>
                  </a:rPr>
                  <a:t>1</a:t>
                </a:r>
              </a:p>
            </p:txBody>
          </p:sp>
          <p:cxnSp>
            <p:nvCxnSpPr>
              <p:cNvPr id="35" name="AutoShape 34"/>
              <p:cNvCxnSpPr>
                <a:cxnSpLocks noChangeShapeType="1"/>
                <a:stCxn id="29" idx="3"/>
                <a:endCxn id="34" idx="1"/>
              </p:cNvCxnSpPr>
              <p:nvPr/>
            </p:nvCxnSpPr>
            <p:spPr bwMode="auto">
              <a:xfrm>
                <a:off x="2566" y="3149"/>
                <a:ext cx="170" cy="0"/>
              </a:xfrm>
              <a:prstGeom prst="straightConnector1">
                <a:avLst/>
              </a:prstGeom>
              <a:noFill/>
              <a:ln w="9525">
                <a:solidFill>
                  <a:schemeClr val="tx1"/>
                </a:solidFill>
                <a:round/>
                <a:headEnd/>
                <a:tailEnd type="triangle" w="med" len="med"/>
              </a:ln>
            </p:spPr>
          </p:cxnSp>
        </p:grpSp>
      </p:grpSp>
      <p:grpSp>
        <p:nvGrpSpPr>
          <p:cNvPr id="36" name="Group 35"/>
          <p:cNvGrpSpPr>
            <a:grpSpLocks/>
          </p:cNvGrpSpPr>
          <p:nvPr/>
        </p:nvGrpSpPr>
        <p:grpSpPr bwMode="auto">
          <a:xfrm>
            <a:off x="5638800" y="4194085"/>
            <a:ext cx="1863725" cy="903288"/>
            <a:chOff x="3696" y="3005"/>
            <a:chExt cx="1174" cy="569"/>
          </a:xfrm>
        </p:grpSpPr>
        <p:sp>
          <p:nvSpPr>
            <p:cNvPr id="37" name="Text Box 36"/>
            <p:cNvSpPr txBox="1">
              <a:spLocks noChangeArrowheads="1"/>
            </p:cNvSpPr>
            <p:nvPr/>
          </p:nvSpPr>
          <p:spPr bwMode="auto">
            <a:xfrm>
              <a:off x="3696" y="3324"/>
              <a:ext cx="562" cy="250"/>
            </a:xfrm>
            <a:prstGeom prst="rect">
              <a:avLst/>
            </a:prstGeom>
            <a:noFill/>
            <a:ln w="9525">
              <a:noFill/>
              <a:miter lim="800000"/>
              <a:headEnd/>
              <a:tailEnd/>
            </a:ln>
          </p:spPr>
          <p:txBody>
            <a:bodyPr wrap="none">
              <a:spAutoFit/>
            </a:bodyPr>
            <a:lstStyle/>
            <a:p>
              <a:r>
                <a:rPr lang="zh-CN" altLang="en-US" sz="2000" dirty="0">
                  <a:ea typeface="宋体" charset="-122"/>
                </a:rPr>
                <a:t>读入</a:t>
              </a:r>
              <a:r>
                <a:rPr lang="en-US" altLang="zh-CN" sz="2000" dirty="0">
                  <a:ea typeface="宋体" charset="-122"/>
                </a:rPr>
                <a:t>K</a:t>
              </a:r>
            </a:p>
          </p:txBody>
        </p:sp>
        <p:grpSp>
          <p:nvGrpSpPr>
            <p:cNvPr id="38" name="Group 37"/>
            <p:cNvGrpSpPr>
              <a:grpSpLocks/>
            </p:cNvGrpSpPr>
            <p:nvPr/>
          </p:nvGrpSpPr>
          <p:grpSpPr bwMode="auto">
            <a:xfrm>
              <a:off x="4100" y="3005"/>
              <a:ext cx="770" cy="288"/>
              <a:chOff x="4100" y="3005"/>
              <a:chExt cx="770" cy="288"/>
            </a:xfrm>
          </p:grpSpPr>
          <p:sp>
            <p:nvSpPr>
              <p:cNvPr id="39" name="Text Box 38"/>
              <p:cNvSpPr txBox="1">
                <a:spLocks noChangeArrowheads="1"/>
              </p:cNvSpPr>
              <p:nvPr/>
            </p:nvSpPr>
            <p:spPr bwMode="auto">
              <a:xfrm>
                <a:off x="4272" y="3005"/>
                <a:ext cx="598" cy="288"/>
              </a:xfrm>
              <a:prstGeom prst="rect">
                <a:avLst/>
              </a:prstGeom>
              <a:noFill/>
              <a:ln w="9525">
                <a:noFill/>
                <a:miter lim="800000"/>
                <a:headEnd/>
                <a:tailEnd/>
              </a:ln>
            </p:spPr>
            <p:txBody>
              <a:bodyPr wrap="none">
                <a:spAutoFit/>
              </a:bodyPr>
              <a:lstStyle/>
              <a:p>
                <a:r>
                  <a:rPr lang="zh-CN" altLang="en-US">
                    <a:ea typeface="宋体" charset="-122"/>
                  </a:rPr>
                  <a:t>状态</a:t>
                </a:r>
                <a:r>
                  <a:rPr lang="en-US" altLang="zh-CN">
                    <a:ea typeface="宋体" charset="-122"/>
                  </a:rPr>
                  <a:t>1</a:t>
                </a:r>
              </a:p>
            </p:txBody>
          </p:sp>
          <p:cxnSp>
            <p:nvCxnSpPr>
              <p:cNvPr id="40" name="AutoShape 39"/>
              <p:cNvCxnSpPr>
                <a:cxnSpLocks noChangeShapeType="1"/>
                <a:endCxn id="39" idx="1"/>
              </p:cNvCxnSpPr>
              <p:nvPr/>
            </p:nvCxnSpPr>
            <p:spPr bwMode="auto">
              <a:xfrm>
                <a:off x="4100" y="3149"/>
                <a:ext cx="172" cy="0"/>
              </a:xfrm>
              <a:prstGeom prst="straightConnector1">
                <a:avLst/>
              </a:prstGeom>
              <a:noFill/>
              <a:ln w="9525">
                <a:solidFill>
                  <a:schemeClr val="tx1"/>
                </a:solidFill>
                <a:round/>
                <a:headEnd/>
                <a:tailEnd type="triangle" w="med" len="med"/>
              </a:ln>
            </p:spPr>
          </p:cxnSp>
        </p:grpSp>
      </p:grpSp>
      <p:grpSp>
        <p:nvGrpSpPr>
          <p:cNvPr id="41" name="Group 40"/>
          <p:cNvGrpSpPr>
            <a:grpSpLocks/>
          </p:cNvGrpSpPr>
          <p:nvPr/>
        </p:nvGrpSpPr>
        <p:grpSpPr bwMode="auto">
          <a:xfrm>
            <a:off x="6934200" y="4194085"/>
            <a:ext cx="1831975" cy="868363"/>
            <a:chOff x="4512" y="3005"/>
            <a:chExt cx="1154" cy="547"/>
          </a:xfrm>
        </p:grpSpPr>
        <p:sp>
          <p:nvSpPr>
            <p:cNvPr id="42" name="Text Box 41"/>
            <p:cNvSpPr txBox="1">
              <a:spLocks noChangeArrowheads="1"/>
            </p:cNvSpPr>
            <p:nvPr/>
          </p:nvSpPr>
          <p:spPr bwMode="auto">
            <a:xfrm>
              <a:off x="4512" y="3302"/>
              <a:ext cx="529" cy="250"/>
            </a:xfrm>
            <a:prstGeom prst="rect">
              <a:avLst/>
            </a:prstGeom>
            <a:noFill/>
            <a:ln w="9525">
              <a:noFill/>
              <a:miter lim="800000"/>
              <a:headEnd/>
              <a:tailEnd/>
            </a:ln>
          </p:spPr>
          <p:txBody>
            <a:bodyPr wrap="none">
              <a:spAutoFit/>
            </a:bodyPr>
            <a:lstStyle/>
            <a:p>
              <a:r>
                <a:rPr lang="zh-CN" altLang="en-US" sz="2000">
                  <a:ea typeface="宋体" charset="-122"/>
                </a:rPr>
                <a:t>读入</a:t>
              </a:r>
              <a:r>
                <a:rPr lang="en-US" altLang="zh-CN" sz="2000">
                  <a:ea typeface="宋体" charset="-122"/>
                </a:rPr>
                <a:t>=</a:t>
              </a:r>
            </a:p>
          </p:txBody>
        </p:sp>
        <p:grpSp>
          <p:nvGrpSpPr>
            <p:cNvPr id="43" name="Group 42"/>
            <p:cNvGrpSpPr>
              <a:grpSpLocks/>
            </p:cNvGrpSpPr>
            <p:nvPr/>
          </p:nvGrpSpPr>
          <p:grpSpPr bwMode="auto">
            <a:xfrm>
              <a:off x="4870" y="3005"/>
              <a:ext cx="796" cy="288"/>
              <a:chOff x="4870" y="3005"/>
              <a:chExt cx="796" cy="288"/>
            </a:xfrm>
          </p:grpSpPr>
          <p:sp>
            <p:nvSpPr>
              <p:cNvPr id="44" name="Text Box 43"/>
              <p:cNvSpPr txBox="1">
                <a:spLocks noChangeArrowheads="1"/>
              </p:cNvSpPr>
              <p:nvPr/>
            </p:nvSpPr>
            <p:spPr bwMode="auto">
              <a:xfrm>
                <a:off x="5068" y="3005"/>
                <a:ext cx="598" cy="288"/>
              </a:xfrm>
              <a:prstGeom prst="rect">
                <a:avLst/>
              </a:prstGeom>
              <a:noFill/>
              <a:ln w="9525">
                <a:noFill/>
                <a:miter lim="800000"/>
                <a:headEnd/>
                <a:tailEnd/>
              </a:ln>
            </p:spPr>
            <p:txBody>
              <a:bodyPr wrap="none">
                <a:spAutoFit/>
              </a:bodyPr>
              <a:lstStyle/>
              <a:p>
                <a:r>
                  <a:rPr lang="zh-CN" altLang="en-US">
                    <a:ea typeface="宋体" charset="-122"/>
                  </a:rPr>
                  <a:t>状态</a:t>
                </a:r>
                <a:r>
                  <a:rPr lang="en-US" altLang="zh-CN">
                    <a:ea typeface="宋体" charset="-122"/>
                  </a:rPr>
                  <a:t>2</a:t>
                </a:r>
              </a:p>
            </p:txBody>
          </p:sp>
          <p:cxnSp>
            <p:nvCxnSpPr>
              <p:cNvPr id="45" name="AutoShape 44"/>
              <p:cNvCxnSpPr>
                <a:cxnSpLocks noChangeShapeType="1"/>
                <a:stCxn id="39" idx="3"/>
                <a:endCxn id="44" idx="1"/>
              </p:cNvCxnSpPr>
              <p:nvPr/>
            </p:nvCxnSpPr>
            <p:spPr bwMode="auto">
              <a:xfrm>
                <a:off x="4870" y="3149"/>
                <a:ext cx="198" cy="0"/>
              </a:xfrm>
              <a:prstGeom prst="straightConnector1">
                <a:avLst/>
              </a:prstGeom>
              <a:noFill/>
              <a:ln w="9525">
                <a:solidFill>
                  <a:schemeClr val="tx1"/>
                </a:solidFill>
                <a:round/>
                <a:headEnd/>
                <a:tailEnd type="triangle" w="med" len="med"/>
              </a:ln>
            </p:spPr>
          </p:cxnSp>
        </p:grpSp>
      </p:grpSp>
      <p:grpSp>
        <p:nvGrpSpPr>
          <p:cNvPr id="46" name="Group 45"/>
          <p:cNvGrpSpPr>
            <a:grpSpLocks/>
          </p:cNvGrpSpPr>
          <p:nvPr/>
        </p:nvGrpSpPr>
        <p:grpSpPr bwMode="auto">
          <a:xfrm>
            <a:off x="4419600" y="4194085"/>
            <a:ext cx="1831975" cy="944563"/>
            <a:chOff x="2180" y="3005"/>
            <a:chExt cx="1154" cy="595"/>
          </a:xfrm>
        </p:grpSpPr>
        <p:sp>
          <p:nvSpPr>
            <p:cNvPr id="47" name="Text Box 46"/>
            <p:cNvSpPr txBox="1">
              <a:spLocks noChangeArrowheads="1"/>
            </p:cNvSpPr>
            <p:nvPr/>
          </p:nvSpPr>
          <p:spPr bwMode="auto">
            <a:xfrm>
              <a:off x="2180" y="3350"/>
              <a:ext cx="518" cy="250"/>
            </a:xfrm>
            <a:prstGeom prst="rect">
              <a:avLst/>
            </a:prstGeom>
            <a:noFill/>
            <a:ln w="9525">
              <a:noFill/>
              <a:miter lim="800000"/>
              <a:headEnd/>
              <a:tailEnd/>
            </a:ln>
          </p:spPr>
          <p:txBody>
            <a:bodyPr wrap="none">
              <a:spAutoFit/>
            </a:bodyPr>
            <a:lstStyle/>
            <a:p>
              <a:r>
                <a:rPr lang="zh-CN" altLang="en-US" sz="2000">
                  <a:ea typeface="宋体" charset="-122"/>
                </a:rPr>
                <a:t>读入</a:t>
              </a:r>
              <a:r>
                <a:rPr lang="en-US" altLang="zh-CN" sz="2000">
                  <a:ea typeface="宋体" charset="-122"/>
                </a:rPr>
                <a:t>9</a:t>
              </a:r>
            </a:p>
          </p:txBody>
        </p:sp>
        <p:grpSp>
          <p:nvGrpSpPr>
            <p:cNvPr id="48" name="Group 47"/>
            <p:cNvGrpSpPr>
              <a:grpSpLocks/>
            </p:cNvGrpSpPr>
            <p:nvPr/>
          </p:nvGrpSpPr>
          <p:grpSpPr bwMode="auto">
            <a:xfrm>
              <a:off x="2564" y="3005"/>
              <a:ext cx="770" cy="288"/>
              <a:chOff x="2564" y="3005"/>
              <a:chExt cx="770" cy="288"/>
            </a:xfrm>
          </p:grpSpPr>
          <p:sp>
            <p:nvSpPr>
              <p:cNvPr id="49" name="Text Box 48"/>
              <p:cNvSpPr txBox="1">
                <a:spLocks noChangeArrowheads="1"/>
              </p:cNvSpPr>
              <p:nvPr/>
            </p:nvSpPr>
            <p:spPr bwMode="auto">
              <a:xfrm>
                <a:off x="2736" y="3005"/>
                <a:ext cx="598" cy="288"/>
              </a:xfrm>
              <a:prstGeom prst="rect">
                <a:avLst/>
              </a:prstGeom>
              <a:noFill/>
              <a:ln w="9525">
                <a:noFill/>
                <a:miter lim="800000"/>
                <a:headEnd/>
                <a:tailEnd/>
              </a:ln>
            </p:spPr>
            <p:txBody>
              <a:bodyPr wrap="none">
                <a:spAutoFit/>
              </a:bodyPr>
              <a:lstStyle/>
              <a:p>
                <a:r>
                  <a:rPr lang="zh-CN" altLang="en-US">
                    <a:ea typeface="宋体" charset="-122"/>
                  </a:rPr>
                  <a:t>状态</a:t>
                </a:r>
                <a:r>
                  <a:rPr lang="en-US" altLang="zh-CN">
                    <a:ea typeface="宋体" charset="-122"/>
                  </a:rPr>
                  <a:t>1</a:t>
                </a:r>
              </a:p>
            </p:txBody>
          </p:sp>
          <p:cxnSp>
            <p:nvCxnSpPr>
              <p:cNvPr id="50" name="AutoShape 49"/>
              <p:cNvCxnSpPr>
                <a:cxnSpLocks noChangeShapeType="1"/>
                <a:endCxn id="49" idx="1"/>
              </p:cNvCxnSpPr>
              <p:nvPr/>
            </p:nvCxnSpPr>
            <p:spPr bwMode="auto">
              <a:xfrm>
                <a:off x="2564" y="3149"/>
                <a:ext cx="172" cy="0"/>
              </a:xfrm>
              <a:prstGeom prst="straightConnector1">
                <a:avLst/>
              </a:prstGeom>
              <a:noFill/>
              <a:ln w="9525">
                <a:solidFill>
                  <a:schemeClr val="tx1"/>
                </a:solidFill>
                <a:round/>
                <a:headEnd/>
                <a:tailEnd type="triangle" w="med" len="med"/>
              </a:ln>
            </p:spPr>
          </p:cxnSp>
        </p:grpSp>
      </p:grpSp>
      <p:sp>
        <p:nvSpPr>
          <p:cNvPr id="51" name="Rectangle 3"/>
          <p:cNvSpPr txBox="1">
            <a:spLocks noChangeArrowheads="1"/>
          </p:cNvSpPr>
          <p:nvPr/>
        </p:nvSpPr>
        <p:spPr bwMode="auto">
          <a:xfrm>
            <a:off x="381000" y="5228710"/>
            <a:ext cx="8763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在终态结点</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上有一个星号，表示多读入了一个不属于标识符本身的字符，需要把它退还给输入串</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wipe(left)">
                                      <p:cBhvr>
                                        <p:cTn id="7" dur="500"/>
                                        <p:tgtEl>
                                          <p:spTgt spid="254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79">
                                            <p:txEl>
                                              <p:pRg st="0" end="0"/>
                                            </p:txEl>
                                          </p:spTgt>
                                        </p:tgtEl>
                                        <p:attrNameLst>
                                          <p:attrName>style.visibility</p:attrName>
                                        </p:attrNameLst>
                                      </p:cBhvr>
                                      <p:to>
                                        <p:strVal val="visible"/>
                                      </p:to>
                                    </p:set>
                                    <p:animEffect transition="in" filter="wipe(left)">
                                      <p:cBhvr>
                                        <p:cTn id="12" dur="500"/>
                                        <p:tgtEl>
                                          <p:spTgt spid="2549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1">
                                            <p:txEl>
                                              <p:pRg st="0" end="0"/>
                                            </p:txEl>
                                          </p:spTgt>
                                        </p:tgtEl>
                                        <p:attrNameLst>
                                          <p:attrName>style.visibility</p:attrName>
                                        </p:attrNameLst>
                                      </p:cBhvr>
                                      <p:to>
                                        <p:strVal val="visible"/>
                                      </p:to>
                                    </p:set>
                                    <p:animEffect transition="in" filter="wipe(up)">
                                      <p:cBhvr>
                                        <p:cTn id="52"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P spid="20" grpId="0" autoUpdateAnimBg="0"/>
      <p:bldP spid="5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F04A3DB-A396-4EDC-98B0-051B752A97EA}" type="slidenum">
              <a:rPr lang="en-US" altLang="zh-CN"/>
              <a:pPr/>
              <a:t>35</a:t>
            </a:fld>
            <a:endParaRPr lang="en-US" altLang="zh-CN"/>
          </a:p>
        </p:txBody>
      </p:sp>
      <p:sp>
        <p:nvSpPr>
          <p:cNvPr id="257026" name="Rectangle 2"/>
          <p:cNvSpPr>
            <a:spLocks noGrp="1" noChangeArrowheads="1"/>
          </p:cNvSpPr>
          <p:nvPr>
            <p:ph type="title"/>
          </p:nvPr>
        </p:nvSpPr>
        <p:spPr/>
        <p:txBody>
          <a:bodyPr/>
          <a:lstStyle/>
          <a:p>
            <a:r>
              <a:rPr lang="zh-CN" altLang="en-US" sz="3600">
                <a:latin typeface="宋体" pitchFamily="2" charset="-122"/>
              </a:rPr>
              <a:t>为线性文法构造相应的状态转换图</a:t>
            </a:r>
            <a:endParaRPr lang="zh-CN" altLang="en-US" sz="4400"/>
          </a:p>
        </p:txBody>
      </p:sp>
      <p:sp>
        <p:nvSpPr>
          <p:cNvPr id="257027" name="Rectangle 3"/>
          <p:cNvSpPr>
            <a:spLocks noGrp="1" noChangeArrowheads="1"/>
          </p:cNvSpPr>
          <p:nvPr>
            <p:ph type="body" idx="1"/>
          </p:nvPr>
        </p:nvSpPr>
        <p:spPr/>
        <p:txBody>
          <a:bodyPr/>
          <a:lstStyle/>
          <a:p>
            <a:r>
              <a:rPr lang="zh-CN" altLang="en-US" sz="3200">
                <a:latin typeface="宋体" pitchFamily="2" charset="-122"/>
              </a:rPr>
              <a:t>状态集合的构成</a:t>
            </a:r>
          </a:p>
          <a:p>
            <a:pPr lvl="1"/>
            <a:r>
              <a:rPr lang="zh-CN" altLang="en-US"/>
              <a:t>对文法</a:t>
            </a:r>
            <a:r>
              <a:rPr lang="en-US" altLang="zh-CN"/>
              <a:t>G</a:t>
            </a:r>
            <a:r>
              <a:rPr lang="zh-CN" altLang="en-US"/>
              <a:t>的每一个非终结符号设置一个对应的状态</a:t>
            </a:r>
          </a:p>
          <a:p>
            <a:pPr lvl="1"/>
            <a:r>
              <a:rPr lang="zh-CN" altLang="en-US"/>
              <a:t>文法的开始符号对应的状态称为初态</a:t>
            </a:r>
          </a:p>
          <a:p>
            <a:pPr lvl="1"/>
            <a:r>
              <a:rPr lang="zh-CN" altLang="en-US"/>
              <a:t>增加一个新的状态，称为终态。</a:t>
            </a:r>
          </a:p>
          <a:p>
            <a:pPr lvl="1"/>
            <a:endParaRPr lang="zh-CN" altLang="en-US" sz="2800">
              <a:latin typeface="宋体" pitchFamily="2" charset="-122"/>
            </a:endParaRPr>
          </a:p>
          <a:p>
            <a:r>
              <a:rPr lang="zh-CN" altLang="en-US" sz="3200">
                <a:latin typeface="宋体" pitchFamily="2" charset="-122"/>
              </a:rPr>
              <a:t>状态之间边的形成</a:t>
            </a:r>
          </a:p>
          <a:p>
            <a:pPr lvl="1"/>
            <a:r>
              <a:rPr lang="zh-CN" altLang="en-US"/>
              <a:t>对产生式</a:t>
            </a:r>
            <a:r>
              <a:rPr lang="en-US" altLang="zh-CN"/>
              <a:t>A</a:t>
            </a:r>
            <a:r>
              <a:rPr lang="en-US" altLang="zh-CN">
                <a:sym typeface="Symbol" pitchFamily="18" charset="2"/>
              </a:rPr>
              <a:t></a:t>
            </a:r>
            <a:r>
              <a:rPr lang="en-US" altLang="zh-CN"/>
              <a:t>aB</a:t>
            </a:r>
            <a:r>
              <a:rPr lang="zh-CN" altLang="en-US"/>
              <a:t>，从</a:t>
            </a:r>
            <a:r>
              <a:rPr lang="en-US" altLang="zh-CN"/>
              <a:t>A</a:t>
            </a:r>
            <a:r>
              <a:rPr lang="zh-CN" altLang="en-US"/>
              <a:t>状态到</a:t>
            </a:r>
            <a:r>
              <a:rPr lang="en-US" altLang="zh-CN"/>
              <a:t>B</a:t>
            </a:r>
            <a:r>
              <a:rPr lang="zh-CN" altLang="en-US"/>
              <a:t>状态画一条标记为</a:t>
            </a:r>
            <a:r>
              <a:rPr lang="en-US" altLang="zh-CN"/>
              <a:t>a</a:t>
            </a:r>
            <a:r>
              <a:rPr lang="zh-CN" altLang="en-US"/>
              <a:t>的边</a:t>
            </a:r>
          </a:p>
          <a:p>
            <a:pPr lvl="1"/>
            <a:r>
              <a:rPr lang="zh-CN" altLang="en-US"/>
              <a:t>对产生式</a:t>
            </a:r>
            <a:r>
              <a:rPr lang="en-US" altLang="zh-CN"/>
              <a:t>A</a:t>
            </a:r>
            <a:r>
              <a:rPr lang="en-US" altLang="zh-CN">
                <a:sym typeface="Symbol" pitchFamily="18" charset="2"/>
              </a:rPr>
              <a:t></a:t>
            </a:r>
            <a:r>
              <a:rPr lang="en-US" altLang="zh-CN"/>
              <a:t>a</a:t>
            </a:r>
            <a:r>
              <a:rPr lang="zh-CN" altLang="en-US"/>
              <a:t>，从</a:t>
            </a:r>
            <a:r>
              <a:rPr lang="en-US" altLang="zh-CN"/>
              <a:t>A</a:t>
            </a:r>
            <a:r>
              <a:rPr lang="zh-CN" altLang="en-US"/>
              <a:t>状态到终态画一条标记为</a:t>
            </a:r>
            <a:r>
              <a:rPr lang="en-US" altLang="zh-CN"/>
              <a:t>a</a:t>
            </a:r>
            <a:r>
              <a:rPr lang="zh-CN" altLang="en-US"/>
              <a:t>的边</a:t>
            </a:r>
          </a:p>
          <a:p>
            <a:pPr lvl="1"/>
            <a:r>
              <a:rPr lang="zh-CN" altLang="en-US"/>
              <a:t>对产生式</a:t>
            </a:r>
            <a:r>
              <a:rPr lang="en-US" altLang="zh-CN"/>
              <a:t>A</a:t>
            </a:r>
            <a:r>
              <a:rPr lang="en-US" altLang="zh-CN">
                <a:sym typeface="Symbol" pitchFamily="18" charset="2"/>
              </a:rPr>
              <a:t></a:t>
            </a:r>
            <a:r>
              <a:rPr lang="zh-CN" altLang="en-US"/>
              <a:t>，从</a:t>
            </a:r>
            <a:r>
              <a:rPr lang="en-US" altLang="zh-CN"/>
              <a:t>A</a:t>
            </a:r>
            <a:r>
              <a:rPr lang="zh-CN" altLang="en-US"/>
              <a:t>状态到终态画一条标记为</a:t>
            </a:r>
            <a:r>
              <a:rPr lang="zh-CN" altLang="en-US">
                <a:sym typeface="Symbol" pitchFamily="18" charset="2"/>
              </a:rPr>
              <a:t></a:t>
            </a:r>
            <a:r>
              <a:rPr lang="zh-CN" altLang="en-US"/>
              <a:t>的边</a:t>
            </a:r>
          </a:p>
          <a:p>
            <a:endParaRPr lang="en-US" altLang="zh-CN" sz="32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up)">
                                      <p:cBhvr>
                                        <p:cTn id="7" dur="500"/>
                                        <p:tgtEl>
                                          <p:spTgt spid="25702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7027">
                                            <p:txEl>
                                              <p:pRg st="5" end="5"/>
                                            </p:txEl>
                                          </p:spTgt>
                                        </p:tgtEl>
                                        <p:attrNameLst>
                                          <p:attrName>style.visibility</p:attrName>
                                        </p:attrNameLst>
                                      </p:cBhvr>
                                      <p:to>
                                        <p:strVal val="visible"/>
                                      </p:to>
                                    </p:set>
                                    <p:animEffect transition="in" filter="wipe(up)">
                                      <p:cBhvr>
                                        <p:cTn id="11" dur="500"/>
                                        <p:tgtEl>
                                          <p:spTgt spid="257027">
                                            <p:txEl>
                                              <p:pRg st="5" end="5"/>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57027">
                                            <p:txEl>
                                              <p:pRg st="1" end="1"/>
                                            </p:txEl>
                                          </p:spTgt>
                                        </p:tgtEl>
                                        <p:attrNameLst>
                                          <p:attrName>style.visibility</p:attrName>
                                        </p:attrNameLst>
                                      </p:cBhvr>
                                      <p:to>
                                        <p:strVal val="visible"/>
                                      </p:to>
                                    </p:set>
                                    <p:animEffect transition="in" filter="wipe(up)">
                                      <p:cBhvr>
                                        <p:cTn id="16" dur="500"/>
                                        <p:tgtEl>
                                          <p:spTgt spid="257027">
                                            <p:txEl>
                                              <p:pRg st="1" end="1"/>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57027">
                                            <p:txEl>
                                              <p:pRg st="2" end="2"/>
                                            </p:txEl>
                                          </p:spTgt>
                                        </p:tgtEl>
                                        <p:attrNameLst>
                                          <p:attrName>style.visibility</p:attrName>
                                        </p:attrNameLst>
                                      </p:cBhvr>
                                      <p:to>
                                        <p:strVal val="visible"/>
                                      </p:to>
                                    </p:set>
                                    <p:animEffect transition="in" filter="wipe(up)">
                                      <p:cBhvr>
                                        <p:cTn id="20" dur="500"/>
                                        <p:tgtEl>
                                          <p:spTgt spid="257027">
                                            <p:txEl>
                                              <p:pRg st="2" end="2"/>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57027">
                                            <p:txEl>
                                              <p:pRg st="3" end="3"/>
                                            </p:txEl>
                                          </p:spTgt>
                                        </p:tgtEl>
                                        <p:attrNameLst>
                                          <p:attrName>style.visibility</p:attrName>
                                        </p:attrNameLst>
                                      </p:cBhvr>
                                      <p:to>
                                        <p:strVal val="visible"/>
                                      </p:to>
                                    </p:set>
                                    <p:animEffect transition="in" filter="wipe(up)">
                                      <p:cBhvr>
                                        <p:cTn id="24" dur="500"/>
                                        <p:tgtEl>
                                          <p:spTgt spid="257027">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57027">
                                            <p:txEl>
                                              <p:pRg st="6" end="6"/>
                                            </p:txEl>
                                          </p:spTgt>
                                        </p:tgtEl>
                                        <p:attrNameLst>
                                          <p:attrName>style.visibility</p:attrName>
                                        </p:attrNameLst>
                                      </p:cBhvr>
                                      <p:to>
                                        <p:strVal val="visible"/>
                                      </p:to>
                                    </p:set>
                                    <p:animEffect transition="in" filter="wipe(up)">
                                      <p:cBhvr>
                                        <p:cTn id="29" dur="500"/>
                                        <p:tgtEl>
                                          <p:spTgt spid="257027">
                                            <p:txEl>
                                              <p:pRg st="6" end="6"/>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57027">
                                            <p:txEl>
                                              <p:pRg st="7" end="7"/>
                                            </p:txEl>
                                          </p:spTgt>
                                        </p:tgtEl>
                                        <p:attrNameLst>
                                          <p:attrName>style.visibility</p:attrName>
                                        </p:attrNameLst>
                                      </p:cBhvr>
                                      <p:to>
                                        <p:strVal val="visible"/>
                                      </p:to>
                                    </p:set>
                                    <p:animEffect transition="in" filter="wipe(up)">
                                      <p:cBhvr>
                                        <p:cTn id="33" dur="500"/>
                                        <p:tgtEl>
                                          <p:spTgt spid="257027">
                                            <p:txEl>
                                              <p:pRg st="7" end="7"/>
                                            </p:txEl>
                                          </p:spTgt>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57027">
                                            <p:txEl>
                                              <p:pRg st="8" end="8"/>
                                            </p:txEl>
                                          </p:spTgt>
                                        </p:tgtEl>
                                        <p:attrNameLst>
                                          <p:attrName>style.visibility</p:attrName>
                                        </p:attrNameLst>
                                      </p:cBhvr>
                                      <p:to>
                                        <p:strVal val="visible"/>
                                      </p:to>
                                    </p:set>
                                    <p:animEffect transition="in" filter="wipe(up)">
                                      <p:cBhvr>
                                        <p:cTn id="37" dur="500"/>
                                        <p:tgtEl>
                                          <p:spTgt spid="2570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uiExpand="1"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灯片编号占位符 3"/>
          <p:cNvSpPr>
            <a:spLocks noGrp="1"/>
          </p:cNvSpPr>
          <p:nvPr>
            <p:ph type="sldNum" sz="quarter" idx="10"/>
          </p:nvPr>
        </p:nvSpPr>
        <p:spPr/>
        <p:txBody>
          <a:bodyPr/>
          <a:lstStyle/>
          <a:p>
            <a:fld id="{7564EA14-C896-4764-B440-6EC308B8034B}" type="slidenum">
              <a:rPr lang="en-US" altLang="zh-CN"/>
              <a:pPr/>
              <a:t>36</a:t>
            </a:fld>
            <a:endParaRPr lang="en-US" altLang="zh-CN"/>
          </a:p>
        </p:txBody>
      </p:sp>
      <p:sp>
        <p:nvSpPr>
          <p:cNvPr id="259074" name="Rectangle 2"/>
          <p:cNvSpPr>
            <a:spLocks noGrp="1" noChangeArrowheads="1"/>
          </p:cNvSpPr>
          <p:nvPr>
            <p:ph type="title"/>
          </p:nvPr>
        </p:nvSpPr>
        <p:spPr/>
        <p:txBody>
          <a:bodyPr/>
          <a:lstStyle/>
          <a:p>
            <a:r>
              <a:rPr lang="zh-CN" altLang="en-US" sz="3600">
                <a:latin typeface="宋体" pitchFamily="2" charset="-122"/>
              </a:rPr>
              <a:t>无符号数的右线性文法的状态转换图</a:t>
            </a:r>
            <a:endParaRPr lang="zh-CN" altLang="en-US" sz="4400">
              <a:latin typeface="宋体" pitchFamily="2" charset="-122"/>
            </a:endParaRPr>
          </a:p>
        </p:txBody>
      </p:sp>
      <p:sp>
        <p:nvSpPr>
          <p:cNvPr id="259075" name="Text Box 3"/>
          <p:cNvSpPr txBox="1">
            <a:spLocks noChangeArrowheads="1"/>
          </p:cNvSpPr>
          <p:nvPr/>
        </p:nvSpPr>
        <p:spPr bwMode="auto">
          <a:xfrm>
            <a:off x="668338" y="506253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solidFill>
                  <a:srgbClr val="0000FF"/>
                </a:solidFill>
                <a:ea typeface="宋体" pitchFamily="2" charset="-122"/>
              </a:rPr>
              <a:t>num</a:t>
            </a:r>
          </a:p>
        </p:txBody>
      </p:sp>
      <p:sp>
        <p:nvSpPr>
          <p:cNvPr id="259076" name="Text Box 4"/>
          <p:cNvSpPr txBox="1">
            <a:spLocks noChangeArrowheads="1"/>
          </p:cNvSpPr>
          <p:nvPr/>
        </p:nvSpPr>
        <p:spPr bwMode="auto">
          <a:xfrm>
            <a:off x="1763713" y="506253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solidFill>
                  <a:srgbClr val="0000FF"/>
                </a:solidFill>
                <a:ea typeface="宋体" pitchFamily="2" charset="-122"/>
              </a:rPr>
              <a:t>num1</a:t>
            </a:r>
          </a:p>
        </p:txBody>
      </p:sp>
      <p:sp>
        <p:nvSpPr>
          <p:cNvPr id="259077" name="Text Box 5"/>
          <p:cNvSpPr txBox="1">
            <a:spLocks noChangeArrowheads="1"/>
          </p:cNvSpPr>
          <p:nvPr/>
        </p:nvSpPr>
        <p:spPr bwMode="auto">
          <a:xfrm>
            <a:off x="2700338" y="505618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solidFill>
                  <a:srgbClr val="0000FF"/>
                </a:solidFill>
                <a:ea typeface="宋体" pitchFamily="2" charset="-122"/>
              </a:rPr>
              <a:t>num2</a:t>
            </a:r>
          </a:p>
        </p:txBody>
      </p:sp>
      <p:sp>
        <p:nvSpPr>
          <p:cNvPr id="259078" name="Text Box 6"/>
          <p:cNvSpPr txBox="1">
            <a:spLocks noChangeArrowheads="1"/>
          </p:cNvSpPr>
          <p:nvPr/>
        </p:nvSpPr>
        <p:spPr bwMode="auto">
          <a:xfrm>
            <a:off x="3779838" y="506253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solidFill>
                  <a:srgbClr val="0000FF"/>
                </a:solidFill>
                <a:ea typeface="宋体" pitchFamily="2" charset="-122"/>
              </a:rPr>
              <a:t>num3</a:t>
            </a:r>
          </a:p>
        </p:txBody>
      </p:sp>
      <p:sp>
        <p:nvSpPr>
          <p:cNvPr id="259079" name="Text Box 7"/>
          <p:cNvSpPr txBox="1">
            <a:spLocks noChangeArrowheads="1"/>
          </p:cNvSpPr>
          <p:nvPr/>
        </p:nvSpPr>
        <p:spPr bwMode="auto">
          <a:xfrm>
            <a:off x="4730750" y="506253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solidFill>
                  <a:srgbClr val="0000FF"/>
                </a:solidFill>
                <a:ea typeface="宋体" pitchFamily="2" charset="-122"/>
              </a:rPr>
              <a:t>num4</a:t>
            </a:r>
          </a:p>
        </p:txBody>
      </p:sp>
      <p:sp>
        <p:nvSpPr>
          <p:cNvPr id="259080" name="Text Box 8"/>
          <p:cNvSpPr txBox="1">
            <a:spLocks noChangeArrowheads="1"/>
          </p:cNvSpPr>
          <p:nvPr/>
        </p:nvSpPr>
        <p:spPr bwMode="auto">
          <a:xfrm>
            <a:off x="6891338" y="506253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solidFill>
                  <a:srgbClr val="0000FF"/>
                </a:solidFill>
                <a:ea typeface="宋体" pitchFamily="2" charset="-122"/>
              </a:rPr>
              <a:t>num5</a:t>
            </a:r>
          </a:p>
        </p:txBody>
      </p:sp>
      <p:sp>
        <p:nvSpPr>
          <p:cNvPr id="259081" name="Text Box 9"/>
          <p:cNvSpPr txBox="1">
            <a:spLocks noChangeArrowheads="1"/>
          </p:cNvSpPr>
          <p:nvPr/>
        </p:nvSpPr>
        <p:spPr bwMode="auto">
          <a:xfrm>
            <a:off x="5795963" y="506253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solidFill>
                  <a:srgbClr val="0000FF"/>
                </a:solidFill>
                <a:ea typeface="宋体" pitchFamily="2" charset="-122"/>
              </a:rPr>
              <a:t>digits</a:t>
            </a:r>
          </a:p>
        </p:txBody>
      </p:sp>
      <p:grpSp>
        <p:nvGrpSpPr>
          <p:cNvPr id="259082" name="Group 10"/>
          <p:cNvGrpSpPr>
            <a:grpSpLocks/>
          </p:cNvGrpSpPr>
          <p:nvPr/>
        </p:nvGrpSpPr>
        <p:grpSpPr bwMode="auto">
          <a:xfrm>
            <a:off x="752475" y="4797425"/>
            <a:ext cx="346075" cy="350838"/>
            <a:chOff x="474" y="1902"/>
            <a:chExt cx="218" cy="221"/>
          </a:xfrm>
        </p:grpSpPr>
        <p:sp>
          <p:nvSpPr>
            <p:cNvPr id="259083" name="Oval 11"/>
            <p:cNvSpPr>
              <a:spLocks noChangeArrowheads="1"/>
            </p:cNvSpPr>
            <p:nvPr/>
          </p:nvSpPr>
          <p:spPr bwMode="auto">
            <a:xfrm>
              <a:off x="474" y="1902"/>
              <a:ext cx="218" cy="221"/>
            </a:xfrm>
            <a:prstGeom prst="ellipse">
              <a:avLst/>
            </a:prstGeom>
            <a:solidFill>
              <a:srgbClr val="FFFFFF"/>
            </a:solidFill>
            <a:ln w="20638">
              <a:solidFill>
                <a:srgbClr val="000000"/>
              </a:solidFill>
              <a:round/>
              <a:headEnd/>
              <a:tailEnd/>
            </a:ln>
          </p:spPr>
          <p:txBody>
            <a:bodyPr/>
            <a:lstStyle/>
            <a:p>
              <a:endParaRPr lang="zh-CN" altLang="en-US"/>
            </a:p>
          </p:txBody>
        </p:sp>
        <p:sp>
          <p:nvSpPr>
            <p:cNvPr id="259084" name="Rectangle 12"/>
            <p:cNvSpPr>
              <a:spLocks noChangeArrowheads="1"/>
            </p:cNvSpPr>
            <p:nvPr/>
          </p:nvSpPr>
          <p:spPr bwMode="auto">
            <a:xfrm>
              <a:off x="544"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0</a:t>
              </a:r>
              <a:endParaRPr lang="en-US" altLang="zh-CN" sz="2800" b="0">
                <a:ea typeface="宋体" pitchFamily="2" charset="-122"/>
              </a:endParaRPr>
            </a:p>
          </p:txBody>
        </p:sp>
      </p:grpSp>
      <p:grpSp>
        <p:nvGrpSpPr>
          <p:cNvPr id="259085" name="Group 13"/>
          <p:cNvGrpSpPr>
            <a:grpSpLocks/>
          </p:cNvGrpSpPr>
          <p:nvPr/>
        </p:nvGrpSpPr>
        <p:grpSpPr bwMode="auto">
          <a:xfrm>
            <a:off x="2803525" y="4797425"/>
            <a:ext cx="344488" cy="350838"/>
            <a:chOff x="1766" y="1902"/>
            <a:chExt cx="217" cy="221"/>
          </a:xfrm>
        </p:grpSpPr>
        <p:sp>
          <p:nvSpPr>
            <p:cNvPr id="259086" name="Oval 14"/>
            <p:cNvSpPr>
              <a:spLocks noChangeArrowheads="1"/>
            </p:cNvSpPr>
            <p:nvPr/>
          </p:nvSpPr>
          <p:spPr bwMode="auto">
            <a:xfrm>
              <a:off x="1766" y="1902"/>
              <a:ext cx="217" cy="221"/>
            </a:xfrm>
            <a:prstGeom prst="ellipse">
              <a:avLst/>
            </a:prstGeom>
            <a:solidFill>
              <a:srgbClr val="FFFFFF"/>
            </a:solidFill>
            <a:ln w="20638">
              <a:solidFill>
                <a:srgbClr val="000000"/>
              </a:solidFill>
              <a:round/>
              <a:headEnd/>
              <a:tailEnd/>
            </a:ln>
          </p:spPr>
          <p:txBody>
            <a:bodyPr/>
            <a:lstStyle/>
            <a:p>
              <a:endParaRPr lang="zh-CN" altLang="en-US"/>
            </a:p>
          </p:txBody>
        </p:sp>
        <p:sp>
          <p:nvSpPr>
            <p:cNvPr id="259087" name="Rectangle 15"/>
            <p:cNvSpPr>
              <a:spLocks noChangeArrowheads="1"/>
            </p:cNvSpPr>
            <p:nvPr/>
          </p:nvSpPr>
          <p:spPr bwMode="auto">
            <a:xfrm>
              <a:off x="1836"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2</a:t>
              </a:r>
              <a:endParaRPr lang="en-US" altLang="zh-CN" sz="2800" b="0">
                <a:ea typeface="宋体" pitchFamily="2" charset="-122"/>
              </a:endParaRPr>
            </a:p>
          </p:txBody>
        </p:sp>
      </p:grpSp>
      <p:grpSp>
        <p:nvGrpSpPr>
          <p:cNvPr id="259088" name="Group 16"/>
          <p:cNvGrpSpPr>
            <a:grpSpLocks/>
          </p:cNvGrpSpPr>
          <p:nvPr/>
        </p:nvGrpSpPr>
        <p:grpSpPr bwMode="auto">
          <a:xfrm>
            <a:off x="4854575" y="4797425"/>
            <a:ext cx="344488" cy="350838"/>
            <a:chOff x="3058" y="1902"/>
            <a:chExt cx="217" cy="221"/>
          </a:xfrm>
        </p:grpSpPr>
        <p:sp>
          <p:nvSpPr>
            <p:cNvPr id="259089" name="Oval 17"/>
            <p:cNvSpPr>
              <a:spLocks noChangeArrowheads="1"/>
            </p:cNvSpPr>
            <p:nvPr/>
          </p:nvSpPr>
          <p:spPr bwMode="auto">
            <a:xfrm>
              <a:off x="3058" y="1902"/>
              <a:ext cx="217" cy="221"/>
            </a:xfrm>
            <a:prstGeom prst="ellipse">
              <a:avLst/>
            </a:prstGeom>
            <a:solidFill>
              <a:srgbClr val="FFFFFF"/>
            </a:solidFill>
            <a:ln w="20638">
              <a:solidFill>
                <a:srgbClr val="000000"/>
              </a:solidFill>
              <a:round/>
              <a:headEnd/>
              <a:tailEnd/>
            </a:ln>
          </p:spPr>
          <p:txBody>
            <a:bodyPr/>
            <a:lstStyle/>
            <a:p>
              <a:endParaRPr lang="zh-CN" altLang="en-US"/>
            </a:p>
          </p:txBody>
        </p:sp>
        <p:sp>
          <p:nvSpPr>
            <p:cNvPr id="259090" name="Rectangle 18"/>
            <p:cNvSpPr>
              <a:spLocks noChangeArrowheads="1"/>
            </p:cNvSpPr>
            <p:nvPr/>
          </p:nvSpPr>
          <p:spPr bwMode="auto">
            <a:xfrm>
              <a:off x="3128"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4</a:t>
              </a:r>
              <a:endParaRPr lang="en-US" altLang="zh-CN" sz="2800" b="0">
                <a:ea typeface="宋体" pitchFamily="2" charset="-122"/>
              </a:endParaRPr>
            </a:p>
          </p:txBody>
        </p:sp>
      </p:grpSp>
      <p:grpSp>
        <p:nvGrpSpPr>
          <p:cNvPr id="259091" name="Group 19"/>
          <p:cNvGrpSpPr>
            <a:grpSpLocks/>
          </p:cNvGrpSpPr>
          <p:nvPr/>
        </p:nvGrpSpPr>
        <p:grpSpPr bwMode="auto">
          <a:xfrm>
            <a:off x="381000" y="4905375"/>
            <a:ext cx="361950" cy="133350"/>
            <a:chOff x="240" y="1970"/>
            <a:chExt cx="228" cy="84"/>
          </a:xfrm>
        </p:grpSpPr>
        <p:sp>
          <p:nvSpPr>
            <p:cNvPr id="259092" name="Line 20"/>
            <p:cNvSpPr>
              <a:spLocks noChangeShapeType="1"/>
            </p:cNvSpPr>
            <p:nvPr/>
          </p:nvSpPr>
          <p:spPr bwMode="auto">
            <a:xfrm>
              <a:off x="240" y="2012"/>
              <a:ext cx="16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093" name="Freeform 21"/>
            <p:cNvSpPr>
              <a:spLocks/>
            </p:cNvSpPr>
            <p:nvPr/>
          </p:nvSpPr>
          <p:spPr bwMode="auto">
            <a:xfrm>
              <a:off x="373" y="1970"/>
              <a:ext cx="95" cy="84"/>
            </a:xfrm>
            <a:custGeom>
              <a:avLst/>
              <a:gdLst>
                <a:gd name="T0" fmla="*/ 0 w 95"/>
                <a:gd name="T1" fmla="*/ 84 h 84"/>
                <a:gd name="T2" fmla="*/ 14 w 95"/>
                <a:gd name="T3" fmla="*/ 42 h 84"/>
                <a:gd name="T4" fmla="*/ 0 w 95"/>
                <a:gd name="T5" fmla="*/ 0 h 84"/>
                <a:gd name="T6" fmla="*/ 95 w 95"/>
                <a:gd name="T7" fmla="*/ 42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14" y="42"/>
                  </a:lnTo>
                  <a:lnTo>
                    <a:pt x="0" y="0"/>
                  </a:lnTo>
                  <a:lnTo>
                    <a:pt x="95" y="42"/>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9094" name="Group 22"/>
          <p:cNvGrpSpPr>
            <a:grpSpLocks/>
          </p:cNvGrpSpPr>
          <p:nvPr/>
        </p:nvGrpSpPr>
        <p:grpSpPr bwMode="auto">
          <a:xfrm>
            <a:off x="1104900" y="4602163"/>
            <a:ext cx="723900" cy="436562"/>
            <a:chOff x="696" y="1779"/>
            <a:chExt cx="456" cy="275"/>
          </a:xfrm>
        </p:grpSpPr>
        <p:grpSp>
          <p:nvGrpSpPr>
            <p:cNvPr id="259095" name="Group 23"/>
            <p:cNvGrpSpPr>
              <a:grpSpLocks/>
            </p:cNvGrpSpPr>
            <p:nvPr/>
          </p:nvGrpSpPr>
          <p:grpSpPr bwMode="auto">
            <a:xfrm>
              <a:off x="696" y="1970"/>
              <a:ext cx="456" cy="84"/>
              <a:chOff x="696" y="1970"/>
              <a:chExt cx="456" cy="84"/>
            </a:xfrm>
          </p:grpSpPr>
          <p:sp>
            <p:nvSpPr>
              <p:cNvPr id="259096" name="Line 24"/>
              <p:cNvSpPr>
                <a:spLocks noChangeShapeType="1"/>
              </p:cNvSpPr>
              <p:nvPr/>
            </p:nvSpPr>
            <p:spPr bwMode="auto">
              <a:xfrm>
                <a:off x="696" y="2012"/>
                <a:ext cx="38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097" name="Freeform 25"/>
              <p:cNvSpPr>
                <a:spLocks/>
              </p:cNvSpPr>
              <p:nvPr/>
            </p:nvSpPr>
            <p:spPr bwMode="auto">
              <a:xfrm>
                <a:off x="1057" y="1970"/>
                <a:ext cx="95" cy="84"/>
              </a:xfrm>
              <a:custGeom>
                <a:avLst/>
                <a:gdLst>
                  <a:gd name="T0" fmla="*/ 0 w 95"/>
                  <a:gd name="T1" fmla="*/ 84 h 84"/>
                  <a:gd name="T2" fmla="*/ 14 w 95"/>
                  <a:gd name="T3" fmla="*/ 42 h 84"/>
                  <a:gd name="T4" fmla="*/ 0 w 95"/>
                  <a:gd name="T5" fmla="*/ 0 h 84"/>
                  <a:gd name="T6" fmla="*/ 95 w 95"/>
                  <a:gd name="T7" fmla="*/ 42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14" y="42"/>
                    </a:lnTo>
                    <a:lnTo>
                      <a:pt x="0" y="0"/>
                    </a:lnTo>
                    <a:lnTo>
                      <a:pt x="95" y="42"/>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59098" name="Rectangle 26"/>
            <p:cNvSpPr>
              <a:spLocks noChangeArrowheads="1"/>
            </p:cNvSpPr>
            <p:nvPr/>
          </p:nvSpPr>
          <p:spPr bwMode="auto">
            <a:xfrm>
              <a:off x="772" y="1779"/>
              <a:ext cx="2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digit</a:t>
              </a:r>
              <a:endParaRPr lang="en-US" altLang="zh-CN" sz="2800" b="0">
                <a:ea typeface="宋体" pitchFamily="2" charset="-122"/>
              </a:endParaRPr>
            </a:p>
          </p:txBody>
        </p:sp>
      </p:grpSp>
      <p:grpSp>
        <p:nvGrpSpPr>
          <p:cNvPr id="259099" name="Group 27"/>
          <p:cNvGrpSpPr>
            <a:grpSpLocks/>
          </p:cNvGrpSpPr>
          <p:nvPr/>
        </p:nvGrpSpPr>
        <p:grpSpPr bwMode="auto">
          <a:xfrm>
            <a:off x="1838325" y="4797425"/>
            <a:ext cx="344488" cy="350838"/>
            <a:chOff x="1158" y="1902"/>
            <a:chExt cx="217" cy="221"/>
          </a:xfrm>
        </p:grpSpPr>
        <p:sp>
          <p:nvSpPr>
            <p:cNvPr id="259100" name="Oval 28"/>
            <p:cNvSpPr>
              <a:spLocks noChangeArrowheads="1"/>
            </p:cNvSpPr>
            <p:nvPr/>
          </p:nvSpPr>
          <p:spPr bwMode="auto">
            <a:xfrm>
              <a:off x="1158" y="1902"/>
              <a:ext cx="217" cy="221"/>
            </a:xfrm>
            <a:prstGeom prst="ellipse">
              <a:avLst/>
            </a:prstGeom>
            <a:solidFill>
              <a:srgbClr val="FFFFFF"/>
            </a:solidFill>
            <a:ln w="20638">
              <a:solidFill>
                <a:srgbClr val="000000"/>
              </a:solidFill>
              <a:round/>
              <a:headEnd/>
              <a:tailEnd/>
            </a:ln>
          </p:spPr>
          <p:txBody>
            <a:bodyPr/>
            <a:lstStyle/>
            <a:p>
              <a:endParaRPr lang="zh-CN" altLang="en-US"/>
            </a:p>
          </p:txBody>
        </p:sp>
        <p:sp>
          <p:nvSpPr>
            <p:cNvPr id="259101" name="Rectangle 29"/>
            <p:cNvSpPr>
              <a:spLocks noChangeArrowheads="1"/>
            </p:cNvSpPr>
            <p:nvPr/>
          </p:nvSpPr>
          <p:spPr bwMode="auto">
            <a:xfrm>
              <a:off x="1228"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1</a:t>
              </a:r>
              <a:endParaRPr lang="en-US" altLang="zh-CN" sz="2800" b="0">
                <a:ea typeface="宋体" pitchFamily="2" charset="-122"/>
              </a:endParaRPr>
            </a:p>
          </p:txBody>
        </p:sp>
      </p:grpSp>
      <p:grpSp>
        <p:nvGrpSpPr>
          <p:cNvPr id="259102" name="Group 30"/>
          <p:cNvGrpSpPr>
            <a:grpSpLocks/>
          </p:cNvGrpSpPr>
          <p:nvPr/>
        </p:nvGrpSpPr>
        <p:grpSpPr bwMode="auto">
          <a:xfrm>
            <a:off x="344488" y="3897313"/>
            <a:ext cx="8458200" cy="2817812"/>
            <a:chOff x="240" y="1350"/>
            <a:chExt cx="5328" cy="1775"/>
          </a:xfrm>
        </p:grpSpPr>
        <p:sp>
          <p:nvSpPr>
            <p:cNvPr id="259103" name="AutoShape 31"/>
            <p:cNvSpPr>
              <a:spLocks noChangeAspect="1" noChangeArrowheads="1" noTextEdit="1"/>
            </p:cNvSpPr>
            <p:nvPr/>
          </p:nvSpPr>
          <p:spPr bwMode="auto">
            <a:xfrm>
              <a:off x="240" y="1350"/>
              <a:ext cx="5328" cy="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9104" name="Arc 32"/>
            <p:cNvSpPr>
              <a:spLocks/>
            </p:cNvSpPr>
            <p:nvPr/>
          </p:nvSpPr>
          <p:spPr bwMode="auto">
            <a:xfrm>
              <a:off x="1158" y="1709"/>
              <a:ext cx="217" cy="200"/>
            </a:xfrm>
            <a:custGeom>
              <a:avLst/>
              <a:gdLst>
                <a:gd name="G0" fmla="+- 21600 0 0"/>
                <a:gd name="G1" fmla="+- 21600 0 0"/>
                <a:gd name="G2" fmla="+- 21600 0 0"/>
                <a:gd name="T0" fmla="*/ 3233 w 43200"/>
                <a:gd name="T1" fmla="*/ 32966 h 37820"/>
                <a:gd name="T2" fmla="*/ 35864 w 43200"/>
                <a:gd name="T3" fmla="*/ 37820 h 37820"/>
                <a:gd name="T4" fmla="*/ 21600 w 43200"/>
                <a:gd name="T5" fmla="*/ 21600 h 37820"/>
              </a:gdLst>
              <a:ahLst/>
              <a:cxnLst>
                <a:cxn ang="0">
                  <a:pos x="T0" y="T1"/>
                </a:cxn>
                <a:cxn ang="0">
                  <a:pos x="T2" y="T3"/>
                </a:cxn>
                <a:cxn ang="0">
                  <a:pos x="T4" y="T5"/>
                </a:cxn>
              </a:cxnLst>
              <a:rect l="0" t="0" r="r" b="b"/>
              <a:pathLst>
                <a:path w="43200" h="37820" fill="none" extrusionOk="0">
                  <a:moveTo>
                    <a:pt x="3232" y="32966"/>
                  </a:moveTo>
                  <a:cubicBezTo>
                    <a:pt x="1119" y="29551"/>
                    <a:pt x="0" y="25615"/>
                    <a:pt x="0" y="21600"/>
                  </a:cubicBezTo>
                  <a:cubicBezTo>
                    <a:pt x="0" y="9670"/>
                    <a:pt x="9670" y="0"/>
                    <a:pt x="21600" y="0"/>
                  </a:cubicBezTo>
                  <a:cubicBezTo>
                    <a:pt x="33529" y="0"/>
                    <a:pt x="43200" y="9670"/>
                    <a:pt x="43200" y="21600"/>
                  </a:cubicBezTo>
                  <a:cubicBezTo>
                    <a:pt x="43200" y="27809"/>
                    <a:pt x="40527" y="33719"/>
                    <a:pt x="35864" y="37820"/>
                  </a:cubicBezTo>
                </a:path>
                <a:path w="43200" h="37820" stroke="0" extrusionOk="0">
                  <a:moveTo>
                    <a:pt x="3232" y="32966"/>
                  </a:moveTo>
                  <a:cubicBezTo>
                    <a:pt x="1119" y="29551"/>
                    <a:pt x="0" y="25615"/>
                    <a:pt x="0" y="21600"/>
                  </a:cubicBezTo>
                  <a:cubicBezTo>
                    <a:pt x="0" y="9670"/>
                    <a:pt x="9670" y="0"/>
                    <a:pt x="21600" y="0"/>
                  </a:cubicBezTo>
                  <a:cubicBezTo>
                    <a:pt x="33529" y="0"/>
                    <a:pt x="43200" y="9670"/>
                    <a:pt x="43200" y="21600"/>
                  </a:cubicBezTo>
                  <a:cubicBezTo>
                    <a:pt x="43200" y="27809"/>
                    <a:pt x="40527" y="33719"/>
                    <a:pt x="35864" y="37820"/>
                  </a:cubicBezTo>
                  <a:lnTo>
                    <a:pt x="21600" y="2160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05" name="Freeform 33"/>
            <p:cNvSpPr>
              <a:spLocks/>
            </p:cNvSpPr>
            <p:nvPr/>
          </p:nvSpPr>
          <p:spPr bwMode="auto">
            <a:xfrm>
              <a:off x="1131" y="1837"/>
              <a:ext cx="99" cy="94"/>
            </a:xfrm>
            <a:custGeom>
              <a:avLst/>
              <a:gdLst>
                <a:gd name="T0" fmla="*/ 0 w 99"/>
                <a:gd name="T1" fmla="*/ 62 h 94"/>
                <a:gd name="T2" fmla="*/ 38 w 99"/>
                <a:gd name="T3" fmla="*/ 40 h 94"/>
                <a:gd name="T4" fmla="*/ 54 w 99"/>
                <a:gd name="T5" fmla="*/ 0 h 94"/>
                <a:gd name="T6" fmla="*/ 99 w 99"/>
                <a:gd name="T7" fmla="*/ 94 h 94"/>
                <a:gd name="T8" fmla="*/ 0 w 99"/>
                <a:gd name="T9" fmla="*/ 62 h 94"/>
              </a:gdLst>
              <a:ahLst/>
              <a:cxnLst>
                <a:cxn ang="0">
                  <a:pos x="T0" y="T1"/>
                </a:cxn>
                <a:cxn ang="0">
                  <a:pos x="T2" y="T3"/>
                </a:cxn>
                <a:cxn ang="0">
                  <a:pos x="T4" y="T5"/>
                </a:cxn>
                <a:cxn ang="0">
                  <a:pos x="T6" y="T7"/>
                </a:cxn>
                <a:cxn ang="0">
                  <a:pos x="T8" y="T9"/>
                </a:cxn>
              </a:cxnLst>
              <a:rect l="0" t="0" r="r" b="b"/>
              <a:pathLst>
                <a:path w="99" h="94">
                  <a:moveTo>
                    <a:pt x="0" y="62"/>
                  </a:moveTo>
                  <a:lnTo>
                    <a:pt x="38" y="40"/>
                  </a:lnTo>
                  <a:lnTo>
                    <a:pt x="54" y="0"/>
                  </a:lnTo>
                  <a:lnTo>
                    <a:pt x="99" y="94"/>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106" name="Rectangle 34"/>
            <p:cNvSpPr>
              <a:spLocks noChangeArrowheads="1"/>
            </p:cNvSpPr>
            <p:nvPr/>
          </p:nvSpPr>
          <p:spPr bwMode="auto">
            <a:xfrm>
              <a:off x="1076" y="1486"/>
              <a:ext cx="2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dirty="0">
                  <a:solidFill>
                    <a:srgbClr val="000000"/>
                  </a:solidFill>
                  <a:ea typeface="宋体" pitchFamily="2" charset="-122"/>
                </a:rPr>
                <a:t>digit</a:t>
              </a:r>
              <a:endParaRPr lang="en-US" altLang="zh-CN" sz="2800" b="0" dirty="0">
                <a:ea typeface="宋体" pitchFamily="2" charset="-122"/>
              </a:endParaRPr>
            </a:p>
          </p:txBody>
        </p:sp>
      </p:grpSp>
      <p:grpSp>
        <p:nvGrpSpPr>
          <p:cNvPr id="259107" name="Group 35"/>
          <p:cNvGrpSpPr>
            <a:grpSpLocks/>
          </p:cNvGrpSpPr>
          <p:nvPr/>
        </p:nvGrpSpPr>
        <p:grpSpPr bwMode="auto">
          <a:xfrm>
            <a:off x="3889375" y="4797425"/>
            <a:ext cx="344488" cy="350838"/>
            <a:chOff x="2450" y="1902"/>
            <a:chExt cx="217" cy="221"/>
          </a:xfrm>
        </p:grpSpPr>
        <p:sp>
          <p:nvSpPr>
            <p:cNvPr id="259108" name="Oval 36"/>
            <p:cNvSpPr>
              <a:spLocks noChangeArrowheads="1"/>
            </p:cNvSpPr>
            <p:nvPr/>
          </p:nvSpPr>
          <p:spPr bwMode="auto">
            <a:xfrm>
              <a:off x="2450" y="1902"/>
              <a:ext cx="217" cy="221"/>
            </a:xfrm>
            <a:prstGeom prst="ellipse">
              <a:avLst/>
            </a:prstGeom>
            <a:solidFill>
              <a:srgbClr val="FFFFFF"/>
            </a:solidFill>
            <a:ln w="20638">
              <a:solidFill>
                <a:srgbClr val="000000"/>
              </a:solidFill>
              <a:round/>
              <a:headEnd/>
              <a:tailEnd/>
            </a:ln>
          </p:spPr>
          <p:txBody>
            <a:bodyPr/>
            <a:lstStyle/>
            <a:p>
              <a:endParaRPr lang="zh-CN" altLang="en-US"/>
            </a:p>
          </p:txBody>
        </p:sp>
        <p:sp>
          <p:nvSpPr>
            <p:cNvPr id="259109" name="Rectangle 37"/>
            <p:cNvSpPr>
              <a:spLocks noChangeArrowheads="1"/>
            </p:cNvSpPr>
            <p:nvPr/>
          </p:nvSpPr>
          <p:spPr bwMode="auto">
            <a:xfrm>
              <a:off x="2520"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3</a:t>
              </a:r>
              <a:endParaRPr lang="en-US" altLang="zh-CN" sz="2800" b="0">
                <a:ea typeface="宋体" pitchFamily="2" charset="-122"/>
              </a:endParaRPr>
            </a:p>
          </p:txBody>
        </p:sp>
      </p:grpSp>
      <p:grpSp>
        <p:nvGrpSpPr>
          <p:cNvPr id="259110" name="Group 38"/>
          <p:cNvGrpSpPr>
            <a:grpSpLocks/>
          </p:cNvGrpSpPr>
          <p:nvPr/>
        </p:nvGrpSpPr>
        <p:grpSpPr bwMode="auto">
          <a:xfrm>
            <a:off x="3759200" y="4137025"/>
            <a:ext cx="474663" cy="706438"/>
            <a:chOff x="2368" y="1486"/>
            <a:chExt cx="299" cy="445"/>
          </a:xfrm>
        </p:grpSpPr>
        <p:sp>
          <p:nvSpPr>
            <p:cNvPr id="259111" name="Arc 39"/>
            <p:cNvSpPr>
              <a:spLocks/>
            </p:cNvSpPr>
            <p:nvPr/>
          </p:nvSpPr>
          <p:spPr bwMode="auto">
            <a:xfrm>
              <a:off x="2450" y="1709"/>
              <a:ext cx="217" cy="200"/>
            </a:xfrm>
            <a:custGeom>
              <a:avLst/>
              <a:gdLst>
                <a:gd name="G0" fmla="+- 21600 0 0"/>
                <a:gd name="G1" fmla="+- 21600 0 0"/>
                <a:gd name="G2" fmla="+- 21600 0 0"/>
                <a:gd name="T0" fmla="*/ 3233 w 43200"/>
                <a:gd name="T1" fmla="*/ 32966 h 37820"/>
                <a:gd name="T2" fmla="*/ 35864 w 43200"/>
                <a:gd name="T3" fmla="*/ 37820 h 37820"/>
                <a:gd name="T4" fmla="*/ 21600 w 43200"/>
                <a:gd name="T5" fmla="*/ 21600 h 37820"/>
              </a:gdLst>
              <a:ahLst/>
              <a:cxnLst>
                <a:cxn ang="0">
                  <a:pos x="T0" y="T1"/>
                </a:cxn>
                <a:cxn ang="0">
                  <a:pos x="T2" y="T3"/>
                </a:cxn>
                <a:cxn ang="0">
                  <a:pos x="T4" y="T5"/>
                </a:cxn>
              </a:cxnLst>
              <a:rect l="0" t="0" r="r" b="b"/>
              <a:pathLst>
                <a:path w="43200" h="37820" fill="none" extrusionOk="0">
                  <a:moveTo>
                    <a:pt x="3232" y="32966"/>
                  </a:moveTo>
                  <a:cubicBezTo>
                    <a:pt x="1119" y="29551"/>
                    <a:pt x="0" y="25615"/>
                    <a:pt x="0" y="21600"/>
                  </a:cubicBezTo>
                  <a:cubicBezTo>
                    <a:pt x="0" y="9670"/>
                    <a:pt x="9670" y="0"/>
                    <a:pt x="21600" y="0"/>
                  </a:cubicBezTo>
                  <a:cubicBezTo>
                    <a:pt x="33529" y="0"/>
                    <a:pt x="43200" y="9670"/>
                    <a:pt x="43200" y="21600"/>
                  </a:cubicBezTo>
                  <a:cubicBezTo>
                    <a:pt x="43200" y="27809"/>
                    <a:pt x="40527" y="33719"/>
                    <a:pt x="35864" y="37820"/>
                  </a:cubicBezTo>
                </a:path>
                <a:path w="43200" h="37820" stroke="0" extrusionOk="0">
                  <a:moveTo>
                    <a:pt x="3232" y="32966"/>
                  </a:moveTo>
                  <a:cubicBezTo>
                    <a:pt x="1119" y="29551"/>
                    <a:pt x="0" y="25615"/>
                    <a:pt x="0" y="21600"/>
                  </a:cubicBezTo>
                  <a:cubicBezTo>
                    <a:pt x="0" y="9670"/>
                    <a:pt x="9670" y="0"/>
                    <a:pt x="21600" y="0"/>
                  </a:cubicBezTo>
                  <a:cubicBezTo>
                    <a:pt x="33529" y="0"/>
                    <a:pt x="43200" y="9670"/>
                    <a:pt x="43200" y="21600"/>
                  </a:cubicBezTo>
                  <a:cubicBezTo>
                    <a:pt x="43200" y="27809"/>
                    <a:pt x="40527" y="33719"/>
                    <a:pt x="35864" y="37820"/>
                  </a:cubicBezTo>
                  <a:lnTo>
                    <a:pt x="21600" y="2160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12" name="Freeform 40"/>
            <p:cNvSpPr>
              <a:spLocks/>
            </p:cNvSpPr>
            <p:nvPr/>
          </p:nvSpPr>
          <p:spPr bwMode="auto">
            <a:xfrm>
              <a:off x="2423" y="1837"/>
              <a:ext cx="98" cy="94"/>
            </a:xfrm>
            <a:custGeom>
              <a:avLst/>
              <a:gdLst>
                <a:gd name="T0" fmla="*/ 0 w 98"/>
                <a:gd name="T1" fmla="*/ 62 h 94"/>
                <a:gd name="T2" fmla="*/ 38 w 98"/>
                <a:gd name="T3" fmla="*/ 40 h 94"/>
                <a:gd name="T4" fmla="*/ 54 w 98"/>
                <a:gd name="T5" fmla="*/ 0 h 94"/>
                <a:gd name="T6" fmla="*/ 98 w 98"/>
                <a:gd name="T7" fmla="*/ 94 h 94"/>
                <a:gd name="T8" fmla="*/ 0 w 98"/>
                <a:gd name="T9" fmla="*/ 62 h 94"/>
              </a:gdLst>
              <a:ahLst/>
              <a:cxnLst>
                <a:cxn ang="0">
                  <a:pos x="T0" y="T1"/>
                </a:cxn>
                <a:cxn ang="0">
                  <a:pos x="T2" y="T3"/>
                </a:cxn>
                <a:cxn ang="0">
                  <a:pos x="T4" y="T5"/>
                </a:cxn>
                <a:cxn ang="0">
                  <a:pos x="T6" y="T7"/>
                </a:cxn>
                <a:cxn ang="0">
                  <a:pos x="T8" y="T9"/>
                </a:cxn>
              </a:cxnLst>
              <a:rect l="0" t="0" r="r" b="b"/>
              <a:pathLst>
                <a:path w="98" h="94">
                  <a:moveTo>
                    <a:pt x="0" y="62"/>
                  </a:moveTo>
                  <a:lnTo>
                    <a:pt x="38" y="40"/>
                  </a:lnTo>
                  <a:lnTo>
                    <a:pt x="54" y="0"/>
                  </a:lnTo>
                  <a:lnTo>
                    <a:pt x="98" y="94"/>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113" name="Rectangle 41"/>
            <p:cNvSpPr>
              <a:spLocks noChangeArrowheads="1"/>
            </p:cNvSpPr>
            <p:nvPr/>
          </p:nvSpPr>
          <p:spPr bwMode="auto">
            <a:xfrm>
              <a:off x="2368" y="1486"/>
              <a:ext cx="2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digit</a:t>
              </a:r>
              <a:endParaRPr lang="en-US" altLang="zh-CN" sz="2800" b="0">
                <a:ea typeface="宋体" pitchFamily="2" charset="-122"/>
              </a:endParaRPr>
            </a:p>
          </p:txBody>
        </p:sp>
      </p:grpSp>
      <p:grpSp>
        <p:nvGrpSpPr>
          <p:cNvPr id="259114" name="Group 42"/>
          <p:cNvGrpSpPr>
            <a:grpSpLocks/>
          </p:cNvGrpSpPr>
          <p:nvPr/>
        </p:nvGrpSpPr>
        <p:grpSpPr bwMode="auto">
          <a:xfrm>
            <a:off x="7026275" y="4797425"/>
            <a:ext cx="344488" cy="350838"/>
            <a:chOff x="4426" y="1902"/>
            <a:chExt cx="217" cy="221"/>
          </a:xfrm>
        </p:grpSpPr>
        <p:sp>
          <p:nvSpPr>
            <p:cNvPr id="259115" name="Oval 43"/>
            <p:cNvSpPr>
              <a:spLocks noChangeArrowheads="1"/>
            </p:cNvSpPr>
            <p:nvPr/>
          </p:nvSpPr>
          <p:spPr bwMode="auto">
            <a:xfrm>
              <a:off x="4426" y="1902"/>
              <a:ext cx="217" cy="221"/>
            </a:xfrm>
            <a:prstGeom prst="ellipse">
              <a:avLst/>
            </a:prstGeom>
            <a:solidFill>
              <a:srgbClr val="FFFFFF"/>
            </a:solidFill>
            <a:ln w="20638">
              <a:solidFill>
                <a:srgbClr val="000000"/>
              </a:solidFill>
              <a:round/>
              <a:headEnd/>
              <a:tailEnd/>
            </a:ln>
          </p:spPr>
          <p:txBody>
            <a:bodyPr/>
            <a:lstStyle/>
            <a:p>
              <a:endParaRPr lang="zh-CN" altLang="en-US"/>
            </a:p>
          </p:txBody>
        </p:sp>
        <p:sp>
          <p:nvSpPr>
            <p:cNvPr id="259116" name="Rectangle 44"/>
            <p:cNvSpPr>
              <a:spLocks noChangeArrowheads="1"/>
            </p:cNvSpPr>
            <p:nvPr/>
          </p:nvSpPr>
          <p:spPr bwMode="auto">
            <a:xfrm>
              <a:off x="4496"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6</a:t>
              </a:r>
              <a:endParaRPr lang="en-US" altLang="zh-CN" sz="2800" b="0">
                <a:ea typeface="宋体" pitchFamily="2" charset="-122"/>
              </a:endParaRPr>
            </a:p>
          </p:txBody>
        </p:sp>
      </p:grpSp>
      <p:grpSp>
        <p:nvGrpSpPr>
          <p:cNvPr id="259117" name="Group 45"/>
          <p:cNvGrpSpPr>
            <a:grpSpLocks/>
          </p:cNvGrpSpPr>
          <p:nvPr/>
        </p:nvGrpSpPr>
        <p:grpSpPr bwMode="auto">
          <a:xfrm>
            <a:off x="6896100" y="4137025"/>
            <a:ext cx="474663" cy="706438"/>
            <a:chOff x="4344" y="1486"/>
            <a:chExt cx="299" cy="445"/>
          </a:xfrm>
        </p:grpSpPr>
        <p:sp>
          <p:nvSpPr>
            <p:cNvPr id="259118" name="Arc 46"/>
            <p:cNvSpPr>
              <a:spLocks/>
            </p:cNvSpPr>
            <p:nvPr/>
          </p:nvSpPr>
          <p:spPr bwMode="auto">
            <a:xfrm>
              <a:off x="4426" y="1709"/>
              <a:ext cx="217" cy="200"/>
            </a:xfrm>
            <a:custGeom>
              <a:avLst/>
              <a:gdLst>
                <a:gd name="G0" fmla="+- 21600 0 0"/>
                <a:gd name="G1" fmla="+- 21600 0 0"/>
                <a:gd name="G2" fmla="+- 21600 0 0"/>
                <a:gd name="T0" fmla="*/ 3233 w 43200"/>
                <a:gd name="T1" fmla="*/ 32966 h 37820"/>
                <a:gd name="T2" fmla="*/ 35864 w 43200"/>
                <a:gd name="T3" fmla="*/ 37820 h 37820"/>
                <a:gd name="T4" fmla="*/ 21600 w 43200"/>
                <a:gd name="T5" fmla="*/ 21600 h 37820"/>
              </a:gdLst>
              <a:ahLst/>
              <a:cxnLst>
                <a:cxn ang="0">
                  <a:pos x="T0" y="T1"/>
                </a:cxn>
                <a:cxn ang="0">
                  <a:pos x="T2" y="T3"/>
                </a:cxn>
                <a:cxn ang="0">
                  <a:pos x="T4" y="T5"/>
                </a:cxn>
              </a:cxnLst>
              <a:rect l="0" t="0" r="r" b="b"/>
              <a:pathLst>
                <a:path w="43200" h="37820" fill="none" extrusionOk="0">
                  <a:moveTo>
                    <a:pt x="3232" y="32966"/>
                  </a:moveTo>
                  <a:cubicBezTo>
                    <a:pt x="1119" y="29551"/>
                    <a:pt x="0" y="25615"/>
                    <a:pt x="0" y="21600"/>
                  </a:cubicBezTo>
                  <a:cubicBezTo>
                    <a:pt x="0" y="9670"/>
                    <a:pt x="9670" y="0"/>
                    <a:pt x="21600" y="0"/>
                  </a:cubicBezTo>
                  <a:cubicBezTo>
                    <a:pt x="33529" y="0"/>
                    <a:pt x="43200" y="9670"/>
                    <a:pt x="43200" y="21600"/>
                  </a:cubicBezTo>
                  <a:cubicBezTo>
                    <a:pt x="43200" y="27809"/>
                    <a:pt x="40527" y="33719"/>
                    <a:pt x="35864" y="37820"/>
                  </a:cubicBezTo>
                </a:path>
                <a:path w="43200" h="37820" stroke="0" extrusionOk="0">
                  <a:moveTo>
                    <a:pt x="3232" y="32966"/>
                  </a:moveTo>
                  <a:cubicBezTo>
                    <a:pt x="1119" y="29551"/>
                    <a:pt x="0" y="25615"/>
                    <a:pt x="0" y="21600"/>
                  </a:cubicBezTo>
                  <a:cubicBezTo>
                    <a:pt x="0" y="9670"/>
                    <a:pt x="9670" y="0"/>
                    <a:pt x="21600" y="0"/>
                  </a:cubicBezTo>
                  <a:cubicBezTo>
                    <a:pt x="33529" y="0"/>
                    <a:pt x="43200" y="9670"/>
                    <a:pt x="43200" y="21600"/>
                  </a:cubicBezTo>
                  <a:cubicBezTo>
                    <a:pt x="43200" y="27809"/>
                    <a:pt x="40527" y="33719"/>
                    <a:pt x="35864" y="37820"/>
                  </a:cubicBezTo>
                  <a:lnTo>
                    <a:pt x="21600" y="2160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19" name="Freeform 47"/>
            <p:cNvSpPr>
              <a:spLocks/>
            </p:cNvSpPr>
            <p:nvPr/>
          </p:nvSpPr>
          <p:spPr bwMode="auto">
            <a:xfrm>
              <a:off x="4399" y="1837"/>
              <a:ext cx="98" cy="94"/>
            </a:xfrm>
            <a:custGeom>
              <a:avLst/>
              <a:gdLst>
                <a:gd name="T0" fmla="*/ 0 w 98"/>
                <a:gd name="T1" fmla="*/ 62 h 94"/>
                <a:gd name="T2" fmla="*/ 38 w 98"/>
                <a:gd name="T3" fmla="*/ 40 h 94"/>
                <a:gd name="T4" fmla="*/ 54 w 98"/>
                <a:gd name="T5" fmla="*/ 0 h 94"/>
                <a:gd name="T6" fmla="*/ 98 w 98"/>
                <a:gd name="T7" fmla="*/ 94 h 94"/>
                <a:gd name="T8" fmla="*/ 0 w 98"/>
                <a:gd name="T9" fmla="*/ 62 h 94"/>
              </a:gdLst>
              <a:ahLst/>
              <a:cxnLst>
                <a:cxn ang="0">
                  <a:pos x="T0" y="T1"/>
                </a:cxn>
                <a:cxn ang="0">
                  <a:pos x="T2" y="T3"/>
                </a:cxn>
                <a:cxn ang="0">
                  <a:pos x="T4" y="T5"/>
                </a:cxn>
                <a:cxn ang="0">
                  <a:pos x="T6" y="T7"/>
                </a:cxn>
                <a:cxn ang="0">
                  <a:pos x="T8" y="T9"/>
                </a:cxn>
              </a:cxnLst>
              <a:rect l="0" t="0" r="r" b="b"/>
              <a:pathLst>
                <a:path w="98" h="94">
                  <a:moveTo>
                    <a:pt x="0" y="62"/>
                  </a:moveTo>
                  <a:lnTo>
                    <a:pt x="38" y="40"/>
                  </a:lnTo>
                  <a:lnTo>
                    <a:pt x="54" y="0"/>
                  </a:lnTo>
                  <a:lnTo>
                    <a:pt x="98" y="94"/>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120" name="Rectangle 48"/>
            <p:cNvSpPr>
              <a:spLocks noChangeArrowheads="1"/>
            </p:cNvSpPr>
            <p:nvPr/>
          </p:nvSpPr>
          <p:spPr bwMode="auto">
            <a:xfrm>
              <a:off x="4344" y="1486"/>
              <a:ext cx="2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digit</a:t>
              </a:r>
              <a:endParaRPr lang="en-US" altLang="zh-CN" sz="2800" b="0">
                <a:ea typeface="宋体" pitchFamily="2" charset="-122"/>
              </a:endParaRPr>
            </a:p>
          </p:txBody>
        </p:sp>
      </p:grpSp>
      <p:grpSp>
        <p:nvGrpSpPr>
          <p:cNvPr id="259121" name="Group 49"/>
          <p:cNvGrpSpPr>
            <a:grpSpLocks/>
          </p:cNvGrpSpPr>
          <p:nvPr/>
        </p:nvGrpSpPr>
        <p:grpSpPr bwMode="auto">
          <a:xfrm>
            <a:off x="7378700" y="4627563"/>
            <a:ext cx="844550" cy="411162"/>
            <a:chOff x="4648" y="1795"/>
            <a:chExt cx="532" cy="259"/>
          </a:xfrm>
        </p:grpSpPr>
        <p:sp>
          <p:nvSpPr>
            <p:cNvPr id="259122" name="Rectangle 50"/>
            <p:cNvSpPr>
              <a:spLocks noChangeArrowheads="1"/>
            </p:cNvSpPr>
            <p:nvPr/>
          </p:nvSpPr>
          <p:spPr bwMode="auto">
            <a:xfrm>
              <a:off x="4724" y="1795"/>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other</a:t>
              </a:r>
              <a:endParaRPr lang="en-US" altLang="zh-CN" sz="2800" b="0">
                <a:ea typeface="宋体" pitchFamily="2" charset="-122"/>
              </a:endParaRPr>
            </a:p>
          </p:txBody>
        </p:sp>
        <p:sp>
          <p:nvSpPr>
            <p:cNvPr id="259123" name="Line 51"/>
            <p:cNvSpPr>
              <a:spLocks noChangeShapeType="1"/>
            </p:cNvSpPr>
            <p:nvPr/>
          </p:nvSpPr>
          <p:spPr bwMode="auto">
            <a:xfrm>
              <a:off x="4648" y="2012"/>
              <a:ext cx="46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24" name="Freeform 52"/>
            <p:cNvSpPr>
              <a:spLocks/>
            </p:cNvSpPr>
            <p:nvPr/>
          </p:nvSpPr>
          <p:spPr bwMode="auto">
            <a:xfrm>
              <a:off x="5085" y="1970"/>
              <a:ext cx="95" cy="84"/>
            </a:xfrm>
            <a:custGeom>
              <a:avLst/>
              <a:gdLst>
                <a:gd name="T0" fmla="*/ 0 w 95"/>
                <a:gd name="T1" fmla="*/ 84 h 84"/>
                <a:gd name="T2" fmla="*/ 14 w 95"/>
                <a:gd name="T3" fmla="*/ 42 h 84"/>
                <a:gd name="T4" fmla="*/ 0 w 95"/>
                <a:gd name="T5" fmla="*/ 0 h 84"/>
                <a:gd name="T6" fmla="*/ 95 w 95"/>
                <a:gd name="T7" fmla="*/ 42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14" y="42"/>
                  </a:lnTo>
                  <a:lnTo>
                    <a:pt x="0" y="0"/>
                  </a:lnTo>
                  <a:lnTo>
                    <a:pt x="95" y="42"/>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9125" name="Group 53"/>
          <p:cNvGrpSpPr>
            <a:grpSpLocks/>
          </p:cNvGrpSpPr>
          <p:nvPr/>
        </p:nvGrpSpPr>
        <p:grpSpPr bwMode="auto">
          <a:xfrm>
            <a:off x="8232775" y="4797425"/>
            <a:ext cx="344488" cy="350838"/>
            <a:chOff x="5186" y="1902"/>
            <a:chExt cx="217" cy="221"/>
          </a:xfrm>
        </p:grpSpPr>
        <p:sp>
          <p:nvSpPr>
            <p:cNvPr id="259126" name="Oval 54"/>
            <p:cNvSpPr>
              <a:spLocks noChangeArrowheads="1"/>
            </p:cNvSpPr>
            <p:nvPr/>
          </p:nvSpPr>
          <p:spPr bwMode="auto">
            <a:xfrm>
              <a:off x="5186" y="1902"/>
              <a:ext cx="217" cy="221"/>
            </a:xfrm>
            <a:prstGeom prst="ellipse">
              <a:avLst/>
            </a:prstGeom>
            <a:solidFill>
              <a:srgbClr val="FFFFFF"/>
            </a:solidFill>
            <a:ln w="20638">
              <a:solidFill>
                <a:srgbClr val="000000"/>
              </a:solidFill>
              <a:round/>
              <a:headEnd/>
              <a:tailEnd/>
            </a:ln>
          </p:spPr>
          <p:txBody>
            <a:bodyPr/>
            <a:lstStyle/>
            <a:p>
              <a:endParaRPr lang="zh-CN" altLang="en-US"/>
            </a:p>
          </p:txBody>
        </p:sp>
        <p:sp>
          <p:nvSpPr>
            <p:cNvPr id="259127" name="Oval 55"/>
            <p:cNvSpPr>
              <a:spLocks noChangeArrowheads="1"/>
            </p:cNvSpPr>
            <p:nvPr/>
          </p:nvSpPr>
          <p:spPr bwMode="auto">
            <a:xfrm>
              <a:off x="5211" y="1928"/>
              <a:ext cx="167" cy="169"/>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28" name="Rectangle 56"/>
            <p:cNvSpPr>
              <a:spLocks noChangeArrowheads="1"/>
            </p:cNvSpPr>
            <p:nvPr/>
          </p:nvSpPr>
          <p:spPr bwMode="auto">
            <a:xfrm>
              <a:off x="5256"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7</a:t>
              </a:r>
              <a:endParaRPr lang="en-US" altLang="zh-CN" sz="2800" b="0">
                <a:ea typeface="宋体" pitchFamily="2" charset="-122"/>
              </a:endParaRPr>
            </a:p>
          </p:txBody>
        </p:sp>
      </p:grpSp>
      <p:grpSp>
        <p:nvGrpSpPr>
          <p:cNvPr id="259129" name="Group 57"/>
          <p:cNvGrpSpPr>
            <a:grpSpLocks/>
          </p:cNvGrpSpPr>
          <p:nvPr/>
        </p:nvGrpSpPr>
        <p:grpSpPr bwMode="auto">
          <a:xfrm>
            <a:off x="3155950" y="4627563"/>
            <a:ext cx="723900" cy="411162"/>
            <a:chOff x="1988" y="1795"/>
            <a:chExt cx="456" cy="259"/>
          </a:xfrm>
        </p:grpSpPr>
        <p:sp>
          <p:nvSpPr>
            <p:cNvPr id="259130" name="Rectangle 58"/>
            <p:cNvSpPr>
              <a:spLocks noChangeArrowheads="1"/>
            </p:cNvSpPr>
            <p:nvPr/>
          </p:nvSpPr>
          <p:spPr bwMode="auto">
            <a:xfrm>
              <a:off x="2064" y="1795"/>
              <a:ext cx="2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digit</a:t>
              </a:r>
              <a:endParaRPr lang="en-US" altLang="zh-CN" sz="2800" b="0">
                <a:ea typeface="宋体" pitchFamily="2" charset="-122"/>
              </a:endParaRPr>
            </a:p>
          </p:txBody>
        </p:sp>
        <p:sp>
          <p:nvSpPr>
            <p:cNvPr id="259131" name="Line 59"/>
            <p:cNvSpPr>
              <a:spLocks noChangeShapeType="1"/>
            </p:cNvSpPr>
            <p:nvPr/>
          </p:nvSpPr>
          <p:spPr bwMode="auto">
            <a:xfrm>
              <a:off x="1988" y="2012"/>
              <a:ext cx="38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32" name="Freeform 60"/>
            <p:cNvSpPr>
              <a:spLocks/>
            </p:cNvSpPr>
            <p:nvPr/>
          </p:nvSpPr>
          <p:spPr bwMode="auto">
            <a:xfrm>
              <a:off x="2349" y="1970"/>
              <a:ext cx="95" cy="84"/>
            </a:xfrm>
            <a:custGeom>
              <a:avLst/>
              <a:gdLst>
                <a:gd name="T0" fmla="*/ 0 w 95"/>
                <a:gd name="T1" fmla="*/ 84 h 84"/>
                <a:gd name="T2" fmla="*/ 14 w 95"/>
                <a:gd name="T3" fmla="*/ 42 h 84"/>
                <a:gd name="T4" fmla="*/ 0 w 95"/>
                <a:gd name="T5" fmla="*/ 0 h 84"/>
                <a:gd name="T6" fmla="*/ 95 w 95"/>
                <a:gd name="T7" fmla="*/ 42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14" y="42"/>
                  </a:lnTo>
                  <a:lnTo>
                    <a:pt x="0" y="0"/>
                  </a:lnTo>
                  <a:lnTo>
                    <a:pt x="95" y="42"/>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9133" name="Group 61"/>
          <p:cNvGrpSpPr>
            <a:grpSpLocks/>
          </p:cNvGrpSpPr>
          <p:nvPr/>
        </p:nvGrpSpPr>
        <p:grpSpPr bwMode="auto">
          <a:xfrm>
            <a:off x="4241800" y="4627563"/>
            <a:ext cx="603250" cy="411162"/>
            <a:chOff x="2672" y="1795"/>
            <a:chExt cx="380" cy="259"/>
          </a:xfrm>
        </p:grpSpPr>
        <p:sp>
          <p:nvSpPr>
            <p:cNvPr id="259134" name="Rectangle 62"/>
            <p:cNvSpPr>
              <a:spLocks noChangeArrowheads="1"/>
            </p:cNvSpPr>
            <p:nvPr/>
          </p:nvSpPr>
          <p:spPr bwMode="auto">
            <a:xfrm>
              <a:off x="2824" y="179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E</a:t>
              </a:r>
              <a:endParaRPr lang="en-US" altLang="zh-CN" sz="2800" b="0">
                <a:ea typeface="宋体" pitchFamily="2" charset="-122"/>
              </a:endParaRPr>
            </a:p>
          </p:txBody>
        </p:sp>
        <p:sp>
          <p:nvSpPr>
            <p:cNvPr id="259135" name="Line 63"/>
            <p:cNvSpPr>
              <a:spLocks noChangeShapeType="1"/>
            </p:cNvSpPr>
            <p:nvPr/>
          </p:nvSpPr>
          <p:spPr bwMode="auto">
            <a:xfrm>
              <a:off x="2672" y="2012"/>
              <a:ext cx="31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36" name="Freeform 64"/>
            <p:cNvSpPr>
              <a:spLocks/>
            </p:cNvSpPr>
            <p:nvPr/>
          </p:nvSpPr>
          <p:spPr bwMode="auto">
            <a:xfrm>
              <a:off x="2957" y="1970"/>
              <a:ext cx="95" cy="84"/>
            </a:xfrm>
            <a:custGeom>
              <a:avLst/>
              <a:gdLst>
                <a:gd name="T0" fmla="*/ 0 w 95"/>
                <a:gd name="T1" fmla="*/ 84 h 84"/>
                <a:gd name="T2" fmla="*/ 14 w 95"/>
                <a:gd name="T3" fmla="*/ 42 h 84"/>
                <a:gd name="T4" fmla="*/ 0 w 95"/>
                <a:gd name="T5" fmla="*/ 0 h 84"/>
                <a:gd name="T6" fmla="*/ 95 w 95"/>
                <a:gd name="T7" fmla="*/ 42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14" y="42"/>
                  </a:lnTo>
                  <a:lnTo>
                    <a:pt x="0" y="0"/>
                  </a:lnTo>
                  <a:lnTo>
                    <a:pt x="95" y="42"/>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9137" name="Group 65"/>
          <p:cNvGrpSpPr>
            <a:grpSpLocks/>
          </p:cNvGrpSpPr>
          <p:nvPr/>
        </p:nvGrpSpPr>
        <p:grpSpPr bwMode="auto">
          <a:xfrm>
            <a:off x="2147888" y="4002088"/>
            <a:ext cx="2947987" cy="1338262"/>
            <a:chOff x="1353" y="1401"/>
            <a:chExt cx="1857" cy="843"/>
          </a:xfrm>
        </p:grpSpPr>
        <p:sp>
          <p:nvSpPr>
            <p:cNvPr id="259138" name="Freeform 66"/>
            <p:cNvSpPr>
              <a:spLocks/>
            </p:cNvSpPr>
            <p:nvPr/>
          </p:nvSpPr>
          <p:spPr bwMode="auto">
            <a:xfrm>
              <a:off x="3131" y="1792"/>
              <a:ext cx="79" cy="104"/>
            </a:xfrm>
            <a:custGeom>
              <a:avLst/>
              <a:gdLst>
                <a:gd name="T0" fmla="*/ 0 w 79"/>
                <a:gd name="T1" fmla="*/ 22 h 104"/>
                <a:gd name="T2" fmla="*/ 43 w 79"/>
                <a:gd name="T3" fmla="*/ 25 h 104"/>
                <a:gd name="T4" fmla="*/ 79 w 79"/>
                <a:gd name="T5" fmla="*/ 0 h 104"/>
                <a:gd name="T6" fmla="*/ 65 w 79"/>
                <a:gd name="T7" fmla="*/ 104 h 104"/>
                <a:gd name="T8" fmla="*/ 0 w 79"/>
                <a:gd name="T9" fmla="*/ 22 h 104"/>
              </a:gdLst>
              <a:ahLst/>
              <a:cxnLst>
                <a:cxn ang="0">
                  <a:pos x="T0" y="T1"/>
                </a:cxn>
                <a:cxn ang="0">
                  <a:pos x="T2" y="T3"/>
                </a:cxn>
                <a:cxn ang="0">
                  <a:pos x="T4" y="T5"/>
                </a:cxn>
                <a:cxn ang="0">
                  <a:pos x="T6" y="T7"/>
                </a:cxn>
                <a:cxn ang="0">
                  <a:pos x="T8" y="T9"/>
                </a:cxn>
              </a:cxnLst>
              <a:rect l="0" t="0" r="r" b="b"/>
              <a:pathLst>
                <a:path w="79" h="104">
                  <a:moveTo>
                    <a:pt x="0" y="22"/>
                  </a:moveTo>
                  <a:lnTo>
                    <a:pt x="43" y="25"/>
                  </a:lnTo>
                  <a:lnTo>
                    <a:pt x="79" y="0"/>
                  </a:lnTo>
                  <a:lnTo>
                    <a:pt x="65" y="104"/>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9139" name="Group 67"/>
            <p:cNvGrpSpPr>
              <a:grpSpLocks/>
            </p:cNvGrpSpPr>
            <p:nvPr/>
          </p:nvGrpSpPr>
          <p:grpSpPr bwMode="auto">
            <a:xfrm>
              <a:off x="1353" y="1401"/>
              <a:ext cx="1828" cy="843"/>
              <a:chOff x="1353" y="1401"/>
              <a:chExt cx="1828" cy="843"/>
            </a:xfrm>
          </p:grpSpPr>
          <p:sp>
            <p:nvSpPr>
              <p:cNvPr id="259140" name="Arc 68"/>
              <p:cNvSpPr>
                <a:spLocks/>
              </p:cNvSpPr>
              <p:nvPr/>
            </p:nvSpPr>
            <p:spPr bwMode="auto">
              <a:xfrm>
                <a:off x="1353" y="1401"/>
                <a:ext cx="1396" cy="843"/>
              </a:xfrm>
              <a:custGeom>
                <a:avLst/>
                <a:gdLst>
                  <a:gd name="G0" fmla="+- 20469 0 0"/>
                  <a:gd name="G1" fmla="+- 20919 0 0"/>
                  <a:gd name="G2" fmla="+- 21600 0 0"/>
                  <a:gd name="T0" fmla="*/ 0 w 20469"/>
                  <a:gd name="T1" fmla="*/ 14020 h 20919"/>
                  <a:gd name="T2" fmla="*/ 15086 w 20469"/>
                  <a:gd name="T3" fmla="*/ 0 h 20919"/>
                  <a:gd name="T4" fmla="*/ 20469 w 20469"/>
                  <a:gd name="T5" fmla="*/ 20919 h 20919"/>
                </a:gdLst>
                <a:ahLst/>
                <a:cxnLst>
                  <a:cxn ang="0">
                    <a:pos x="T0" y="T1"/>
                  </a:cxn>
                  <a:cxn ang="0">
                    <a:pos x="T2" y="T3"/>
                  </a:cxn>
                  <a:cxn ang="0">
                    <a:pos x="T4" y="T5"/>
                  </a:cxn>
                </a:cxnLst>
                <a:rect l="0" t="0" r="r" b="b"/>
                <a:pathLst>
                  <a:path w="20469" h="20919" fill="none" extrusionOk="0">
                    <a:moveTo>
                      <a:pt x="0" y="14020"/>
                    </a:moveTo>
                    <a:cubicBezTo>
                      <a:pt x="2334" y="7096"/>
                      <a:pt x="8009" y="1821"/>
                      <a:pt x="15086" y="0"/>
                    </a:cubicBezTo>
                  </a:path>
                  <a:path w="20469" h="20919" stroke="0" extrusionOk="0">
                    <a:moveTo>
                      <a:pt x="0" y="14020"/>
                    </a:moveTo>
                    <a:cubicBezTo>
                      <a:pt x="2334" y="7096"/>
                      <a:pt x="8009" y="1821"/>
                      <a:pt x="15086" y="0"/>
                    </a:cubicBezTo>
                    <a:lnTo>
                      <a:pt x="20469" y="20919"/>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41" name="Arc 69"/>
              <p:cNvSpPr>
                <a:spLocks/>
              </p:cNvSpPr>
              <p:nvPr/>
            </p:nvSpPr>
            <p:spPr bwMode="auto">
              <a:xfrm>
                <a:off x="2368" y="1401"/>
                <a:ext cx="813" cy="535"/>
              </a:xfrm>
              <a:custGeom>
                <a:avLst/>
                <a:gdLst>
                  <a:gd name="G0" fmla="+- 26 0 0"/>
                  <a:gd name="G1" fmla="+- 21600 0 0"/>
                  <a:gd name="G2" fmla="+- 21600 0 0"/>
                  <a:gd name="T0" fmla="*/ 0 w 21152"/>
                  <a:gd name="T1" fmla="*/ 0 h 21600"/>
                  <a:gd name="T2" fmla="*/ 21152 w 21152"/>
                  <a:gd name="T3" fmla="*/ 17100 h 21600"/>
                  <a:gd name="T4" fmla="*/ 26 w 21152"/>
                  <a:gd name="T5" fmla="*/ 21600 h 21600"/>
                </a:gdLst>
                <a:ahLst/>
                <a:cxnLst>
                  <a:cxn ang="0">
                    <a:pos x="T0" y="T1"/>
                  </a:cxn>
                  <a:cxn ang="0">
                    <a:pos x="T2" y="T3"/>
                  </a:cxn>
                  <a:cxn ang="0">
                    <a:pos x="T4" y="T5"/>
                  </a:cxn>
                </a:cxnLst>
                <a:rect l="0" t="0" r="r" b="b"/>
                <a:pathLst>
                  <a:path w="21152" h="21600" fill="none" extrusionOk="0">
                    <a:moveTo>
                      <a:pt x="0" y="0"/>
                    </a:moveTo>
                    <a:cubicBezTo>
                      <a:pt x="8" y="0"/>
                      <a:pt x="17" y="-1"/>
                      <a:pt x="26" y="0"/>
                    </a:cubicBezTo>
                    <a:cubicBezTo>
                      <a:pt x="10221" y="0"/>
                      <a:pt x="19028" y="7128"/>
                      <a:pt x="21152" y="17099"/>
                    </a:cubicBezTo>
                  </a:path>
                  <a:path w="21152" h="21600" stroke="0" extrusionOk="0">
                    <a:moveTo>
                      <a:pt x="0" y="0"/>
                    </a:moveTo>
                    <a:cubicBezTo>
                      <a:pt x="8" y="0"/>
                      <a:pt x="17" y="-1"/>
                      <a:pt x="26" y="0"/>
                    </a:cubicBezTo>
                    <a:cubicBezTo>
                      <a:pt x="10221" y="0"/>
                      <a:pt x="19028" y="7128"/>
                      <a:pt x="21152" y="17099"/>
                    </a:cubicBezTo>
                    <a:lnTo>
                      <a:pt x="26" y="2160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42" name="Rectangle 70"/>
              <p:cNvSpPr>
                <a:spLocks noChangeArrowheads="1"/>
              </p:cNvSpPr>
              <p:nvPr/>
            </p:nvSpPr>
            <p:spPr bwMode="auto">
              <a:xfrm>
                <a:off x="1684" y="140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dirty="0">
                    <a:solidFill>
                      <a:srgbClr val="000000"/>
                    </a:solidFill>
                    <a:ea typeface="宋体" pitchFamily="2" charset="-122"/>
                  </a:rPr>
                  <a:t>E</a:t>
                </a:r>
                <a:endParaRPr lang="en-US" altLang="zh-CN" sz="2800" b="0" dirty="0">
                  <a:ea typeface="宋体" pitchFamily="2" charset="-122"/>
                </a:endParaRPr>
              </a:p>
            </p:txBody>
          </p:sp>
        </p:grpSp>
      </p:grpSp>
      <p:grpSp>
        <p:nvGrpSpPr>
          <p:cNvPr id="259143" name="Group 71"/>
          <p:cNvGrpSpPr>
            <a:grpSpLocks/>
          </p:cNvGrpSpPr>
          <p:nvPr/>
        </p:nvGrpSpPr>
        <p:grpSpPr bwMode="auto">
          <a:xfrm>
            <a:off x="5940425" y="4797425"/>
            <a:ext cx="344488" cy="350838"/>
            <a:chOff x="3742" y="1902"/>
            <a:chExt cx="217" cy="221"/>
          </a:xfrm>
        </p:grpSpPr>
        <p:sp>
          <p:nvSpPr>
            <p:cNvPr id="259144" name="Oval 72"/>
            <p:cNvSpPr>
              <a:spLocks noChangeArrowheads="1"/>
            </p:cNvSpPr>
            <p:nvPr/>
          </p:nvSpPr>
          <p:spPr bwMode="auto">
            <a:xfrm>
              <a:off x="3742" y="1902"/>
              <a:ext cx="217" cy="221"/>
            </a:xfrm>
            <a:prstGeom prst="ellipse">
              <a:avLst/>
            </a:prstGeom>
            <a:solidFill>
              <a:srgbClr val="FFFFFF"/>
            </a:solidFill>
            <a:ln w="20638">
              <a:solidFill>
                <a:srgbClr val="000000"/>
              </a:solidFill>
              <a:round/>
              <a:headEnd/>
              <a:tailEnd/>
            </a:ln>
          </p:spPr>
          <p:txBody>
            <a:bodyPr/>
            <a:lstStyle/>
            <a:p>
              <a:endParaRPr lang="zh-CN" altLang="en-US"/>
            </a:p>
          </p:txBody>
        </p:sp>
        <p:sp>
          <p:nvSpPr>
            <p:cNvPr id="259145" name="Rectangle 73"/>
            <p:cNvSpPr>
              <a:spLocks noChangeArrowheads="1"/>
            </p:cNvSpPr>
            <p:nvPr/>
          </p:nvSpPr>
          <p:spPr bwMode="auto">
            <a:xfrm>
              <a:off x="3812"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5</a:t>
              </a:r>
              <a:endParaRPr lang="en-US" altLang="zh-CN" sz="2800" b="0">
                <a:ea typeface="宋体" pitchFamily="2" charset="-122"/>
              </a:endParaRPr>
            </a:p>
          </p:txBody>
        </p:sp>
      </p:grpSp>
      <p:grpSp>
        <p:nvGrpSpPr>
          <p:cNvPr id="259146" name="Group 74"/>
          <p:cNvGrpSpPr>
            <a:grpSpLocks/>
          </p:cNvGrpSpPr>
          <p:nvPr/>
        </p:nvGrpSpPr>
        <p:grpSpPr bwMode="auto">
          <a:xfrm>
            <a:off x="5207000" y="4627563"/>
            <a:ext cx="723900" cy="411162"/>
            <a:chOff x="3280" y="1795"/>
            <a:chExt cx="456" cy="259"/>
          </a:xfrm>
        </p:grpSpPr>
        <p:sp>
          <p:nvSpPr>
            <p:cNvPr id="259147" name="Rectangle 75"/>
            <p:cNvSpPr>
              <a:spLocks noChangeArrowheads="1"/>
            </p:cNvSpPr>
            <p:nvPr/>
          </p:nvSpPr>
          <p:spPr bwMode="auto">
            <a:xfrm>
              <a:off x="3432" y="1795"/>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a:t>
              </a:r>
              <a:endParaRPr lang="en-US" altLang="zh-CN" sz="2800" b="0">
                <a:ea typeface="宋体" pitchFamily="2" charset="-122"/>
              </a:endParaRPr>
            </a:p>
          </p:txBody>
        </p:sp>
        <p:sp>
          <p:nvSpPr>
            <p:cNvPr id="259148" name="Line 76"/>
            <p:cNvSpPr>
              <a:spLocks noChangeShapeType="1"/>
            </p:cNvSpPr>
            <p:nvPr/>
          </p:nvSpPr>
          <p:spPr bwMode="auto">
            <a:xfrm>
              <a:off x="3280" y="2012"/>
              <a:ext cx="38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49" name="Freeform 77"/>
            <p:cNvSpPr>
              <a:spLocks/>
            </p:cNvSpPr>
            <p:nvPr/>
          </p:nvSpPr>
          <p:spPr bwMode="auto">
            <a:xfrm>
              <a:off x="3641" y="1970"/>
              <a:ext cx="95" cy="84"/>
            </a:xfrm>
            <a:custGeom>
              <a:avLst/>
              <a:gdLst>
                <a:gd name="T0" fmla="*/ 0 w 95"/>
                <a:gd name="T1" fmla="*/ 84 h 84"/>
                <a:gd name="T2" fmla="*/ 14 w 95"/>
                <a:gd name="T3" fmla="*/ 42 h 84"/>
                <a:gd name="T4" fmla="*/ 0 w 95"/>
                <a:gd name="T5" fmla="*/ 0 h 84"/>
                <a:gd name="T6" fmla="*/ 95 w 95"/>
                <a:gd name="T7" fmla="*/ 42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14" y="42"/>
                  </a:lnTo>
                  <a:lnTo>
                    <a:pt x="0" y="0"/>
                  </a:lnTo>
                  <a:lnTo>
                    <a:pt x="95" y="42"/>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9150" name="Group 78"/>
          <p:cNvGrpSpPr>
            <a:grpSpLocks/>
          </p:cNvGrpSpPr>
          <p:nvPr/>
        </p:nvGrpSpPr>
        <p:grpSpPr bwMode="auto">
          <a:xfrm>
            <a:off x="6292850" y="4627563"/>
            <a:ext cx="723900" cy="411162"/>
            <a:chOff x="3964" y="1795"/>
            <a:chExt cx="456" cy="259"/>
          </a:xfrm>
        </p:grpSpPr>
        <p:sp>
          <p:nvSpPr>
            <p:cNvPr id="259151" name="Rectangle 79"/>
            <p:cNvSpPr>
              <a:spLocks noChangeArrowheads="1"/>
            </p:cNvSpPr>
            <p:nvPr/>
          </p:nvSpPr>
          <p:spPr bwMode="auto">
            <a:xfrm>
              <a:off x="4040" y="1795"/>
              <a:ext cx="2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digit</a:t>
              </a:r>
              <a:endParaRPr lang="en-US" altLang="zh-CN" sz="2800" b="0">
                <a:ea typeface="宋体" pitchFamily="2" charset="-122"/>
              </a:endParaRPr>
            </a:p>
          </p:txBody>
        </p:sp>
        <p:sp>
          <p:nvSpPr>
            <p:cNvPr id="259152" name="Line 80"/>
            <p:cNvSpPr>
              <a:spLocks noChangeShapeType="1"/>
            </p:cNvSpPr>
            <p:nvPr/>
          </p:nvSpPr>
          <p:spPr bwMode="auto">
            <a:xfrm>
              <a:off x="3964" y="2012"/>
              <a:ext cx="38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53" name="Freeform 81"/>
            <p:cNvSpPr>
              <a:spLocks/>
            </p:cNvSpPr>
            <p:nvPr/>
          </p:nvSpPr>
          <p:spPr bwMode="auto">
            <a:xfrm>
              <a:off x="4325" y="1970"/>
              <a:ext cx="95" cy="84"/>
            </a:xfrm>
            <a:custGeom>
              <a:avLst/>
              <a:gdLst>
                <a:gd name="T0" fmla="*/ 0 w 95"/>
                <a:gd name="T1" fmla="*/ 84 h 84"/>
                <a:gd name="T2" fmla="*/ 14 w 95"/>
                <a:gd name="T3" fmla="*/ 42 h 84"/>
                <a:gd name="T4" fmla="*/ 0 w 95"/>
                <a:gd name="T5" fmla="*/ 0 h 84"/>
                <a:gd name="T6" fmla="*/ 95 w 95"/>
                <a:gd name="T7" fmla="*/ 42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14" y="42"/>
                  </a:lnTo>
                  <a:lnTo>
                    <a:pt x="0" y="0"/>
                  </a:lnTo>
                  <a:lnTo>
                    <a:pt x="95" y="42"/>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9154" name="Group 82"/>
          <p:cNvGrpSpPr>
            <a:grpSpLocks/>
          </p:cNvGrpSpPr>
          <p:nvPr/>
        </p:nvGrpSpPr>
        <p:grpSpPr bwMode="auto">
          <a:xfrm>
            <a:off x="5153025" y="3989388"/>
            <a:ext cx="1852613" cy="1106487"/>
            <a:chOff x="3246" y="1393"/>
            <a:chExt cx="1167" cy="697"/>
          </a:xfrm>
        </p:grpSpPr>
        <p:sp>
          <p:nvSpPr>
            <p:cNvPr id="259155" name="Arc 83"/>
            <p:cNvSpPr>
              <a:spLocks/>
            </p:cNvSpPr>
            <p:nvPr/>
          </p:nvSpPr>
          <p:spPr bwMode="auto">
            <a:xfrm>
              <a:off x="3246" y="1632"/>
              <a:ext cx="516" cy="381"/>
            </a:xfrm>
            <a:custGeom>
              <a:avLst/>
              <a:gdLst>
                <a:gd name="G0" fmla="+- 21152 0 0"/>
                <a:gd name="G1" fmla="+- 21600 0 0"/>
                <a:gd name="G2" fmla="+- 21600 0 0"/>
                <a:gd name="T0" fmla="*/ 0 w 21152"/>
                <a:gd name="T1" fmla="*/ 17222 h 21600"/>
                <a:gd name="T2" fmla="*/ 21112 w 21152"/>
                <a:gd name="T3" fmla="*/ 0 h 21600"/>
                <a:gd name="T4" fmla="*/ 21152 w 21152"/>
                <a:gd name="T5" fmla="*/ 21600 h 21600"/>
              </a:gdLst>
              <a:ahLst/>
              <a:cxnLst>
                <a:cxn ang="0">
                  <a:pos x="T0" y="T1"/>
                </a:cxn>
                <a:cxn ang="0">
                  <a:pos x="T2" y="T3"/>
                </a:cxn>
                <a:cxn ang="0">
                  <a:pos x="T4" y="T5"/>
                </a:cxn>
              </a:cxnLst>
              <a:rect l="0" t="0" r="r" b="b"/>
              <a:pathLst>
                <a:path w="21152" h="21600" fill="none" extrusionOk="0">
                  <a:moveTo>
                    <a:pt x="0" y="17222"/>
                  </a:moveTo>
                  <a:cubicBezTo>
                    <a:pt x="2073" y="7207"/>
                    <a:pt x="10885" y="18"/>
                    <a:pt x="21112" y="0"/>
                  </a:cubicBezTo>
                </a:path>
                <a:path w="21152" h="21600" stroke="0" extrusionOk="0">
                  <a:moveTo>
                    <a:pt x="0" y="17222"/>
                  </a:moveTo>
                  <a:cubicBezTo>
                    <a:pt x="2073" y="7207"/>
                    <a:pt x="10885" y="18"/>
                    <a:pt x="21112" y="0"/>
                  </a:cubicBezTo>
                  <a:lnTo>
                    <a:pt x="21152" y="2160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56" name="Arc 84"/>
            <p:cNvSpPr>
              <a:spLocks/>
            </p:cNvSpPr>
            <p:nvPr/>
          </p:nvSpPr>
          <p:spPr bwMode="auto">
            <a:xfrm>
              <a:off x="3660" y="1632"/>
              <a:ext cx="718" cy="458"/>
            </a:xfrm>
            <a:custGeom>
              <a:avLst/>
              <a:gdLst>
                <a:gd name="G0" fmla="+- 27 0 0"/>
                <a:gd name="G1" fmla="+- 21600 0 0"/>
                <a:gd name="G2" fmla="+- 21600 0 0"/>
                <a:gd name="T0" fmla="*/ 0 w 19785"/>
                <a:gd name="T1" fmla="*/ 0 h 21600"/>
                <a:gd name="T2" fmla="*/ 19785 w 19785"/>
                <a:gd name="T3" fmla="*/ 12871 h 21600"/>
                <a:gd name="T4" fmla="*/ 27 w 19785"/>
                <a:gd name="T5" fmla="*/ 21600 h 21600"/>
              </a:gdLst>
              <a:ahLst/>
              <a:cxnLst>
                <a:cxn ang="0">
                  <a:pos x="T0" y="T1"/>
                </a:cxn>
                <a:cxn ang="0">
                  <a:pos x="T2" y="T3"/>
                </a:cxn>
                <a:cxn ang="0">
                  <a:pos x="T4" y="T5"/>
                </a:cxn>
              </a:cxnLst>
              <a:rect l="0" t="0" r="r" b="b"/>
              <a:pathLst>
                <a:path w="19785" h="21600" fill="none" extrusionOk="0">
                  <a:moveTo>
                    <a:pt x="0" y="0"/>
                  </a:moveTo>
                  <a:cubicBezTo>
                    <a:pt x="9" y="0"/>
                    <a:pt x="18" y="-1"/>
                    <a:pt x="27" y="0"/>
                  </a:cubicBezTo>
                  <a:cubicBezTo>
                    <a:pt x="8580" y="0"/>
                    <a:pt x="16328" y="5047"/>
                    <a:pt x="19784" y="12871"/>
                  </a:cubicBezTo>
                </a:path>
                <a:path w="19785" h="21600" stroke="0" extrusionOk="0">
                  <a:moveTo>
                    <a:pt x="0" y="0"/>
                  </a:moveTo>
                  <a:cubicBezTo>
                    <a:pt x="9" y="0"/>
                    <a:pt x="18" y="-1"/>
                    <a:pt x="27" y="0"/>
                  </a:cubicBezTo>
                  <a:cubicBezTo>
                    <a:pt x="8580" y="0"/>
                    <a:pt x="16328" y="5047"/>
                    <a:pt x="19784" y="12871"/>
                  </a:cubicBezTo>
                  <a:lnTo>
                    <a:pt x="27" y="2160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57" name="Freeform 85"/>
            <p:cNvSpPr>
              <a:spLocks/>
            </p:cNvSpPr>
            <p:nvPr/>
          </p:nvSpPr>
          <p:spPr bwMode="auto">
            <a:xfrm>
              <a:off x="4326" y="1864"/>
              <a:ext cx="87" cy="103"/>
            </a:xfrm>
            <a:custGeom>
              <a:avLst/>
              <a:gdLst>
                <a:gd name="T0" fmla="*/ 0 w 87"/>
                <a:gd name="T1" fmla="*/ 45 h 103"/>
                <a:gd name="T2" fmla="*/ 43 w 87"/>
                <a:gd name="T3" fmla="*/ 34 h 103"/>
                <a:gd name="T4" fmla="*/ 70 w 87"/>
                <a:gd name="T5" fmla="*/ 0 h 103"/>
                <a:gd name="T6" fmla="*/ 87 w 87"/>
                <a:gd name="T7" fmla="*/ 103 h 103"/>
                <a:gd name="T8" fmla="*/ 0 w 87"/>
                <a:gd name="T9" fmla="*/ 45 h 103"/>
              </a:gdLst>
              <a:ahLst/>
              <a:cxnLst>
                <a:cxn ang="0">
                  <a:pos x="T0" y="T1"/>
                </a:cxn>
                <a:cxn ang="0">
                  <a:pos x="T2" y="T3"/>
                </a:cxn>
                <a:cxn ang="0">
                  <a:pos x="T4" y="T5"/>
                </a:cxn>
                <a:cxn ang="0">
                  <a:pos x="T6" y="T7"/>
                </a:cxn>
                <a:cxn ang="0">
                  <a:pos x="T8" y="T9"/>
                </a:cxn>
              </a:cxnLst>
              <a:rect l="0" t="0" r="r" b="b"/>
              <a:pathLst>
                <a:path w="87" h="103">
                  <a:moveTo>
                    <a:pt x="0" y="45"/>
                  </a:moveTo>
                  <a:lnTo>
                    <a:pt x="43" y="34"/>
                  </a:lnTo>
                  <a:lnTo>
                    <a:pt x="70" y="0"/>
                  </a:lnTo>
                  <a:lnTo>
                    <a:pt x="87" y="103"/>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158" name="Rectangle 86"/>
            <p:cNvSpPr>
              <a:spLocks noChangeArrowheads="1"/>
            </p:cNvSpPr>
            <p:nvPr/>
          </p:nvSpPr>
          <p:spPr bwMode="auto">
            <a:xfrm>
              <a:off x="3584" y="1393"/>
              <a:ext cx="2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digit</a:t>
              </a:r>
              <a:endParaRPr lang="en-US" altLang="zh-CN" sz="2800" b="0">
                <a:ea typeface="宋体" pitchFamily="2" charset="-122"/>
              </a:endParaRPr>
            </a:p>
          </p:txBody>
        </p:sp>
      </p:grpSp>
      <p:sp>
        <p:nvSpPr>
          <p:cNvPr id="259159" name="Rectangle 87"/>
          <p:cNvSpPr>
            <a:spLocks noChangeArrowheads="1"/>
          </p:cNvSpPr>
          <p:nvPr/>
        </p:nvSpPr>
        <p:spPr bwMode="auto">
          <a:xfrm>
            <a:off x="8585200" y="47498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a:t>
            </a:r>
            <a:endParaRPr lang="en-US" altLang="zh-CN" sz="2800" b="0">
              <a:ea typeface="宋体" pitchFamily="2" charset="-122"/>
            </a:endParaRPr>
          </a:p>
        </p:txBody>
      </p:sp>
      <p:grpSp>
        <p:nvGrpSpPr>
          <p:cNvPr id="259160" name="Group 88"/>
          <p:cNvGrpSpPr>
            <a:grpSpLocks/>
          </p:cNvGrpSpPr>
          <p:nvPr/>
        </p:nvGrpSpPr>
        <p:grpSpPr bwMode="auto">
          <a:xfrm>
            <a:off x="4060825" y="4973638"/>
            <a:ext cx="4276725" cy="730250"/>
            <a:chOff x="2558" y="2013"/>
            <a:chExt cx="2694" cy="460"/>
          </a:xfrm>
        </p:grpSpPr>
        <p:sp>
          <p:nvSpPr>
            <p:cNvPr id="259161" name="Freeform 89"/>
            <p:cNvSpPr>
              <a:spLocks/>
            </p:cNvSpPr>
            <p:nvPr/>
          </p:nvSpPr>
          <p:spPr bwMode="auto">
            <a:xfrm>
              <a:off x="2558" y="2142"/>
              <a:ext cx="1460" cy="331"/>
            </a:xfrm>
            <a:custGeom>
              <a:avLst/>
              <a:gdLst>
                <a:gd name="T0" fmla="*/ 0 w 1460"/>
                <a:gd name="T1" fmla="*/ 0 h 331"/>
                <a:gd name="T2" fmla="*/ 19 w 1460"/>
                <a:gd name="T3" fmla="*/ 19 h 331"/>
                <a:gd name="T4" fmla="*/ 41 w 1460"/>
                <a:gd name="T5" fmla="*/ 35 h 331"/>
                <a:gd name="T6" fmla="*/ 63 w 1460"/>
                <a:gd name="T7" fmla="*/ 53 h 331"/>
                <a:gd name="T8" fmla="*/ 90 w 1460"/>
                <a:gd name="T9" fmla="*/ 69 h 331"/>
                <a:gd name="T10" fmla="*/ 115 w 1460"/>
                <a:gd name="T11" fmla="*/ 87 h 331"/>
                <a:gd name="T12" fmla="*/ 144 w 1460"/>
                <a:gd name="T13" fmla="*/ 101 h 331"/>
                <a:gd name="T14" fmla="*/ 176 w 1460"/>
                <a:gd name="T15" fmla="*/ 117 h 331"/>
                <a:gd name="T16" fmla="*/ 207 w 1460"/>
                <a:gd name="T17" fmla="*/ 133 h 331"/>
                <a:gd name="T18" fmla="*/ 240 w 1460"/>
                <a:gd name="T19" fmla="*/ 148 h 331"/>
                <a:gd name="T20" fmla="*/ 275 w 1460"/>
                <a:gd name="T21" fmla="*/ 161 h 331"/>
                <a:gd name="T22" fmla="*/ 312 w 1460"/>
                <a:gd name="T23" fmla="*/ 175 h 331"/>
                <a:gd name="T24" fmla="*/ 350 w 1460"/>
                <a:gd name="T25" fmla="*/ 188 h 331"/>
                <a:gd name="T26" fmla="*/ 391 w 1460"/>
                <a:gd name="T27" fmla="*/ 202 h 331"/>
                <a:gd name="T28" fmla="*/ 432 w 1460"/>
                <a:gd name="T29" fmla="*/ 214 h 331"/>
                <a:gd name="T30" fmla="*/ 473 w 1460"/>
                <a:gd name="T31" fmla="*/ 225 h 331"/>
                <a:gd name="T32" fmla="*/ 516 w 1460"/>
                <a:gd name="T33" fmla="*/ 236 h 331"/>
                <a:gd name="T34" fmla="*/ 563 w 1460"/>
                <a:gd name="T35" fmla="*/ 247 h 331"/>
                <a:gd name="T36" fmla="*/ 608 w 1460"/>
                <a:gd name="T37" fmla="*/ 257 h 331"/>
                <a:gd name="T38" fmla="*/ 655 w 1460"/>
                <a:gd name="T39" fmla="*/ 267 h 331"/>
                <a:gd name="T40" fmla="*/ 703 w 1460"/>
                <a:gd name="T41" fmla="*/ 276 h 331"/>
                <a:gd name="T42" fmla="*/ 752 w 1460"/>
                <a:gd name="T43" fmla="*/ 284 h 331"/>
                <a:gd name="T44" fmla="*/ 804 w 1460"/>
                <a:gd name="T45" fmla="*/ 289 h 331"/>
                <a:gd name="T46" fmla="*/ 855 w 1460"/>
                <a:gd name="T47" fmla="*/ 297 h 331"/>
                <a:gd name="T48" fmla="*/ 907 w 1460"/>
                <a:gd name="T49" fmla="*/ 304 h 331"/>
                <a:gd name="T50" fmla="*/ 959 w 1460"/>
                <a:gd name="T51" fmla="*/ 310 h 331"/>
                <a:gd name="T52" fmla="*/ 1013 w 1460"/>
                <a:gd name="T53" fmla="*/ 315 h 331"/>
                <a:gd name="T54" fmla="*/ 1067 w 1460"/>
                <a:gd name="T55" fmla="*/ 320 h 331"/>
                <a:gd name="T56" fmla="*/ 1121 w 1460"/>
                <a:gd name="T57" fmla="*/ 321 h 331"/>
                <a:gd name="T58" fmla="*/ 1176 w 1460"/>
                <a:gd name="T59" fmla="*/ 324 h 331"/>
                <a:gd name="T60" fmla="*/ 1233 w 1460"/>
                <a:gd name="T61" fmla="*/ 328 h 331"/>
                <a:gd name="T62" fmla="*/ 1290 w 1460"/>
                <a:gd name="T63" fmla="*/ 329 h 331"/>
                <a:gd name="T64" fmla="*/ 1346 w 1460"/>
                <a:gd name="T65" fmla="*/ 331 h 331"/>
                <a:gd name="T66" fmla="*/ 1403 w 1460"/>
                <a:gd name="T67" fmla="*/ 329 h 331"/>
                <a:gd name="T68" fmla="*/ 1460 w 1460"/>
                <a:gd name="T69" fmla="*/ 32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0" h="331">
                  <a:moveTo>
                    <a:pt x="0" y="0"/>
                  </a:moveTo>
                  <a:lnTo>
                    <a:pt x="19" y="19"/>
                  </a:lnTo>
                  <a:lnTo>
                    <a:pt x="41" y="35"/>
                  </a:lnTo>
                  <a:lnTo>
                    <a:pt x="63" y="53"/>
                  </a:lnTo>
                  <a:lnTo>
                    <a:pt x="90" y="69"/>
                  </a:lnTo>
                  <a:lnTo>
                    <a:pt x="115" y="87"/>
                  </a:lnTo>
                  <a:lnTo>
                    <a:pt x="144" y="101"/>
                  </a:lnTo>
                  <a:lnTo>
                    <a:pt x="176" y="117"/>
                  </a:lnTo>
                  <a:lnTo>
                    <a:pt x="207" y="133"/>
                  </a:lnTo>
                  <a:lnTo>
                    <a:pt x="240" y="148"/>
                  </a:lnTo>
                  <a:lnTo>
                    <a:pt x="275" y="161"/>
                  </a:lnTo>
                  <a:lnTo>
                    <a:pt x="312" y="175"/>
                  </a:lnTo>
                  <a:lnTo>
                    <a:pt x="350" y="188"/>
                  </a:lnTo>
                  <a:lnTo>
                    <a:pt x="391" y="202"/>
                  </a:lnTo>
                  <a:lnTo>
                    <a:pt x="432" y="214"/>
                  </a:lnTo>
                  <a:lnTo>
                    <a:pt x="473" y="225"/>
                  </a:lnTo>
                  <a:lnTo>
                    <a:pt x="516" y="236"/>
                  </a:lnTo>
                  <a:lnTo>
                    <a:pt x="563" y="247"/>
                  </a:lnTo>
                  <a:lnTo>
                    <a:pt x="608" y="257"/>
                  </a:lnTo>
                  <a:lnTo>
                    <a:pt x="655" y="267"/>
                  </a:lnTo>
                  <a:lnTo>
                    <a:pt x="703" y="276"/>
                  </a:lnTo>
                  <a:lnTo>
                    <a:pt x="752" y="284"/>
                  </a:lnTo>
                  <a:lnTo>
                    <a:pt x="804" y="289"/>
                  </a:lnTo>
                  <a:lnTo>
                    <a:pt x="855" y="297"/>
                  </a:lnTo>
                  <a:lnTo>
                    <a:pt x="907" y="304"/>
                  </a:lnTo>
                  <a:lnTo>
                    <a:pt x="959" y="310"/>
                  </a:lnTo>
                  <a:lnTo>
                    <a:pt x="1013" y="315"/>
                  </a:lnTo>
                  <a:lnTo>
                    <a:pt x="1067" y="320"/>
                  </a:lnTo>
                  <a:lnTo>
                    <a:pt x="1121" y="321"/>
                  </a:lnTo>
                  <a:lnTo>
                    <a:pt x="1176" y="324"/>
                  </a:lnTo>
                  <a:lnTo>
                    <a:pt x="1233" y="328"/>
                  </a:lnTo>
                  <a:lnTo>
                    <a:pt x="1290" y="329"/>
                  </a:lnTo>
                  <a:lnTo>
                    <a:pt x="1346" y="331"/>
                  </a:lnTo>
                  <a:lnTo>
                    <a:pt x="1403" y="329"/>
                  </a:lnTo>
                  <a:lnTo>
                    <a:pt x="1460" y="329"/>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62" name="Arc 90"/>
            <p:cNvSpPr>
              <a:spLocks/>
            </p:cNvSpPr>
            <p:nvPr/>
          </p:nvSpPr>
          <p:spPr bwMode="auto">
            <a:xfrm>
              <a:off x="3965" y="2013"/>
              <a:ext cx="1253" cy="458"/>
            </a:xfrm>
            <a:custGeom>
              <a:avLst/>
              <a:gdLst>
                <a:gd name="G0" fmla="+- 679 0 0"/>
                <a:gd name="G1" fmla="+- 0 0 0"/>
                <a:gd name="G2" fmla="+- 21600 0 0"/>
                <a:gd name="T0" fmla="*/ 21439 w 21439"/>
                <a:gd name="T1" fmla="*/ 5966 h 21600"/>
                <a:gd name="T2" fmla="*/ 0 w 21439"/>
                <a:gd name="T3" fmla="*/ 21589 h 21600"/>
                <a:gd name="T4" fmla="*/ 679 w 21439"/>
                <a:gd name="T5" fmla="*/ 0 h 21600"/>
              </a:gdLst>
              <a:ahLst/>
              <a:cxnLst>
                <a:cxn ang="0">
                  <a:pos x="T0" y="T1"/>
                </a:cxn>
                <a:cxn ang="0">
                  <a:pos x="T2" y="T3"/>
                </a:cxn>
                <a:cxn ang="0">
                  <a:pos x="T4" y="T5"/>
                </a:cxn>
              </a:cxnLst>
              <a:rect l="0" t="0" r="r" b="b"/>
              <a:pathLst>
                <a:path w="21439" h="21600" fill="none" extrusionOk="0">
                  <a:moveTo>
                    <a:pt x="21438" y="5965"/>
                  </a:moveTo>
                  <a:cubicBezTo>
                    <a:pt x="18778" y="15222"/>
                    <a:pt x="10310" y="21599"/>
                    <a:pt x="679" y="21600"/>
                  </a:cubicBezTo>
                  <a:cubicBezTo>
                    <a:pt x="452" y="21600"/>
                    <a:pt x="226" y="21596"/>
                    <a:pt x="-1" y="21589"/>
                  </a:cubicBezTo>
                </a:path>
                <a:path w="21439" h="21600" stroke="0" extrusionOk="0">
                  <a:moveTo>
                    <a:pt x="21438" y="5965"/>
                  </a:moveTo>
                  <a:cubicBezTo>
                    <a:pt x="18778" y="15222"/>
                    <a:pt x="10310" y="21599"/>
                    <a:pt x="679" y="21600"/>
                  </a:cubicBezTo>
                  <a:cubicBezTo>
                    <a:pt x="452" y="21600"/>
                    <a:pt x="226" y="21596"/>
                    <a:pt x="-1" y="21589"/>
                  </a:cubicBezTo>
                  <a:lnTo>
                    <a:pt x="679"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63" name="Freeform 91"/>
            <p:cNvSpPr>
              <a:spLocks/>
            </p:cNvSpPr>
            <p:nvPr/>
          </p:nvSpPr>
          <p:spPr bwMode="auto">
            <a:xfrm>
              <a:off x="5164" y="2081"/>
              <a:ext cx="88" cy="103"/>
            </a:xfrm>
            <a:custGeom>
              <a:avLst/>
              <a:gdLst>
                <a:gd name="T0" fmla="*/ 66 w 88"/>
                <a:gd name="T1" fmla="*/ 103 h 103"/>
                <a:gd name="T2" fmla="*/ 41 w 88"/>
                <a:gd name="T3" fmla="*/ 66 h 103"/>
                <a:gd name="T4" fmla="*/ 0 w 88"/>
                <a:gd name="T5" fmla="*/ 54 h 103"/>
                <a:gd name="T6" fmla="*/ 88 w 88"/>
                <a:gd name="T7" fmla="*/ 0 h 103"/>
                <a:gd name="T8" fmla="*/ 66 w 88"/>
                <a:gd name="T9" fmla="*/ 103 h 103"/>
              </a:gdLst>
              <a:ahLst/>
              <a:cxnLst>
                <a:cxn ang="0">
                  <a:pos x="T0" y="T1"/>
                </a:cxn>
                <a:cxn ang="0">
                  <a:pos x="T2" y="T3"/>
                </a:cxn>
                <a:cxn ang="0">
                  <a:pos x="T4" y="T5"/>
                </a:cxn>
                <a:cxn ang="0">
                  <a:pos x="T6" y="T7"/>
                </a:cxn>
                <a:cxn ang="0">
                  <a:pos x="T8" y="T9"/>
                </a:cxn>
              </a:cxnLst>
              <a:rect l="0" t="0" r="r" b="b"/>
              <a:pathLst>
                <a:path w="88" h="103">
                  <a:moveTo>
                    <a:pt x="66" y="103"/>
                  </a:moveTo>
                  <a:lnTo>
                    <a:pt x="41" y="66"/>
                  </a:lnTo>
                  <a:lnTo>
                    <a:pt x="0" y="54"/>
                  </a:lnTo>
                  <a:lnTo>
                    <a:pt x="88" y="0"/>
                  </a:lnTo>
                  <a:lnTo>
                    <a:pt x="6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164" name="Rectangle 92"/>
            <p:cNvSpPr>
              <a:spLocks noChangeArrowheads="1"/>
            </p:cNvSpPr>
            <p:nvPr/>
          </p:nvSpPr>
          <p:spPr bwMode="auto">
            <a:xfrm>
              <a:off x="3432" y="2257"/>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other</a:t>
              </a:r>
              <a:endParaRPr lang="en-US" altLang="zh-CN" sz="2800" b="0">
                <a:ea typeface="宋体" pitchFamily="2" charset="-122"/>
              </a:endParaRPr>
            </a:p>
          </p:txBody>
        </p:sp>
      </p:grpSp>
      <p:grpSp>
        <p:nvGrpSpPr>
          <p:cNvPr id="259165" name="Group 93"/>
          <p:cNvGrpSpPr>
            <a:grpSpLocks/>
          </p:cNvGrpSpPr>
          <p:nvPr/>
        </p:nvGrpSpPr>
        <p:grpSpPr bwMode="auto">
          <a:xfrm>
            <a:off x="2190750" y="4587875"/>
            <a:ext cx="603250" cy="450850"/>
            <a:chOff x="1380" y="1770"/>
            <a:chExt cx="380" cy="284"/>
          </a:xfrm>
        </p:grpSpPr>
        <p:sp>
          <p:nvSpPr>
            <p:cNvPr id="259166" name="Line 94"/>
            <p:cNvSpPr>
              <a:spLocks noChangeShapeType="1"/>
            </p:cNvSpPr>
            <p:nvPr/>
          </p:nvSpPr>
          <p:spPr bwMode="auto">
            <a:xfrm>
              <a:off x="1380" y="2012"/>
              <a:ext cx="31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67" name="Freeform 95"/>
            <p:cNvSpPr>
              <a:spLocks/>
            </p:cNvSpPr>
            <p:nvPr/>
          </p:nvSpPr>
          <p:spPr bwMode="auto">
            <a:xfrm>
              <a:off x="1665" y="1970"/>
              <a:ext cx="95" cy="84"/>
            </a:xfrm>
            <a:custGeom>
              <a:avLst/>
              <a:gdLst>
                <a:gd name="T0" fmla="*/ 0 w 95"/>
                <a:gd name="T1" fmla="*/ 84 h 84"/>
                <a:gd name="T2" fmla="*/ 14 w 95"/>
                <a:gd name="T3" fmla="*/ 42 h 84"/>
                <a:gd name="T4" fmla="*/ 0 w 95"/>
                <a:gd name="T5" fmla="*/ 0 h 84"/>
                <a:gd name="T6" fmla="*/ 95 w 95"/>
                <a:gd name="T7" fmla="*/ 42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14" y="42"/>
                  </a:lnTo>
                  <a:lnTo>
                    <a:pt x="0" y="0"/>
                  </a:lnTo>
                  <a:lnTo>
                    <a:pt x="95" y="42"/>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168" name="Rectangle 96"/>
            <p:cNvSpPr>
              <a:spLocks noChangeArrowheads="1"/>
            </p:cNvSpPr>
            <p:nvPr/>
          </p:nvSpPr>
          <p:spPr bwMode="auto">
            <a:xfrm>
              <a:off x="1608" y="1770"/>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ea typeface="宋体" pitchFamily="2" charset="-122"/>
                </a:rPr>
                <a:t>.</a:t>
              </a:r>
              <a:endParaRPr lang="en-US" altLang="zh-CN" sz="2800" b="0">
                <a:ea typeface="宋体" pitchFamily="2" charset="-122"/>
              </a:endParaRPr>
            </a:p>
          </p:txBody>
        </p:sp>
      </p:grpSp>
      <p:grpSp>
        <p:nvGrpSpPr>
          <p:cNvPr id="259169" name="Group 97"/>
          <p:cNvGrpSpPr>
            <a:grpSpLocks/>
          </p:cNvGrpSpPr>
          <p:nvPr/>
        </p:nvGrpSpPr>
        <p:grpSpPr bwMode="auto">
          <a:xfrm>
            <a:off x="2092325" y="5094288"/>
            <a:ext cx="6421438" cy="1123950"/>
            <a:chOff x="1318" y="2089"/>
            <a:chExt cx="4045" cy="708"/>
          </a:xfrm>
        </p:grpSpPr>
        <p:sp>
          <p:nvSpPr>
            <p:cNvPr id="259170" name="Freeform 98"/>
            <p:cNvSpPr>
              <a:spLocks/>
            </p:cNvSpPr>
            <p:nvPr/>
          </p:nvSpPr>
          <p:spPr bwMode="auto">
            <a:xfrm>
              <a:off x="1318" y="2152"/>
              <a:ext cx="3553" cy="645"/>
            </a:xfrm>
            <a:custGeom>
              <a:avLst/>
              <a:gdLst>
                <a:gd name="T0" fmla="*/ 3 w 3553"/>
                <a:gd name="T1" fmla="*/ 17 h 645"/>
                <a:gd name="T2" fmla="*/ 11 w 3553"/>
                <a:gd name="T3" fmla="*/ 49 h 645"/>
                <a:gd name="T4" fmla="*/ 22 w 3553"/>
                <a:gd name="T5" fmla="*/ 81 h 645"/>
                <a:gd name="T6" fmla="*/ 37 w 3553"/>
                <a:gd name="T7" fmla="*/ 114 h 645"/>
                <a:gd name="T8" fmla="*/ 56 w 3553"/>
                <a:gd name="T9" fmla="*/ 146 h 645"/>
                <a:gd name="T10" fmla="*/ 78 w 3553"/>
                <a:gd name="T11" fmla="*/ 176 h 645"/>
                <a:gd name="T12" fmla="*/ 101 w 3553"/>
                <a:gd name="T13" fmla="*/ 205 h 645"/>
                <a:gd name="T14" fmla="*/ 128 w 3553"/>
                <a:gd name="T15" fmla="*/ 236 h 645"/>
                <a:gd name="T16" fmla="*/ 160 w 3553"/>
                <a:gd name="T17" fmla="*/ 263 h 645"/>
                <a:gd name="T18" fmla="*/ 195 w 3553"/>
                <a:gd name="T19" fmla="*/ 290 h 645"/>
                <a:gd name="T20" fmla="*/ 231 w 3553"/>
                <a:gd name="T21" fmla="*/ 318 h 645"/>
                <a:gd name="T22" fmla="*/ 274 w 3553"/>
                <a:gd name="T23" fmla="*/ 345 h 645"/>
                <a:gd name="T24" fmla="*/ 317 w 3553"/>
                <a:gd name="T25" fmla="*/ 369 h 645"/>
                <a:gd name="T26" fmla="*/ 364 w 3553"/>
                <a:gd name="T27" fmla="*/ 393 h 645"/>
                <a:gd name="T28" fmla="*/ 413 w 3553"/>
                <a:gd name="T29" fmla="*/ 417 h 645"/>
                <a:gd name="T30" fmla="*/ 466 w 3553"/>
                <a:gd name="T31" fmla="*/ 438 h 645"/>
                <a:gd name="T32" fmla="*/ 519 w 3553"/>
                <a:gd name="T33" fmla="*/ 461 h 645"/>
                <a:gd name="T34" fmla="*/ 578 w 3553"/>
                <a:gd name="T35" fmla="*/ 481 h 645"/>
                <a:gd name="T36" fmla="*/ 640 w 3553"/>
                <a:gd name="T37" fmla="*/ 501 h 645"/>
                <a:gd name="T38" fmla="*/ 702 w 3553"/>
                <a:gd name="T39" fmla="*/ 517 h 645"/>
                <a:gd name="T40" fmla="*/ 768 w 3553"/>
                <a:gd name="T41" fmla="*/ 534 h 645"/>
                <a:gd name="T42" fmla="*/ 836 w 3553"/>
                <a:gd name="T43" fmla="*/ 551 h 645"/>
                <a:gd name="T44" fmla="*/ 907 w 3553"/>
                <a:gd name="T45" fmla="*/ 563 h 645"/>
                <a:gd name="T46" fmla="*/ 979 w 3553"/>
                <a:gd name="T47" fmla="*/ 578 h 645"/>
                <a:gd name="T48" fmla="*/ 1055 w 3553"/>
                <a:gd name="T49" fmla="*/ 591 h 645"/>
                <a:gd name="T50" fmla="*/ 1131 w 3553"/>
                <a:gd name="T51" fmla="*/ 602 h 645"/>
                <a:gd name="T52" fmla="*/ 1211 w 3553"/>
                <a:gd name="T53" fmla="*/ 612 h 645"/>
                <a:gd name="T54" fmla="*/ 1292 w 3553"/>
                <a:gd name="T55" fmla="*/ 620 h 645"/>
                <a:gd name="T56" fmla="*/ 1374 w 3553"/>
                <a:gd name="T57" fmla="*/ 628 h 645"/>
                <a:gd name="T58" fmla="*/ 1458 w 3553"/>
                <a:gd name="T59" fmla="*/ 632 h 645"/>
                <a:gd name="T60" fmla="*/ 1545 w 3553"/>
                <a:gd name="T61" fmla="*/ 639 h 645"/>
                <a:gd name="T62" fmla="*/ 1632 w 3553"/>
                <a:gd name="T63" fmla="*/ 642 h 645"/>
                <a:gd name="T64" fmla="*/ 1723 w 3553"/>
                <a:gd name="T65" fmla="*/ 644 h 645"/>
                <a:gd name="T66" fmla="*/ 1811 w 3553"/>
                <a:gd name="T67" fmla="*/ 645 h 645"/>
                <a:gd name="T68" fmla="*/ 1903 w 3553"/>
                <a:gd name="T69" fmla="*/ 645 h 645"/>
                <a:gd name="T70" fmla="*/ 1995 w 3553"/>
                <a:gd name="T71" fmla="*/ 644 h 645"/>
                <a:gd name="T72" fmla="*/ 2090 w 3553"/>
                <a:gd name="T73" fmla="*/ 642 h 645"/>
                <a:gd name="T74" fmla="*/ 2183 w 3553"/>
                <a:gd name="T75" fmla="*/ 637 h 645"/>
                <a:gd name="T76" fmla="*/ 2278 w 3553"/>
                <a:gd name="T77" fmla="*/ 631 h 645"/>
                <a:gd name="T78" fmla="*/ 2375 w 3553"/>
                <a:gd name="T79" fmla="*/ 626 h 645"/>
                <a:gd name="T80" fmla="*/ 2470 w 3553"/>
                <a:gd name="T81" fmla="*/ 618 h 645"/>
                <a:gd name="T82" fmla="*/ 2568 w 3553"/>
                <a:gd name="T83" fmla="*/ 608 h 645"/>
                <a:gd name="T84" fmla="*/ 2663 w 3553"/>
                <a:gd name="T85" fmla="*/ 599 h 645"/>
                <a:gd name="T86" fmla="*/ 2761 w 3553"/>
                <a:gd name="T87" fmla="*/ 587 h 645"/>
                <a:gd name="T88" fmla="*/ 2858 w 3553"/>
                <a:gd name="T89" fmla="*/ 575 h 645"/>
                <a:gd name="T90" fmla="*/ 2954 w 3553"/>
                <a:gd name="T91" fmla="*/ 560 h 645"/>
                <a:gd name="T92" fmla="*/ 3049 w 3553"/>
                <a:gd name="T93" fmla="*/ 546 h 645"/>
                <a:gd name="T94" fmla="*/ 3146 w 3553"/>
                <a:gd name="T95" fmla="*/ 530 h 645"/>
                <a:gd name="T96" fmla="*/ 3241 w 3553"/>
                <a:gd name="T97" fmla="*/ 512 h 645"/>
                <a:gd name="T98" fmla="*/ 3339 w 3553"/>
                <a:gd name="T99" fmla="*/ 494 h 645"/>
                <a:gd name="T100" fmla="*/ 3431 w 3553"/>
                <a:gd name="T101" fmla="*/ 475 h 645"/>
                <a:gd name="T102" fmla="*/ 3526 w 3553"/>
                <a:gd name="T103" fmla="*/ 453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53" h="645">
                  <a:moveTo>
                    <a:pt x="0" y="0"/>
                  </a:moveTo>
                  <a:lnTo>
                    <a:pt x="3" y="17"/>
                  </a:lnTo>
                  <a:lnTo>
                    <a:pt x="6" y="32"/>
                  </a:lnTo>
                  <a:lnTo>
                    <a:pt x="11" y="49"/>
                  </a:lnTo>
                  <a:lnTo>
                    <a:pt x="16" y="65"/>
                  </a:lnTo>
                  <a:lnTo>
                    <a:pt x="22" y="81"/>
                  </a:lnTo>
                  <a:lnTo>
                    <a:pt x="30" y="98"/>
                  </a:lnTo>
                  <a:lnTo>
                    <a:pt x="37" y="114"/>
                  </a:lnTo>
                  <a:lnTo>
                    <a:pt x="46" y="128"/>
                  </a:lnTo>
                  <a:lnTo>
                    <a:pt x="56" y="146"/>
                  </a:lnTo>
                  <a:lnTo>
                    <a:pt x="67" y="160"/>
                  </a:lnTo>
                  <a:lnTo>
                    <a:pt x="78" y="176"/>
                  </a:lnTo>
                  <a:lnTo>
                    <a:pt x="89" y="191"/>
                  </a:lnTo>
                  <a:lnTo>
                    <a:pt x="101" y="205"/>
                  </a:lnTo>
                  <a:lnTo>
                    <a:pt x="116" y="221"/>
                  </a:lnTo>
                  <a:lnTo>
                    <a:pt x="128" y="236"/>
                  </a:lnTo>
                  <a:lnTo>
                    <a:pt x="146" y="249"/>
                  </a:lnTo>
                  <a:lnTo>
                    <a:pt x="160" y="263"/>
                  </a:lnTo>
                  <a:lnTo>
                    <a:pt x="177" y="277"/>
                  </a:lnTo>
                  <a:lnTo>
                    <a:pt x="195" y="290"/>
                  </a:lnTo>
                  <a:lnTo>
                    <a:pt x="214" y="305"/>
                  </a:lnTo>
                  <a:lnTo>
                    <a:pt x="231" y="318"/>
                  </a:lnTo>
                  <a:lnTo>
                    <a:pt x="253" y="330"/>
                  </a:lnTo>
                  <a:lnTo>
                    <a:pt x="274" y="345"/>
                  </a:lnTo>
                  <a:lnTo>
                    <a:pt x="295" y="356"/>
                  </a:lnTo>
                  <a:lnTo>
                    <a:pt x="317" y="369"/>
                  </a:lnTo>
                  <a:lnTo>
                    <a:pt x="339" y="382"/>
                  </a:lnTo>
                  <a:lnTo>
                    <a:pt x="364" y="393"/>
                  </a:lnTo>
                  <a:lnTo>
                    <a:pt x="388" y="404"/>
                  </a:lnTo>
                  <a:lnTo>
                    <a:pt x="413" y="417"/>
                  </a:lnTo>
                  <a:lnTo>
                    <a:pt x="439" y="428"/>
                  </a:lnTo>
                  <a:lnTo>
                    <a:pt x="466" y="438"/>
                  </a:lnTo>
                  <a:lnTo>
                    <a:pt x="493" y="449"/>
                  </a:lnTo>
                  <a:lnTo>
                    <a:pt x="519" y="461"/>
                  </a:lnTo>
                  <a:lnTo>
                    <a:pt x="548" y="470"/>
                  </a:lnTo>
                  <a:lnTo>
                    <a:pt x="578" y="481"/>
                  </a:lnTo>
                  <a:lnTo>
                    <a:pt x="608" y="489"/>
                  </a:lnTo>
                  <a:lnTo>
                    <a:pt x="640" y="501"/>
                  </a:lnTo>
                  <a:lnTo>
                    <a:pt x="670" y="509"/>
                  </a:lnTo>
                  <a:lnTo>
                    <a:pt x="702" y="517"/>
                  </a:lnTo>
                  <a:lnTo>
                    <a:pt x="735" y="526"/>
                  </a:lnTo>
                  <a:lnTo>
                    <a:pt x="768" y="534"/>
                  </a:lnTo>
                  <a:lnTo>
                    <a:pt x="801" y="543"/>
                  </a:lnTo>
                  <a:lnTo>
                    <a:pt x="836" y="551"/>
                  </a:lnTo>
                  <a:lnTo>
                    <a:pt x="871" y="559"/>
                  </a:lnTo>
                  <a:lnTo>
                    <a:pt x="907" y="563"/>
                  </a:lnTo>
                  <a:lnTo>
                    <a:pt x="944" y="571"/>
                  </a:lnTo>
                  <a:lnTo>
                    <a:pt x="979" y="578"/>
                  </a:lnTo>
                  <a:lnTo>
                    <a:pt x="1017" y="584"/>
                  </a:lnTo>
                  <a:lnTo>
                    <a:pt x="1055" y="591"/>
                  </a:lnTo>
                  <a:lnTo>
                    <a:pt x="1094" y="596"/>
                  </a:lnTo>
                  <a:lnTo>
                    <a:pt x="1131" y="602"/>
                  </a:lnTo>
                  <a:lnTo>
                    <a:pt x="1172" y="607"/>
                  </a:lnTo>
                  <a:lnTo>
                    <a:pt x="1211" y="612"/>
                  </a:lnTo>
                  <a:lnTo>
                    <a:pt x="1251" y="615"/>
                  </a:lnTo>
                  <a:lnTo>
                    <a:pt x="1292" y="620"/>
                  </a:lnTo>
                  <a:lnTo>
                    <a:pt x="1332" y="623"/>
                  </a:lnTo>
                  <a:lnTo>
                    <a:pt x="1374" y="628"/>
                  </a:lnTo>
                  <a:lnTo>
                    <a:pt x="1417" y="631"/>
                  </a:lnTo>
                  <a:lnTo>
                    <a:pt x="1458" y="632"/>
                  </a:lnTo>
                  <a:lnTo>
                    <a:pt x="1503" y="637"/>
                  </a:lnTo>
                  <a:lnTo>
                    <a:pt x="1545" y="639"/>
                  </a:lnTo>
                  <a:lnTo>
                    <a:pt x="1588" y="640"/>
                  </a:lnTo>
                  <a:lnTo>
                    <a:pt x="1632" y="642"/>
                  </a:lnTo>
                  <a:lnTo>
                    <a:pt x="1677" y="644"/>
                  </a:lnTo>
                  <a:lnTo>
                    <a:pt x="1723" y="644"/>
                  </a:lnTo>
                  <a:lnTo>
                    <a:pt x="1767" y="645"/>
                  </a:lnTo>
                  <a:lnTo>
                    <a:pt x="1811" y="645"/>
                  </a:lnTo>
                  <a:lnTo>
                    <a:pt x="1859" y="645"/>
                  </a:lnTo>
                  <a:lnTo>
                    <a:pt x="1903" y="645"/>
                  </a:lnTo>
                  <a:lnTo>
                    <a:pt x="1949" y="644"/>
                  </a:lnTo>
                  <a:lnTo>
                    <a:pt x="1995" y="644"/>
                  </a:lnTo>
                  <a:lnTo>
                    <a:pt x="2043" y="642"/>
                  </a:lnTo>
                  <a:lnTo>
                    <a:pt x="2090" y="642"/>
                  </a:lnTo>
                  <a:lnTo>
                    <a:pt x="2137" y="640"/>
                  </a:lnTo>
                  <a:lnTo>
                    <a:pt x="2183" y="637"/>
                  </a:lnTo>
                  <a:lnTo>
                    <a:pt x="2231" y="634"/>
                  </a:lnTo>
                  <a:lnTo>
                    <a:pt x="2278" y="631"/>
                  </a:lnTo>
                  <a:lnTo>
                    <a:pt x="2326" y="629"/>
                  </a:lnTo>
                  <a:lnTo>
                    <a:pt x="2375" y="626"/>
                  </a:lnTo>
                  <a:lnTo>
                    <a:pt x="2422" y="623"/>
                  </a:lnTo>
                  <a:lnTo>
                    <a:pt x="2470" y="618"/>
                  </a:lnTo>
                  <a:lnTo>
                    <a:pt x="2519" y="613"/>
                  </a:lnTo>
                  <a:lnTo>
                    <a:pt x="2568" y="608"/>
                  </a:lnTo>
                  <a:lnTo>
                    <a:pt x="2616" y="604"/>
                  </a:lnTo>
                  <a:lnTo>
                    <a:pt x="2663" y="599"/>
                  </a:lnTo>
                  <a:lnTo>
                    <a:pt x="2712" y="594"/>
                  </a:lnTo>
                  <a:lnTo>
                    <a:pt x="2761" y="587"/>
                  </a:lnTo>
                  <a:lnTo>
                    <a:pt x="2809" y="581"/>
                  </a:lnTo>
                  <a:lnTo>
                    <a:pt x="2858" y="575"/>
                  </a:lnTo>
                  <a:lnTo>
                    <a:pt x="2905" y="568"/>
                  </a:lnTo>
                  <a:lnTo>
                    <a:pt x="2954" y="560"/>
                  </a:lnTo>
                  <a:lnTo>
                    <a:pt x="3004" y="554"/>
                  </a:lnTo>
                  <a:lnTo>
                    <a:pt x="3049" y="546"/>
                  </a:lnTo>
                  <a:lnTo>
                    <a:pt x="3099" y="539"/>
                  </a:lnTo>
                  <a:lnTo>
                    <a:pt x="3146" y="530"/>
                  </a:lnTo>
                  <a:lnTo>
                    <a:pt x="3195" y="522"/>
                  </a:lnTo>
                  <a:lnTo>
                    <a:pt x="3241" y="512"/>
                  </a:lnTo>
                  <a:lnTo>
                    <a:pt x="3290" y="504"/>
                  </a:lnTo>
                  <a:lnTo>
                    <a:pt x="3339" y="494"/>
                  </a:lnTo>
                  <a:lnTo>
                    <a:pt x="3385" y="485"/>
                  </a:lnTo>
                  <a:lnTo>
                    <a:pt x="3431" y="475"/>
                  </a:lnTo>
                  <a:lnTo>
                    <a:pt x="3480" y="465"/>
                  </a:lnTo>
                  <a:lnTo>
                    <a:pt x="3526" y="453"/>
                  </a:lnTo>
                  <a:lnTo>
                    <a:pt x="3553" y="448"/>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71" name="Freeform 99"/>
            <p:cNvSpPr>
              <a:spLocks/>
            </p:cNvSpPr>
            <p:nvPr/>
          </p:nvSpPr>
          <p:spPr bwMode="auto">
            <a:xfrm>
              <a:off x="4774" y="2161"/>
              <a:ext cx="553" cy="463"/>
            </a:xfrm>
            <a:custGeom>
              <a:avLst/>
              <a:gdLst>
                <a:gd name="T0" fmla="*/ 0 w 553"/>
                <a:gd name="T1" fmla="*/ 463 h 463"/>
                <a:gd name="T2" fmla="*/ 53 w 553"/>
                <a:gd name="T3" fmla="*/ 447 h 463"/>
                <a:gd name="T4" fmla="*/ 103 w 553"/>
                <a:gd name="T5" fmla="*/ 427 h 463"/>
                <a:gd name="T6" fmla="*/ 154 w 553"/>
                <a:gd name="T7" fmla="*/ 407 h 463"/>
                <a:gd name="T8" fmla="*/ 201 w 553"/>
                <a:gd name="T9" fmla="*/ 384 h 463"/>
                <a:gd name="T10" fmla="*/ 247 w 553"/>
                <a:gd name="T11" fmla="*/ 362 h 463"/>
                <a:gd name="T12" fmla="*/ 290 w 553"/>
                <a:gd name="T13" fmla="*/ 334 h 463"/>
                <a:gd name="T14" fmla="*/ 330 w 553"/>
                <a:gd name="T15" fmla="*/ 309 h 463"/>
                <a:gd name="T16" fmla="*/ 368 w 553"/>
                <a:gd name="T17" fmla="*/ 280 h 463"/>
                <a:gd name="T18" fmla="*/ 401 w 553"/>
                <a:gd name="T19" fmla="*/ 251 h 463"/>
                <a:gd name="T20" fmla="*/ 434 w 553"/>
                <a:gd name="T21" fmla="*/ 220 h 463"/>
                <a:gd name="T22" fmla="*/ 461 w 553"/>
                <a:gd name="T23" fmla="*/ 190 h 463"/>
                <a:gd name="T24" fmla="*/ 486 w 553"/>
                <a:gd name="T25" fmla="*/ 158 h 463"/>
                <a:gd name="T26" fmla="*/ 507 w 553"/>
                <a:gd name="T27" fmla="*/ 127 h 463"/>
                <a:gd name="T28" fmla="*/ 524 w 553"/>
                <a:gd name="T29" fmla="*/ 95 h 463"/>
                <a:gd name="T30" fmla="*/ 537 w 553"/>
                <a:gd name="T31" fmla="*/ 63 h 463"/>
                <a:gd name="T32" fmla="*/ 547 w 553"/>
                <a:gd name="T33" fmla="*/ 29 h 463"/>
                <a:gd name="T34" fmla="*/ 553 w 553"/>
                <a:gd name="T35"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3" h="463">
                  <a:moveTo>
                    <a:pt x="0" y="463"/>
                  </a:moveTo>
                  <a:lnTo>
                    <a:pt x="53" y="447"/>
                  </a:lnTo>
                  <a:lnTo>
                    <a:pt x="103" y="427"/>
                  </a:lnTo>
                  <a:lnTo>
                    <a:pt x="154" y="407"/>
                  </a:lnTo>
                  <a:lnTo>
                    <a:pt x="201" y="384"/>
                  </a:lnTo>
                  <a:lnTo>
                    <a:pt x="247" y="362"/>
                  </a:lnTo>
                  <a:lnTo>
                    <a:pt x="290" y="334"/>
                  </a:lnTo>
                  <a:lnTo>
                    <a:pt x="330" y="309"/>
                  </a:lnTo>
                  <a:lnTo>
                    <a:pt x="368" y="280"/>
                  </a:lnTo>
                  <a:lnTo>
                    <a:pt x="401" y="251"/>
                  </a:lnTo>
                  <a:lnTo>
                    <a:pt x="434" y="220"/>
                  </a:lnTo>
                  <a:lnTo>
                    <a:pt x="461" y="190"/>
                  </a:lnTo>
                  <a:lnTo>
                    <a:pt x="486" y="158"/>
                  </a:lnTo>
                  <a:lnTo>
                    <a:pt x="507" y="127"/>
                  </a:lnTo>
                  <a:lnTo>
                    <a:pt x="524" y="95"/>
                  </a:lnTo>
                  <a:lnTo>
                    <a:pt x="537" y="63"/>
                  </a:lnTo>
                  <a:lnTo>
                    <a:pt x="547" y="29"/>
                  </a:lnTo>
                  <a:lnTo>
                    <a:pt x="55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172" name="Freeform 100"/>
            <p:cNvSpPr>
              <a:spLocks/>
            </p:cNvSpPr>
            <p:nvPr/>
          </p:nvSpPr>
          <p:spPr bwMode="auto">
            <a:xfrm>
              <a:off x="5281" y="2089"/>
              <a:ext cx="82" cy="98"/>
            </a:xfrm>
            <a:custGeom>
              <a:avLst/>
              <a:gdLst>
                <a:gd name="T0" fmla="*/ 82 w 82"/>
                <a:gd name="T1" fmla="*/ 98 h 98"/>
                <a:gd name="T2" fmla="*/ 41 w 82"/>
                <a:gd name="T3" fmla="*/ 82 h 98"/>
                <a:gd name="T4" fmla="*/ 0 w 82"/>
                <a:gd name="T5" fmla="*/ 95 h 98"/>
                <a:gd name="T6" fmla="*/ 44 w 82"/>
                <a:gd name="T7" fmla="*/ 0 h 98"/>
                <a:gd name="T8" fmla="*/ 82 w 82"/>
                <a:gd name="T9" fmla="*/ 98 h 98"/>
              </a:gdLst>
              <a:ahLst/>
              <a:cxnLst>
                <a:cxn ang="0">
                  <a:pos x="T0" y="T1"/>
                </a:cxn>
                <a:cxn ang="0">
                  <a:pos x="T2" y="T3"/>
                </a:cxn>
                <a:cxn ang="0">
                  <a:pos x="T4" y="T5"/>
                </a:cxn>
                <a:cxn ang="0">
                  <a:pos x="T6" y="T7"/>
                </a:cxn>
                <a:cxn ang="0">
                  <a:pos x="T8" y="T9"/>
                </a:cxn>
              </a:cxnLst>
              <a:rect l="0" t="0" r="r" b="b"/>
              <a:pathLst>
                <a:path w="82" h="98">
                  <a:moveTo>
                    <a:pt x="82" y="98"/>
                  </a:moveTo>
                  <a:lnTo>
                    <a:pt x="41" y="82"/>
                  </a:lnTo>
                  <a:lnTo>
                    <a:pt x="0" y="95"/>
                  </a:lnTo>
                  <a:lnTo>
                    <a:pt x="44" y="0"/>
                  </a:lnTo>
                  <a:lnTo>
                    <a:pt x="82"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173" name="Rectangle 101"/>
            <p:cNvSpPr>
              <a:spLocks noChangeArrowheads="1"/>
            </p:cNvSpPr>
            <p:nvPr/>
          </p:nvSpPr>
          <p:spPr bwMode="auto">
            <a:xfrm>
              <a:off x="1532" y="2257"/>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ea typeface="宋体" pitchFamily="2" charset="-122"/>
                </a:rPr>
                <a:t>other</a:t>
              </a:r>
              <a:endParaRPr lang="en-US" altLang="zh-CN" sz="2800" b="0">
                <a:ea typeface="宋体" pitchFamily="2" charset="-122"/>
              </a:endParaRPr>
            </a:p>
          </p:txBody>
        </p:sp>
      </p:grpSp>
      <p:sp>
        <p:nvSpPr>
          <p:cNvPr id="259174" name="Text Box 102"/>
          <p:cNvSpPr txBox="1">
            <a:spLocks noChangeArrowheads="1"/>
          </p:cNvSpPr>
          <p:nvPr/>
        </p:nvSpPr>
        <p:spPr bwMode="auto">
          <a:xfrm>
            <a:off x="1801813" y="1050925"/>
            <a:ext cx="556101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  num</a:t>
            </a:r>
            <a:r>
              <a:rPr lang="en-US" altLang="zh-CN"/>
              <a:t> </a:t>
            </a:r>
            <a:r>
              <a:rPr lang="en-US" altLang="zh-CN">
                <a:sym typeface="Symbol" pitchFamily="18" charset="2"/>
              </a:rPr>
              <a:t></a:t>
            </a:r>
            <a:r>
              <a:rPr lang="en-US" altLang="zh-CN"/>
              <a:t> </a:t>
            </a:r>
            <a:r>
              <a:rPr lang="en-US" altLang="zh-CN" b="0"/>
              <a:t>digit</a:t>
            </a:r>
            <a:r>
              <a:rPr lang="en-US" altLang="zh-CN"/>
              <a:t> </a:t>
            </a:r>
            <a:r>
              <a:rPr lang="en-US" altLang="zh-CN" i="1"/>
              <a:t>num1</a:t>
            </a:r>
          </a:p>
          <a:p>
            <a:r>
              <a:rPr lang="en-US" altLang="zh-CN" i="1"/>
              <a:t>  num1</a:t>
            </a:r>
            <a:r>
              <a:rPr lang="en-US" altLang="zh-CN"/>
              <a:t> </a:t>
            </a:r>
            <a:r>
              <a:rPr lang="en-US" altLang="zh-CN">
                <a:sym typeface="Symbol" pitchFamily="18" charset="2"/>
              </a:rPr>
              <a:t></a:t>
            </a:r>
            <a:r>
              <a:rPr lang="en-US" altLang="zh-CN"/>
              <a:t> </a:t>
            </a:r>
            <a:r>
              <a:rPr lang="en-US" altLang="zh-CN" b="0"/>
              <a:t>digit</a:t>
            </a:r>
            <a:r>
              <a:rPr lang="en-US" altLang="zh-CN"/>
              <a:t> </a:t>
            </a:r>
            <a:r>
              <a:rPr lang="en-US" altLang="zh-CN" i="1"/>
              <a:t>num1</a:t>
            </a:r>
            <a:r>
              <a:rPr lang="en-US" altLang="zh-CN"/>
              <a:t> | . </a:t>
            </a:r>
            <a:r>
              <a:rPr lang="en-US" altLang="zh-CN" i="1"/>
              <a:t>num2</a:t>
            </a:r>
            <a:r>
              <a:rPr lang="en-US" altLang="zh-CN"/>
              <a:t> | E </a:t>
            </a:r>
            <a:r>
              <a:rPr lang="en-US" altLang="zh-CN" i="1"/>
              <a:t>num4</a:t>
            </a:r>
            <a:r>
              <a:rPr lang="en-US" altLang="zh-CN"/>
              <a:t> | </a:t>
            </a:r>
            <a:r>
              <a:rPr lang="en-US" altLang="zh-CN">
                <a:sym typeface="Symbol" pitchFamily="18" charset="2"/>
              </a:rPr>
              <a:t></a:t>
            </a:r>
          </a:p>
          <a:p>
            <a:r>
              <a:rPr lang="en-US" altLang="zh-CN" i="1"/>
              <a:t>  num2</a:t>
            </a:r>
            <a:r>
              <a:rPr lang="en-US" altLang="zh-CN"/>
              <a:t> </a:t>
            </a:r>
            <a:r>
              <a:rPr lang="en-US" altLang="zh-CN">
                <a:sym typeface="Symbol" pitchFamily="18" charset="2"/>
              </a:rPr>
              <a:t></a:t>
            </a:r>
            <a:r>
              <a:rPr lang="en-US" altLang="zh-CN"/>
              <a:t> </a:t>
            </a:r>
            <a:r>
              <a:rPr lang="en-US" altLang="zh-CN" b="0"/>
              <a:t>digit</a:t>
            </a:r>
            <a:r>
              <a:rPr lang="en-US" altLang="zh-CN"/>
              <a:t> </a:t>
            </a:r>
            <a:r>
              <a:rPr lang="en-US" altLang="zh-CN" i="1"/>
              <a:t>num3</a:t>
            </a:r>
          </a:p>
          <a:p>
            <a:r>
              <a:rPr lang="en-US" altLang="zh-CN" i="1"/>
              <a:t>  num3</a:t>
            </a:r>
            <a:r>
              <a:rPr lang="en-US" altLang="zh-CN"/>
              <a:t> </a:t>
            </a:r>
            <a:r>
              <a:rPr lang="en-US" altLang="zh-CN">
                <a:sym typeface="Symbol" pitchFamily="18" charset="2"/>
              </a:rPr>
              <a:t></a:t>
            </a:r>
            <a:r>
              <a:rPr lang="en-US" altLang="zh-CN"/>
              <a:t> </a:t>
            </a:r>
            <a:r>
              <a:rPr lang="en-US" altLang="zh-CN" b="0"/>
              <a:t>digit</a:t>
            </a:r>
            <a:r>
              <a:rPr lang="en-US" altLang="zh-CN"/>
              <a:t> </a:t>
            </a:r>
            <a:r>
              <a:rPr lang="en-US" altLang="zh-CN" i="1"/>
              <a:t>num3</a:t>
            </a:r>
            <a:r>
              <a:rPr lang="en-US" altLang="zh-CN"/>
              <a:t> | E </a:t>
            </a:r>
            <a:r>
              <a:rPr lang="en-US" altLang="zh-CN" i="1"/>
              <a:t>num4</a:t>
            </a:r>
            <a:r>
              <a:rPr lang="en-US" altLang="zh-CN"/>
              <a:t> | </a:t>
            </a:r>
            <a:r>
              <a:rPr lang="en-US" altLang="zh-CN">
                <a:sym typeface="Symbol" pitchFamily="18" charset="2"/>
              </a:rPr>
              <a:t></a:t>
            </a:r>
          </a:p>
          <a:p>
            <a:r>
              <a:rPr lang="en-US" altLang="zh-CN" i="1"/>
              <a:t>  num4</a:t>
            </a:r>
            <a:r>
              <a:rPr lang="en-US" altLang="zh-CN"/>
              <a:t> </a:t>
            </a:r>
            <a:r>
              <a:rPr lang="en-US" altLang="zh-CN">
                <a:sym typeface="Symbol" pitchFamily="18" charset="2"/>
              </a:rPr>
              <a:t></a:t>
            </a:r>
            <a:r>
              <a:rPr lang="en-US" altLang="zh-CN"/>
              <a:t> + </a:t>
            </a:r>
            <a:r>
              <a:rPr lang="en-US" altLang="zh-CN" i="1"/>
              <a:t>digits</a:t>
            </a:r>
            <a:r>
              <a:rPr lang="en-US" altLang="zh-CN"/>
              <a:t> | - </a:t>
            </a:r>
            <a:r>
              <a:rPr lang="en-US" altLang="zh-CN" i="1"/>
              <a:t>digits</a:t>
            </a:r>
            <a:r>
              <a:rPr lang="en-US" altLang="zh-CN"/>
              <a:t> | </a:t>
            </a:r>
            <a:r>
              <a:rPr lang="en-US" altLang="zh-CN" b="0"/>
              <a:t>digit</a:t>
            </a:r>
            <a:r>
              <a:rPr lang="en-US" altLang="zh-CN"/>
              <a:t> </a:t>
            </a:r>
            <a:r>
              <a:rPr lang="en-US" altLang="zh-CN" i="1"/>
              <a:t>num5</a:t>
            </a:r>
          </a:p>
          <a:p>
            <a:r>
              <a:rPr lang="en-US" altLang="zh-CN" i="1"/>
              <a:t>  digits</a:t>
            </a:r>
            <a:r>
              <a:rPr lang="en-US" altLang="zh-CN"/>
              <a:t> </a:t>
            </a:r>
            <a:r>
              <a:rPr lang="en-US" altLang="zh-CN">
                <a:sym typeface="Symbol" pitchFamily="18" charset="2"/>
              </a:rPr>
              <a:t></a:t>
            </a:r>
            <a:r>
              <a:rPr lang="en-US" altLang="zh-CN"/>
              <a:t> </a:t>
            </a:r>
            <a:r>
              <a:rPr lang="en-US" altLang="zh-CN" b="0"/>
              <a:t>digit</a:t>
            </a:r>
            <a:r>
              <a:rPr lang="en-US" altLang="zh-CN"/>
              <a:t> </a:t>
            </a:r>
            <a:r>
              <a:rPr lang="en-US" altLang="zh-CN" i="1"/>
              <a:t>num5</a:t>
            </a:r>
          </a:p>
          <a:p>
            <a:r>
              <a:rPr lang="en-US" altLang="zh-CN" i="1"/>
              <a:t>  num5</a:t>
            </a:r>
            <a:r>
              <a:rPr lang="en-US" altLang="zh-CN"/>
              <a:t> </a:t>
            </a:r>
            <a:r>
              <a:rPr lang="en-US" altLang="zh-CN">
                <a:sym typeface="Symbol" pitchFamily="18" charset="2"/>
              </a:rPr>
              <a:t></a:t>
            </a:r>
            <a:r>
              <a:rPr lang="en-US" altLang="zh-CN"/>
              <a:t> </a:t>
            </a:r>
            <a:r>
              <a:rPr lang="en-US" altLang="zh-CN" b="0"/>
              <a:t>digit</a:t>
            </a:r>
            <a:r>
              <a:rPr lang="en-US" altLang="zh-CN"/>
              <a:t> </a:t>
            </a:r>
            <a:r>
              <a:rPr lang="en-US" altLang="zh-CN" i="1"/>
              <a:t>num5</a:t>
            </a:r>
            <a:r>
              <a:rPr lang="en-US" altLang="zh-CN"/>
              <a:t> | </a:t>
            </a:r>
            <a:r>
              <a:rPr lang="en-US" altLang="zh-CN">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animEffect transition="in" filter="wipe(left)">
                                      <p:cBhvr>
                                        <p:cTn id="7" dur="500"/>
                                        <p:tgtEl>
                                          <p:spTgt spid="25907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9076"/>
                                        </p:tgtEl>
                                        <p:attrNameLst>
                                          <p:attrName>style.visibility</p:attrName>
                                        </p:attrNameLst>
                                      </p:cBhvr>
                                      <p:to>
                                        <p:strVal val="visible"/>
                                      </p:to>
                                    </p:set>
                                    <p:animEffect transition="in" filter="wipe(left)">
                                      <p:cBhvr>
                                        <p:cTn id="10" dur="500"/>
                                        <p:tgtEl>
                                          <p:spTgt spid="25907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9077"/>
                                        </p:tgtEl>
                                        <p:attrNameLst>
                                          <p:attrName>style.visibility</p:attrName>
                                        </p:attrNameLst>
                                      </p:cBhvr>
                                      <p:to>
                                        <p:strVal val="visible"/>
                                      </p:to>
                                    </p:set>
                                    <p:animEffect transition="in" filter="wipe(left)">
                                      <p:cBhvr>
                                        <p:cTn id="13" dur="500"/>
                                        <p:tgtEl>
                                          <p:spTgt spid="25907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9078"/>
                                        </p:tgtEl>
                                        <p:attrNameLst>
                                          <p:attrName>style.visibility</p:attrName>
                                        </p:attrNameLst>
                                      </p:cBhvr>
                                      <p:to>
                                        <p:strVal val="visible"/>
                                      </p:to>
                                    </p:set>
                                    <p:animEffect transition="in" filter="wipe(left)">
                                      <p:cBhvr>
                                        <p:cTn id="16" dur="500"/>
                                        <p:tgtEl>
                                          <p:spTgt spid="25907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9079"/>
                                        </p:tgtEl>
                                        <p:attrNameLst>
                                          <p:attrName>style.visibility</p:attrName>
                                        </p:attrNameLst>
                                      </p:cBhvr>
                                      <p:to>
                                        <p:strVal val="visible"/>
                                      </p:to>
                                    </p:set>
                                    <p:animEffect transition="in" filter="wipe(left)">
                                      <p:cBhvr>
                                        <p:cTn id="19" dur="500"/>
                                        <p:tgtEl>
                                          <p:spTgt spid="25907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9080"/>
                                        </p:tgtEl>
                                        <p:attrNameLst>
                                          <p:attrName>style.visibility</p:attrName>
                                        </p:attrNameLst>
                                      </p:cBhvr>
                                      <p:to>
                                        <p:strVal val="visible"/>
                                      </p:to>
                                    </p:set>
                                    <p:animEffect transition="in" filter="wipe(left)">
                                      <p:cBhvr>
                                        <p:cTn id="22" dur="500"/>
                                        <p:tgtEl>
                                          <p:spTgt spid="25908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9081"/>
                                        </p:tgtEl>
                                        <p:attrNameLst>
                                          <p:attrName>style.visibility</p:attrName>
                                        </p:attrNameLst>
                                      </p:cBhvr>
                                      <p:to>
                                        <p:strVal val="visible"/>
                                      </p:to>
                                    </p:set>
                                    <p:animEffect transition="in" filter="wipe(left)">
                                      <p:cBhvr>
                                        <p:cTn id="25" dur="500"/>
                                        <p:tgtEl>
                                          <p:spTgt spid="25908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59082"/>
                                        </p:tgtEl>
                                        <p:attrNameLst>
                                          <p:attrName>style.visibility</p:attrName>
                                        </p:attrNameLst>
                                      </p:cBhvr>
                                      <p:to>
                                        <p:strVal val="visible"/>
                                      </p:to>
                                    </p:set>
                                    <p:animEffect transition="in" filter="wipe(left)">
                                      <p:cBhvr>
                                        <p:cTn id="30" dur="500"/>
                                        <p:tgtEl>
                                          <p:spTgt spid="259082"/>
                                        </p:tgtEl>
                                      </p:cBhvr>
                                    </p:animEffect>
                                  </p:childTnLst>
                                </p:cTn>
                              </p:par>
                              <p:par>
                                <p:cTn id="31" presetID="22" presetClass="entr" presetSubtype="8" fill="hold" nodeType="withEffect">
                                  <p:stCondLst>
                                    <p:cond delay="0"/>
                                  </p:stCondLst>
                                  <p:childTnLst>
                                    <p:set>
                                      <p:cBhvr>
                                        <p:cTn id="32" dur="1" fill="hold">
                                          <p:stCondLst>
                                            <p:cond delay="0"/>
                                          </p:stCondLst>
                                        </p:cTn>
                                        <p:tgtEl>
                                          <p:spTgt spid="259085"/>
                                        </p:tgtEl>
                                        <p:attrNameLst>
                                          <p:attrName>style.visibility</p:attrName>
                                        </p:attrNameLst>
                                      </p:cBhvr>
                                      <p:to>
                                        <p:strVal val="visible"/>
                                      </p:to>
                                    </p:set>
                                    <p:animEffect transition="in" filter="wipe(left)">
                                      <p:cBhvr>
                                        <p:cTn id="33" dur="500"/>
                                        <p:tgtEl>
                                          <p:spTgt spid="259085"/>
                                        </p:tgtEl>
                                      </p:cBhvr>
                                    </p:animEffect>
                                  </p:childTnLst>
                                </p:cTn>
                              </p:par>
                              <p:par>
                                <p:cTn id="34" presetID="22" presetClass="entr" presetSubtype="8" fill="hold" nodeType="withEffect">
                                  <p:stCondLst>
                                    <p:cond delay="0"/>
                                  </p:stCondLst>
                                  <p:childTnLst>
                                    <p:set>
                                      <p:cBhvr>
                                        <p:cTn id="35" dur="1" fill="hold">
                                          <p:stCondLst>
                                            <p:cond delay="0"/>
                                          </p:stCondLst>
                                        </p:cTn>
                                        <p:tgtEl>
                                          <p:spTgt spid="259088"/>
                                        </p:tgtEl>
                                        <p:attrNameLst>
                                          <p:attrName>style.visibility</p:attrName>
                                        </p:attrNameLst>
                                      </p:cBhvr>
                                      <p:to>
                                        <p:strVal val="visible"/>
                                      </p:to>
                                    </p:set>
                                    <p:animEffect transition="in" filter="wipe(left)">
                                      <p:cBhvr>
                                        <p:cTn id="36" dur="500"/>
                                        <p:tgtEl>
                                          <p:spTgt spid="259088"/>
                                        </p:tgtEl>
                                      </p:cBhvr>
                                    </p:animEffect>
                                  </p:childTnLst>
                                </p:cTn>
                              </p:par>
                              <p:par>
                                <p:cTn id="37" presetID="22" presetClass="entr" presetSubtype="8" fill="hold" nodeType="withEffect">
                                  <p:stCondLst>
                                    <p:cond delay="0"/>
                                  </p:stCondLst>
                                  <p:childTnLst>
                                    <p:set>
                                      <p:cBhvr>
                                        <p:cTn id="38" dur="1" fill="hold">
                                          <p:stCondLst>
                                            <p:cond delay="0"/>
                                          </p:stCondLst>
                                        </p:cTn>
                                        <p:tgtEl>
                                          <p:spTgt spid="259099"/>
                                        </p:tgtEl>
                                        <p:attrNameLst>
                                          <p:attrName>style.visibility</p:attrName>
                                        </p:attrNameLst>
                                      </p:cBhvr>
                                      <p:to>
                                        <p:strVal val="visible"/>
                                      </p:to>
                                    </p:set>
                                    <p:animEffect transition="in" filter="wipe(left)">
                                      <p:cBhvr>
                                        <p:cTn id="39" dur="500"/>
                                        <p:tgtEl>
                                          <p:spTgt spid="259099"/>
                                        </p:tgtEl>
                                      </p:cBhvr>
                                    </p:animEffect>
                                  </p:childTnLst>
                                </p:cTn>
                              </p:par>
                              <p:par>
                                <p:cTn id="40" presetID="22" presetClass="entr" presetSubtype="8" fill="hold" nodeType="withEffect">
                                  <p:stCondLst>
                                    <p:cond delay="0"/>
                                  </p:stCondLst>
                                  <p:childTnLst>
                                    <p:set>
                                      <p:cBhvr>
                                        <p:cTn id="41" dur="1" fill="hold">
                                          <p:stCondLst>
                                            <p:cond delay="0"/>
                                          </p:stCondLst>
                                        </p:cTn>
                                        <p:tgtEl>
                                          <p:spTgt spid="259107"/>
                                        </p:tgtEl>
                                        <p:attrNameLst>
                                          <p:attrName>style.visibility</p:attrName>
                                        </p:attrNameLst>
                                      </p:cBhvr>
                                      <p:to>
                                        <p:strVal val="visible"/>
                                      </p:to>
                                    </p:set>
                                    <p:animEffect transition="in" filter="wipe(left)">
                                      <p:cBhvr>
                                        <p:cTn id="42" dur="500"/>
                                        <p:tgtEl>
                                          <p:spTgt spid="259107"/>
                                        </p:tgtEl>
                                      </p:cBhvr>
                                    </p:animEffect>
                                  </p:childTnLst>
                                </p:cTn>
                              </p:par>
                              <p:par>
                                <p:cTn id="43" presetID="22" presetClass="entr" presetSubtype="8" fill="hold" nodeType="withEffect">
                                  <p:stCondLst>
                                    <p:cond delay="0"/>
                                  </p:stCondLst>
                                  <p:childTnLst>
                                    <p:set>
                                      <p:cBhvr>
                                        <p:cTn id="44" dur="1" fill="hold">
                                          <p:stCondLst>
                                            <p:cond delay="0"/>
                                          </p:stCondLst>
                                        </p:cTn>
                                        <p:tgtEl>
                                          <p:spTgt spid="259114"/>
                                        </p:tgtEl>
                                        <p:attrNameLst>
                                          <p:attrName>style.visibility</p:attrName>
                                        </p:attrNameLst>
                                      </p:cBhvr>
                                      <p:to>
                                        <p:strVal val="visible"/>
                                      </p:to>
                                    </p:set>
                                    <p:animEffect transition="in" filter="wipe(left)">
                                      <p:cBhvr>
                                        <p:cTn id="45" dur="500"/>
                                        <p:tgtEl>
                                          <p:spTgt spid="259114"/>
                                        </p:tgtEl>
                                      </p:cBhvr>
                                    </p:animEffect>
                                  </p:childTnLst>
                                </p:cTn>
                              </p:par>
                              <p:par>
                                <p:cTn id="46" presetID="22" presetClass="entr" presetSubtype="8" fill="hold" nodeType="withEffect">
                                  <p:stCondLst>
                                    <p:cond delay="0"/>
                                  </p:stCondLst>
                                  <p:childTnLst>
                                    <p:set>
                                      <p:cBhvr>
                                        <p:cTn id="47" dur="1" fill="hold">
                                          <p:stCondLst>
                                            <p:cond delay="0"/>
                                          </p:stCondLst>
                                        </p:cTn>
                                        <p:tgtEl>
                                          <p:spTgt spid="259125"/>
                                        </p:tgtEl>
                                        <p:attrNameLst>
                                          <p:attrName>style.visibility</p:attrName>
                                        </p:attrNameLst>
                                      </p:cBhvr>
                                      <p:to>
                                        <p:strVal val="visible"/>
                                      </p:to>
                                    </p:set>
                                    <p:animEffect transition="in" filter="wipe(left)">
                                      <p:cBhvr>
                                        <p:cTn id="48" dur="500"/>
                                        <p:tgtEl>
                                          <p:spTgt spid="259125"/>
                                        </p:tgtEl>
                                      </p:cBhvr>
                                    </p:animEffect>
                                  </p:childTnLst>
                                </p:cTn>
                              </p:par>
                              <p:par>
                                <p:cTn id="49" presetID="22" presetClass="entr" presetSubtype="8" fill="hold" nodeType="withEffect">
                                  <p:stCondLst>
                                    <p:cond delay="0"/>
                                  </p:stCondLst>
                                  <p:childTnLst>
                                    <p:set>
                                      <p:cBhvr>
                                        <p:cTn id="50" dur="1" fill="hold">
                                          <p:stCondLst>
                                            <p:cond delay="0"/>
                                          </p:stCondLst>
                                        </p:cTn>
                                        <p:tgtEl>
                                          <p:spTgt spid="259143"/>
                                        </p:tgtEl>
                                        <p:attrNameLst>
                                          <p:attrName>style.visibility</p:attrName>
                                        </p:attrNameLst>
                                      </p:cBhvr>
                                      <p:to>
                                        <p:strVal val="visible"/>
                                      </p:to>
                                    </p:set>
                                    <p:animEffect transition="in" filter="wipe(left)">
                                      <p:cBhvr>
                                        <p:cTn id="51" dur="500"/>
                                        <p:tgtEl>
                                          <p:spTgt spid="25914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59159"/>
                                        </p:tgtEl>
                                        <p:attrNameLst>
                                          <p:attrName>style.visibility</p:attrName>
                                        </p:attrNameLst>
                                      </p:cBhvr>
                                      <p:to>
                                        <p:strVal val="visible"/>
                                      </p:to>
                                    </p:set>
                                    <p:animEffect transition="in" filter="wipe(left)">
                                      <p:cBhvr>
                                        <p:cTn id="54" dur="500"/>
                                        <p:tgtEl>
                                          <p:spTgt spid="25915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59091"/>
                                        </p:tgtEl>
                                        <p:attrNameLst>
                                          <p:attrName>style.visibility</p:attrName>
                                        </p:attrNameLst>
                                      </p:cBhvr>
                                      <p:to>
                                        <p:strVal val="visible"/>
                                      </p:to>
                                    </p:set>
                                    <p:animEffect transition="in" filter="wipe(left)">
                                      <p:cBhvr>
                                        <p:cTn id="59" dur="500"/>
                                        <p:tgtEl>
                                          <p:spTgt spid="2590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59094"/>
                                        </p:tgtEl>
                                        <p:attrNameLst>
                                          <p:attrName>style.visibility</p:attrName>
                                        </p:attrNameLst>
                                      </p:cBhvr>
                                      <p:to>
                                        <p:strVal val="visible"/>
                                      </p:to>
                                    </p:set>
                                    <p:animEffect transition="in" filter="wipe(left)">
                                      <p:cBhvr>
                                        <p:cTn id="64" dur="500"/>
                                        <p:tgtEl>
                                          <p:spTgt spid="25909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259102"/>
                                        </p:tgtEl>
                                        <p:attrNameLst>
                                          <p:attrName>style.visibility</p:attrName>
                                        </p:attrNameLst>
                                      </p:cBhvr>
                                      <p:to>
                                        <p:strVal val="visible"/>
                                      </p:to>
                                    </p:set>
                                    <p:animEffect transition="in" filter="wipe(right)">
                                      <p:cBhvr>
                                        <p:cTn id="69" dur="500"/>
                                        <p:tgtEl>
                                          <p:spTgt spid="25910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59165"/>
                                        </p:tgtEl>
                                        <p:attrNameLst>
                                          <p:attrName>style.visibility</p:attrName>
                                        </p:attrNameLst>
                                      </p:cBhvr>
                                      <p:to>
                                        <p:strVal val="visible"/>
                                      </p:to>
                                    </p:set>
                                    <p:animEffect transition="in" filter="wipe(left)">
                                      <p:cBhvr>
                                        <p:cTn id="74" dur="500"/>
                                        <p:tgtEl>
                                          <p:spTgt spid="25916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59137"/>
                                        </p:tgtEl>
                                        <p:attrNameLst>
                                          <p:attrName>style.visibility</p:attrName>
                                        </p:attrNameLst>
                                      </p:cBhvr>
                                      <p:to>
                                        <p:strVal val="visible"/>
                                      </p:to>
                                    </p:set>
                                    <p:animEffect transition="in" filter="wipe(left)">
                                      <p:cBhvr>
                                        <p:cTn id="79" dur="500"/>
                                        <p:tgtEl>
                                          <p:spTgt spid="25913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259169"/>
                                        </p:tgtEl>
                                        <p:attrNameLst>
                                          <p:attrName>style.visibility</p:attrName>
                                        </p:attrNameLst>
                                      </p:cBhvr>
                                      <p:to>
                                        <p:strVal val="visible"/>
                                      </p:to>
                                    </p:set>
                                    <p:animEffect transition="in" filter="wipe(left)">
                                      <p:cBhvr>
                                        <p:cTn id="84" dur="500"/>
                                        <p:tgtEl>
                                          <p:spTgt spid="25916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259129"/>
                                        </p:tgtEl>
                                        <p:attrNameLst>
                                          <p:attrName>style.visibility</p:attrName>
                                        </p:attrNameLst>
                                      </p:cBhvr>
                                      <p:to>
                                        <p:strVal val="visible"/>
                                      </p:to>
                                    </p:set>
                                    <p:animEffect transition="in" filter="wipe(left)">
                                      <p:cBhvr>
                                        <p:cTn id="89" dur="500"/>
                                        <p:tgtEl>
                                          <p:spTgt spid="25912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2" fill="hold" nodeType="clickEffect">
                                  <p:stCondLst>
                                    <p:cond delay="0"/>
                                  </p:stCondLst>
                                  <p:childTnLst>
                                    <p:set>
                                      <p:cBhvr>
                                        <p:cTn id="93" dur="1" fill="hold">
                                          <p:stCondLst>
                                            <p:cond delay="0"/>
                                          </p:stCondLst>
                                        </p:cTn>
                                        <p:tgtEl>
                                          <p:spTgt spid="259110"/>
                                        </p:tgtEl>
                                        <p:attrNameLst>
                                          <p:attrName>style.visibility</p:attrName>
                                        </p:attrNameLst>
                                      </p:cBhvr>
                                      <p:to>
                                        <p:strVal val="visible"/>
                                      </p:to>
                                    </p:set>
                                    <p:animEffect transition="in" filter="wipe(right)">
                                      <p:cBhvr>
                                        <p:cTn id="94" dur="500"/>
                                        <p:tgtEl>
                                          <p:spTgt spid="25911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259133"/>
                                        </p:tgtEl>
                                        <p:attrNameLst>
                                          <p:attrName>style.visibility</p:attrName>
                                        </p:attrNameLst>
                                      </p:cBhvr>
                                      <p:to>
                                        <p:strVal val="visible"/>
                                      </p:to>
                                    </p:set>
                                    <p:animEffect transition="in" filter="wipe(left)">
                                      <p:cBhvr>
                                        <p:cTn id="99" dur="500"/>
                                        <p:tgtEl>
                                          <p:spTgt spid="25913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259160"/>
                                        </p:tgtEl>
                                        <p:attrNameLst>
                                          <p:attrName>style.visibility</p:attrName>
                                        </p:attrNameLst>
                                      </p:cBhvr>
                                      <p:to>
                                        <p:strVal val="visible"/>
                                      </p:to>
                                    </p:set>
                                    <p:animEffect transition="in" filter="wipe(left)">
                                      <p:cBhvr>
                                        <p:cTn id="104" dur="500"/>
                                        <p:tgtEl>
                                          <p:spTgt spid="25916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259146"/>
                                        </p:tgtEl>
                                        <p:attrNameLst>
                                          <p:attrName>style.visibility</p:attrName>
                                        </p:attrNameLst>
                                      </p:cBhvr>
                                      <p:to>
                                        <p:strVal val="visible"/>
                                      </p:to>
                                    </p:set>
                                    <p:animEffect transition="in" filter="wipe(left)">
                                      <p:cBhvr>
                                        <p:cTn id="109" dur="500"/>
                                        <p:tgtEl>
                                          <p:spTgt spid="25914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259154"/>
                                        </p:tgtEl>
                                        <p:attrNameLst>
                                          <p:attrName>style.visibility</p:attrName>
                                        </p:attrNameLst>
                                      </p:cBhvr>
                                      <p:to>
                                        <p:strVal val="visible"/>
                                      </p:to>
                                    </p:set>
                                    <p:animEffect transition="in" filter="wipe(left)">
                                      <p:cBhvr>
                                        <p:cTn id="114" dur="500"/>
                                        <p:tgtEl>
                                          <p:spTgt spid="25915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259150"/>
                                        </p:tgtEl>
                                        <p:attrNameLst>
                                          <p:attrName>style.visibility</p:attrName>
                                        </p:attrNameLst>
                                      </p:cBhvr>
                                      <p:to>
                                        <p:strVal val="visible"/>
                                      </p:to>
                                    </p:set>
                                    <p:animEffect transition="in" filter="wipe(left)">
                                      <p:cBhvr>
                                        <p:cTn id="119" dur="500"/>
                                        <p:tgtEl>
                                          <p:spTgt spid="25915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2" fill="hold" nodeType="clickEffect">
                                  <p:stCondLst>
                                    <p:cond delay="0"/>
                                  </p:stCondLst>
                                  <p:childTnLst>
                                    <p:set>
                                      <p:cBhvr>
                                        <p:cTn id="123" dur="1" fill="hold">
                                          <p:stCondLst>
                                            <p:cond delay="0"/>
                                          </p:stCondLst>
                                        </p:cTn>
                                        <p:tgtEl>
                                          <p:spTgt spid="259117"/>
                                        </p:tgtEl>
                                        <p:attrNameLst>
                                          <p:attrName>style.visibility</p:attrName>
                                        </p:attrNameLst>
                                      </p:cBhvr>
                                      <p:to>
                                        <p:strVal val="visible"/>
                                      </p:to>
                                    </p:set>
                                    <p:animEffect transition="in" filter="wipe(right)">
                                      <p:cBhvr>
                                        <p:cTn id="124" dur="500"/>
                                        <p:tgtEl>
                                          <p:spTgt spid="25911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259121"/>
                                        </p:tgtEl>
                                        <p:attrNameLst>
                                          <p:attrName>style.visibility</p:attrName>
                                        </p:attrNameLst>
                                      </p:cBhvr>
                                      <p:to>
                                        <p:strVal val="visible"/>
                                      </p:to>
                                    </p:set>
                                    <p:animEffect transition="in" filter="wipe(left)">
                                      <p:cBhvr>
                                        <p:cTn id="129" dur="500"/>
                                        <p:tgtEl>
                                          <p:spTgt spid="259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p:bldP spid="259077" grpId="0"/>
      <p:bldP spid="259078" grpId="0"/>
      <p:bldP spid="259079" grpId="0"/>
      <p:bldP spid="259080" grpId="0"/>
      <p:bldP spid="259081" grpId="0"/>
      <p:bldP spid="25915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DD33F0D-82E8-4B06-BD56-E1331047C68F}" type="slidenum">
              <a:rPr lang="en-US" altLang="zh-CN"/>
              <a:pPr/>
              <a:t>37</a:t>
            </a:fld>
            <a:endParaRPr lang="en-US" altLang="zh-CN"/>
          </a:p>
        </p:txBody>
      </p:sp>
      <p:sp>
        <p:nvSpPr>
          <p:cNvPr id="261122" name="Rectangle 2"/>
          <p:cNvSpPr>
            <a:spLocks noGrp="1" noChangeArrowheads="1"/>
          </p:cNvSpPr>
          <p:nvPr>
            <p:ph type="title"/>
          </p:nvPr>
        </p:nvSpPr>
        <p:spPr/>
        <p:txBody>
          <a:bodyPr/>
          <a:lstStyle/>
          <a:p>
            <a:r>
              <a:rPr lang="en-US" altLang="zh-CN"/>
              <a:t>3.4  </a:t>
            </a:r>
            <a:r>
              <a:rPr lang="zh-CN" altLang="en-US"/>
              <a:t>词法分析程序的设计与实现</a:t>
            </a:r>
            <a:endParaRPr lang="zh-CN" altLang="en-US" sz="4400"/>
          </a:p>
        </p:txBody>
      </p:sp>
      <p:sp>
        <p:nvSpPr>
          <p:cNvPr id="261123" name="Rectangle 3"/>
          <p:cNvSpPr>
            <a:spLocks noGrp="1" noChangeArrowheads="1"/>
          </p:cNvSpPr>
          <p:nvPr>
            <p:ph type="body" idx="1"/>
          </p:nvPr>
        </p:nvSpPr>
        <p:spPr>
          <a:xfrm>
            <a:off x="304800" y="1143000"/>
            <a:ext cx="8640763" cy="5256330"/>
          </a:xfrm>
        </p:spPr>
        <p:txBody>
          <a:bodyPr/>
          <a:lstStyle/>
          <a:p>
            <a:pPr marL="533400" indent="-533400">
              <a:lnSpc>
                <a:spcPct val="90000"/>
              </a:lnSpc>
              <a:buNone/>
            </a:pPr>
            <a:r>
              <a:rPr lang="zh-CN" altLang="en-US" sz="2400" dirty="0" smtClean="0">
                <a:latin typeface="宋体" charset="-122"/>
              </a:rPr>
              <a:t>步骤：</a:t>
            </a:r>
          </a:p>
          <a:p>
            <a:pPr marL="914400" lvl="1" indent="-457200" eaLnBrk="1" hangingPunct="1">
              <a:lnSpc>
                <a:spcPct val="90000"/>
              </a:lnSpc>
              <a:buFontTx/>
              <a:buAutoNum type="arabicPeriod"/>
            </a:pPr>
            <a:r>
              <a:rPr lang="zh-CN" altLang="en-US" sz="2000" dirty="0" smtClean="0">
                <a:latin typeface="宋体" charset="-122"/>
              </a:rPr>
              <a:t>给出描述该语言各种单词符号的词法规则</a:t>
            </a:r>
          </a:p>
          <a:p>
            <a:pPr marL="914400" lvl="1" indent="-457200" eaLnBrk="1" hangingPunct="1">
              <a:lnSpc>
                <a:spcPct val="90000"/>
              </a:lnSpc>
              <a:buFontTx/>
              <a:buAutoNum type="arabicPeriod"/>
            </a:pPr>
            <a:r>
              <a:rPr lang="zh-CN" altLang="en-US" sz="2000" dirty="0" smtClean="0">
                <a:latin typeface="宋体" charset="-122"/>
              </a:rPr>
              <a:t>画出状态转换图</a:t>
            </a:r>
          </a:p>
          <a:p>
            <a:pPr marL="914400" lvl="1" indent="-457200" eaLnBrk="1" hangingPunct="1">
              <a:lnSpc>
                <a:spcPct val="90000"/>
              </a:lnSpc>
              <a:buFontTx/>
              <a:buAutoNum type="arabicPeriod"/>
            </a:pPr>
            <a:r>
              <a:rPr lang="zh-CN" altLang="en-US" sz="2000" dirty="0" smtClean="0">
                <a:latin typeface="宋体" charset="-122"/>
              </a:rPr>
              <a:t>根据状态转换图构造词法分析器</a:t>
            </a:r>
            <a:endParaRPr lang="en-US" altLang="zh-CN" dirty="0" smtClean="0">
              <a:latin typeface="宋体" pitchFamily="2" charset="-122"/>
            </a:endParaRPr>
          </a:p>
          <a:p>
            <a:pPr>
              <a:buFont typeface="Monotype Sorts" pitchFamily="2" charset="2"/>
              <a:buNone/>
            </a:pPr>
            <a:endParaRPr lang="en-US" altLang="zh-CN" sz="1200" dirty="0" smtClean="0">
              <a:latin typeface="宋体" pitchFamily="2" charset="-122"/>
            </a:endParaRPr>
          </a:p>
          <a:p>
            <a:pPr>
              <a:buFont typeface="Monotype Sorts" pitchFamily="2" charset="2"/>
              <a:buNone/>
            </a:pPr>
            <a:r>
              <a:rPr lang="zh-CN" altLang="en-US" sz="2400" dirty="0" smtClean="0">
                <a:latin typeface="宋体" pitchFamily="2" charset="-122"/>
              </a:rPr>
              <a:t>一</a:t>
            </a:r>
            <a:r>
              <a:rPr lang="zh-CN" altLang="en-US" sz="2400" dirty="0">
                <a:latin typeface="宋体" pitchFamily="2" charset="-122"/>
              </a:rPr>
              <a:t>、文法及状态转换图</a:t>
            </a:r>
          </a:p>
          <a:p>
            <a:pPr lvl="1">
              <a:buFontTx/>
              <a:buNone/>
            </a:pPr>
            <a:r>
              <a:rPr lang="en-US" altLang="zh-CN" sz="2000" dirty="0">
                <a:latin typeface="宋体" pitchFamily="2" charset="-122"/>
              </a:rPr>
              <a:t>1. </a:t>
            </a:r>
            <a:r>
              <a:rPr lang="zh-CN" altLang="en-US" sz="2000" dirty="0">
                <a:latin typeface="宋体" pitchFamily="2" charset="-122"/>
              </a:rPr>
              <a:t>语言说明</a:t>
            </a:r>
          </a:p>
          <a:p>
            <a:pPr lvl="1">
              <a:buFontTx/>
              <a:buNone/>
            </a:pPr>
            <a:r>
              <a:rPr lang="en-US" altLang="zh-CN" sz="2000" dirty="0">
                <a:latin typeface="宋体" pitchFamily="2" charset="-122"/>
              </a:rPr>
              <a:t>2. </a:t>
            </a:r>
            <a:r>
              <a:rPr lang="zh-CN" altLang="en-US" sz="2000" dirty="0">
                <a:latin typeface="宋体" pitchFamily="2" charset="-122"/>
              </a:rPr>
              <a:t>记号的正规文法</a:t>
            </a:r>
          </a:p>
          <a:p>
            <a:pPr lvl="1">
              <a:buFontTx/>
              <a:buNone/>
            </a:pPr>
            <a:r>
              <a:rPr lang="en-US" altLang="zh-CN" sz="2000" dirty="0">
                <a:latin typeface="宋体" pitchFamily="2" charset="-122"/>
              </a:rPr>
              <a:t>3. </a:t>
            </a:r>
            <a:r>
              <a:rPr lang="zh-CN" altLang="en-US" sz="2000" dirty="0">
                <a:latin typeface="宋体" pitchFamily="2" charset="-122"/>
              </a:rPr>
              <a:t>状态转换图</a:t>
            </a:r>
          </a:p>
          <a:p>
            <a:pPr>
              <a:buFont typeface="Monotype Sorts" pitchFamily="2" charset="2"/>
              <a:buNone/>
            </a:pPr>
            <a:r>
              <a:rPr lang="zh-CN" altLang="en-US" sz="2400" dirty="0">
                <a:latin typeface="宋体" pitchFamily="2" charset="-122"/>
              </a:rPr>
              <a:t>二、词法分析程</a:t>
            </a:r>
            <a:r>
              <a:rPr lang="zh-CN" sz="2400" dirty="0">
                <a:latin typeface="宋体" pitchFamily="2" charset="-122"/>
              </a:rPr>
              <a:t>序</a:t>
            </a:r>
            <a:r>
              <a:rPr lang="zh-CN" altLang="en-US" sz="2400" dirty="0">
                <a:latin typeface="宋体" pitchFamily="2" charset="-122"/>
              </a:rPr>
              <a:t>的构造</a:t>
            </a:r>
          </a:p>
          <a:p>
            <a:pPr>
              <a:buFont typeface="Monotype Sorts" pitchFamily="2" charset="2"/>
              <a:buNone/>
            </a:pPr>
            <a:r>
              <a:rPr lang="zh-CN" altLang="en-US" sz="2400" dirty="0">
                <a:latin typeface="宋体" pitchFamily="2" charset="-122"/>
              </a:rPr>
              <a:t>三、词法分析程</a:t>
            </a:r>
            <a:r>
              <a:rPr lang="zh-CN" sz="2400" dirty="0">
                <a:latin typeface="宋体" pitchFamily="2" charset="-122"/>
              </a:rPr>
              <a:t>序</a:t>
            </a:r>
            <a:r>
              <a:rPr lang="zh-CN" altLang="en-US" sz="2400" dirty="0">
                <a:latin typeface="宋体" pitchFamily="2" charset="-122"/>
              </a:rPr>
              <a:t>的实现</a:t>
            </a:r>
          </a:p>
          <a:p>
            <a:pPr lvl="1">
              <a:buFontTx/>
              <a:buNone/>
            </a:pPr>
            <a:r>
              <a:rPr lang="en-US" altLang="zh-CN" sz="2000" dirty="0">
                <a:latin typeface="宋体" pitchFamily="2" charset="-122"/>
              </a:rPr>
              <a:t>1. </a:t>
            </a:r>
            <a:r>
              <a:rPr lang="zh-CN" altLang="en-US" sz="2000" dirty="0">
                <a:latin typeface="宋体" pitchFamily="2" charset="-122"/>
              </a:rPr>
              <a:t>输出形式</a:t>
            </a:r>
          </a:p>
          <a:p>
            <a:pPr lvl="1">
              <a:buFontTx/>
              <a:buNone/>
            </a:pPr>
            <a:r>
              <a:rPr lang="en-US" altLang="zh-CN" sz="2000" dirty="0">
                <a:latin typeface="宋体" pitchFamily="2" charset="-122"/>
              </a:rPr>
              <a:t>2. </a:t>
            </a:r>
            <a:r>
              <a:rPr lang="zh-CN" altLang="en-US" sz="2000" dirty="0">
                <a:latin typeface="宋体" pitchFamily="2" charset="-122"/>
              </a:rPr>
              <a:t>设计全局变量和过程</a:t>
            </a:r>
          </a:p>
          <a:p>
            <a:pPr lvl="1">
              <a:buFontTx/>
              <a:buNone/>
            </a:pPr>
            <a:r>
              <a:rPr lang="en-US" altLang="zh-CN" sz="2000" dirty="0">
                <a:latin typeface="宋体" pitchFamily="2" charset="-122"/>
              </a:rPr>
              <a:t>3. </a:t>
            </a:r>
            <a:r>
              <a:rPr lang="zh-CN" altLang="en-US" sz="2000" dirty="0">
                <a:latin typeface="宋体" pitchFamily="2" charset="-122"/>
              </a:rPr>
              <a:t>编制词法分析程</a:t>
            </a:r>
            <a:r>
              <a:rPr lang="zh-CN" sz="2000" dirty="0">
                <a:latin typeface="宋体" pitchFamily="2" charset="-122"/>
              </a:rPr>
              <a:t>序</a:t>
            </a:r>
            <a:endParaRPr lang="zh-CN" altLang="en-US" sz="200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3"/>
                                        </p:tgtEl>
                                        <p:attrNameLst>
                                          <p:attrName>style.visibility</p:attrName>
                                        </p:attrNameLst>
                                      </p:cBhvr>
                                      <p:to>
                                        <p:strVal val="visible"/>
                                      </p:to>
                                    </p:set>
                                    <p:animEffect transition="in" filter="wipe(up)">
                                      <p:cBhvr>
                                        <p:cTn id="7" dur="500"/>
                                        <p:tgtEl>
                                          <p:spTgt spid="26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18E127E-87BC-49D9-B8B5-C4AD444245A3}" type="slidenum">
              <a:rPr lang="en-US" altLang="zh-CN"/>
              <a:pPr/>
              <a:t>38</a:t>
            </a:fld>
            <a:endParaRPr lang="en-US" altLang="zh-CN"/>
          </a:p>
        </p:txBody>
      </p:sp>
      <p:sp>
        <p:nvSpPr>
          <p:cNvPr id="263170" name="Rectangle 2"/>
          <p:cNvSpPr>
            <a:spLocks noGrp="1" noChangeArrowheads="1"/>
          </p:cNvSpPr>
          <p:nvPr>
            <p:ph type="title"/>
          </p:nvPr>
        </p:nvSpPr>
        <p:spPr/>
        <p:txBody>
          <a:bodyPr/>
          <a:lstStyle/>
          <a:p>
            <a:r>
              <a:rPr lang="zh-CN" altLang="en-US" sz="3600">
                <a:latin typeface="宋体" pitchFamily="2" charset="-122"/>
              </a:rPr>
              <a:t>一、文法及状态转换图</a:t>
            </a:r>
            <a:endParaRPr lang="zh-CN" altLang="en-US" sz="4400"/>
          </a:p>
        </p:txBody>
      </p:sp>
      <p:sp>
        <p:nvSpPr>
          <p:cNvPr id="263171" name="Rectangle 3"/>
          <p:cNvSpPr>
            <a:spLocks noGrp="1" noChangeArrowheads="1"/>
          </p:cNvSpPr>
          <p:nvPr>
            <p:ph type="body" idx="1"/>
          </p:nvPr>
        </p:nvSpPr>
        <p:spPr>
          <a:xfrm>
            <a:off x="304800" y="1290638"/>
            <a:ext cx="8610600" cy="5038725"/>
          </a:xfrm>
        </p:spPr>
        <p:txBody>
          <a:bodyPr/>
          <a:lstStyle/>
          <a:p>
            <a:r>
              <a:rPr lang="zh-CN" altLang="en-US" dirty="0">
                <a:latin typeface="Verdana" pitchFamily="34" charset="0"/>
              </a:rPr>
              <a:t>语言说明</a:t>
            </a:r>
          </a:p>
          <a:p>
            <a:pPr marL="819150" lvl="1">
              <a:buFontTx/>
              <a:buNone/>
            </a:pPr>
            <a:endParaRPr lang="zh-CN" altLang="en-US" dirty="0">
              <a:latin typeface="Verdana" pitchFamily="34" charset="0"/>
            </a:endParaRPr>
          </a:p>
          <a:p>
            <a:pPr marL="819150" lvl="1">
              <a:buFontTx/>
              <a:buNone/>
            </a:pPr>
            <a:r>
              <a:rPr lang="zh-CN" altLang="en-US" dirty="0">
                <a:solidFill>
                  <a:srgbClr val="3333FF"/>
                </a:solidFill>
                <a:latin typeface="Verdana" pitchFamily="34" charset="0"/>
              </a:rPr>
              <a:t>标识符</a:t>
            </a:r>
            <a:r>
              <a:rPr lang="zh-CN" altLang="en-US" dirty="0">
                <a:latin typeface="Verdana" pitchFamily="34" charset="0"/>
              </a:rPr>
              <a:t>：以字母开头的、后跟字母或数字组成的符号串。</a:t>
            </a:r>
          </a:p>
          <a:p>
            <a:pPr marL="819150" lvl="1">
              <a:buFontTx/>
              <a:buNone/>
            </a:pPr>
            <a:r>
              <a:rPr lang="zh-CN" altLang="en-US" dirty="0">
                <a:solidFill>
                  <a:srgbClr val="3333FF"/>
                </a:solidFill>
                <a:latin typeface="Verdana" pitchFamily="34" charset="0"/>
              </a:rPr>
              <a:t>保留字</a:t>
            </a:r>
            <a:r>
              <a:rPr lang="zh-CN" altLang="en-US" dirty="0">
                <a:latin typeface="Verdana" pitchFamily="34" charset="0"/>
              </a:rPr>
              <a:t>：标识符的子集。</a:t>
            </a:r>
          </a:p>
          <a:p>
            <a:pPr marL="819150" lvl="1">
              <a:buFontTx/>
              <a:buNone/>
            </a:pPr>
            <a:r>
              <a:rPr lang="zh-CN" altLang="en-US" dirty="0">
                <a:solidFill>
                  <a:srgbClr val="3333FF"/>
                </a:solidFill>
                <a:latin typeface="Verdana" pitchFamily="34" charset="0"/>
              </a:rPr>
              <a:t>无符号数</a:t>
            </a:r>
            <a:r>
              <a:rPr lang="zh-CN" altLang="en-US" dirty="0">
                <a:latin typeface="Verdana" pitchFamily="34" charset="0"/>
              </a:rPr>
              <a:t>：同</a:t>
            </a:r>
            <a:r>
              <a:rPr lang="en-US" altLang="zh-CN" dirty="0">
                <a:latin typeface="Verdana" pitchFamily="34" charset="0"/>
              </a:rPr>
              <a:t>PASCAL</a:t>
            </a:r>
            <a:r>
              <a:rPr lang="zh-CN" altLang="en-US" dirty="0">
                <a:latin typeface="Verdana" pitchFamily="34" charset="0"/>
              </a:rPr>
              <a:t>语言中的无符号数。</a:t>
            </a:r>
          </a:p>
          <a:p>
            <a:pPr marL="819150" lvl="1">
              <a:buFontTx/>
              <a:buNone/>
            </a:pPr>
            <a:r>
              <a:rPr lang="zh-CN" altLang="en-US" dirty="0">
                <a:solidFill>
                  <a:srgbClr val="3333FF"/>
                </a:solidFill>
                <a:latin typeface="Verdana" pitchFamily="34" charset="0"/>
              </a:rPr>
              <a:t>关系运算符</a:t>
            </a:r>
            <a:r>
              <a:rPr lang="zh-CN" altLang="en-US" dirty="0">
                <a:latin typeface="Verdana" pitchFamily="34" charset="0"/>
              </a:rPr>
              <a:t>：</a:t>
            </a:r>
            <a:r>
              <a:rPr lang="en-US" altLang="zh-CN" dirty="0">
                <a:latin typeface="Verdana" pitchFamily="34" charset="0"/>
              </a:rPr>
              <a:t>&lt;</a:t>
            </a:r>
            <a:r>
              <a:rPr lang="zh-CN" altLang="en-US" dirty="0">
                <a:latin typeface="Verdana" pitchFamily="34" charset="0"/>
              </a:rPr>
              <a:t>、</a:t>
            </a:r>
            <a:r>
              <a:rPr lang="en-US" altLang="zh-CN" dirty="0">
                <a:latin typeface="Verdana" pitchFamily="34" charset="0"/>
              </a:rPr>
              <a:t>&lt;=</a:t>
            </a:r>
            <a:r>
              <a:rPr lang="zh-CN" altLang="en-US" dirty="0">
                <a:latin typeface="Verdana" pitchFamily="34" charset="0"/>
              </a:rPr>
              <a:t>、</a:t>
            </a:r>
            <a:r>
              <a:rPr lang="en-US" altLang="zh-CN" dirty="0">
                <a:latin typeface="Verdana" pitchFamily="34" charset="0"/>
              </a:rPr>
              <a:t>=</a:t>
            </a:r>
            <a:r>
              <a:rPr lang="zh-CN" altLang="en-US" dirty="0">
                <a:latin typeface="Verdana" pitchFamily="34" charset="0"/>
              </a:rPr>
              <a:t>、</a:t>
            </a:r>
            <a:r>
              <a:rPr lang="en-US" altLang="zh-CN" dirty="0">
                <a:latin typeface="Verdana" pitchFamily="34" charset="0"/>
              </a:rPr>
              <a:t>&lt;&gt;</a:t>
            </a:r>
            <a:r>
              <a:rPr lang="zh-CN" altLang="en-US" dirty="0">
                <a:latin typeface="Verdana" pitchFamily="34" charset="0"/>
              </a:rPr>
              <a:t>、</a:t>
            </a:r>
            <a:r>
              <a:rPr lang="en-US" altLang="zh-CN" dirty="0">
                <a:latin typeface="Verdana" pitchFamily="34" charset="0"/>
              </a:rPr>
              <a:t>&gt;=</a:t>
            </a:r>
            <a:r>
              <a:rPr lang="zh-CN" altLang="en-US" dirty="0">
                <a:latin typeface="Verdana" pitchFamily="34" charset="0"/>
              </a:rPr>
              <a:t>、</a:t>
            </a:r>
            <a:r>
              <a:rPr lang="en-US" altLang="zh-CN" dirty="0" smtClean="0">
                <a:latin typeface="Verdana" pitchFamily="34" charset="0"/>
              </a:rPr>
              <a:t>&gt;</a:t>
            </a:r>
            <a:r>
              <a:rPr lang="zh-CN" altLang="en-US" dirty="0" smtClean="0">
                <a:latin typeface="Verdana" pitchFamily="34" charset="0"/>
              </a:rPr>
              <a:t>。</a:t>
            </a:r>
            <a:endParaRPr lang="en-US" altLang="zh-CN" dirty="0" smtClean="0">
              <a:latin typeface="Verdana" pitchFamily="34" charset="0"/>
            </a:endParaRPr>
          </a:p>
          <a:p>
            <a:pPr marL="819150" lvl="1">
              <a:buFontTx/>
              <a:buNone/>
            </a:pPr>
            <a:r>
              <a:rPr lang="zh-CN" altLang="en-US" dirty="0" smtClean="0">
                <a:solidFill>
                  <a:srgbClr val="0000FF"/>
                </a:solidFill>
                <a:latin typeface="Verdana" pitchFamily="34" charset="0"/>
              </a:rPr>
              <a:t>算术运算符</a:t>
            </a:r>
            <a:r>
              <a:rPr lang="zh-CN" altLang="en-US" dirty="0" smtClean="0">
                <a:latin typeface="Verdana" pitchFamily="34" charset="0"/>
              </a:rPr>
              <a:t>：</a:t>
            </a:r>
            <a:r>
              <a:rPr lang="en-US" altLang="zh-CN" dirty="0" smtClean="0">
                <a:latin typeface="Verdana" pitchFamily="34" charset="0"/>
              </a:rPr>
              <a:t>+</a:t>
            </a:r>
            <a:r>
              <a:rPr lang="zh-CN" altLang="en-US" dirty="0" smtClean="0">
                <a:latin typeface="Verdana" pitchFamily="34" charset="0"/>
              </a:rPr>
              <a:t>、</a:t>
            </a:r>
            <a:r>
              <a:rPr lang="en-US" altLang="zh-CN" dirty="0" smtClean="0">
                <a:latin typeface="Verdana" pitchFamily="34" charset="0"/>
              </a:rPr>
              <a:t>-</a:t>
            </a:r>
            <a:r>
              <a:rPr lang="zh-CN" altLang="en-US" dirty="0" smtClean="0">
                <a:latin typeface="Verdana" pitchFamily="34" charset="0"/>
              </a:rPr>
              <a:t>、*、</a:t>
            </a:r>
            <a:r>
              <a:rPr lang="en-US" altLang="zh-CN" dirty="0" smtClean="0">
                <a:latin typeface="Verdana" pitchFamily="34" charset="0"/>
              </a:rPr>
              <a:t>/</a:t>
            </a:r>
            <a:r>
              <a:rPr lang="zh-CN" altLang="en-US" dirty="0" smtClean="0">
                <a:latin typeface="Verdana" pitchFamily="34" charset="0"/>
              </a:rPr>
              <a:t>。</a:t>
            </a:r>
            <a:endParaRPr lang="zh-CN" altLang="en-US" dirty="0">
              <a:latin typeface="Verdana" pitchFamily="34" charset="0"/>
            </a:endParaRPr>
          </a:p>
          <a:p>
            <a:pPr marL="819150" lvl="1">
              <a:buFontTx/>
              <a:buNone/>
            </a:pPr>
            <a:r>
              <a:rPr lang="zh-CN" altLang="en-US" dirty="0">
                <a:solidFill>
                  <a:srgbClr val="3333FF"/>
                </a:solidFill>
                <a:latin typeface="Verdana" pitchFamily="34" charset="0"/>
              </a:rPr>
              <a:t>标点符号</a:t>
            </a:r>
            <a:r>
              <a:rPr lang="zh-CN" altLang="en-US" dirty="0" smtClean="0">
                <a:latin typeface="Verdana" pitchFamily="34" charset="0"/>
              </a:rPr>
              <a:t>：</a:t>
            </a:r>
            <a:r>
              <a:rPr lang="en-US" altLang="zh-CN" dirty="0" smtClean="0">
                <a:latin typeface="Verdana" pitchFamily="34" charset="0"/>
              </a:rPr>
              <a:t>(</a:t>
            </a:r>
            <a:r>
              <a:rPr lang="zh-CN" altLang="en-US" dirty="0">
                <a:latin typeface="Verdana" pitchFamily="34" charset="0"/>
              </a:rPr>
              <a:t>、</a:t>
            </a:r>
            <a:r>
              <a:rPr lang="en-US" altLang="zh-CN" dirty="0">
                <a:latin typeface="Verdana" pitchFamily="34" charset="0"/>
              </a:rPr>
              <a:t>)</a:t>
            </a:r>
            <a:r>
              <a:rPr lang="zh-CN" altLang="en-US" dirty="0">
                <a:latin typeface="Verdana" pitchFamily="34" charset="0"/>
              </a:rPr>
              <a:t>、</a:t>
            </a:r>
            <a:r>
              <a:rPr lang="en-US" altLang="zh-CN" dirty="0">
                <a:latin typeface="Verdana" pitchFamily="34" charset="0"/>
              </a:rPr>
              <a:t>:</a:t>
            </a:r>
            <a:r>
              <a:rPr lang="zh-CN" altLang="en-US" dirty="0">
                <a:latin typeface="Verdana" pitchFamily="34" charset="0"/>
              </a:rPr>
              <a:t>、</a:t>
            </a:r>
            <a:r>
              <a:rPr lang="zh-CN" altLang="en-US" dirty="0">
                <a:latin typeface="Verdana" pitchFamily="34" charset="0"/>
                <a:sym typeface="Symbol" pitchFamily="18" charset="2"/>
              </a:rPr>
              <a:t></a:t>
            </a:r>
            <a:r>
              <a:rPr lang="zh-CN" altLang="en-US" dirty="0">
                <a:latin typeface="Verdana" pitchFamily="34" charset="0"/>
              </a:rPr>
              <a:t>、；等。</a:t>
            </a:r>
          </a:p>
          <a:p>
            <a:pPr marL="819150" lvl="1">
              <a:buFontTx/>
              <a:buNone/>
            </a:pPr>
            <a:r>
              <a:rPr lang="zh-CN" altLang="en-US" dirty="0">
                <a:solidFill>
                  <a:srgbClr val="3333FF"/>
                </a:solidFill>
                <a:latin typeface="Verdana" pitchFamily="34" charset="0"/>
              </a:rPr>
              <a:t>赋值号</a:t>
            </a:r>
            <a:r>
              <a:rPr lang="zh-CN" altLang="en-US" dirty="0">
                <a:latin typeface="Verdana" pitchFamily="34" charset="0"/>
              </a:rPr>
              <a:t>： </a:t>
            </a:r>
            <a:r>
              <a:rPr lang="en-US" altLang="zh-CN" dirty="0">
                <a:latin typeface="Verdana" pitchFamily="34" charset="0"/>
              </a:rPr>
              <a:t>:=</a:t>
            </a:r>
          </a:p>
          <a:p>
            <a:pPr marL="819150" lvl="1">
              <a:buFontTx/>
              <a:buNone/>
            </a:pPr>
            <a:r>
              <a:rPr lang="zh-CN" altLang="en-US" dirty="0">
                <a:solidFill>
                  <a:srgbClr val="3333FF"/>
                </a:solidFill>
                <a:latin typeface="Verdana" pitchFamily="34" charset="0"/>
              </a:rPr>
              <a:t>注释标记</a:t>
            </a:r>
            <a:r>
              <a:rPr lang="zh-CN" altLang="en-US" dirty="0">
                <a:latin typeface="Verdana" pitchFamily="34" charset="0"/>
              </a:rPr>
              <a:t>：以‘</a:t>
            </a:r>
            <a:r>
              <a:rPr lang="en-US" altLang="zh-CN" dirty="0">
                <a:latin typeface="Verdana" pitchFamily="34" charset="0"/>
              </a:rPr>
              <a:t>/*’</a:t>
            </a:r>
            <a:r>
              <a:rPr lang="zh-CN" altLang="en-US" dirty="0">
                <a:latin typeface="Verdana" pitchFamily="34" charset="0"/>
              </a:rPr>
              <a:t>开始，以‘*</a:t>
            </a:r>
            <a:r>
              <a:rPr lang="en-US" altLang="zh-CN" dirty="0">
                <a:latin typeface="Verdana" pitchFamily="34" charset="0"/>
              </a:rPr>
              <a:t>/’</a:t>
            </a:r>
            <a:r>
              <a:rPr lang="zh-CN" altLang="en-US" dirty="0">
                <a:latin typeface="Verdana" pitchFamily="34" charset="0"/>
              </a:rPr>
              <a:t>结束。</a:t>
            </a:r>
          </a:p>
          <a:p>
            <a:pPr marL="819150" lvl="1" algn="just">
              <a:buFontTx/>
              <a:buNone/>
            </a:pPr>
            <a:r>
              <a:rPr lang="zh-CN" altLang="en-US" dirty="0">
                <a:solidFill>
                  <a:srgbClr val="3333FF"/>
                </a:solidFill>
                <a:latin typeface="Verdana" pitchFamily="34" charset="0"/>
              </a:rPr>
              <a:t>单词符号间的分隔符</a:t>
            </a:r>
            <a:r>
              <a:rPr lang="zh-CN" altLang="en-US" dirty="0">
                <a:latin typeface="Verdana" pitchFamily="34" charset="0"/>
              </a:rPr>
              <a:t>：空格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wipe(up)">
                                      <p:cBhvr>
                                        <p:cTn id="7" dur="500"/>
                                        <p:tgtEl>
                                          <p:spTgt spid="26317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3171">
                                            <p:txEl>
                                              <p:pRg st="2" end="2"/>
                                            </p:txEl>
                                          </p:spTgt>
                                        </p:tgtEl>
                                        <p:attrNameLst>
                                          <p:attrName>style.visibility</p:attrName>
                                        </p:attrNameLst>
                                      </p:cBhvr>
                                      <p:to>
                                        <p:strVal val="visible"/>
                                      </p:to>
                                    </p:set>
                                    <p:animEffect transition="in" filter="wipe(up)">
                                      <p:cBhvr>
                                        <p:cTn id="11" dur="500"/>
                                        <p:tgtEl>
                                          <p:spTgt spid="263171">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3171">
                                            <p:txEl>
                                              <p:pRg st="3" end="3"/>
                                            </p:txEl>
                                          </p:spTgt>
                                        </p:tgtEl>
                                        <p:attrNameLst>
                                          <p:attrName>style.visibility</p:attrName>
                                        </p:attrNameLst>
                                      </p:cBhvr>
                                      <p:to>
                                        <p:strVal val="visible"/>
                                      </p:to>
                                    </p:set>
                                    <p:animEffect transition="in" filter="wipe(up)">
                                      <p:cBhvr>
                                        <p:cTn id="15" dur="500"/>
                                        <p:tgtEl>
                                          <p:spTgt spid="263171">
                                            <p:txEl>
                                              <p:pRg st="3" end="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63171">
                                            <p:txEl>
                                              <p:pRg st="4" end="4"/>
                                            </p:txEl>
                                          </p:spTgt>
                                        </p:tgtEl>
                                        <p:attrNameLst>
                                          <p:attrName>style.visibility</p:attrName>
                                        </p:attrNameLst>
                                      </p:cBhvr>
                                      <p:to>
                                        <p:strVal val="visible"/>
                                      </p:to>
                                    </p:set>
                                    <p:animEffect transition="in" filter="wipe(up)">
                                      <p:cBhvr>
                                        <p:cTn id="19" dur="500"/>
                                        <p:tgtEl>
                                          <p:spTgt spid="263171">
                                            <p:txEl>
                                              <p:pRg st="4" end="4"/>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3171">
                                            <p:txEl>
                                              <p:pRg st="5" end="5"/>
                                            </p:txEl>
                                          </p:spTgt>
                                        </p:tgtEl>
                                        <p:attrNameLst>
                                          <p:attrName>style.visibility</p:attrName>
                                        </p:attrNameLst>
                                      </p:cBhvr>
                                      <p:to>
                                        <p:strVal val="visible"/>
                                      </p:to>
                                    </p:set>
                                    <p:animEffect transition="in" filter="wipe(up)">
                                      <p:cBhvr>
                                        <p:cTn id="23" dur="500"/>
                                        <p:tgtEl>
                                          <p:spTgt spid="263171">
                                            <p:txEl>
                                              <p:pRg st="5" end="5"/>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63171">
                                            <p:txEl>
                                              <p:pRg st="6" end="6"/>
                                            </p:txEl>
                                          </p:spTgt>
                                        </p:tgtEl>
                                        <p:attrNameLst>
                                          <p:attrName>style.visibility</p:attrName>
                                        </p:attrNameLst>
                                      </p:cBhvr>
                                      <p:to>
                                        <p:strVal val="visible"/>
                                      </p:to>
                                    </p:set>
                                    <p:animEffect transition="in" filter="wipe(up)">
                                      <p:cBhvr>
                                        <p:cTn id="27" dur="500"/>
                                        <p:tgtEl>
                                          <p:spTgt spid="263171">
                                            <p:txEl>
                                              <p:pRg st="6" end="6"/>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63171">
                                            <p:txEl>
                                              <p:pRg st="7" end="7"/>
                                            </p:txEl>
                                          </p:spTgt>
                                        </p:tgtEl>
                                        <p:attrNameLst>
                                          <p:attrName>style.visibility</p:attrName>
                                        </p:attrNameLst>
                                      </p:cBhvr>
                                      <p:to>
                                        <p:strVal val="visible"/>
                                      </p:to>
                                    </p:set>
                                    <p:animEffect transition="in" filter="wipe(up)">
                                      <p:cBhvr>
                                        <p:cTn id="31" dur="500"/>
                                        <p:tgtEl>
                                          <p:spTgt spid="263171">
                                            <p:txEl>
                                              <p:pRg st="7" end="7"/>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63171">
                                            <p:txEl>
                                              <p:pRg st="8" end="8"/>
                                            </p:txEl>
                                          </p:spTgt>
                                        </p:tgtEl>
                                        <p:attrNameLst>
                                          <p:attrName>style.visibility</p:attrName>
                                        </p:attrNameLst>
                                      </p:cBhvr>
                                      <p:to>
                                        <p:strVal val="visible"/>
                                      </p:to>
                                    </p:set>
                                    <p:animEffect transition="in" filter="wipe(up)">
                                      <p:cBhvr>
                                        <p:cTn id="35" dur="500"/>
                                        <p:tgtEl>
                                          <p:spTgt spid="263171">
                                            <p:txEl>
                                              <p:pRg st="8" end="8"/>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63171">
                                            <p:txEl>
                                              <p:pRg st="9" end="9"/>
                                            </p:txEl>
                                          </p:spTgt>
                                        </p:tgtEl>
                                        <p:attrNameLst>
                                          <p:attrName>style.visibility</p:attrName>
                                        </p:attrNameLst>
                                      </p:cBhvr>
                                      <p:to>
                                        <p:strVal val="visible"/>
                                      </p:to>
                                    </p:set>
                                    <p:animEffect transition="in" filter="wipe(up)">
                                      <p:cBhvr>
                                        <p:cTn id="39" dur="500"/>
                                        <p:tgtEl>
                                          <p:spTgt spid="263171">
                                            <p:txEl>
                                              <p:pRg st="9" end="9"/>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63171">
                                            <p:txEl>
                                              <p:pRg st="10" end="10"/>
                                            </p:txEl>
                                          </p:spTgt>
                                        </p:tgtEl>
                                        <p:attrNameLst>
                                          <p:attrName>style.visibility</p:attrName>
                                        </p:attrNameLst>
                                      </p:cBhvr>
                                      <p:to>
                                        <p:strVal val="visible"/>
                                      </p:to>
                                    </p:set>
                                    <p:animEffect transition="in" filter="wipe(up)">
                                      <p:cBhvr>
                                        <p:cTn id="43" dur="500"/>
                                        <p:tgtEl>
                                          <p:spTgt spid="263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uiExpand="1"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5811FBC-4802-48AA-9660-BA0F90705CD9}" type="slidenum">
              <a:rPr lang="en-US" altLang="zh-CN"/>
              <a:pPr/>
              <a:t>39</a:t>
            </a:fld>
            <a:endParaRPr lang="en-US" altLang="zh-CN"/>
          </a:p>
        </p:txBody>
      </p:sp>
      <p:sp>
        <p:nvSpPr>
          <p:cNvPr id="265218" name="Rectangle 2"/>
          <p:cNvSpPr>
            <a:spLocks noGrp="1" noChangeArrowheads="1"/>
          </p:cNvSpPr>
          <p:nvPr>
            <p:ph type="title"/>
          </p:nvPr>
        </p:nvSpPr>
        <p:spPr/>
        <p:txBody>
          <a:bodyPr/>
          <a:lstStyle/>
          <a:p>
            <a:r>
              <a:rPr lang="zh-CN" altLang="en-US" sz="3600">
                <a:latin typeface="宋体" pitchFamily="2" charset="-122"/>
              </a:rPr>
              <a:t>记号的正规文法</a:t>
            </a:r>
            <a:endParaRPr lang="zh-CN" altLang="en-US" sz="4400">
              <a:latin typeface="宋体" pitchFamily="2" charset="-122"/>
            </a:endParaRPr>
          </a:p>
        </p:txBody>
      </p:sp>
      <p:sp>
        <p:nvSpPr>
          <p:cNvPr id="265219" name="Rectangle 3"/>
          <p:cNvSpPr>
            <a:spLocks noGrp="1" noChangeArrowheads="1"/>
          </p:cNvSpPr>
          <p:nvPr>
            <p:ph type="body" idx="1"/>
          </p:nvPr>
        </p:nvSpPr>
        <p:spPr/>
        <p:txBody>
          <a:bodyPr/>
          <a:lstStyle/>
          <a:p>
            <a:pPr algn="just"/>
            <a:r>
              <a:rPr lang="zh-CN" altLang="en-US" dirty="0">
                <a:latin typeface="Verdana" pitchFamily="34" charset="0"/>
              </a:rPr>
              <a:t>标识符的文法</a:t>
            </a:r>
          </a:p>
          <a:p>
            <a:pPr lvl="1" algn="just">
              <a:buFontTx/>
              <a:buNone/>
            </a:pPr>
            <a:r>
              <a:rPr lang="zh-CN" altLang="en-US" dirty="0">
                <a:latin typeface="Verdana" pitchFamily="34" charset="0"/>
              </a:rPr>
              <a:t> </a:t>
            </a:r>
            <a:r>
              <a:rPr lang="zh-CN" altLang="en-US" dirty="0" smtClean="0">
                <a:latin typeface="Verdana" pitchFamily="34" charset="0"/>
              </a:rPr>
              <a:t> </a:t>
            </a:r>
            <a:r>
              <a:rPr lang="en-US" altLang="zh-CN" i="1" dirty="0" smtClean="0">
                <a:latin typeface="Verdana" pitchFamily="34" charset="0"/>
              </a:rPr>
              <a:t>id</a:t>
            </a:r>
            <a:r>
              <a:rPr lang="en-US" altLang="zh-CN" dirty="0" smtClean="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letter </a:t>
            </a:r>
            <a:r>
              <a:rPr lang="en-US" altLang="zh-CN" i="1" dirty="0">
                <a:latin typeface="Verdana" pitchFamily="34" charset="0"/>
              </a:rPr>
              <a:t>rid</a:t>
            </a:r>
            <a:endParaRPr lang="en-US" altLang="zh-CN" dirty="0">
              <a:latin typeface="Verdana" pitchFamily="34" charset="0"/>
            </a:endParaRPr>
          </a:p>
          <a:p>
            <a:pPr lvl="1" algn="just">
              <a:buFontTx/>
              <a:buNone/>
            </a:pPr>
            <a:r>
              <a:rPr lang="en-US" altLang="zh-CN" i="1" dirty="0">
                <a:latin typeface="Verdana" pitchFamily="34" charset="0"/>
              </a:rPr>
              <a:t>rid</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 letter </a:t>
            </a:r>
            <a:r>
              <a:rPr lang="en-US" altLang="zh-CN" i="1" dirty="0">
                <a:latin typeface="Verdana" pitchFamily="34" charset="0"/>
              </a:rPr>
              <a:t>rid</a:t>
            </a:r>
            <a:r>
              <a:rPr lang="en-US" altLang="zh-CN" dirty="0">
                <a:latin typeface="Verdana" pitchFamily="34" charset="0"/>
              </a:rPr>
              <a:t> | digit </a:t>
            </a:r>
            <a:r>
              <a:rPr lang="en-US" altLang="zh-CN" i="1" dirty="0">
                <a:latin typeface="Verdana" pitchFamily="34" charset="0"/>
              </a:rPr>
              <a:t>rid</a:t>
            </a:r>
          </a:p>
          <a:p>
            <a:pPr lvl="1" algn="just">
              <a:buFontTx/>
              <a:buNone/>
            </a:pPr>
            <a:endParaRPr lang="en-US" altLang="zh-CN" i="1" dirty="0">
              <a:latin typeface="Verdana" pitchFamily="34" charset="0"/>
            </a:endParaRPr>
          </a:p>
          <a:p>
            <a:pPr lvl="1" algn="just">
              <a:buFontTx/>
              <a:buNone/>
            </a:pPr>
            <a:endParaRPr lang="en-US" altLang="zh-CN" i="1" dirty="0">
              <a:latin typeface="Verdana" pitchFamily="34" charset="0"/>
            </a:endParaRPr>
          </a:p>
          <a:p>
            <a:pPr algn="just"/>
            <a:r>
              <a:rPr lang="zh-CN" altLang="en-US" dirty="0">
                <a:latin typeface="Verdana" pitchFamily="34" charset="0"/>
              </a:rPr>
              <a:t>无符号整数的文法</a:t>
            </a:r>
          </a:p>
          <a:p>
            <a:pPr lvl="1" algn="just">
              <a:buFontTx/>
              <a:buNone/>
            </a:pPr>
            <a:r>
              <a:rPr lang="zh-CN" altLang="en-US" dirty="0">
                <a:latin typeface="Verdana" pitchFamily="34" charset="0"/>
              </a:rPr>
              <a:t> </a:t>
            </a:r>
            <a:r>
              <a:rPr lang="zh-CN" altLang="en-US" dirty="0" smtClean="0">
                <a:latin typeface="Verdana" pitchFamily="34" charset="0"/>
              </a:rPr>
              <a:t>       </a:t>
            </a:r>
            <a:r>
              <a:rPr lang="en-US" altLang="zh-CN" i="1" dirty="0" smtClean="0">
                <a:latin typeface="Verdana" pitchFamily="34" charset="0"/>
              </a:rPr>
              <a:t>digits</a:t>
            </a:r>
            <a:r>
              <a:rPr lang="en-US" altLang="zh-CN" dirty="0" smtClean="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 </a:t>
            </a:r>
            <a:r>
              <a:rPr lang="en-US" altLang="zh-CN" i="1" dirty="0">
                <a:latin typeface="Verdana" pitchFamily="34" charset="0"/>
              </a:rPr>
              <a:t>remainder</a:t>
            </a:r>
            <a:endParaRPr lang="en-US" altLang="zh-CN" dirty="0">
              <a:latin typeface="Verdana" pitchFamily="34" charset="0"/>
            </a:endParaRPr>
          </a:p>
          <a:p>
            <a:pPr lvl="1" algn="just">
              <a:buFontTx/>
              <a:buNone/>
            </a:pPr>
            <a:r>
              <a:rPr lang="en-US" altLang="zh-CN" i="1" dirty="0">
                <a:latin typeface="Verdana" pitchFamily="34" charset="0"/>
              </a:rPr>
              <a:t>remainder</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 digit </a:t>
            </a:r>
            <a:r>
              <a:rPr lang="en-US" altLang="zh-CN" i="1" dirty="0">
                <a:latin typeface="Verdana" pitchFamily="34" charset="0"/>
              </a:rPr>
              <a:t>remainder</a:t>
            </a:r>
          </a:p>
          <a:p>
            <a:pPr lvl="1" algn="just">
              <a:buFontTx/>
              <a:buNone/>
            </a:pPr>
            <a:endParaRPr lang="en-US" altLang="zh-CN" dirty="0">
              <a:latin typeface="Verdana" pitchFamily="34" charset="0"/>
            </a:endParaRPr>
          </a:p>
          <a:p>
            <a:pPr algn="just">
              <a:buFont typeface="Monotype Sorts" pitchFamily="2" charset="2"/>
              <a:buNone/>
            </a:pPr>
            <a:endParaRPr lang="en-US" altLang="zh-CN" dirty="0">
              <a:latin typeface="Verdana" pitchFamily="34" charset="0"/>
            </a:endParaRPr>
          </a:p>
          <a:p>
            <a:pPr>
              <a:buFont typeface="Monotype Sorts" pitchFamily="2" charset="2"/>
              <a:buNone/>
            </a:pPr>
            <a:endParaRPr lang="en-US" altLang="zh-CN"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up)">
                                      <p:cBhvr>
                                        <p:cTn id="7" dur="500"/>
                                        <p:tgtEl>
                                          <p:spTgt spid="26521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5219">
                                            <p:txEl>
                                              <p:pRg st="1" end="1"/>
                                            </p:txEl>
                                          </p:spTgt>
                                        </p:tgtEl>
                                        <p:attrNameLst>
                                          <p:attrName>style.visibility</p:attrName>
                                        </p:attrNameLst>
                                      </p:cBhvr>
                                      <p:to>
                                        <p:strVal val="visible"/>
                                      </p:to>
                                    </p:set>
                                    <p:animEffect transition="in" filter="wipe(left)">
                                      <p:cBhvr>
                                        <p:cTn id="11" dur="500"/>
                                        <p:tgtEl>
                                          <p:spTgt spid="265219">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5219">
                                            <p:txEl>
                                              <p:pRg st="2" end="2"/>
                                            </p:txEl>
                                          </p:spTgt>
                                        </p:tgtEl>
                                        <p:attrNameLst>
                                          <p:attrName>style.visibility</p:attrName>
                                        </p:attrNameLst>
                                      </p:cBhvr>
                                      <p:to>
                                        <p:strVal val="visible"/>
                                      </p:to>
                                    </p:set>
                                    <p:animEffect transition="in" filter="wipe(left)">
                                      <p:cBhvr>
                                        <p:cTn id="15" dur="500"/>
                                        <p:tgtEl>
                                          <p:spTgt spid="2652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65219">
                                            <p:txEl>
                                              <p:pRg st="5" end="5"/>
                                            </p:txEl>
                                          </p:spTgt>
                                        </p:tgtEl>
                                        <p:attrNameLst>
                                          <p:attrName>style.visibility</p:attrName>
                                        </p:attrNameLst>
                                      </p:cBhvr>
                                      <p:to>
                                        <p:strVal val="visible"/>
                                      </p:to>
                                    </p:set>
                                    <p:animEffect transition="in" filter="wipe(up)">
                                      <p:cBhvr>
                                        <p:cTn id="20" dur="500"/>
                                        <p:tgtEl>
                                          <p:spTgt spid="265219">
                                            <p:txEl>
                                              <p:pRg st="5" end="5"/>
                                            </p:txEl>
                                          </p:spTgt>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65219">
                                            <p:txEl>
                                              <p:pRg st="6" end="6"/>
                                            </p:txEl>
                                          </p:spTgt>
                                        </p:tgtEl>
                                        <p:attrNameLst>
                                          <p:attrName>style.visibility</p:attrName>
                                        </p:attrNameLst>
                                      </p:cBhvr>
                                      <p:to>
                                        <p:strVal val="visible"/>
                                      </p:to>
                                    </p:set>
                                    <p:animEffect transition="in" filter="wipe(left)">
                                      <p:cBhvr>
                                        <p:cTn id="24" dur="500"/>
                                        <p:tgtEl>
                                          <p:spTgt spid="265219">
                                            <p:txEl>
                                              <p:pRg st="6" end="6"/>
                                            </p:txEl>
                                          </p:spTgt>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65219">
                                            <p:txEl>
                                              <p:pRg st="7" end="7"/>
                                            </p:txEl>
                                          </p:spTgt>
                                        </p:tgtEl>
                                        <p:attrNameLst>
                                          <p:attrName>style.visibility</p:attrName>
                                        </p:attrNameLst>
                                      </p:cBhvr>
                                      <p:to>
                                        <p:strVal val="visible"/>
                                      </p:to>
                                    </p:set>
                                    <p:animEffect transition="in" filter="wipe(left)">
                                      <p:cBhvr>
                                        <p:cTn id="28" dur="500"/>
                                        <p:tgtEl>
                                          <p:spTgt spid="265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99F5410-BE69-403F-87EB-F333A0E57B55}" type="slidenum">
              <a:rPr lang="en-US" altLang="zh-CN"/>
              <a:pPr/>
              <a:t>4</a:t>
            </a:fld>
            <a:endParaRPr lang="en-US" altLang="zh-CN"/>
          </a:p>
        </p:txBody>
      </p:sp>
      <p:sp>
        <p:nvSpPr>
          <p:cNvPr id="189442" name="Rectangle 2"/>
          <p:cNvSpPr>
            <a:spLocks noGrp="1" noChangeArrowheads="1"/>
          </p:cNvSpPr>
          <p:nvPr>
            <p:ph type="title"/>
          </p:nvPr>
        </p:nvSpPr>
        <p:spPr/>
        <p:txBody>
          <a:bodyPr/>
          <a:lstStyle/>
          <a:p>
            <a:r>
              <a:rPr lang="zh-CN" altLang="en-US"/>
              <a:t>词法分析程序的作用</a:t>
            </a:r>
            <a:endParaRPr lang="zh-CN" altLang="en-US" sz="3200"/>
          </a:p>
        </p:txBody>
      </p:sp>
      <p:sp>
        <p:nvSpPr>
          <p:cNvPr id="189443" name="Rectangle 3"/>
          <p:cNvSpPr>
            <a:spLocks noGrp="1" noChangeArrowheads="1"/>
          </p:cNvSpPr>
          <p:nvPr>
            <p:ph type="body" idx="1"/>
          </p:nvPr>
        </p:nvSpPr>
        <p:spPr>
          <a:xfrm>
            <a:off x="228600" y="1360487"/>
            <a:ext cx="8640763" cy="4903828"/>
          </a:xfrm>
        </p:spPr>
        <p:txBody>
          <a:bodyPr/>
          <a:lstStyle/>
          <a:p>
            <a:r>
              <a:rPr lang="zh-CN" altLang="en-US" dirty="0" smtClean="0">
                <a:latin typeface="宋体" charset="-122"/>
              </a:rPr>
              <a:t>源程序由单词组成，单词是最小的语义单位</a:t>
            </a:r>
            <a:endParaRPr lang="en-US" altLang="zh-CN" dirty="0" smtClean="0">
              <a:latin typeface="宋体" pitchFamily="2" charset="-122"/>
            </a:endParaRPr>
          </a:p>
          <a:p>
            <a:r>
              <a:rPr lang="zh-CN" altLang="en-US" dirty="0" smtClean="0">
                <a:latin typeface="宋体" pitchFamily="2" charset="-122"/>
              </a:rPr>
              <a:t>词法分析</a:t>
            </a:r>
            <a:r>
              <a:rPr lang="zh-CN" altLang="en-US" dirty="0">
                <a:latin typeface="宋体" pitchFamily="2" charset="-122"/>
              </a:rPr>
              <a:t>程</a:t>
            </a:r>
            <a:r>
              <a:rPr lang="zh-CN" dirty="0">
                <a:latin typeface="宋体" pitchFamily="2" charset="-122"/>
              </a:rPr>
              <a:t>序</a:t>
            </a:r>
            <a:r>
              <a:rPr lang="zh-CN" altLang="en-US" dirty="0">
                <a:latin typeface="宋体" pitchFamily="2" charset="-122"/>
              </a:rPr>
              <a:t>的作用：</a:t>
            </a:r>
          </a:p>
          <a:p>
            <a:pPr>
              <a:buFont typeface="Monotype Sorts" pitchFamily="2" charset="2"/>
              <a:buNone/>
            </a:pPr>
            <a:r>
              <a:rPr lang="zh-CN" altLang="en-US" sz="2400" dirty="0">
                <a:latin typeface="宋体" pitchFamily="2" charset="-122"/>
              </a:rPr>
              <a:t>     扫描源程序字符流</a:t>
            </a:r>
          </a:p>
          <a:p>
            <a:pPr>
              <a:buFont typeface="Monotype Sorts" pitchFamily="2" charset="2"/>
              <a:buNone/>
            </a:pPr>
            <a:r>
              <a:rPr lang="zh-CN" altLang="en-US" sz="2400" dirty="0">
                <a:latin typeface="宋体" pitchFamily="2" charset="-122"/>
              </a:rPr>
              <a:t>     按照源语言的词法规则识别出各类单词符号</a:t>
            </a:r>
          </a:p>
          <a:p>
            <a:pPr>
              <a:buFont typeface="Monotype Sorts" pitchFamily="2" charset="2"/>
              <a:buNone/>
            </a:pPr>
            <a:r>
              <a:rPr lang="zh-CN" altLang="en-US" sz="2400" dirty="0">
                <a:latin typeface="宋体" pitchFamily="2" charset="-122"/>
              </a:rPr>
              <a:t>     产生用于语法分析的记号</a:t>
            </a:r>
            <a:r>
              <a:rPr lang="zh-CN" altLang="en-US" sz="2400" dirty="0" smtClean="0">
                <a:latin typeface="宋体" pitchFamily="2" charset="-122"/>
              </a:rPr>
              <a:t>序列</a:t>
            </a:r>
            <a:endParaRPr lang="zh-CN" altLang="en-US" sz="1600" dirty="0" smtClean="0">
              <a:latin typeface="宋体" pitchFamily="2" charset="-122"/>
            </a:endParaRPr>
          </a:p>
          <a:p>
            <a:pPr>
              <a:buFont typeface="Monotype Sorts" pitchFamily="2" charset="2"/>
              <a:buNone/>
            </a:pPr>
            <a:r>
              <a:rPr lang="zh-CN" altLang="en-US" sz="2400" dirty="0" smtClean="0">
                <a:latin typeface="宋体" pitchFamily="2" charset="-122"/>
              </a:rPr>
              <a:t>     </a:t>
            </a:r>
            <a:r>
              <a:rPr lang="zh-CN" altLang="en-US" sz="2400" dirty="0">
                <a:latin typeface="宋体" pitchFamily="2" charset="-122"/>
              </a:rPr>
              <a:t>词法检查</a:t>
            </a:r>
          </a:p>
          <a:p>
            <a:pPr>
              <a:buFont typeface="Monotype Sorts" pitchFamily="2" charset="2"/>
              <a:buNone/>
            </a:pPr>
            <a:r>
              <a:rPr lang="zh-CN" altLang="en-US" sz="2400" dirty="0">
                <a:latin typeface="宋体" pitchFamily="2" charset="-122"/>
              </a:rPr>
              <a:t>     创建符号</a:t>
            </a:r>
            <a:r>
              <a:rPr lang="zh-CN" altLang="en-US" sz="2400" dirty="0" smtClean="0">
                <a:latin typeface="宋体" pitchFamily="2" charset="-122"/>
              </a:rPr>
              <a:t>表</a:t>
            </a:r>
            <a:r>
              <a:rPr lang="en-US" altLang="zh-CN" sz="2400" dirty="0" smtClean="0">
                <a:latin typeface="宋体" pitchFamily="2" charset="-122"/>
              </a:rPr>
              <a:t>(</a:t>
            </a:r>
            <a:r>
              <a:rPr lang="zh-CN" altLang="en-US" sz="2400" dirty="0" smtClean="0">
                <a:latin typeface="宋体" pitchFamily="2" charset="-122"/>
              </a:rPr>
              <a:t>需要的话</a:t>
            </a:r>
            <a:r>
              <a:rPr lang="en-US" altLang="zh-CN" sz="2400" dirty="0" smtClean="0">
                <a:latin typeface="宋体" pitchFamily="2" charset="-122"/>
              </a:rPr>
              <a:t>)</a:t>
            </a:r>
            <a:endParaRPr lang="zh-CN" altLang="en-US" sz="2400" dirty="0">
              <a:latin typeface="宋体" pitchFamily="2" charset="-122"/>
            </a:endParaRPr>
          </a:p>
          <a:p>
            <a:pPr>
              <a:buFont typeface="Monotype Sorts" pitchFamily="2" charset="2"/>
              <a:buNone/>
            </a:pPr>
            <a:r>
              <a:rPr lang="zh-CN" altLang="en-US" sz="2400" dirty="0">
                <a:latin typeface="宋体" pitchFamily="2" charset="-122"/>
              </a:rPr>
              <a:t>     </a:t>
            </a:r>
            <a:r>
              <a:rPr lang="zh-CN" altLang="en-US" sz="2400" dirty="0" smtClean="0">
                <a:latin typeface="宋体" pitchFamily="2" charset="-122"/>
              </a:rPr>
              <a:t>    </a:t>
            </a:r>
            <a:r>
              <a:rPr lang="zh-CN" altLang="en-US" sz="2000" dirty="0" smtClean="0">
                <a:latin typeface="宋体" pitchFamily="2" charset="-122"/>
              </a:rPr>
              <a:t>把</a:t>
            </a:r>
            <a:r>
              <a:rPr lang="zh-CN" altLang="en-US" sz="2000" dirty="0">
                <a:latin typeface="宋体" pitchFamily="2" charset="-122"/>
              </a:rPr>
              <a:t>识别出来的标识符插入符号表中</a:t>
            </a:r>
            <a:endParaRPr lang="zh-CN" altLang="en-US" sz="2400" dirty="0">
              <a:latin typeface="宋体" pitchFamily="2" charset="-122"/>
            </a:endParaRPr>
          </a:p>
          <a:p>
            <a:pPr>
              <a:buFont typeface="Monotype Sorts" pitchFamily="2" charset="2"/>
              <a:buNone/>
            </a:pPr>
            <a:r>
              <a:rPr lang="zh-CN" altLang="en-US" sz="2400" dirty="0">
                <a:latin typeface="宋体" pitchFamily="2" charset="-122"/>
              </a:rPr>
              <a:t>     与用户接口的一些任务：</a:t>
            </a:r>
          </a:p>
          <a:p>
            <a:pPr lvl="3"/>
            <a:r>
              <a:rPr lang="zh-CN" altLang="en-US" sz="2000" dirty="0">
                <a:latin typeface="宋体" pitchFamily="2" charset="-122"/>
              </a:rPr>
              <a:t>跳过源程序中的注释和空白</a:t>
            </a:r>
          </a:p>
          <a:p>
            <a:pPr lvl="3"/>
            <a:r>
              <a:rPr lang="zh-CN" altLang="en-US" sz="2000" dirty="0">
                <a:latin typeface="宋体" pitchFamily="2" charset="-122"/>
              </a:rPr>
              <a:t>把错误信息和源程序联系起来</a:t>
            </a:r>
            <a:endParaRPr lang="zh-CN" altLang="en-US"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wipe(up)">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wipe(up)">
                                      <p:cBhvr>
                                        <p:cTn id="12" dur="500"/>
                                        <p:tgtEl>
                                          <p:spTgt spid="189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wipe(up)">
                                      <p:cBhvr>
                                        <p:cTn id="17" dur="500"/>
                                        <p:tgtEl>
                                          <p:spTgt spid="189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9443">
                                            <p:txEl>
                                              <p:pRg st="3" end="3"/>
                                            </p:txEl>
                                          </p:spTgt>
                                        </p:tgtEl>
                                        <p:attrNameLst>
                                          <p:attrName>style.visibility</p:attrName>
                                        </p:attrNameLst>
                                      </p:cBhvr>
                                      <p:to>
                                        <p:strVal val="visible"/>
                                      </p:to>
                                    </p:set>
                                    <p:animEffect transition="in" filter="wipe(up)">
                                      <p:cBhvr>
                                        <p:cTn id="22" dur="500"/>
                                        <p:tgtEl>
                                          <p:spTgt spid="1894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9443">
                                            <p:txEl>
                                              <p:pRg st="4" end="4"/>
                                            </p:txEl>
                                          </p:spTgt>
                                        </p:tgtEl>
                                        <p:attrNameLst>
                                          <p:attrName>style.visibility</p:attrName>
                                        </p:attrNameLst>
                                      </p:cBhvr>
                                      <p:to>
                                        <p:strVal val="visible"/>
                                      </p:to>
                                    </p:set>
                                    <p:animEffect transition="in" filter="wipe(up)">
                                      <p:cBhvr>
                                        <p:cTn id="27" dur="500"/>
                                        <p:tgtEl>
                                          <p:spTgt spid="1894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9443">
                                            <p:txEl>
                                              <p:pRg st="5" end="5"/>
                                            </p:txEl>
                                          </p:spTgt>
                                        </p:tgtEl>
                                        <p:attrNameLst>
                                          <p:attrName>style.visibility</p:attrName>
                                        </p:attrNameLst>
                                      </p:cBhvr>
                                      <p:to>
                                        <p:strVal val="visible"/>
                                      </p:to>
                                    </p:set>
                                    <p:animEffect transition="in" filter="wipe(up)">
                                      <p:cBhvr>
                                        <p:cTn id="32" dur="500"/>
                                        <p:tgtEl>
                                          <p:spTgt spid="1894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9443">
                                            <p:txEl>
                                              <p:pRg st="6" end="6"/>
                                            </p:txEl>
                                          </p:spTgt>
                                        </p:tgtEl>
                                        <p:attrNameLst>
                                          <p:attrName>style.visibility</p:attrName>
                                        </p:attrNameLst>
                                      </p:cBhvr>
                                      <p:to>
                                        <p:strVal val="visible"/>
                                      </p:to>
                                    </p:set>
                                    <p:animEffect transition="in" filter="wipe(up)">
                                      <p:cBhvr>
                                        <p:cTn id="37" dur="500"/>
                                        <p:tgtEl>
                                          <p:spTgt spid="189443">
                                            <p:txEl>
                                              <p:pRg st="6" end="6"/>
                                            </p:txEl>
                                          </p:spTgt>
                                        </p:tgtEl>
                                      </p:cBhvr>
                                    </p:animEffect>
                                  </p:childTnLst>
                                </p:cTn>
                              </p:par>
                            </p:childTnLst>
                          </p:cTn>
                        </p:par>
                        <p:par>
                          <p:cTn id="38" fill="hold" nodeType="with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89443">
                                            <p:txEl>
                                              <p:pRg st="7" end="7"/>
                                            </p:txEl>
                                          </p:spTgt>
                                        </p:tgtEl>
                                        <p:attrNameLst>
                                          <p:attrName>style.visibility</p:attrName>
                                        </p:attrNameLst>
                                      </p:cBhvr>
                                      <p:to>
                                        <p:strVal val="visible"/>
                                      </p:to>
                                    </p:set>
                                    <p:animEffect transition="in" filter="wipe(up)">
                                      <p:cBhvr>
                                        <p:cTn id="41" dur="500"/>
                                        <p:tgtEl>
                                          <p:spTgt spid="189443">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89443">
                                            <p:txEl>
                                              <p:pRg st="8" end="8"/>
                                            </p:txEl>
                                          </p:spTgt>
                                        </p:tgtEl>
                                        <p:attrNameLst>
                                          <p:attrName>style.visibility</p:attrName>
                                        </p:attrNameLst>
                                      </p:cBhvr>
                                      <p:to>
                                        <p:strVal val="visible"/>
                                      </p:to>
                                    </p:set>
                                    <p:animEffect transition="in" filter="wipe(up)">
                                      <p:cBhvr>
                                        <p:cTn id="46" dur="500"/>
                                        <p:tgtEl>
                                          <p:spTgt spid="189443">
                                            <p:txEl>
                                              <p:pRg st="8" end="8"/>
                                            </p:txEl>
                                          </p:spTgt>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89443">
                                            <p:txEl>
                                              <p:pRg st="9" end="9"/>
                                            </p:txEl>
                                          </p:spTgt>
                                        </p:tgtEl>
                                        <p:attrNameLst>
                                          <p:attrName>style.visibility</p:attrName>
                                        </p:attrNameLst>
                                      </p:cBhvr>
                                      <p:to>
                                        <p:strVal val="visible"/>
                                      </p:to>
                                    </p:set>
                                    <p:animEffect transition="in" filter="wipe(up)">
                                      <p:cBhvr>
                                        <p:cTn id="50" dur="500"/>
                                        <p:tgtEl>
                                          <p:spTgt spid="189443">
                                            <p:txEl>
                                              <p:pRg st="9" end="9"/>
                                            </p:txEl>
                                          </p:spTgt>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89443">
                                            <p:txEl>
                                              <p:pRg st="10" end="10"/>
                                            </p:txEl>
                                          </p:spTgt>
                                        </p:tgtEl>
                                        <p:attrNameLst>
                                          <p:attrName>style.visibility</p:attrName>
                                        </p:attrNameLst>
                                      </p:cBhvr>
                                      <p:to>
                                        <p:strVal val="visible"/>
                                      </p:to>
                                    </p:set>
                                    <p:animEffect transition="in" filter="wipe(up)">
                                      <p:cBhvr>
                                        <p:cTn id="54" dur="500"/>
                                        <p:tgtEl>
                                          <p:spTgt spid="1894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B689EB-E712-4D3E-B168-F109FE47AD6D}" type="slidenum">
              <a:rPr lang="en-US" altLang="zh-CN"/>
              <a:pPr/>
              <a:t>40</a:t>
            </a:fld>
            <a:endParaRPr lang="en-US" altLang="zh-CN"/>
          </a:p>
        </p:txBody>
      </p:sp>
      <p:sp>
        <p:nvSpPr>
          <p:cNvPr id="267266" name="Rectangle 2"/>
          <p:cNvSpPr>
            <a:spLocks noGrp="1" noChangeArrowheads="1"/>
          </p:cNvSpPr>
          <p:nvPr>
            <p:ph type="body" idx="1"/>
          </p:nvPr>
        </p:nvSpPr>
        <p:spPr>
          <a:xfrm>
            <a:off x="304800" y="1066800"/>
            <a:ext cx="8458200" cy="5562600"/>
          </a:xfrm>
        </p:spPr>
        <p:txBody>
          <a:bodyPr/>
          <a:lstStyle/>
          <a:p>
            <a:pPr algn="just"/>
            <a:r>
              <a:rPr lang="zh-CN" altLang="en-US" dirty="0">
                <a:latin typeface="Verdana" pitchFamily="34" charset="0"/>
              </a:rPr>
              <a:t>无符号数的文法</a:t>
            </a:r>
          </a:p>
          <a:p>
            <a:pPr lvl="1" algn="just">
              <a:buFontTx/>
              <a:buNone/>
            </a:pPr>
            <a:r>
              <a:rPr lang="zh-CN" altLang="en-US" dirty="0">
                <a:latin typeface="Verdana" pitchFamily="34" charset="0"/>
              </a:rPr>
              <a:t>   </a:t>
            </a:r>
            <a:r>
              <a:rPr lang="en-US" altLang="zh-CN" i="1" dirty="0">
                <a:latin typeface="Verdana" pitchFamily="34" charset="0"/>
              </a:rPr>
              <a:t>num</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 </a:t>
            </a:r>
            <a:r>
              <a:rPr lang="en-US" altLang="zh-CN" i="1" dirty="0">
                <a:latin typeface="Verdana" pitchFamily="34" charset="0"/>
              </a:rPr>
              <a:t>num1</a:t>
            </a:r>
            <a:endParaRPr lang="en-US" altLang="zh-CN" dirty="0">
              <a:latin typeface="Verdana" pitchFamily="34" charset="0"/>
            </a:endParaRPr>
          </a:p>
          <a:p>
            <a:pPr lvl="1" algn="just">
              <a:buFontTx/>
              <a:buNone/>
            </a:pPr>
            <a:r>
              <a:rPr lang="en-US" altLang="zh-CN" dirty="0">
                <a:latin typeface="Verdana" pitchFamily="34" charset="0"/>
              </a:rPr>
              <a:t>  </a:t>
            </a:r>
            <a:r>
              <a:rPr lang="en-US" altLang="zh-CN" i="1" dirty="0">
                <a:latin typeface="Verdana" pitchFamily="34" charset="0"/>
              </a:rPr>
              <a:t>num1</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 </a:t>
            </a:r>
            <a:r>
              <a:rPr lang="en-US" altLang="zh-CN" i="1" dirty="0">
                <a:latin typeface="Verdana" pitchFamily="34" charset="0"/>
              </a:rPr>
              <a:t>num1</a:t>
            </a:r>
            <a:r>
              <a:rPr lang="en-US" altLang="zh-CN" dirty="0">
                <a:latin typeface="Verdana" pitchFamily="34" charset="0"/>
              </a:rPr>
              <a:t> | . </a:t>
            </a:r>
            <a:r>
              <a:rPr lang="en-US" altLang="zh-CN" i="1" dirty="0">
                <a:latin typeface="Verdana" pitchFamily="34" charset="0"/>
              </a:rPr>
              <a:t>num2</a:t>
            </a:r>
            <a:r>
              <a:rPr lang="en-US" altLang="zh-CN" dirty="0">
                <a:latin typeface="Verdana" pitchFamily="34" charset="0"/>
              </a:rPr>
              <a:t> | E </a:t>
            </a:r>
            <a:r>
              <a:rPr lang="en-US" altLang="zh-CN" i="1" dirty="0">
                <a:latin typeface="Verdana" pitchFamily="34" charset="0"/>
              </a:rPr>
              <a:t>num4</a:t>
            </a:r>
            <a:r>
              <a:rPr lang="en-US" altLang="zh-CN" dirty="0">
                <a:latin typeface="Verdana" pitchFamily="34" charset="0"/>
              </a:rPr>
              <a:t> | </a:t>
            </a:r>
            <a:r>
              <a:rPr lang="en-US" altLang="zh-CN" dirty="0">
                <a:latin typeface="Verdana" pitchFamily="34" charset="0"/>
                <a:sym typeface="Symbol" pitchFamily="18" charset="2"/>
              </a:rPr>
              <a:t></a:t>
            </a:r>
            <a:endParaRPr lang="en-US" altLang="zh-CN" dirty="0">
              <a:latin typeface="Verdana" pitchFamily="34" charset="0"/>
            </a:endParaRPr>
          </a:p>
          <a:p>
            <a:pPr lvl="1" algn="just">
              <a:buFontTx/>
              <a:buNone/>
            </a:pPr>
            <a:r>
              <a:rPr lang="en-US" altLang="zh-CN" dirty="0">
                <a:latin typeface="Verdana" pitchFamily="34" charset="0"/>
              </a:rPr>
              <a:t>  </a:t>
            </a:r>
            <a:r>
              <a:rPr lang="en-US" altLang="zh-CN" i="1" dirty="0">
                <a:latin typeface="Verdana" pitchFamily="34" charset="0"/>
              </a:rPr>
              <a:t>num2</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 </a:t>
            </a:r>
            <a:r>
              <a:rPr lang="en-US" altLang="zh-CN" i="1" dirty="0">
                <a:latin typeface="Verdana" pitchFamily="34" charset="0"/>
              </a:rPr>
              <a:t>num3</a:t>
            </a:r>
            <a:r>
              <a:rPr lang="en-US" altLang="zh-CN" dirty="0">
                <a:latin typeface="Verdana" pitchFamily="34" charset="0"/>
              </a:rPr>
              <a:t> </a:t>
            </a:r>
          </a:p>
          <a:p>
            <a:pPr lvl="1" algn="just">
              <a:buFontTx/>
              <a:buNone/>
            </a:pPr>
            <a:r>
              <a:rPr lang="en-US" altLang="zh-CN" dirty="0">
                <a:latin typeface="Verdana" pitchFamily="34" charset="0"/>
              </a:rPr>
              <a:t>  </a:t>
            </a:r>
            <a:r>
              <a:rPr lang="en-US" altLang="zh-CN" i="1" dirty="0">
                <a:latin typeface="Verdana" pitchFamily="34" charset="0"/>
              </a:rPr>
              <a:t>num3</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 </a:t>
            </a:r>
            <a:r>
              <a:rPr lang="en-US" altLang="zh-CN" i="1" dirty="0">
                <a:latin typeface="Verdana" pitchFamily="34" charset="0"/>
              </a:rPr>
              <a:t>num3</a:t>
            </a:r>
            <a:r>
              <a:rPr lang="en-US" altLang="zh-CN" dirty="0">
                <a:latin typeface="Verdana" pitchFamily="34" charset="0"/>
              </a:rPr>
              <a:t> | E </a:t>
            </a:r>
            <a:r>
              <a:rPr lang="en-US" altLang="zh-CN" i="1" dirty="0">
                <a:latin typeface="Verdana" pitchFamily="34" charset="0"/>
              </a:rPr>
              <a:t>num4</a:t>
            </a:r>
            <a:r>
              <a:rPr lang="en-US" altLang="zh-CN" dirty="0">
                <a:latin typeface="Verdana" pitchFamily="34" charset="0"/>
              </a:rPr>
              <a:t> | </a:t>
            </a:r>
            <a:r>
              <a:rPr lang="en-US" altLang="zh-CN" dirty="0">
                <a:latin typeface="Verdana" pitchFamily="34" charset="0"/>
                <a:sym typeface="Symbol" pitchFamily="18" charset="2"/>
              </a:rPr>
              <a:t></a:t>
            </a:r>
            <a:endParaRPr lang="en-US" altLang="zh-CN" dirty="0">
              <a:latin typeface="Verdana" pitchFamily="34" charset="0"/>
            </a:endParaRPr>
          </a:p>
          <a:p>
            <a:pPr lvl="1" algn="just">
              <a:buFontTx/>
              <a:buNone/>
            </a:pPr>
            <a:r>
              <a:rPr lang="en-US" altLang="zh-CN" dirty="0">
                <a:latin typeface="Verdana" pitchFamily="34" charset="0"/>
              </a:rPr>
              <a:t>  </a:t>
            </a:r>
            <a:r>
              <a:rPr lang="en-US" altLang="zh-CN" i="1" dirty="0">
                <a:latin typeface="Verdana" pitchFamily="34" charset="0"/>
              </a:rPr>
              <a:t>num4</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 </a:t>
            </a:r>
            <a:r>
              <a:rPr lang="en-US" altLang="zh-CN" i="1" dirty="0">
                <a:latin typeface="Verdana" pitchFamily="34" charset="0"/>
              </a:rPr>
              <a:t>digits</a:t>
            </a:r>
            <a:r>
              <a:rPr lang="en-US" altLang="zh-CN" dirty="0">
                <a:latin typeface="Verdana" pitchFamily="34" charset="0"/>
              </a:rPr>
              <a:t> | - </a:t>
            </a:r>
            <a:r>
              <a:rPr lang="en-US" altLang="zh-CN" i="1" dirty="0">
                <a:latin typeface="Verdana" pitchFamily="34" charset="0"/>
              </a:rPr>
              <a:t>digits</a:t>
            </a:r>
            <a:r>
              <a:rPr lang="en-US" altLang="zh-CN" dirty="0">
                <a:latin typeface="Verdana" pitchFamily="34" charset="0"/>
              </a:rPr>
              <a:t> |digit </a:t>
            </a:r>
            <a:r>
              <a:rPr lang="en-US" altLang="zh-CN" i="1" dirty="0">
                <a:latin typeface="Verdana" pitchFamily="34" charset="0"/>
              </a:rPr>
              <a:t>num5</a:t>
            </a:r>
            <a:endParaRPr lang="en-US" altLang="zh-CN" dirty="0">
              <a:latin typeface="Verdana" pitchFamily="34" charset="0"/>
            </a:endParaRPr>
          </a:p>
          <a:p>
            <a:pPr lvl="1" algn="just">
              <a:buFontTx/>
              <a:buNone/>
            </a:pPr>
            <a:r>
              <a:rPr lang="en-US" altLang="zh-CN" i="1" dirty="0">
                <a:latin typeface="Verdana" pitchFamily="34" charset="0"/>
              </a:rPr>
              <a:t>  digits</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 </a:t>
            </a:r>
            <a:r>
              <a:rPr lang="en-US" altLang="zh-CN" i="1" dirty="0">
                <a:latin typeface="Verdana" pitchFamily="34" charset="0"/>
              </a:rPr>
              <a:t>num5</a:t>
            </a:r>
            <a:endParaRPr lang="en-US" altLang="zh-CN" dirty="0">
              <a:latin typeface="Verdana" pitchFamily="34" charset="0"/>
            </a:endParaRPr>
          </a:p>
          <a:p>
            <a:pPr lvl="1" algn="just">
              <a:buFontTx/>
              <a:buNone/>
            </a:pPr>
            <a:r>
              <a:rPr lang="en-US" altLang="zh-CN" dirty="0">
                <a:latin typeface="Verdana" pitchFamily="34" charset="0"/>
              </a:rPr>
              <a:t>  </a:t>
            </a:r>
            <a:r>
              <a:rPr lang="en-US" altLang="zh-CN" i="1" dirty="0">
                <a:latin typeface="Verdana" pitchFamily="34" charset="0"/>
              </a:rPr>
              <a:t>num5</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 </a:t>
            </a:r>
            <a:r>
              <a:rPr lang="en-US" altLang="zh-CN" i="1" dirty="0">
                <a:latin typeface="Verdana" pitchFamily="34" charset="0"/>
              </a:rPr>
              <a:t>num5</a:t>
            </a:r>
            <a:r>
              <a:rPr lang="en-US" altLang="zh-CN" dirty="0">
                <a:latin typeface="Verdana" pitchFamily="34" charset="0"/>
              </a:rPr>
              <a:t> | </a:t>
            </a:r>
            <a:r>
              <a:rPr lang="en-US" altLang="zh-CN" dirty="0">
                <a:latin typeface="Verdana" pitchFamily="34" charset="0"/>
                <a:sym typeface="Symbol" pitchFamily="18" charset="2"/>
              </a:rPr>
              <a:t></a:t>
            </a:r>
          </a:p>
          <a:p>
            <a:r>
              <a:rPr lang="zh-CN" altLang="en-US" dirty="0">
                <a:latin typeface="Verdana" pitchFamily="34" charset="0"/>
              </a:rPr>
              <a:t>关系运算符的文法</a:t>
            </a:r>
          </a:p>
          <a:p>
            <a:pPr lvl="1">
              <a:buFontTx/>
              <a:buNone/>
            </a:pPr>
            <a:r>
              <a:rPr lang="en-US" altLang="zh-CN" i="1" dirty="0" smtClean="0">
                <a:latin typeface="Verdana" pitchFamily="34" charset="0"/>
              </a:rPr>
              <a:t>    </a:t>
            </a:r>
            <a:r>
              <a:rPr lang="en-US" altLang="zh-CN" i="1" dirty="0" err="1" smtClean="0">
                <a:latin typeface="Verdana" pitchFamily="34" charset="0"/>
              </a:rPr>
              <a:t>relop</a:t>
            </a:r>
            <a:r>
              <a:rPr lang="en-US" altLang="zh-CN" dirty="0" smtClean="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&lt; |&lt;</a:t>
            </a:r>
            <a:r>
              <a:rPr lang="en-US" altLang="zh-CN" i="1" dirty="0">
                <a:latin typeface="Verdana" pitchFamily="34" charset="0"/>
              </a:rPr>
              <a:t>equal </a:t>
            </a:r>
            <a:r>
              <a:rPr lang="en-US" altLang="zh-CN" dirty="0">
                <a:latin typeface="Verdana" pitchFamily="34" charset="0"/>
              </a:rPr>
              <a:t>| = |&lt;</a:t>
            </a:r>
            <a:r>
              <a:rPr lang="en-US" altLang="zh-CN" i="1" dirty="0">
                <a:latin typeface="Verdana" pitchFamily="34" charset="0"/>
              </a:rPr>
              <a:t>greater</a:t>
            </a:r>
            <a:r>
              <a:rPr lang="en-US" altLang="zh-CN" dirty="0">
                <a:latin typeface="Verdana" pitchFamily="34" charset="0"/>
              </a:rPr>
              <a:t> |&gt;|&gt;</a:t>
            </a:r>
            <a:r>
              <a:rPr lang="en-US" altLang="zh-CN" i="1" dirty="0">
                <a:latin typeface="Verdana" pitchFamily="34" charset="0"/>
              </a:rPr>
              <a:t>equal</a:t>
            </a:r>
            <a:endParaRPr lang="en-US" altLang="zh-CN" dirty="0">
              <a:latin typeface="Verdana" pitchFamily="34" charset="0"/>
            </a:endParaRPr>
          </a:p>
          <a:p>
            <a:pPr lvl="1">
              <a:buFontTx/>
              <a:buNone/>
            </a:pPr>
            <a:r>
              <a:rPr lang="en-US" altLang="zh-CN" i="1" dirty="0">
                <a:latin typeface="Verdana" pitchFamily="34" charset="0"/>
              </a:rPr>
              <a:t>greater</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&gt;</a:t>
            </a:r>
          </a:p>
          <a:p>
            <a:pPr lvl="1">
              <a:buFontTx/>
              <a:buNone/>
            </a:pPr>
            <a:r>
              <a:rPr lang="en-US" altLang="zh-CN" dirty="0">
                <a:latin typeface="Verdana" pitchFamily="34" charset="0"/>
              </a:rPr>
              <a:t>  </a:t>
            </a:r>
            <a:r>
              <a:rPr lang="en-US" altLang="zh-CN" dirty="0" smtClean="0">
                <a:latin typeface="Verdana" pitchFamily="34" charset="0"/>
              </a:rPr>
              <a:t> </a:t>
            </a:r>
            <a:r>
              <a:rPr lang="en-US" altLang="zh-CN" i="1" dirty="0" smtClean="0">
                <a:latin typeface="Verdana" pitchFamily="34" charset="0"/>
              </a:rPr>
              <a:t>equal</a:t>
            </a:r>
            <a:r>
              <a:rPr lang="en-US" altLang="zh-CN" dirty="0" smtClean="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a:t>
            </a:r>
            <a:endParaRPr lang="en-US" altLang="zh-CN" sz="2800" dirty="0">
              <a:latin typeface="Verdana" pitchFamily="34" charset="0"/>
              <a:sym typeface="Symbol" pitchFamily="18" charset="2"/>
            </a:endParaRPr>
          </a:p>
        </p:txBody>
      </p:sp>
      <p:sp>
        <p:nvSpPr>
          <p:cNvPr id="267267" name="Rectangle 3"/>
          <p:cNvSpPr>
            <a:spLocks noGrp="1" noChangeArrowheads="1"/>
          </p:cNvSpPr>
          <p:nvPr>
            <p:ph type="title"/>
          </p:nvPr>
        </p:nvSpPr>
        <p:spPr>
          <a:noFill/>
          <a:ln/>
        </p:spPr>
        <p:txBody>
          <a:bodyPr/>
          <a:lstStyle/>
          <a:p>
            <a:r>
              <a:rPr lang="zh-CN" altLang="en-US" sz="3600" dirty="0">
                <a:solidFill>
                  <a:srgbClr val="FF0000"/>
                </a:solidFill>
                <a:latin typeface="宋体" pitchFamily="2" charset="-122"/>
              </a:rPr>
              <a:t>记号的正规文法</a:t>
            </a:r>
            <a:r>
              <a:rPr lang="en-US" altLang="zh-CN" sz="3600" dirty="0">
                <a:solidFill>
                  <a:srgbClr val="FF0000"/>
                </a:solidFill>
                <a:latin typeface="宋体" pitchFamily="2" charset="-122"/>
              </a:rPr>
              <a:t>(</a:t>
            </a:r>
            <a:r>
              <a:rPr lang="zh-CN" altLang="en-US" sz="3600" dirty="0" smtClean="0">
                <a:solidFill>
                  <a:srgbClr val="FF0000"/>
                </a:solidFill>
                <a:latin typeface="宋体" pitchFamily="2" charset="-122"/>
              </a:rPr>
              <a:t>续</a:t>
            </a:r>
            <a:r>
              <a:rPr lang="en-US" altLang="zh-CN" sz="3600" dirty="0" smtClean="0">
                <a:solidFill>
                  <a:srgbClr val="FF0000"/>
                </a:solidFill>
                <a:latin typeface="宋体" pitchFamily="2" charset="-122"/>
              </a:rPr>
              <a:t>1)</a:t>
            </a:r>
            <a:endParaRPr lang="en-US" altLang="zh-CN" sz="4400" dirty="0">
              <a:solidFill>
                <a:srgbClr val="FF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7266">
                                            <p:txEl>
                                              <p:pRg st="0" end="0"/>
                                            </p:txEl>
                                          </p:spTgt>
                                        </p:tgtEl>
                                        <p:attrNameLst>
                                          <p:attrName>style.visibility</p:attrName>
                                        </p:attrNameLst>
                                      </p:cBhvr>
                                      <p:to>
                                        <p:strVal val="visible"/>
                                      </p:to>
                                    </p:set>
                                    <p:animEffect transition="in" filter="wipe(up)">
                                      <p:cBhvr>
                                        <p:cTn id="7" dur="500"/>
                                        <p:tgtEl>
                                          <p:spTgt spid="267266">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7266">
                                            <p:txEl>
                                              <p:pRg st="1" end="1"/>
                                            </p:txEl>
                                          </p:spTgt>
                                        </p:tgtEl>
                                        <p:attrNameLst>
                                          <p:attrName>style.visibility</p:attrName>
                                        </p:attrNameLst>
                                      </p:cBhvr>
                                      <p:to>
                                        <p:strVal val="visible"/>
                                      </p:to>
                                    </p:set>
                                    <p:animEffect transition="in" filter="wipe(left)">
                                      <p:cBhvr>
                                        <p:cTn id="11" dur="500"/>
                                        <p:tgtEl>
                                          <p:spTgt spid="267266">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7266">
                                            <p:txEl>
                                              <p:pRg st="2" end="2"/>
                                            </p:txEl>
                                          </p:spTgt>
                                        </p:tgtEl>
                                        <p:attrNameLst>
                                          <p:attrName>style.visibility</p:attrName>
                                        </p:attrNameLst>
                                      </p:cBhvr>
                                      <p:to>
                                        <p:strVal val="visible"/>
                                      </p:to>
                                    </p:set>
                                    <p:animEffect transition="in" filter="wipe(left)">
                                      <p:cBhvr>
                                        <p:cTn id="15" dur="500"/>
                                        <p:tgtEl>
                                          <p:spTgt spid="267266">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7266">
                                            <p:txEl>
                                              <p:pRg st="3" end="3"/>
                                            </p:txEl>
                                          </p:spTgt>
                                        </p:tgtEl>
                                        <p:attrNameLst>
                                          <p:attrName>style.visibility</p:attrName>
                                        </p:attrNameLst>
                                      </p:cBhvr>
                                      <p:to>
                                        <p:strVal val="visible"/>
                                      </p:to>
                                    </p:set>
                                    <p:animEffect transition="in" filter="wipe(left)">
                                      <p:cBhvr>
                                        <p:cTn id="19" dur="500"/>
                                        <p:tgtEl>
                                          <p:spTgt spid="267266">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7266">
                                            <p:txEl>
                                              <p:pRg st="4" end="4"/>
                                            </p:txEl>
                                          </p:spTgt>
                                        </p:tgtEl>
                                        <p:attrNameLst>
                                          <p:attrName>style.visibility</p:attrName>
                                        </p:attrNameLst>
                                      </p:cBhvr>
                                      <p:to>
                                        <p:strVal val="visible"/>
                                      </p:to>
                                    </p:set>
                                    <p:animEffect transition="in" filter="wipe(left)">
                                      <p:cBhvr>
                                        <p:cTn id="23" dur="500"/>
                                        <p:tgtEl>
                                          <p:spTgt spid="267266">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7266">
                                            <p:txEl>
                                              <p:pRg st="5" end="5"/>
                                            </p:txEl>
                                          </p:spTgt>
                                        </p:tgtEl>
                                        <p:attrNameLst>
                                          <p:attrName>style.visibility</p:attrName>
                                        </p:attrNameLst>
                                      </p:cBhvr>
                                      <p:to>
                                        <p:strVal val="visible"/>
                                      </p:to>
                                    </p:set>
                                    <p:animEffect transition="in" filter="wipe(left)">
                                      <p:cBhvr>
                                        <p:cTn id="27" dur="500"/>
                                        <p:tgtEl>
                                          <p:spTgt spid="267266">
                                            <p:txEl>
                                              <p:pRg st="5" end="5"/>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67266">
                                            <p:txEl>
                                              <p:pRg st="6" end="6"/>
                                            </p:txEl>
                                          </p:spTgt>
                                        </p:tgtEl>
                                        <p:attrNameLst>
                                          <p:attrName>style.visibility</p:attrName>
                                        </p:attrNameLst>
                                      </p:cBhvr>
                                      <p:to>
                                        <p:strVal val="visible"/>
                                      </p:to>
                                    </p:set>
                                    <p:animEffect transition="in" filter="wipe(left)">
                                      <p:cBhvr>
                                        <p:cTn id="31" dur="500"/>
                                        <p:tgtEl>
                                          <p:spTgt spid="267266">
                                            <p:txEl>
                                              <p:pRg st="6" end="6"/>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67266">
                                            <p:txEl>
                                              <p:pRg st="7" end="7"/>
                                            </p:txEl>
                                          </p:spTgt>
                                        </p:tgtEl>
                                        <p:attrNameLst>
                                          <p:attrName>style.visibility</p:attrName>
                                        </p:attrNameLst>
                                      </p:cBhvr>
                                      <p:to>
                                        <p:strVal val="visible"/>
                                      </p:to>
                                    </p:set>
                                    <p:animEffect transition="in" filter="wipe(left)">
                                      <p:cBhvr>
                                        <p:cTn id="35" dur="500"/>
                                        <p:tgtEl>
                                          <p:spTgt spid="267266">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67266">
                                            <p:txEl>
                                              <p:pRg st="8" end="8"/>
                                            </p:txEl>
                                          </p:spTgt>
                                        </p:tgtEl>
                                        <p:attrNameLst>
                                          <p:attrName>style.visibility</p:attrName>
                                        </p:attrNameLst>
                                      </p:cBhvr>
                                      <p:to>
                                        <p:strVal val="visible"/>
                                      </p:to>
                                    </p:set>
                                    <p:animEffect transition="in" filter="wipe(up)">
                                      <p:cBhvr>
                                        <p:cTn id="40" dur="500"/>
                                        <p:tgtEl>
                                          <p:spTgt spid="267266">
                                            <p:txEl>
                                              <p:pRg st="8" end="8"/>
                                            </p:txEl>
                                          </p:spTgt>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67266">
                                            <p:txEl>
                                              <p:pRg st="9" end="9"/>
                                            </p:txEl>
                                          </p:spTgt>
                                        </p:tgtEl>
                                        <p:attrNameLst>
                                          <p:attrName>style.visibility</p:attrName>
                                        </p:attrNameLst>
                                      </p:cBhvr>
                                      <p:to>
                                        <p:strVal val="visible"/>
                                      </p:to>
                                    </p:set>
                                    <p:animEffect transition="in" filter="wipe(up)">
                                      <p:cBhvr>
                                        <p:cTn id="44" dur="500"/>
                                        <p:tgtEl>
                                          <p:spTgt spid="267266">
                                            <p:txEl>
                                              <p:pRg st="9" end="9"/>
                                            </p:txEl>
                                          </p:spTgt>
                                        </p:tgtEl>
                                      </p:cBhvr>
                                    </p:animEffect>
                                  </p:childTnLst>
                                </p:cTn>
                              </p:par>
                            </p:childTnLst>
                          </p:cTn>
                        </p:par>
                        <p:par>
                          <p:cTn id="45" fill="hold" nodeType="afterGroup">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267266">
                                            <p:txEl>
                                              <p:pRg st="10" end="10"/>
                                            </p:txEl>
                                          </p:spTgt>
                                        </p:tgtEl>
                                        <p:attrNameLst>
                                          <p:attrName>style.visibility</p:attrName>
                                        </p:attrNameLst>
                                      </p:cBhvr>
                                      <p:to>
                                        <p:strVal val="visible"/>
                                      </p:to>
                                    </p:set>
                                    <p:animEffect transition="in" filter="wipe(up)">
                                      <p:cBhvr>
                                        <p:cTn id="48" dur="500"/>
                                        <p:tgtEl>
                                          <p:spTgt spid="267266">
                                            <p:txEl>
                                              <p:pRg st="10" end="10"/>
                                            </p:txEl>
                                          </p:spTgt>
                                        </p:tgtEl>
                                      </p:cBhvr>
                                    </p:animEffect>
                                  </p:childTnLst>
                                </p:cTn>
                              </p:par>
                            </p:childTnLst>
                          </p:cTn>
                        </p:par>
                        <p:par>
                          <p:cTn id="49" fill="hold" nodeType="afterGroup">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267266">
                                            <p:txEl>
                                              <p:pRg st="11" end="11"/>
                                            </p:txEl>
                                          </p:spTgt>
                                        </p:tgtEl>
                                        <p:attrNameLst>
                                          <p:attrName>style.visibility</p:attrName>
                                        </p:attrNameLst>
                                      </p:cBhvr>
                                      <p:to>
                                        <p:strVal val="visible"/>
                                      </p:to>
                                    </p:set>
                                    <p:animEffect transition="in" filter="wipe(up)">
                                      <p:cBhvr>
                                        <p:cTn id="52" dur="500"/>
                                        <p:tgtEl>
                                          <p:spTgt spid="2672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B74624C-FA21-4DDB-AC6E-92F3C72597CB}" type="slidenum">
              <a:rPr lang="en-US" altLang="zh-CN"/>
              <a:pPr/>
              <a:t>41</a:t>
            </a:fld>
            <a:endParaRPr lang="en-US" altLang="zh-CN"/>
          </a:p>
        </p:txBody>
      </p:sp>
      <p:sp>
        <p:nvSpPr>
          <p:cNvPr id="269314" name="Rectangle 2"/>
          <p:cNvSpPr>
            <a:spLocks noGrp="1" noChangeArrowheads="1"/>
          </p:cNvSpPr>
          <p:nvPr>
            <p:ph type="body" idx="1"/>
          </p:nvPr>
        </p:nvSpPr>
        <p:spPr>
          <a:xfrm>
            <a:off x="381000" y="914400"/>
            <a:ext cx="7772400" cy="5715000"/>
          </a:xfrm>
        </p:spPr>
        <p:txBody>
          <a:bodyPr/>
          <a:lstStyle/>
          <a:p>
            <a:r>
              <a:rPr lang="zh-CN" altLang="en-US" dirty="0">
                <a:latin typeface="Verdana" pitchFamily="34" charset="0"/>
              </a:rPr>
              <a:t>赋值号的文法</a:t>
            </a:r>
          </a:p>
          <a:p>
            <a:pPr marL="819150" lvl="1" algn="just">
              <a:buFontTx/>
              <a:buNone/>
            </a:pPr>
            <a:r>
              <a:rPr lang="en-US" altLang="zh-CN" i="1" dirty="0" err="1">
                <a:latin typeface="Verdana" pitchFamily="34" charset="0"/>
              </a:rPr>
              <a:t>assign_op</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a:t>
            </a:r>
            <a:r>
              <a:rPr lang="en-US" altLang="zh-CN" i="1" dirty="0">
                <a:latin typeface="Verdana" pitchFamily="34" charset="0"/>
              </a:rPr>
              <a:t>equal</a:t>
            </a:r>
            <a:endParaRPr lang="en-US" altLang="zh-CN" dirty="0">
              <a:latin typeface="Verdana" pitchFamily="34" charset="0"/>
            </a:endParaRPr>
          </a:p>
          <a:p>
            <a:pPr marL="819150" lvl="1" algn="just">
              <a:buFontTx/>
              <a:buNone/>
            </a:pPr>
            <a:r>
              <a:rPr lang="en-US" altLang="zh-CN" dirty="0">
                <a:latin typeface="Verdana" pitchFamily="34" charset="0"/>
              </a:rPr>
              <a:t>    </a:t>
            </a:r>
            <a:r>
              <a:rPr lang="en-US" altLang="zh-CN" dirty="0" smtClean="0">
                <a:latin typeface="Verdana" pitchFamily="34" charset="0"/>
              </a:rPr>
              <a:t>    </a:t>
            </a:r>
            <a:r>
              <a:rPr lang="en-US" altLang="zh-CN" i="1" dirty="0" smtClean="0">
                <a:latin typeface="Verdana" pitchFamily="34" charset="0"/>
              </a:rPr>
              <a:t>equal</a:t>
            </a:r>
            <a:r>
              <a:rPr lang="en-US" altLang="zh-CN" dirty="0" smtClean="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a:t>
            </a:r>
          </a:p>
          <a:p>
            <a:pPr marL="819150" lvl="1" algn="just">
              <a:buFontTx/>
              <a:buNone/>
            </a:pPr>
            <a:endParaRPr lang="en-US" altLang="zh-CN" dirty="0">
              <a:latin typeface="Verdana" pitchFamily="34" charset="0"/>
            </a:endParaRPr>
          </a:p>
          <a:p>
            <a:r>
              <a:rPr lang="zh-CN" altLang="en-US" dirty="0" smtClean="0">
                <a:latin typeface="Verdana" pitchFamily="34" charset="0"/>
              </a:rPr>
              <a:t>算术运算符及标点符号</a:t>
            </a:r>
            <a:r>
              <a:rPr lang="zh-CN" altLang="en-US" dirty="0">
                <a:latin typeface="Verdana" pitchFamily="34" charset="0"/>
              </a:rPr>
              <a:t>的文法</a:t>
            </a:r>
          </a:p>
          <a:p>
            <a:pPr marL="819150" lvl="1">
              <a:buFontTx/>
              <a:buNone/>
            </a:pPr>
            <a:r>
              <a:rPr lang="en-US" altLang="zh-CN" i="1" dirty="0">
                <a:latin typeface="Verdana" pitchFamily="34" charset="0"/>
              </a:rPr>
              <a:t>single</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 | - | * | / | ( | ) | : | </a:t>
            </a:r>
            <a:r>
              <a:rPr lang="en-US" altLang="zh-CN" dirty="0">
                <a:latin typeface="Verdana" pitchFamily="34" charset="0"/>
                <a:sym typeface="Symbol" pitchFamily="18" charset="2"/>
              </a:rPr>
              <a:t></a:t>
            </a:r>
            <a:r>
              <a:rPr lang="en-US" altLang="zh-CN" dirty="0">
                <a:latin typeface="Verdana" pitchFamily="34" charset="0"/>
              </a:rPr>
              <a:t> | ;</a:t>
            </a:r>
          </a:p>
          <a:p>
            <a:pPr marL="819150" lvl="1">
              <a:buFontTx/>
              <a:buNone/>
            </a:pPr>
            <a:endParaRPr lang="en-US" altLang="zh-CN" sz="2000" dirty="0">
              <a:latin typeface="Verdana" pitchFamily="34" charset="0"/>
            </a:endParaRPr>
          </a:p>
          <a:p>
            <a:pPr marL="819150" lvl="1">
              <a:buFontTx/>
              <a:buNone/>
            </a:pPr>
            <a:endParaRPr lang="en-US" altLang="zh-CN" sz="2000" dirty="0">
              <a:latin typeface="Verdana" pitchFamily="34" charset="0"/>
            </a:endParaRPr>
          </a:p>
          <a:p>
            <a:r>
              <a:rPr lang="zh-CN" altLang="en-US" dirty="0">
                <a:latin typeface="Verdana" pitchFamily="34" charset="0"/>
              </a:rPr>
              <a:t>注释头符号的文法</a:t>
            </a:r>
          </a:p>
          <a:p>
            <a:pPr marL="819150" lvl="1">
              <a:buFontTx/>
              <a:buNone/>
            </a:pPr>
            <a:r>
              <a:rPr lang="en-US" altLang="zh-CN" i="1" dirty="0">
                <a:latin typeface="Verdana" pitchFamily="34" charset="0"/>
              </a:rPr>
              <a:t>note</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 </a:t>
            </a:r>
            <a:r>
              <a:rPr lang="en-US" altLang="zh-CN" i="1" dirty="0">
                <a:latin typeface="Verdana" pitchFamily="34" charset="0"/>
              </a:rPr>
              <a:t>star</a:t>
            </a:r>
            <a:endParaRPr lang="en-US" altLang="zh-CN" dirty="0">
              <a:latin typeface="Verdana" pitchFamily="34" charset="0"/>
            </a:endParaRPr>
          </a:p>
          <a:p>
            <a:pPr marL="819150" lvl="1">
              <a:buFontTx/>
              <a:buNone/>
            </a:pPr>
            <a:r>
              <a:rPr lang="en-US" altLang="zh-CN" i="1" dirty="0" smtClean="0">
                <a:latin typeface="Verdana" pitchFamily="34" charset="0"/>
              </a:rPr>
              <a:t> star</a:t>
            </a:r>
            <a:r>
              <a:rPr lang="en-US" altLang="zh-CN" dirty="0" smtClean="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a:t>
            </a:r>
          </a:p>
        </p:txBody>
      </p:sp>
      <p:sp>
        <p:nvSpPr>
          <p:cNvPr id="269315" name="Rectangle 3"/>
          <p:cNvSpPr>
            <a:spLocks noGrp="1" noChangeArrowheads="1"/>
          </p:cNvSpPr>
          <p:nvPr>
            <p:ph type="title"/>
          </p:nvPr>
        </p:nvSpPr>
        <p:spPr>
          <a:noFill/>
          <a:ln/>
        </p:spPr>
        <p:txBody>
          <a:bodyPr/>
          <a:lstStyle/>
          <a:p>
            <a:r>
              <a:rPr lang="zh-CN" altLang="en-US" sz="3600" dirty="0">
                <a:solidFill>
                  <a:srgbClr val="FF0000"/>
                </a:solidFill>
                <a:latin typeface="宋体" pitchFamily="2" charset="-122"/>
              </a:rPr>
              <a:t>记号的正规文法</a:t>
            </a:r>
            <a:r>
              <a:rPr lang="en-US" altLang="zh-CN" sz="3600" dirty="0">
                <a:solidFill>
                  <a:srgbClr val="FF0000"/>
                </a:solidFill>
                <a:latin typeface="宋体" pitchFamily="2" charset="-122"/>
              </a:rPr>
              <a:t>(</a:t>
            </a:r>
            <a:r>
              <a:rPr lang="zh-CN" altLang="en-US" sz="3600" dirty="0" smtClean="0">
                <a:solidFill>
                  <a:srgbClr val="FF0000"/>
                </a:solidFill>
                <a:latin typeface="宋体" pitchFamily="2" charset="-122"/>
              </a:rPr>
              <a:t>续</a:t>
            </a:r>
            <a:r>
              <a:rPr lang="en-US" altLang="zh-CN" sz="3600" dirty="0" smtClean="0">
                <a:solidFill>
                  <a:srgbClr val="FF0000"/>
                </a:solidFill>
                <a:latin typeface="宋体" pitchFamily="2" charset="-122"/>
              </a:rPr>
              <a:t>2)</a:t>
            </a:r>
            <a:endParaRPr lang="en-US" altLang="zh-CN" sz="4400" dirty="0">
              <a:solidFill>
                <a:srgbClr val="FF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14">
                                            <p:txEl>
                                              <p:pRg st="0" end="0"/>
                                            </p:txEl>
                                          </p:spTgt>
                                        </p:tgtEl>
                                        <p:attrNameLst>
                                          <p:attrName>style.visibility</p:attrName>
                                        </p:attrNameLst>
                                      </p:cBhvr>
                                      <p:to>
                                        <p:strVal val="visible"/>
                                      </p:to>
                                    </p:set>
                                    <p:animEffect transition="in" filter="wipe(up)">
                                      <p:cBhvr>
                                        <p:cTn id="7" dur="500"/>
                                        <p:tgtEl>
                                          <p:spTgt spid="269314">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9314">
                                            <p:txEl>
                                              <p:pRg st="1" end="1"/>
                                            </p:txEl>
                                          </p:spTgt>
                                        </p:tgtEl>
                                        <p:attrNameLst>
                                          <p:attrName>style.visibility</p:attrName>
                                        </p:attrNameLst>
                                      </p:cBhvr>
                                      <p:to>
                                        <p:strVal val="visible"/>
                                      </p:to>
                                    </p:set>
                                    <p:animEffect transition="in" filter="wipe(left)">
                                      <p:cBhvr>
                                        <p:cTn id="11" dur="500"/>
                                        <p:tgtEl>
                                          <p:spTgt spid="269314">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9314">
                                            <p:txEl>
                                              <p:pRg st="2" end="2"/>
                                            </p:txEl>
                                          </p:spTgt>
                                        </p:tgtEl>
                                        <p:attrNameLst>
                                          <p:attrName>style.visibility</p:attrName>
                                        </p:attrNameLst>
                                      </p:cBhvr>
                                      <p:to>
                                        <p:strVal val="visible"/>
                                      </p:to>
                                    </p:set>
                                    <p:animEffect transition="in" filter="wipe(left)">
                                      <p:cBhvr>
                                        <p:cTn id="15" dur="500"/>
                                        <p:tgtEl>
                                          <p:spTgt spid="26931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69314">
                                            <p:txEl>
                                              <p:pRg st="4" end="4"/>
                                            </p:txEl>
                                          </p:spTgt>
                                        </p:tgtEl>
                                        <p:attrNameLst>
                                          <p:attrName>style.visibility</p:attrName>
                                        </p:attrNameLst>
                                      </p:cBhvr>
                                      <p:to>
                                        <p:strVal val="visible"/>
                                      </p:to>
                                    </p:set>
                                    <p:animEffect transition="in" filter="wipe(up)">
                                      <p:cBhvr>
                                        <p:cTn id="20" dur="500"/>
                                        <p:tgtEl>
                                          <p:spTgt spid="269314">
                                            <p:txEl>
                                              <p:pRg st="4" end="4"/>
                                            </p:txEl>
                                          </p:spTgt>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69314">
                                            <p:txEl>
                                              <p:pRg st="5" end="5"/>
                                            </p:txEl>
                                          </p:spTgt>
                                        </p:tgtEl>
                                        <p:attrNameLst>
                                          <p:attrName>style.visibility</p:attrName>
                                        </p:attrNameLst>
                                      </p:cBhvr>
                                      <p:to>
                                        <p:strVal val="visible"/>
                                      </p:to>
                                    </p:set>
                                    <p:animEffect transition="in" filter="wipe(left)">
                                      <p:cBhvr>
                                        <p:cTn id="24" dur="500"/>
                                        <p:tgtEl>
                                          <p:spTgt spid="269314">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69314">
                                            <p:txEl>
                                              <p:pRg st="8" end="8"/>
                                            </p:txEl>
                                          </p:spTgt>
                                        </p:tgtEl>
                                        <p:attrNameLst>
                                          <p:attrName>style.visibility</p:attrName>
                                        </p:attrNameLst>
                                      </p:cBhvr>
                                      <p:to>
                                        <p:strVal val="visible"/>
                                      </p:to>
                                    </p:set>
                                    <p:animEffect transition="in" filter="wipe(up)">
                                      <p:cBhvr>
                                        <p:cTn id="29" dur="500"/>
                                        <p:tgtEl>
                                          <p:spTgt spid="269314">
                                            <p:txEl>
                                              <p:pRg st="8" end="8"/>
                                            </p:txEl>
                                          </p:spTgt>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69314">
                                            <p:txEl>
                                              <p:pRg st="9" end="9"/>
                                            </p:txEl>
                                          </p:spTgt>
                                        </p:tgtEl>
                                        <p:attrNameLst>
                                          <p:attrName>style.visibility</p:attrName>
                                        </p:attrNameLst>
                                      </p:cBhvr>
                                      <p:to>
                                        <p:strVal val="visible"/>
                                      </p:to>
                                    </p:set>
                                    <p:animEffect transition="in" filter="wipe(left)">
                                      <p:cBhvr>
                                        <p:cTn id="33" dur="500"/>
                                        <p:tgtEl>
                                          <p:spTgt spid="269314">
                                            <p:txEl>
                                              <p:pRg st="9" end="9"/>
                                            </p:txEl>
                                          </p:spTgt>
                                        </p:tgtEl>
                                      </p:cBhvr>
                                    </p:animEffec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69314">
                                            <p:txEl>
                                              <p:pRg st="10" end="10"/>
                                            </p:txEl>
                                          </p:spTgt>
                                        </p:tgtEl>
                                        <p:attrNameLst>
                                          <p:attrName>style.visibility</p:attrName>
                                        </p:attrNameLst>
                                      </p:cBhvr>
                                      <p:to>
                                        <p:strVal val="visible"/>
                                      </p:to>
                                    </p:set>
                                    <p:animEffect transition="in" filter="wipe(left)">
                                      <p:cBhvr>
                                        <p:cTn id="37" dur="500"/>
                                        <p:tgtEl>
                                          <p:spTgt spid="2693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灯片编号占位符 3"/>
          <p:cNvSpPr>
            <a:spLocks noGrp="1"/>
          </p:cNvSpPr>
          <p:nvPr>
            <p:ph type="sldNum" sz="quarter" idx="10"/>
          </p:nvPr>
        </p:nvSpPr>
        <p:spPr/>
        <p:txBody>
          <a:bodyPr/>
          <a:lstStyle/>
          <a:p>
            <a:fld id="{2E169D4F-5ECD-457B-B414-411DE917DA9D}" type="slidenum">
              <a:rPr lang="en-US" altLang="zh-CN"/>
              <a:pPr/>
              <a:t>42</a:t>
            </a:fld>
            <a:endParaRPr lang="en-US" altLang="zh-CN"/>
          </a:p>
        </p:txBody>
      </p:sp>
      <p:sp>
        <p:nvSpPr>
          <p:cNvPr id="271362" name="Rectangle 2"/>
          <p:cNvSpPr>
            <a:spLocks noGrp="1" noChangeArrowheads="1"/>
          </p:cNvSpPr>
          <p:nvPr>
            <p:ph type="title"/>
          </p:nvPr>
        </p:nvSpPr>
        <p:spPr>
          <a:xfrm>
            <a:off x="304800" y="152400"/>
            <a:ext cx="762000" cy="4800600"/>
          </a:xfrm>
        </p:spPr>
        <p:txBody>
          <a:bodyPr/>
          <a:lstStyle/>
          <a:p>
            <a:r>
              <a:rPr lang="zh-CN" altLang="en-US" sz="3200">
                <a:latin typeface="宋体" pitchFamily="2" charset="-122"/>
              </a:rPr>
              <a:t>状态转换图</a:t>
            </a:r>
            <a:endParaRPr lang="zh-CN" altLang="en-US"/>
          </a:p>
        </p:txBody>
      </p:sp>
      <p:grpSp>
        <p:nvGrpSpPr>
          <p:cNvPr id="271363" name="Group 3"/>
          <p:cNvGrpSpPr>
            <a:grpSpLocks/>
          </p:cNvGrpSpPr>
          <p:nvPr/>
        </p:nvGrpSpPr>
        <p:grpSpPr bwMode="auto">
          <a:xfrm>
            <a:off x="1835150" y="134938"/>
            <a:ext cx="6481763" cy="6540500"/>
            <a:chOff x="1156" y="85"/>
            <a:chExt cx="4083" cy="4120"/>
          </a:xfrm>
        </p:grpSpPr>
        <p:grpSp>
          <p:nvGrpSpPr>
            <p:cNvPr id="271364" name="Group 4"/>
            <p:cNvGrpSpPr>
              <a:grpSpLocks/>
            </p:cNvGrpSpPr>
            <p:nvPr/>
          </p:nvGrpSpPr>
          <p:grpSpPr bwMode="auto">
            <a:xfrm>
              <a:off x="1156" y="3158"/>
              <a:ext cx="2724" cy="1047"/>
              <a:chOff x="0" y="0"/>
              <a:chExt cx="20000" cy="20000"/>
            </a:xfrm>
          </p:grpSpPr>
          <p:sp>
            <p:nvSpPr>
              <p:cNvPr id="271365" name="AutoShape 5"/>
              <p:cNvSpPr>
                <a:spLocks/>
              </p:cNvSpPr>
              <p:nvPr/>
            </p:nvSpPr>
            <p:spPr bwMode="auto">
              <a:xfrm>
                <a:off x="14288" y="0"/>
                <a:ext cx="5712" cy="4928"/>
              </a:xfrm>
              <a:prstGeom prst="callout2">
                <a:avLst>
                  <a:gd name="adj1" fmla="val 48782"/>
                  <a:gd name="adj2" fmla="val -8333"/>
                  <a:gd name="adj3" fmla="val 48782"/>
                  <a:gd name="adj4" fmla="val -28056"/>
                  <a:gd name="adj5" fmla="val 71218"/>
                  <a:gd name="adj6" fmla="val -47778"/>
                </a:avLst>
              </a:prstGeom>
              <a:noFill/>
              <a:ln w="9525">
                <a:solidFill>
                  <a:srgbClr val="000000"/>
                </a:solidFill>
                <a:miter lim="800000"/>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zh-CN" altLang="en-US" sz="1400">
                    <a:latin typeface="楷体_GB2312" pitchFamily="49" charset="-122"/>
                    <a:ea typeface="楷体_GB2312" pitchFamily="49" charset="-122"/>
                  </a:rPr>
                  <a:t>读去注释状态</a:t>
                </a:r>
              </a:p>
            </p:txBody>
          </p:sp>
          <p:sp>
            <p:nvSpPr>
              <p:cNvPr id="271366" name="AutoShape 6"/>
              <p:cNvSpPr>
                <a:spLocks/>
              </p:cNvSpPr>
              <p:nvPr/>
            </p:nvSpPr>
            <p:spPr bwMode="auto">
              <a:xfrm>
                <a:off x="0" y="15072"/>
                <a:ext cx="5712" cy="4928"/>
              </a:xfrm>
              <a:prstGeom prst="callout2">
                <a:avLst>
                  <a:gd name="adj1" fmla="val 51218"/>
                  <a:gd name="adj2" fmla="val 108333"/>
                  <a:gd name="adj3" fmla="val 51218"/>
                  <a:gd name="adj4" fmla="val 117361"/>
                  <a:gd name="adj5" fmla="val -25852"/>
                  <a:gd name="adj6" fmla="val 126389"/>
                </a:avLst>
              </a:prstGeom>
              <a:noFill/>
              <a:ln w="9525">
                <a:solidFill>
                  <a:srgbClr val="000000"/>
                </a:solidFill>
                <a:miter lim="800000"/>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a:r>
                  <a:rPr lang="zh-CN" altLang="en-US" sz="1400">
                    <a:latin typeface="楷体_GB2312" pitchFamily="49" charset="-122"/>
                    <a:ea typeface="楷体_GB2312" pitchFamily="49" charset="-122"/>
                  </a:rPr>
                  <a:t>错误处理状态</a:t>
                </a:r>
              </a:p>
            </p:txBody>
          </p:sp>
        </p:grpSp>
        <p:sp>
          <p:nvSpPr>
            <p:cNvPr id="271367" name="AutoShape 7"/>
            <p:cNvSpPr>
              <a:spLocks noChangeAspect="1" noChangeArrowheads="1" noTextEdit="1"/>
            </p:cNvSpPr>
            <p:nvPr/>
          </p:nvSpPr>
          <p:spPr bwMode="auto">
            <a:xfrm>
              <a:off x="1228" y="85"/>
              <a:ext cx="3971" cy="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1368" name="Rectangle 8"/>
            <p:cNvSpPr>
              <a:spLocks noChangeArrowheads="1"/>
            </p:cNvSpPr>
            <p:nvPr/>
          </p:nvSpPr>
          <p:spPr bwMode="auto">
            <a:xfrm>
              <a:off x="3739" y="588"/>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271369" name="Freeform 9"/>
            <p:cNvSpPr>
              <a:spLocks/>
            </p:cNvSpPr>
            <p:nvPr/>
          </p:nvSpPr>
          <p:spPr bwMode="auto">
            <a:xfrm>
              <a:off x="2164" y="1087"/>
              <a:ext cx="2818" cy="391"/>
            </a:xfrm>
            <a:custGeom>
              <a:avLst/>
              <a:gdLst>
                <a:gd name="T0" fmla="*/ 12 w 2818"/>
                <a:gd name="T1" fmla="*/ 10 h 391"/>
                <a:gd name="T2" fmla="*/ 36 w 2818"/>
                <a:gd name="T3" fmla="*/ 29 h 391"/>
                <a:gd name="T4" fmla="*/ 64 w 2818"/>
                <a:gd name="T5" fmla="*/ 49 h 391"/>
                <a:gd name="T6" fmla="*/ 95 w 2818"/>
                <a:gd name="T7" fmla="*/ 68 h 391"/>
                <a:gd name="T8" fmla="*/ 128 w 2818"/>
                <a:gd name="T9" fmla="*/ 87 h 391"/>
                <a:gd name="T10" fmla="*/ 165 w 2818"/>
                <a:gd name="T11" fmla="*/ 106 h 391"/>
                <a:gd name="T12" fmla="*/ 204 w 2818"/>
                <a:gd name="T13" fmla="*/ 123 h 391"/>
                <a:gd name="T14" fmla="*/ 245 w 2818"/>
                <a:gd name="T15" fmla="*/ 141 h 391"/>
                <a:gd name="T16" fmla="*/ 290 w 2818"/>
                <a:gd name="T17" fmla="*/ 159 h 391"/>
                <a:gd name="T18" fmla="*/ 338 w 2818"/>
                <a:gd name="T19" fmla="*/ 175 h 391"/>
                <a:gd name="T20" fmla="*/ 387 w 2818"/>
                <a:gd name="T21" fmla="*/ 191 h 391"/>
                <a:gd name="T22" fmla="*/ 440 w 2818"/>
                <a:gd name="T23" fmla="*/ 207 h 391"/>
                <a:gd name="T24" fmla="*/ 495 w 2818"/>
                <a:gd name="T25" fmla="*/ 221 h 391"/>
                <a:gd name="T26" fmla="*/ 551 w 2818"/>
                <a:gd name="T27" fmla="*/ 237 h 391"/>
                <a:gd name="T28" fmla="*/ 611 w 2818"/>
                <a:gd name="T29" fmla="*/ 250 h 391"/>
                <a:gd name="T30" fmla="*/ 673 w 2818"/>
                <a:gd name="T31" fmla="*/ 263 h 391"/>
                <a:gd name="T32" fmla="*/ 738 w 2818"/>
                <a:gd name="T33" fmla="*/ 277 h 391"/>
                <a:gd name="T34" fmla="*/ 804 w 2818"/>
                <a:gd name="T35" fmla="*/ 289 h 391"/>
                <a:gd name="T36" fmla="*/ 871 w 2818"/>
                <a:gd name="T37" fmla="*/ 300 h 391"/>
                <a:gd name="T38" fmla="*/ 942 w 2818"/>
                <a:gd name="T39" fmla="*/ 311 h 391"/>
                <a:gd name="T40" fmla="*/ 1014 w 2818"/>
                <a:gd name="T41" fmla="*/ 321 h 391"/>
                <a:gd name="T42" fmla="*/ 1088 w 2818"/>
                <a:gd name="T43" fmla="*/ 331 h 391"/>
                <a:gd name="T44" fmla="*/ 1163 w 2818"/>
                <a:gd name="T45" fmla="*/ 340 h 391"/>
                <a:gd name="T46" fmla="*/ 1240 w 2818"/>
                <a:gd name="T47" fmla="*/ 348 h 391"/>
                <a:gd name="T48" fmla="*/ 1318 w 2818"/>
                <a:gd name="T49" fmla="*/ 356 h 391"/>
                <a:gd name="T50" fmla="*/ 1399 w 2818"/>
                <a:gd name="T51" fmla="*/ 362 h 391"/>
                <a:gd name="T52" fmla="*/ 1480 w 2818"/>
                <a:gd name="T53" fmla="*/ 369 h 391"/>
                <a:gd name="T54" fmla="*/ 1562 w 2818"/>
                <a:gd name="T55" fmla="*/ 373 h 391"/>
                <a:gd name="T56" fmla="*/ 1646 w 2818"/>
                <a:gd name="T57" fmla="*/ 379 h 391"/>
                <a:gd name="T58" fmla="*/ 1731 w 2818"/>
                <a:gd name="T59" fmla="*/ 382 h 391"/>
                <a:gd name="T60" fmla="*/ 1817 w 2818"/>
                <a:gd name="T61" fmla="*/ 386 h 391"/>
                <a:gd name="T62" fmla="*/ 1902 w 2818"/>
                <a:gd name="T63" fmla="*/ 388 h 391"/>
                <a:gd name="T64" fmla="*/ 1989 w 2818"/>
                <a:gd name="T65" fmla="*/ 390 h 391"/>
                <a:gd name="T66" fmla="*/ 2076 w 2818"/>
                <a:gd name="T67" fmla="*/ 391 h 391"/>
                <a:gd name="T68" fmla="*/ 2164 w 2818"/>
                <a:gd name="T69" fmla="*/ 390 h 391"/>
                <a:gd name="T70" fmla="*/ 2253 w 2818"/>
                <a:gd name="T71" fmla="*/ 391 h 391"/>
                <a:gd name="T72" fmla="*/ 2341 w 2818"/>
                <a:gd name="T73" fmla="*/ 389 h 391"/>
                <a:gd name="T74" fmla="*/ 2430 w 2818"/>
                <a:gd name="T75" fmla="*/ 387 h 391"/>
                <a:gd name="T76" fmla="*/ 2518 w 2818"/>
                <a:gd name="T77" fmla="*/ 385 h 391"/>
                <a:gd name="T78" fmla="*/ 2608 w 2818"/>
                <a:gd name="T79" fmla="*/ 380 h 391"/>
                <a:gd name="T80" fmla="*/ 2696 w 2818"/>
                <a:gd name="T81" fmla="*/ 376 h 391"/>
                <a:gd name="T82" fmla="*/ 2785 w 2818"/>
                <a:gd name="T83" fmla="*/ 37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18" h="391">
                  <a:moveTo>
                    <a:pt x="0" y="0"/>
                  </a:moveTo>
                  <a:lnTo>
                    <a:pt x="12" y="10"/>
                  </a:lnTo>
                  <a:lnTo>
                    <a:pt x="23" y="19"/>
                  </a:lnTo>
                  <a:lnTo>
                    <a:pt x="36" y="29"/>
                  </a:lnTo>
                  <a:lnTo>
                    <a:pt x="50" y="40"/>
                  </a:lnTo>
                  <a:lnTo>
                    <a:pt x="64" y="49"/>
                  </a:lnTo>
                  <a:lnTo>
                    <a:pt x="79" y="59"/>
                  </a:lnTo>
                  <a:lnTo>
                    <a:pt x="95" y="68"/>
                  </a:lnTo>
                  <a:lnTo>
                    <a:pt x="110" y="78"/>
                  </a:lnTo>
                  <a:lnTo>
                    <a:pt x="128" y="87"/>
                  </a:lnTo>
                  <a:lnTo>
                    <a:pt x="146" y="97"/>
                  </a:lnTo>
                  <a:lnTo>
                    <a:pt x="165" y="106"/>
                  </a:lnTo>
                  <a:lnTo>
                    <a:pt x="183" y="115"/>
                  </a:lnTo>
                  <a:lnTo>
                    <a:pt x="204" y="123"/>
                  </a:lnTo>
                  <a:lnTo>
                    <a:pt x="224" y="132"/>
                  </a:lnTo>
                  <a:lnTo>
                    <a:pt x="245" y="141"/>
                  </a:lnTo>
                  <a:lnTo>
                    <a:pt x="267" y="149"/>
                  </a:lnTo>
                  <a:lnTo>
                    <a:pt x="290" y="159"/>
                  </a:lnTo>
                  <a:lnTo>
                    <a:pt x="313" y="167"/>
                  </a:lnTo>
                  <a:lnTo>
                    <a:pt x="338" y="175"/>
                  </a:lnTo>
                  <a:lnTo>
                    <a:pt x="363" y="182"/>
                  </a:lnTo>
                  <a:lnTo>
                    <a:pt x="387" y="191"/>
                  </a:lnTo>
                  <a:lnTo>
                    <a:pt x="413" y="199"/>
                  </a:lnTo>
                  <a:lnTo>
                    <a:pt x="440" y="207"/>
                  </a:lnTo>
                  <a:lnTo>
                    <a:pt x="468" y="213"/>
                  </a:lnTo>
                  <a:lnTo>
                    <a:pt x="495" y="221"/>
                  </a:lnTo>
                  <a:lnTo>
                    <a:pt x="523" y="229"/>
                  </a:lnTo>
                  <a:lnTo>
                    <a:pt x="551" y="237"/>
                  </a:lnTo>
                  <a:lnTo>
                    <a:pt x="582" y="243"/>
                  </a:lnTo>
                  <a:lnTo>
                    <a:pt x="611" y="250"/>
                  </a:lnTo>
                  <a:lnTo>
                    <a:pt x="643" y="257"/>
                  </a:lnTo>
                  <a:lnTo>
                    <a:pt x="673" y="263"/>
                  </a:lnTo>
                  <a:lnTo>
                    <a:pt x="704" y="270"/>
                  </a:lnTo>
                  <a:lnTo>
                    <a:pt x="738" y="277"/>
                  </a:lnTo>
                  <a:lnTo>
                    <a:pt x="770" y="282"/>
                  </a:lnTo>
                  <a:lnTo>
                    <a:pt x="804" y="289"/>
                  </a:lnTo>
                  <a:lnTo>
                    <a:pt x="838" y="295"/>
                  </a:lnTo>
                  <a:lnTo>
                    <a:pt x="871" y="300"/>
                  </a:lnTo>
                  <a:lnTo>
                    <a:pt x="907" y="306"/>
                  </a:lnTo>
                  <a:lnTo>
                    <a:pt x="942" y="311"/>
                  </a:lnTo>
                  <a:lnTo>
                    <a:pt x="978" y="317"/>
                  </a:lnTo>
                  <a:lnTo>
                    <a:pt x="1014" y="321"/>
                  </a:lnTo>
                  <a:lnTo>
                    <a:pt x="1050" y="327"/>
                  </a:lnTo>
                  <a:lnTo>
                    <a:pt x="1088" y="331"/>
                  </a:lnTo>
                  <a:lnTo>
                    <a:pt x="1125" y="336"/>
                  </a:lnTo>
                  <a:lnTo>
                    <a:pt x="1163" y="340"/>
                  </a:lnTo>
                  <a:lnTo>
                    <a:pt x="1202" y="345"/>
                  </a:lnTo>
                  <a:lnTo>
                    <a:pt x="1240" y="348"/>
                  </a:lnTo>
                  <a:lnTo>
                    <a:pt x="1278" y="352"/>
                  </a:lnTo>
                  <a:lnTo>
                    <a:pt x="1318" y="356"/>
                  </a:lnTo>
                  <a:lnTo>
                    <a:pt x="1360" y="360"/>
                  </a:lnTo>
                  <a:lnTo>
                    <a:pt x="1399" y="362"/>
                  </a:lnTo>
                  <a:lnTo>
                    <a:pt x="1440" y="366"/>
                  </a:lnTo>
                  <a:lnTo>
                    <a:pt x="1480" y="369"/>
                  </a:lnTo>
                  <a:lnTo>
                    <a:pt x="1521" y="372"/>
                  </a:lnTo>
                  <a:lnTo>
                    <a:pt x="1562" y="373"/>
                  </a:lnTo>
                  <a:lnTo>
                    <a:pt x="1603" y="377"/>
                  </a:lnTo>
                  <a:lnTo>
                    <a:pt x="1646" y="379"/>
                  </a:lnTo>
                  <a:lnTo>
                    <a:pt x="1688" y="381"/>
                  </a:lnTo>
                  <a:lnTo>
                    <a:pt x="1731" y="382"/>
                  </a:lnTo>
                  <a:lnTo>
                    <a:pt x="1774" y="385"/>
                  </a:lnTo>
                  <a:lnTo>
                    <a:pt x="1817" y="386"/>
                  </a:lnTo>
                  <a:lnTo>
                    <a:pt x="1859" y="387"/>
                  </a:lnTo>
                  <a:lnTo>
                    <a:pt x="1902" y="388"/>
                  </a:lnTo>
                  <a:lnTo>
                    <a:pt x="1945" y="389"/>
                  </a:lnTo>
                  <a:lnTo>
                    <a:pt x="1989" y="390"/>
                  </a:lnTo>
                  <a:lnTo>
                    <a:pt x="2032" y="390"/>
                  </a:lnTo>
                  <a:lnTo>
                    <a:pt x="2076" y="391"/>
                  </a:lnTo>
                  <a:lnTo>
                    <a:pt x="2120" y="391"/>
                  </a:lnTo>
                  <a:lnTo>
                    <a:pt x="2164" y="390"/>
                  </a:lnTo>
                  <a:lnTo>
                    <a:pt x="2209" y="391"/>
                  </a:lnTo>
                  <a:lnTo>
                    <a:pt x="2253" y="391"/>
                  </a:lnTo>
                  <a:lnTo>
                    <a:pt x="2297" y="389"/>
                  </a:lnTo>
                  <a:lnTo>
                    <a:pt x="2341" y="389"/>
                  </a:lnTo>
                  <a:lnTo>
                    <a:pt x="2386" y="389"/>
                  </a:lnTo>
                  <a:lnTo>
                    <a:pt x="2430" y="387"/>
                  </a:lnTo>
                  <a:lnTo>
                    <a:pt x="2474" y="386"/>
                  </a:lnTo>
                  <a:lnTo>
                    <a:pt x="2518" y="385"/>
                  </a:lnTo>
                  <a:lnTo>
                    <a:pt x="2564" y="382"/>
                  </a:lnTo>
                  <a:lnTo>
                    <a:pt x="2608" y="380"/>
                  </a:lnTo>
                  <a:lnTo>
                    <a:pt x="2652" y="379"/>
                  </a:lnTo>
                  <a:lnTo>
                    <a:pt x="2696" y="376"/>
                  </a:lnTo>
                  <a:lnTo>
                    <a:pt x="2740" y="373"/>
                  </a:lnTo>
                  <a:lnTo>
                    <a:pt x="2785" y="371"/>
                  </a:lnTo>
                  <a:lnTo>
                    <a:pt x="2818" y="36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370" name="Freeform 10"/>
            <p:cNvSpPr>
              <a:spLocks/>
            </p:cNvSpPr>
            <p:nvPr/>
          </p:nvSpPr>
          <p:spPr bwMode="auto">
            <a:xfrm>
              <a:off x="4959" y="1428"/>
              <a:ext cx="72" cy="58"/>
            </a:xfrm>
            <a:custGeom>
              <a:avLst/>
              <a:gdLst>
                <a:gd name="T0" fmla="*/ 5 w 72"/>
                <a:gd name="T1" fmla="*/ 58 h 58"/>
                <a:gd name="T2" fmla="*/ 13 w 72"/>
                <a:gd name="T3" fmla="*/ 28 h 58"/>
                <a:gd name="T4" fmla="*/ 0 w 72"/>
                <a:gd name="T5" fmla="*/ 0 h 58"/>
                <a:gd name="T6" fmla="*/ 72 w 72"/>
                <a:gd name="T7" fmla="*/ 25 h 58"/>
                <a:gd name="T8" fmla="*/ 5 w 72"/>
                <a:gd name="T9" fmla="*/ 58 h 58"/>
              </a:gdLst>
              <a:ahLst/>
              <a:cxnLst>
                <a:cxn ang="0">
                  <a:pos x="T0" y="T1"/>
                </a:cxn>
                <a:cxn ang="0">
                  <a:pos x="T2" y="T3"/>
                </a:cxn>
                <a:cxn ang="0">
                  <a:pos x="T4" y="T5"/>
                </a:cxn>
                <a:cxn ang="0">
                  <a:pos x="T6" y="T7"/>
                </a:cxn>
                <a:cxn ang="0">
                  <a:pos x="T8" y="T9"/>
                </a:cxn>
              </a:cxnLst>
              <a:rect l="0" t="0" r="r" b="b"/>
              <a:pathLst>
                <a:path w="72" h="58">
                  <a:moveTo>
                    <a:pt x="5" y="58"/>
                  </a:moveTo>
                  <a:lnTo>
                    <a:pt x="13" y="28"/>
                  </a:lnTo>
                  <a:lnTo>
                    <a:pt x="0" y="0"/>
                  </a:lnTo>
                  <a:lnTo>
                    <a:pt x="72" y="25"/>
                  </a:lnTo>
                  <a:lnTo>
                    <a:pt x="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371" name="Rectangle 11"/>
            <p:cNvSpPr>
              <a:spLocks noChangeArrowheads="1"/>
            </p:cNvSpPr>
            <p:nvPr/>
          </p:nvSpPr>
          <p:spPr bwMode="auto">
            <a:xfrm>
              <a:off x="2245" y="64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E</a:t>
              </a:r>
              <a:endParaRPr lang="en-US" altLang="zh-CN" sz="2800">
                <a:ea typeface="宋体" pitchFamily="2" charset="-122"/>
              </a:endParaRPr>
            </a:p>
          </p:txBody>
        </p:sp>
        <p:sp>
          <p:nvSpPr>
            <p:cNvPr id="271372" name="Rectangle 12"/>
            <p:cNvSpPr>
              <a:spLocks noChangeArrowheads="1"/>
            </p:cNvSpPr>
            <p:nvPr/>
          </p:nvSpPr>
          <p:spPr bwMode="auto">
            <a:xfrm>
              <a:off x="4574" y="866"/>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a:t>
              </a:r>
              <a:endParaRPr lang="en-US" altLang="zh-CN" sz="2800">
                <a:ea typeface="宋体" pitchFamily="2" charset="-122"/>
              </a:endParaRPr>
            </a:p>
          </p:txBody>
        </p:sp>
        <p:sp>
          <p:nvSpPr>
            <p:cNvPr id="271373" name="Line 13"/>
            <p:cNvSpPr>
              <a:spLocks noChangeShapeType="1"/>
            </p:cNvSpPr>
            <p:nvPr/>
          </p:nvSpPr>
          <p:spPr bwMode="auto">
            <a:xfrm>
              <a:off x="4522" y="1029"/>
              <a:ext cx="45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374" name="Freeform 14"/>
            <p:cNvSpPr>
              <a:spLocks/>
            </p:cNvSpPr>
            <p:nvPr/>
          </p:nvSpPr>
          <p:spPr bwMode="auto">
            <a:xfrm>
              <a:off x="4956" y="100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375" name="Rectangle 15"/>
            <p:cNvSpPr>
              <a:spLocks noChangeArrowheads="1"/>
            </p:cNvSpPr>
            <p:nvPr/>
          </p:nvSpPr>
          <p:spPr bwMode="auto">
            <a:xfrm>
              <a:off x="4797" y="879"/>
              <a:ext cx="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 *</a:t>
              </a:r>
              <a:endParaRPr lang="en-US" altLang="zh-CN" sz="2800">
                <a:ea typeface="宋体" pitchFamily="2" charset="-122"/>
              </a:endParaRPr>
            </a:p>
          </p:txBody>
        </p:sp>
        <p:sp>
          <p:nvSpPr>
            <p:cNvPr id="271376" name="Oval 16"/>
            <p:cNvSpPr>
              <a:spLocks noChangeArrowheads="1"/>
            </p:cNvSpPr>
            <p:nvPr/>
          </p:nvSpPr>
          <p:spPr bwMode="auto">
            <a:xfrm>
              <a:off x="2408"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377" name="Rectangle 17"/>
            <p:cNvSpPr>
              <a:spLocks noChangeArrowheads="1"/>
            </p:cNvSpPr>
            <p:nvPr/>
          </p:nvSpPr>
          <p:spPr bwMode="auto">
            <a:xfrm>
              <a:off x="2459"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3</a:t>
              </a:r>
              <a:endParaRPr lang="en-US" altLang="zh-CN" sz="2800">
                <a:ea typeface="宋体" pitchFamily="2" charset="-122"/>
              </a:endParaRPr>
            </a:p>
          </p:txBody>
        </p:sp>
        <p:sp>
          <p:nvSpPr>
            <p:cNvPr id="271378" name="Oval 18"/>
            <p:cNvSpPr>
              <a:spLocks noChangeArrowheads="1"/>
            </p:cNvSpPr>
            <p:nvPr/>
          </p:nvSpPr>
          <p:spPr bwMode="auto">
            <a:xfrm>
              <a:off x="3355"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379" name="Rectangle 19"/>
            <p:cNvSpPr>
              <a:spLocks noChangeArrowheads="1"/>
            </p:cNvSpPr>
            <p:nvPr/>
          </p:nvSpPr>
          <p:spPr bwMode="auto">
            <a:xfrm>
              <a:off x="3405"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5</a:t>
              </a:r>
              <a:endParaRPr lang="en-US" altLang="zh-CN" sz="2800">
                <a:ea typeface="宋体" pitchFamily="2" charset="-122"/>
              </a:endParaRPr>
            </a:p>
          </p:txBody>
        </p:sp>
        <p:sp>
          <p:nvSpPr>
            <p:cNvPr id="271380" name="Line 20"/>
            <p:cNvSpPr>
              <a:spLocks noChangeShapeType="1"/>
            </p:cNvSpPr>
            <p:nvPr/>
          </p:nvSpPr>
          <p:spPr bwMode="auto">
            <a:xfrm>
              <a:off x="1624" y="1029"/>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381" name="Freeform 21"/>
            <p:cNvSpPr>
              <a:spLocks/>
            </p:cNvSpPr>
            <p:nvPr/>
          </p:nvSpPr>
          <p:spPr bwMode="auto">
            <a:xfrm>
              <a:off x="1888" y="100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382" name="Rectangle 22"/>
            <p:cNvSpPr>
              <a:spLocks noChangeArrowheads="1"/>
            </p:cNvSpPr>
            <p:nvPr/>
          </p:nvSpPr>
          <p:spPr bwMode="auto">
            <a:xfrm>
              <a:off x="1679" y="855"/>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271383" name="Oval 23"/>
            <p:cNvSpPr>
              <a:spLocks noChangeArrowheads="1"/>
            </p:cNvSpPr>
            <p:nvPr/>
          </p:nvSpPr>
          <p:spPr bwMode="auto">
            <a:xfrm>
              <a:off x="1963"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384" name="Rectangle 24"/>
            <p:cNvSpPr>
              <a:spLocks noChangeArrowheads="1"/>
            </p:cNvSpPr>
            <p:nvPr/>
          </p:nvSpPr>
          <p:spPr bwMode="auto">
            <a:xfrm>
              <a:off x="2013"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2</a:t>
              </a:r>
              <a:endParaRPr lang="en-US" altLang="zh-CN" sz="2800">
                <a:ea typeface="宋体" pitchFamily="2" charset="-122"/>
              </a:endParaRPr>
            </a:p>
          </p:txBody>
        </p:sp>
        <p:sp>
          <p:nvSpPr>
            <p:cNvPr id="271385" name="Arc 25"/>
            <p:cNvSpPr>
              <a:spLocks/>
            </p:cNvSpPr>
            <p:nvPr/>
          </p:nvSpPr>
          <p:spPr bwMode="auto">
            <a:xfrm>
              <a:off x="1963" y="821"/>
              <a:ext cx="157" cy="137"/>
            </a:xfrm>
            <a:custGeom>
              <a:avLst/>
              <a:gdLst>
                <a:gd name="G0" fmla="+- 21600 0 0"/>
                <a:gd name="G1" fmla="+- 21600 0 0"/>
                <a:gd name="G2" fmla="+- 21600 0 0"/>
                <a:gd name="T0" fmla="*/ 3316 w 43200"/>
                <a:gd name="T1" fmla="*/ 33101 h 37917"/>
                <a:gd name="T2" fmla="*/ 35754 w 43200"/>
                <a:gd name="T3" fmla="*/ 37917 h 37917"/>
                <a:gd name="T4" fmla="*/ 21600 w 43200"/>
                <a:gd name="T5" fmla="*/ 21600 h 37917"/>
              </a:gdLst>
              <a:ahLst/>
              <a:cxnLst>
                <a:cxn ang="0">
                  <a:pos x="T0" y="T1"/>
                </a:cxn>
                <a:cxn ang="0">
                  <a:pos x="T2" y="T3"/>
                </a:cxn>
                <a:cxn ang="0">
                  <a:pos x="T4" y="T5"/>
                </a:cxn>
              </a:cxnLst>
              <a:rect l="0" t="0" r="r" b="b"/>
              <a:pathLst>
                <a:path w="43200" h="37917" fill="none" extrusionOk="0">
                  <a:moveTo>
                    <a:pt x="3316" y="33100"/>
                  </a:moveTo>
                  <a:cubicBezTo>
                    <a:pt x="1149" y="29656"/>
                    <a:pt x="0" y="25669"/>
                    <a:pt x="0" y="21600"/>
                  </a:cubicBezTo>
                  <a:cubicBezTo>
                    <a:pt x="0" y="9670"/>
                    <a:pt x="9670" y="0"/>
                    <a:pt x="21600" y="0"/>
                  </a:cubicBezTo>
                  <a:cubicBezTo>
                    <a:pt x="33529" y="0"/>
                    <a:pt x="43200" y="9670"/>
                    <a:pt x="43200" y="21600"/>
                  </a:cubicBezTo>
                  <a:cubicBezTo>
                    <a:pt x="43200" y="27861"/>
                    <a:pt x="40483" y="33814"/>
                    <a:pt x="35753" y="37916"/>
                  </a:cubicBezTo>
                </a:path>
                <a:path w="43200" h="37917" stroke="0" extrusionOk="0">
                  <a:moveTo>
                    <a:pt x="3316" y="33100"/>
                  </a:moveTo>
                  <a:cubicBezTo>
                    <a:pt x="1149" y="29656"/>
                    <a:pt x="0" y="25669"/>
                    <a:pt x="0" y="21600"/>
                  </a:cubicBezTo>
                  <a:cubicBezTo>
                    <a:pt x="0" y="9670"/>
                    <a:pt x="9670" y="0"/>
                    <a:pt x="21600" y="0"/>
                  </a:cubicBezTo>
                  <a:cubicBezTo>
                    <a:pt x="33529" y="0"/>
                    <a:pt x="43200" y="9670"/>
                    <a:pt x="43200" y="21600"/>
                  </a:cubicBezTo>
                  <a:cubicBezTo>
                    <a:pt x="43200" y="27861"/>
                    <a:pt x="40483" y="33814"/>
                    <a:pt x="35753" y="37916"/>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386" name="Freeform 26"/>
            <p:cNvSpPr>
              <a:spLocks/>
            </p:cNvSpPr>
            <p:nvPr/>
          </p:nvSpPr>
          <p:spPr bwMode="auto">
            <a:xfrm>
              <a:off x="1943" y="908"/>
              <a:ext cx="71" cy="66"/>
            </a:xfrm>
            <a:custGeom>
              <a:avLst/>
              <a:gdLst>
                <a:gd name="T0" fmla="*/ 0 w 71"/>
                <a:gd name="T1" fmla="*/ 44 h 66"/>
                <a:gd name="T2" fmla="*/ 27 w 71"/>
                <a:gd name="T3" fmla="*/ 28 h 66"/>
                <a:gd name="T4" fmla="*/ 39 w 71"/>
                <a:gd name="T5" fmla="*/ 0 h 66"/>
                <a:gd name="T6" fmla="*/ 71 w 71"/>
                <a:gd name="T7" fmla="*/ 66 h 66"/>
                <a:gd name="T8" fmla="*/ 0 w 71"/>
                <a:gd name="T9" fmla="*/ 44 h 66"/>
              </a:gdLst>
              <a:ahLst/>
              <a:cxnLst>
                <a:cxn ang="0">
                  <a:pos x="T0" y="T1"/>
                </a:cxn>
                <a:cxn ang="0">
                  <a:pos x="T2" y="T3"/>
                </a:cxn>
                <a:cxn ang="0">
                  <a:pos x="T4" y="T5"/>
                </a:cxn>
                <a:cxn ang="0">
                  <a:pos x="T6" y="T7"/>
                </a:cxn>
                <a:cxn ang="0">
                  <a:pos x="T8" y="T9"/>
                </a:cxn>
              </a:cxnLst>
              <a:rect l="0" t="0" r="r" b="b"/>
              <a:pathLst>
                <a:path w="71" h="66">
                  <a:moveTo>
                    <a:pt x="0" y="44"/>
                  </a:moveTo>
                  <a:lnTo>
                    <a:pt x="27" y="28"/>
                  </a:lnTo>
                  <a:lnTo>
                    <a:pt x="39" y="0"/>
                  </a:lnTo>
                  <a:lnTo>
                    <a:pt x="71" y="66"/>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387" name="Rectangle 27"/>
            <p:cNvSpPr>
              <a:spLocks noChangeArrowheads="1"/>
            </p:cNvSpPr>
            <p:nvPr/>
          </p:nvSpPr>
          <p:spPr bwMode="auto">
            <a:xfrm>
              <a:off x="1902" y="653"/>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271388" name="Oval 28"/>
            <p:cNvSpPr>
              <a:spLocks noChangeArrowheads="1"/>
            </p:cNvSpPr>
            <p:nvPr/>
          </p:nvSpPr>
          <p:spPr bwMode="auto">
            <a:xfrm>
              <a:off x="2909"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389" name="Rectangle 29"/>
            <p:cNvSpPr>
              <a:spLocks noChangeArrowheads="1"/>
            </p:cNvSpPr>
            <p:nvPr/>
          </p:nvSpPr>
          <p:spPr bwMode="auto">
            <a:xfrm>
              <a:off x="2960"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4</a:t>
              </a:r>
              <a:endParaRPr lang="en-US" altLang="zh-CN" sz="2800">
                <a:ea typeface="宋体" pitchFamily="2" charset="-122"/>
              </a:endParaRPr>
            </a:p>
          </p:txBody>
        </p:sp>
        <p:sp>
          <p:nvSpPr>
            <p:cNvPr id="271390" name="Arc 30"/>
            <p:cNvSpPr>
              <a:spLocks/>
            </p:cNvSpPr>
            <p:nvPr/>
          </p:nvSpPr>
          <p:spPr bwMode="auto">
            <a:xfrm>
              <a:off x="2909" y="821"/>
              <a:ext cx="157" cy="137"/>
            </a:xfrm>
            <a:custGeom>
              <a:avLst/>
              <a:gdLst>
                <a:gd name="G0" fmla="+- 21600 0 0"/>
                <a:gd name="G1" fmla="+- 21600 0 0"/>
                <a:gd name="G2" fmla="+- 21600 0 0"/>
                <a:gd name="T0" fmla="*/ 3389 w 43200"/>
                <a:gd name="T1" fmla="*/ 33216 h 37917"/>
                <a:gd name="T2" fmla="*/ 35754 w 43200"/>
                <a:gd name="T3" fmla="*/ 37917 h 37917"/>
                <a:gd name="T4" fmla="*/ 21600 w 43200"/>
                <a:gd name="T5" fmla="*/ 21600 h 37917"/>
              </a:gdLst>
              <a:ahLst/>
              <a:cxnLst>
                <a:cxn ang="0">
                  <a:pos x="T0" y="T1"/>
                </a:cxn>
                <a:cxn ang="0">
                  <a:pos x="T2" y="T3"/>
                </a:cxn>
                <a:cxn ang="0">
                  <a:pos x="T4" y="T5"/>
                </a:cxn>
              </a:cxnLst>
              <a:rect l="0" t="0" r="r" b="b"/>
              <a:pathLst>
                <a:path w="43200" h="37917" fill="none" extrusionOk="0">
                  <a:moveTo>
                    <a:pt x="3389" y="33215"/>
                  </a:moveTo>
                  <a:cubicBezTo>
                    <a:pt x="1175" y="29745"/>
                    <a:pt x="0" y="25715"/>
                    <a:pt x="0" y="21600"/>
                  </a:cubicBezTo>
                  <a:cubicBezTo>
                    <a:pt x="0" y="9670"/>
                    <a:pt x="9670" y="0"/>
                    <a:pt x="21600" y="0"/>
                  </a:cubicBezTo>
                  <a:cubicBezTo>
                    <a:pt x="33529" y="0"/>
                    <a:pt x="43200" y="9670"/>
                    <a:pt x="43200" y="21600"/>
                  </a:cubicBezTo>
                  <a:cubicBezTo>
                    <a:pt x="43200" y="27861"/>
                    <a:pt x="40483" y="33814"/>
                    <a:pt x="35753" y="37916"/>
                  </a:cubicBezTo>
                </a:path>
                <a:path w="43200" h="37917" stroke="0" extrusionOk="0">
                  <a:moveTo>
                    <a:pt x="3389" y="33215"/>
                  </a:moveTo>
                  <a:cubicBezTo>
                    <a:pt x="1175" y="29745"/>
                    <a:pt x="0" y="25715"/>
                    <a:pt x="0" y="21600"/>
                  </a:cubicBezTo>
                  <a:cubicBezTo>
                    <a:pt x="0" y="9670"/>
                    <a:pt x="9670" y="0"/>
                    <a:pt x="21600" y="0"/>
                  </a:cubicBezTo>
                  <a:cubicBezTo>
                    <a:pt x="33529" y="0"/>
                    <a:pt x="43200" y="9670"/>
                    <a:pt x="43200" y="21600"/>
                  </a:cubicBezTo>
                  <a:cubicBezTo>
                    <a:pt x="43200" y="27861"/>
                    <a:pt x="40483" y="33814"/>
                    <a:pt x="35753" y="37916"/>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391" name="Freeform 31"/>
            <p:cNvSpPr>
              <a:spLocks/>
            </p:cNvSpPr>
            <p:nvPr/>
          </p:nvSpPr>
          <p:spPr bwMode="auto">
            <a:xfrm>
              <a:off x="2889" y="908"/>
              <a:ext cx="72" cy="66"/>
            </a:xfrm>
            <a:custGeom>
              <a:avLst/>
              <a:gdLst>
                <a:gd name="T0" fmla="*/ 0 w 72"/>
                <a:gd name="T1" fmla="*/ 44 h 66"/>
                <a:gd name="T2" fmla="*/ 28 w 72"/>
                <a:gd name="T3" fmla="*/ 28 h 66"/>
                <a:gd name="T4" fmla="*/ 39 w 72"/>
                <a:gd name="T5" fmla="*/ 0 h 66"/>
                <a:gd name="T6" fmla="*/ 72 w 72"/>
                <a:gd name="T7" fmla="*/ 66 h 66"/>
                <a:gd name="T8" fmla="*/ 0 w 72"/>
                <a:gd name="T9" fmla="*/ 44 h 66"/>
              </a:gdLst>
              <a:ahLst/>
              <a:cxnLst>
                <a:cxn ang="0">
                  <a:pos x="T0" y="T1"/>
                </a:cxn>
                <a:cxn ang="0">
                  <a:pos x="T2" y="T3"/>
                </a:cxn>
                <a:cxn ang="0">
                  <a:pos x="T4" y="T5"/>
                </a:cxn>
                <a:cxn ang="0">
                  <a:pos x="T6" y="T7"/>
                </a:cxn>
                <a:cxn ang="0">
                  <a:pos x="T8" y="T9"/>
                </a:cxn>
              </a:cxnLst>
              <a:rect l="0" t="0" r="r" b="b"/>
              <a:pathLst>
                <a:path w="72" h="66">
                  <a:moveTo>
                    <a:pt x="0" y="44"/>
                  </a:moveTo>
                  <a:lnTo>
                    <a:pt x="28" y="28"/>
                  </a:lnTo>
                  <a:lnTo>
                    <a:pt x="39" y="0"/>
                  </a:lnTo>
                  <a:lnTo>
                    <a:pt x="72" y="66"/>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392" name="Rectangle 32"/>
            <p:cNvSpPr>
              <a:spLocks noChangeArrowheads="1"/>
            </p:cNvSpPr>
            <p:nvPr/>
          </p:nvSpPr>
          <p:spPr bwMode="auto">
            <a:xfrm>
              <a:off x="2848" y="653"/>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271393" name="Oval 33"/>
            <p:cNvSpPr>
              <a:spLocks noChangeArrowheads="1"/>
            </p:cNvSpPr>
            <p:nvPr/>
          </p:nvSpPr>
          <p:spPr bwMode="auto">
            <a:xfrm>
              <a:off x="4357"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394" name="Rectangle 34"/>
            <p:cNvSpPr>
              <a:spLocks noChangeArrowheads="1"/>
            </p:cNvSpPr>
            <p:nvPr/>
          </p:nvSpPr>
          <p:spPr bwMode="auto">
            <a:xfrm>
              <a:off x="4407"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7</a:t>
              </a:r>
              <a:endParaRPr lang="en-US" altLang="zh-CN" sz="2800">
                <a:ea typeface="宋体" pitchFamily="2" charset="-122"/>
              </a:endParaRPr>
            </a:p>
          </p:txBody>
        </p:sp>
        <p:sp>
          <p:nvSpPr>
            <p:cNvPr id="271395" name="Arc 35"/>
            <p:cNvSpPr>
              <a:spLocks/>
            </p:cNvSpPr>
            <p:nvPr/>
          </p:nvSpPr>
          <p:spPr bwMode="auto">
            <a:xfrm>
              <a:off x="4357" y="821"/>
              <a:ext cx="157" cy="137"/>
            </a:xfrm>
            <a:custGeom>
              <a:avLst/>
              <a:gdLst>
                <a:gd name="G0" fmla="+- 21600 0 0"/>
                <a:gd name="G1" fmla="+- 21600 0 0"/>
                <a:gd name="G2" fmla="+- 21600 0 0"/>
                <a:gd name="T0" fmla="*/ 3316 w 43200"/>
                <a:gd name="T1" fmla="*/ 33101 h 37917"/>
                <a:gd name="T2" fmla="*/ 35754 w 43200"/>
                <a:gd name="T3" fmla="*/ 37917 h 37917"/>
                <a:gd name="T4" fmla="*/ 21600 w 43200"/>
                <a:gd name="T5" fmla="*/ 21600 h 37917"/>
              </a:gdLst>
              <a:ahLst/>
              <a:cxnLst>
                <a:cxn ang="0">
                  <a:pos x="T0" y="T1"/>
                </a:cxn>
                <a:cxn ang="0">
                  <a:pos x="T2" y="T3"/>
                </a:cxn>
                <a:cxn ang="0">
                  <a:pos x="T4" y="T5"/>
                </a:cxn>
              </a:cxnLst>
              <a:rect l="0" t="0" r="r" b="b"/>
              <a:pathLst>
                <a:path w="43200" h="37917" fill="none" extrusionOk="0">
                  <a:moveTo>
                    <a:pt x="3316" y="33100"/>
                  </a:moveTo>
                  <a:cubicBezTo>
                    <a:pt x="1149" y="29656"/>
                    <a:pt x="0" y="25669"/>
                    <a:pt x="0" y="21600"/>
                  </a:cubicBezTo>
                  <a:cubicBezTo>
                    <a:pt x="0" y="9670"/>
                    <a:pt x="9670" y="0"/>
                    <a:pt x="21600" y="0"/>
                  </a:cubicBezTo>
                  <a:cubicBezTo>
                    <a:pt x="33529" y="0"/>
                    <a:pt x="43200" y="9670"/>
                    <a:pt x="43200" y="21600"/>
                  </a:cubicBezTo>
                  <a:cubicBezTo>
                    <a:pt x="43200" y="27861"/>
                    <a:pt x="40483" y="33814"/>
                    <a:pt x="35753" y="37916"/>
                  </a:cubicBezTo>
                </a:path>
                <a:path w="43200" h="37917" stroke="0" extrusionOk="0">
                  <a:moveTo>
                    <a:pt x="3316" y="33100"/>
                  </a:moveTo>
                  <a:cubicBezTo>
                    <a:pt x="1149" y="29656"/>
                    <a:pt x="0" y="25669"/>
                    <a:pt x="0" y="21600"/>
                  </a:cubicBezTo>
                  <a:cubicBezTo>
                    <a:pt x="0" y="9670"/>
                    <a:pt x="9670" y="0"/>
                    <a:pt x="21600" y="0"/>
                  </a:cubicBezTo>
                  <a:cubicBezTo>
                    <a:pt x="33529" y="0"/>
                    <a:pt x="43200" y="9670"/>
                    <a:pt x="43200" y="21600"/>
                  </a:cubicBezTo>
                  <a:cubicBezTo>
                    <a:pt x="43200" y="27861"/>
                    <a:pt x="40483" y="33814"/>
                    <a:pt x="35753" y="37916"/>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396" name="Freeform 36"/>
            <p:cNvSpPr>
              <a:spLocks/>
            </p:cNvSpPr>
            <p:nvPr/>
          </p:nvSpPr>
          <p:spPr bwMode="auto">
            <a:xfrm>
              <a:off x="4337" y="908"/>
              <a:ext cx="72" cy="66"/>
            </a:xfrm>
            <a:custGeom>
              <a:avLst/>
              <a:gdLst>
                <a:gd name="T0" fmla="*/ 0 w 72"/>
                <a:gd name="T1" fmla="*/ 44 h 66"/>
                <a:gd name="T2" fmla="*/ 27 w 72"/>
                <a:gd name="T3" fmla="*/ 28 h 66"/>
                <a:gd name="T4" fmla="*/ 39 w 72"/>
                <a:gd name="T5" fmla="*/ 0 h 66"/>
                <a:gd name="T6" fmla="*/ 72 w 72"/>
                <a:gd name="T7" fmla="*/ 66 h 66"/>
                <a:gd name="T8" fmla="*/ 0 w 72"/>
                <a:gd name="T9" fmla="*/ 44 h 66"/>
              </a:gdLst>
              <a:ahLst/>
              <a:cxnLst>
                <a:cxn ang="0">
                  <a:pos x="T0" y="T1"/>
                </a:cxn>
                <a:cxn ang="0">
                  <a:pos x="T2" y="T3"/>
                </a:cxn>
                <a:cxn ang="0">
                  <a:pos x="T4" y="T5"/>
                </a:cxn>
                <a:cxn ang="0">
                  <a:pos x="T6" y="T7"/>
                </a:cxn>
                <a:cxn ang="0">
                  <a:pos x="T8" y="T9"/>
                </a:cxn>
              </a:cxnLst>
              <a:rect l="0" t="0" r="r" b="b"/>
              <a:pathLst>
                <a:path w="72" h="66">
                  <a:moveTo>
                    <a:pt x="0" y="44"/>
                  </a:moveTo>
                  <a:lnTo>
                    <a:pt x="27" y="28"/>
                  </a:lnTo>
                  <a:lnTo>
                    <a:pt x="39" y="0"/>
                  </a:lnTo>
                  <a:lnTo>
                    <a:pt x="72" y="66"/>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397" name="Rectangle 37"/>
            <p:cNvSpPr>
              <a:spLocks noChangeArrowheads="1"/>
            </p:cNvSpPr>
            <p:nvPr/>
          </p:nvSpPr>
          <p:spPr bwMode="auto">
            <a:xfrm>
              <a:off x="4296" y="653"/>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271398" name="Arc 38"/>
            <p:cNvSpPr>
              <a:spLocks/>
            </p:cNvSpPr>
            <p:nvPr/>
          </p:nvSpPr>
          <p:spPr bwMode="auto">
            <a:xfrm>
              <a:off x="2105" y="608"/>
              <a:ext cx="1022" cy="582"/>
            </a:xfrm>
            <a:custGeom>
              <a:avLst/>
              <a:gdLst>
                <a:gd name="G0" fmla="+- 20466 0 0"/>
                <a:gd name="G1" fmla="+- 20925 0 0"/>
                <a:gd name="G2" fmla="+- 21600 0 0"/>
                <a:gd name="T0" fmla="*/ 0 w 20466"/>
                <a:gd name="T1" fmla="*/ 14017 h 20925"/>
                <a:gd name="T2" fmla="*/ 15107 w 20466"/>
                <a:gd name="T3" fmla="*/ 0 h 20925"/>
                <a:gd name="T4" fmla="*/ 20466 w 20466"/>
                <a:gd name="T5" fmla="*/ 20925 h 20925"/>
              </a:gdLst>
              <a:ahLst/>
              <a:cxnLst>
                <a:cxn ang="0">
                  <a:pos x="T0" y="T1"/>
                </a:cxn>
                <a:cxn ang="0">
                  <a:pos x="T2" y="T3"/>
                </a:cxn>
                <a:cxn ang="0">
                  <a:pos x="T4" y="T5"/>
                </a:cxn>
              </a:cxnLst>
              <a:rect l="0" t="0" r="r" b="b"/>
              <a:pathLst>
                <a:path w="20466" h="20925" fill="none" extrusionOk="0">
                  <a:moveTo>
                    <a:pt x="0" y="14017"/>
                  </a:moveTo>
                  <a:cubicBezTo>
                    <a:pt x="2338" y="7089"/>
                    <a:pt x="8023" y="1814"/>
                    <a:pt x="15107" y="0"/>
                  </a:cubicBezTo>
                </a:path>
                <a:path w="20466" h="20925" stroke="0" extrusionOk="0">
                  <a:moveTo>
                    <a:pt x="0" y="14017"/>
                  </a:moveTo>
                  <a:cubicBezTo>
                    <a:pt x="2338" y="7089"/>
                    <a:pt x="8023" y="1814"/>
                    <a:pt x="15107" y="0"/>
                  </a:cubicBezTo>
                  <a:lnTo>
                    <a:pt x="20466" y="20925"/>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399" name="Rectangle 39"/>
            <p:cNvSpPr>
              <a:spLocks noChangeArrowheads="1"/>
            </p:cNvSpPr>
            <p:nvPr/>
          </p:nvSpPr>
          <p:spPr bwMode="auto">
            <a:xfrm>
              <a:off x="2608" y="866"/>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271400" name="Line 40"/>
            <p:cNvSpPr>
              <a:spLocks noChangeShapeType="1"/>
            </p:cNvSpPr>
            <p:nvPr/>
          </p:nvSpPr>
          <p:spPr bwMode="auto">
            <a:xfrm>
              <a:off x="2125" y="1029"/>
              <a:ext cx="2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01" name="Freeform 41"/>
            <p:cNvSpPr>
              <a:spLocks/>
            </p:cNvSpPr>
            <p:nvPr/>
          </p:nvSpPr>
          <p:spPr bwMode="auto">
            <a:xfrm>
              <a:off x="2333" y="1000"/>
              <a:ext cx="70" cy="58"/>
            </a:xfrm>
            <a:custGeom>
              <a:avLst/>
              <a:gdLst>
                <a:gd name="T0" fmla="*/ 0 w 70"/>
                <a:gd name="T1" fmla="*/ 58 h 58"/>
                <a:gd name="T2" fmla="*/ 11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1"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02" name="Rectangle 42"/>
            <p:cNvSpPr>
              <a:spLocks noChangeArrowheads="1"/>
            </p:cNvSpPr>
            <p:nvPr/>
          </p:nvSpPr>
          <p:spPr bwMode="auto">
            <a:xfrm>
              <a:off x="2245" y="86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271403" name="Line 43"/>
            <p:cNvSpPr>
              <a:spLocks noChangeShapeType="1"/>
            </p:cNvSpPr>
            <p:nvPr/>
          </p:nvSpPr>
          <p:spPr bwMode="auto">
            <a:xfrm>
              <a:off x="2570" y="1029"/>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04" name="Freeform 44"/>
            <p:cNvSpPr>
              <a:spLocks/>
            </p:cNvSpPr>
            <p:nvPr/>
          </p:nvSpPr>
          <p:spPr bwMode="auto">
            <a:xfrm>
              <a:off x="2835" y="1000"/>
              <a:ext cx="69" cy="58"/>
            </a:xfrm>
            <a:custGeom>
              <a:avLst/>
              <a:gdLst>
                <a:gd name="T0" fmla="*/ 0 w 69"/>
                <a:gd name="T1" fmla="*/ 58 h 58"/>
                <a:gd name="T2" fmla="*/ 10 w 69"/>
                <a:gd name="T3" fmla="*/ 29 h 58"/>
                <a:gd name="T4" fmla="*/ 0 w 69"/>
                <a:gd name="T5" fmla="*/ 0 h 58"/>
                <a:gd name="T6" fmla="*/ 69 w 69"/>
                <a:gd name="T7" fmla="*/ 29 h 58"/>
                <a:gd name="T8" fmla="*/ 0 w 69"/>
                <a:gd name="T9" fmla="*/ 58 h 58"/>
              </a:gdLst>
              <a:ahLst/>
              <a:cxnLst>
                <a:cxn ang="0">
                  <a:pos x="T0" y="T1"/>
                </a:cxn>
                <a:cxn ang="0">
                  <a:pos x="T2" y="T3"/>
                </a:cxn>
                <a:cxn ang="0">
                  <a:pos x="T4" y="T5"/>
                </a:cxn>
                <a:cxn ang="0">
                  <a:pos x="T6" y="T7"/>
                </a:cxn>
                <a:cxn ang="0">
                  <a:pos x="T8" y="T9"/>
                </a:cxn>
              </a:cxnLst>
              <a:rect l="0" t="0" r="r" b="b"/>
              <a:pathLst>
                <a:path w="69" h="58">
                  <a:moveTo>
                    <a:pt x="0" y="58"/>
                  </a:moveTo>
                  <a:lnTo>
                    <a:pt x="10" y="29"/>
                  </a:lnTo>
                  <a:lnTo>
                    <a:pt x="0" y="0"/>
                  </a:lnTo>
                  <a:lnTo>
                    <a:pt x="69"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05" name="Rectangle 45"/>
            <p:cNvSpPr>
              <a:spLocks noChangeArrowheads="1"/>
            </p:cNvSpPr>
            <p:nvPr/>
          </p:nvSpPr>
          <p:spPr bwMode="auto">
            <a:xfrm>
              <a:off x="3182" y="86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E</a:t>
              </a:r>
              <a:endParaRPr lang="en-US" altLang="zh-CN" sz="2800">
                <a:ea typeface="宋体" pitchFamily="2" charset="-122"/>
              </a:endParaRPr>
            </a:p>
          </p:txBody>
        </p:sp>
        <p:sp>
          <p:nvSpPr>
            <p:cNvPr id="271406" name="Line 46"/>
            <p:cNvSpPr>
              <a:spLocks noChangeShapeType="1"/>
            </p:cNvSpPr>
            <p:nvPr/>
          </p:nvSpPr>
          <p:spPr bwMode="auto">
            <a:xfrm>
              <a:off x="3071" y="1029"/>
              <a:ext cx="2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07" name="Freeform 47"/>
            <p:cNvSpPr>
              <a:spLocks/>
            </p:cNvSpPr>
            <p:nvPr/>
          </p:nvSpPr>
          <p:spPr bwMode="auto">
            <a:xfrm>
              <a:off x="3280" y="100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08" name="Arc 48"/>
            <p:cNvSpPr>
              <a:spLocks/>
            </p:cNvSpPr>
            <p:nvPr/>
          </p:nvSpPr>
          <p:spPr bwMode="auto">
            <a:xfrm>
              <a:off x="2848" y="608"/>
              <a:ext cx="595" cy="368"/>
            </a:xfrm>
            <a:custGeom>
              <a:avLst/>
              <a:gdLst>
                <a:gd name="G0" fmla="+- 35 0 0"/>
                <a:gd name="G1" fmla="+- 21600 0 0"/>
                <a:gd name="G2" fmla="+- 21600 0 0"/>
                <a:gd name="T0" fmla="*/ 0 w 21164"/>
                <a:gd name="T1" fmla="*/ 0 h 21600"/>
                <a:gd name="T2" fmla="*/ 21164 w 21164"/>
                <a:gd name="T3" fmla="*/ 17116 h 21600"/>
                <a:gd name="T4" fmla="*/ 35 w 21164"/>
                <a:gd name="T5" fmla="*/ 21600 h 21600"/>
              </a:gdLst>
              <a:ahLst/>
              <a:cxnLst>
                <a:cxn ang="0">
                  <a:pos x="T0" y="T1"/>
                </a:cxn>
                <a:cxn ang="0">
                  <a:pos x="T2" y="T3"/>
                </a:cxn>
                <a:cxn ang="0">
                  <a:pos x="T4" y="T5"/>
                </a:cxn>
              </a:cxnLst>
              <a:rect l="0" t="0" r="r" b="b"/>
              <a:pathLst>
                <a:path w="21164" h="21600" fill="none" extrusionOk="0">
                  <a:moveTo>
                    <a:pt x="0" y="0"/>
                  </a:moveTo>
                  <a:cubicBezTo>
                    <a:pt x="11" y="0"/>
                    <a:pt x="23" y="-1"/>
                    <a:pt x="35" y="0"/>
                  </a:cubicBezTo>
                  <a:cubicBezTo>
                    <a:pt x="10236" y="0"/>
                    <a:pt x="19046" y="7136"/>
                    <a:pt x="21164" y="17115"/>
                  </a:cubicBezTo>
                </a:path>
                <a:path w="21164" h="21600" stroke="0" extrusionOk="0">
                  <a:moveTo>
                    <a:pt x="0" y="0"/>
                  </a:moveTo>
                  <a:cubicBezTo>
                    <a:pt x="11" y="0"/>
                    <a:pt x="23" y="-1"/>
                    <a:pt x="35" y="0"/>
                  </a:cubicBezTo>
                  <a:cubicBezTo>
                    <a:pt x="10236" y="0"/>
                    <a:pt x="19046" y="7136"/>
                    <a:pt x="21164" y="17115"/>
                  </a:cubicBezTo>
                  <a:lnTo>
                    <a:pt x="35"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409" name="Freeform 49"/>
            <p:cNvSpPr>
              <a:spLocks/>
            </p:cNvSpPr>
            <p:nvPr/>
          </p:nvSpPr>
          <p:spPr bwMode="auto">
            <a:xfrm>
              <a:off x="3408" y="877"/>
              <a:ext cx="58" cy="72"/>
            </a:xfrm>
            <a:custGeom>
              <a:avLst/>
              <a:gdLst>
                <a:gd name="T0" fmla="*/ 0 w 58"/>
                <a:gd name="T1" fmla="*/ 16 h 72"/>
                <a:gd name="T2" fmla="*/ 31 w 58"/>
                <a:gd name="T3" fmla="*/ 18 h 72"/>
                <a:gd name="T4" fmla="*/ 58 w 58"/>
                <a:gd name="T5" fmla="*/ 0 h 72"/>
                <a:gd name="T6" fmla="*/ 47 w 58"/>
                <a:gd name="T7" fmla="*/ 72 h 72"/>
                <a:gd name="T8" fmla="*/ 0 w 58"/>
                <a:gd name="T9" fmla="*/ 16 h 72"/>
              </a:gdLst>
              <a:ahLst/>
              <a:cxnLst>
                <a:cxn ang="0">
                  <a:pos x="T0" y="T1"/>
                </a:cxn>
                <a:cxn ang="0">
                  <a:pos x="T2" y="T3"/>
                </a:cxn>
                <a:cxn ang="0">
                  <a:pos x="T4" y="T5"/>
                </a:cxn>
                <a:cxn ang="0">
                  <a:pos x="T6" y="T7"/>
                </a:cxn>
                <a:cxn ang="0">
                  <a:pos x="T8" y="T9"/>
                </a:cxn>
              </a:cxnLst>
              <a:rect l="0" t="0" r="r" b="b"/>
              <a:pathLst>
                <a:path w="58" h="72">
                  <a:moveTo>
                    <a:pt x="0" y="16"/>
                  </a:moveTo>
                  <a:lnTo>
                    <a:pt x="31" y="18"/>
                  </a:lnTo>
                  <a:lnTo>
                    <a:pt x="58" y="0"/>
                  </a:lnTo>
                  <a:lnTo>
                    <a:pt x="47" y="72"/>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10" name="Oval 50"/>
            <p:cNvSpPr>
              <a:spLocks noChangeArrowheads="1"/>
            </p:cNvSpPr>
            <p:nvPr/>
          </p:nvSpPr>
          <p:spPr bwMode="auto">
            <a:xfrm>
              <a:off x="3856"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411" name="Rectangle 51"/>
            <p:cNvSpPr>
              <a:spLocks noChangeArrowheads="1"/>
            </p:cNvSpPr>
            <p:nvPr/>
          </p:nvSpPr>
          <p:spPr bwMode="auto">
            <a:xfrm>
              <a:off x="3906"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6</a:t>
              </a:r>
              <a:endParaRPr lang="en-US" altLang="zh-CN" sz="2800">
                <a:ea typeface="宋体" pitchFamily="2" charset="-122"/>
              </a:endParaRPr>
            </a:p>
          </p:txBody>
        </p:sp>
        <p:sp>
          <p:nvSpPr>
            <p:cNvPr id="271412" name="Rectangle 52"/>
            <p:cNvSpPr>
              <a:spLocks noChangeArrowheads="1"/>
            </p:cNvSpPr>
            <p:nvPr/>
          </p:nvSpPr>
          <p:spPr bwMode="auto">
            <a:xfrm>
              <a:off x="3628" y="866"/>
              <a:ext cx="15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271413" name="Line 53"/>
            <p:cNvSpPr>
              <a:spLocks noChangeShapeType="1"/>
            </p:cNvSpPr>
            <p:nvPr/>
          </p:nvSpPr>
          <p:spPr bwMode="auto">
            <a:xfrm>
              <a:off x="3517" y="1029"/>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14" name="Freeform 54"/>
            <p:cNvSpPr>
              <a:spLocks/>
            </p:cNvSpPr>
            <p:nvPr/>
          </p:nvSpPr>
          <p:spPr bwMode="auto">
            <a:xfrm>
              <a:off x="3781" y="100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15" name="Rectangle 55"/>
            <p:cNvSpPr>
              <a:spLocks noChangeArrowheads="1"/>
            </p:cNvSpPr>
            <p:nvPr/>
          </p:nvSpPr>
          <p:spPr bwMode="auto">
            <a:xfrm>
              <a:off x="4014" y="866"/>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271416" name="Line 56"/>
            <p:cNvSpPr>
              <a:spLocks noChangeShapeType="1"/>
            </p:cNvSpPr>
            <p:nvPr/>
          </p:nvSpPr>
          <p:spPr bwMode="auto">
            <a:xfrm>
              <a:off x="4018" y="1029"/>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17" name="Freeform 57"/>
            <p:cNvSpPr>
              <a:spLocks/>
            </p:cNvSpPr>
            <p:nvPr/>
          </p:nvSpPr>
          <p:spPr bwMode="auto">
            <a:xfrm>
              <a:off x="4282" y="1000"/>
              <a:ext cx="70" cy="58"/>
            </a:xfrm>
            <a:custGeom>
              <a:avLst/>
              <a:gdLst>
                <a:gd name="T0" fmla="*/ 0 w 70"/>
                <a:gd name="T1" fmla="*/ 58 h 58"/>
                <a:gd name="T2" fmla="*/ 11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1"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18" name="Arc 58"/>
            <p:cNvSpPr>
              <a:spLocks/>
            </p:cNvSpPr>
            <p:nvPr/>
          </p:nvSpPr>
          <p:spPr bwMode="auto">
            <a:xfrm>
              <a:off x="3492" y="768"/>
              <a:ext cx="377" cy="262"/>
            </a:xfrm>
            <a:custGeom>
              <a:avLst/>
              <a:gdLst>
                <a:gd name="G0" fmla="+- 21145 0 0"/>
                <a:gd name="G1" fmla="+- 21600 0 0"/>
                <a:gd name="G2" fmla="+- 21600 0 0"/>
                <a:gd name="T0" fmla="*/ 0 w 21145"/>
                <a:gd name="T1" fmla="*/ 17188 h 21600"/>
                <a:gd name="T2" fmla="*/ 21145 w 21145"/>
                <a:gd name="T3" fmla="*/ 0 h 21600"/>
                <a:gd name="T4" fmla="*/ 21145 w 21145"/>
                <a:gd name="T5" fmla="*/ 21600 h 21600"/>
              </a:gdLst>
              <a:ahLst/>
              <a:cxnLst>
                <a:cxn ang="0">
                  <a:pos x="T0" y="T1"/>
                </a:cxn>
                <a:cxn ang="0">
                  <a:pos x="T2" y="T3"/>
                </a:cxn>
                <a:cxn ang="0">
                  <a:pos x="T4" y="T5"/>
                </a:cxn>
              </a:cxnLst>
              <a:rect l="0" t="0" r="r" b="b"/>
              <a:pathLst>
                <a:path w="21145" h="21600" fill="none" extrusionOk="0">
                  <a:moveTo>
                    <a:pt x="0" y="17188"/>
                  </a:moveTo>
                  <a:cubicBezTo>
                    <a:pt x="2089" y="7174"/>
                    <a:pt x="10916" y="0"/>
                    <a:pt x="21144" y="0"/>
                  </a:cubicBezTo>
                </a:path>
                <a:path w="21145" h="21600" stroke="0" extrusionOk="0">
                  <a:moveTo>
                    <a:pt x="0" y="17188"/>
                  </a:moveTo>
                  <a:cubicBezTo>
                    <a:pt x="2089" y="7174"/>
                    <a:pt x="10916" y="0"/>
                    <a:pt x="21144" y="0"/>
                  </a:cubicBezTo>
                  <a:lnTo>
                    <a:pt x="21145"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419" name="Arc 59"/>
            <p:cNvSpPr>
              <a:spLocks/>
            </p:cNvSpPr>
            <p:nvPr/>
          </p:nvSpPr>
          <p:spPr bwMode="auto">
            <a:xfrm>
              <a:off x="3795" y="768"/>
              <a:ext cx="524" cy="315"/>
            </a:xfrm>
            <a:custGeom>
              <a:avLst/>
              <a:gdLst>
                <a:gd name="G0" fmla="+- 0 0 0"/>
                <a:gd name="G1" fmla="+- 21600 0 0"/>
                <a:gd name="G2" fmla="+- 21600 0 0"/>
                <a:gd name="T0" fmla="*/ 0 w 19770"/>
                <a:gd name="T1" fmla="*/ 0 h 21600"/>
                <a:gd name="T2" fmla="*/ 19770 w 19770"/>
                <a:gd name="T3" fmla="*/ 12898 h 21600"/>
                <a:gd name="T4" fmla="*/ 0 w 19770"/>
                <a:gd name="T5" fmla="*/ 21600 h 21600"/>
              </a:gdLst>
              <a:ahLst/>
              <a:cxnLst>
                <a:cxn ang="0">
                  <a:pos x="T0" y="T1"/>
                </a:cxn>
                <a:cxn ang="0">
                  <a:pos x="T2" y="T3"/>
                </a:cxn>
                <a:cxn ang="0">
                  <a:pos x="T4" y="T5"/>
                </a:cxn>
              </a:cxnLst>
              <a:rect l="0" t="0" r="r" b="b"/>
              <a:pathLst>
                <a:path w="19770" h="21600" fill="none" extrusionOk="0">
                  <a:moveTo>
                    <a:pt x="-1" y="0"/>
                  </a:moveTo>
                  <a:cubicBezTo>
                    <a:pt x="8564" y="0"/>
                    <a:pt x="16319" y="5059"/>
                    <a:pt x="19769" y="12898"/>
                  </a:cubicBezTo>
                </a:path>
                <a:path w="19770" h="21600" stroke="0" extrusionOk="0">
                  <a:moveTo>
                    <a:pt x="-1" y="0"/>
                  </a:moveTo>
                  <a:cubicBezTo>
                    <a:pt x="8564" y="0"/>
                    <a:pt x="16319" y="5059"/>
                    <a:pt x="19769" y="12898"/>
                  </a:cubicBezTo>
                  <a:lnTo>
                    <a:pt x="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420" name="Freeform 60"/>
            <p:cNvSpPr>
              <a:spLocks/>
            </p:cNvSpPr>
            <p:nvPr/>
          </p:nvSpPr>
          <p:spPr bwMode="auto">
            <a:xfrm>
              <a:off x="4283" y="927"/>
              <a:ext cx="64" cy="71"/>
            </a:xfrm>
            <a:custGeom>
              <a:avLst/>
              <a:gdLst>
                <a:gd name="T0" fmla="*/ 0 w 64"/>
                <a:gd name="T1" fmla="*/ 31 h 71"/>
                <a:gd name="T2" fmla="*/ 32 w 64"/>
                <a:gd name="T3" fmla="*/ 23 h 71"/>
                <a:gd name="T4" fmla="*/ 51 w 64"/>
                <a:gd name="T5" fmla="*/ 0 h 71"/>
                <a:gd name="T6" fmla="*/ 64 w 64"/>
                <a:gd name="T7" fmla="*/ 71 h 71"/>
                <a:gd name="T8" fmla="*/ 0 w 64"/>
                <a:gd name="T9" fmla="*/ 31 h 71"/>
              </a:gdLst>
              <a:ahLst/>
              <a:cxnLst>
                <a:cxn ang="0">
                  <a:pos x="T0" y="T1"/>
                </a:cxn>
                <a:cxn ang="0">
                  <a:pos x="T2" y="T3"/>
                </a:cxn>
                <a:cxn ang="0">
                  <a:pos x="T4" y="T5"/>
                </a:cxn>
                <a:cxn ang="0">
                  <a:pos x="T6" y="T7"/>
                </a:cxn>
                <a:cxn ang="0">
                  <a:pos x="T8" y="T9"/>
                </a:cxn>
              </a:cxnLst>
              <a:rect l="0" t="0" r="r" b="b"/>
              <a:pathLst>
                <a:path w="64" h="71">
                  <a:moveTo>
                    <a:pt x="0" y="31"/>
                  </a:moveTo>
                  <a:lnTo>
                    <a:pt x="32" y="23"/>
                  </a:lnTo>
                  <a:lnTo>
                    <a:pt x="51" y="0"/>
                  </a:lnTo>
                  <a:lnTo>
                    <a:pt x="64" y="71"/>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21" name="Freeform 61"/>
            <p:cNvSpPr>
              <a:spLocks/>
            </p:cNvSpPr>
            <p:nvPr/>
          </p:nvSpPr>
          <p:spPr bwMode="auto">
            <a:xfrm>
              <a:off x="3062" y="1089"/>
              <a:ext cx="1900" cy="283"/>
            </a:xfrm>
            <a:custGeom>
              <a:avLst/>
              <a:gdLst>
                <a:gd name="T0" fmla="*/ 8 w 1900"/>
                <a:gd name="T1" fmla="*/ 7 h 283"/>
                <a:gd name="T2" fmla="*/ 25 w 1900"/>
                <a:gd name="T3" fmla="*/ 23 h 283"/>
                <a:gd name="T4" fmla="*/ 45 w 1900"/>
                <a:gd name="T5" fmla="*/ 36 h 283"/>
                <a:gd name="T6" fmla="*/ 67 w 1900"/>
                <a:gd name="T7" fmla="*/ 49 h 283"/>
                <a:gd name="T8" fmla="*/ 90 w 1900"/>
                <a:gd name="T9" fmla="*/ 63 h 283"/>
                <a:gd name="T10" fmla="*/ 118 w 1900"/>
                <a:gd name="T11" fmla="*/ 76 h 283"/>
                <a:gd name="T12" fmla="*/ 146 w 1900"/>
                <a:gd name="T13" fmla="*/ 88 h 283"/>
                <a:gd name="T14" fmla="*/ 177 w 1900"/>
                <a:gd name="T15" fmla="*/ 101 h 283"/>
                <a:gd name="T16" fmla="*/ 210 w 1900"/>
                <a:gd name="T17" fmla="*/ 114 h 283"/>
                <a:gd name="T18" fmla="*/ 245 w 1900"/>
                <a:gd name="T19" fmla="*/ 125 h 283"/>
                <a:gd name="T20" fmla="*/ 283 w 1900"/>
                <a:gd name="T21" fmla="*/ 137 h 283"/>
                <a:gd name="T22" fmla="*/ 322 w 1900"/>
                <a:gd name="T23" fmla="*/ 148 h 283"/>
                <a:gd name="T24" fmla="*/ 364 w 1900"/>
                <a:gd name="T25" fmla="*/ 158 h 283"/>
                <a:gd name="T26" fmla="*/ 407 w 1900"/>
                <a:gd name="T27" fmla="*/ 169 h 283"/>
                <a:gd name="T28" fmla="*/ 451 w 1900"/>
                <a:gd name="T29" fmla="*/ 179 h 283"/>
                <a:gd name="T30" fmla="*/ 499 w 1900"/>
                <a:gd name="T31" fmla="*/ 188 h 283"/>
                <a:gd name="T32" fmla="*/ 547 w 1900"/>
                <a:gd name="T33" fmla="*/ 198 h 283"/>
                <a:gd name="T34" fmla="*/ 597 w 1900"/>
                <a:gd name="T35" fmla="*/ 206 h 283"/>
                <a:gd name="T36" fmla="*/ 651 w 1900"/>
                <a:gd name="T37" fmla="*/ 216 h 283"/>
                <a:gd name="T38" fmla="*/ 704 w 1900"/>
                <a:gd name="T39" fmla="*/ 223 h 283"/>
                <a:gd name="T40" fmla="*/ 758 w 1900"/>
                <a:gd name="T41" fmla="*/ 231 h 283"/>
                <a:gd name="T42" fmla="*/ 814 w 1900"/>
                <a:gd name="T43" fmla="*/ 238 h 283"/>
                <a:gd name="T44" fmla="*/ 873 w 1900"/>
                <a:gd name="T45" fmla="*/ 244 h 283"/>
                <a:gd name="T46" fmla="*/ 932 w 1900"/>
                <a:gd name="T47" fmla="*/ 249 h 283"/>
                <a:gd name="T48" fmla="*/ 993 w 1900"/>
                <a:gd name="T49" fmla="*/ 256 h 283"/>
                <a:gd name="T50" fmla="*/ 1054 w 1900"/>
                <a:gd name="T51" fmla="*/ 261 h 283"/>
                <a:gd name="T52" fmla="*/ 1116 w 1900"/>
                <a:gd name="T53" fmla="*/ 266 h 283"/>
                <a:gd name="T54" fmla="*/ 1181 w 1900"/>
                <a:gd name="T55" fmla="*/ 269 h 283"/>
                <a:gd name="T56" fmla="*/ 1246 w 1900"/>
                <a:gd name="T57" fmla="*/ 273 h 283"/>
                <a:gd name="T58" fmla="*/ 1311 w 1900"/>
                <a:gd name="T59" fmla="*/ 276 h 283"/>
                <a:gd name="T60" fmla="*/ 1377 w 1900"/>
                <a:gd name="T61" fmla="*/ 278 h 283"/>
                <a:gd name="T62" fmla="*/ 1444 w 1900"/>
                <a:gd name="T63" fmla="*/ 280 h 283"/>
                <a:gd name="T64" fmla="*/ 1511 w 1900"/>
                <a:gd name="T65" fmla="*/ 281 h 283"/>
                <a:gd name="T66" fmla="*/ 1579 w 1900"/>
                <a:gd name="T67" fmla="*/ 283 h 283"/>
                <a:gd name="T68" fmla="*/ 1647 w 1900"/>
                <a:gd name="T69" fmla="*/ 283 h 283"/>
                <a:gd name="T70" fmla="*/ 1717 w 1900"/>
                <a:gd name="T71" fmla="*/ 283 h 283"/>
                <a:gd name="T72" fmla="*/ 1785 w 1900"/>
                <a:gd name="T73" fmla="*/ 283 h 283"/>
                <a:gd name="T74" fmla="*/ 1855 w 1900"/>
                <a:gd name="T75" fmla="*/ 280 h 283"/>
                <a:gd name="T76" fmla="*/ 1900 w 1900"/>
                <a:gd name="T77" fmla="*/ 2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00" h="283">
                  <a:moveTo>
                    <a:pt x="0" y="0"/>
                  </a:moveTo>
                  <a:lnTo>
                    <a:pt x="8" y="7"/>
                  </a:lnTo>
                  <a:lnTo>
                    <a:pt x="16" y="15"/>
                  </a:lnTo>
                  <a:lnTo>
                    <a:pt x="25" y="23"/>
                  </a:lnTo>
                  <a:lnTo>
                    <a:pt x="35" y="28"/>
                  </a:lnTo>
                  <a:lnTo>
                    <a:pt x="45" y="36"/>
                  </a:lnTo>
                  <a:lnTo>
                    <a:pt x="56" y="43"/>
                  </a:lnTo>
                  <a:lnTo>
                    <a:pt x="67" y="49"/>
                  </a:lnTo>
                  <a:lnTo>
                    <a:pt x="79" y="56"/>
                  </a:lnTo>
                  <a:lnTo>
                    <a:pt x="90" y="63"/>
                  </a:lnTo>
                  <a:lnTo>
                    <a:pt x="104" y="69"/>
                  </a:lnTo>
                  <a:lnTo>
                    <a:pt x="118" y="76"/>
                  </a:lnTo>
                  <a:lnTo>
                    <a:pt x="131" y="81"/>
                  </a:lnTo>
                  <a:lnTo>
                    <a:pt x="146" y="88"/>
                  </a:lnTo>
                  <a:lnTo>
                    <a:pt x="162" y="96"/>
                  </a:lnTo>
                  <a:lnTo>
                    <a:pt x="177" y="101"/>
                  </a:lnTo>
                  <a:lnTo>
                    <a:pt x="194" y="108"/>
                  </a:lnTo>
                  <a:lnTo>
                    <a:pt x="210" y="114"/>
                  </a:lnTo>
                  <a:lnTo>
                    <a:pt x="227" y="119"/>
                  </a:lnTo>
                  <a:lnTo>
                    <a:pt x="245" y="125"/>
                  </a:lnTo>
                  <a:lnTo>
                    <a:pt x="264" y="130"/>
                  </a:lnTo>
                  <a:lnTo>
                    <a:pt x="283" y="137"/>
                  </a:lnTo>
                  <a:lnTo>
                    <a:pt x="303" y="143"/>
                  </a:lnTo>
                  <a:lnTo>
                    <a:pt x="322" y="148"/>
                  </a:lnTo>
                  <a:lnTo>
                    <a:pt x="342" y="154"/>
                  </a:lnTo>
                  <a:lnTo>
                    <a:pt x="364" y="158"/>
                  </a:lnTo>
                  <a:lnTo>
                    <a:pt x="385" y="164"/>
                  </a:lnTo>
                  <a:lnTo>
                    <a:pt x="407" y="169"/>
                  </a:lnTo>
                  <a:lnTo>
                    <a:pt x="429" y="175"/>
                  </a:lnTo>
                  <a:lnTo>
                    <a:pt x="451" y="179"/>
                  </a:lnTo>
                  <a:lnTo>
                    <a:pt x="474" y="184"/>
                  </a:lnTo>
                  <a:lnTo>
                    <a:pt x="499" y="188"/>
                  </a:lnTo>
                  <a:lnTo>
                    <a:pt x="523" y="194"/>
                  </a:lnTo>
                  <a:lnTo>
                    <a:pt x="547" y="198"/>
                  </a:lnTo>
                  <a:lnTo>
                    <a:pt x="572" y="203"/>
                  </a:lnTo>
                  <a:lnTo>
                    <a:pt x="597" y="206"/>
                  </a:lnTo>
                  <a:lnTo>
                    <a:pt x="623" y="211"/>
                  </a:lnTo>
                  <a:lnTo>
                    <a:pt x="651" y="216"/>
                  </a:lnTo>
                  <a:lnTo>
                    <a:pt x="676" y="219"/>
                  </a:lnTo>
                  <a:lnTo>
                    <a:pt x="704" y="223"/>
                  </a:lnTo>
                  <a:lnTo>
                    <a:pt x="731" y="227"/>
                  </a:lnTo>
                  <a:lnTo>
                    <a:pt x="758" y="231"/>
                  </a:lnTo>
                  <a:lnTo>
                    <a:pt x="786" y="235"/>
                  </a:lnTo>
                  <a:lnTo>
                    <a:pt x="814" y="238"/>
                  </a:lnTo>
                  <a:lnTo>
                    <a:pt x="843" y="240"/>
                  </a:lnTo>
                  <a:lnTo>
                    <a:pt x="873" y="244"/>
                  </a:lnTo>
                  <a:lnTo>
                    <a:pt x="902" y="247"/>
                  </a:lnTo>
                  <a:lnTo>
                    <a:pt x="932" y="249"/>
                  </a:lnTo>
                  <a:lnTo>
                    <a:pt x="963" y="254"/>
                  </a:lnTo>
                  <a:lnTo>
                    <a:pt x="993" y="256"/>
                  </a:lnTo>
                  <a:lnTo>
                    <a:pt x="1023" y="258"/>
                  </a:lnTo>
                  <a:lnTo>
                    <a:pt x="1054" y="261"/>
                  </a:lnTo>
                  <a:lnTo>
                    <a:pt x="1084" y="264"/>
                  </a:lnTo>
                  <a:lnTo>
                    <a:pt x="1116" y="266"/>
                  </a:lnTo>
                  <a:lnTo>
                    <a:pt x="1148" y="267"/>
                  </a:lnTo>
                  <a:lnTo>
                    <a:pt x="1181" y="269"/>
                  </a:lnTo>
                  <a:lnTo>
                    <a:pt x="1213" y="271"/>
                  </a:lnTo>
                  <a:lnTo>
                    <a:pt x="1246" y="273"/>
                  </a:lnTo>
                  <a:lnTo>
                    <a:pt x="1278" y="275"/>
                  </a:lnTo>
                  <a:lnTo>
                    <a:pt x="1311" y="276"/>
                  </a:lnTo>
                  <a:lnTo>
                    <a:pt x="1343" y="277"/>
                  </a:lnTo>
                  <a:lnTo>
                    <a:pt x="1377" y="278"/>
                  </a:lnTo>
                  <a:lnTo>
                    <a:pt x="1410" y="279"/>
                  </a:lnTo>
                  <a:lnTo>
                    <a:pt x="1444" y="280"/>
                  </a:lnTo>
                  <a:lnTo>
                    <a:pt x="1478" y="280"/>
                  </a:lnTo>
                  <a:lnTo>
                    <a:pt x="1511" y="281"/>
                  </a:lnTo>
                  <a:lnTo>
                    <a:pt x="1545" y="281"/>
                  </a:lnTo>
                  <a:lnTo>
                    <a:pt x="1579" y="283"/>
                  </a:lnTo>
                  <a:lnTo>
                    <a:pt x="1613" y="283"/>
                  </a:lnTo>
                  <a:lnTo>
                    <a:pt x="1647" y="283"/>
                  </a:lnTo>
                  <a:lnTo>
                    <a:pt x="1682" y="283"/>
                  </a:lnTo>
                  <a:lnTo>
                    <a:pt x="1717" y="283"/>
                  </a:lnTo>
                  <a:lnTo>
                    <a:pt x="1751" y="283"/>
                  </a:lnTo>
                  <a:lnTo>
                    <a:pt x="1785" y="283"/>
                  </a:lnTo>
                  <a:lnTo>
                    <a:pt x="1820" y="281"/>
                  </a:lnTo>
                  <a:lnTo>
                    <a:pt x="1855" y="280"/>
                  </a:lnTo>
                  <a:lnTo>
                    <a:pt x="1889" y="280"/>
                  </a:lnTo>
                  <a:lnTo>
                    <a:pt x="1900" y="27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422" name="Freeform 62"/>
            <p:cNvSpPr>
              <a:spLocks/>
            </p:cNvSpPr>
            <p:nvPr/>
          </p:nvSpPr>
          <p:spPr bwMode="auto">
            <a:xfrm>
              <a:off x="4943" y="1340"/>
              <a:ext cx="71" cy="58"/>
            </a:xfrm>
            <a:custGeom>
              <a:avLst/>
              <a:gdLst>
                <a:gd name="T0" fmla="*/ 3 w 71"/>
                <a:gd name="T1" fmla="*/ 58 h 58"/>
                <a:gd name="T2" fmla="*/ 12 w 71"/>
                <a:gd name="T3" fmla="*/ 29 h 58"/>
                <a:gd name="T4" fmla="*/ 0 w 71"/>
                <a:gd name="T5" fmla="*/ 0 h 58"/>
                <a:gd name="T6" fmla="*/ 71 w 71"/>
                <a:gd name="T7" fmla="*/ 27 h 58"/>
                <a:gd name="T8" fmla="*/ 3 w 71"/>
                <a:gd name="T9" fmla="*/ 58 h 58"/>
              </a:gdLst>
              <a:ahLst/>
              <a:cxnLst>
                <a:cxn ang="0">
                  <a:pos x="T0" y="T1"/>
                </a:cxn>
                <a:cxn ang="0">
                  <a:pos x="T2" y="T3"/>
                </a:cxn>
                <a:cxn ang="0">
                  <a:pos x="T4" y="T5"/>
                </a:cxn>
                <a:cxn ang="0">
                  <a:pos x="T6" y="T7"/>
                </a:cxn>
                <a:cxn ang="0">
                  <a:pos x="T8" y="T9"/>
                </a:cxn>
              </a:cxnLst>
              <a:rect l="0" t="0" r="r" b="b"/>
              <a:pathLst>
                <a:path w="71" h="58">
                  <a:moveTo>
                    <a:pt x="3" y="58"/>
                  </a:moveTo>
                  <a:lnTo>
                    <a:pt x="12" y="29"/>
                  </a:lnTo>
                  <a:lnTo>
                    <a:pt x="0" y="0"/>
                  </a:lnTo>
                  <a:lnTo>
                    <a:pt x="71" y="27"/>
                  </a:lnTo>
                  <a:lnTo>
                    <a:pt x="3"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23" name="Rectangle 63"/>
            <p:cNvSpPr>
              <a:spLocks noChangeArrowheads="1"/>
            </p:cNvSpPr>
            <p:nvPr/>
          </p:nvSpPr>
          <p:spPr bwMode="auto">
            <a:xfrm>
              <a:off x="3628" y="1199"/>
              <a:ext cx="1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     </a:t>
              </a:r>
              <a:endParaRPr lang="en-US" altLang="zh-CN" sz="2800">
                <a:ea typeface="宋体" pitchFamily="2" charset="-122"/>
              </a:endParaRPr>
            </a:p>
          </p:txBody>
        </p:sp>
        <p:sp>
          <p:nvSpPr>
            <p:cNvPr id="271424" name="Rectangle 64"/>
            <p:cNvSpPr>
              <a:spLocks noChangeArrowheads="1"/>
            </p:cNvSpPr>
            <p:nvPr/>
          </p:nvSpPr>
          <p:spPr bwMode="auto">
            <a:xfrm>
              <a:off x="3560" y="1117"/>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271425" name="Rectangle 65"/>
            <p:cNvSpPr>
              <a:spLocks noChangeArrowheads="1"/>
            </p:cNvSpPr>
            <p:nvPr/>
          </p:nvSpPr>
          <p:spPr bwMode="auto">
            <a:xfrm>
              <a:off x="1791" y="1252"/>
              <a:ext cx="2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          </a:t>
              </a:r>
              <a:endParaRPr lang="en-US" altLang="zh-CN" sz="2800">
                <a:ea typeface="宋体" pitchFamily="2" charset="-122"/>
              </a:endParaRPr>
            </a:p>
          </p:txBody>
        </p:sp>
        <p:sp>
          <p:nvSpPr>
            <p:cNvPr id="271426" name="Rectangle 66"/>
            <p:cNvSpPr>
              <a:spLocks noChangeArrowheads="1"/>
            </p:cNvSpPr>
            <p:nvPr/>
          </p:nvSpPr>
          <p:spPr bwMode="auto">
            <a:xfrm>
              <a:off x="2656" y="1144"/>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271427" name="Line 67"/>
            <p:cNvSpPr>
              <a:spLocks noChangeShapeType="1"/>
            </p:cNvSpPr>
            <p:nvPr/>
          </p:nvSpPr>
          <p:spPr bwMode="auto">
            <a:xfrm>
              <a:off x="2632" y="496"/>
              <a:ext cx="234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28" name="Freeform 68"/>
            <p:cNvSpPr>
              <a:spLocks/>
            </p:cNvSpPr>
            <p:nvPr/>
          </p:nvSpPr>
          <p:spPr bwMode="auto">
            <a:xfrm>
              <a:off x="4956" y="46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29" name="Oval 69"/>
            <p:cNvSpPr>
              <a:spLocks noChangeArrowheads="1"/>
            </p:cNvSpPr>
            <p:nvPr/>
          </p:nvSpPr>
          <p:spPr bwMode="auto">
            <a:xfrm>
              <a:off x="1579" y="42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430" name="Rectangle 70"/>
            <p:cNvSpPr>
              <a:spLocks noChangeArrowheads="1"/>
            </p:cNvSpPr>
            <p:nvPr/>
          </p:nvSpPr>
          <p:spPr bwMode="auto">
            <a:xfrm>
              <a:off x="1629" y="4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0</a:t>
              </a:r>
              <a:endParaRPr lang="en-US" altLang="zh-CN" sz="2800">
                <a:ea typeface="宋体" pitchFamily="2" charset="-122"/>
              </a:endParaRPr>
            </a:p>
          </p:txBody>
        </p:sp>
        <p:sp>
          <p:nvSpPr>
            <p:cNvPr id="271431" name="Line 71"/>
            <p:cNvSpPr>
              <a:spLocks noChangeShapeType="1"/>
            </p:cNvSpPr>
            <p:nvPr/>
          </p:nvSpPr>
          <p:spPr bwMode="auto">
            <a:xfrm>
              <a:off x="1407" y="496"/>
              <a:ext cx="11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32" name="Freeform 72"/>
            <p:cNvSpPr>
              <a:spLocks/>
            </p:cNvSpPr>
            <p:nvPr/>
          </p:nvSpPr>
          <p:spPr bwMode="auto">
            <a:xfrm>
              <a:off x="1504" y="467"/>
              <a:ext cx="70" cy="58"/>
            </a:xfrm>
            <a:custGeom>
              <a:avLst/>
              <a:gdLst>
                <a:gd name="T0" fmla="*/ 0 w 70"/>
                <a:gd name="T1" fmla="*/ 58 h 58"/>
                <a:gd name="T2" fmla="*/ 11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1"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33" name="Line 73"/>
            <p:cNvSpPr>
              <a:spLocks noChangeShapeType="1"/>
            </p:cNvSpPr>
            <p:nvPr/>
          </p:nvSpPr>
          <p:spPr bwMode="auto">
            <a:xfrm>
              <a:off x="1741" y="496"/>
              <a:ext cx="67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34" name="Freeform 74"/>
            <p:cNvSpPr>
              <a:spLocks/>
            </p:cNvSpPr>
            <p:nvPr/>
          </p:nvSpPr>
          <p:spPr bwMode="auto">
            <a:xfrm>
              <a:off x="2395" y="46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35" name="Rectangle 75"/>
            <p:cNvSpPr>
              <a:spLocks noChangeArrowheads="1"/>
            </p:cNvSpPr>
            <p:nvPr/>
          </p:nvSpPr>
          <p:spPr bwMode="auto">
            <a:xfrm>
              <a:off x="1908" y="322"/>
              <a:ext cx="2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letter</a:t>
              </a:r>
              <a:endParaRPr lang="en-US" altLang="zh-CN" sz="2800">
                <a:ea typeface="宋体" pitchFamily="2" charset="-122"/>
              </a:endParaRPr>
            </a:p>
          </p:txBody>
        </p:sp>
        <p:sp>
          <p:nvSpPr>
            <p:cNvPr id="271436" name="Oval 76"/>
            <p:cNvSpPr>
              <a:spLocks noChangeArrowheads="1"/>
            </p:cNvSpPr>
            <p:nvPr/>
          </p:nvSpPr>
          <p:spPr bwMode="auto">
            <a:xfrm>
              <a:off x="2470" y="42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437" name="Rectangle 77"/>
            <p:cNvSpPr>
              <a:spLocks noChangeArrowheads="1"/>
            </p:cNvSpPr>
            <p:nvPr/>
          </p:nvSpPr>
          <p:spPr bwMode="auto">
            <a:xfrm>
              <a:off x="2520" y="4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a:t>
              </a:r>
              <a:endParaRPr lang="en-US" altLang="zh-CN" sz="2800">
                <a:ea typeface="宋体" pitchFamily="2" charset="-122"/>
              </a:endParaRPr>
            </a:p>
          </p:txBody>
        </p:sp>
        <p:sp>
          <p:nvSpPr>
            <p:cNvPr id="271438" name="Arc 78"/>
            <p:cNvSpPr>
              <a:spLocks/>
            </p:cNvSpPr>
            <p:nvPr/>
          </p:nvSpPr>
          <p:spPr bwMode="auto">
            <a:xfrm>
              <a:off x="2470" y="288"/>
              <a:ext cx="157" cy="136"/>
            </a:xfrm>
            <a:custGeom>
              <a:avLst/>
              <a:gdLst>
                <a:gd name="G0" fmla="+- 21600 0 0"/>
                <a:gd name="G1" fmla="+- 21600 0 0"/>
                <a:gd name="G2" fmla="+- 21600 0 0"/>
                <a:gd name="T0" fmla="*/ 3350 w 43200"/>
                <a:gd name="T1" fmla="*/ 33154 h 37849"/>
                <a:gd name="T2" fmla="*/ 35831 w 43200"/>
                <a:gd name="T3" fmla="*/ 37849 h 37849"/>
                <a:gd name="T4" fmla="*/ 21600 w 43200"/>
                <a:gd name="T5" fmla="*/ 21600 h 37849"/>
              </a:gdLst>
              <a:ahLst/>
              <a:cxnLst>
                <a:cxn ang="0">
                  <a:pos x="T0" y="T1"/>
                </a:cxn>
                <a:cxn ang="0">
                  <a:pos x="T2" y="T3"/>
                </a:cxn>
                <a:cxn ang="0">
                  <a:pos x="T4" y="T5"/>
                </a:cxn>
              </a:cxnLst>
              <a:rect l="0" t="0" r="r" b="b"/>
              <a:pathLst>
                <a:path w="43200" h="37849" fill="none" extrusionOk="0">
                  <a:moveTo>
                    <a:pt x="3349" y="33154"/>
                  </a:moveTo>
                  <a:cubicBezTo>
                    <a:pt x="1161" y="29697"/>
                    <a:pt x="0" y="25690"/>
                    <a:pt x="0" y="21600"/>
                  </a:cubicBezTo>
                  <a:cubicBezTo>
                    <a:pt x="0" y="9670"/>
                    <a:pt x="9670" y="0"/>
                    <a:pt x="21600" y="0"/>
                  </a:cubicBezTo>
                  <a:cubicBezTo>
                    <a:pt x="33529" y="0"/>
                    <a:pt x="43200" y="9670"/>
                    <a:pt x="43200" y="21600"/>
                  </a:cubicBezTo>
                  <a:cubicBezTo>
                    <a:pt x="43200" y="27825"/>
                    <a:pt x="40514" y="33747"/>
                    <a:pt x="35831" y="37849"/>
                  </a:cubicBezTo>
                </a:path>
                <a:path w="43200" h="37849" stroke="0" extrusionOk="0">
                  <a:moveTo>
                    <a:pt x="3349" y="33154"/>
                  </a:moveTo>
                  <a:cubicBezTo>
                    <a:pt x="1161" y="29697"/>
                    <a:pt x="0" y="25690"/>
                    <a:pt x="0" y="21600"/>
                  </a:cubicBezTo>
                  <a:cubicBezTo>
                    <a:pt x="0" y="9670"/>
                    <a:pt x="9670" y="0"/>
                    <a:pt x="21600" y="0"/>
                  </a:cubicBezTo>
                  <a:cubicBezTo>
                    <a:pt x="33529" y="0"/>
                    <a:pt x="43200" y="9670"/>
                    <a:pt x="43200" y="21600"/>
                  </a:cubicBezTo>
                  <a:cubicBezTo>
                    <a:pt x="43200" y="27825"/>
                    <a:pt x="40514" y="33747"/>
                    <a:pt x="35831" y="37849"/>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439" name="Freeform 79"/>
            <p:cNvSpPr>
              <a:spLocks/>
            </p:cNvSpPr>
            <p:nvPr/>
          </p:nvSpPr>
          <p:spPr bwMode="auto">
            <a:xfrm>
              <a:off x="2449" y="375"/>
              <a:ext cx="72" cy="65"/>
            </a:xfrm>
            <a:custGeom>
              <a:avLst/>
              <a:gdLst>
                <a:gd name="T0" fmla="*/ 0 w 72"/>
                <a:gd name="T1" fmla="*/ 43 h 65"/>
                <a:gd name="T2" fmla="*/ 28 w 72"/>
                <a:gd name="T3" fmla="*/ 28 h 65"/>
                <a:gd name="T4" fmla="*/ 40 w 72"/>
                <a:gd name="T5" fmla="*/ 0 h 65"/>
                <a:gd name="T6" fmla="*/ 72 w 72"/>
                <a:gd name="T7" fmla="*/ 65 h 65"/>
                <a:gd name="T8" fmla="*/ 0 w 72"/>
                <a:gd name="T9" fmla="*/ 43 h 65"/>
              </a:gdLst>
              <a:ahLst/>
              <a:cxnLst>
                <a:cxn ang="0">
                  <a:pos x="T0" y="T1"/>
                </a:cxn>
                <a:cxn ang="0">
                  <a:pos x="T2" y="T3"/>
                </a:cxn>
                <a:cxn ang="0">
                  <a:pos x="T4" y="T5"/>
                </a:cxn>
                <a:cxn ang="0">
                  <a:pos x="T6" y="T7"/>
                </a:cxn>
                <a:cxn ang="0">
                  <a:pos x="T8" y="T9"/>
                </a:cxn>
              </a:cxnLst>
              <a:rect l="0" t="0" r="r" b="b"/>
              <a:pathLst>
                <a:path w="72" h="65">
                  <a:moveTo>
                    <a:pt x="0" y="43"/>
                  </a:moveTo>
                  <a:lnTo>
                    <a:pt x="28" y="28"/>
                  </a:lnTo>
                  <a:lnTo>
                    <a:pt x="40" y="0"/>
                  </a:lnTo>
                  <a:lnTo>
                    <a:pt x="72" y="65"/>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40" name="Rectangle 80"/>
            <p:cNvSpPr>
              <a:spLocks noChangeArrowheads="1"/>
            </p:cNvSpPr>
            <p:nvPr/>
          </p:nvSpPr>
          <p:spPr bwMode="auto">
            <a:xfrm>
              <a:off x="2336" y="119"/>
              <a:ext cx="6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letter / digit</a:t>
              </a:r>
              <a:endParaRPr lang="en-US" altLang="zh-CN" sz="2800">
                <a:ea typeface="宋体" pitchFamily="2" charset="-122"/>
              </a:endParaRPr>
            </a:p>
          </p:txBody>
        </p:sp>
        <p:sp>
          <p:nvSpPr>
            <p:cNvPr id="271441" name="Rectangle 81"/>
            <p:cNvSpPr>
              <a:spLocks noChangeArrowheads="1"/>
            </p:cNvSpPr>
            <p:nvPr/>
          </p:nvSpPr>
          <p:spPr bwMode="auto">
            <a:xfrm>
              <a:off x="2854" y="333"/>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a:t>
              </a:r>
              <a:endParaRPr lang="en-US" altLang="zh-CN" sz="2800">
                <a:ea typeface="宋体" pitchFamily="2" charset="-122"/>
              </a:endParaRPr>
            </a:p>
          </p:txBody>
        </p:sp>
        <p:sp>
          <p:nvSpPr>
            <p:cNvPr id="271442" name="Rectangle 82"/>
            <p:cNvSpPr>
              <a:spLocks noChangeArrowheads="1"/>
            </p:cNvSpPr>
            <p:nvPr/>
          </p:nvSpPr>
          <p:spPr bwMode="auto">
            <a:xfrm>
              <a:off x="3077" y="33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  *</a:t>
              </a:r>
              <a:endParaRPr lang="en-US" altLang="zh-CN" sz="2800">
                <a:ea typeface="宋体" pitchFamily="2" charset="-122"/>
              </a:endParaRPr>
            </a:p>
          </p:txBody>
        </p:sp>
        <p:sp>
          <p:nvSpPr>
            <p:cNvPr id="271443" name="Line 83"/>
            <p:cNvSpPr>
              <a:spLocks noChangeShapeType="1"/>
            </p:cNvSpPr>
            <p:nvPr/>
          </p:nvSpPr>
          <p:spPr bwMode="auto">
            <a:xfrm>
              <a:off x="1629" y="603"/>
              <a:ext cx="1" cy="32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44" name="Line 84"/>
            <p:cNvSpPr>
              <a:spLocks noChangeShapeType="1"/>
            </p:cNvSpPr>
            <p:nvPr/>
          </p:nvSpPr>
          <p:spPr bwMode="auto">
            <a:xfrm>
              <a:off x="5026" y="496"/>
              <a:ext cx="1" cy="320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45" name="Freeform 85"/>
            <p:cNvSpPr>
              <a:spLocks/>
            </p:cNvSpPr>
            <p:nvPr/>
          </p:nvSpPr>
          <p:spPr bwMode="auto">
            <a:xfrm>
              <a:off x="4995" y="3682"/>
              <a:ext cx="61" cy="67"/>
            </a:xfrm>
            <a:custGeom>
              <a:avLst/>
              <a:gdLst>
                <a:gd name="T0" fmla="*/ 0 w 61"/>
                <a:gd name="T1" fmla="*/ 0 h 67"/>
                <a:gd name="T2" fmla="*/ 31 w 61"/>
                <a:gd name="T3" fmla="*/ 10 h 67"/>
                <a:gd name="T4" fmla="*/ 61 w 61"/>
                <a:gd name="T5" fmla="*/ 0 h 67"/>
                <a:gd name="T6" fmla="*/ 31 w 61"/>
                <a:gd name="T7" fmla="*/ 67 h 67"/>
                <a:gd name="T8" fmla="*/ 0 w 61"/>
                <a:gd name="T9" fmla="*/ 0 h 67"/>
              </a:gdLst>
              <a:ahLst/>
              <a:cxnLst>
                <a:cxn ang="0">
                  <a:pos x="T0" y="T1"/>
                </a:cxn>
                <a:cxn ang="0">
                  <a:pos x="T2" y="T3"/>
                </a:cxn>
                <a:cxn ang="0">
                  <a:pos x="T4" y="T5"/>
                </a:cxn>
                <a:cxn ang="0">
                  <a:pos x="T6" y="T7"/>
                </a:cxn>
                <a:cxn ang="0">
                  <a:pos x="T8" y="T9"/>
                </a:cxn>
              </a:cxnLst>
              <a:rect l="0" t="0" r="r" b="b"/>
              <a:pathLst>
                <a:path w="61" h="67">
                  <a:moveTo>
                    <a:pt x="0" y="0"/>
                  </a:moveTo>
                  <a:lnTo>
                    <a:pt x="31" y="10"/>
                  </a:lnTo>
                  <a:lnTo>
                    <a:pt x="61" y="0"/>
                  </a:lnTo>
                  <a:lnTo>
                    <a:pt x="31"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46" name="Line 86"/>
            <p:cNvSpPr>
              <a:spLocks noChangeShapeType="1"/>
            </p:cNvSpPr>
            <p:nvPr/>
          </p:nvSpPr>
          <p:spPr bwMode="auto">
            <a:xfrm>
              <a:off x="1629" y="1563"/>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47" name="Freeform 87"/>
            <p:cNvSpPr>
              <a:spLocks/>
            </p:cNvSpPr>
            <p:nvPr/>
          </p:nvSpPr>
          <p:spPr bwMode="auto">
            <a:xfrm>
              <a:off x="1894" y="1534"/>
              <a:ext cx="69" cy="57"/>
            </a:xfrm>
            <a:custGeom>
              <a:avLst/>
              <a:gdLst>
                <a:gd name="T0" fmla="*/ 0 w 69"/>
                <a:gd name="T1" fmla="*/ 57 h 57"/>
                <a:gd name="T2" fmla="*/ 10 w 69"/>
                <a:gd name="T3" fmla="*/ 29 h 57"/>
                <a:gd name="T4" fmla="*/ 0 w 69"/>
                <a:gd name="T5" fmla="*/ 0 h 57"/>
                <a:gd name="T6" fmla="*/ 69 w 69"/>
                <a:gd name="T7" fmla="*/ 29 h 57"/>
                <a:gd name="T8" fmla="*/ 0 w 69"/>
                <a:gd name="T9" fmla="*/ 57 h 57"/>
              </a:gdLst>
              <a:ahLst/>
              <a:cxnLst>
                <a:cxn ang="0">
                  <a:pos x="T0" y="T1"/>
                </a:cxn>
                <a:cxn ang="0">
                  <a:pos x="T2" y="T3"/>
                </a:cxn>
                <a:cxn ang="0">
                  <a:pos x="T4" y="T5"/>
                </a:cxn>
                <a:cxn ang="0">
                  <a:pos x="T6" y="T7"/>
                </a:cxn>
                <a:cxn ang="0">
                  <a:pos x="T8" y="T9"/>
                </a:cxn>
              </a:cxnLst>
              <a:rect l="0" t="0" r="r" b="b"/>
              <a:pathLst>
                <a:path w="69" h="57">
                  <a:moveTo>
                    <a:pt x="0" y="57"/>
                  </a:moveTo>
                  <a:lnTo>
                    <a:pt x="10" y="29"/>
                  </a:lnTo>
                  <a:lnTo>
                    <a:pt x="0" y="0"/>
                  </a:lnTo>
                  <a:lnTo>
                    <a:pt x="69" y="2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48" name="Oval 88"/>
            <p:cNvSpPr>
              <a:spLocks noChangeArrowheads="1"/>
            </p:cNvSpPr>
            <p:nvPr/>
          </p:nvSpPr>
          <p:spPr bwMode="auto">
            <a:xfrm>
              <a:off x="1968" y="1488"/>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449" name="Rectangle 89"/>
            <p:cNvSpPr>
              <a:spLocks noChangeArrowheads="1"/>
            </p:cNvSpPr>
            <p:nvPr/>
          </p:nvSpPr>
          <p:spPr bwMode="auto">
            <a:xfrm>
              <a:off x="2019" y="149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8</a:t>
              </a:r>
              <a:endParaRPr lang="en-US" altLang="zh-CN" sz="2800">
                <a:ea typeface="宋体" pitchFamily="2" charset="-122"/>
              </a:endParaRPr>
            </a:p>
          </p:txBody>
        </p:sp>
        <p:sp>
          <p:nvSpPr>
            <p:cNvPr id="271450" name="Rectangle 90"/>
            <p:cNvSpPr>
              <a:spLocks noChangeArrowheads="1"/>
            </p:cNvSpPr>
            <p:nvPr/>
          </p:nvSpPr>
          <p:spPr bwMode="auto">
            <a:xfrm>
              <a:off x="1741" y="138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&lt;</a:t>
              </a:r>
              <a:endParaRPr lang="en-US" altLang="zh-CN" sz="2800">
                <a:ea typeface="宋体" pitchFamily="2" charset="-122"/>
              </a:endParaRPr>
            </a:p>
          </p:txBody>
        </p:sp>
        <p:sp>
          <p:nvSpPr>
            <p:cNvPr id="271451" name="Line 91"/>
            <p:cNvSpPr>
              <a:spLocks noChangeShapeType="1"/>
            </p:cNvSpPr>
            <p:nvPr/>
          </p:nvSpPr>
          <p:spPr bwMode="auto">
            <a:xfrm>
              <a:off x="2130" y="1563"/>
              <a:ext cx="284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52" name="Freeform 92"/>
            <p:cNvSpPr>
              <a:spLocks/>
            </p:cNvSpPr>
            <p:nvPr/>
          </p:nvSpPr>
          <p:spPr bwMode="auto">
            <a:xfrm>
              <a:off x="4956" y="1534"/>
              <a:ext cx="70" cy="57"/>
            </a:xfrm>
            <a:custGeom>
              <a:avLst/>
              <a:gdLst>
                <a:gd name="T0" fmla="*/ 0 w 70"/>
                <a:gd name="T1" fmla="*/ 57 h 57"/>
                <a:gd name="T2" fmla="*/ 10 w 70"/>
                <a:gd name="T3" fmla="*/ 29 h 57"/>
                <a:gd name="T4" fmla="*/ 0 w 70"/>
                <a:gd name="T5" fmla="*/ 0 h 57"/>
                <a:gd name="T6" fmla="*/ 70 w 70"/>
                <a:gd name="T7" fmla="*/ 29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0" y="29"/>
                  </a:lnTo>
                  <a:lnTo>
                    <a:pt x="0" y="0"/>
                  </a:lnTo>
                  <a:lnTo>
                    <a:pt x="70" y="2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53" name="Rectangle 93"/>
            <p:cNvSpPr>
              <a:spLocks noChangeArrowheads="1"/>
            </p:cNvSpPr>
            <p:nvPr/>
          </p:nvSpPr>
          <p:spPr bwMode="auto">
            <a:xfrm>
              <a:off x="2186" y="138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271454" name="Line 94"/>
            <p:cNvSpPr>
              <a:spLocks noChangeShapeType="1"/>
            </p:cNvSpPr>
            <p:nvPr/>
          </p:nvSpPr>
          <p:spPr bwMode="auto">
            <a:xfrm>
              <a:off x="2019" y="1669"/>
              <a:ext cx="1" cy="2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55" name="Line 95"/>
            <p:cNvSpPr>
              <a:spLocks noChangeShapeType="1"/>
            </p:cNvSpPr>
            <p:nvPr/>
          </p:nvSpPr>
          <p:spPr bwMode="auto">
            <a:xfrm>
              <a:off x="2019" y="1723"/>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56" name="Freeform 96"/>
            <p:cNvSpPr>
              <a:spLocks/>
            </p:cNvSpPr>
            <p:nvPr/>
          </p:nvSpPr>
          <p:spPr bwMode="auto">
            <a:xfrm>
              <a:off x="4956" y="1694"/>
              <a:ext cx="70" cy="57"/>
            </a:xfrm>
            <a:custGeom>
              <a:avLst/>
              <a:gdLst>
                <a:gd name="T0" fmla="*/ 0 w 70"/>
                <a:gd name="T1" fmla="*/ 57 h 57"/>
                <a:gd name="T2" fmla="*/ 10 w 70"/>
                <a:gd name="T3" fmla="*/ 29 h 57"/>
                <a:gd name="T4" fmla="*/ 0 w 70"/>
                <a:gd name="T5" fmla="*/ 0 h 57"/>
                <a:gd name="T6" fmla="*/ 70 w 70"/>
                <a:gd name="T7" fmla="*/ 29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0" y="29"/>
                  </a:lnTo>
                  <a:lnTo>
                    <a:pt x="0" y="0"/>
                  </a:lnTo>
                  <a:lnTo>
                    <a:pt x="70" y="2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57" name="Rectangle 97"/>
            <p:cNvSpPr>
              <a:spLocks noChangeArrowheads="1"/>
            </p:cNvSpPr>
            <p:nvPr/>
          </p:nvSpPr>
          <p:spPr bwMode="auto">
            <a:xfrm>
              <a:off x="2186" y="154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&gt;</a:t>
              </a:r>
              <a:endParaRPr lang="en-US" altLang="zh-CN" sz="2800">
                <a:ea typeface="宋体" pitchFamily="2" charset="-122"/>
              </a:endParaRPr>
            </a:p>
          </p:txBody>
        </p:sp>
        <p:sp>
          <p:nvSpPr>
            <p:cNvPr id="271458" name="Line 98"/>
            <p:cNvSpPr>
              <a:spLocks noChangeShapeType="1"/>
            </p:cNvSpPr>
            <p:nvPr/>
          </p:nvSpPr>
          <p:spPr bwMode="auto">
            <a:xfrm>
              <a:off x="2019" y="1936"/>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59" name="Freeform 99"/>
            <p:cNvSpPr>
              <a:spLocks/>
            </p:cNvSpPr>
            <p:nvPr/>
          </p:nvSpPr>
          <p:spPr bwMode="auto">
            <a:xfrm>
              <a:off x="4956" y="190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60" name="Rectangle 100"/>
            <p:cNvSpPr>
              <a:spLocks noChangeArrowheads="1"/>
            </p:cNvSpPr>
            <p:nvPr/>
          </p:nvSpPr>
          <p:spPr bwMode="auto">
            <a:xfrm>
              <a:off x="2186" y="1773"/>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271461" name="Line 101"/>
            <p:cNvSpPr>
              <a:spLocks noChangeShapeType="1"/>
            </p:cNvSpPr>
            <p:nvPr/>
          </p:nvSpPr>
          <p:spPr bwMode="auto">
            <a:xfrm>
              <a:off x="1629" y="2096"/>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62" name="Freeform 102"/>
            <p:cNvSpPr>
              <a:spLocks/>
            </p:cNvSpPr>
            <p:nvPr/>
          </p:nvSpPr>
          <p:spPr bwMode="auto">
            <a:xfrm>
              <a:off x="1894" y="2067"/>
              <a:ext cx="69" cy="58"/>
            </a:xfrm>
            <a:custGeom>
              <a:avLst/>
              <a:gdLst>
                <a:gd name="T0" fmla="*/ 0 w 69"/>
                <a:gd name="T1" fmla="*/ 58 h 58"/>
                <a:gd name="T2" fmla="*/ 10 w 69"/>
                <a:gd name="T3" fmla="*/ 29 h 58"/>
                <a:gd name="T4" fmla="*/ 0 w 69"/>
                <a:gd name="T5" fmla="*/ 0 h 58"/>
                <a:gd name="T6" fmla="*/ 69 w 69"/>
                <a:gd name="T7" fmla="*/ 29 h 58"/>
                <a:gd name="T8" fmla="*/ 0 w 69"/>
                <a:gd name="T9" fmla="*/ 58 h 58"/>
              </a:gdLst>
              <a:ahLst/>
              <a:cxnLst>
                <a:cxn ang="0">
                  <a:pos x="T0" y="T1"/>
                </a:cxn>
                <a:cxn ang="0">
                  <a:pos x="T2" y="T3"/>
                </a:cxn>
                <a:cxn ang="0">
                  <a:pos x="T4" y="T5"/>
                </a:cxn>
                <a:cxn ang="0">
                  <a:pos x="T6" y="T7"/>
                </a:cxn>
                <a:cxn ang="0">
                  <a:pos x="T8" y="T9"/>
                </a:cxn>
              </a:cxnLst>
              <a:rect l="0" t="0" r="r" b="b"/>
              <a:pathLst>
                <a:path w="69" h="58">
                  <a:moveTo>
                    <a:pt x="0" y="58"/>
                  </a:moveTo>
                  <a:lnTo>
                    <a:pt x="10" y="29"/>
                  </a:lnTo>
                  <a:lnTo>
                    <a:pt x="0" y="0"/>
                  </a:lnTo>
                  <a:lnTo>
                    <a:pt x="69"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63" name="Oval 103"/>
            <p:cNvSpPr>
              <a:spLocks noChangeArrowheads="1"/>
            </p:cNvSpPr>
            <p:nvPr/>
          </p:nvSpPr>
          <p:spPr bwMode="auto">
            <a:xfrm>
              <a:off x="1968" y="202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464" name="Rectangle 104"/>
            <p:cNvSpPr>
              <a:spLocks noChangeArrowheads="1"/>
            </p:cNvSpPr>
            <p:nvPr/>
          </p:nvSpPr>
          <p:spPr bwMode="auto">
            <a:xfrm>
              <a:off x="2019" y="20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9</a:t>
              </a:r>
              <a:endParaRPr lang="en-US" altLang="zh-CN" sz="2800">
                <a:ea typeface="宋体" pitchFamily="2" charset="-122"/>
              </a:endParaRPr>
            </a:p>
          </p:txBody>
        </p:sp>
        <p:sp>
          <p:nvSpPr>
            <p:cNvPr id="271465" name="Rectangle 105"/>
            <p:cNvSpPr>
              <a:spLocks noChangeArrowheads="1"/>
            </p:cNvSpPr>
            <p:nvPr/>
          </p:nvSpPr>
          <p:spPr bwMode="auto">
            <a:xfrm>
              <a:off x="1741" y="1933"/>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&gt;</a:t>
              </a:r>
              <a:endParaRPr lang="en-US" altLang="zh-CN" sz="2800">
                <a:ea typeface="宋体" pitchFamily="2" charset="-122"/>
              </a:endParaRPr>
            </a:p>
          </p:txBody>
        </p:sp>
        <p:sp>
          <p:nvSpPr>
            <p:cNvPr id="271466" name="Line 106"/>
            <p:cNvSpPr>
              <a:spLocks noChangeShapeType="1"/>
            </p:cNvSpPr>
            <p:nvPr/>
          </p:nvSpPr>
          <p:spPr bwMode="auto">
            <a:xfrm>
              <a:off x="2130" y="2096"/>
              <a:ext cx="284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67" name="Freeform 107"/>
            <p:cNvSpPr>
              <a:spLocks/>
            </p:cNvSpPr>
            <p:nvPr/>
          </p:nvSpPr>
          <p:spPr bwMode="auto">
            <a:xfrm>
              <a:off x="4956" y="206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68" name="Rectangle 108"/>
            <p:cNvSpPr>
              <a:spLocks noChangeArrowheads="1"/>
            </p:cNvSpPr>
            <p:nvPr/>
          </p:nvSpPr>
          <p:spPr bwMode="auto">
            <a:xfrm>
              <a:off x="2186" y="1933"/>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271469" name="Line 109"/>
            <p:cNvSpPr>
              <a:spLocks noChangeShapeType="1"/>
            </p:cNvSpPr>
            <p:nvPr/>
          </p:nvSpPr>
          <p:spPr bwMode="auto">
            <a:xfrm>
              <a:off x="2019" y="2203"/>
              <a:ext cx="1" cy="10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70" name="Line 110"/>
            <p:cNvSpPr>
              <a:spLocks noChangeShapeType="1"/>
            </p:cNvSpPr>
            <p:nvPr/>
          </p:nvSpPr>
          <p:spPr bwMode="auto">
            <a:xfrm>
              <a:off x="2019" y="2309"/>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71" name="Freeform 111"/>
            <p:cNvSpPr>
              <a:spLocks/>
            </p:cNvSpPr>
            <p:nvPr/>
          </p:nvSpPr>
          <p:spPr bwMode="auto">
            <a:xfrm>
              <a:off x="4956" y="228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72" name="Rectangle 112"/>
            <p:cNvSpPr>
              <a:spLocks noChangeArrowheads="1"/>
            </p:cNvSpPr>
            <p:nvPr/>
          </p:nvSpPr>
          <p:spPr bwMode="auto">
            <a:xfrm>
              <a:off x="2186" y="2146"/>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271473" name="Line 113"/>
            <p:cNvSpPr>
              <a:spLocks noChangeShapeType="1"/>
            </p:cNvSpPr>
            <p:nvPr/>
          </p:nvSpPr>
          <p:spPr bwMode="auto">
            <a:xfrm>
              <a:off x="1629" y="2523"/>
              <a:ext cx="334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74" name="Freeform 114"/>
            <p:cNvSpPr>
              <a:spLocks/>
            </p:cNvSpPr>
            <p:nvPr/>
          </p:nvSpPr>
          <p:spPr bwMode="auto">
            <a:xfrm>
              <a:off x="4956" y="2494"/>
              <a:ext cx="70" cy="57"/>
            </a:xfrm>
            <a:custGeom>
              <a:avLst/>
              <a:gdLst>
                <a:gd name="T0" fmla="*/ 0 w 70"/>
                <a:gd name="T1" fmla="*/ 57 h 57"/>
                <a:gd name="T2" fmla="*/ 10 w 70"/>
                <a:gd name="T3" fmla="*/ 29 h 57"/>
                <a:gd name="T4" fmla="*/ 0 w 70"/>
                <a:gd name="T5" fmla="*/ 0 h 57"/>
                <a:gd name="T6" fmla="*/ 70 w 70"/>
                <a:gd name="T7" fmla="*/ 29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0" y="29"/>
                  </a:lnTo>
                  <a:lnTo>
                    <a:pt x="0" y="0"/>
                  </a:lnTo>
                  <a:lnTo>
                    <a:pt x="70" y="2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75" name="Rectangle 115"/>
            <p:cNvSpPr>
              <a:spLocks noChangeArrowheads="1"/>
            </p:cNvSpPr>
            <p:nvPr/>
          </p:nvSpPr>
          <p:spPr bwMode="auto">
            <a:xfrm>
              <a:off x="1741" y="235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271476" name="Line 116"/>
            <p:cNvSpPr>
              <a:spLocks noChangeShapeType="1"/>
            </p:cNvSpPr>
            <p:nvPr/>
          </p:nvSpPr>
          <p:spPr bwMode="auto">
            <a:xfrm>
              <a:off x="1629" y="2736"/>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77" name="Freeform 117"/>
            <p:cNvSpPr>
              <a:spLocks/>
            </p:cNvSpPr>
            <p:nvPr/>
          </p:nvSpPr>
          <p:spPr bwMode="auto">
            <a:xfrm>
              <a:off x="1894" y="2707"/>
              <a:ext cx="69" cy="58"/>
            </a:xfrm>
            <a:custGeom>
              <a:avLst/>
              <a:gdLst>
                <a:gd name="T0" fmla="*/ 0 w 69"/>
                <a:gd name="T1" fmla="*/ 58 h 58"/>
                <a:gd name="T2" fmla="*/ 10 w 69"/>
                <a:gd name="T3" fmla="*/ 29 h 58"/>
                <a:gd name="T4" fmla="*/ 0 w 69"/>
                <a:gd name="T5" fmla="*/ 0 h 58"/>
                <a:gd name="T6" fmla="*/ 69 w 69"/>
                <a:gd name="T7" fmla="*/ 29 h 58"/>
                <a:gd name="T8" fmla="*/ 0 w 69"/>
                <a:gd name="T9" fmla="*/ 58 h 58"/>
              </a:gdLst>
              <a:ahLst/>
              <a:cxnLst>
                <a:cxn ang="0">
                  <a:pos x="T0" y="T1"/>
                </a:cxn>
                <a:cxn ang="0">
                  <a:pos x="T2" y="T3"/>
                </a:cxn>
                <a:cxn ang="0">
                  <a:pos x="T4" y="T5"/>
                </a:cxn>
                <a:cxn ang="0">
                  <a:pos x="T6" y="T7"/>
                </a:cxn>
                <a:cxn ang="0">
                  <a:pos x="T8" y="T9"/>
                </a:cxn>
              </a:cxnLst>
              <a:rect l="0" t="0" r="r" b="b"/>
              <a:pathLst>
                <a:path w="69" h="58">
                  <a:moveTo>
                    <a:pt x="0" y="58"/>
                  </a:moveTo>
                  <a:lnTo>
                    <a:pt x="10" y="29"/>
                  </a:lnTo>
                  <a:lnTo>
                    <a:pt x="0" y="0"/>
                  </a:lnTo>
                  <a:lnTo>
                    <a:pt x="69"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78" name="Rectangle 118"/>
            <p:cNvSpPr>
              <a:spLocks noChangeArrowheads="1"/>
            </p:cNvSpPr>
            <p:nvPr/>
          </p:nvSpPr>
          <p:spPr bwMode="auto">
            <a:xfrm>
              <a:off x="1741" y="2585"/>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a:solidFill>
                    <a:srgbClr val="000000"/>
                  </a:solidFill>
                  <a:ea typeface="宋体" pitchFamily="2" charset="-122"/>
                </a:rPr>
                <a:t>：</a:t>
              </a:r>
              <a:endParaRPr lang="zh-CN" altLang="en-US" sz="2800">
                <a:ea typeface="宋体" pitchFamily="2" charset="-122"/>
              </a:endParaRPr>
            </a:p>
          </p:txBody>
        </p:sp>
        <p:sp>
          <p:nvSpPr>
            <p:cNvPr id="271479" name="Oval 119"/>
            <p:cNvSpPr>
              <a:spLocks noChangeArrowheads="1"/>
            </p:cNvSpPr>
            <p:nvPr/>
          </p:nvSpPr>
          <p:spPr bwMode="auto">
            <a:xfrm>
              <a:off x="1968" y="266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480" name="Rectangle 120"/>
            <p:cNvSpPr>
              <a:spLocks noChangeArrowheads="1"/>
            </p:cNvSpPr>
            <p:nvPr/>
          </p:nvSpPr>
          <p:spPr bwMode="auto">
            <a:xfrm>
              <a:off x="1991" y="26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10</a:t>
              </a:r>
              <a:endParaRPr lang="en-US" altLang="zh-CN" sz="2800">
                <a:ea typeface="宋体" pitchFamily="2" charset="-122"/>
              </a:endParaRPr>
            </a:p>
          </p:txBody>
        </p:sp>
        <p:sp>
          <p:nvSpPr>
            <p:cNvPr id="271481" name="Line 121"/>
            <p:cNvSpPr>
              <a:spLocks noChangeShapeType="1"/>
            </p:cNvSpPr>
            <p:nvPr/>
          </p:nvSpPr>
          <p:spPr bwMode="auto">
            <a:xfrm>
              <a:off x="2130" y="2736"/>
              <a:ext cx="284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82" name="Freeform 122"/>
            <p:cNvSpPr>
              <a:spLocks/>
            </p:cNvSpPr>
            <p:nvPr/>
          </p:nvSpPr>
          <p:spPr bwMode="auto">
            <a:xfrm>
              <a:off x="4956" y="270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83" name="Rectangle 123"/>
            <p:cNvSpPr>
              <a:spLocks noChangeArrowheads="1"/>
            </p:cNvSpPr>
            <p:nvPr/>
          </p:nvSpPr>
          <p:spPr bwMode="auto">
            <a:xfrm>
              <a:off x="2200" y="2568"/>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271484" name="Line 124"/>
            <p:cNvSpPr>
              <a:spLocks noChangeShapeType="1"/>
            </p:cNvSpPr>
            <p:nvPr/>
          </p:nvSpPr>
          <p:spPr bwMode="auto">
            <a:xfrm>
              <a:off x="2019" y="2842"/>
              <a:ext cx="1" cy="10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85" name="Line 125"/>
            <p:cNvSpPr>
              <a:spLocks noChangeShapeType="1"/>
            </p:cNvSpPr>
            <p:nvPr/>
          </p:nvSpPr>
          <p:spPr bwMode="auto">
            <a:xfrm>
              <a:off x="2019" y="2949"/>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86" name="Freeform 126"/>
            <p:cNvSpPr>
              <a:spLocks/>
            </p:cNvSpPr>
            <p:nvPr/>
          </p:nvSpPr>
          <p:spPr bwMode="auto">
            <a:xfrm>
              <a:off x="4956" y="292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87" name="Rectangle 127"/>
            <p:cNvSpPr>
              <a:spLocks noChangeArrowheads="1"/>
            </p:cNvSpPr>
            <p:nvPr/>
          </p:nvSpPr>
          <p:spPr bwMode="auto">
            <a:xfrm>
              <a:off x="2186" y="2786"/>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271488" name="Line 128"/>
            <p:cNvSpPr>
              <a:spLocks noChangeShapeType="1"/>
            </p:cNvSpPr>
            <p:nvPr/>
          </p:nvSpPr>
          <p:spPr bwMode="auto">
            <a:xfrm>
              <a:off x="1629" y="3162"/>
              <a:ext cx="334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89" name="Freeform 129"/>
            <p:cNvSpPr>
              <a:spLocks/>
            </p:cNvSpPr>
            <p:nvPr/>
          </p:nvSpPr>
          <p:spPr bwMode="auto">
            <a:xfrm>
              <a:off x="4956" y="3134"/>
              <a:ext cx="70" cy="57"/>
            </a:xfrm>
            <a:custGeom>
              <a:avLst/>
              <a:gdLst>
                <a:gd name="T0" fmla="*/ 0 w 70"/>
                <a:gd name="T1" fmla="*/ 57 h 57"/>
                <a:gd name="T2" fmla="*/ 10 w 70"/>
                <a:gd name="T3" fmla="*/ 28 h 57"/>
                <a:gd name="T4" fmla="*/ 0 w 70"/>
                <a:gd name="T5" fmla="*/ 0 h 57"/>
                <a:gd name="T6" fmla="*/ 70 w 70"/>
                <a:gd name="T7" fmla="*/ 28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0" y="28"/>
                  </a:lnTo>
                  <a:lnTo>
                    <a:pt x="0" y="0"/>
                  </a:lnTo>
                  <a:lnTo>
                    <a:pt x="70" y="28"/>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90" name="Rectangle 130"/>
            <p:cNvSpPr>
              <a:spLocks noChangeArrowheads="1"/>
            </p:cNvSpPr>
            <p:nvPr/>
          </p:nvSpPr>
          <p:spPr bwMode="auto">
            <a:xfrm>
              <a:off x="1908" y="2999"/>
              <a:ext cx="9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dirty="0">
                  <a:solidFill>
                    <a:srgbClr val="000000"/>
                  </a:solidFill>
                  <a:ea typeface="宋体" pitchFamily="2" charset="-122"/>
                </a:rPr>
                <a:t>+ / - / * / ( / ) / ; / </a:t>
              </a:r>
              <a:r>
                <a:rPr lang="en-US" altLang="zh-CN" sz="1600" dirty="0">
                  <a:solidFill>
                    <a:srgbClr val="000000"/>
                  </a:solidFill>
                  <a:ea typeface="宋体" pitchFamily="2" charset="-122"/>
                  <a:sym typeface="Symbol" pitchFamily="18" charset="2"/>
                </a:rPr>
                <a:t></a:t>
              </a:r>
              <a:r>
                <a:rPr lang="en-US" altLang="zh-CN" sz="1600" dirty="0">
                  <a:solidFill>
                    <a:srgbClr val="000000"/>
                  </a:solidFill>
                  <a:ea typeface="宋体" pitchFamily="2" charset="-122"/>
                </a:rPr>
                <a:t> </a:t>
              </a:r>
              <a:endParaRPr lang="en-US" altLang="zh-CN" sz="2800" dirty="0">
                <a:ea typeface="宋体" pitchFamily="2" charset="-122"/>
              </a:endParaRPr>
            </a:p>
          </p:txBody>
        </p:sp>
        <p:sp>
          <p:nvSpPr>
            <p:cNvPr id="271491" name="Line 131"/>
            <p:cNvSpPr>
              <a:spLocks noChangeShapeType="1"/>
            </p:cNvSpPr>
            <p:nvPr/>
          </p:nvSpPr>
          <p:spPr bwMode="auto">
            <a:xfrm>
              <a:off x="1629" y="3376"/>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92" name="Freeform 132"/>
            <p:cNvSpPr>
              <a:spLocks/>
            </p:cNvSpPr>
            <p:nvPr/>
          </p:nvSpPr>
          <p:spPr bwMode="auto">
            <a:xfrm>
              <a:off x="1894" y="3347"/>
              <a:ext cx="69" cy="58"/>
            </a:xfrm>
            <a:custGeom>
              <a:avLst/>
              <a:gdLst>
                <a:gd name="T0" fmla="*/ 0 w 69"/>
                <a:gd name="T1" fmla="*/ 58 h 58"/>
                <a:gd name="T2" fmla="*/ 10 w 69"/>
                <a:gd name="T3" fmla="*/ 29 h 58"/>
                <a:gd name="T4" fmla="*/ 0 w 69"/>
                <a:gd name="T5" fmla="*/ 0 h 58"/>
                <a:gd name="T6" fmla="*/ 69 w 69"/>
                <a:gd name="T7" fmla="*/ 29 h 58"/>
                <a:gd name="T8" fmla="*/ 0 w 69"/>
                <a:gd name="T9" fmla="*/ 58 h 58"/>
              </a:gdLst>
              <a:ahLst/>
              <a:cxnLst>
                <a:cxn ang="0">
                  <a:pos x="T0" y="T1"/>
                </a:cxn>
                <a:cxn ang="0">
                  <a:pos x="T2" y="T3"/>
                </a:cxn>
                <a:cxn ang="0">
                  <a:pos x="T4" y="T5"/>
                </a:cxn>
                <a:cxn ang="0">
                  <a:pos x="T6" y="T7"/>
                </a:cxn>
                <a:cxn ang="0">
                  <a:pos x="T8" y="T9"/>
                </a:cxn>
              </a:cxnLst>
              <a:rect l="0" t="0" r="r" b="b"/>
              <a:pathLst>
                <a:path w="69" h="58">
                  <a:moveTo>
                    <a:pt x="0" y="58"/>
                  </a:moveTo>
                  <a:lnTo>
                    <a:pt x="10" y="29"/>
                  </a:lnTo>
                  <a:lnTo>
                    <a:pt x="0" y="0"/>
                  </a:lnTo>
                  <a:lnTo>
                    <a:pt x="69"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93" name="Rectangle 133"/>
            <p:cNvSpPr>
              <a:spLocks noChangeArrowheads="1"/>
            </p:cNvSpPr>
            <p:nvPr/>
          </p:nvSpPr>
          <p:spPr bwMode="auto">
            <a:xfrm>
              <a:off x="1741" y="3212"/>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271494" name="Oval 134"/>
            <p:cNvSpPr>
              <a:spLocks noChangeArrowheads="1"/>
            </p:cNvSpPr>
            <p:nvPr/>
          </p:nvSpPr>
          <p:spPr bwMode="auto">
            <a:xfrm>
              <a:off x="1968" y="330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495" name="Rectangle 135"/>
            <p:cNvSpPr>
              <a:spLocks noChangeArrowheads="1"/>
            </p:cNvSpPr>
            <p:nvPr/>
          </p:nvSpPr>
          <p:spPr bwMode="auto">
            <a:xfrm>
              <a:off x="1991" y="331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11</a:t>
              </a:r>
              <a:endParaRPr lang="en-US" altLang="zh-CN" sz="2800">
                <a:ea typeface="宋体" pitchFamily="2" charset="-122"/>
              </a:endParaRPr>
            </a:p>
          </p:txBody>
        </p:sp>
        <p:sp>
          <p:nvSpPr>
            <p:cNvPr id="271496" name="Line 136"/>
            <p:cNvSpPr>
              <a:spLocks noChangeShapeType="1"/>
            </p:cNvSpPr>
            <p:nvPr/>
          </p:nvSpPr>
          <p:spPr bwMode="auto">
            <a:xfrm>
              <a:off x="2130" y="3376"/>
              <a:ext cx="39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497" name="Freeform 137"/>
            <p:cNvSpPr>
              <a:spLocks/>
            </p:cNvSpPr>
            <p:nvPr/>
          </p:nvSpPr>
          <p:spPr bwMode="auto">
            <a:xfrm>
              <a:off x="2506" y="3347"/>
              <a:ext cx="70" cy="58"/>
            </a:xfrm>
            <a:custGeom>
              <a:avLst/>
              <a:gdLst>
                <a:gd name="T0" fmla="*/ 0 w 70"/>
                <a:gd name="T1" fmla="*/ 58 h 58"/>
                <a:gd name="T2" fmla="*/ 11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1"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498" name="Rectangle 138"/>
            <p:cNvSpPr>
              <a:spLocks noChangeArrowheads="1"/>
            </p:cNvSpPr>
            <p:nvPr/>
          </p:nvSpPr>
          <p:spPr bwMode="auto">
            <a:xfrm>
              <a:off x="2297" y="326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271499" name="Line 139"/>
            <p:cNvSpPr>
              <a:spLocks noChangeShapeType="1"/>
            </p:cNvSpPr>
            <p:nvPr/>
          </p:nvSpPr>
          <p:spPr bwMode="auto">
            <a:xfrm>
              <a:off x="2019" y="3482"/>
              <a:ext cx="1" cy="10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500" name="Line 140"/>
            <p:cNvSpPr>
              <a:spLocks noChangeShapeType="1"/>
            </p:cNvSpPr>
            <p:nvPr/>
          </p:nvSpPr>
          <p:spPr bwMode="auto">
            <a:xfrm>
              <a:off x="2019" y="3589"/>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501" name="Freeform 141"/>
            <p:cNvSpPr>
              <a:spLocks/>
            </p:cNvSpPr>
            <p:nvPr/>
          </p:nvSpPr>
          <p:spPr bwMode="auto">
            <a:xfrm>
              <a:off x="4956" y="356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502" name="Rectangle 142"/>
            <p:cNvSpPr>
              <a:spLocks noChangeArrowheads="1"/>
            </p:cNvSpPr>
            <p:nvPr/>
          </p:nvSpPr>
          <p:spPr bwMode="auto">
            <a:xfrm>
              <a:off x="2186" y="3426"/>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271503" name="Oval 143"/>
            <p:cNvSpPr>
              <a:spLocks noChangeArrowheads="1"/>
            </p:cNvSpPr>
            <p:nvPr/>
          </p:nvSpPr>
          <p:spPr bwMode="auto">
            <a:xfrm>
              <a:off x="2581" y="330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504" name="Rectangle 144"/>
            <p:cNvSpPr>
              <a:spLocks noChangeArrowheads="1"/>
            </p:cNvSpPr>
            <p:nvPr/>
          </p:nvSpPr>
          <p:spPr bwMode="auto">
            <a:xfrm>
              <a:off x="2604" y="331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12</a:t>
              </a:r>
              <a:endParaRPr lang="en-US" altLang="zh-CN" sz="2800">
                <a:ea typeface="宋体" pitchFamily="2" charset="-122"/>
              </a:endParaRPr>
            </a:p>
          </p:txBody>
        </p:sp>
        <p:sp>
          <p:nvSpPr>
            <p:cNvPr id="271505" name="Line 145"/>
            <p:cNvSpPr>
              <a:spLocks noChangeShapeType="1"/>
            </p:cNvSpPr>
            <p:nvPr/>
          </p:nvSpPr>
          <p:spPr bwMode="auto">
            <a:xfrm>
              <a:off x="2743" y="3376"/>
              <a:ext cx="223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506" name="Freeform 146"/>
            <p:cNvSpPr>
              <a:spLocks/>
            </p:cNvSpPr>
            <p:nvPr/>
          </p:nvSpPr>
          <p:spPr bwMode="auto">
            <a:xfrm>
              <a:off x="4956" y="334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507" name="Line 147"/>
            <p:cNvSpPr>
              <a:spLocks noChangeShapeType="1"/>
            </p:cNvSpPr>
            <p:nvPr/>
          </p:nvSpPr>
          <p:spPr bwMode="auto">
            <a:xfrm>
              <a:off x="1629" y="3802"/>
              <a:ext cx="3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508" name="Freeform 148"/>
            <p:cNvSpPr>
              <a:spLocks/>
            </p:cNvSpPr>
            <p:nvPr/>
          </p:nvSpPr>
          <p:spPr bwMode="auto">
            <a:xfrm>
              <a:off x="1949" y="3774"/>
              <a:ext cx="70" cy="57"/>
            </a:xfrm>
            <a:custGeom>
              <a:avLst/>
              <a:gdLst>
                <a:gd name="T0" fmla="*/ 0 w 70"/>
                <a:gd name="T1" fmla="*/ 57 h 57"/>
                <a:gd name="T2" fmla="*/ 11 w 70"/>
                <a:gd name="T3" fmla="*/ 28 h 57"/>
                <a:gd name="T4" fmla="*/ 0 w 70"/>
                <a:gd name="T5" fmla="*/ 0 h 57"/>
                <a:gd name="T6" fmla="*/ 70 w 70"/>
                <a:gd name="T7" fmla="*/ 28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1" y="28"/>
                  </a:lnTo>
                  <a:lnTo>
                    <a:pt x="0" y="0"/>
                  </a:lnTo>
                  <a:lnTo>
                    <a:pt x="70" y="28"/>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509" name="Oval 149"/>
            <p:cNvSpPr>
              <a:spLocks noChangeArrowheads="1"/>
            </p:cNvSpPr>
            <p:nvPr/>
          </p:nvSpPr>
          <p:spPr bwMode="auto">
            <a:xfrm>
              <a:off x="2024" y="3727"/>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271510" name="Rectangle 150"/>
            <p:cNvSpPr>
              <a:spLocks noChangeArrowheads="1"/>
            </p:cNvSpPr>
            <p:nvPr/>
          </p:nvSpPr>
          <p:spPr bwMode="auto">
            <a:xfrm>
              <a:off x="2047" y="3736"/>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13</a:t>
              </a:r>
              <a:endParaRPr lang="en-US" altLang="zh-CN" sz="2800">
                <a:ea typeface="宋体" pitchFamily="2" charset="-122"/>
              </a:endParaRPr>
            </a:p>
          </p:txBody>
        </p:sp>
        <p:sp>
          <p:nvSpPr>
            <p:cNvPr id="271511" name="Rectangle 151"/>
            <p:cNvSpPr>
              <a:spLocks noChangeArrowheads="1"/>
            </p:cNvSpPr>
            <p:nvPr/>
          </p:nvSpPr>
          <p:spPr bwMode="auto">
            <a:xfrm>
              <a:off x="1685" y="3639"/>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a:t>
              </a:r>
              <a:endParaRPr lang="en-US" altLang="zh-CN" sz="2800">
                <a:ea typeface="宋体" pitchFamily="2" charset="-122"/>
              </a:endParaRPr>
            </a:p>
          </p:txBody>
        </p:sp>
        <p:sp>
          <p:nvSpPr>
            <p:cNvPr id="271512" name="Line 152"/>
            <p:cNvSpPr>
              <a:spLocks noChangeShapeType="1"/>
            </p:cNvSpPr>
            <p:nvPr/>
          </p:nvSpPr>
          <p:spPr bwMode="auto">
            <a:xfrm>
              <a:off x="2186" y="3802"/>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513" name="Freeform 153"/>
            <p:cNvSpPr>
              <a:spLocks/>
            </p:cNvSpPr>
            <p:nvPr/>
          </p:nvSpPr>
          <p:spPr bwMode="auto">
            <a:xfrm>
              <a:off x="2451" y="3774"/>
              <a:ext cx="69" cy="57"/>
            </a:xfrm>
            <a:custGeom>
              <a:avLst/>
              <a:gdLst>
                <a:gd name="T0" fmla="*/ 0 w 69"/>
                <a:gd name="T1" fmla="*/ 57 h 57"/>
                <a:gd name="T2" fmla="*/ 10 w 69"/>
                <a:gd name="T3" fmla="*/ 28 h 57"/>
                <a:gd name="T4" fmla="*/ 0 w 69"/>
                <a:gd name="T5" fmla="*/ 0 h 57"/>
                <a:gd name="T6" fmla="*/ 69 w 69"/>
                <a:gd name="T7" fmla="*/ 28 h 57"/>
                <a:gd name="T8" fmla="*/ 0 w 69"/>
                <a:gd name="T9" fmla="*/ 57 h 57"/>
              </a:gdLst>
              <a:ahLst/>
              <a:cxnLst>
                <a:cxn ang="0">
                  <a:pos x="T0" y="T1"/>
                </a:cxn>
                <a:cxn ang="0">
                  <a:pos x="T2" y="T3"/>
                </a:cxn>
                <a:cxn ang="0">
                  <a:pos x="T4" y="T5"/>
                </a:cxn>
                <a:cxn ang="0">
                  <a:pos x="T6" y="T7"/>
                </a:cxn>
                <a:cxn ang="0">
                  <a:pos x="T8" y="T9"/>
                </a:cxn>
              </a:cxnLst>
              <a:rect l="0" t="0" r="r" b="b"/>
              <a:pathLst>
                <a:path w="69" h="57">
                  <a:moveTo>
                    <a:pt x="0" y="57"/>
                  </a:moveTo>
                  <a:lnTo>
                    <a:pt x="10" y="28"/>
                  </a:lnTo>
                  <a:lnTo>
                    <a:pt x="0" y="0"/>
                  </a:lnTo>
                  <a:lnTo>
                    <a:pt x="69" y="28"/>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514" name="Rectangle 154"/>
            <p:cNvSpPr>
              <a:spLocks noChangeArrowheads="1"/>
            </p:cNvSpPr>
            <p:nvPr/>
          </p:nvSpPr>
          <p:spPr bwMode="auto">
            <a:xfrm>
              <a:off x="2520" y="3759"/>
              <a:ext cx="3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a:solidFill>
                    <a:srgbClr val="000000"/>
                  </a:solidFill>
                  <a:ea typeface="宋体" pitchFamily="2" charset="-122"/>
                </a:rPr>
                <a:t>转入口</a:t>
              </a:r>
              <a:endParaRPr lang="zh-CN" altLang="en-US" sz="2800">
                <a:ea typeface="宋体" pitchFamily="2" charset="-122"/>
              </a:endParaRPr>
            </a:p>
          </p:txBody>
        </p:sp>
        <p:sp>
          <p:nvSpPr>
            <p:cNvPr id="271515" name="Rectangle 155"/>
            <p:cNvSpPr>
              <a:spLocks noChangeArrowheads="1"/>
            </p:cNvSpPr>
            <p:nvPr/>
          </p:nvSpPr>
          <p:spPr bwMode="auto">
            <a:xfrm>
              <a:off x="4914" y="3812"/>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a:solidFill>
                    <a:srgbClr val="000000"/>
                  </a:solidFill>
                  <a:ea typeface="宋体" pitchFamily="2" charset="-122"/>
                </a:rPr>
                <a:t>出口</a:t>
              </a:r>
              <a:endParaRPr lang="zh-CN" altLang="en-US" sz="2800">
                <a:ea typeface="宋体" pitchFamily="2" charset="-122"/>
              </a:endParaRPr>
            </a:p>
          </p:txBody>
        </p:sp>
        <p:sp>
          <p:nvSpPr>
            <p:cNvPr id="271516" name="Rectangle 156"/>
            <p:cNvSpPr>
              <a:spLocks noChangeArrowheads="1"/>
            </p:cNvSpPr>
            <p:nvPr/>
          </p:nvSpPr>
          <p:spPr bwMode="auto">
            <a:xfrm>
              <a:off x="1295" y="346"/>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a:solidFill>
                    <a:srgbClr val="000000"/>
                  </a:solidFill>
                  <a:ea typeface="宋体" pitchFamily="2" charset="-122"/>
                </a:rPr>
                <a:t>入口</a:t>
              </a:r>
              <a:endParaRPr lang="zh-CN" altLang="en-US" sz="2800">
                <a:ea typeface="宋体" pitchFamily="2" charset="-122"/>
              </a:endParaRPr>
            </a:p>
          </p:txBody>
        </p:sp>
        <p:sp>
          <p:nvSpPr>
            <p:cNvPr id="271517" name="Rectangle 157"/>
            <p:cNvSpPr>
              <a:spLocks noChangeArrowheads="1"/>
            </p:cNvSpPr>
            <p:nvPr/>
          </p:nvSpPr>
          <p:spPr bwMode="auto">
            <a:xfrm>
              <a:off x="5205" y="3857"/>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ea typeface="宋体" pitchFamily="2" charset="-122"/>
                </a:rPr>
                <a:t> </a:t>
              </a:r>
              <a:endParaRPr lang="en-US" altLang="zh-CN" sz="2800">
                <a:ea typeface="宋体" pitchFamily="2" charset="-122"/>
              </a:endParaRPr>
            </a:p>
          </p:txBody>
        </p:sp>
      </p:grpSp>
      <p:sp>
        <p:nvSpPr>
          <p:cNvPr id="2" name="椭圆 1"/>
          <p:cNvSpPr/>
          <p:nvPr/>
        </p:nvSpPr>
        <p:spPr bwMode="auto">
          <a:xfrm>
            <a:off x="2231740" y="4959170"/>
            <a:ext cx="4526755" cy="676275"/>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71363"/>
                                        </p:tgtEl>
                                        <p:attrNameLst>
                                          <p:attrName>style.visibility</p:attrName>
                                        </p:attrNameLst>
                                      </p:cBhvr>
                                      <p:to>
                                        <p:strVal val="visible"/>
                                      </p:to>
                                    </p:set>
                                    <p:animEffect transition="in" filter="strips(downRight)">
                                      <p:cBhvr>
                                        <p:cTn id="7" dur="500"/>
                                        <p:tgtEl>
                                          <p:spTgt spid="271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a:t>
            </a:r>
            <a:r>
              <a:rPr lang="zh-CN" altLang="en-US" dirty="0" smtClean="0"/>
              <a:t>注释的</a:t>
            </a:r>
            <a:r>
              <a:rPr lang="en-US" altLang="zh-CN" dirty="0" smtClean="0"/>
              <a:t>DFA</a:t>
            </a:r>
            <a:endParaRPr lang="zh-CN" altLang="en-US" dirty="0"/>
          </a:p>
        </p:txBody>
      </p:sp>
      <p:sp>
        <p:nvSpPr>
          <p:cNvPr id="4" name="灯片编号占位符 3"/>
          <p:cNvSpPr>
            <a:spLocks noGrp="1"/>
          </p:cNvSpPr>
          <p:nvPr>
            <p:ph type="sldNum" sz="quarter" idx="10"/>
          </p:nvPr>
        </p:nvSpPr>
        <p:spPr/>
        <p:txBody>
          <a:bodyPr/>
          <a:lstStyle/>
          <a:p>
            <a:fld id="{5FB95CB3-EBFB-4917-A570-4063C3B88CF9}" type="slidenum">
              <a:rPr lang="en-US" altLang="zh-CN" smtClean="0"/>
              <a:pPr/>
              <a:t>43</a:t>
            </a:fld>
            <a:endParaRPr lang="en-US" altLang="zh-CN"/>
          </a:p>
        </p:txBody>
      </p:sp>
      <p:pic>
        <p:nvPicPr>
          <p:cNvPr id="2467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175" y="2228850"/>
            <a:ext cx="862965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70256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151E43F-1C8B-4EC9-8889-4B4DF6F3B1A8}" type="slidenum">
              <a:rPr lang="en-US" altLang="zh-CN"/>
              <a:pPr/>
              <a:t>44</a:t>
            </a:fld>
            <a:endParaRPr lang="en-US" altLang="zh-CN"/>
          </a:p>
        </p:txBody>
      </p:sp>
      <p:sp>
        <p:nvSpPr>
          <p:cNvPr id="273410" name="Rectangle 2"/>
          <p:cNvSpPr>
            <a:spLocks noGrp="1" noChangeArrowheads="1"/>
          </p:cNvSpPr>
          <p:nvPr>
            <p:ph type="title"/>
          </p:nvPr>
        </p:nvSpPr>
        <p:spPr/>
        <p:txBody>
          <a:bodyPr/>
          <a:lstStyle/>
          <a:p>
            <a:r>
              <a:rPr lang="zh-CN" altLang="en-US" sz="3600">
                <a:latin typeface="宋体" pitchFamily="2" charset="-122"/>
              </a:rPr>
              <a:t>二、词法分析程序的构造</a:t>
            </a:r>
            <a:endParaRPr lang="zh-CN" altLang="en-US"/>
          </a:p>
        </p:txBody>
      </p:sp>
      <p:sp>
        <p:nvSpPr>
          <p:cNvPr id="5" name="Rectangle 3"/>
          <p:cNvSpPr txBox="1">
            <a:spLocks noChangeArrowheads="1"/>
          </p:cNvSpPr>
          <p:nvPr/>
        </p:nvSpPr>
        <p:spPr bwMode="auto">
          <a:xfrm>
            <a:off x="228600" y="1219199"/>
            <a:ext cx="8686800" cy="5405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lnSpc>
                <a:spcPct val="120000"/>
              </a:lnSpc>
            </a:pPr>
            <a:r>
              <a:rPr lang="zh-CN" altLang="zh-CN" sz="2000" dirty="0" smtClean="0"/>
              <a:t>把</a:t>
            </a:r>
            <a:r>
              <a:rPr lang="zh-CN" altLang="zh-CN" sz="2000" dirty="0"/>
              <a:t>语义</a:t>
            </a:r>
            <a:r>
              <a:rPr lang="zh-CN" altLang="zh-CN" sz="2000" dirty="0" smtClean="0"/>
              <a:t>动作添加</a:t>
            </a:r>
            <a:r>
              <a:rPr lang="zh-CN" altLang="zh-CN" sz="2000" dirty="0"/>
              <a:t>到状态转换图中，使每一个状态都对应一小段程序，就可以构造出相应的词法分析</a:t>
            </a:r>
            <a:r>
              <a:rPr lang="zh-CN" altLang="zh-CN" sz="2000" dirty="0" smtClean="0"/>
              <a:t>程序</a:t>
            </a:r>
            <a:r>
              <a:rPr lang="zh-CN" altLang="en-US" sz="2000" dirty="0" smtClean="0"/>
              <a:t>。</a:t>
            </a:r>
            <a:endParaRPr lang="en-US" altLang="zh-CN" sz="2000" dirty="0" smtClean="0"/>
          </a:p>
          <a:p>
            <a:pPr>
              <a:lnSpc>
                <a:spcPct val="120000"/>
              </a:lnSpc>
            </a:pPr>
            <a:r>
              <a:rPr lang="zh-CN" altLang="en-US" sz="2000" dirty="0">
                <a:latin typeface="宋体" pitchFamily="2" charset="-122"/>
              </a:rPr>
              <a:t>如果某一状态有若干条射出边，则</a:t>
            </a:r>
            <a:r>
              <a:rPr lang="zh-CN" altLang="en-US" sz="2000" dirty="0" smtClean="0">
                <a:latin typeface="宋体" pitchFamily="2" charset="-122"/>
              </a:rPr>
              <a:t>程序段：读</a:t>
            </a:r>
            <a:r>
              <a:rPr lang="zh-CN" altLang="en-US" sz="2000" dirty="0">
                <a:latin typeface="宋体" pitchFamily="2" charset="-122"/>
              </a:rPr>
              <a:t>一个</a:t>
            </a:r>
            <a:r>
              <a:rPr lang="zh-CN" altLang="en-US" sz="2000" dirty="0" smtClean="0">
                <a:latin typeface="宋体" pitchFamily="2" charset="-122"/>
              </a:rPr>
              <a:t>字符，根据</a:t>
            </a:r>
            <a:r>
              <a:rPr lang="zh-CN" altLang="en-US" sz="2000" dirty="0">
                <a:latin typeface="宋体" pitchFamily="2" charset="-122"/>
              </a:rPr>
              <a:t>读到的字符，选择标记与之匹配的边到达下一个状态，即程序控制转去执行下一个状态对应的语句序列。</a:t>
            </a:r>
          </a:p>
          <a:p>
            <a:pPr>
              <a:lnSpc>
                <a:spcPct val="120000"/>
              </a:lnSpc>
            </a:pPr>
            <a:r>
              <a:rPr lang="zh-CN" altLang="zh-CN" sz="2000" dirty="0" smtClean="0"/>
              <a:t>在状态</a:t>
            </a:r>
            <a:r>
              <a:rPr lang="en-US" altLang="zh-CN" sz="2000" dirty="0" smtClean="0"/>
              <a:t>0</a:t>
            </a:r>
            <a:r>
              <a:rPr lang="zh-CN" altLang="zh-CN" sz="2000" dirty="0" smtClean="0"/>
              <a:t>，</a:t>
            </a:r>
            <a:r>
              <a:rPr lang="zh-CN" altLang="zh-CN" sz="2000" dirty="0"/>
              <a:t>首先要读进一个字符。若读入的字符是一个空格（包括</a:t>
            </a:r>
            <a:r>
              <a:rPr lang="en-US" altLang="zh-CN" sz="2000" dirty="0"/>
              <a:t>blank</a:t>
            </a:r>
            <a:r>
              <a:rPr lang="zh-CN" altLang="zh-CN" sz="2000" dirty="0"/>
              <a:t>、</a:t>
            </a:r>
            <a:r>
              <a:rPr lang="en-US" altLang="zh-CN" sz="2000" dirty="0"/>
              <a:t>tab</a:t>
            </a:r>
            <a:r>
              <a:rPr lang="zh-CN" altLang="zh-CN" sz="2000" dirty="0"/>
              <a:t>、</a:t>
            </a:r>
            <a:r>
              <a:rPr lang="en-US" altLang="zh-CN" sz="2000" dirty="0"/>
              <a:t>enter</a:t>
            </a:r>
            <a:r>
              <a:rPr lang="zh-CN" altLang="zh-CN" sz="2000" dirty="0"/>
              <a:t>）就跳过它，继续读字符，直到读进一个非空字符为止。接下来的工作就是根据所读进的非空字符转相应的程序段进行</a:t>
            </a:r>
            <a:r>
              <a:rPr lang="zh-CN" altLang="zh-CN" sz="2000" dirty="0" smtClean="0"/>
              <a:t>处理</a:t>
            </a:r>
            <a:r>
              <a:rPr lang="zh-CN" altLang="en-US" sz="2000" dirty="0" smtClean="0"/>
              <a:t>。</a:t>
            </a:r>
            <a:endParaRPr lang="en-US" altLang="zh-CN" sz="2000" dirty="0" smtClean="0"/>
          </a:p>
          <a:p>
            <a:pPr>
              <a:lnSpc>
                <a:spcPct val="120000"/>
              </a:lnSpc>
            </a:pPr>
            <a:r>
              <a:rPr lang="zh-CN" altLang="zh-CN" sz="2000" dirty="0"/>
              <a:t>在标识符状态，识别并组合出一个标识符之后，还必须加入一些动作，如查关键字表，以确定识别出的单词符号是关键字还是用户自定义标识符，并输出相应的记号</a:t>
            </a:r>
            <a:r>
              <a:rPr lang="zh-CN" altLang="zh-CN" sz="2000" dirty="0" smtClean="0"/>
              <a:t>。</a:t>
            </a:r>
            <a:endParaRPr lang="en-US" altLang="zh-CN" sz="2000" dirty="0" smtClean="0"/>
          </a:p>
          <a:p>
            <a:pPr>
              <a:lnSpc>
                <a:spcPct val="120000"/>
              </a:lnSpc>
            </a:pPr>
            <a:r>
              <a:rPr lang="zh-CN" altLang="zh-CN" sz="2000" dirty="0" smtClean="0"/>
              <a:t>在</a:t>
            </a:r>
            <a:r>
              <a:rPr lang="zh-CN" altLang="zh-CN" sz="2000" dirty="0"/>
              <a:t>“</a:t>
            </a:r>
            <a:r>
              <a:rPr lang="en-US" altLang="zh-CN" sz="2000" dirty="0"/>
              <a:t>&lt;</a:t>
            </a:r>
            <a:r>
              <a:rPr lang="zh-CN" altLang="zh-CN" sz="2000" dirty="0"/>
              <a:t>”状态，若读进的下一个字符是“</a:t>
            </a:r>
            <a:r>
              <a:rPr lang="en-US" altLang="zh-CN" sz="2000" dirty="0"/>
              <a:t>=</a:t>
            </a:r>
            <a:r>
              <a:rPr lang="zh-CN" altLang="zh-CN" sz="2000" dirty="0"/>
              <a:t>”，则输出关系运算符“</a:t>
            </a:r>
            <a:r>
              <a:rPr lang="en-US" altLang="zh-CN" sz="2000" dirty="0"/>
              <a:t>&lt;=</a:t>
            </a:r>
            <a:r>
              <a:rPr lang="zh-CN" altLang="zh-CN" sz="2000" dirty="0"/>
              <a:t>”；若读进的下一个字符是“</a:t>
            </a:r>
            <a:r>
              <a:rPr lang="en-US" altLang="zh-CN" sz="2000" dirty="0"/>
              <a:t>&gt;</a:t>
            </a:r>
            <a:r>
              <a:rPr lang="zh-CN" altLang="zh-CN" sz="2000" dirty="0"/>
              <a:t>”，则输出关系运算符“</a:t>
            </a:r>
            <a:r>
              <a:rPr lang="en-US" altLang="zh-CN" sz="2000" dirty="0"/>
              <a:t>&lt;&gt;</a:t>
            </a:r>
            <a:r>
              <a:rPr lang="zh-CN" altLang="zh-CN" sz="2000" dirty="0"/>
              <a:t>”；否则输出关系运算符“</a:t>
            </a:r>
            <a:r>
              <a:rPr lang="en-US" altLang="zh-CN" sz="2000" dirty="0"/>
              <a:t>&lt;</a:t>
            </a:r>
            <a:r>
              <a:rPr lang="zh-CN" altLang="zh-CN" sz="2000" dirty="0"/>
              <a:t>”。</a:t>
            </a:r>
            <a:endParaRPr lang="zh-CN" altLang="en-US" sz="2000" kern="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45</a:t>
            </a:fld>
            <a:endParaRPr lang="en-US" altLang="zh-CN"/>
          </a:p>
        </p:txBody>
      </p:sp>
      <p:grpSp>
        <p:nvGrpSpPr>
          <p:cNvPr id="5" name="Group 2"/>
          <p:cNvGrpSpPr>
            <a:grpSpLocks/>
          </p:cNvGrpSpPr>
          <p:nvPr/>
        </p:nvGrpSpPr>
        <p:grpSpPr bwMode="auto">
          <a:xfrm>
            <a:off x="1830388" y="0"/>
            <a:ext cx="5961062" cy="7467600"/>
            <a:chOff x="1153" y="0"/>
            <a:chExt cx="3755" cy="4704"/>
          </a:xfrm>
        </p:grpSpPr>
        <p:sp>
          <p:nvSpPr>
            <p:cNvPr id="6" name="AutoShape 3"/>
            <p:cNvSpPr>
              <a:spLocks noChangeAspect="1" noChangeArrowheads="1" noTextEdit="1"/>
            </p:cNvSpPr>
            <p:nvPr/>
          </p:nvSpPr>
          <p:spPr bwMode="auto">
            <a:xfrm>
              <a:off x="1153" y="0"/>
              <a:ext cx="3599" cy="4704"/>
            </a:xfrm>
            <a:prstGeom prst="rect">
              <a:avLst/>
            </a:prstGeom>
            <a:noFill/>
            <a:ln w="9525">
              <a:noFill/>
              <a:miter lim="800000"/>
              <a:headEnd/>
              <a:tailEnd/>
            </a:ln>
          </p:spPr>
          <p:txBody>
            <a:bodyPr/>
            <a:lstStyle/>
            <a:p>
              <a:endParaRPr lang="zh-CN" altLang="en-US"/>
            </a:p>
          </p:txBody>
        </p:sp>
        <p:sp>
          <p:nvSpPr>
            <p:cNvPr id="7" name="Oval 4"/>
            <p:cNvSpPr>
              <a:spLocks noChangeArrowheads="1"/>
            </p:cNvSpPr>
            <p:nvPr/>
          </p:nvSpPr>
          <p:spPr bwMode="auto">
            <a:xfrm>
              <a:off x="1493" y="37"/>
              <a:ext cx="367" cy="113"/>
            </a:xfrm>
            <a:prstGeom prst="ellipse">
              <a:avLst/>
            </a:prstGeom>
            <a:solidFill>
              <a:srgbClr val="FFFFFF"/>
            </a:solidFill>
            <a:ln w="12700">
              <a:solidFill>
                <a:srgbClr val="000000"/>
              </a:solidFill>
              <a:round/>
              <a:headEnd/>
              <a:tailEnd/>
            </a:ln>
          </p:spPr>
          <p:txBody>
            <a:bodyPr/>
            <a:lstStyle/>
            <a:p>
              <a:endParaRPr lang="zh-CN" altLang="en-US"/>
            </a:p>
          </p:txBody>
        </p:sp>
        <p:sp>
          <p:nvSpPr>
            <p:cNvPr id="8" name="Rectangle 5"/>
            <p:cNvSpPr>
              <a:spLocks noChangeArrowheads="1"/>
            </p:cNvSpPr>
            <p:nvPr/>
          </p:nvSpPr>
          <p:spPr bwMode="auto">
            <a:xfrm>
              <a:off x="1581" y="57"/>
              <a:ext cx="247" cy="121"/>
            </a:xfrm>
            <a:prstGeom prst="rect">
              <a:avLst/>
            </a:prstGeom>
            <a:noFill/>
            <a:ln w="9525">
              <a:noFill/>
              <a:miter lim="800000"/>
              <a:headEnd/>
              <a:tailEnd/>
            </a:ln>
          </p:spPr>
          <p:txBody>
            <a:bodyPr/>
            <a:lstStyle/>
            <a:p>
              <a:endParaRPr lang="zh-CN" altLang="en-US"/>
            </a:p>
          </p:txBody>
        </p:sp>
        <p:sp>
          <p:nvSpPr>
            <p:cNvPr id="9" name="Rectangle 6"/>
            <p:cNvSpPr>
              <a:spLocks noChangeArrowheads="1"/>
            </p:cNvSpPr>
            <p:nvPr/>
          </p:nvSpPr>
          <p:spPr bwMode="auto">
            <a:xfrm>
              <a:off x="1610" y="33"/>
              <a:ext cx="144"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开始</a:t>
              </a:r>
              <a:endParaRPr lang="zh-CN" altLang="en-US">
                <a:ea typeface="宋体" charset="-122"/>
              </a:endParaRPr>
            </a:p>
          </p:txBody>
        </p:sp>
        <p:sp>
          <p:nvSpPr>
            <p:cNvPr id="10" name="Line 7"/>
            <p:cNvSpPr>
              <a:spLocks noChangeShapeType="1"/>
            </p:cNvSpPr>
            <p:nvPr/>
          </p:nvSpPr>
          <p:spPr bwMode="auto">
            <a:xfrm>
              <a:off x="1675" y="151"/>
              <a:ext cx="1" cy="83"/>
            </a:xfrm>
            <a:prstGeom prst="line">
              <a:avLst/>
            </a:prstGeom>
            <a:noFill/>
            <a:ln w="12700">
              <a:solidFill>
                <a:srgbClr val="000000"/>
              </a:solidFill>
              <a:round/>
              <a:headEnd/>
              <a:tailEnd/>
            </a:ln>
          </p:spPr>
          <p:txBody>
            <a:bodyPr/>
            <a:lstStyle/>
            <a:p>
              <a:endParaRPr lang="zh-CN" altLang="en-US"/>
            </a:p>
          </p:txBody>
        </p:sp>
        <p:sp>
          <p:nvSpPr>
            <p:cNvPr id="11" name="Freeform 8"/>
            <p:cNvSpPr>
              <a:spLocks/>
            </p:cNvSpPr>
            <p:nvPr/>
          </p:nvSpPr>
          <p:spPr bwMode="auto">
            <a:xfrm>
              <a:off x="1649" y="220"/>
              <a:ext cx="51" cy="48"/>
            </a:xfrm>
            <a:custGeom>
              <a:avLst/>
              <a:gdLst>
                <a:gd name="T0" fmla="*/ 0 w 51"/>
                <a:gd name="T1" fmla="*/ 0 h 48"/>
                <a:gd name="T2" fmla="*/ 26 w 51"/>
                <a:gd name="T3" fmla="*/ 7 h 48"/>
                <a:gd name="T4" fmla="*/ 51 w 51"/>
                <a:gd name="T5" fmla="*/ 0 h 48"/>
                <a:gd name="T6" fmla="*/ 26 w 51"/>
                <a:gd name="T7" fmla="*/ 48 h 48"/>
                <a:gd name="T8" fmla="*/ 0 w 51"/>
                <a:gd name="T9" fmla="*/ 0 h 48"/>
                <a:gd name="T10" fmla="*/ 0 60000 65536"/>
                <a:gd name="T11" fmla="*/ 0 60000 65536"/>
                <a:gd name="T12" fmla="*/ 0 60000 65536"/>
                <a:gd name="T13" fmla="*/ 0 60000 65536"/>
                <a:gd name="T14" fmla="*/ 0 60000 65536"/>
                <a:gd name="T15" fmla="*/ 0 w 51"/>
                <a:gd name="T16" fmla="*/ 0 h 48"/>
                <a:gd name="T17" fmla="*/ 51 w 51"/>
                <a:gd name="T18" fmla="*/ 48 h 48"/>
              </a:gdLst>
              <a:ahLst/>
              <a:cxnLst>
                <a:cxn ang="T10">
                  <a:pos x="T0" y="T1"/>
                </a:cxn>
                <a:cxn ang="T11">
                  <a:pos x="T2" y="T3"/>
                </a:cxn>
                <a:cxn ang="T12">
                  <a:pos x="T4" y="T5"/>
                </a:cxn>
                <a:cxn ang="T13">
                  <a:pos x="T6" y="T7"/>
                </a:cxn>
                <a:cxn ang="T14">
                  <a:pos x="T8" y="T9"/>
                </a:cxn>
              </a:cxnLst>
              <a:rect l="T15" t="T16" r="T17" b="T18"/>
              <a:pathLst>
                <a:path w="51" h="48">
                  <a:moveTo>
                    <a:pt x="0" y="0"/>
                  </a:moveTo>
                  <a:lnTo>
                    <a:pt x="26" y="7"/>
                  </a:lnTo>
                  <a:lnTo>
                    <a:pt x="51" y="0"/>
                  </a:lnTo>
                  <a:lnTo>
                    <a:pt x="26" y="48"/>
                  </a:lnTo>
                  <a:lnTo>
                    <a:pt x="0" y="0"/>
                  </a:lnTo>
                  <a:close/>
                </a:path>
              </a:pathLst>
            </a:custGeom>
            <a:solidFill>
              <a:srgbClr val="000000"/>
            </a:solidFill>
            <a:ln w="9525">
              <a:noFill/>
              <a:round/>
              <a:headEnd/>
              <a:tailEnd/>
            </a:ln>
          </p:spPr>
          <p:txBody>
            <a:bodyPr/>
            <a:lstStyle/>
            <a:p>
              <a:endParaRPr lang="zh-CN" altLang="en-US"/>
            </a:p>
          </p:txBody>
        </p:sp>
        <p:sp>
          <p:nvSpPr>
            <p:cNvPr id="12" name="Line 9"/>
            <p:cNvSpPr>
              <a:spLocks noChangeShapeType="1"/>
            </p:cNvSpPr>
            <p:nvPr/>
          </p:nvSpPr>
          <p:spPr bwMode="auto">
            <a:xfrm>
              <a:off x="1168" y="191"/>
              <a:ext cx="465" cy="1"/>
            </a:xfrm>
            <a:prstGeom prst="line">
              <a:avLst/>
            </a:prstGeom>
            <a:noFill/>
            <a:ln w="12700">
              <a:solidFill>
                <a:srgbClr val="000000"/>
              </a:solidFill>
              <a:round/>
              <a:headEnd/>
              <a:tailEnd/>
            </a:ln>
          </p:spPr>
          <p:txBody>
            <a:bodyPr/>
            <a:lstStyle/>
            <a:p>
              <a:endParaRPr lang="zh-CN" altLang="en-US"/>
            </a:p>
          </p:txBody>
        </p:sp>
        <p:sp>
          <p:nvSpPr>
            <p:cNvPr id="13" name="Freeform 10"/>
            <p:cNvSpPr>
              <a:spLocks/>
            </p:cNvSpPr>
            <p:nvPr/>
          </p:nvSpPr>
          <p:spPr bwMode="auto">
            <a:xfrm>
              <a:off x="1616" y="170"/>
              <a:ext cx="59" cy="41"/>
            </a:xfrm>
            <a:custGeom>
              <a:avLst/>
              <a:gdLst>
                <a:gd name="T0" fmla="*/ 0 w 59"/>
                <a:gd name="T1" fmla="*/ 41 h 41"/>
                <a:gd name="T2" fmla="*/ 10 w 59"/>
                <a:gd name="T3" fmla="*/ 21 h 41"/>
                <a:gd name="T4" fmla="*/ 0 w 59"/>
                <a:gd name="T5" fmla="*/ 0 h 41"/>
                <a:gd name="T6" fmla="*/ 59 w 59"/>
                <a:gd name="T7" fmla="*/ 21 h 41"/>
                <a:gd name="T8" fmla="*/ 0 w 59"/>
                <a:gd name="T9" fmla="*/ 4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10" y="21"/>
                  </a:lnTo>
                  <a:lnTo>
                    <a:pt x="0" y="0"/>
                  </a:lnTo>
                  <a:lnTo>
                    <a:pt x="59" y="21"/>
                  </a:lnTo>
                  <a:lnTo>
                    <a:pt x="0" y="41"/>
                  </a:lnTo>
                  <a:close/>
                </a:path>
              </a:pathLst>
            </a:custGeom>
            <a:solidFill>
              <a:srgbClr val="000000"/>
            </a:solidFill>
            <a:ln w="9525">
              <a:noFill/>
              <a:round/>
              <a:headEnd/>
              <a:tailEnd/>
            </a:ln>
          </p:spPr>
          <p:txBody>
            <a:bodyPr/>
            <a:lstStyle/>
            <a:p>
              <a:endParaRPr lang="zh-CN" altLang="en-US"/>
            </a:p>
          </p:txBody>
        </p:sp>
        <p:sp>
          <p:nvSpPr>
            <p:cNvPr id="14" name="Rectangle 11"/>
            <p:cNvSpPr>
              <a:spLocks noChangeArrowheads="1"/>
            </p:cNvSpPr>
            <p:nvPr/>
          </p:nvSpPr>
          <p:spPr bwMode="auto">
            <a:xfrm>
              <a:off x="1474" y="264"/>
              <a:ext cx="402" cy="159"/>
            </a:xfrm>
            <a:prstGeom prst="rect">
              <a:avLst/>
            </a:prstGeom>
            <a:noFill/>
            <a:ln w="12700">
              <a:solidFill>
                <a:srgbClr val="000000"/>
              </a:solidFill>
              <a:miter lim="800000"/>
              <a:headEnd/>
              <a:tailEnd/>
            </a:ln>
          </p:spPr>
          <p:txBody>
            <a:bodyPr/>
            <a:lstStyle/>
            <a:p>
              <a:endParaRPr lang="zh-CN" altLang="en-US"/>
            </a:p>
          </p:txBody>
        </p:sp>
        <p:sp>
          <p:nvSpPr>
            <p:cNvPr id="15" name="Rectangle 12"/>
            <p:cNvSpPr>
              <a:spLocks noChangeArrowheads="1"/>
            </p:cNvSpPr>
            <p:nvPr/>
          </p:nvSpPr>
          <p:spPr bwMode="auto">
            <a:xfrm>
              <a:off x="1535" y="297"/>
              <a:ext cx="350" cy="122"/>
            </a:xfrm>
            <a:prstGeom prst="rect">
              <a:avLst/>
            </a:prstGeom>
            <a:noFill/>
            <a:ln w="9525">
              <a:noFill/>
              <a:miter lim="800000"/>
              <a:headEnd/>
              <a:tailEnd/>
            </a:ln>
          </p:spPr>
          <p:txBody>
            <a:bodyPr/>
            <a:lstStyle/>
            <a:p>
              <a:endParaRPr lang="zh-CN" altLang="en-US"/>
            </a:p>
          </p:txBody>
        </p:sp>
        <p:sp>
          <p:nvSpPr>
            <p:cNvPr id="16" name="Rectangle 13"/>
            <p:cNvSpPr>
              <a:spLocks noChangeArrowheads="1"/>
            </p:cNvSpPr>
            <p:nvPr/>
          </p:nvSpPr>
          <p:spPr bwMode="auto">
            <a:xfrm>
              <a:off x="1565" y="300"/>
              <a:ext cx="24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读字符</a:t>
              </a:r>
              <a:endParaRPr lang="zh-CN" altLang="en-US" sz="2800">
                <a:ea typeface="宋体" charset="-122"/>
              </a:endParaRPr>
            </a:p>
          </p:txBody>
        </p:sp>
        <p:sp>
          <p:nvSpPr>
            <p:cNvPr id="17" name="Freeform 14"/>
            <p:cNvSpPr>
              <a:spLocks/>
            </p:cNvSpPr>
            <p:nvPr/>
          </p:nvSpPr>
          <p:spPr bwMode="auto">
            <a:xfrm>
              <a:off x="1399" y="546"/>
              <a:ext cx="552" cy="152"/>
            </a:xfrm>
            <a:custGeom>
              <a:avLst/>
              <a:gdLst>
                <a:gd name="T0" fmla="*/ 276 w 552"/>
                <a:gd name="T1" fmla="*/ 0 h 152"/>
                <a:gd name="T2" fmla="*/ 0 w 552"/>
                <a:gd name="T3" fmla="*/ 76 h 152"/>
                <a:gd name="T4" fmla="*/ 276 w 552"/>
                <a:gd name="T5" fmla="*/ 152 h 152"/>
                <a:gd name="T6" fmla="*/ 552 w 552"/>
                <a:gd name="T7" fmla="*/ 76 h 152"/>
                <a:gd name="T8" fmla="*/ 276 w 552"/>
                <a:gd name="T9" fmla="*/ 0 h 152"/>
                <a:gd name="T10" fmla="*/ 0 60000 65536"/>
                <a:gd name="T11" fmla="*/ 0 60000 65536"/>
                <a:gd name="T12" fmla="*/ 0 60000 65536"/>
                <a:gd name="T13" fmla="*/ 0 60000 65536"/>
                <a:gd name="T14" fmla="*/ 0 60000 65536"/>
                <a:gd name="T15" fmla="*/ 0 w 552"/>
                <a:gd name="T16" fmla="*/ 0 h 152"/>
                <a:gd name="T17" fmla="*/ 552 w 552"/>
                <a:gd name="T18" fmla="*/ 152 h 152"/>
              </a:gdLst>
              <a:ahLst/>
              <a:cxnLst>
                <a:cxn ang="T10">
                  <a:pos x="T0" y="T1"/>
                </a:cxn>
                <a:cxn ang="T11">
                  <a:pos x="T2" y="T3"/>
                </a:cxn>
                <a:cxn ang="T12">
                  <a:pos x="T4" y="T5"/>
                </a:cxn>
                <a:cxn ang="T13">
                  <a:pos x="T6" y="T7"/>
                </a:cxn>
                <a:cxn ang="T14">
                  <a:pos x="T8" y="T9"/>
                </a:cxn>
              </a:cxnLst>
              <a:rect l="T15" t="T16" r="T17" b="T18"/>
              <a:pathLst>
                <a:path w="552" h="152">
                  <a:moveTo>
                    <a:pt x="276" y="0"/>
                  </a:moveTo>
                  <a:lnTo>
                    <a:pt x="0" y="76"/>
                  </a:lnTo>
                  <a:lnTo>
                    <a:pt x="276" y="152"/>
                  </a:lnTo>
                  <a:lnTo>
                    <a:pt x="552" y="76"/>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8" name="Rectangle 15"/>
            <p:cNvSpPr>
              <a:spLocks noChangeArrowheads="1"/>
            </p:cNvSpPr>
            <p:nvPr/>
          </p:nvSpPr>
          <p:spPr bwMode="auto">
            <a:xfrm>
              <a:off x="1581" y="590"/>
              <a:ext cx="351" cy="121"/>
            </a:xfrm>
            <a:prstGeom prst="rect">
              <a:avLst/>
            </a:prstGeom>
            <a:noFill/>
            <a:ln w="9525">
              <a:noFill/>
              <a:miter lim="800000"/>
              <a:headEnd/>
              <a:tailEnd/>
            </a:ln>
          </p:spPr>
          <p:txBody>
            <a:bodyPr/>
            <a:lstStyle/>
            <a:p>
              <a:endParaRPr lang="zh-CN" altLang="en-US"/>
            </a:p>
          </p:txBody>
        </p:sp>
        <p:sp>
          <p:nvSpPr>
            <p:cNvPr id="19" name="Rectangle 16"/>
            <p:cNvSpPr>
              <a:spLocks noChangeArrowheads="1"/>
            </p:cNvSpPr>
            <p:nvPr/>
          </p:nvSpPr>
          <p:spPr bwMode="auto">
            <a:xfrm>
              <a:off x="1581" y="572"/>
              <a:ext cx="216"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空白？</a:t>
              </a:r>
              <a:endParaRPr lang="zh-CN" altLang="en-US">
                <a:ea typeface="宋体" charset="-122"/>
              </a:endParaRPr>
            </a:p>
          </p:txBody>
        </p:sp>
        <p:sp>
          <p:nvSpPr>
            <p:cNvPr id="20" name="Line 17"/>
            <p:cNvSpPr>
              <a:spLocks noChangeShapeType="1"/>
            </p:cNvSpPr>
            <p:nvPr/>
          </p:nvSpPr>
          <p:spPr bwMode="auto">
            <a:xfrm>
              <a:off x="1675" y="426"/>
              <a:ext cx="1" cy="82"/>
            </a:xfrm>
            <a:prstGeom prst="line">
              <a:avLst/>
            </a:prstGeom>
            <a:noFill/>
            <a:ln w="12700">
              <a:solidFill>
                <a:srgbClr val="000000"/>
              </a:solidFill>
              <a:round/>
              <a:headEnd/>
              <a:tailEnd/>
            </a:ln>
          </p:spPr>
          <p:txBody>
            <a:bodyPr/>
            <a:lstStyle/>
            <a:p>
              <a:endParaRPr lang="zh-CN" altLang="en-US"/>
            </a:p>
          </p:txBody>
        </p:sp>
        <p:sp>
          <p:nvSpPr>
            <p:cNvPr id="21" name="Freeform 18"/>
            <p:cNvSpPr>
              <a:spLocks/>
            </p:cNvSpPr>
            <p:nvPr/>
          </p:nvSpPr>
          <p:spPr bwMode="auto">
            <a:xfrm>
              <a:off x="1649" y="494"/>
              <a:ext cx="51" cy="49"/>
            </a:xfrm>
            <a:custGeom>
              <a:avLst/>
              <a:gdLst>
                <a:gd name="T0" fmla="*/ 0 w 51"/>
                <a:gd name="T1" fmla="*/ 0 h 49"/>
                <a:gd name="T2" fmla="*/ 26 w 51"/>
                <a:gd name="T3" fmla="*/ 8 h 49"/>
                <a:gd name="T4" fmla="*/ 51 w 51"/>
                <a:gd name="T5" fmla="*/ 0 h 49"/>
                <a:gd name="T6" fmla="*/ 26 w 51"/>
                <a:gd name="T7" fmla="*/ 49 h 49"/>
                <a:gd name="T8" fmla="*/ 0 w 51"/>
                <a:gd name="T9" fmla="*/ 0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0" y="0"/>
                  </a:moveTo>
                  <a:lnTo>
                    <a:pt x="26" y="8"/>
                  </a:lnTo>
                  <a:lnTo>
                    <a:pt x="51" y="0"/>
                  </a:lnTo>
                  <a:lnTo>
                    <a:pt x="26" y="49"/>
                  </a:lnTo>
                  <a:lnTo>
                    <a:pt x="0" y="0"/>
                  </a:lnTo>
                  <a:close/>
                </a:path>
              </a:pathLst>
            </a:custGeom>
            <a:solidFill>
              <a:srgbClr val="000000"/>
            </a:solidFill>
            <a:ln w="9525">
              <a:noFill/>
              <a:round/>
              <a:headEnd/>
              <a:tailEnd/>
            </a:ln>
          </p:spPr>
          <p:txBody>
            <a:bodyPr/>
            <a:lstStyle/>
            <a:p>
              <a:endParaRPr lang="zh-CN" altLang="en-US"/>
            </a:p>
          </p:txBody>
        </p:sp>
        <p:sp>
          <p:nvSpPr>
            <p:cNvPr id="22" name="Line 19"/>
            <p:cNvSpPr>
              <a:spLocks noChangeShapeType="1"/>
            </p:cNvSpPr>
            <p:nvPr/>
          </p:nvSpPr>
          <p:spPr bwMode="auto">
            <a:xfrm>
              <a:off x="1162" y="191"/>
              <a:ext cx="2" cy="3805"/>
            </a:xfrm>
            <a:prstGeom prst="line">
              <a:avLst/>
            </a:prstGeom>
            <a:noFill/>
            <a:ln w="12700">
              <a:solidFill>
                <a:srgbClr val="000000"/>
              </a:solidFill>
              <a:round/>
              <a:headEnd/>
              <a:tailEnd/>
            </a:ln>
          </p:spPr>
          <p:txBody>
            <a:bodyPr/>
            <a:lstStyle/>
            <a:p>
              <a:endParaRPr lang="zh-CN" altLang="en-US"/>
            </a:p>
          </p:txBody>
        </p:sp>
        <p:sp>
          <p:nvSpPr>
            <p:cNvPr id="23" name="Line 20"/>
            <p:cNvSpPr>
              <a:spLocks noChangeShapeType="1"/>
            </p:cNvSpPr>
            <p:nvPr/>
          </p:nvSpPr>
          <p:spPr bwMode="auto">
            <a:xfrm flipH="1">
              <a:off x="1212" y="621"/>
              <a:ext cx="186" cy="1"/>
            </a:xfrm>
            <a:prstGeom prst="line">
              <a:avLst/>
            </a:prstGeom>
            <a:noFill/>
            <a:ln w="12700">
              <a:solidFill>
                <a:srgbClr val="000000"/>
              </a:solidFill>
              <a:round/>
              <a:headEnd/>
              <a:tailEnd/>
            </a:ln>
          </p:spPr>
          <p:txBody>
            <a:bodyPr/>
            <a:lstStyle/>
            <a:p>
              <a:endParaRPr lang="zh-CN" altLang="en-US"/>
            </a:p>
          </p:txBody>
        </p:sp>
        <p:sp>
          <p:nvSpPr>
            <p:cNvPr id="24" name="Freeform 21"/>
            <p:cNvSpPr>
              <a:spLocks/>
            </p:cNvSpPr>
            <p:nvPr/>
          </p:nvSpPr>
          <p:spPr bwMode="auto">
            <a:xfrm>
              <a:off x="1168" y="600"/>
              <a:ext cx="58" cy="43"/>
            </a:xfrm>
            <a:custGeom>
              <a:avLst/>
              <a:gdLst>
                <a:gd name="T0" fmla="*/ 58 w 58"/>
                <a:gd name="T1" fmla="*/ 0 h 43"/>
                <a:gd name="T2" fmla="*/ 50 w 58"/>
                <a:gd name="T3" fmla="*/ 21 h 43"/>
                <a:gd name="T4" fmla="*/ 58 w 58"/>
                <a:gd name="T5" fmla="*/ 43 h 43"/>
                <a:gd name="T6" fmla="*/ 0 w 58"/>
                <a:gd name="T7" fmla="*/ 21 h 43"/>
                <a:gd name="T8" fmla="*/ 58 w 58"/>
                <a:gd name="T9" fmla="*/ 0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58" y="0"/>
                  </a:moveTo>
                  <a:lnTo>
                    <a:pt x="50" y="21"/>
                  </a:lnTo>
                  <a:lnTo>
                    <a:pt x="58" y="43"/>
                  </a:lnTo>
                  <a:lnTo>
                    <a:pt x="0" y="21"/>
                  </a:lnTo>
                  <a:lnTo>
                    <a:pt x="58" y="0"/>
                  </a:lnTo>
                  <a:close/>
                </a:path>
              </a:pathLst>
            </a:custGeom>
            <a:solidFill>
              <a:srgbClr val="000000"/>
            </a:solidFill>
            <a:ln w="9525">
              <a:noFill/>
              <a:round/>
              <a:headEnd/>
              <a:tailEnd/>
            </a:ln>
          </p:spPr>
          <p:txBody>
            <a:bodyPr/>
            <a:lstStyle/>
            <a:p>
              <a:endParaRPr lang="zh-CN" altLang="en-US"/>
            </a:p>
          </p:txBody>
        </p:sp>
        <p:sp>
          <p:nvSpPr>
            <p:cNvPr id="25" name="Line 22"/>
            <p:cNvSpPr>
              <a:spLocks noChangeShapeType="1"/>
            </p:cNvSpPr>
            <p:nvPr/>
          </p:nvSpPr>
          <p:spPr bwMode="auto">
            <a:xfrm>
              <a:off x="1675" y="700"/>
              <a:ext cx="1" cy="83"/>
            </a:xfrm>
            <a:prstGeom prst="line">
              <a:avLst/>
            </a:prstGeom>
            <a:noFill/>
            <a:ln w="12700">
              <a:solidFill>
                <a:srgbClr val="000000"/>
              </a:solidFill>
              <a:round/>
              <a:headEnd/>
              <a:tailEnd/>
            </a:ln>
          </p:spPr>
          <p:txBody>
            <a:bodyPr/>
            <a:lstStyle/>
            <a:p>
              <a:endParaRPr lang="zh-CN" altLang="en-US"/>
            </a:p>
          </p:txBody>
        </p:sp>
        <p:sp>
          <p:nvSpPr>
            <p:cNvPr id="26" name="Freeform 23"/>
            <p:cNvSpPr>
              <a:spLocks/>
            </p:cNvSpPr>
            <p:nvPr/>
          </p:nvSpPr>
          <p:spPr bwMode="auto">
            <a:xfrm>
              <a:off x="1649" y="768"/>
              <a:ext cx="51" cy="50"/>
            </a:xfrm>
            <a:custGeom>
              <a:avLst/>
              <a:gdLst>
                <a:gd name="T0" fmla="*/ 0 w 51"/>
                <a:gd name="T1" fmla="*/ 0 h 50"/>
                <a:gd name="T2" fmla="*/ 26 w 51"/>
                <a:gd name="T3" fmla="*/ 7 h 50"/>
                <a:gd name="T4" fmla="*/ 51 w 51"/>
                <a:gd name="T5" fmla="*/ 0 h 50"/>
                <a:gd name="T6" fmla="*/ 26 w 51"/>
                <a:gd name="T7" fmla="*/ 50 h 50"/>
                <a:gd name="T8" fmla="*/ 0 w 51"/>
                <a:gd name="T9" fmla="*/ 0 h 50"/>
                <a:gd name="T10" fmla="*/ 0 60000 65536"/>
                <a:gd name="T11" fmla="*/ 0 60000 65536"/>
                <a:gd name="T12" fmla="*/ 0 60000 65536"/>
                <a:gd name="T13" fmla="*/ 0 60000 65536"/>
                <a:gd name="T14" fmla="*/ 0 60000 65536"/>
                <a:gd name="T15" fmla="*/ 0 w 51"/>
                <a:gd name="T16" fmla="*/ 0 h 50"/>
                <a:gd name="T17" fmla="*/ 51 w 51"/>
                <a:gd name="T18" fmla="*/ 50 h 50"/>
              </a:gdLst>
              <a:ahLst/>
              <a:cxnLst>
                <a:cxn ang="T10">
                  <a:pos x="T0" y="T1"/>
                </a:cxn>
                <a:cxn ang="T11">
                  <a:pos x="T2" y="T3"/>
                </a:cxn>
                <a:cxn ang="T12">
                  <a:pos x="T4" y="T5"/>
                </a:cxn>
                <a:cxn ang="T13">
                  <a:pos x="T6" y="T7"/>
                </a:cxn>
                <a:cxn ang="T14">
                  <a:pos x="T8" y="T9"/>
                </a:cxn>
              </a:cxnLst>
              <a:rect l="T15" t="T16" r="T17" b="T18"/>
              <a:pathLst>
                <a:path w="51" h="50">
                  <a:moveTo>
                    <a:pt x="0" y="0"/>
                  </a:moveTo>
                  <a:lnTo>
                    <a:pt x="26" y="7"/>
                  </a:lnTo>
                  <a:lnTo>
                    <a:pt x="51" y="0"/>
                  </a:lnTo>
                  <a:lnTo>
                    <a:pt x="26" y="50"/>
                  </a:lnTo>
                  <a:lnTo>
                    <a:pt x="0" y="0"/>
                  </a:lnTo>
                  <a:close/>
                </a:path>
              </a:pathLst>
            </a:custGeom>
            <a:solidFill>
              <a:srgbClr val="000000"/>
            </a:solidFill>
            <a:ln w="9525">
              <a:noFill/>
              <a:round/>
              <a:headEnd/>
              <a:tailEnd/>
            </a:ln>
          </p:spPr>
          <p:txBody>
            <a:bodyPr/>
            <a:lstStyle/>
            <a:p>
              <a:endParaRPr lang="zh-CN" altLang="en-US"/>
            </a:p>
          </p:txBody>
        </p:sp>
        <p:sp>
          <p:nvSpPr>
            <p:cNvPr id="27" name="Rectangle 24"/>
            <p:cNvSpPr>
              <a:spLocks noChangeArrowheads="1"/>
            </p:cNvSpPr>
            <p:nvPr/>
          </p:nvSpPr>
          <p:spPr bwMode="auto">
            <a:xfrm>
              <a:off x="1348" y="536"/>
              <a:ext cx="117" cy="121"/>
            </a:xfrm>
            <a:prstGeom prst="rect">
              <a:avLst/>
            </a:prstGeom>
            <a:noFill/>
            <a:ln w="9525">
              <a:noFill/>
              <a:miter lim="800000"/>
              <a:headEnd/>
              <a:tailEnd/>
            </a:ln>
          </p:spPr>
          <p:txBody>
            <a:bodyPr/>
            <a:lstStyle/>
            <a:p>
              <a:endParaRPr lang="zh-CN" altLang="en-US"/>
            </a:p>
          </p:txBody>
        </p:sp>
        <p:sp>
          <p:nvSpPr>
            <p:cNvPr id="28" name="Rectangle 25"/>
            <p:cNvSpPr>
              <a:spLocks noChangeArrowheads="1"/>
            </p:cNvSpPr>
            <p:nvPr/>
          </p:nvSpPr>
          <p:spPr bwMode="auto">
            <a:xfrm>
              <a:off x="1292" y="527"/>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29" name="Rectangle 26"/>
            <p:cNvSpPr>
              <a:spLocks noChangeArrowheads="1"/>
            </p:cNvSpPr>
            <p:nvPr/>
          </p:nvSpPr>
          <p:spPr bwMode="auto">
            <a:xfrm>
              <a:off x="1692" y="698"/>
              <a:ext cx="117" cy="121"/>
            </a:xfrm>
            <a:prstGeom prst="rect">
              <a:avLst/>
            </a:prstGeom>
            <a:noFill/>
            <a:ln w="9525">
              <a:noFill/>
              <a:miter lim="800000"/>
              <a:headEnd/>
              <a:tailEnd/>
            </a:ln>
          </p:spPr>
          <p:txBody>
            <a:bodyPr/>
            <a:lstStyle/>
            <a:p>
              <a:endParaRPr lang="zh-CN" altLang="en-US"/>
            </a:p>
          </p:txBody>
        </p:sp>
        <p:sp>
          <p:nvSpPr>
            <p:cNvPr id="30" name="Rectangle 27"/>
            <p:cNvSpPr>
              <a:spLocks noChangeArrowheads="1"/>
            </p:cNvSpPr>
            <p:nvPr/>
          </p:nvSpPr>
          <p:spPr bwMode="auto">
            <a:xfrm>
              <a:off x="1739" y="713"/>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31" name="Rectangle 28"/>
            <p:cNvSpPr>
              <a:spLocks noChangeArrowheads="1"/>
            </p:cNvSpPr>
            <p:nvPr/>
          </p:nvSpPr>
          <p:spPr bwMode="auto">
            <a:xfrm>
              <a:off x="1381" y="819"/>
              <a:ext cx="648" cy="122"/>
            </a:xfrm>
            <a:prstGeom prst="rect">
              <a:avLst/>
            </a:prstGeom>
            <a:noFill/>
            <a:ln w="12700">
              <a:solidFill>
                <a:srgbClr val="000000"/>
              </a:solidFill>
              <a:miter lim="800000"/>
              <a:headEnd/>
              <a:tailEnd/>
            </a:ln>
          </p:spPr>
          <p:txBody>
            <a:bodyPr/>
            <a:lstStyle/>
            <a:p>
              <a:endParaRPr lang="zh-CN" altLang="en-US"/>
            </a:p>
          </p:txBody>
        </p:sp>
        <p:sp>
          <p:nvSpPr>
            <p:cNvPr id="32" name="Rectangle 29"/>
            <p:cNvSpPr>
              <a:spLocks noChangeArrowheads="1"/>
            </p:cNvSpPr>
            <p:nvPr/>
          </p:nvSpPr>
          <p:spPr bwMode="auto">
            <a:xfrm>
              <a:off x="1441" y="825"/>
              <a:ext cx="623" cy="121"/>
            </a:xfrm>
            <a:prstGeom prst="rect">
              <a:avLst/>
            </a:prstGeom>
            <a:noFill/>
            <a:ln w="9525">
              <a:noFill/>
              <a:miter lim="800000"/>
              <a:headEnd/>
              <a:tailEnd/>
            </a:ln>
          </p:spPr>
          <p:txBody>
            <a:bodyPr/>
            <a:lstStyle/>
            <a:p>
              <a:endParaRPr lang="zh-CN" altLang="en-US"/>
            </a:p>
          </p:txBody>
        </p:sp>
        <p:sp>
          <p:nvSpPr>
            <p:cNvPr id="33" name="Rectangle 30"/>
            <p:cNvSpPr>
              <a:spLocks noChangeArrowheads="1"/>
            </p:cNvSpPr>
            <p:nvPr/>
          </p:nvSpPr>
          <p:spPr bwMode="auto">
            <a:xfrm>
              <a:off x="1441" y="849"/>
              <a:ext cx="196"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Token</a:t>
              </a:r>
              <a:endParaRPr lang="en-US" altLang="zh-CN">
                <a:ea typeface="宋体" charset="-122"/>
              </a:endParaRPr>
            </a:p>
          </p:txBody>
        </p:sp>
        <p:sp>
          <p:nvSpPr>
            <p:cNvPr id="34" name="Rectangle 31"/>
            <p:cNvSpPr>
              <a:spLocks noChangeArrowheads="1"/>
            </p:cNvSpPr>
            <p:nvPr/>
          </p:nvSpPr>
          <p:spPr bwMode="auto">
            <a:xfrm>
              <a:off x="1661" y="849"/>
              <a:ext cx="131"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a:t>
              </a:r>
              <a:endParaRPr lang="en-US" altLang="zh-CN">
                <a:ea typeface="宋体" charset="-122"/>
              </a:endParaRPr>
            </a:p>
          </p:txBody>
        </p:sp>
        <p:sp>
          <p:nvSpPr>
            <p:cNvPr id="35" name="Freeform 32"/>
            <p:cNvSpPr>
              <a:spLocks/>
            </p:cNvSpPr>
            <p:nvPr/>
          </p:nvSpPr>
          <p:spPr bwMode="auto">
            <a:xfrm>
              <a:off x="1399" y="1055"/>
              <a:ext cx="552" cy="152"/>
            </a:xfrm>
            <a:custGeom>
              <a:avLst/>
              <a:gdLst>
                <a:gd name="T0" fmla="*/ 276 w 552"/>
                <a:gd name="T1" fmla="*/ 0 h 152"/>
                <a:gd name="T2" fmla="*/ 0 w 552"/>
                <a:gd name="T3" fmla="*/ 76 h 152"/>
                <a:gd name="T4" fmla="*/ 276 w 552"/>
                <a:gd name="T5" fmla="*/ 152 h 152"/>
                <a:gd name="T6" fmla="*/ 552 w 552"/>
                <a:gd name="T7" fmla="*/ 76 h 152"/>
                <a:gd name="T8" fmla="*/ 276 w 552"/>
                <a:gd name="T9" fmla="*/ 0 h 152"/>
                <a:gd name="T10" fmla="*/ 0 60000 65536"/>
                <a:gd name="T11" fmla="*/ 0 60000 65536"/>
                <a:gd name="T12" fmla="*/ 0 60000 65536"/>
                <a:gd name="T13" fmla="*/ 0 60000 65536"/>
                <a:gd name="T14" fmla="*/ 0 60000 65536"/>
                <a:gd name="T15" fmla="*/ 0 w 552"/>
                <a:gd name="T16" fmla="*/ 0 h 152"/>
                <a:gd name="T17" fmla="*/ 552 w 552"/>
                <a:gd name="T18" fmla="*/ 152 h 152"/>
              </a:gdLst>
              <a:ahLst/>
              <a:cxnLst>
                <a:cxn ang="T10">
                  <a:pos x="T0" y="T1"/>
                </a:cxn>
                <a:cxn ang="T11">
                  <a:pos x="T2" y="T3"/>
                </a:cxn>
                <a:cxn ang="T12">
                  <a:pos x="T4" y="T5"/>
                </a:cxn>
                <a:cxn ang="T13">
                  <a:pos x="T6" y="T7"/>
                </a:cxn>
                <a:cxn ang="T14">
                  <a:pos x="T8" y="T9"/>
                </a:cxn>
              </a:cxnLst>
              <a:rect l="T15" t="T16" r="T17" b="T18"/>
              <a:pathLst>
                <a:path w="552" h="152">
                  <a:moveTo>
                    <a:pt x="276" y="0"/>
                  </a:moveTo>
                  <a:lnTo>
                    <a:pt x="0" y="76"/>
                  </a:lnTo>
                  <a:lnTo>
                    <a:pt x="276" y="152"/>
                  </a:lnTo>
                  <a:lnTo>
                    <a:pt x="552" y="76"/>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6" name="Rectangle 33"/>
            <p:cNvSpPr>
              <a:spLocks noChangeArrowheads="1"/>
            </p:cNvSpPr>
            <p:nvPr/>
          </p:nvSpPr>
          <p:spPr bwMode="auto">
            <a:xfrm>
              <a:off x="1581" y="1099"/>
              <a:ext cx="351" cy="121"/>
            </a:xfrm>
            <a:prstGeom prst="rect">
              <a:avLst/>
            </a:prstGeom>
            <a:noFill/>
            <a:ln w="9525">
              <a:noFill/>
              <a:miter lim="800000"/>
              <a:headEnd/>
              <a:tailEnd/>
            </a:ln>
          </p:spPr>
          <p:txBody>
            <a:bodyPr/>
            <a:lstStyle/>
            <a:p>
              <a:endParaRPr lang="zh-CN" altLang="en-US"/>
            </a:p>
          </p:txBody>
        </p:sp>
        <p:sp>
          <p:nvSpPr>
            <p:cNvPr id="37" name="Rectangle 34"/>
            <p:cNvSpPr>
              <a:spLocks noChangeArrowheads="1"/>
            </p:cNvSpPr>
            <p:nvPr/>
          </p:nvSpPr>
          <p:spPr bwMode="auto">
            <a:xfrm>
              <a:off x="1581" y="1071"/>
              <a:ext cx="216"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字母？</a:t>
              </a:r>
              <a:endParaRPr lang="zh-CN" altLang="en-US">
                <a:ea typeface="宋体" charset="-122"/>
              </a:endParaRPr>
            </a:p>
          </p:txBody>
        </p:sp>
        <p:sp>
          <p:nvSpPr>
            <p:cNvPr id="38" name="Line 35"/>
            <p:cNvSpPr>
              <a:spLocks noChangeShapeType="1"/>
            </p:cNvSpPr>
            <p:nvPr/>
          </p:nvSpPr>
          <p:spPr bwMode="auto">
            <a:xfrm>
              <a:off x="1675" y="944"/>
              <a:ext cx="1" cy="73"/>
            </a:xfrm>
            <a:prstGeom prst="line">
              <a:avLst/>
            </a:prstGeom>
            <a:noFill/>
            <a:ln w="12700">
              <a:solidFill>
                <a:srgbClr val="000000"/>
              </a:solidFill>
              <a:round/>
              <a:headEnd/>
              <a:tailEnd/>
            </a:ln>
          </p:spPr>
          <p:txBody>
            <a:bodyPr/>
            <a:lstStyle/>
            <a:p>
              <a:endParaRPr lang="zh-CN" altLang="en-US"/>
            </a:p>
          </p:txBody>
        </p:sp>
        <p:sp>
          <p:nvSpPr>
            <p:cNvPr id="39" name="Freeform 36"/>
            <p:cNvSpPr>
              <a:spLocks/>
            </p:cNvSpPr>
            <p:nvPr/>
          </p:nvSpPr>
          <p:spPr bwMode="auto">
            <a:xfrm>
              <a:off x="1649" y="1003"/>
              <a:ext cx="51" cy="49"/>
            </a:xfrm>
            <a:custGeom>
              <a:avLst/>
              <a:gdLst>
                <a:gd name="T0" fmla="*/ 0 w 51"/>
                <a:gd name="T1" fmla="*/ 0 h 49"/>
                <a:gd name="T2" fmla="*/ 26 w 51"/>
                <a:gd name="T3" fmla="*/ 8 h 49"/>
                <a:gd name="T4" fmla="*/ 51 w 51"/>
                <a:gd name="T5" fmla="*/ 0 h 49"/>
                <a:gd name="T6" fmla="*/ 26 w 51"/>
                <a:gd name="T7" fmla="*/ 49 h 49"/>
                <a:gd name="T8" fmla="*/ 0 w 51"/>
                <a:gd name="T9" fmla="*/ 0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0" y="0"/>
                  </a:moveTo>
                  <a:lnTo>
                    <a:pt x="26" y="8"/>
                  </a:lnTo>
                  <a:lnTo>
                    <a:pt x="51" y="0"/>
                  </a:lnTo>
                  <a:lnTo>
                    <a:pt x="26" y="49"/>
                  </a:lnTo>
                  <a:lnTo>
                    <a:pt x="0" y="0"/>
                  </a:lnTo>
                  <a:close/>
                </a:path>
              </a:pathLst>
            </a:custGeom>
            <a:solidFill>
              <a:srgbClr val="000000"/>
            </a:solidFill>
            <a:ln w="9525">
              <a:noFill/>
              <a:round/>
              <a:headEnd/>
              <a:tailEnd/>
            </a:ln>
          </p:spPr>
          <p:txBody>
            <a:bodyPr/>
            <a:lstStyle/>
            <a:p>
              <a:endParaRPr lang="zh-CN" altLang="en-US"/>
            </a:p>
          </p:txBody>
        </p:sp>
        <p:sp>
          <p:nvSpPr>
            <p:cNvPr id="40" name="Line 37"/>
            <p:cNvSpPr>
              <a:spLocks noChangeShapeType="1"/>
            </p:cNvSpPr>
            <p:nvPr/>
          </p:nvSpPr>
          <p:spPr bwMode="auto">
            <a:xfrm>
              <a:off x="1954" y="1131"/>
              <a:ext cx="127" cy="1"/>
            </a:xfrm>
            <a:prstGeom prst="line">
              <a:avLst/>
            </a:prstGeom>
            <a:noFill/>
            <a:ln w="12700">
              <a:solidFill>
                <a:srgbClr val="000000"/>
              </a:solidFill>
              <a:round/>
              <a:headEnd/>
              <a:tailEnd/>
            </a:ln>
          </p:spPr>
          <p:txBody>
            <a:bodyPr/>
            <a:lstStyle/>
            <a:p>
              <a:endParaRPr lang="zh-CN" altLang="en-US"/>
            </a:p>
          </p:txBody>
        </p:sp>
        <p:sp>
          <p:nvSpPr>
            <p:cNvPr id="41" name="Freeform 38"/>
            <p:cNvSpPr>
              <a:spLocks/>
            </p:cNvSpPr>
            <p:nvPr/>
          </p:nvSpPr>
          <p:spPr bwMode="auto">
            <a:xfrm>
              <a:off x="2064" y="1109"/>
              <a:ext cx="58" cy="43"/>
            </a:xfrm>
            <a:custGeom>
              <a:avLst/>
              <a:gdLst>
                <a:gd name="T0" fmla="*/ 0 w 58"/>
                <a:gd name="T1" fmla="*/ 43 h 43"/>
                <a:gd name="T2" fmla="*/ 9 w 58"/>
                <a:gd name="T3" fmla="*/ 22 h 43"/>
                <a:gd name="T4" fmla="*/ 0 w 58"/>
                <a:gd name="T5" fmla="*/ 0 h 43"/>
                <a:gd name="T6" fmla="*/ 58 w 58"/>
                <a:gd name="T7" fmla="*/ 22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9" y="22"/>
                  </a:lnTo>
                  <a:lnTo>
                    <a:pt x="0" y="0"/>
                  </a:lnTo>
                  <a:lnTo>
                    <a:pt x="58" y="22"/>
                  </a:lnTo>
                  <a:lnTo>
                    <a:pt x="0" y="43"/>
                  </a:lnTo>
                  <a:close/>
                </a:path>
              </a:pathLst>
            </a:custGeom>
            <a:solidFill>
              <a:srgbClr val="000000"/>
            </a:solidFill>
            <a:ln w="9525">
              <a:noFill/>
              <a:round/>
              <a:headEnd/>
              <a:tailEnd/>
            </a:ln>
          </p:spPr>
          <p:txBody>
            <a:bodyPr/>
            <a:lstStyle/>
            <a:p>
              <a:endParaRPr lang="zh-CN" altLang="en-US"/>
            </a:p>
          </p:txBody>
        </p:sp>
        <p:sp>
          <p:nvSpPr>
            <p:cNvPr id="42" name="Rectangle 39"/>
            <p:cNvSpPr>
              <a:spLocks noChangeArrowheads="1"/>
            </p:cNvSpPr>
            <p:nvPr/>
          </p:nvSpPr>
          <p:spPr bwMode="auto">
            <a:xfrm>
              <a:off x="1965" y="1045"/>
              <a:ext cx="117" cy="121"/>
            </a:xfrm>
            <a:prstGeom prst="rect">
              <a:avLst/>
            </a:prstGeom>
            <a:noFill/>
            <a:ln w="9525">
              <a:noFill/>
              <a:miter lim="800000"/>
              <a:headEnd/>
              <a:tailEnd/>
            </a:ln>
          </p:spPr>
          <p:txBody>
            <a:bodyPr/>
            <a:lstStyle/>
            <a:p>
              <a:endParaRPr lang="zh-CN" altLang="en-US"/>
            </a:p>
          </p:txBody>
        </p:sp>
        <p:sp>
          <p:nvSpPr>
            <p:cNvPr id="43" name="Rectangle 40"/>
            <p:cNvSpPr>
              <a:spLocks noChangeArrowheads="1"/>
            </p:cNvSpPr>
            <p:nvPr/>
          </p:nvSpPr>
          <p:spPr bwMode="auto">
            <a:xfrm>
              <a:off x="1965" y="1070"/>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44" name="Rectangle 41"/>
            <p:cNvSpPr>
              <a:spLocks noChangeArrowheads="1"/>
            </p:cNvSpPr>
            <p:nvPr/>
          </p:nvSpPr>
          <p:spPr bwMode="auto">
            <a:xfrm>
              <a:off x="2134" y="1057"/>
              <a:ext cx="611" cy="159"/>
            </a:xfrm>
            <a:prstGeom prst="rect">
              <a:avLst/>
            </a:prstGeom>
            <a:noFill/>
            <a:ln w="12700">
              <a:solidFill>
                <a:srgbClr val="000000"/>
              </a:solidFill>
              <a:miter lim="800000"/>
              <a:headEnd/>
              <a:tailEnd/>
            </a:ln>
          </p:spPr>
          <p:txBody>
            <a:bodyPr/>
            <a:lstStyle/>
            <a:p>
              <a:endParaRPr lang="zh-CN" altLang="en-US"/>
            </a:p>
          </p:txBody>
        </p:sp>
        <p:sp>
          <p:nvSpPr>
            <p:cNvPr id="45" name="Rectangle 42"/>
            <p:cNvSpPr>
              <a:spLocks noChangeArrowheads="1"/>
            </p:cNvSpPr>
            <p:nvPr/>
          </p:nvSpPr>
          <p:spPr bwMode="auto">
            <a:xfrm>
              <a:off x="2194" y="1090"/>
              <a:ext cx="583" cy="122"/>
            </a:xfrm>
            <a:prstGeom prst="rect">
              <a:avLst/>
            </a:prstGeom>
            <a:noFill/>
            <a:ln w="9525">
              <a:noFill/>
              <a:miter lim="800000"/>
              <a:headEnd/>
              <a:tailEnd/>
            </a:ln>
          </p:spPr>
          <p:txBody>
            <a:bodyPr/>
            <a:lstStyle/>
            <a:p>
              <a:endParaRPr lang="zh-CN" altLang="en-US"/>
            </a:p>
          </p:txBody>
        </p:sp>
        <p:sp>
          <p:nvSpPr>
            <p:cNvPr id="46" name="Rectangle 43"/>
            <p:cNvSpPr>
              <a:spLocks noChangeArrowheads="1"/>
            </p:cNvSpPr>
            <p:nvPr/>
          </p:nvSpPr>
          <p:spPr bwMode="auto">
            <a:xfrm>
              <a:off x="2194" y="1115"/>
              <a:ext cx="18"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a:t>
              </a:r>
              <a:endParaRPr lang="en-US" altLang="zh-CN">
                <a:ea typeface="宋体" charset="-122"/>
              </a:endParaRPr>
            </a:p>
          </p:txBody>
        </p:sp>
        <p:sp>
          <p:nvSpPr>
            <p:cNvPr id="47" name="Rectangle 44"/>
            <p:cNvSpPr>
              <a:spLocks noChangeArrowheads="1"/>
            </p:cNvSpPr>
            <p:nvPr/>
          </p:nvSpPr>
          <p:spPr bwMode="auto">
            <a:xfrm>
              <a:off x="2239" y="1076"/>
              <a:ext cx="40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组合标识符</a:t>
              </a:r>
              <a:endParaRPr lang="zh-CN" altLang="en-US" sz="2800">
                <a:ea typeface="宋体" charset="-122"/>
              </a:endParaRPr>
            </a:p>
          </p:txBody>
        </p:sp>
        <p:sp>
          <p:nvSpPr>
            <p:cNvPr id="48" name="Line 45"/>
            <p:cNvSpPr>
              <a:spLocks noChangeShapeType="1"/>
            </p:cNvSpPr>
            <p:nvPr/>
          </p:nvSpPr>
          <p:spPr bwMode="auto">
            <a:xfrm>
              <a:off x="2746" y="1131"/>
              <a:ext cx="51" cy="1"/>
            </a:xfrm>
            <a:prstGeom prst="line">
              <a:avLst/>
            </a:prstGeom>
            <a:noFill/>
            <a:ln w="12700">
              <a:solidFill>
                <a:srgbClr val="000000"/>
              </a:solidFill>
              <a:round/>
              <a:headEnd/>
              <a:tailEnd/>
            </a:ln>
          </p:spPr>
          <p:txBody>
            <a:bodyPr/>
            <a:lstStyle/>
            <a:p>
              <a:endParaRPr lang="zh-CN" altLang="en-US"/>
            </a:p>
          </p:txBody>
        </p:sp>
        <p:sp>
          <p:nvSpPr>
            <p:cNvPr id="49" name="Freeform 46"/>
            <p:cNvSpPr>
              <a:spLocks/>
            </p:cNvSpPr>
            <p:nvPr/>
          </p:nvSpPr>
          <p:spPr bwMode="auto">
            <a:xfrm>
              <a:off x="2781" y="1109"/>
              <a:ext cx="59" cy="43"/>
            </a:xfrm>
            <a:custGeom>
              <a:avLst/>
              <a:gdLst>
                <a:gd name="T0" fmla="*/ 0 w 59"/>
                <a:gd name="T1" fmla="*/ 43 h 43"/>
                <a:gd name="T2" fmla="*/ 9 w 59"/>
                <a:gd name="T3" fmla="*/ 22 h 43"/>
                <a:gd name="T4" fmla="*/ 0 w 59"/>
                <a:gd name="T5" fmla="*/ 0 h 43"/>
                <a:gd name="T6" fmla="*/ 59 w 59"/>
                <a:gd name="T7" fmla="*/ 22 h 43"/>
                <a:gd name="T8" fmla="*/ 0 w 59"/>
                <a:gd name="T9" fmla="*/ 43 h 43"/>
                <a:gd name="T10" fmla="*/ 0 60000 65536"/>
                <a:gd name="T11" fmla="*/ 0 60000 65536"/>
                <a:gd name="T12" fmla="*/ 0 60000 65536"/>
                <a:gd name="T13" fmla="*/ 0 60000 65536"/>
                <a:gd name="T14" fmla="*/ 0 60000 65536"/>
                <a:gd name="T15" fmla="*/ 0 w 59"/>
                <a:gd name="T16" fmla="*/ 0 h 43"/>
                <a:gd name="T17" fmla="*/ 59 w 59"/>
                <a:gd name="T18" fmla="*/ 43 h 43"/>
              </a:gdLst>
              <a:ahLst/>
              <a:cxnLst>
                <a:cxn ang="T10">
                  <a:pos x="T0" y="T1"/>
                </a:cxn>
                <a:cxn ang="T11">
                  <a:pos x="T2" y="T3"/>
                </a:cxn>
                <a:cxn ang="T12">
                  <a:pos x="T4" y="T5"/>
                </a:cxn>
                <a:cxn ang="T13">
                  <a:pos x="T6" y="T7"/>
                </a:cxn>
                <a:cxn ang="T14">
                  <a:pos x="T8" y="T9"/>
                </a:cxn>
              </a:cxnLst>
              <a:rect l="T15" t="T16" r="T17" b="T18"/>
              <a:pathLst>
                <a:path w="59" h="43">
                  <a:moveTo>
                    <a:pt x="0" y="43"/>
                  </a:moveTo>
                  <a:lnTo>
                    <a:pt x="9" y="22"/>
                  </a:lnTo>
                  <a:lnTo>
                    <a:pt x="0" y="0"/>
                  </a:lnTo>
                  <a:lnTo>
                    <a:pt x="59" y="22"/>
                  </a:lnTo>
                  <a:lnTo>
                    <a:pt x="0" y="43"/>
                  </a:lnTo>
                  <a:close/>
                </a:path>
              </a:pathLst>
            </a:custGeom>
            <a:solidFill>
              <a:srgbClr val="000000"/>
            </a:solidFill>
            <a:ln w="9525">
              <a:noFill/>
              <a:round/>
              <a:headEnd/>
              <a:tailEnd/>
            </a:ln>
          </p:spPr>
          <p:txBody>
            <a:bodyPr/>
            <a:lstStyle/>
            <a:p>
              <a:endParaRPr lang="zh-CN" altLang="en-US"/>
            </a:p>
          </p:txBody>
        </p:sp>
        <p:sp>
          <p:nvSpPr>
            <p:cNvPr id="50" name="Rectangle 47"/>
            <p:cNvSpPr>
              <a:spLocks noChangeArrowheads="1"/>
            </p:cNvSpPr>
            <p:nvPr/>
          </p:nvSpPr>
          <p:spPr bwMode="auto">
            <a:xfrm>
              <a:off x="2843" y="1059"/>
              <a:ext cx="208" cy="150"/>
            </a:xfrm>
            <a:prstGeom prst="rect">
              <a:avLst/>
            </a:prstGeom>
            <a:noFill/>
            <a:ln w="12700">
              <a:solidFill>
                <a:srgbClr val="000000"/>
              </a:solidFill>
              <a:miter lim="800000"/>
              <a:headEnd/>
              <a:tailEnd/>
            </a:ln>
          </p:spPr>
          <p:txBody>
            <a:bodyPr/>
            <a:lstStyle/>
            <a:p>
              <a:endParaRPr lang="zh-CN" altLang="en-US"/>
            </a:p>
          </p:txBody>
        </p:sp>
        <p:sp>
          <p:nvSpPr>
            <p:cNvPr id="51" name="Rectangle 48"/>
            <p:cNvSpPr>
              <a:spLocks noChangeArrowheads="1"/>
            </p:cNvSpPr>
            <p:nvPr/>
          </p:nvSpPr>
          <p:spPr bwMode="auto">
            <a:xfrm>
              <a:off x="2903" y="1086"/>
              <a:ext cx="138" cy="122"/>
            </a:xfrm>
            <a:prstGeom prst="rect">
              <a:avLst/>
            </a:prstGeom>
            <a:noFill/>
            <a:ln w="9525">
              <a:noFill/>
              <a:miter lim="800000"/>
              <a:headEnd/>
              <a:tailEnd/>
            </a:ln>
          </p:spPr>
          <p:txBody>
            <a:bodyPr/>
            <a:lstStyle/>
            <a:p>
              <a:endParaRPr lang="zh-CN" altLang="en-US"/>
            </a:p>
          </p:txBody>
        </p:sp>
        <p:sp>
          <p:nvSpPr>
            <p:cNvPr id="52" name="Rectangle 49"/>
            <p:cNvSpPr>
              <a:spLocks noChangeArrowheads="1"/>
            </p:cNvSpPr>
            <p:nvPr/>
          </p:nvSpPr>
          <p:spPr bwMode="auto">
            <a:xfrm>
              <a:off x="2903" y="1110"/>
              <a:ext cx="7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R</a:t>
              </a:r>
              <a:endParaRPr lang="en-US" altLang="zh-CN">
                <a:ea typeface="宋体" charset="-122"/>
              </a:endParaRPr>
            </a:p>
          </p:txBody>
        </p:sp>
        <p:sp>
          <p:nvSpPr>
            <p:cNvPr id="53" name="Line 50"/>
            <p:cNvSpPr>
              <a:spLocks noChangeShapeType="1"/>
            </p:cNvSpPr>
            <p:nvPr/>
          </p:nvSpPr>
          <p:spPr bwMode="auto">
            <a:xfrm>
              <a:off x="3049" y="1131"/>
              <a:ext cx="51" cy="1"/>
            </a:xfrm>
            <a:prstGeom prst="line">
              <a:avLst/>
            </a:prstGeom>
            <a:noFill/>
            <a:ln w="12700">
              <a:solidFill>
                <a:srgbClr val="000000"/>
              </a:solidFill>
              <a:round/>
              <a:headEnd/>
              <a:tailEnd/>
            </a:ln>
          </p:spPr>
          <p:txBody>
            <a:bodyPr/>
            <a:lstStyle/>
            <a:p>
              <a:endParaRPr lang="zh-CN" altLang="en-US"/>
            </a:p>
          </p:txBody>
        </p:sp>
        <p:sp>
          <p:nvSpPr>
            <p:cNvPr id="54" name="Freeform 51"/>
            <p:cNvSpPr>
              <a:spLocks/>
            </p:cNvSpPr>
            <p:nvPr/>
          </p:nvSpPr>
          <p:spPr bwMode="auto">
            <a:xfrm>
              <a:off x="3084" y="1109"/>
              <a:ext cx="58" cy="43"/>
            </a:xfrm>
            <a:custGeom>
              <a:avLst/>
              <a:gdLst>
                <a:gd name="T0" fmla="*/ 0 w 58"/>
                <a:gd name="T1" fmla="*/ 43 h 43"/>
                <a:gd name="T2" fmla="*/ 9 w 58"/>
                <a:gd name="T3" fmla="*/ 22 h 43"/>
                <a:gd name="T4" fmla="*/ 0 w 58"/>
                <a:gd name="T5" fmla="*/ 0 h 43"/>
                <a:gd name="T6" fmla="*/ 58 w 58"/>
                <a:gd name="T7" fmla="*/ 22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9" y="22"/>
                  </a:lnTo>
                  <a:lnTo>
                    <a:pt x="0" y="0"/>
                  </a:lnTo>
                  <a:lnTo>
                    <a:pt x="58" y="22"/>
                  </a:lnTo>
                  <a:lnTo>
                    <a:pt x="0" y="43"/>
                  </a:lnTo>
                  <a:close/>
                </a:path>
              </a:pathLst>
            </a:custGeom>
            <a:solidFill>
              <a:srgbClr val="000000"/>
            </a:solidFill>
            <a:ln w="9525">
              <a:noFill/>
              <a:round/>
              <a:headEnd/>
              <a:tailEnd/>
            </a:ln>
          </p:spPr>
          <p:txBody>
            <a:bodyPr/>
            <a:lstStyle/>
            <a:p>
              <a:endParaRPr lang="zh-CN" altLang="en-US"/>
            </a:p>
          </p:txBody>
        </p:sp>
        <p:sp>
          <p:nvSpPr>
            <p:cNvPr id="55" name="Rectangle 52"/>
            <p:cNvSpPr>
              <a:spLocks noChangeArrowheads="1"/>
            </p:cNvSpPr>
            <p:nvPr/>
          </p:nvSpPr>
          <p:spPr bwMode="auto">
            <a:xfrm>
              <a:off x="3149" y="1055"/>
              <a:ext cx="588" cy="149"/>
            </a:xfrm>
            <a:prstGeom prst="rect">
              <a:avLst/>
            </a:prstGeom>
            <a:noFill/>
            <a:ln w="12700">
              <a:solidFill>
                <a:srgbClr val="000000"/>
              </a:solidFill>
              <a:miter lim="800000"/>
              <a:headEnd/>
              <a:tailEnd/>
            </a:ln>
          </p:spPr>
          <p:txBody>
            <a:bodyPr/>
            <a:lstStyle/>
            <a:p>
              <a:endParaRPr lang="zh-CN" altLang="en-US"/>
            </a:p>
          </p:txBody>
        </p:sp>
        <p:sp>
          <p:nvSpPr>
            <p:cNvPr id="56" name="Rectangle 53"/>
            <p:cNvSpPr>
              <a:spLocks noChangeArrowheads="1"/>
            </p:cNvSpPr>
            <p:nvPr/>
          </p:nvSpPr>
          <p:spPr bwMode="auto">
            <a:xfrm>
              <a:off x="3210" y="1081"/>
              <a:ext cx="555" cy="121"/>
            </a:xfrm>
            <a:prstGeom prst="rect">
              <a:avLst/>
            </a:prstGeom>
            <a:noFill/>
            <a:ln w="9525">
              <a:noFill/>
              <a:miter lim="800000"/>
              <a:headEnd/>
              <a:tailEnd/>
            </a:ln>
          </p:spPr>
          <p:txBody>
            <a:bodyPr/>
            <a:lstStyle/>
            <a:p>
              <a:endParaRPr lang="zh-CN" altLang="en-US"/>
            </a:p>
          </p:txBody>
        </p:sp>
        <p:sp>
          <p:nvSpPr>
            <p:cNvPr id="57" name="Rectangle 54"/>
            <p:cNvSpPr>
              <a:spLocks noChangeArrowheads="1"/>
            </p:cNvSpPr>
            <p:nvPr/>
          </p:nvSpPr>
          <p:spPr bwMode="auto">
            <a:xfrm>
              <a:off x="3210" y="1071"/>
              <a:ext cx="40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查保留字表</a:t>
              </a:r>
              <a:endParaRPr lang="zh-CN" altLang="en-US" sz="2800">
                <a:ea typeface="宋体" charset="-122"/>
              </a:endParaRPr>
            </a:p>
          </p:txBody>
        </p:sp>
        <p:sp>
          <p:nvSpPr>
            <p:cNvPr id="58" name="Freeform 55"/>
            <p:cNvSpPr>
              <a:spLocks/>
            </p:cNvSpPr>
            <p:nvPr/>
          </p:nvSpPr>
          <p:spPr bwMode="auto">
            <a:xfrm>
              <a:off x="3828" y="1055"/>
              <a:ext cx="673" cy="152"/>
            </a:xfrm>
            <a:custGeom>
              <a:avLst/>
              <a:gdLst>
                <a:gd name="T0" fmla="*/ 338 w 673"/>
                <a:gd name="T1" fmla="*/ 0 h 152"/>
                <a:gd name="T2" fmla="*/ 0 w 673"/>
                <a:gd name="T3" fmla="*/ 76 h 152"/>
                <a:gd name="T4" fmla="*/ 338 w 673"/>
                <a:gd name="T5" fmla="*/ 152 h 152"/>
                <a:gd name="T6" fmla="*/ 673 w 673"/>
                <a:gd name="T7" fmla="*/ 76 h 152"/>
                <a:gd name="T8" fmla="*/ 338 w 673"/>
                <a:gd name="T9" fmla="*/ 0 h 152"/>
                <a:gd name="T10" fmla="*/ 0 60000 65536"/>
                <a:gd name="T11" fmla="*/ 0 60000 65536"/>
                <a:gd name="T12" fmla="*/ 0 60000 65536"/>
                <a:gd name="T13" fmla="*/ 0 60000 65536"/>
                <a:gd name="T14" fmla="*/ 0 60000 65536"/>
                <a:gd name="T15" fmla="*/ 0 w 673"/>
                <a:gd name="T16" fmla="*/ 0 h 152"/>
                <a:gd name="T17" fmla="*/ 673 w 673"/>
                <a:gd name="T18" fmla="*/ 152 h 152"/>
              </a:gdLst>
              <a:ahLst/>
              <a:cxnLst>
                <a:cxn ang="T10">
                  <a:pos x="T0" y="T1"/>
                </a:cxn>
                <a:cxn ang="T11">
                  <a:pos x="T2" y="T3"/>
                </a:cxn>
                <a:cxn ang="T12">
                  <a:pos x="T4" y="T5"/>
                </a:cxn>
                <a:cxn ang="T13">
                  <a:pos x="T6" y="T7"/>
                </a:cxn>
                <a:cxn ang="T14">
                  <a:pos x="T8" y="T9"/>
                </a:cxn>
              </a:cxnLst>
              <a:rect l="T15" t="T16" r="T17" b="T18"/>
              <a:pathLst>
                <a:path w="673" h="152">
                  <a:moveTo>
                    <a:pt x="338" y="0"/>
                  </a:moveTo>
                  <a:lnTo>
                    <a:pt x="0" y="76"/>
                  </a:lnTo>
                  <a:lnTo>
                    <a:pt x="338" y="152"/>
                  </a:lnTo>
                  <a:lnTo>
                    <a:pt x="673" y="76"/>
                  </a:lnTo>
                  <a:lnTo>
                    <a:pt x="338"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9" name="Rectangle 56"/>
            <p:cNvSpPr>
              <a:spLocks noChangeArrowheads="1"/>
            </p:cNvSpPr>
            <p:nvPr/>
          </p:nvSpPr>
          <p:spPr bwMode="auto">
            <a:xfrm>
              <a:off x="4010" y="1099"/>
              <a:ext cx="452" cy="121"/>
            </a:xfrm>
            <a:prstGeom prst="rect">
              <a:avLst/>
            </a:prstGeom>
            <a:noFill/>
            <a:ln w="9525">
              <a:noFill/>
              <a:miter lim="800000"/>
              <a:headEnd/>
              <a:tailEnd/>
            </a:ln>
          </p:spPr>
          <p:txBody>
            <a:bodyPr/>
            <a:lstStyle/>
            <a:p>
              <a:endParaRPr lang="zh-CN" altLang="en-US"/>
            </a:p>
          </p:txBody>
        </p:sp>
        <p:sp>
          <p:nvSpPr>
            <p:cNvPr id="60" name="Rectangle 57"/>
            <p:cNvSpPr>
              <a:spLocks noChangeArrowheads="1"/>
            </p:cNvSpPr>
            <p:nvPr/>
          </p:nvSpPr>
          <p:spPr bwMode="auto">
            <a:xfrm>
              <a:off x="4044" y="1076"/>
              <a:ext cx="288"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保留字？</a:t>
              </a:r>
              <a:endParaRPr lang="zh-CN" altLang="en-US">
                <a:ea typeface="宋体" charset="-122"/>
              </a:endParaRPr>
            </a:p>
          </p:txBody>
        </p:sp>
        <p:sp>
          <p:nvSpPr>
            <p:cNvPr id="61" name="Line 58"/>
            <p:cNvSpPr>
              <a:spLocks noChangeShapeType="1"/>
            </p:cNvSpPr>
            <p:nvPr/>
          </p:nvSpPr>
          <p:spPr bwMode="auto">
            <a:xfrm>
              <a:off x="3736" y="1131"/>
              <a:ext cx="52" cy="1"/>
            </a:xfrm>
            <a:prstGeom prst="line">
              <a:avLst/>
            </a:prstGeom>
            <a:noFill/>
            <a:ln w="12700">
              <a:solidFill>
                <a:srgbClr val="000000"/>
              </a:solidFill>
              <a:round/>
              <a:headEnd/>
              <a:tailEnd/>
            </a:ln>
          </p:spPr>
          <p:txBody>
            <a:bodyPr/>
            <a:lstStyle/>
            <a:p>
              <a:endParaRPr lang="zh-CN" altLang="en-US"/>
            </a:p>
          </p:txBody>
        </p:sp>
        <p:sp>
          <p:nvSpPr>
            <p:cNvPr id="62" name="Freeform 59"/>
            <p:cNvSpPr>
              <a:spLocks/>
            </p:cNvSpPr>
            <p:nvPr/>
          </p:nvSpPr>
          <p:spPr bwMode="auto">
            <a:xfrm>
              <a:off x="3771" y="1109"/>
              <a:ext cx="58" cy="43"/>
            </a:xfrm>
            <a:custGeom>
              <a:avLst/>
              <a:gdLst>
                <a:gd name="T0" fmla="*/ 0 w 58"/>
                <a:gd name="T1" fmla="*/ 43 h 43"/>
                <a:gd name="T2" fmla="*/ 8 w 58"/>
                <a:gd name="T3" fmla="*/ 22 h 43"/>
                <a:gd name="T4" fmla="*/ 0 w 58"/>
                <a:gd name="T5" fmla="*/ 0 h 43"/>
                <a:gd name="T6" fmla="*/ 58 w 58"/>
                <a:gd name="T7" fmla="*/ 22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2"/>
                  </a:lnTo>
                  <a:lnTo>
                    <a:pt x="0" y="0"/>
                  </a:lnTo>
                  <a:lnTo>
                    <a:pt x="58" y="22"/>
                  </a:lnTo>
                  <a:lnTo>
                    <a:pt x="0" y="43"/>
                  </a:lnTo>
                  <a:close/>
                </a:path>
              </a:pathLst>
            </a:custGeom>
            <a:solidFill>
              <a:srgbClr val="000000"/>
            </a:solidFill>
            <a:ln w="9525">
              <a:noFill/>
              <a:round/>
              <a:headEnd/>
              <a:tailEnd/>
            </a:ln>
          </p:spPr>
          <p:txBody>
            <a:bodyPr/>
            <a:lstStyle/>
            <a:p>
              <a:endParaRPr lang="zh-CN" altLang="en-US"/>
            </a:p>
          </p:txBody>
        </p:sp>
        <p:sp>
          <p:nvSpPr>
            <p:cNvPr id="63" name="Line 60"/>
            <p:cNvSpPr>
              <a:spLocks noChangeShapeType="1"/>
            </p:cNvSpPr>
            <p:nvPr/>
          </p:nvSpPr>
          <p:spPr bwMode="auto">
            <a:xfrm flipV="1">
              <a:off x="4167" y="981"/>
              <a:ext cx="1" cy="73"/>
            </a:xfrm>
            <a:prstGeom prst="line">
              <a:avLst/>
            </a:prstGeom>
            <a:noFill/>
            <a:ln w="12700">
              <a:solidFill>
                <a:srgbClr val="000000"/>
              </a:solidFill>
              <a:round/>
              <a:headEnd/>
              <a:tailEnd/>
            </a:ln>
          </p:spPr>
          <p:txBody>
            <a:bodyPr/>
            <a:lstStyle/>
            <a:p>
              <a:endParaRPr lang="zh-CN" altLang="en-US"/>
            </a:p>
          </p:txBody>
        </p:sp>
        <p:sp>
          <p:nvSpPr>
            <p:cNvPr id="64" name="Freeform 61"/>
            <p:cNvSpPr>
              <a:spLocks/>
            </p:cNvSpPr>
            <p:nvPr/>
          </p:nvSpPr>
          <p:spPr bwMode="auto">
            <a:xfrm>
              <a:off x="4141" y="944"/>
              <a:ext cx="51" cy="50"/>
            </a:xfrm>
            <a:custGeom>
              <a:avLst/>
              <a:gdLst>
                <a:gd name="T0" fmla="*/ 51 w 51"/>
                <a:gd name="T1" fmla="*/ 50 h 50"/>
                <a:gd name="T2" fmla="*/ 26 w 51"/>
                <a:gd name="T3" fmla="*/ 42 h 50"/>
                <a:gd name="T4" fmla="*/ 0 w 51"/>
                <a:gd name="T5" fmla="*/ 50 h 50"/>
                <a:gd name="T6" fmla="*/ 26 w 51"/>
                <a:gd name="T7" fmla="*/ 0 h 50"/>
                <a:gd name="T8" fmla="*/ 51 w 51"/>
                <a:gd name="T9" fmla="*/ 50 h 50"/>
                <a:gd name="T10" fmla="*/ 0 60000 65536"/>
                <a:gd name="T11" fmla="*/ 0 60000 65536"/>
                <a:gd name="T12" fmla="*/ 0 60000 65536"/>
                <a:gd name="T13" fmla="*/ 0 60000 65536"/>
                <a:gd name="T14" fmla="*/ 0 60000 65536"/>
                <a:gd name="T15" fmla="*/ 0 w 51"/>
                <a:gd name="T16" fmla="*/ 0 h 50"/>
                <a:gd name="T17" fmla="*/ 51 w 51"/>
                <a:gd name="T18" fmla="*/ 50 h 50"/>
              </a:gdLst>
              <a:ahLst/>
              <a:cxnLst>
                <a:cxn ang="T10">
                  <a:pos x="T0" y="T1"/>
                </a:cxn>
                <a:cxn ang="T11">
                  <a:pos x="T2" y="T3"/>
                </a:cxn>
                <a:cxn ang="T12">
                  <a:pos x="T4" y="T5"/>
                </a:cxn>
                <a:cxn ang="T13">
                  <a:pos x="T6" y="T7"/>
                </a:cxn>
                <a:cxn ang="T14">
                  <a:pos x="T8" y="T9"/>
                </a:cxn>
              </a:cxnLst>
              <a:rect l="T15" t="T16" r="T17" b="T18"/>
              <a:pathLst>
                <a:path w="51" h="50">
                  <a:moveTo>
                    <a:pt x="51" y="50"/>
                  </a:moveTo>
                  <a:lnTo>
                    <a:pt x="26" y="42"/>
                  </a:lnTo>
                  <a:lnTo>
                    <a:pt x="0" y="50"/>
                  </a:lnTo>
                  <a:lnTo>
                    <a:pt x="26" y="0"/>
                  </a:lnTo>
                  <a:lnTo>
                    <a:pt x="51" y="50"/>
                  </a:lnTo>
                  <a:close/>
                </a:path>
              </a:pathLst>
            </a:custGeom>
            <a:solidFill>
              <a:srgbClr val="000000"/>
            </a:solidFill>
            <a:ln w="9525">
              <a:noFill/>
              <a:round/>
              <a:headEnd/>
              <a:tailEnd/>
            </a:ln>
          </p:spPr>
          <p:txBody>
            <a:bodyPr/>
            <a:lstStyle/>
            <a:p>
              <a:endParaRPr lang="zh-CN" altLang="en-US"/>
            </a:p>
          </p:txBody>
        </p:sp>
        <p:sp>
          <p:nvSpPr>
            <p:cNvPr id="65" name="Line 62"/>
            <p:cNvSpPr>
              <a:spLocks noChangeShapeType="1"/>
            </p:cNvSpPr>
            <p:nvPr/>
          </p:nvSpPr>
          <p:spPr bwMode="auto">
            <a:xfrm>
              <a:off x="4167" y="1209"/>
              <a:ext cx="1" cy="80"/>
            </a:xfrm>
            <a:prstGeom prst="line">
              <a:avLst/>
            </a:prstGeom>
            <a:noFill/>
            <a:ln w="12700">
              <a:solidFill>
                <a:srgbClr val="000000"/>
              </a:solidFill>
              <a:round/>
              <a:headEnd/>
              <a:tailEnd/>
            </a:ln>
          </p:spPr>
          <p:txBody>
            <a:bodyPr/>
            <a:lstStyle/>
            <a:p>
              <a:endParaRPr lang="zh-CN" altLang="en-US"/>
            </a:p>
          </p:txBody>
        </p:sp>
        <p:sp>
          <p:nvSpPr>
            <p:cNvPr id="66" name="Freeform 63"/>
            <p:cNvSpPr>
              <a:spLocks/>
            </p:cNvSpPr>
            <p:nvPr/>
          </p:nvSpPr>
          <p:spPr bwMode="auto">
            <a:xfrm>
              <a:off x="4141" y="1277"/>
              <a:ext cx="51" cy="50"/>
            </a:xfrm>
            <a:custGeom>
              <a:avLst/>
              <a:gdLst>
                <a:gd name="T0" fmla="*/ 0 w 51"/>
                <a:gd name="T1" fmla="*/ 0 h 50"/>
                <a:gd name="T2" fmla="*/ 26 w 51"/>
                <a:gd name="T3" fmla="*/ 7 h 50"/>
                <a:gd name="T4" fmla="*/ 51 w 51"/>
                <a:gd name="T5" fmla="*/ 0 h 50"/>
                <a:gd name="T6" fmla="*/ 26 w 51"/>
                <a:gd name="T7" fmla="*/ 50 h 50"/>
                <a:gd name="T8" fmla="*/ 0 w 51"/>
                <a:gd name="T9" fmla="*/ 0 h 50"/>
                <a:gd name="T10" fmla="*/ 0 60000 65536"/>
                <a:gd name="T11" fmla="*/ 0 60000 65536"/>
                <a:gd name="T12" fmla="*/ 0 60000 65536"/>
                <a:gd name="T13" fmla="*/ 0 60000 65536"/>
                <a:gd name="T14" fmla="*/ 0 60000 65536"/>
                <a:gd name="T15" fmla="*/ 0 w 51"/>
                <a:gd name="T16" fmla="*/ 0 h 50"/>
                <a:gd name="T17" fmla="*/ 51 w 51"/>
                <a:gd name="T18" fmla="*/ 50 h 50"/>
              </a:gdLst>
              <a:ahLst/>
              <a:cxnLst>
                <a:cxn ang="T10">
                  <a:pos x="T0" y="T1"/>
                </a:cxn>
                <a:cxn ang="T11">
                  <a:pos x="T2" y="T3"/>
                </a:cxn>
                <a:cxn ang="T12">
                  <a:pos x="T4" y="T5"/>
                </a:cxn>
                <a:cxn ang="T13">
                  <a:pos x="T6" y="T7"/>
                </a:cxn>
                <a:cxn ang="T14">
                  <a:pos x="T8" y="T9"/>
                </a:cxn>
              </a:cxnLst>
              <a:rect l="T15" t="T16" r="T17" b="T18"/>
              <a:pathLst>
                <a:path w="51" h="50">
                  <a:moveTo>
                    <a:pt x="0" y="0"/>
                  </a:moveTo>
                  <a:lnTo>
                    <a:pt x="26" y="7"/>
                  </a:lnTo>
                  <a:lnTo>
                    <a:pt x="51" y="0"/>
                  </a:lnTo>
                  <a:lnTo>
                    <a:pt x="26" y="50"/>
                  </a:lnTo>
                  <a:lnTo>
                    <a:pt x="0" y="0"/>
                  </a:lnTo>
                  <a:close/>
                </a:path>
              </a:pathLst>
            </a:custGeom>
            <a:solidFill>
              <a:srgbClr val="000000"/>
            </a:solidFill>
            <a:ln w="9525">
              <a:noFill/>
              <a:round/>
              <a:headEnd/>
              <a:tailEnd/>
            </a:ln>
          </p:spPr>
          <p:txBody>
            <a:bodyPr/>
            <a:lstStyle/>
            <a:p>
              <a:endParaRPr lang="zh-CN" altLang="en-US"/>
            </a:p>
          </p:txBody>
        </p:sp>
        <p:sp>
          <p:nvSpPr>
            <p:cNvPr id="67" name="Rectangle 64"/>
            <p:cNvSpPr>
              <a:spLocks noChangeArrowheads="1"/>
            </p:cNvSpPr>
            <p:nvPr/>
          </p:nvSpPr>
          <p:spPr bwMode="auto">
            <a:xfrm>
              <a:off x="4185" y="971"/>
              <a:ext cx="115" cy="121"/>
            </a:xfrm>
            <a:prstGeom prst="rect">
              <a:avLst/>
            </a:prstGeom>
            <a:noFill/>
            <a:ln w="9525">
              <a:noFill/>
              <a:miter lim="800000"/>
              <a:headEnd/>
              <a:tailEnd/>
            </a:ln>
          </p:spPr>
          <p:txBody>
            <a:bodyPr/>
            <a:lstStyle/>
            <a:p>
              <a:endParaRPr lang="zh-CN" altLang="en-US"/>
            </a:p>
          </p:txBody>
        </p:sp>
        <p:sp>
          <p:nvSpPr>
            <p:cNvPr id="68" name="Rectangle 65"/>
            <p:cNvSpPr>
              <a:spLocks noChangeArrowheads="1"/>
            </p:cNvSpPr>
            <p:nvPr/>
          </p:nvSpPr>
          <p:spPr bwMode="auto">
            <a:xfrm>
              <a:off x="4185" y="996"/>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69" name="Rectangle 66"/>
            <p:cNvSpPr>
              <a:spLocks noChangeArrowheads="1"/>
            </p:cNvSpPr>
            <p:nvPr/>
          </p:nvSpPr>
          <p:spPr bwMode="auto">
            <a:xfrm>
              <a:off x="4191" y="1207"/>
              <a:ext cx="117" cy="121"/>
            </a:xfrm>
            <a:prstGeom prst="rect">
              <a:avLst/>
            </a:prstGeom>
            <a:noFill/>
            <a:ln w="9525">
              <a:noFill/>
              <a:miter lim="800000"/>
              <a:headEnd/>
              <a:tailEnd/>
            </a:ln>
          </p:spPr>
          <p:txBody>
            <a:bodyPr/>
            <a:lstStyle/>
            <a:p>
              <a:endParaRPr lang="zh-CN" altLang="en-US"/>
            </a:p>
          </p:txBody>
        </p:sp>
        <p:sp>
          <p:nvSpPr>
            <p:cNvPr id="70" name="Rectangle 67"/>
            <p:cNvSpPr>
              <a:spLocks noChangeArrowheads="1"/>
            </p:cNvSpPr>
            <p:nvPr/>
          </p:nvSpPr>
          <p:spPr bwMode="auto">
            <a:xfrm>
              <a:off x="4192" y="1230"/>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71" name="Rectangle 68"/>
            <p:cNvSpPr>
              <a:spLocks noChangeArrowheads="1"/>
            </p:cNvSpPr>
            <p:nvPr/>
          </p:nvSpPr>
          <p:spPr bwMode="auto">
            <a:xfrm>
              <a:off x="3875" y="800"/>
              <a:ext cx="589" cy="149"/>
            </a:xfrm>
            <a:prstGeom prst="rect">
              <a:avLst/>
            </a:prstGeom>
            <a:noFill/>
            <a:ln w="12700">
              <a:solidFill>
                <a:srgbClr val="000000"/>
              </a:solidFill>
              <a:miter lim="800000"/>
              <a:headEnd/>
              <a:tailEnd/>
            </a:ln>
          </p:spPr>
          <p:txBody>
            <a:bodyPr/>
            <a:lstStyle/>
            <a:p>
              <a:endParaRPr lang="zh-CN" altLang="en-US"/>
            </a:p>
          </p:txBody>
        </p:sp>
        <p:sp>
          <p:nvSpPr>
            <p:cNvPr id="72" name="Rectangle 69"/>
            <p:cNvSpPr>
              <a:spLocks noChangeArrowheads="1"/>
            </p:cNvSpPr>
            <p:nvPr/>
          </p:nvSpPr>
          <p:spPr bwMode="auto">
            <a:xfrm>
              <a:off x="3935" y="826"/>
              <a:ext cx="557" cy="121"/>
            </a:xfrm>
            <a:prstGeom prst="rect">
              <a:avLst/>
            </a:prstGeom>
            <a:noFill/>
            <a:ln w="9525">
              <a:noFill/>
              <a:miter lim="800000"/>
              <a:headEnd/>
              <a:tailEnd/>
            </a:ln>
          </p:spPr>
          <p:txBody>
            <a:bodyPr/>
            <a:lstStyle/>
            <a:p>
              <a:endParaRPr lang="zh-CN" altLang="en-US"/>
            </a:p>
          </p:txBody>
        </p:sp>
        <p:sp>
          <p:nvSpPr>
            <p:cNvPr id="73" name="Rectangle 70"/>
            <p:cNvSpPr>
              <a:spLocks noChangeArrowheads="1"/>
            </p:cNvSpPr>
            <p:nvPr/>
          </p:nvSpPr>
          <p:spPr bwMode="auto">
            <a:xfrm>
              <a:off x="3977" y="839"/>
              <a:ext cx="40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输出保留字</a:t>
              </a:r>
              <a:endParaRPr lang="zh-CN" altLang="en-US" sz="2800">
                <a:ea typeface="宋体" charset="-122"/>
              </a:endParaRPr>
            </a:p>
          </p:txBody>
        </p:sp>
        <p:sp>
          <p:nvSpPr>
            <p:cNvPr id="74" name="Rectangle 71"/>
            <p:cNvSpPr>
              <a:spLocks noChangeArrowheads="1"/>
            </p:cNvSpPr>
            <p:nvPr/>
          </p:nvSpPr>
          <p:spPr bwMode="auto">
            <a:xfrm>
              <a:off x="3875" y="1319"/>
              <a:ext cx="589" cy="150"/>
            </a:xfrm>
            <a:prstGeom prst="rect">
              <a:avLst/>
            </a:prstGeom>
            <a:noFill/>
            <a:ln w="12700">
              <a:solidFill>
                <a:srgbClr val="000000"/>
              </a:solidFill>
              <a:miter lim="800000"/>
              <a:headEnd/>
              <a:tailEnd/>
            </a:ln>
          </p:spPr>
          <p:txBody>
            <a:bodyPr/>
            <a:lstStyle/>
            <a:p>
              <a:endParaRPr lang="zh-CN" altLang="en-US"/>
            </a:p>
          </p:txBody>
        </p:sp>
        <p:sp>
          <p:nvSpPr>
            <p:cNvPr id="75" name="Rectangle 72"/>
            <p:cNvSpPr>
              <a:spLocks noChangeArrowheads="1"/>
            </p:cNvSpPr>
            <p:nvPr/>
          </p:nvSpPr>
          <p:spPr bwMode="auto">
            <a:xfrm>
              <a:off x="3935" y="1345"/>
              <a:ext cx="557" cy="122"/>
            </a:xfrm>
            <a:prstGeom prst="rect">
              <a:avLst/>
            </a:prstGeom>
            <a:noFill/>
            <a:ln w="9525">
              <a:noFill/>
              <a:miter lim="800000"/>
              <a:headEnd/>
              <a:tailEnd/>
            </a:ln>
          </p:spPr>
          <p:txBody>
            <a:bodyPr/>
            <a:lstStyle/>
            <a:p>
              <a:endParaRPr lang="zh-CN" altLang="en-US"/>
            </a:p>
          </p:txBody>
        </p:sp>
        <p:sp>
          <p:nvSpPr>
            <p:cNvPr id="76" name="Rectangle 73"/>
            <p:cNvSpPr>
              <a:spLocks noChangeArrowheads="1"/>
            </p:cNvSpPr>
            <p:nvPr/>
          </p:nvSpPr>
          <p:spPr bwMode="auto">
            <a:xfrm>
              <a:off x="3977" y="1344"/>
              <a:ext cx="40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输出标识符</a:t>
              </a:r>
              <a:endParaRPr lang="zh-CN" altLang="en-US" sz="2800">
                <a:ea typeface="宋体" charset="-122"/>
              </a:endParaRPr>
            </a:p>
          </p:txBody>
        </p:sp>
        <p:sp>
          <p:nvSpPr>
            <p:cNvPr id="77" name="Line 74"/>
            <p:cNvSpPr>
              <a:spLocks noChangeShapeType="1"/>
            </p:cNvSpPr>
            <p:nvPr/>
          </p:nvSpPr>
          <p:spPr bwMode="auto">
            <a:xfrm>
              <a:off x="4470" y="871"/>
              <a:ext cx="152" cy="1"/>
            </a:xfrm>
            <a:prstGeom prst="line">
              <a:avLst/>
            </a:prstGeom>
            <a:noFill/>
            <a:ln w="12700">
              <a:solidFill>
                <a:srgbClr val="000000"/>
              </a:solidFill>
              <a:round/>
              <a:headEnd/>
              <a:tailEnd/>
            </a:ln>
          </p:spPr>
          <p:txBody>
            <a:bodyPr/>
            <a:lstStyle/>
            <a:p>
              <a:endParaRPr lang="zh-CN" altLang="en-US"/>
            </a:p>
          </p:txBody>
        </p:sp>
        <p:sp>
          <p:nvSpPr>
            <p:cNvPr id="78" name="Line 75"/>
            <p:cNvSpPr>
              <a:spLocks noChangeShapeType="1"/>
            </p:cNvSpPr>
            <p:nvPr/>
          </p:nvSpPr>
          <p:spPr bwMode="auto">
            <a:xfrm>
              <a:off x="4465" y="1390"/>
              <a:ext cx="114" cy="1"/>
            </a:xfrm>
            <a:prstGeom prst="line">
              <a:avLst/>
            </a:prstGeom>
            <a:noFill/>
            <a:ln w="12700">
              <a:solidFill>
                <a:srgbClr val="000000"/>
              </a:solidFill>
              <a:round/>
              <a:headEnd/>
              <a:tailEnd/>
            </a:ln>
          </p:spPr>
          <p:txBody>
            <a:bodyPr/>
            <a:lstStyle/>
            <a:p>
              <a:endParaRPr lang="zh-CN" altLang="en-US"/>
            </a:p>
          </p:txBody>
        </p:sp>
        <p:sp>
          <p:nvSpPr>
            <p:cNvPr id="79" name="Freeform 76"/>
            <p:cNvSpPr>
              <a:spLocks/>
            </p:cNvSpPr>
            <p:nvPr/>
          </p:nvSpPr>
          <p:spPr bwMode="auto">
            <a:xfrm>
              <a:off x="4563" y="1369"/>
              <a:ext cx="58" cy="42"/>
            </a:xfrm>
            <a:custGeom>
              <a:avLst/>
              <a:gdLst>
                <a:gd name="T0" fmla="*/ 0 w 58"/>
                <a:gd name="T1" fmla="*/ 42 h 42"/>
                <a:gd name="T2" fmla="*/ 8 w 58"/>
                <a:gd name="T3" fmla="*/ 21 h 42"/>
                <a:gd name="T4" fmla="*/ 0 w 58"/>
                <a:gd name="T5" fmla="*/ 0 h 42"/>
                <a:gd name="T6" fmla="*/ 58 w 58"/>
                <a:gd name="T7" fmla="*/ 21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8" y="21"/>
                  </a:lnTo>
                  <a:lnTo>
                    <a:pt x="0" y="0"/>
                  </a:lnTo>
                  <a:lnTo>
                    <a:pt x="58" y="21"/>
                  </a:lnTo>
                  <a:lnTo>
                    <a:pt x="0" y="42"/>
                  </a:lnTo>
                  <a:close/>
                </a:path>
              </a:pathLst>
            </a:custGeom>
            <a:solidFill>
              <a:srgbClr val="000000"/>
            </a:solidFill>
            <a:ln w="9525">
              <a:noFill/>
              <a:round/>
              <a:headEnd/>
              <a:tailEnd/>
            </a:ln>
          </p:spPr>
          <p:txBody>
            <a:bodyPr/>
            <a:lstStyle/>
            <a:p>
              <a:endParaRPr lang="zh-CN" altLang="en-US"/>
            </a:p>
          </p:txBody>
        </p:sp>
        <p:sp>
          <p:nvSpPr>
            <p:cNvPr id="80" name="Line 77"/>
            <p:cNvSpPr>
              <a:spLocks noChangeShapeType="1"/>
            </p:cNvSpPr>
            <p:nvPr/>
          </p:nvSpPr>
          <p:spPr bwMode="auto">
            <a:xfrm flipH="1">
              <a:off x="4615" y="871"/>
              <a:ext cx="6" cy="2744"/>
            </a:xfrm>
            <a:prstGeom prst="line">
              <a:avLst/>
            </a:prstGeom>
            <a:noFill/>
            <a:ln w="12700">
              <a:solidFill>
                <a:srgbClr val="000000"/>
              </a:solidFill>
              <a:round/>
              <a:headEnd/>
              <a:tailEnd/>
            </a:ln>
          </p:spPr>
          <p:txBody>
            <a:bodyPr/>
            <a:lstStyle/>
            <a:p>
              <a:endParaRPr lang="zh-CN" altLang="en-US"/>
            </a:p>
          </p:txBody>
        </p:sp>
        <p:sp>
          <p:nvSpPr>
            <p:cNvPr id="81" name="Freeform 78"/>
            <p:cNvSpPr>
              <a:spLocks/>
            </p:cNvSpPr>
            <p:nvPr/>
          </p:nvSpPr>
          <p:spPr bwMode="auto">
            <a:xfrm>
              <a:off x="4589" y="3603"/>
              <a:ext cx="51" cy="49"/>
            </a:xfrm>
            <a:custGeom>
              <a:avLst/>
              <a:gdLst>
                <a:gd name="T0" fmla="*/ 0 w 51"/>
                <a:gd name="T1" fmla="*/ 0 h 49"/>
                <a:gd name="T2" fmla="*/ 26 w 51"/>
                <a:gd name="T3" fmla="*/ 7 h 49"/>
                <a:gd name="T4" fmla="*/ 51 w 51"/>
                <a:gd name="T5" fmla="*/ 0 h 49"/>
                <a:gd name="T6" fmla="*/ 26 w 51"/>
                <a:gd name="T7" fmla="*/ 49 h 49"/>
                <a:gd name="T8" fmla="*/ 0 w 51"/>
                <a:gd name="T9" fmla="*/ 0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0" y="0"/>
                  </a:moveTo>
                  <a:lnTo>
                    <a:pt x="26" y="7"/>
                  </a:lnTo>
                  <a:lnTo>
                    <a:pt x="51" y="0"/>
                  </a:lnTo>
                  <a:lnTo>
                    <a:pt x="26" y="49"/>
                  </a:lnTo>
                  <a:lnTo>
                    <a:pt x="0" y="0"/>
                  </a:lnTo>
                  <a:close/>
                </a:path>
              </a:pathLst>
            </a:custGeom>
            <a:solidFill>
              <a:srgbClr val="000000"/>
            </a:solidFill>
            <a:ln w="9525">
              <a:noFill/>
              <a:round/>
              <a:headEnd/>
              <a:tailEnd/>
            </a:ln>
          </p:spPr>
          <p:txBody>
            <a:bodyPr/>
            <a:lstStyle/>
            <a:p>
              <a:endParaRPr lang="zh-CN" altLang="en-US"/>
            </a:p>
          </p:txBody>
        </p:sp>
        <p:sp>
          <p:nvSpPr>
            <p:cNvPr id="82" name="Line 79"/>
            <p:cNvSpPr>
              <a:spLocks noChangeShapeType="1"/>
            </p:cNvSpPr>
            <p:nvPr/>
          </p:nvSpPr>
          <p:spPr bwMode="auto">
            <a:xfrm>
              <a:off x="1675" y="1209"/>
              <a:ext cx="1" cy="185"/>
            </a:xfrm>
            <a:prstGeom prst="line">
              <a:avLst/>
            </a:prstGeom>
            <a:noFill/>
            <a:ln w="12700">
              <a:solidFill>
                <a:srgbClr val="000000"/>
              </a:solidFill>
              <a:round/>
              <a:headEnd/>
              <a:tailEnd/>
            </a:ln>
          </p:spPr>
          <p:txBody>
            <a:bodyPr/>
            <a:lstStyle/>
            <a:p>
              <a:endParaRPr lang="zh-CN" altLang="en-US"/>
            </a:p>
          </p:txBody>
        </p:sp>
        <p:sp>
          <p:nvSpPr>
            <p:cNvPr id="83" name="Freeform 80"/>
            <p:cNvSpPr>
              <a:spLocks/>
            </p:cNvSpPr>
            <p:nvPr/>
          </p:nvSpPr>
          <p:spPr bwMode="auto">
            <a:xfrm>
              <a:off x="1649" y="1380"/>
              <a:ext cx="51" cy="49"/>
            </a:xfrm>
            <a:custGeom>
              <a:avLst/>
              <a:gdLst>
                <a:gd name="T0" fmla="*/ 0 w 51"/>
                <a:gd name="T1" fmla="*/ 0 h 49"/>
                <a:gd name="T2" fmla="*/ 26 w 51"/>
                <a:gd name="T3" fmla="*/ 8 h 49"/>
                <a:gd name="T4" fmla="*/ 51 w 51"/>
                <a:gd name="T5" fmla="*/ 0 h 49"/>
                <a:gd name="T6" fmla="*/ 26 w 51"/>
                <a:gd name="T7" fmla="*/ 49 h 49"/>
                <a:gd name="T8" fmla="*/ 0 w 51"/>
                <a:gd name="T9" fmla="*/ 0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0" y="0"/>
                  </a:moveTo>
                  <a:lnTo>
                    <a:pt x="26" y="8"/>
                  </a:lnTo>
                  <a:lnTo>
                    <a:pt x="51" y="0"/>
                  </a:lnTo>
                  <a:lnTo>
                    <a:pt x="26" y="49"/>
                  </a:lnTo>
                  <a:lnTo>
                    <a:pt x="0" y="0"/>
                  </a:lnTo>
                  <a:close/>
                </a:path>
              </a:pathLst>
            </a:custGeom>
            <a:solidFill>
              <a:srgbClr val="000000"/>
            </a:solidFill>
            <a:ln w="9525">
              <a:noFill/>
              <a:round/>
              <a:headEnd/>
              <a:tailEnd/>
            </a:ln>
          </p:spPr>
          <p:txBody>
            <a:bodyPr/>
            <a:lstStyle/>
            <a:p>
              <a:endParaRPr lang="zh-CN" altLang="en-US"/>
            </a:p>
          </p:txBody>
        </p:sp>
        <p:sp>
          <p:nvSpPr>
            <p:cNvPr id="84" name="Rectangle 81"/>
            <p:cNvSpPr>
              <a:spLocks noChangeArrowheads="1"/>
            </p:cNvSpPr>
            <p:nvPr/>
          </p:nvSpPr>
          <p:spPr bwMode="auto">
            <a:xfrm>
              <a:off x="1692" y="1275"/>
              <a:ext cx="117" cy="121"/>
            </a:xfrm>
            <a:prstGeom prst="rect">
              <a:avLst/>
            </a:prstGeom>
            <a:noFill/>
            <a:ln w="9525">
              <a:noFill/>
              <a:miter lim="800000"/>
              <a:headEnd/>
              <a:tailEnd/>
            </a:ln>
          </p:spPr>
          <p:txBody>
            <a:bodyPr/>
            <a:lstStyle/>
            <a:p>
              <a:endParaRPr lang="zh-CN" altLang="en-US"/>
            </a:p>
          </p:txBody>
        </p:sp>
        <p:sp>
          <p:nvSpPr>
            <p:cNvPr id="85" name="Rectangle 82"/>
            <p:cNvSpPr>
              <a:spLocks noChangeArrowheads="1"/>
            </p:cNvSpPr>
            <p:nvPr/>
          </p:nvSpPr>
          <p:spPr bwMode="auto">
            <a:xfrm>
              <a:off x="1739" y="1253"/>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86" name="Freeform 83"/>
            <p:cNvSpPr>
              <a:spLocks/>
            </p:cNvSpPr>
            <p:nvPr/>
          </p:nvSpPr>
          <p:spPr bwMode="auto">
            <a:xfrm>
              <a:off x="1399" y="1432"/>
              <a:ext cx="552" cy="152"/>
            </a:xfrm>
            <a:custGeom>
              <a:avLst/>
              <a:gdLst>
                <a:gd name="T0" fmla="*/ 276 w 552"/>
                <a:gd name="T1" fmla="*/ 0 h 152"/>
                <a:gd name="T2" fmla="*/ 0 w 552"/>
                <a:gd name="T3" fmla="*/ 76 h 152"/>
                <a:gd name="T4" fmla="*/ 276 w 552"/>
                <a:gd name="T5" fmla="*/ 152 h 152"/>
                <a:gd name="T6" fmla="*/ 552 w 552"/>
                <a:gd name="T7" fmla="*/ 76 h 152"/>
                <a:gd name="T8" fmla="*/ 276 w 552"/>
                <a:gd name="T9" fmla="*/ 0 h 152"/>
                <a:gd name="T10" fmla="*/ 0 60000 65536"/>
                <a:gd name="T11" fmla="*/ 0 60000 65536"/>
                <a:gd name="T12" fmla="*/ 0 60000 65536"/>
                <a:gd name="T13" fmla="*/ 0 60000 65536"/>
                <a:gd name="T14" fmla="*/ 0 60000 65536"/>
                <a:gd name="T15" fmla="*/ 0 w 552"/>
                <a:gd name="T16" fmla="*/ 0 h 152"/>
                <a:gd name="T17" fmla="*/ 552 w 552"/>
                <a:gd name="T18" fmla="*/ 152 h 152"/>
              </a:gdLst>
              <a:ahLst/>
              <a:cxnLst>
                <a:cxn ang="T10">
                  <a:pos x="T0" y="T1"/>
                </a:cxn>
                <a:cxn ang="T11">
                  <a:pos x="T2" y="T3"/>
                </a:cxn>
                <a:cxn ang="T12">
                  <a:pos x="T4" y="T5"/>
                </a:cxn>
                <a:cxn ang="T13">
                  <a:pos x="T6" y="T7"/>
                </a:cxn>
                <a:cxn ang="T14">
                  <a:pos x="T8" y="T9"/>
                </a:cxn>
              </a:cxnLst>
              <a:rect l="T15" t="T16" r="T17" b="T18"/>
              <a:pathLst>
                <a:path w="552" h="152">
                  <a:moveTo>
                    <a:pt x="276" y="0"/>
                  </a:moveTo>
                  <a:lnTo>
                    <a:pt x="0" y="76"/>
                  </a:lnTo>
                  <a:lnTo>
                    <a:pt x="276" y="152"/>
                  </a:lnTo>
                  <a:lnTo>
                    <a:pt x="552" y="76"/>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87" name="Rectangle 84"/>
            <p:cNvSpPr>
              <a:spLocks noChangeArrowheads="1"/>
            </p:cNvSpPr>
            <p:nvPr/>
          </p:nvSpPr>
          <p:spPr bwMode="auto">
            <a:xfrm>
              <a:off x="1581" y="1476"/>
              <a:ext cx="351" cy="121"/>
            </a:xfrm>
            <a:prstGeom prst="rect">
              <a:avLst/>
            </a:prstGeom>
            <a:noFill/>
            <a:ln w="9525">
              <a:noFill/>
              <a:miter lim="800000"/>
              <a:headEnd/>
              <a:tailEnd/>
            </a:ln>
          </p:spPr>
          <p:txBody>
            <a:bodyPr/>
            <a:lstStyle/>
            <a:p>
              <a:endParaRPr lang="zh-CN" altLang="en-US"/>
            </a:p>
          </p:txBody>
        </p:sp>
        <p:sp>
          <p:nvSpPr>
            <p:cNvPr id="88" name="Rectangle 85"/>
            <p:cNvSpPr>
              <a:spLocks noChangeArrowheads="1"/>
            </p:cNvSpPr>
            <p:nvPr/>
          </p:nvSpPr>
          <p:spPr bwMode="auto">
            <a:xfrm>
              <a:off x="1581" y="1480"/>
              <a:ext cx="216"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数字？</a:t>
              </a:r>
              <a:endParaRPr lang="zh-CN" altLang="en-US">
                <a:ea typeface="宋体" charset="-122"/>
              </a:endParaRPr>
            </a:p>
          </p:txBody>
        </p:sp>
        <p:sp>
          <p:nvSpPr>
            <p:cNvPr id="89" name="Line 86"/>
            <p:cNvSpPr>
              <a:spLocks noChangeShapeType="1"/>
            </p:cNvSpPr>
            <p:nvPr/>
          </p:nvSpPr>
          <p:spPr bwMode="auto">
            <a:xfrm>
              <a:off x="1947" y="1507"/>
              <a:ext cx="129" cy="1"/>
            </a:xfrm>
            <a:prstGeom prst="line">
              <a:avLst/>
            </a:prstGeom>
            <a:noFill/>
            <a:ln w="12700">
              <a:solidFill>
                <a:srgbClr val="000000"/>
              </a:solidFill>
              <a:round/>
              <a:headEnd/>
              <a:tailEnd/>
            </a:ln>
          </p:spPr>
          <p:txBody>
            <a:bodyPr/>
            <a:lstStyle/>
            <a:p>
              <a:endParaRPr lang="zh-CN" altLang="en-US"/>
            </a:p>
          </p:txBody>
        </p:sp>
        <p:sp>
          <p:nvSpPr>
            <p:cNvPr id="90" name="Freeform 87"/>
            <p:cNvSpPr>
              <a:spLocks/>
            </p:cNvSpPr>
            <p:nvPr/>
          </p:nvSpPr>
          <p:spPr bwMode="auto">
            <a:xfrm>
              <a:off x="2060" y="1486"/>
              <a:ext cx="57" cy="43"/>
            </a:xfrm>
            <a:custGeom>
              <a:avLst/>
              <a:gdLst>
                <a:gd name="T0" fmla="*/ 0 w 57"/>
                <a:gd name="T1" fmla="*/ 43 h 43"/>
                <a:gd name="T2" fmla="*/ 8 w 57"/>
                <a:gd name="T3" fmla="*/ 21 h 43"/>
                <a:gd name="T4" fmla="*/ 0 w 57"/>
                <a:gd name="T5" fmla="*/ 0 h 43"/>
                <a:gd name="T6" fmla="*/ 57 w 57"/>
                <a:gd name="T7" fmla="*/ 21 h 43"/>
                <a:gd name="T8" fmla="*/ 0 w 57"/>
                <a:gd name="T9" fmla="*/ 43 h 43"/>
                <a:gd name="T10" fmla="*/ 0 60000 65536"/>
                <a:gd name="T11" fmla="*/ 0 60000 65536"/>
                <a:gd name="T12" fmla="*/ 0 60000 65536"/>
                <a:gd name="T13" fmla="*/ 0 60000 65536"/>
                <a:gd name="T14" fmla="*/ 0 60000 65536"/>
                <a:gd name="T15" fmla="*/ 0 w 57"/>
                <a:gd name="T16" fmla="*/ 0 h 43"/>
                <a:gd name="T17" fmla="*/ 57 w 57"/>
                <a:gd name="T18" fmla="*/ 43 h 43"/>
              </a:gdLst>
              <a:ahLst/>
              <a:cxnLst>
                <a:cxn ang="T10">
                  <a:pos x="T0" y="T1"/>
                </a:cxn>
                <a:cxn ang="T11">
                  <a:pos x="T2" y="T3"/>
                </a:cxn>
                <a:cxn ang="T12">
                  <a:pos x="T4" y="T5"/>
                </a:cxn>
                <a:cxn ang="T13">
                  <a:pos x="T6" y="T7"/>
                </a:cxn>
                <a:cxn ang="T14">
                  <a:pos x="T8" y="T9"/>
                </a:cxn>
              </a:cxnLst>
              <a:rect l="T15" t="T16" r="T17" b="T18"/>
              <a:pathLst>
                <a:path w="57" h="43">
                  <a:moveTo>
                    <a:pt x="0" y="43"/>
                  </a:moveTo>
                  <a:lnTo>
                    <a:pt x="8" y="21"/>
                  </a:lnTo>
                  <a:lnTo>
                    <a:pt x="0" y="0"/>
                  </a:lnTo>
                  <a:lnTo>
                    <a:pt x="57" y="21"/>
                  </a:lnTo>
                  <a:lnTo>
                    <a:pt x="0" y="43"/>
                  </a:lnTo>
                  <a:close/>
                </a:path>
              </a:pathLst>
            </a:custGeom>
            <a:solidFill>
              <a:srgbClr val="000000"/>
            </a:solidFill>
            <a:ln w="9525">
              <a:noFill/>
              <a:round/>
              <a:headEnd/>
              <a:tailEnd/>
            </a:ln>
          </p:spPr>
          <p:txBody>
            <a:bodyPr/>
            <a:lstStyle/>
            <a:p>
              <a:endParaRPr lang="zh-CN" altLang="en-US"/>
            </a:p>
          </p:txBody>
        </p:sp>
        <p:sp>
          <p:nvSpPr>
            <p:cNvPr id="91" name="Rectangle 88"/>
            <p:cNvSpPr>
              <a:spLocks noChangeArrowheads="1"/>
            </p:cNvSpPr>
            <p:nvPr/>
          </p:nvSpPr>
          <p:spPr bwMode="auto">
            <a:xfrm>
              <a:off x="1960" y="1422"/>
              <a:ext cx="116" cy="121"/>
            </a:xfrm>
            <a:prstGeom prst="rect">
              <a:avLst/>
            </a:prstGeom>
            <a:noFill/>
            <a:ln w="9525">
              <a:noFill/>
              <a:miter lim="800000"/>
              <a:headEnd/>
              <a:tailEnd/>
            </a:ln>
          </p:spPr>
          <p:txBody>
            <a:bodyPr/>
            <a:lstStyle/>
            <a:p>
              <a:endParaRPr lang="zh-CN" altLang="en-US"/>
            </a:p>
          </p:txBody>
        </p:sp>
        <p:sp>
          <p:nvSpPr>
            <p:cNvPr id="92" name="Rectangle 89"/>
            <p:cNvSpPr>
              <a:spLocks noChangeArrowheads="1"/>
            </p:cNvSpPr>
            <p:nvPr/>
          </p:nvSpPr>
          <p:spPr bwMode="auto">
            <a:xfrm>
              <a:off x="1960" y="1446"/>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93" name="Rectangle 90"/>
            <p:cNvSpPr>
              <a:spLocks noChangeArrowheads="1"/>
            </p:cNvSpPr>
            <p:nvPr/>
          </p:nvSpPr>
          <p:spPr bwMode="auto">
            <a:xfrm>
              <a:off x="2122" y="1442"/>
              <a:ext cx="309" cy="149"/>
            </a:xfrm>
            <a:prstGeom prst="rect">
              <a:avLst/>
            </a:prstGeom>
            <a:noFill/>
            <a:ln w="12700">
              <a:solidFill>
                <a:srgbClr val="000000"/>
              </a:solidFill>
              <a:miter lim="800000"/>
              <a:headEnd/>
              <a:tailEnd/>
            </a:ln>
          </p:spPr>
          <p:txBody>
            <a:bodyPr/>
            <a:lstStyle/>
            <a:p>
              <a:endParaRPr lang="zh-CN" altLang="en-US"/>
            </a:p>
          </p:txBody>
        </p:sp>
        <p:sp>
          <p:nvSpPr>
            <p:cNvPr id="94" name="Rectangle 91"/>
            <p:cNvSpPr>
              <a:spLocks noChangeArrowheads="1"/>
            </p:cNvSpPr>
            <p:nvPr/>
          </p:nvSpPr>
          <p:spPr bwMode="auto">
            <a:xfrm>
              <a:off x="2182" y="1468"/>
              <a:ext cx="247" cy="121"/>
            </a:xfrm>
            <a:prstGeom prst="rect">
              <a:avLst/>
            </a:prstGeom>
            <a:noFill/>
            <a:ln w="9525">
              <a:noFill/>
              <a:miter lim="800000"/>
              <a:headEnd/>
              <a:tailEnd/>
            </a:ln>
          </p:spPr>
          <p:txBody>
            <a:bodyPr/>
            <a:lstStyle/>
            <a:p>
              <a:endParaRPr lang="zh-CN" altLang="en-US"/>
            </a:p>
          </p:txBody>
        </p:sp>
        <p:sp>
          <p:nvSpPr>
            <p:cNvPr id="95" name="Rectangle 92"/>
            <p:cNvSpPr>
              <a:spLocks noChangeArrowheads="1"/>
            </p:cNvSpPr>
            <p:nvPr/>
          </p:nvSpPr>
          <p:spPr bwMode="auto">
            <a:xfrm>
              <a:off x="2200" y="1474"/>
              <a:ext cx="16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组数</a:t>
              </a:r>
              <a:endParaRPr lang="zh-CN" altLang="en-US" sz="2800">
                <a:ea typeface="宋体" charset="-122"/>
              </a:endParaRPr>
            </a:p>
          </p:txBody>
        </p:sp>
        <p:sp>
          <p:nvSpPr>
            <p:cNvPr id="96" name="Line 93"/>
            <p:cNvSpPr>
              <a:spLocks noChangeShapeType="1"/>
            </p:cNvSpPr>
            <p:nvPr/>
          </p:nvSpPr>
          <p:spPr bwMode="auto">
            <a:xfrm>
              <a:off x="2437" y="1517"/>
              <a:ext cx="128" cy="1"/>
            </a:xfrm>
            <a:prstGeom prst="line">
              <a:avLst/>
            </a:prstGeom>
            <a:noFill/>
            <a:ln w="12700">
              <a:solidFill>
                <a:srgbClr val="000000"/>
              </a:solidFill>
              <a:round/>
              <a:headEnd/>
              <a:tailEnd/>
            </a:ln>
          </p:spPr>
          <p:txBody>
            <a:bodyPr/>
            <a:lstStyle/>
            <a:p>
              <a:endParaRPr lang="zh-CN" altLang="en-US"/>
            </a:p>
          </p:txBody>
        </p:sp>
        <p:sp>
          <p:nvSpPr>
            <p:cNvPr id="97" name="Freeform 94"/>
            <p:cNvSpPr>
              <a:spLocks/>
            </p:cNvSpPr>
            <p:nvPr/>
          </p:nvSpPr>
          <p:spPr bwMode="auto">
            <a:xfrm>
              <a:off x="2548" y="1497"/>
              <a:ext cx="59" cy="41"/>
            </a:xfrm>
            <a:custGeom>
              <a:avLst/>
              <a:gdLst>
                <a:gd name="T0" fmla="*/ 0 w 59"/>
                <a:gd name="T1" fmla="*/ 41 h 41"/>
                <a:gd name="T2" fmla="*/ 9 w 59"/>
                <a:gd name="T3" fmla="*/ 20 h 41"/>
                <a:gd name="T4" fmla="*/ 0 w 59"/>
                <a:gd name="T5" fmla="*/ 0 h 41"/>
                <a:gd name="T6" fmla="*/ 59 w 59"/>
                <a:gd name="T7" fmla="*/ 20 h 41"/>
                <a:gd name="T8" fmla="*/ 0 w 59"/>
                <a:gd name="T9" fmla="*/ 4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9" y="20"/>
                  </a:lnTo>
                  <a:lnTo>
                    <a:pt x="0" y="0"/>
                  </a:lnTo>
                  <a:lnTo>
                    <a:pt x="59" y="20"/>
                  </a:lnTo>
                  <a:lnTo>
                    <a:pt x="0" y="41"/>
                  </a:lnTo>
                  <a:close/>
                </a:path>
              </a:pathLst>
            </a:custGeom>
            <a:solidFill>
              <a:srgbClr val="000000"/>
            </a:solidFill>
            <a:ln w="9525">
              <a:noFill/>
              <a:round/>
              <a:headEnd/>
              <a:tailEnd/>
            </a:ln>
          </p:spPr>
          <p:txBody>
            <a:bodyPr/>
            <a:lstStyle/>
            <a:p>
              <a:endParaRPr lang="zh-CN" altLang="en-US"/>
            </a:p>
          </p:txBody>
        </p:sp>
        <p:sp>
          <p:nvSpPr>
            <p:cNvPr id="98" name="Line 95"/>
            <p:cNvSpPr>
              <a:spLocks noChangeShapeType="1"/>
            </p:cNvSpPr>
            <p:nvPr/>
          </p:nvSpPr>
          <p:spPr bwMode="auto">
            <a:xfrm>
              <a:off x="2816" y="1523"/>
              <a:ext cx="128" cy="1"/>
            </a:xfrm>
            <a:prstGeom prst="line">
              <a:avLst/>
            </a:prstGeom>
            <a:noFill/>
            <a:ln w="12700">
              <a:solidFill>
                <a:srgbClr val="000000"/>
              </a:solidFill>
              <a:round/>
              <a:headEnd/>
              <a:tailEnd/>
            </a:ln>
          </p:spPr>
          <p:txBody>
            <a:bodyPr/>
            <a:lstStyle/>
            <a:p>
              <a:endParaRPr lang="zh-CN" altLang="en-US"/>
            </a:p>
          </p:txBody>
        </p:sp>
        <p:sp>
          <p:nvSpPr>
            <p:cNvPr id="99" name="Freeform 96"/>
            <p:cNvSpPr>
              <a:spLocks/>
            </p:cNvSpPr>
            <p:nvPr/>
          </p:nvSpPr>
          <p:spPr bwMode="auto">
            <a:xfrm>
              <a:off x="2927" y="1501"/>
              <a:ext cx="59" cy="42"/>
            </a:xfrm>
            <a:custGeom>
              <a:avLst/>
              <a:gdLst>
                <a:gd name="T0" fmla="*/ 0 w 59"/>
                <a:gd name="T1" fmla="*/ 42 h 42"/>
                <a:gd name="T2" fmla="*/ 10 w 59"/>
                <a:gd name="T3" fmla="*/ 22 h 42"/>
                <a:gd name="T4" fmla="*/ 0 w 59"/>
                <a:gd name="T5" fmla="*/ 0 h 42"/>
                <a:gd name="T6" fmla="*/ 59 w 59"/>
                <a:gd name="T7" fmla="*/ 22 h 42"/>
                <a:gd name="T8" fmla="*/ 0 w 59"/>
                <a:gd name="T9" fmla="*/ 42 h 42"/>
                <a:gd name="T10" fmla="*/ 0 60000 65536"/>
                <a:gd name="T11" fmla="*/ 0 60000 65536"/>
                <a:gd name="T12" fmla="*/ 0 60000 65536"/>
                <a:gd name="T13" fmla="*/ 0 60000 65536"/>
                <a:gd name="T14" fmla="*/ 0 60000 65536"/>
                <a:gd name="T15" fmla="*/ 0 w 59"/>
                <a:gd name="T16" fmla="*/ 0 h 42"/>
                <a:gd name="T17" fmla="*/ 59 w 59"/>
                <a:gd name="T18" fmla="*/ 42 h 42"/>
              </a:gdLst>
              <a:ahLst/>
              <a:cxnLst>
                <a:cxn ang="T10">
                  <a:pos x="T0" y="T1"/>
                </a:cxn>
                <a:cxn ang="T11">
                  <a:pos x="T2" y="T3"/>
                </a:cxn>
                <a:cxn ang="T12">
                  <a:pos x="T4" y="T5"/>
                </a:cxn>
                <a:cxn ang="T13">
                  <a:pos x="T6" y="T7"/>
                </a:cxn>
                <a:cxn ang="T14">
                  <a:pos x="T8" y="T9"/>
                </a:cxn>
              </a:cxnLst>
              <a:rect l="T15" t="T16" r="T17" b="T18"/>
              <a:pathLst>
                <a:path w="59" h="42">
                  <a:moveTo>
                    <a:pt x="0" y="42"/>
                  </a:moveTo>
                  <a:lnTo>
                    <a:pt x="10" y="22"/>
                  </a:lnTo>
                  <a:lnTo>
                    <a:pt x="0" y="0"/>
                  </a:lnTo>
                  <a:lnTo>
                    <a:pt x="59" y="22"/>
                  </a:lnTo>
                  <a:lnTo>
                    <a:pt x="0" y="42"/>
                  </a:lnTo>
                  <a:close/>
                </a:path>
              </a:pathLst>
            </a:custGeom>
            <a:solidFill>
              <a:srgbClr val="000000"/>
            </a:solidFill>
            <a:ln w="9525">
              <a:noFill/>
              <a:round/>
              <a:headEnd/>
              <a:tailEnd/>
            </a:ln>
          </p:spPr>
          <p:txBody>
            <a:bodyPr/>
            <a:lstStyle/>
            <a:p>
              <a:endParaRPr lang="zh-CN" altLang="en-US"/>
            </a:p>
          </p:txBody>
        </p:sp>
        <p:sp>
          <p:nvSpPr>
            <p:cNvPr id="100" name="Rectangle 97"/>
            <p:cNvSpPr>
              <a:spLocks noChangeArrowheads="1"/>
            </p:cNvSpPr>
            <p:nvPr/>
          </p:nvSpPr>
          <p:spPr bwMode="auto">
            <a:xfrm>
              <a:off x="2604" y="1447"/>
              <a:ext cx="207" cy="149"/>
            </a:xfrm>
            <a:prstGeom prst="rect">
              <a:avLst/>
            </a:prstGeom>
            <a:noFill/>
            <a:ln w="12700">
              <a:solidFill>
                <a:srgbClr val="000000"/>
              </a:solidFill>
              <a:miter lim="800000"/>
              <a:headEnd/>
              <a:tailEnd/>
            </a:ln>
          </p:spPr>
          <p:txBody>
            <a:bodyPr/>
            <a:lstStyle/>
            <a:p>
              <a:endParaRPr lang="zh-CN" altLang="en-US"/>
            </a:p>
          </p:txBody>
        </p:sp>
        <p:sp>
          <p:nvSpPr>
            <p:cNvPr id="101" name="Rectangle 98"/>
            <p:cNvSpPr>
              <a:spLocks noChangeArrowheads="1"/>
            </p:cNvSpPr>
            <p:nvPr/>
          </p:nvSpPr>
          <p:spPr bwMode="auto">
            <a:xfrm>
              <a:off x="2664" y="1473"/>
              <a:ext cx="137" cy="121"/>
            </a:xfrm>
            <a:prstGeom prst="rect">
              <a:avLst/>
            </a:prstGeom>
            <a:noFill/>
            <a:ln w="9525">
              <a:noFill/>
              <a:miter lim="800000"/>
              <a:headEnd/>
              <a:tailEnd/>
            </a:ln>
          </p:spPr>
          <p:txBody>
            <a:bodyPr/>
            <a:lstStyle/>
            <a:p>
              <a:endParaRPr lang="zh-CN" altLang="en-US"/>
            </a:p>
          </p:txBody>
        </p:sp>
        <p:sp>
          <p:nvSpPr>
            <p:cNvPr id="102" name="Rectangle 99"/>
            <p:cNvSpPr>
              <a:spLocks noChangeArrowheads="1"/>
            </p:cNvSpPr>
            <p:nvPr/>
          </p:nvSpPr>
          <p:spPr bwMode="auto">
            <a:xfrm>
              <a:off x="2665" y="1497"/>
              <a:ext cx="7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R</a:t>
              </a:r>
              <a:endParaRPr lang="en-US" altLang="zh-CN">
                <a:ea typeface="宋体" charset="-122"/>
              </a:endParaRPr>
            </a:p>
          </p:txBody>
        </p:sp>
        <p:sp>
          <p:nvSpPr>
            <p:cNvPr id="103" name="Rectangle 100"/>
            <p:cNvSpPr>
              <a:spLocks noChangeArrowheads="1"/>
            </p:cNvSpPr>
            <p:nvPr/>
          </p:nvSpPr>
          <p:spPr bwMode="auto">
            <a:xfrm>
              <a:off x="2986" y="1456"/>
              <a:ext cx="681" cy="150"/>
            </a:xfrm>
            <a:prstGeom prst="rect">
              <a:avLst/>
            </a:prstGeom>
            <a:noFill/>
            <a:ln w="12700">
              <a:solidFill>
                <a:srgbClr val="000000"/>
              </a:solidFill>
              <a:miter lim="800000"/>
              <a:headEnd/>
              <a:tailEnd/>
            </a:ln>
          </p:spPr>
          <p:txBody>
            <a:bodyPr/>
            <a:lstStyle/>
            <a:p>
              <a:endParaRPr lang="zh-CN" altLang="en-US"/>
            </a:p>
          </p:txBody>
        </p:sp>
        <p:sp>
          <p:nvSpPr>
            <p:cNvPr id="104" name="Rectangle 101"/>
            <p:cNvSpPr>
              <a:spLocks noChangeArrowheads="1"/>
            </p:cNvSpPr>
            <p:nvPr/>
          </p:nvSpPr>
          <p:spPr bwMode="auto">
            <a:xfrm>
              <a:off x="3046" y="1482"/>
              <a:ext cx="659" cy="121"/>
            </a:xfrm>
            <a:prstGeom prst="rect">
              <a:avLst/>
            </a:prstGeom>
            <a:noFill/>
            <a:ln w="9525">
              <a:noFill/>
              <a:miter lim="800000"/>
              <a:headEnd/>
              <a:tailEnd/>
            </a:ln>
          </p:spPr>
          <p:txBody>
            <a:bodyPr/>
            <a:lstStyle/>
            <a:p>
              <a:endParaRPr lang="zh-CN" altLang="en-US"/>
            </a:p>
          </p:txBody>
        </p:sp>
        <p:sp>
          <p:nvSpPr>
            <p:cNvPr id="105" name="Rectangle 102"/>
            <p:cNvSpPr>
              <a:spLocks noChangeArrowheads="1"/>
            </p:cNvSpPr>
            <p:nvPr/>
          </p:nvSpPr>
          <p:spPr bwMode="auto">
            <a:xfrm>
              <a:off x="3080" y="1480"/>
              <a:ext cx="48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输出无符号数</a:t>
              </a:r>
              <a:endParaRPr lang="zh-CN" altLang="en-US" sz="2800">
                <a:ea typeface="宋体" charset="-122"/>
              </a:endParaRPr>
            </a:p>
          </p:txBody>
        </p:sp>
        <p:sp>
          <p:nvSpPr>
            <p:cNvPr id="106" name="Line 103"/>
            <p:cNvSpPr>
              <a:spLocks noChangeShapeType="1"/>
            </p:cNvSpPr>
            <p:nvPr/>
          </p:nvSpPr>
          <p:spPr bwMode="auto">
            <a:xfrm>
              <a:off x="3661" y="1523"/>
              <a:ext cx="926" cy="1"/>
            </a:xfrm>
            <a:prstGeom prst="line">
              <a:avLst/>
            </a:prstGeom>
            <a:noFill/>
            <a:ln w="12700">
              <a:solidFill>
                <a:srgbClr val="000000"/>
              </a:solidFill>
              <a:round/>
              <a:headEnd/>
              <a:tailEnd/>
            </a:ln>
          </p:spPr>
          <p:txBody>
            <a:bodyPr/>
            <a:lstStyle/>
            <a:p>
              <a:endParaRPr lang="zh-CN" altLang="en-US"/>
            </a:p>
          </p:txBody>
        </p:sp>
        <p:sp>
          <p:nvSpPr>
            <p:cNvPr id="107" name="Freeform 104"/>
            <p:cNvSpPr>
              <a:spLocks/>
            </p:cNvSpPr>
            <p:nvPr/>
          </p:nvSpPr>
          <p:spPr bwMode="auto">
            <a:xfrm>
              <a:off x="4569" y="1501"/>
              <a:ext cx="59" cy="42"/>
            </a:xfrm>
            <a:custGeom>
              <a:avLst/>
              <a:gdLst>
                <a:gd name="T0" fmla="*/ 0 w 59"/>
                <a:gd name="T1" fmla="*/ 42 h 42"/>
                <a:gd name="T2" fmla="*/ 9 w 59"/>
                <a:gd name="T3" fmla="*/ 22 h 42"/>
                <a:gd name="T4" fmla="*/ 0 w 59"/>
                <a:gd name="T5" fmla="*/ 0 h 42"/>
                <a:gd name="T6" fmla="*/ 59 w 59"/>
                <a:gd name="T7" fmla="*/ 22 h 42"/>
                <a:gd name="T8" fmla="*/ 0 w 59"/>
                <a:gd name="T9" fmla="*/ 42 h 42"/>
                <a:gd name="T10" fmla="*/ 0 60000 65536"/>
                <a:gd name="T11" fmla="*/ 0 60000 65536"/>
                <a:gd name="T12" fmla="*/ 0 60000 65536"/>
                <a:gd name="T13" fmla="*/ 0 60000 65536"/>
                <a:gd name="T14" fmla="*/ 0 60000 65536"/>
                <a:gd name="T15" fmla="*/ 0 w 59"/>
                <a:gd name="T16" fmla="*/ 0 h 42"/>
                <a:gd name="T17" fmla="*/ 59 w 59"/>
                <a:gd name="T18" fmla="*/ 42 h 42"/>
              </a:gdLst>
              <a:ahLst/>
              <a:cxnLst>
                <a:cxn ang="T10">
                  <a:pos x="T0" y="T1"/>
                </a:cxn>
                <a:cxn ang="T11">
                  <a:pos x="T2" y="T3"/>
                </a:cxn>
                <a:cxn ang="T12">
                  <a:pos x="T4" y="T5"/>
                </a:cxn>
                <a:cxn ang="T13">
                  <a:pos x="T6" y="T7"/>
                </a:cxn>
                <a:cxn ang="T14">
                  <a:pos x="T8" y="T9"/>
                </a:cxn>
              </a:cxnLst>
              <a:rect l="T15" t="T16" r="T17" b="T18"/>
              <a:pathLst>
                <a:path w="59" h="42">
                  <a:moveTo>
                    <a:pt x="0" y="42"/>
                  </a:moveTo>
                  <a:lnTo>
                    <a:pt x="9" y="22"/>
                  </a:lnTo>
                  <a:lnTo>
                    <a:pt x="0" y="0"/>
                  </a:lnTo>
                  <a:lnTo>
                    <a:pt x="59" y="22"/>
                  </a:lnTo>
                  <a:lnTo>
                    <a:pt x="0" y="42"/>
                  </a:lnTo>
                  <a:close/>
                </a:path>
              </a:pathLst>
            </a:custGeom>
            <a:solidFill>
              <a:srgbClr val="000000"/>
            </a:solidFill>
            <a:ln w="9525">
              <a:noFill/>
              <a:round/>
              <a:headEnd/>
              <a:tailEnd/>
            </a:ln>
          </p:spPr>
          <p:txBody>
            <a:bodyPr/>
            <a:lstStyle/>
            <a:p>
              <a:endParaRPr lang="zh-CN" altLang="en-US"/>
            </a:p>
          </p:txBody>
        </p:sp>
        <p:sp>
          <p:nvSpPr>
            <p:cNvPr id="108" name="Line 105"/>
            <p:cNvSpPr>
              <a:spLocks noChangeShapeType="1"/>
            </p:cNvSpPr>
            <p:nvPr/>
          </p:nvSpPr>
          <p:spPr bwMode="auto">
            <a:xfrm>
              <a:off x="1675" y="1586"/>
              <a:ext cx="1" cy="82"/>
            </a:xfrm>
            <a:prstGeom prst="line">
              <a:avLst/>
            </a:prstGeom>
            <a:noFill/>
            <a:ln w="12700">
              <a:solidFill>
                <a:srgbClr val="000000"/>
              </a:solidFill>
              <a:round/>
              <a:headEnd/>
              <a:tailEnd/>
            </a:ln>
          </p:spPr>
          <p:txBody>
            <a:bodyPr/>
            <a:lstStyle/>
            <a:p>
              <a:endParaRPr lang="zh-CN" altLang="en-US"/>
            </a:p>
          </p:txBody>
        </p:sp>
        <p:sp>
          <p:nvSpPr>
            <p:cNvPr id="109" name="Freeform 106"/>
            <p:cNvSpPr>
              <a:spLocks/>
            </p:cNvSpPr>
            <p:nvPr/>
          </p:nvSpPr>
          <p:spPr bwMode="auto">
            <a:xfrm>
              <a:off x="1649" y="1654"/>
              <a:ext cx="51" cy="49"/>
            </a:xfrm>
            <a:custGeom>
              <a:avLst/>
              <a:gdLst>
                <a:gd name="T0" fmla="*/ 0 w 51"/>
                <a:gd name="T1" fmla="*/ 0 h 49"/>
                <a:gd name="T2" fmla="*/ 26 w 51"/>
                <a:gd name="T3" fmla="*/ 8 h 49"/>
                <a:gd name="T4" fmla="*/ 51 w 51"/>
                <a:gd name="T5" fmla="*/ 0 h 49"/>
                <a:gd name="T6" fmla="*/ 26 w 51"/>
                <a:gd name="T7" fmla="*/ 49 h 49"/>
                <a:gd name="T8" fmla="*/ 0 w 51"/>
                <a:gd name="T9" fmla="*/ 0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0" y="0"/>
                  </a:moveTo>
                  <a:lnTo>
                    <a:pt x="26" y="8"/>
                  </a:lnTo>
                  <a:lnTo>
                    <a:pt x="51" y="0"/>
                  </a:lnTo>
                  <a:lnTo>
                    <a:pt x="26" y="49"/>
                  </a:lnTo>
                  <a:lnTo>
                    <a:pt x="0" y="0"/>
                  </a:lnTo>
                  <a:close/>
                </a:path>
              </a:pathLst>
            </a:custGeom>
            <a:solidFill>
              <a:srgbClr val="000000"/>
            </a:solidFill>
            <a:ln w="9525">
              <a:noFill/>
              <a:round/>
              <a:headEnd/>
              <a:tailEnd/>
            </a:ln>
          </p:spPr>
          <p:txBody>
            <a:bodyPr/>
            <a:lstStyle/>
            <a:p>
              <a:endParaRPr lang="zh-CN" altLang="en-US"/>
            </a:p>
          </p:txBody>
        </p:sp>
        <p:sp>
          <p:nvSpPr>
            <p:cNvPr id="110" name="Rectangle 107"/>
            <p:cNvSpPr>
              <a:spLocks noChangeArrowheads="1"/>
            </p:cNvSpPr>
            <p:nvPr/>
          </p:nvSpPr>
          <p:spPr bwMode="auto">
            <a:xfrm>
              <a:off x="1692" y="1584"/>
              <a:ext cx="117" cy="121"/>
            </a:xfrm>
            <a:prstGeom prst="rect">
              <a:avLst/>
            </a:prstGeom>
            <a:noFill/>
            <a:ln w="9525">
              <a:noFill/>
              <a:miter lim="800000"/>
              <a:headEnd/>
              <a:tailEnd/>
            </a:ln>
          </p:spPr>
          <p:txBody>
            <a:bodyPr/>
            <a:lstStyle/>
            <a:p>
              <a:endParaRPr lang="zh-CN" altLang="en-US"/>
            </a:p>
          </p:txBody>
        </p:sp>
        <p:sp>
          <p:nvSpPr>
            <p:cNvPr id="111" name="Rectangle 108"/>
            <p:cNvSpPr>
              <a:spLocks noChangeArrowheads="1"/>
            </p:cNvSpPr>
            <p:nvPr/>
          </p:nvSpPr>
          <p:spPr bwMode="auto">
            <a:xfrm>
              <a:off x="1692" y="1608"/>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112" name="Freeform 109"/>
            <p:cNvSpPr>
              <a:spLocks/>
            </p:cNvSpPr>
            <p:nvPr/>
          </p:nvSpPr>
          <p:spPr bwMode="auto">
            <a:xfrm>
              <a:off x="1399" y="1697"/>
              <a:ext cx="552" cy="151"/>
            </a:xfrm>
            <a:custGeom>
              <a:avLst/>
              <a:gdLst>
                <a:gd name="T0" fmla="*/ 276 w 552"/>
                <a:gd name="T1" fmla="*/ 0 h 151"/>
                <a:gd name="T2" fmla="*/ 0 w 552"/>
                <a:gd name="T3" fmla="*/ 75 h 151"/>
                <a:gd name="T4" fmla="*/ 276 w 552"/>
                <a:gd name="T5" fmla="*/ 151 h 151"/>
                <a:gd name="T6" fmla="*/ 552 w 552"/>
                <a:gd name="T7" fmla="*/ 75 h 151"/>
                <a:gd name="T8" fmla="*/ 276 w 552"/>
                <a:gd name="T9" fmla="*/ 0 h 151"/>
                <a:gd name="T10" fmla="*/ 0 60000 65536"/>
                <a:gd name="T11" fmla="*/ 0 60000 65536"/>
                <a:gd name="T12" fmla="*/ 0 60000 65536"/>
                <a:gd name="T13" fmla="*/ 0 60000 65536"/>
                <a:gd name="T14" fmla="*/ 0 60000 65536"/>
                <a:gd name="T15" fmla="*/ 0 w 552"/>
                <a:gd name="T16" fmla="*/ 0 h 151"/>
                <a:gd name="T17" fmla="*/ 552 w 552"/>
                <a:gd name="T18" fmla="*/ 151 h 151"/>
              </a:gdLst>
              <a:ahLst/>
              <a:cxnLst>
                <a:cxn ang="T10">
                  <a:pos x="T0" y="T1"/>
                </a:cxn>
                <a:cxn ang="T11">
                  <a:pos x="T2" y="T3"/>
                </a:cxn>
                <a:cxn ang="T12">
                  <a:pos x="T4" y="T5"/>
                </a:cxn>
                <a:cxn ang="T13">
                  <a:pos x="T6" y="T7"/>
                </a:cxn>
                <a:cxn ang="T14">
                  <a:pos x="T8" y="T9"/>
                </a:cxn>
              </a:cxnLst>
              <a:rect l="T15" t="T16" r="T17" b="T18"/>
              <a:pathLst>
                <a:path w="552" h="151">
                  <a:moveTo>
                    <a:pt x="276" y="0"/>
                  </a:moveTo>
                  <a:lnTo>
                    <a:pt x="0" y="75"/>
                  </a:lnTo>
                  <a:lnTo>
                    <a:pt x="276" y="151"/>
                  </a:lnTo>
                  <a:lnTo>
                    <a:pt x="552" y="75"/>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3" name="Rectangle 110"/>
            <p:cNvSpPr>
              <a:spLocks noChangeArrowheads="1"/>
            </p:cNvSpPr>
            <p:nvPr/>
          </p:nvSpPr>
          <p:spPr bwMode="auto">
            <a:xfrm>
              <a:off x="1581" y="1740"/>
              <a:ext cx="281" cy="122"/>
            </a:xfrm>
            <a:prstGeom prst="rect">
              <a:avLst/>
            </a:prstGeom>
            <a:noFill/>
            <a:ln w="9525">
              <a:noFill/>
              <a:miter lim="800000"/>
              <a:headEnd/>
              <a:tailEnd/>
            </a:ln>
          </p:spPr>
          <p:txBody>
            <a:bodyPr/>
            <a:lstStyle/>
            <a:p>
              <a:endParaRPr lang="zh-CN" altLang="en-US"/>
            </a:p>
          </p:txBody>
        </p:sp>
        <p:sp>
          <p:nvSpPr>
            <p:cNvPr id="114" name="Rectangle 111"/>
            <p:cNvSpPr>
              <a:spLocks noChangeArrowheads="1"/>
            </p:cNvSpPr>
            <p:nvPr/>
          </p:nvSpPr>
          <p:spPr bwMode="auto">
            <a:xfrm>
              <a:off x="1606" y="1752"/>
              <a:ext cx="167"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&lt;</a:t>
              </a:r>
              <a:r>
                <a:rPr lang="zh-CN" altLang="en-US" sz="900">
                  <a:solidFill>
                    <a:srgbClr val="000000"/>
                  </a:solidFill>
                  <a:ea typeface="宋体" charset="-122"/>
                </a:rPr>
                <a:t>？ </a:t>
              </a:r>
              <a:endParaRPr lang="zh-CN" altLang="en-US">
                <a:ea typeface="宋体" charset="-122"/>
              </a:endParaRPr>
            </a:p>
          </p:txBody>
        </p:sp>
        <p:sp>
          <p:nvSpPr>
            <p:cNvPr id="115" name="Line 112"/>
            <p:cNvSpPr>
              <a:spLocks noChangeShapeType="1"/>
            </p:cNvSpPr>
            <p:nvPr/>
          </p:nvSpPr>
          <p:spPr bwMode="auto">
            <a:xfrm>
              <a:off x="1959" y="1772"/>
              <a:ext cx="128" cy="1"/>
            </a:xfrm>
            <a:prstGeom prst="line">
              <a:avLst/>
            </a:prstGeom>
            <a:noFill/>
            <a:ln w="12700">
              <a:solidFill>
                <a:srgbClr val="000000"/>
              </a:solidFill>
              <a:round/>
              <a:headEnd/>
              <a:tailEnd/>
            </a:ln>
          </p:spPr>
          <p:txBody>
            <a:bodyPr/>
            <a:lstStyle/>
            <a:p>
              <a:endParaRPr lang="zh-CN" altLang="en-US"/>
            </a:p>
          </p:txBody>
        </p:sp>
        <p:sp>
          <p:nvSpPr>
            <p:cNvPr id="116" name="Freeform 113"/>
            <p:cNvSpPr>
              <a:spLocks/>
            </p:cNvSpPr>
            <p:nvPr/>
          </p:nvSpPr>
          <p:spPr bwMode="auto">
            <a:xfrm>
              <a:off x="2071" y="1752"/>
              <a:ext cx="58" cy="42"/>
            </a:xfrm>
            <a:custGeom>
              <a:avLst/>
              <a:gdLst>
                <a:gd name="T0" fmla="*/ 0 w 58"/>
                <a:gd name="T1" fmla="*/ 42 h 42"/>
                <a:gd name="T2" fmla="*/ 9 w 58"/>
                <a:gd name="T3" fmla="*/ 20 h 42"/>
                <a:gd name="T4" fmla="*/ 0 w 58"/>
                <a:gd name="T5" fmla="*/ 0 h 42"/>
                <a:gd name="T6" fmla="*/ 58 w 58"/>
                <a:gd name="T7" fmla="*/ 20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9" y="20"/>
                  </a:lnTo>
                  <a:lnTo>
                    <a:pt x="0" y="0"/>
                  </a:lnTo>
                  <a:lnTo>
                    <a:pt x="58" y="20"/>
                  </a:lnTo>
                  <a:lnTo>
                    <a:pt x="0" y="42"/>
                  </a:lnTo>
                  <a:close/>
                </a:path>
              </a:pathLst>
            </a:custGeom>
            <a:solidFill>
              <a:srgbClr val="000000"/>
            </a:solidFill>
            <a:ln w="9525">
              <a:noFill/>
              <a:round/>
              <a:headEnd/>
              <a:tailEnd/>
            </a:ln>
          </p:spPr>
          <p:txBody>
            <a:bodyPr/>
            <a:lstStyle/>
            <a:p>
              <a:endParaRPr lang="zh-CN" altLang="en-US"/>
            </a:p>
          </p:txBody>
        </p:sp>
        <p:sp>
          <p:nvSpPr>
            <p:cNvPr id="117" name="Rectangle 114"/>
            <p:cNvSpPr>
              <a:spLocks noChangeArrowheads="1"/>
            </p:cNvSpPr>
            <p:nvPr/>
          </p:nvSpPr>
          <p:spPr bwMode="auto">
            <a:xfrm>
              <a:off x="1972" y="1687"/>
              <a:ext cx="116" cy="122"/>
            </a:xfrm>
            <a:prstGeom prst="rect">
              <a:avLst/>
            </a:prstGeom>
            <a:noFill/>
            <a:ln w="9525">
              <a:noFill/>
              <a:miter lim="800000"/>
              <a:headEnd/>
              <a:tailEnd/>
            </a:ln>
          </p:spPr>
          <p:txBody>
            <a:bodyPr/>
            <a:lstStyle/>
            <a:p>
              <a:endParaRPr lang="zh-CN" altLang="en-US"/>
            </a:p>
          </p:txBody>
        </p:sp>
        <p:sp>
          <p:nvSpPr>
            <p:cNvPr id="118" name="Rectangle 115"/>
            <p:cNvSpPr>
              <a:spLocks noChangeArrowheads="1"/>
            </p:cNvSpPr>
            <p:nvPr/>
          </p:nvSpPr>
          <p:spPr bwMode="auto">
            <a:xfrm>
              <a:off x="1972" y="1711"/>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119" name="Line 116"/>
            <p:cNvSpPr>
              <a:spLocks noChangeShapeType="1"/>
            </p:cNvSpPr>
            <p:nvPr/>
          </p:nvSpPr>
          <p:spPr bwMode="auto">
            <a:xfrm>
              <a:off x="1675" y="1855"/>
              <a:ext cx="1" cy="469"/>
            </a:xfrm>
            <a:prstGeom prst="line">
              <a:avLst/>
            </a:prstGeom>
            <a:noFill/>
            <a:ln w="12700">
              <a:solidFill>
                <a:srgbClr val="000000"/>
              </a:solidFill>
              <a:round/>
              <a:headEnd/>
              <a:tailEnd/>
            </a:ln>
          </p:spPr>
          <p:txBody>
            <a:bodyPr/>
            <a:lstStyle/>
            <a:p>
              <a:endParaRPr lang="zh-CN" altLang="en-US"/>
            </a:p>
          </p:txBody>
        </p:sp>
        <p:sp>
          <p:nvSpPr>
            <p:cNvPr id="120" name="Freeform 117"/>
            <p:cNvSpPr>
              <a:spLocks/>
            </p:cNvSpPr>
            <p:nvPr/>
          </p:nvSpPr>
          <p:spPr bwMode="auto">
            <a:xfrm>
              <a:off x="1649" y="2310"/>
              <a:ext cx="51" cy="49"/>
            </a:xfrm>
            <a:custGeom>
              <a:avLst/>
              <a:gdLst>
                <a:gd name="T0" fmla="*/ 0 w 51"/>
                <a:gd name="T1" fmla="*/ 0 h 49"/>
                <a:gd name="T2" fmla="*/ 26 w 51"/>
                <a:gd name="T3" fmla="*/ 8 h 49"/>
                <a:gd name="T4" fmla="*/ 51 w 51"/>
                <a:gd name="T5" fmla="*/ 0 h 49"/>
                <a:gd name="T6" fmla="*/ 26 w 51"/>
                <a:gd name="T7" fmla="*/ 49 h 49"/>
                <a:gd name="T8" fmla="*/ 0 w 51"/>
                <a:gd name="T9" fmla="*/ 0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0" y="0"/>
                  </a:moveTo>
                  <a:lnTo>
                    <a:pt x="26" y="8"/>
                  </a:lnTo>
                  <a:lnTo>
                    <a:pt x="51" y="0"/>
                  </a:lnTo>
                  <a:lnTo>
                    <a:pt x="26" y="49"/>
                  </a:lnTo>
                  <a:lnTo>
                    <a:pt x="0" y="0"/>
                  </a:lnTo>
                  <a:close/>
                </a:path>
              </a:pathLst>
            </a:custGeom>
            <a:solidFill>
              <a:srgbClr val="000000"/>
            </a:solidFill>
            <a:ln w="9525">
              <a:noFill/>
              <a:round/>
              <a:headEnd/>
              <a:tailEnd/>
            </a:ln>
          </p:spPr>
          <p:txBody>
            <a:bodyPr/>
            <a:lstStyle/>
            <a:p>
              <a:endParaRPr lang="zh-CN" altLang="en-US"/>
            </a:p>
          </p:txBody>
        </p:sp>
        <p:sp>
          <p:nvSpPr>
            <p:cNvPr id="121" name="Rectangle 118"/>
            <p:cNvSpPr>
              <a:spLocks noChangeArrowheads="1"/>
            </p:cNvSpPr>
            <p:nvPr/>
          </p:nvSpPr>
          <p:spPr bwMode="auto">
            <a:xfrm>
              <a:off x="1691" y="1882"/>
              <a:ext cx="117" cy="122"/>
            </a:xfrm>
            <a:prstGeom prst="rect">
              <a:avLst/>
            </a:prstGeom>
            <a:noFill/>
            <a:ln w="9525">
              <a:noFill/>
              <a:miter lim="800000"/>
              <a:headEnd/>
              <a:tailEnd/>
            </a:ln>
          </p:spPr>
          <p:txBody>
            <a:bodyPr/>
            <a:lstStyle/>
            <a:p>
              <a:endParaRPr lang="zh-CN" altLang="en-US"/>
            </a:p>
          </p:txBody>
        </p:sp>
        <p:sp>
          <p:nvSpPr>
            <p:cNvPr id="122" name="Rectangle 119"/>
            <p:cNvSpPr>
              <a:spLocks noChangeArrowheads="1"/>
            </p:cNvSpPr>
            <p:nvPr/>
          </p:nvSpPr>
          <p:spPr bwMode="auto">
            <a:xfrm>
              <a:off x="1692" y="1906"/>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123" name="Rectangle 120"/>
            <p:cNvSpPr>
              <a:spLocks noChangeArrowheads="1"/>
            </p:cNvSpPr>
            <p:nvPr/>
          </p:nvSpPr>
          <p:spPr bwMode="auto">
            <a:xfrm>
              <a:off x="2134" y="1701"/>
              <a:ext cx="402" cy="149"/>
            </a:xfrm>
            <a:prstGeom prst="rect">
              <a:avLst/>
            </a:prstGeom>
            <a:noFill/>
            <a:ln w="12700">
              <a:solidFill>
                <a:srgbClr val="000000"/>
              </a:solidFill>
              <a:miter lim="800000"/>
              <a:headEnd/>
              <a:tailEnd/>
            </a:ln>
          </p:spPr>
          <p:txBody>
            <a:bodyPr/>
            <a:lstStyle/>
            <a:p>
              <a:endParaRPr lang="zh-CN" altLang="en-US"/>
            </a:p>
          </p:txBody>
        </p:sp>
        <p:sp>
          <p:nvSpPr>
            <p:cNvPr id="124" name="Rectangle 121"/>
            <p:cNvSpPr>
              <a:spLocks noChangeArrowheads="1"/>
            </p:cNvSpPr>
            <p:nvPr/>
          </p:nvSpPr>
          <p:spPr bwMode="auto">
            <a:xfrm>
              <a:off x="2194" y="1727"/>
              <a:ext cx="350" cy="121"/>
            </a:xfrm>
            <a:prstGeom prst="rect">
              <a:avLst/>
            </a:prstGeom>
            <a:noFill/>
            <a:ln w="9525">
              <a:noFill/>
              <a:miter lim="800000"/>
              <a:headEnd/>
              <a:tailEnd/>
            </a:ln>
          </p:spPr>
          <p:txBody>
            <a:bodyPr/>
            <a:lstStyle/>
            <a:p>
              <a:endParaRPr lang="zh-CN" altLang="en-US"/>
            </a:p>
          </p:txBody>
        </p:sp>
        <p:sp>
          <p:nvSpPr>
            <p:cNvPr id="125" name="Rectangle 122"/>
            <p:cNvSpPr>
              <a:spLocks noChangeArrowheads="1"/>
            </p:cNvSpPr>
            <p:nvPr/>
          </p:nvSpPr>
          <p:spPr bwMode="auto">
            <a:xfrm>
              <a:off x="2194" y="1746"/>
              <a:ext cx="24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读字符</a:t>
              </a:r>
              <a:endParaRPr lang="zh-CN" altLang="en-US" sz="2800">
                <a:ea typeface="宋体" charset="-122"/>
              </a:endParaRPr>
            </a:p>
          </p:txBody>
        </p:sp>
        <p:sp>
          <p:nvSpPr>
            <p:cNvPr id="126" name="Line 123"/>
            <p:cNvSpPr>
              <a:spLocks noChangeShapeType="1"/>
            </p:cNvSpPr>
            <p:nvPr/>
          </p:nvSpPr>
          <p:spPr bwMode="auto">
            <a:xfrm>
              <a:off x="2536" y="1772"/>
              <a:ext cx="126" cy="1"/>
            </a:xfrm>
            <a:prstGeom prst="line">
              <a:avLst/>
            </a:prstGeom>
            <a:noFill/>
            <a:ln w="12700">
              <a:solidFill>
                <a:srgbClr val="000000"/>
              </a:solidFill>
              <a:round/>
              <a:headEnd/>
              <a:tailEnd/>
            </a:ln>
          </p:spPr>
          <p:txBody>
            <a:bodyPr/>
            <a:lstStyle/>
            <a:p>
              <a:endParaRPr lang="zh-CN" altLang="en-US"/>
            </a:p>
          </p:txBody>
        </p:sp>
        <p:sp>
          <p:nvSpPr>
            <p:cNvPr id="127" name="Freeform 124"/>
            <p:cNvSpPr>
              <a:spLocks/>
            </p:cNvSpPr>
            <p:nvPr/>
          </p:nvSpPr>
          <p:spPr bwMode="auto">
            <a:xfrm>
              <a:off x="2646" y="1752"/>
              <a:ext cx="58" cy="42"/>
            </a:xfrm>
            <a:custGeom>
              <a:avLst/>
              <a:gdLst>
                <a:gd name="T0" fmla="*/ 0 w 58"/>
                <a:gd name="T1" fmla="*/ 42 h 42"/>
                <a:gd name="T2" fmla="*/ 9 w 58"/>
                <a:gd name="T3" fmla="*/ 20 h 42"/>
                <a:gd name="T4" fmla="*/ 0 w 58"/>
                <a:gd name="T5" fmla="*/ 0 h 42"/>
                <a:gd name="T6" fmla="*/ 58 w 58"/>
                <a:gd name="T7" fmla="*/ 20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9" y="20"/>
                  </a:lnTo>
                  <a:lnTo>
                    <a:pt x="0" y="0"/>
                  </a:lnTo>
                  <a:lnTo>
                    <a:pt x="58" y="20"/>
                  </a:lnTo>
                  <a:lnTo>
                    <a:pt x="0" y="42"/>
                  </a:lnTo>
                  <a:close/>
                </a:path>
              </a:pathLst>
            </a:custGeom>
            <a:solidFill>
              <a:srgbClr val="000000"/>
            </a:solidFill>
            <a:ln w="9525">
              <a:noFill/>
              <a:round/>
              <a:headEnd/>
              <a:tailEnd/>
            </a:ln>
          </p:spPr>
          <p:txBody>
            <a:bodyPr/>
            <a:lstStyle/>
            <a:p>
              <a:endParaRPr lang="zh-CN" altLang="en-US"/>
            </a:p>
          </p:txBody>
        </p:sp>
        <p:sp>
          <p:nvSpPr>
            <p:cNvPr id="128" name="Freeform 125"/>
            <p:cNvSpPr>
              <a:spLocks/>
            </p:cNvSpPr>
            <p:nvPr/>
          </p:nvSpPr>
          <p:spPr bwMode="auto">
            <a:xfrm>
              <a:off x="2704" y="1697"/>
              <a:ext cx="552" cy="151"/>
            </a:xfrm>
            <a:custGeom>
              <a:avLst/>
              <a:gdLst>
                <a:gd name="T0" fmla="*/ 276 w 552"/>
                <a:gd name="T1" fmla="*/ 0 h 151"/>
                <a:gd name="T2" fmla="*/ 0 w 552"/>
                <a:gd name="T3" fmla="*/ 75 h 151"/>
                <a:gd name="T4" fmla="*/ 276 w 552"/>
                <a:gd name="T5" fmla="*/ 151 h 151"/>
                <a:gd name="T6" fmla="*/ 552 w 552"/>
                <a:gd name="T7" fmla="*/ 75 h 151"/>
                <a:gd name="T8" fmla="*/ 276 w 552"/>
                <a:gd name="T9" fmla="*/ 0 h 151"/>
                <a:gd name="T10" fmla="*/ 0 60000 65536"/>
                <a:gd name="T11" fmla="*/ 0 60000 65536"/>
                <a:gd name="T12" fmla="*/ 0 60000 65536"/>
                <a:gd name="T13" fmla="*/ 0 60000 65536"/>
                <a:gd name="T14" fmla="*/ 0 60000 65536"/>
                <a:gd name="T15" fmla="*/ 0 w 552"/>
                <a:gd name="T16" fmla="*/ 0 h 151"/>
                <a:gd name="T17" fmla="*/ 552 w 552"/>
                <a:gd name="T18" fmla="*/ 151 h 151"/>
              </a:gdLst>
              <a:ahLst/>
              <a:cxnLst>
                <a:cxn ang="T10">
                  <a:pos x="T0" y="T1"/>
                </a:cxn>
                <a:cxn ang="T11">
                  <a:pos x="T2" y="T3"/>
                </a:cxn>
                <a:cxn ang="T12">
                  <a:pos x="T4" y="T5"/>
                </a:cxn>
                <a:cxn ang="T13">
                  <a:pos x="T6" y="T7"/>
                </a:cxn>
                <a:cxn ang="T14">
                  <a:pos x="T8" y="T9"/>
                </a:cxn>
              </a:cxnLst>
              <a:rect l="T15" t="T16" r="T17" b="T18"/>
              <a:pathLst>
                <a:path w="552" h="151">
                  <a:moveTo>
                    <a:pt x="276" y="0"/>
                  </a:moveTo>
                  <a:lnTo>
                    <a:pt x="0" y="75"/>
                  </a:lnTo>
                  <a:lnTo>
                    <a:pt x="276" y="151"/>
                  </a:lnTo>
                  <a:lnTo>
                    <a:pt x="552" y="75"/>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29" name="Rectangle 126"/>
            <p:cNvSpPr>
              <a:spLocks noChangeArrowheads="1"/>
            </p:cNvSpPr>
            <p:nvPr/>
          </p:nvSpPr>
          <p:spPr bwMode="auto">
            <a:xfrm>
              <a:off x="2885" y="1740"/>
              <a:ext cx="282" cy="122"/>
            </a:xfrm>
            <a:prstGeom prst="rect">
              <a:avLst/>
            </a:prstGeom>
            <a:noFill/>
            <a:ln w="9525">
              <a:noFill/>
              <a:miter lim="800000"/>
              <a:headEnd/>
              <a:tailEnd/>
            </a:ln>
          </p:spPr>
          <p:txBody>
            <a:bodyPr/>
            <a:lstStyle/>
            <a:p>
              <a:endParaRPr lang="zh-CN" altLang="en-US"/>
            </a:p>
          </p:txBody>
        </p:sp>
        <p:sp>
          <p:nvSpPr>
            <p:cNvPr id="130" name="Rectangle 127"/>
            <p:cNvSpPr>
              <a:spLocks noChangeArrowheads="1"/>
            </p:cNvSpPr>
            <p:nvPr/>
          </p:nvSpPr>
          <p:spPr bwMode="auto">
            <a:xfrm>
              <a:off x="2921" y="1752"/>
              <a:ext cx="95"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 </a:t>
              </a:r>
              <a:endParaRPr lang="en-US" altLang="zh-CN">
                <a:ea typeface="宋体" charset="-122"/>
              </a:endParaRPr>
            </a:p>
          </p:txBody>
        </p:sp>
        <p:sp>
          <p:nvSpPr>
            <p:cNvPr id="131" name="Rectangle 128"/>
            <p:cNvSpPr>
              <a:spLocks noChangeArrowheads="1"/>
            </p:cNvSpPr>
            <p:nvPr/>
          </p:nvSpPr>
          <p:spPr bwMode="auto">
            <a:xfrm>
              <a:off x="3016" y="1752"/>
              <a:ext cx="72"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a:t>
              </a:r>
              <a:endParaRPr lang="zh-CN" altLang="en-US">
                <a:ea typeface="宋体" charset="-122"/>
              </a:endParaRPr>
            </a:p>
          </p:txBody>
        </p:sp>
        <p:sp>
          <p:nvSpPr>
            <p:cNvPr id="132" name="Line 129"/>
            <p:cNvSpPr>
              <a:spLocks noChangeShapeType="1"/>
            </p:cNvSpPr>
            <p:nvPr/>
          </p:nvSpPr>
          <p:spPr bwMode="auto">
            <a:xfrm>
              <a:off x="3265" y="1772"/>
              <a:ext cx="127" cy="1"/>
            </a:xfrm>
            <a:prstGeom prst="line">
              <a:avLst/>
            </a:prstGeom>
            <a:noFill/>
            <a:ln w="12700">
              <a:solidFill>
                <a:srgbClr val="000000"/>
              </a:solidFill>
              <a:round/>
              <a:headEnd/>
              <a:tailEnd/>
            </a:ln>
          </p:spPr>
          <p:txBody>
            <a:bodyPr/>
            <a:lstStyle/>
            <a:p>
              <a:endParaRPr lang="zh-CN" altLang="en-US"/>
            </a:p>
          </p:txBody>
        </p:sp>
        <p:sp>
          <p:nvSpPr>
            <p:cNvPr id="133" name="Freeform 130"/>
            <p:cNvSpPr>
              <a:spLocks/>
            </p:cNvSpPr>
            <p:nvPr/>
          </p:nvSpPr>
          <p:spPr bwMode="auto">
            <a:xfrm>
              <a:off x="3375" y="1752"/>
              <a:ext cx="58" cy="42"/>
            </a:xfrm>
            <a:custGeom>
              <a:avLst/>
              <a:gdLst>
                <a:gd name="T0" fmla="*/ 0 w 58"/>
                <a:gd name="T1" fmla="*/ 42 h 42"/>
                <a:gd name="T2" fmla="*/ 8 w 58"/>
                <a:gd name="T3" fmla="*/ 20 h 42"/>
                <a:gd name="T4" fmla="*/ 0 w 58"/>
                <a:gd name="T5" fmla="*/ 0 h 42"/>
                <a:gd name="T6" fmla="*/ 58 w 58"/>
                <a:gd name="T7" fmla="*/ 20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8" y="20"/>
                  </a:lnTo>
                  <a:lnTo>
                    <a:pt x="0" y="0"/>
                  </a:lnTo>
                  <a:lnTo>
                    <a:pt x="58" y="20"/>
                  </a:lnTo>
                  <a:lnTo>
                    <a:pt x="0" y="42"/>
                  </a:lnTo>
                  <a:close/>
                </a:path>
              </a:pathLst>
            </a:custGeom>
            <a:solidFill>
              <a:srgbClr val="000000"/>
            </a:solidFill>
            <a:ln w="9525">
              <a:noFill/>
              <a:round/>
              <a:headEnd/>
              <a:tailEnd/>
            </a:ln>
          </p:spPr>
          <p:txBody>
            <a:bodyPr/>
            <a:lstStyle/>
            <a:p>
              <a:endParaRPr lang="zh-CN" altLang="en-US"/>
            </a:p>
          </p:txBody>
        </p:sp>
        <p:sp>
          <p:nvSpPr>
            <p:cNvPr id="134" name="Rectangle 131"/>
            <p:cNvSpPr>
              <a:spLocks noChangeArrowheads="1"/>
            </p:cNvSpPr>
            <p:nvPr/>
          </p:nvSpPr>
          <p:spPr bwMode="auto">
            <a:xfrm>
              <a:off x="3276" y="1687"/>
              <a:ext cx="117" cy="122"/>
            </a:xfrm>
            <a:prstGeom prst="rect">
              <a:avLst/>
            </a:prstGeom>
            <a:noFill/>
            <a:ln w="9525">
              <a:noFill/>
              <a:miter lim="800000"/>
              <a:headEnd/>
              <a:tailEnd/>
            </a:ln>
          </p:spPr>
          <p:txBody>
            <a:bodyPr/>
            <a:lstStyle/>
            <a:p>
              <a:endParaRPr lang="zh-CN" altLang="en-US"/>
            </a:p>
          </p:txBody>
        </p:sp>
        <p:sp>
          <p:nvSpPr>
            <p:cNvPr id="135" name="Rectangle 132"/>
            <p:cNvSpPr>
              <a:spLocks noChangeArrowheads="1"/>
            </p:cNvSpPr>
            <p:nvPr/>
          </p:nvSpPr>
          <p:spPr bwMode="auto">
            <a:xfrm>
              <a:off x="3276" y="1661"/>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136" name="Rectangle 133"/>
            <p:cNvSpPr>
              <a:spLocks noChangeArrowheads="1"/>
            </p:cNvSpPr>
            <p:nvPr/>
          </p:nvSpPr>
          <p:spPr bwMode="auto">
            <a:xfrm>
              <a:off x="3440" y="1706"/>
              <a:ext cx="414" cy="149"/>
            </a:xfrm>
            <a:prstGeom prst="rect">
              <a:avLst/>
            </a:prstGeom>
            <a:noFill/>
            <a:ln w="12700">
              <a:solidFill>
                <a:srgbClr val="000000"/>
              </a:solidFill>
              <a:miter lim="800000"/>
              <a:headEnd/>
              <a:tailEnd/>
            </a:ln>
          </p:spPr>
          <p:txBody>
            <a:bodyPr/>
            <a:lstStyle/>
            <a:p>
              <a:endParaRPr lang="zh-CN" altLang="en-US"/>
            </a:p>
          </p:txBody>
        </p:sp>
        <p:sp>
          <p:nvSpPr>
            <p:cNvPr id="137" name="Rectangle 134"/>
            <p:cNvSpPr>
              <a:spLocks noChangeArrowheads="1"/>
            </p:cNvSpPr>
            <p:nvPr/>
          </p:nvSpPr>
          <p:spPr bwMode="auto">
            <a:xfrm>
              <a:off x="3500" y="1732"/>
              <a:ext cx="364" cy="121"/>
            </a:xfrm>
            <a:prstGeom prst="rect">
              <a:avLst/>
            </a:prstGeom>
            <a:noFill/>
            <a:ln w="9525">
              <a:noFill/>
              <a:miter lim="800000"/>
              <a:headEnd/>
              <a:tailEnd/>
            </a:ln>
          </p:spPr>
          <p:txBody>
            <a:bodyPr/>
            <a:lstStyle/>
            <a:p>
              <a:endParaRPr lang="zh-CN" altLang="en-US"/>
            </a:p>
          </p:txBody>
        </p:sp>
        <p:sp>
          <p:nvSpPr>
            <p:cNvPr id="138" name="Rectangle 135"/>
            <p:cNvSpPr>
              <a:spLocks noChangeArrowheads="1"/>
            </p:cNvSpPr>
            <p:nvPr/>
          </p:nvSpPr>
          <p:spPr bwMode="auto">
            <a:xfrm>
              <a:off x="3500" y="1760"/>
              <a:ext cx="144"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输出</a:t>
              </a:r>
              <a:endParaRPr lang="zh-CN" altLang="en-US">
                <a:ea typeface="宋体" charset="-122"/>
              </a:endParaRPr>
            </a:p>
          </p:txBody>
        </p:sp>
        <p:sp>
          <p:nvSpPr>
            <p:cNvPr id="139" name="Rectangle 136"/>
            <p:cNvSpPr>
              <a:spLocks noChangeArrowheads="1"/>
            </p:cNvSpPr>
            <p:nvPr/>
          </p:nvSpPr>
          <p:spPr bwMode="auto">
            <a:xfrm>
              <a:off x="3678" y="1757"/>
              <a:ext cx="8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&lt;=</a:t>
              </a:r>
              <a:endParaRPr lang="en-US" altLang="zh-CN">
                <a:ea typeface="宋体" charset="-122"/>
              </a:endParaRPr>
            </a:p>
          </p:txBody>
        </p:sp>
        <p:sp>
          <p:nvSpPr>
            <p:cNvPr id="140" name="Line 137"/>
            <p:cNvSpPr>
              <a:spLocks noChangeShapeType="1"/>
            </p:cNvSpPr>
            <p:nvPr/>
          </p:nvSpPr>
          <p:spPr bwMode="auto">
            <a:xfrm>
              <a:off x="3860" y="1782"/>
              <a:ext cx="719" cy="1"/>
            </a:xfrm>
            <a:prstGeom prst="line">
              <a:avLst/>
            </a:prstGeom>
            <a:noFill/>
            <a:ln w="12700">
              <a:solidFill>
                <a:srgbClr val="000000"/>
              </a:solidFill>
              <a:round/>
              <a:headEnd/>
              <a:tailEnd/>
            </a:ln>
          </p:spPr>
          <p:txBody>
            <a:bodyPr/>
            <a:lstStyle/>
            <a:p>
              <a:endParaRPr lang="zh-CN" altLang="en-US"/>
            </a:p>
          </p:txBody>
        </p:sp>
        <p:sp>
          <p:nvSpPr>
            <p:cNvPr id="141" name="Freeform 138"/>
            <p:cNvSpPr>
              <a:spLocks/>
            </p:cNvSpPr>
            <p:nvPr/>
          </p:nvSpPr>
          <p:spPr bwMode="auto">
            <a:xfrm>
              <a:off x="4563" y="1761"/>
              <a:ext cx="58" cy="42"/>
            </a:xfrm>
            <a:custGeom>
              <a:avLst/>
              <a:gdLst>
                <a:gd name="T0" fmla="*/ 0 w 58"/>
                <a:gd name="T1" fmla="*/ 42 h 42"/>
                <a:gd name="T2" fmla="*/ 8 w 58"/>
                <a:gd name="T3" fmla="*/ 21 h 42"/>
                <a:gd name="T4" fmla="*/ 0 w 58"/>
                <a:gd name="T5" fmla="*/ 0 h 42"/>
                <a:gd name="T6" fmla="*/ 58 w 58"/>
                <a:gd name="T7" fmla="*/ 21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8" y="21"/>
                  </a:lnTo>
                  <a:lnTo>
                    <a:pt x="0" y="0"/>
                  </a:lnTo>
                  <a:lnTo>
                    <a:pt x="58" y="21"/>
                  </a:lnTo>
                  <a:lnTo>
                    <a:pt x="0" y="42"/>
                  </a:lnTo>
                  <a:close/>
                </a:path>
              </a:pathLst>
            </a:custGeom>
            <a:solidFill>
              <a:srgbClr val="000000"/>
            </a:solidFill>
            <a:ln w="9525">
              <a:noFill/>
              <a:round/>
              <a:headEnd/>
              <a:tailEnd/>
            </a:ln>
          </p:spPr>
          <p:txBody>
            <a:bodyPr/>
            <a:lstStyle/>
            <a:p>
              <a:endParaRPr lang="zh-CN" altLang="en-US"/>
            </a:p>
          </p:txBody>
        </p:sp>
        <p:sp>
          <p:nvSpPr>
            <p:cNvPr id="142" name="Line 139"/>
            <p:cNvSpPr>
              <a:spLocks noChangeShapeType="1"/>
            </p:cNvSpPr>
            <p:nvPr/>
          </p:nvSpPr>
          <p:spPr bwMode="auto">
            <a:xfrm>
              <a:off x="2979" y="1850"/>
              <a:ext cx="1" cy="73"/>
            </a:xfrm>
            <a:prstGeom prst="line">
              <a:avLst/>
            </a:prstGeom>
            <a:noFill/>
            <a:ln w="12700">
              <a:solidFill>
                <a:srgbClr val="000000"/>
              </a:solidFill>
              <a:round/>
              <a:headEnd/>
              <a:tailEnd/>
            </a:ln>
          </p:spPr>
          <p:txBody>
            <a:bodyPr/>
            <a:lstStyle/>
            <a:p>
              <a:endParaRPr lang="zh-CN" altLang="en-US"/>
            </a:p>
          </p:txBody>
        </p:sp>
        <p:sp>
          <p:nvSpPr>
            <p:cNvPr id="143" name="Freeform 140"/>
            <p:cNvSpPr>
              <a:spLocks/>
            </p:cNvSpPr>
            <p:nvPr/>
          </p:nvSpPr>
          <p:spPr bwMode="auto">
            <a:xfrm>
              <a:off x="2954" y="1908"/>
              <a:ext cx="50" cy="50"/>
            </a:xfrm>
            <a:custGeom>
              <a:avLst/>
              <a:gdLst>
                <a:gd name="T0" fmla="*/ 0 w 50"/>
                <a:gd name="T1" fmla="*/ 0 h 50"/>
                <a:gd name="T2" fmla="*/ 25 w 50"/>
                <a:gd name="T3" fmla="*/ 9 h 50"/>
                <a:gd name="T4" fmla="*/ 50 w 50"/>
                <a:gd name="T5" fmla="*/ 0 h 50"/>
                <a:gd name="T6" fmla="*/ 25 w 50"/>
                <a:gd name="T7" fmla="*/ 50 h 50"/>
                <a:gd name="T8" fmla="*/ 0 w 50"/>
                <a:gd name="T9" fmla="*/ 0 h 50"/>
                <a:gd name="T10" fmla="*/ 0 60000 65536"/>
                <a:gd name="T11" fmla="*/ 0 60000 65536"/>
                <a:gd name="T12" fmla="*/ 0 60000 65536"/>
                <a:gd name="T13" fmla="*/ 0 60000 65536"/>
                <a:gd name="T14" fmla="*/ 0 60000 65536"/>
                <a:gd name="T15" fmla="*/ 0 w 50"/>
                <a:gd name="T16" fmla="*/ 0 h 50"/>
                <a:gd name="T17" fmla="*/ 50 w 50"/>
                <a:gd name="T18" fmla="*/ 50 h 50"/>
              </a:gdLst>
              <a:ahLst/>
              <a:cxnLst>
                <a:cxn ang="T10">
                  <a:pos x="T0" y="T1"/>
                </a:cxn>
                <a:cxn ang="T11">
                  <a:pos x="T2" y="T3"/>
                </a:cxn>
                <a:cxn ang="T12">
                  <a:pos x="T4" y="T5"/>
                </a:cxn>
                <a:cxn ang="T13">
                  <a:pos x="T6" y="T7"/>
                </a:cxn>
                <a:cxn ang="T14">
                  <a:pos x="T8" y="T9"/>
                </a:cxn>
              </a:cxnLst>
              <a:rect l="T15" t="T16" r="T17" b="T18"/>
              <a:pathLst>
                <a:path w="50" h="50">
                  <a:moveTo>
                    <a:pt x="0" y="0"/>
                  </a:moveTo>
                  <a:lnTo>
                    <a:pt x="25" y="9"/>
                  </a:lnTo>
                  <a:lnTo>
                    <a:pt x="50" y="0"/>
                  </a:lnTo>
                  <a:lnTo>
                    <a:pt x="25" y="50"/>
                  </a:lnTo>
                  <a:lnTo>
                    <a:pt x="0" y="0"/>
                  </a:lnTo>
                  <a:close/>
                </a:path>
              </a:pathLst>
            </a:custGeom>
            <a:solidFill>
              <a:srgbClr val="000000"/>
            </a:solidFill>
            <a:ln w="9525">
              <a:noFill/>
              <a:round/>
              <a:headEnd/>
              <a:tailEnd/>
            </a:ln>
          </p:spPr>
          <p:txBody>
            <a:bodyPr/>
            <a:lstStyle/>
            <a:p>
              <a:endParaRPr lang="zh-CN" altLang="en-US"/>
            </a:p>
          </p:txBody>
        </p:sp>
        <p:sp>
          <p:nvSpPr>
            <p:cNvPr id="144" name="Rectangle 141"/>
            <p:cNvSpPr>
              <a:spLocks noChangeArrowheads="1"/>
            </p:cNvSpPr>
            <p:nvPr/>
          </p:nvSpPr>
          <p:spPr bwMode="auto">
            <a:xfrm>
              <a:off x="2997" y="1848"/>
              <a:ext cx="116" cy="121"/>
            </a:xfrm>
            <a:prstGeom prst="rect">
              <a:avLst/>
            </a:prstGeom>
            <a:noFill/>
            <a:ln w="9525">
              <a:noFill/>
              <a:miter lim="800000"/>
              <a:headEnd/>
              <a:tailEnd/>
            </a:ln>
          </p:spPr>
          <p:txBody>
            <a:bodyPr/>
            <a:lstStyle/>
            <a:p>
              <a:endParaRPr lang="zh-CN" altLang="en-US"/>
            </a:p>
          </p:txBody>
        </p:sp>
        <p:sp>
          <p:nvSpPr>
            <p:cNvPr id="145" name="Rectangle 142"/>
            <p:cNvSpPr>
              <a:spLocks noChangeArrowheads="1"/>
            </p:cNvSpPr>
            <p:nvPr/>
          </p:nvSpPr>
          <p:spPr bwMode="auto">
            <a:xfrm>
              <a:off x="3055" y="1872"/>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146" name="Freeform 143"/>
            <p:cNvSpPr>
              <a:spLocks/>
            </p:cNvSpPr>
            <p:nvPr/>
          </p:nvSpPr>
          <p:spPr bwMode="auto">
            <a:xfrm>
              <a:off x="2704" y="1956"/>
              <a:ext cx="552" cy="151"/>
            </a:xfrm>
            <a:custGeom>
              <a:avLst/>
              <a:gdLst>
                <a:gd name="T0" fmla="*/ 276 w 552"/>
                <a:gd name="T1" fmla="*/ 0 h 151"/>
                <a:gd name="T2" fmla="*/ 0 w 552"/>
                <a:gd name="T3" fmla="*/ 77 h 151"/>
                <a:gd name="T4" fmla="*/ 276 w 552"/>
                <a:gd name="T5" fmla="*/ 151 h 151"/>
                <a:gd name="T6" fmla="*/ 552 w 552"/>
                <a:gd name="T7" fmla="*/ 77 h 151"/>
                <a:gd name="T8" fmla="*/ 276 w 552"/>
                <a:gd name="T9" fmla="*/ 0 h 151"/>
                <a:gd name="T10" fmla="*/ 0 60000 65536"/>
                <a:gd name="T11" fmla="*/ 0 60000 65536"/>
                <a:gd name="T12" fmla="*/ 0 60000 65536"/>
                <a:gd name="T13" fmla="*/ 0 60000 65536"/>
                <a:gd name="T14" fmla="*/ 0 60000 65536"/>
                <a:gd name="T15" fmla="*/ 0 w 552"/>
                <a:gd name="T16" fmla="*/ 0 h 151"/>
                <a:gd name="T17" fmla="*/ 552 w 552"/>
                <a:gd name="T18" fmla="*/ 151 h 151"/>
              </a:gdLst>
              <a:ahLst/>
              <a:cxnLst>
                <a:cxn ang="T10">
                  <a:pos x="T0" y="T1"/>
                </a:cxn>
                <a:cxn ang="T11">
                  <a:pos x="T2" y="T3"/>
                </a:cxn>
                <a:cxn ang="T12">
                  <a:pos x="T4" y="T5"/>
                </a:cxn>
                <a:cxn ang="T13">
                  <a:pos x="T6" y="T7"/>
                </a:cxn>
                <a:cxn ang="T14">
                  <a:pos x="T8" y="T9"/>
                </a:cxn>
              </a:cxnLst>
              <a:rect l="T15" t="T16" r="T17" b="T18"/>
              <a:pathLst>
                <a:path w="552" h="151">
                  <a:moveTo>
                    <a:pt x="276" y="0"/>
                  </a:moveTo>
                  <a:lnTo>
                    <a:pt x="0" y="77"/>
                  </a:lnTo>
                  <a:lnTo>
                    <a:pt x="276" y="151"/>
                  </a:lnTo>
                  <a:lnTo>
                    <a:pt x="552" y="77"/>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47" name="Rectangle 144"/>
            <p:cNvSpPr>
              <a:spLocks noChangeArrowheads="1"/>
            </p:cNvSpPr>
            <p:nvPr/>
          </p:nvSpPr>
          <p:spPr bwMode="auto">
            <a:xfrm>
              <a:off x="2885" y="1999"/>
              <a:ext cx="282" cy="122"/>
            </a:xfrm>
            <a:prstGeom prst="rect">
              <a:avLst/>
            </a:prstGeom>
            <a:noFill/>
            <a:ln w="9525">
              <a:noFill/>
              <a:miter lim="800000"/>
              <a:headEnd/>
              <a:tailEnd/>
            </a:ln>
          </p:spPr>
          <p:txBody>
            <a:bodyPr/>
            <a:lstStyle/>
            <a:p>
              <a:endParaRPr lang="zh-CN" altLang="en-US"/>
            </a:p>
          </p:txBody>
        </p:sp>
        <p:sp>
          <p:nvSpPr>
            <p:cNvPr id="148" name="Rectangle 145"/>
            <p:cNvSpPr>
              <a:spLocks noChangeArrowheads="1"/>
            </p:cNvSpPr>
            <p:nvPr/>
          </p:nvSpPr>
          <p:spPr bwMode="auto">
            <a:xfrm>
              <a:off x="2940" y="1979"/>
              <a:ext cx="167"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&gt; </a:t>
              </a:r>
              <a:r>
                <a:rPr lang="zh-CN" altLang="en-US" sz="900">
                  <a:solidFill>
                    <a:srgbClr val="000000"/>
                  </a:solidFill>
                  <a:ea typeface="宋体" charset="-122"/>
                </a:rPr>
                <a:t>？</a:t>
              </a:r>
              <a:endParaRPr lang="zh-CN" altLang="en-US">
                <a:ea typeface="宋体" charset="-122"/>
              </a:endParaRPr>
            </a:p>
          </p:txBody>
        </p:sp>
        <p:sp>
          <p:nvSpPr>
            <p:cNvPr id="149" name="Line 146"/>
            <p:cNvSpPr>
              <a:spLocks noChangeShapeType="1"/>
            </p:cNvSpPr>
            <p:nvPr/>
          </p:nvSpPr>
          <p:spPr bwMode="auto">
            <a:xfrm>
              <a:off x="3265" y="2033"/>
              <a:ext cx="127" cy="1"/>
            </a:xfrm>
            <a:prstGeom prst="line">
              <a:avLst/>
            </a:prstGeom>
            <a:noFill/>
            <a:ln w="12700">
              <a:solidFill>
                <a:srgbClr val="000000"/>
              </a:solidFill>
              <a:round/>
              <a:headEnd/>
              <a:tailEnd/>
            </a:ln>
          </p:spPr>
          <p:txBody>
            <a:bodyPr/>
            <a:lstStyle/>
            <a:p>
              <a:endParaRPr lang="zh-CN" altLang="en-US"/>
            </a:p>
          </p:txBody>
        </p:sp>
        <p:sp>
          <p:nvSpPr>
            <p:cNvPr id="150" name="Freeform 147"/>
            <p:cNvSpPr>
              <a:spLocks/>
            </p:cNvSpPr>
            <p:nvPr/>
          </p:nvSpPr>
          <p:spPr bwMode="auto">
            <a:xfrm>
              <a:off x="3375" y="2011"/>
              <a:ext cx="58" cy="42"/>
            </a:xfrm>
            <a:custGeom>
              <a:avLst/>
              <a:gdLst>
                <a:gd name="T0" fmla="*/ 0 w 58"/>
                <a:gd name="T1" fmla="*/ 42 h 42"/>
                <a:gd name="T2" fmla="*/ 8 w 58"/>
                <a:gd name="T3" fmla="*/ 22 h 42"/>
                <a:gd name="T4" fmla="*/ 0 w 58"/>
                <a:gd name="T5" fmla="*/ 0 h 42"/>
                <a:gd name="T6" fmla="*/ 58 w 58"/>
                <a:gd name="T7" fmla="*/ 22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8" y="22"/>
                  </a:lnTo>
                  <a:lnTo>
                    <a:pt x="0" y="0"/>
                  </a:lnTo>
                  <a:lnTo>
                    <a:pt x="58" y="22"/>
                  </a:lnTo>
                  <a:lnTo>
                    <a:pt x="0" y="42"/>
                  </a:lnTo>
                  <a:close/>
                </a:path>
              </a:pathLst>
            </a:custGeom>
            <a:solidFill>
              <a:srgbClr val="000000"/>
            </a:solidFill>
            <a:ln w="9525">
              <a:noFill/>
              <a:round/>
              <a:headEnd/>
              <a:tailEnd/>
            </a:ln>
          </p:spPr>
          <p:txBody>
            <a:bodyPr/>
            <a:lstStyle/>
            <a:p>
              <a:endParaRPr lang="zh-CN" altLang="en-US"/>
            </a:p>
          </p:txBody>
        </p:sp>
        <p:sp>
          <p:nvSpPr>
            <p:cNvPr id="151" name="Rectangle 148"/>
            <p:cNvSpPr>
              <a:spLocks noChangeArrowheads="1"/>
            </p:cNvSpPr>
            <p:nvPr/>
          </p:nvSpPr>
          <p:spPr bwMode="auto">
            <a:xfrm>
              <a:off x="3276" y="1947"/>
              <a:ext cx="117" cy="121"/>
            </a:xfrm>
            <a:prstGeom prst="rect">
              <a:avLst/>
            </a:prstGeom>
            <a:noFill/>
            <a:ln w="9525">
              <a:noFill/>
              <a:miter lim="800000"/>
              <a:headEnd/>
              <a:tailEnd/>
            </a:ln>
          </p:spPr>
          <p:txBody>
            <a:bodyPr/>
            <a:lstStyle/>
            <a:p>
              <a:endParaRPr lang="zh-CN" altLang="en-US"/>
            </a:p>
          </p:txBody>
        </p:sp>
        <p:sp>
          <p:nvSpPr>
            <p:cNvPr id="152" name="Rectangle 149"/>
            <p:cNvSpPr>
              <a:spLocks noChangeArrowheads="1"/>
            </p:cNvSpPr>
            <p:nvPr/>
          </p:nvSpPr>
          <p:spPr bwMode="auto">
            <a:xfrm>
              <a:off x="3276" y="1971"/>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153" name="Rectangle 150"/>
            <p:cNvSpPr>
              <a:spLocks noChangeArrowheads="1"/>
            </p:cNvSpPr>
            <p:nvPr/>
          </p:nvSpPr>
          <p:spPr bwMode="auto">
            <a:xfrm>
              <a:off x="3440" y="1965"/>
              <a:ext cx="414" cy="150"/>
            </a:xfrm>
            <a:prstGeom prst="rect">
              <a:avLst/>
            </a:prstGeom>
            <a:noFill/>
            <a:ln w="12700">
              <a:solidFill>
                <a:srgbClr val="000000"/>
              </a:solidFill>
              <a:miter lim="800000"/>
              <a:headEnd/>
              <a:tailEnd/>
            </a:ln>
          </p:spPr>
          <p:txBody>
            <a:bodyPr/>
            <a:lstStyle/>
            <a:p>
              <a:endParaRPr lang="zh-CN" altLang="en-US"/>
            </a:p>
          </p:txBody>
        </p:sp>
        <p:sp>
          <p:nvSpPr>
            <p:cNvPr id="154" name="Rectangle 151"/>
            <p:cNvSpPr>
              <a:spLocks noChangeArrowheads="1"/>
            </p:cNvSpPr>
            <p:nvPr/>
          </p:nvSpPr>
          <p:spPr bwMode="auto">
            <a:xfrm>
              <a:off x="3500" y="1992"/>
              <a:ext cx="364" cy="120"/>
            </a:xfrm>
            <a:prstGeom prst="rect">
              <a:avLst/>
            </a:prstGeom>
            <a:noFill/>
            <a:ln w="9525">
              <a:noFill/>
              <a:miter lim="800000"/>
              <a:headEnd/>
              <a:tailEnd/>
            </a:ln>
          </p:spPr>
          <p:txBody>
            <a:bodyPr/>
            <a:lstStyle/>
            <a:p>
              <a:endParaRPr lang="zh-CN" altLang="en-US"/>
            </a:p>
          </p:txBody>
        </p:sp>
        <p:sp>
          <p:nvSpPr>
            <p:cNvPr id="155" name="Rectangle 152"/>
            <p:cNvSpPr>
              <a:spLocks noChangeArrowheads="1"/>
            </p:cNvSpPr>
            <p:nvPr/>
          </p:nvSpPr>
          <p:spPr bwMode="auto">
            <a:xfrm>
              <a:off x="3500" y="2019"/>
              <a:ext cx="144"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输出</a:t>
              </a:r>
              <a:endParaRPr lang="zh-CN" altLang="en-US">
                <a:ea typeface="宋体" charset="-122"/>
              </a:endParaRPr>
            </a:p>
          </p:txBody>
        </p:sp>
        <p:sp>
          <p:nvSpPr>
            <p:cNvPr id="156" name="Rectangle 153"/>
            <p:cNvSpPr>
              <a:spLocks noChangeArrowheads="1"/>
            </p:cNvSpPr>
            <p:nvPr/>
          </p:nvSpPr>
          <p:spPr bwMode="auto">
            <a:xfrm>
              <a:off x="3678" y="2016"/>
              <a:ext cx="8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&lt;&gt;</a:t>
              </a:r>
              <a:endParaRPr lang="en-US" altLang="zh-CN">
                <a:ea typeface="宋体" charset="-122"/>
              </a:endParaRPr>
            </a:p>
          </p:txBody>
        </p:sp>
        <p:sp>
          <p:nvSpPr>
            <p:cNvPr id="157" name="Line 154"/>
            <p:cNvSpPr>
              <a:spLocks noChangeShapeType="1"/>
            </p:cNvSpPr>
            <p:nvPr/>
          </p:nvSpPr>
          <p:spPr bwMode="auto">
            <a:xfrm>
              <a:off x="3860" y="2041"/>
              <a:ext cx="719" cy="1"/>
            </a:xfrm>
            <a:prstGeom prst="line">
              <a:avLst/>
            </a:prstGeom>
            <a:noFill/>
            <a:ln w="12700">
              <a:solidFill>
                <a:srgbClr val="000000"/>
              </a:solidFill>
              <a:round/>
              <a:headEnd/>
              <a:tailEnd/>
            </a:ln>
          </p:spPr>
          <p:txBody>
            <a:bodyPr/>
            <a:lstStyle/>
            <a:p>
              <a:endParaRPr lang="zh-CN" altLang="en-US"/>
            </a:p>
          </p:txBody>
        </p:sp>
        <p:sp>
          <p:nvSpPr>
            <p:cNvPr id="158" name="Freeform 155"/>
            <p:cNvSpPr>
              <a:spLocks/>
            </p:cNvSpPr>
            <p:nvPr/>
          </p:nvSpPr>
          <p:spPr bwMode="auto">
            <a:xfrm>
              <a:off x="4563" y="2020"/>
              <a:ext cx="58" cy="43"/>
            </a:xfrm>
            <a:custGeom>
              <a:avLst/>
              <a:gdLst>
                <a:gd name="T0" fmla="*/ 0 w 58"/>
                <a:gd name="T1" fmla="*/ 43 h 43"/>
                <a:gd name="T2" fmla="*/ 8 w 58"/>
                <a:gd name="T3" fmla="*/ 21 h 43"/>
                <a:gd name="T4" fmla="*/ 0 w 58"/>
                <a:gd name="T5" fmla="*/ 0 h 43"/>
                <a:gd name="T6" fmla="*/ 58 w 58"/>
                <a:gd name="T7" fmla="*/ 21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1"/>
                  </a:lnTo>
                  <a:lnTo>
                    <a:pt x="0" y="0"/>
                  </a:lnTo>
                  <a:lnTo>
                    <a:pt x="58" y="21"/>
                  </a:lnTo>
                  <a:lnTo>
                    <a:pt x="0" y="43"/>
                  </a:lnTo>
                  <a:close/>
                </a:path>
              </a:pathLst>
            </a:custGeom>
            <a:solidFill>
              <a:srgbClr val="000000"/>
            </a:solidFill>
            <a:ln w="9525">
              <a:noFill/>
              <a:round/>
              <a:headEnd/>
              <a:tailEnd/>
            </a:ln>
          </p:spPr>
          <p:txBody>
            <a:bodyPr/>
            <a:lstStyle/>
            <a:p>
              <a:endParaRPr lang="zh-CN" altLang="en-US"/>
            </a:p>
          </p:txBody>
        </p:sp>
        <p:sp>
          <p:nvSpPr>
            <p:cNvPr id="159" name="Line 156"/>
            <p:cNvSpPr>
              <a:spLocks noChangeShapeType="1"/>
            </p:cNvSpPr>
            <p:nvPr/>
          </p:nvSpPr>
          <p:spPr bwMode="auto">
            <a:xfrm>
              <a:off x="2981" y="2120"/>
              <a:ext cx="2" cy="109"/>
            </a:xfrm>
            <a:prstGeom prst="line">
              <a:avLst/>
            </a:prstGeom>
            <a:noFill/>
            <a:ln w="12700">
              <a:solidFill>
                <a:srgbClr val="000000"/>
              </a:solidFill>
              <a:round/>
              <a:headEnd/>
              <a:tailEnd/>
            </a:ln>
          </p:spPr>
          <p:txBody>
            <a:bodyPr/>
            <a:lstStyle/>
            <a:p>
              <a:endParaRPr lang="zh-CN" altLang="en-US"/>
            </a:p>
          </p:txBody>
        </p:sp>
        <p:sp>
          <p:nvSpPr>
            <p:cNvPr id="160" name="Rectangle 157"/>
            <p:cNvSpPr>
              <a:spLocks noChangeArrowheads="1"/>
            </p:cNvSpPr>
            <p:nvPr/>
          </p:nvSpPr>
          <p:spPr bwMode="auto">
            <a:xfrm>
              <a:off x="2997" y="2117"/>
              <a:ext cx="117" cy="121"/>
            </a:xfrm>
            <a:prstGeom prst="rect">
              <a:avLst/>
            </a:prstGeom>
            <a:noFill/>
            <a:ln w="9525">
              <a:noFill/>
              <a:miter lim="800000"/>
              <a:headEnd/>
              <a:tailEnd/>
            </a:ln>
          </p:spPr>
          <p:txBody>
            <a:bodyPr/>
            <a:lstStyle/>
            <a:p>
              <a:endParaRPr lang="zh-CN" altLang="en-US"/>
            </a:p>
          </p:txBody>
        </p:sp>
        <p:sp>
          <p:nvSpPr>
            <p:cNvPr id="161" name="Rectangle 158"/>
            <p:cNvSpPr>
              <a:spLocks noChangeArrowheads="1"/>
            </p:cNvSpPr>
            <p:nvPr/>
          </p:nvSpPr>
          <p:spPr bwMode="auto">
            <a:xfrm>
              <a:off x="2998" y="2141"/>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162" name="Line 159"/>
            <p:cNvSpPr>
              <a:spLocks noChangeShapeType="1"/>
            </p:cNvSpPr>
            <p:nvPr/>
          </p:nvSpPr>
          <p:spPr bwMode="auto">
            <a:xfrm>
              <a:off x="2979" y="2227"/>
              <a:ext cx="128" cy="2"/>
            </a:xfrm>
            <a:prstGeom prst="line">
              <a:avLst/>
            </a:prstGeom>
            <a:noFill/>
            <a:ln w="12700">
              <a:solidFill>
                <a:srgbClr val="000000"/>
              </a:solidFill>
              <a:round/>
              <a:headEnd/>
              <a:tailEnd/>
            </a:ln>
          </p:spPr>
          <p:txBody>
            <a:bodyPr/>
            <a:lstStyle/>
            <a:p>
              <a:endParaRPr lang="zh-CN" altLang="en-US"/>
            </a:p>
          </p:txBody>
        </p:sp>
        <p:sp>
          <p:nvSpPr>
            <p:cNvPr id="163" name="Freeform 160"/>
            <p:cNvSpPr>
              <a:spLocks/>
            </p:cNvSpPr>
            <p:nvPr/>
          </p:nvSpPr>
          <p:spPr bwMode="auto">
            <a:xfrm>
              <a:off x="3090" y="2207"/>
              <a:ext cx="59" cy="42"/>
            </a:xfrm>
            <a:custGeom>
              <a:avLst/>
              <a:gdLst>
                <a:gd name="T0" fmla="*/ 0 w 59"/>
                <a:gd name="T1" fmla="*/ 42 h 42"/>
                <a:gd name="T2" fmla="*/ 10 w 59"/>
                <a:gd name="T3" fmla="*/ 20 h 42"/>
                <a:gd name="T4" fmla="*/ 0 w 59"/>
                <a:gd name="T5" fmla="*/ 0 h 42"/>
                <a:gd name="T6" fmla="*/ 59 w 59"/>
                <a:gd name="T7" fmla="*/ 20 h 42"/>
                <a:gd name="T8" fmla="*/ 0 w 59"/>
                <a:gd name="T9" fmla="*/ 42 h 42"/>
                <a:gd name="T10" fmla="*/ 0 60000 65536"/>
                <a:gd name="T11" fmla="*/ 0 60000 65536"/>
                <a:gd name="T12" fmla="*/ 0 60000 65536"/>
                <a:gd name="T13" fmla="*/ 0 60000 65536"/>
                <a:gd name="T14" fmla="*/ 0 60000 65536"/>
                <a:gd name="T15" fmla="*/ 0 w 59"/>
                <a:gd name="T16" fmla="*/ 0 h 42"/>
                <a:gd name="T17" fmla="*/ 59 w 59"/>
                <a:gd name="T18" fmla="*/ 42 h 42"/>
              </a:gdLst>
              <a:ahLst/>
              <a:cxnLst>
                <a:cxn ang="T10">
                  <a:pos x="T0" y="T1"/>
                </a:cxn>
                <a:cxn ang="T11">
                  <a:pos x="T2" y="T3"/>
                </a:cxn>
                <a:cxn ang="T12">
                  <a:pos x="T4" y="T5"/>
                </a:cxn>
                <a:cxn ang="T13">
                  <a:pos x="T6" y="T7"/>
                </a:cxn>
                <a:cxn ang="T14">
                  <a:pos x="T8" y="T9"/>
                </a:cxn>
              </a:cxnLst>
              <a:rect l="T15" t="T16" r="T17" b="T18"/>
              <a:pathLst>
                <a:path w="59" h="42">
                  <a:moveTo>
                    <a:pt x="0" y="42"/>
                  </a:moveTo>
                  <a:lnTo>
                    <a:pt x="10" y="20"/>
                  </a:lnTo>
                  <a:lnTo>
                    <a:pt x="0" y="0"/>
                  </a:lnTo>
                  <a:lnTo>
                    <a:pt x="59" y="20"/>
                  </a:lnTo>
                  <a:lnTo>
                    <a:pt x="0" y="42"/>
                  </a:lnTo>
                  <a:close/>
                </a:path>
              </a:pathLst>
            </a:custGeom>
            <a:solidFill>
              <a:srgbClr val="000000"/>
            </a:solidFill>
            <a:ln w="9525">
              <a:noFill/>
              <a:round/>
              <a:headEnd/>
              <a:tailEnd/>
            </a:ln>
          </p:spPr>
          <p:txBody>
            <a:bodyPr/>
            <a:lstStyle/>
            <a:p>
              <a:endParaRPr lang="zh-CN" altLang="en-US"/>
            </a:p>
          </p:txBody>
        </p:sp>
        <p:sp>
          <p:nvSpPr>
            <p:cNvPr id="164" name="Rectangle 161"/>
            <p:cNvSpPr>
              <a:spLocks noChangeArrowheads="1"/>
            </p:cNvSpPr>
            <p:nvPr/>
          </p:nvSpPr>
          <p:spPr bwMode="auto">
            <a:xfrm>
              <a:off x="3146" y="2152"/>
              <a:ext cx="208" cy="149"/>
            </a:xfrm>
            <a:prstGeom prst="rect">
              <a:avLst/>
            </a:prstGeom>
            <a:noFill/>
            <a:ln w="12700">
              <a:solidFill>
                <a:srgbClr val="000000"/>
              </a:solidFill>
              <a:miter lim="800000"/>
              <a:headEnd/>
              <a:tailEnd/>
            </a:ln>
          </p:spPr>
          <p:txBody>
            <a:bodyPr/>
            <a:lstStyle/>
            <a:p>
              <a:endParaRPr lang="zh-CN" altLang="en-US"/>
            </a:p>
          </p:txBody>
        </p:sp>
        <p:sp>
          <p:nvSpPr>
            <p:cNvPr id="165" name="Rectangle 162"/>
            <p:cNvSpPr>
              <a:spLocks noChangeArrowheads="1"/>
            </p:cNvSpPr>
            <p:nvPr/>
          </p:nvSpPr>
          <p:spPr bwMode="auto">
            <a:xfrm>
              <a:off x="3206" y="2178"/>
              <a:ext cx="137" cy="121"/>
            </a:xfrm>
            <a:prstGeom prst="rect">
              <a:avLst/>
            </a:prstGeom>
            <a:noFill/>
            <a:ln w="9525">
              <a:noFill/>
              <a:miter lim="800000"/>
              <a:headEnd/>
              <a:tailEnd/>
            </a:ln>
          </p:spPr>
          <p:txBody>
            <a:bodyPr/>
            <a:lstStyle/>
            <a:p>
              <a:endParaRPr lang="zh-CN" altLang="en-US"/>
            </a:p>
          </p:txBody>
        </p:sp>
        <p:sp>
          <p:nvSpPr>
            <p:cNvPr id="166" name="Rectangle 163"/>
            <p:cNvSpPr>
              <a:spLocks noChangeArrowheads="1"/>
            </p:cNvSpPr>
            <p:nvPr/>
          </p:nvSpPr>
          <p:spPr bwMode="auto">
            <a:xfrm>
              <a:off x="3206" y="2202"/>
              <a:ext cx="7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R</a:t>
              </a:r>
              <a:endParaRPr lang="en-US" altLang="zh-CN">
                <a:ea typeface="宋体" charset="-122"/>
              </a:endParaRPr>
            </a:p>
          </p:txBody>
        </p:sp>
        <p:sp>
          <p:nvSpPr>
            <p:cNvPr id="167" name="Line 164"/>
            <p:cNvSpPr>
              <a:spLocks noChangeShapeType="1"/>
            </p:cNvSpPr>
            <p:nvPr/>
          </p:nvSpPr>
          <p:spPr bwMode="auto">
            <a:xfrm>
              <a:off x="3358" y="2227"/>
              <a:ext cx="126" cy="2"/>
            </a:xfrm>
            <a:prstGeom prst="line">
              <a:avLst/>
            </a:prstGeom>
            <a:noFill/>
            <a:ln w="12700">
              <a:solidFill>
                <a:srgbClr val="000000"/>
              </a:solidFill>
              <a:round/>
              <a:headEnd/>
              <a:tailEnd/>
            </a:ln>
          </p:spPr>
          <p:txBody>
            <a:bodyPr/>
            <a:lstStyle/>
            <a:p>
              <a:endParaRPr lang="zh-CN" altLang="en-US"/>
            </a:p>
          </p:txBody>
        </p:sp>
        <p:sp>
          <p:nvSpPr>
            <p:cNvPr id="168" name="Freeform 165"/>
            <p:cNvSpPr>
              <a:spLocks/>
            </p:cNvSpPr>
            <p:nvPr/>
          </p:nvSpPr>
          <p:spPr bwMode="auto">
            <a:xfrm>
              <a:off x="3468" y="2207"/>
              <a:ext cx="58" cy="42"/>
            </a:xfrm>
            <a:custGeom>
              <a:avLst/>
              <a:gdLst>
                <a:gd name="T0" fmla="*/ 0 w 58"/>
                <a:gd name="T1" fmla="*/ 42 h 42"/>
                <a:gd name="T2" fmla="*/ 9 w 58"/>
                <a:gd name="T3" fmla="*/ 20 h 42"/>
                <a:gd name="T4" fmla="*/ 0 w 58"/>
                <a:gd name="T5" fmla="*/ 0 h 42"/>
                <a:gd name="T6" fmla="*/ 58 w 58"/>
                <a:gd name="T7" fmla="*/ 20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9" y="20"/>
                  </a:lnTo>
                  <a:lnTo>
                    <a:pt x="0" y="0"/>
                  </a:lnTo>
                  <a:lnTo>
                    <a:pt x="58" y="20"/>
                  </a:lnTo>
                  <a:lnTo>
                    <a:pt x="0" y="42"/>
                  </a:lnTo>
                  <a:close/>
                </a:path>
              </a:pathLst>
            </a:custGeom>
            <a:solidFill>
              <a:srgbClr val="000000"/>
            </a:solidFill>
            <a:ln w="9525">
              <a:noFill/>
              <a:round/>
              <a:headEnd/>
              <a:tailEnd/>
            </a:ln>
          </p:spPr>
          <p:txBody>
            <a:bodyPr/>
            <a:lstStyle/>
            <a:p>
              <a:endParaRPr lang="zh-CN" altLang="en-US"/>
            </a:p>
          </p:txBody>
        </p:sp>
        <p:sp>
          <p:nvSpPr>
            <p:cNvPr id="169" name="Rectangle 166"/>
            <p:cNvSpPr>
              <a:spLocks noChangeArrowheads="1"/>
            </p:cNvSpPr>
            <p:nvPr/>
          </p:nvSpPr>
          <p:spPr bwMode="auto">
            <a:xfrm>
              <a:off x="3526" y="2161"/>
              <a:ext cx="362" cy="149"/>
            </a:xfrm>
            <a:prstGeom prst="rect">
              <a:avLst/>
            </a:prstGeom>
            <a:noFill/>
            <a:ln w="12700">
              <a:solidFill>
                <a:srgbClr val="000000"/>
              </a:solidFill>
              <a:miter lim="800000"/>
              <a:headEnd/>
              <a:tailEnd/>
            </a:ln>
          </p:spPr>
          <p:txBody>
            <a:bodyPr/>
            <a:lstStyle/>
            <a:p>
              <a:endParaRPr lang="zh-CN" altLang="en-US"/>
            </a:p>
          </p:txBody>
        </p:sp>
        <p:sp>
          <p:nvSpPr>
            <p:cNvPr id="170" name="Rectangle 167"/>
            <p:cNvSpPr>
              <a:spLocks noChangeArrowheads="1"/>
            </p:cNvSpPr>
            <p:nvPr/>
          </p:nvSpPr>
          <p:spPr bwMode="auto">
            <a:xfrm>
              <a:off x="3587" y="2187"/>
              <a:ext cx="306" cy="121"/>
            </a:xfrm>
            <a:prstGeom prst="rect">
              <a:avLst/>
            </a:prstGeom>
            <a:noFill/>
            <a:ln w="9525">
              <a:noFill/>
              <a:miter lim="800000"/>
              <a:headEnd/>
              <a:tailEnd/>
            </a:ln>
          </p:spPr>
          <p:txBody>
            <a:bodyPr/>
            <a:lstStyle/>
            <a:p>
              <a:endParaRPr lang="zh-CN" altLang="en-US"/>
            </a:p>
          </p:txBody>
        </p:sp>
        <p:sp>
          <p:nvSpPr>
            <p:cNvPr id="171" name="Rectangle 168"/>
            <p:cNvSpPr>
              <a:spLocks noChangeArrowheads="1"/>
            </p:cNvSpPr>
            <p:nvPr/>
          </p:nvSpPr>
          <p:spPr bwMode="auto">
            <a:xfrm>
              <a:off x="3587" y="2215"/>
              <a:ext cx="144"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输出</a:t>
              </a:r>
              <a:endParaRPr lang="zh-CN" altLang="en-US">
                <a:ea typeface="宋体" charset="-122"/>
              </a:endParaRPr>
            </a:p>
          </p:txBody>
        </p:sp>
        <p:sp>
          <p:nvSpPr>
            <p:cNvPr id="172" name="Rectangle 169"/>
            <p:cNvSpPr>
              <a:spLocks noChangeArrowheads="1"/>
            </p:cNvSpPr>
            <p:nvPr/>
          </p:nvSpPr>
          <p:spPr bwMode="auto">
            <a:xfrm>
              <a:off x="3764" y="2212"/>
              <a:ext cx="41"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&lt;</a:t>
              </a:r>
              <a:endParaRPr lang="en-US" altLang="zh-CN">
                <a:ea typeface="宋体" charset="-122"/>
              </a:endParaRPr>
            </a:p>
          </p:txBody>
        </p:sp>
        <p:sp>
          <p:nvSpPr>
            <p:cNvPr id="173" name="Line 170"/>
            <p:cNvSpPr>
              <a:spLocks noChangeShapeType="1"/>
            </p:cNvSpPr>
            <p:nvPr/>
          </p:nvSpPr>
          <p:spPr bwMode="auto">
            <a:xfrm>
              <a:off x="3887" y="2237"/>
              <a:ext cx="692" cy="1"/>
            </a:xfrm>
            <a:prstGeom prst="line">
              <a:avLst/>
            </a:prstGeom>
            <a:noFill/>
            <a:ln w="12700">
              <a:solidFill>
                <a:srgbClr val="000000"/>
              </a:solidFill>
              <a:round/>
              <a:headEnd/>
              <a:tailEnd/>
            </a:ln>
          </p:spPr>
          <p:txBody>
            <a:bodyPr/>
            <a:lstStyle/>
            <a:p>
              <a:endParaRPr lang="zh-CN" altLang="en-US"/>
            </a:p>
          </p:txBody>
        </p:sp>
        <p:sp>
          <p:nvSpPr>
            <p:cNvPr id="174" name="Freeform 171"/>
            <p:cNvSpPr>
              <a:spLocks/>
            </p:cNvSpPr>
            <p:nvPr/>
          </p:nvSpPr>
          <p:spPr bwMode="auto">
            <a:xfrm>
              <a:off x="4563" y="2216"/>
              <a:ext cx="58" cy="43"/>
            </a:xfrm>
            <a:custGeom>
              <a:avLst/>
              <a:gdLst>
                <a:gd name="T0" fmla="*/ 0 w 58"/>
                <a:gd name="T1" fmla="*/ 43 h 43"/>
                <a:gd name="T2" fmla="*/ 8 w 58"/>
                <a:gd name="T3" fmla="*/ 21 h 43"/>
                <a:gd name="T4" fmla="*/ 0 w 58"/>
                <a:gd name="T5" fmla="*/ 0 h 43"/>
                <a:gd name="T6" fmla="*/ 58 w 58"/>
                <a:gd name="T7" fmla="*/ 21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1"/>
                  </a:lnTo>
                  <a:lnTo>
                    <a:pt x="0" y="0"/>
                  </a:lnTo>
                  <a:lnTo>
                    <a:pt x="58" y="21"/>
                  </a:lnTo>
                  <a:lnTo>
                    <a:pt x="0" y="43"/>
                  </a:lnTo>
                  <a:close/>
                </a:path>
              </a:pathLst>
            </a:custGeom>
            <a:solidFill>
              <a:srgbClr val="000000"/>
            </a:solidFill>
            <a:ln w="9525">
              <a:noFill/>
              <a:round/>
              <a:headEnd/>
              <a:tailEnd/>
            </a:ln>
          </p:spPr>
          <p:txBody>
            <a:bodyPr/>
            <a:lstStyle/>
            <a:p>
              <a:endParaRPr lang="zh-CN" altLang="en-US"/>
            </a:p>
          </p:txBody>
        </p:sp>
        <p:sp>
          <p:nvSpPr>
            <p:cNvPr id="175" name="Freeform 172"/>
            <p:cNvSpPr>
              <a:spLocks/>
            </p:cNvSpPr>
            <p:nvPr/>
          </p:nvSpPr>
          <p:spPr bwMode="auto">
            <a:xfrm>
              <a:off x="1394" y="2357"/>
              <a:ext cx="552" cy="151"/>
            </a:xfrm>
            <a:custGeom>
              <a:avLst/>
              <a:gdLst>
                <a:gd name="T0" fmla="*/ 276 w 552"/>
                <a:gd name="T1" fmla="*/ 0 h 151"/>
                <a:gd name="T2" fmla="*/ 0 w 552"/>
                <a:gd name="T3" fmla="*/ 77 h 151"/>
                <a:gd name="T4" fmla="*/ 276 w 552"/>
                <a:gd name="T5" fmla="*/ 151 h 151"/>
                <a:gd name="T6" fmla="*/ 552 w 552"/>
                <a:gd name="T7" fmla="*/ 77 h 151"/>
                <a:gd name="T8" fmla="*/ 276 w 552"/>
                <a:gd name="T9" fmla="*/ 0 h 151"/>
                <a:gd name="T10" fmla="*/ 0 60000 65536"/>
                <a:gd name="T11" fmla="*/ 0 60000 65536"/>
                <a:gd name="T12" fmla="*/ 0 60000 65536"/>
                <a:gd name="T13" fmla="*/ 0 60000 65536"/>
                <a:gd name="T14" fmla="*/ 0 60000 65536"/>
                <a:gd name="T15" fmla="*/ 0 w 552"/>
                <a:gd name="T16" fmla="*/ 0 h 151"/>
                <a:gd name="T17" fmla="*/ 552 w 552"/>
                <a:gd name="T18" fmla="*/ 151 h 151"/>
              </a:gdLst>
              <a:ahLst/>
              <a:cxnLst>
                <a:cxn ang="T10">
                  <a:pos x="T0" y="T1"/>
                </a:cxn>
                <a:cxn ang="T11">
                  <a:pos x="T2" y="T3"/>
                </a:cxn>
                <a:cxn ang="T12">
                  <a:pos x="T4" y="T5"/>
                </a:cxn>
                <a:cxn ang="T13">
                  <a:pos x="T6" y="T7"/>
                </a:cxn>
                <a:cxn ang="T14">
                  <a:pos x="T8" y="T9"/>
                </a:cxn>
              </a:cxnLst>
              <a:rect l="T15" t="T16" r="T17" b="T18"/>
              <a:pathLst>
                <a:path w="552" h="151">
                  <a:moveTo>
                    <a:pt x="276" y="0"/>
                  </a:moveTo>
                  <a:lnTo>
                    <a:pt x="0" y="77"/>
                  </a:lnTo>
                  <a:lnTo>
                    <a:pt x="276" y="151"/>
                  </a:lnTo>
                  <a:lnTo>
                    <a:pt x="552" y="77"/>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76" name="Rectangle 173"/>
            <p:cNvSpPr>
              <a:spLocks noChangeArrowheads="1"/>
            </p:cNvSpPr>
            <p:nvPr/>
          </p:nvSpPr>
          <p:spPr bwMode="auto">
            <a:xfrm>
              <a:off x="1575" y="2402"/>
              <a:ext cx="255" cy="120"/>
            </a:xfrm>
            <a:prstGeom prst="rect">
              <a:avLst/>
            </a:prstGeom>
            <a:noFill/>
            <a:ln w="9525">
              <a:noFill/>
              <a:miter lim="800000"/>
              <a:headEnd/>
              <a:tailEnd/>
            </a:ln>
          </p:spPr>
          <p:txBody>
            <a:bodyPr/>
            <a:lstStyle/>
            <a:p>
              <a:endParaRPr lang="zh-CN" altLang="en-US"/>
            </a:p>
          </p:txBody>
        </p:sp>
        <p:sp>
          <p:nvSpPr>
            <p:cNvPr id="177" name="Rectangle 174"/>
            <p:cNvSpPr>
              <a:spLocks noChangeArrowheads="1"/>
            </p:cNvSpPr>
            <p:nvPr/>
          </p:nvSpPr>
          <p:spPr bwMode="auto">
            <a:xfrm>
              <a:off x="1642" y="2387"/>
              <a:ext cx="149"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&gt;</a:t>
              </a:r>
              <a:r>
                <a:rPr lang="zh-CN" altLang="en-US" sz="900">
                  <a:solidFill>
                    <a:srgbClr val="000000"/>
                  </a:solidFill>
                  <a:ea typeface="宋体" charset="-122"/>
                </a:rPr>
                <a:t>？ </a:t>
              </a:r>
              <a:endParaRPr lang="zh-CN" altLang="en-US">
                <a:ea typeface="宋体" charset="-122"/>
              </a:endParaRPr>
            </a:p>
          </p:txBody>
        </p:sp>
        <p:sp>
          <p:nvSpPr>
            <p:cNvPr id="178" name="Line 175"/>
            <p:cNvSpPr>
              <a:spLocks noChangeShapeType="1"/>
            </p:cNvSpPr>
            <p:nvPr/>
          </p:nvSpPr>
          <p:spPr bwMode="auto">
            <a:xfrm>
              <a:off x="1953" y="2434"/>
              <a:ext cx="128" cy="1"/>
            </a:xfrm>
            <a:prstGeom prst="line">
              <a:avLst/>
            </a:prstGeom>
            <a:noFill/>
            <a:ln w="12700">
              <a:solidFill>
                <a:srgbClr val="000000"/>
              </a:solidFill>
              <a:round/>
              <a:headEnd/>
              <a:tailEnd/>
            </a:ln>
          </p:spPr>
          <p:txBody>
            <a:bodyPr/>
            <a:lstStyle/>
            <a:p>
              <a:endParaRPr lang="zh-CN" altLang="en-US"/>
            </a:p>
          </p:txBody>
        </p:sp>
        <p:sp>
          <p:nvSpPr>
            <p:cNvPr id="179" name="Freeform 176"/>
            <p:cNvSpPr>
              <a:spLocks/>
            </p:cNvSpPr>
            <p:nvPr/>
          </p:nvSpPr>
          <p:spPr bwMode="auto">
            <a:xfrm>
              <a:off x="2065" y="2412"/>
              <a:ext cx="58" cy="42"/>
            </a:xfrm>
            <a:custGeom>
              <a:avLst/>
              <a:gdLst>
                <a:gd name="T0" fmla="*/ 0 w 58"/>
                <a:gd name="T1" fmla="*/ 42 h 42"/>
                <a:gd name="T2" fmla="*/ 9 w 58"/>
                <a:gd name="T3" fmla="*/ 22 h 42"/>
                <a:gd name="T4" fmla="*/ 0 w 58"/>
                <a:gd name="T5" fmla="*/ 0 h 42"/>
                <a:gd name="T6" fmla="*/ 58 w 58"/>
                <a:gd name="T7" fmla="*/ 22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9" y="22"/>
                  </a:lnTo>
                  <a:lnTo>
                    <a:pt x="0" y="0"/>
                  </a:lnTo>
                  <a:lnTo>
                    <a:pt x="58" y="22"/>
                  </a:lnTo>
                  <a:lnTo>
                    <a:pt x="0" y="42"/>
                  </a:lnTo>
                  <a:close/>
                </a:path>
              </a:pathLst>
            </a:custGeom>
            <a:solidFill>
              <a:srgbClr val="000000"/>
            </a:solidFill>
            <a:ln w="9525">
              <a:noFill/>
              <a:round/>
              <a:headEnd/>
              <a:tailEnd/>
            </a:ln>
          </p:spPr>
          <p:txBody>
            <a:bodyPr/>
            <a:lstStyle/>
            <a:p>
              <a:endParaRPr lang="zh-CN" altLang="en-US"/>
            </a:p>
          </p:txBody>
        </p:sp>
        <p:sp>
          <p:nvSpPr>
            <p:cNvPr id="180" name="Rectangle 177"/>
            <p:cNvSpPr>
              <a:spLocks noChangeArrowheads="1"/>
            </p:cNvSpPr>
            <p:nvPr/>
          </p:nvSpPr>
          <p:spPr bwMode="auto">
            <a:xfrm>
              <a:off x="1966" y="2348"/>
              <a:ext cx="116" cy="121"/>
            </a:xfrm>
            <a:prstGeom prst="rect">
              <a:avLst/>
            </a:prstGeom>
            <a:noFill/>
            <a:ln w="9525">
              <a:noFill/>
              <a:miter lim="800000"/>
              <a:headEnd/>
              <a:tailEnd/>
            </a:ln>
          </p:spPr>
          <p:txBody>
            <a:bodyPr/>
            <a:lstStyle/>
            <a:p>
              <a:endParaRPr lang="zh-CN" altLang="en-US"/>
            </a:p>
          </p:txBody>
        </p:sp>
        <p:sp>
          <p:nvSpPr>
            <p:cNvPr id="181" name="Rectangle 178"/>
            <p:cNvSpPr>
              <a:spLocks noChangeArrowheads="1"/>
            </p:cNvSpPr>
            <p:nvPr/>
          </p:nvSpPr>
          <p:spPr bwMode="auto">
            <a:xfrm>
              <a:off x="1966" y="2341"/>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182" name="Rectangle 179"/>
            <p:cNvSpPr>
              <a:spLocks noChangeArrowheads="1"/>
            </p:cNvSpPr>
            <p:nvPr/>
          </p:nvSpPr>
          <p:spPr bwMode="auto">
            <a:xfrm>
              <a:off x="2128" y="2362"/>
              <a:ext cx="402" cy="149"/>
            </a:xfrm>
            <a:prstGeom prst="rect">
              <a:avLst/>
            </a:prstGeom>
            <a:noFill/>
            <a:ln w="12700">
              <a:solidFill>
                <a:srgbClr val="000000"/>
              </a:solidFill>
              <a:miter lim="800000"/>
              <a:headEnd/>
              <a:tailEnd/>
            </a:ln>
          </p:spPr>
          <p:txBody>
            <a:bodyPr/>
            <a:lstStyle/>
            <a:p>
              <a:endParaRPr lang="zh-CN" altLang="en-US"/>
            </a:p>
          </p:txBody>
        </p:sp>
        <p:sp>
          <p:nvSpPr>
            <p:cNvPr id="183" name="Rectangle 180"/>
            <p:cNvSpPr>
              <a:spLocks noChangeArrowheads="1"/>
            </p:cNvSpPr>
            <p:nvPr/>
          </p:nvSpPr>
          <p:spPr bwMode="auto">
            <a:xfrm>
              <a:off x="2188" y="2388"/>
              <a:ext cx="350" cy="121"/>
            </a:xfrm>
            <a:prstGeom prst="rect">
              <a:avLst/>
            </a:prstGeom>
            <a:noFill/>
            <a:ln w="9525">
              <a:noFill/>
              <a:miter lim="800000"/>
              <a:headEnd/>
              <a:tailEnd/>
            </a:ln>
          </p:spPr>
          <p:txBody>
            <a:bodyPr/>
            <a:lstStyle/>
            <a:p>
              <a:endParaRPr lang="zh-CN" altLang="en-US"/>
            </a:p>
          </p:txBody>
        </p:sp>
        <p:sp>
          <p:nvSpPr>
            <p:cNvPr id="184" name="Rectangle 181"/>
            <p:cNvSpPr>
              <a:spLocks noChangeArrowheads="1"/>
            </p:cNvSpPr>
            <p:nvPr/>
          </p:nvSpPr>
          <p:spPr bwMode="auto">
            <a:xfrm>
              <a:off x="2188" y="2387"/>
              <a:ext cx="24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读字符</a:t>
              </a:r>
              <a:endParaRPr lang="zh-CN" altLang="en-US" sz="2800">
                <a:ea typeface="宋体" charset="-122"/>
              </a:endParaRPr>
            </a:p>
          </p:txBody>
        </p:sp>
        <p:sp>
          <p:nvSpPr>
            <p:cNvPr id="185" name="Line 182"/>
            <p:cNvSpPr>
              <a:spLocks noChangeShapeType="1"/>
            </p:cNvSpPr>
            <p:nvPr/>
          </p:nvSpPr>
          <p:spPr bwMode="auto">
            <a:xfrm>
              <a:off x="2531" y="2434"/>
              <a:ext cx="125" cy="1"/>
            </a:xfrm>
            <a:prstGeom prst="line">
              <a:avLst/>
            </a:prstGeom>
            <a:noFill/>
            <a:ln w="12700">
              <a:solidFill>
                <a:srgbClr val="000000"/>
              </a:solidFill>
              <a:round/>
              <a:headEnd/>
              <a:tailEnd/>
            </a:ln>
          </p:spPr>
          <p:txBody>
            <a:bodyPr/>
            <a:lstStyle/>
            <a:p>
              <a:endParaRPr lang="zh-CN" altLang="en-US"/>
            </a:p>
          </p:txBody>
        </p:sp>
        <p:sp>
          <p:nvSpPr>
            <p:cNvPr id="186" name="Freeform 183"/>
            <p:cNvSpPr>
              <a:spLocks/>
            </p:cNvSpPr>
            <p:nvPr/>
          </p:nvSpPr>
          <p:spPr bwMode="auto">
            <a:xfrm>
              <a:off x="2640" y="2412"/>
              <a:ext cx="59" cy="42"/>
            </a:xfrm>
            <a:custGeom>
              <a:avLst/>
              <a:gdLst>
                <a:gd name="T0" fmla="*/ 0 w 59"/>
                <a:gd name="T1" fmla="*/ 42 h 42"/>
                <a:gd name="T2" fmla="*/ 9 w 59"/>
                <a:gd name="T3" fmla="*/ 22 h 42"/>
                <a:gd name="T4" fmla="*/ 0 w 59"/>
                <a:gd name="T5" fmla="*/ 0 h 42"/>
                <a:gd name="T6" fmla="*/ 59 w 59"/>
                <a:gd name="T7" fmla="*/ 22 h 42"/>
                <a:gd name="T8" fmla="*/ 0 w 59"/>
                <a:gd name="T9" fmla="*/ 42 h 42"/>
                <a:gd name="T10" fmla="*/ 0 60000 65536"/>
                <a:gd name="T11" fmla="*/ 0 60000 65536"/>
                <a:gd name="T12" fmla="*/ 0 60000 65536"/>
                <a:gd name="T13" fmla="*/ 0 60000 65536"/>
                <a:gd name="T14" fmla="*/ 0 60000 65536"/>
                <a:gd name="T15" fmla="*/ 0 w 59"/>
                <a:gd name="T16" fmla="*/ 0 h 42"/>
                <a:gd name="T17" fmla="*/ 59 w 59"/>
                <a:gd name="T18" fmla="*/ 42 h 42"/>
              </a:gdLst>
              <a:ahLst/>
              <a:cxnLst>
                <a:cxn ang="T10">
                  <a:pos x="T0" y="T1"/>
                </a:cxn>
                <a:cxn ang="T11">
                  <a:pos x="T2" y="T3"/>
                </a:cxn>
                <a:cxn ang="T12">
                  <a:pos x="T4" y="T5"/>
                </a:cxn>
                <a:cxn ang="T13">
                  <a:pos x="T6" y="T7"/>
                </a:cxn>
                <a:cxn ang="T14">
                  <a:pos x="T8" y="T9"/>
                </a:cxn>
              </a:cxnLst>
              <a:rect l="T15" t="T16" r="T17" b="T18"/>
              <a:pathLst>
                <a:path w="59" h="42">
                  <a:moveTo>
                    <a:pt x="0" y="42"/>
                  </a:moveTo>
                  <a:lnTo>
                    <a:pt x="9" y="22"/>
                  </a:lnTo>
                  <a:lnTo>
                    <a:pt x="0" y="0"/>
                  </a:lnTo>
                  <a:lnTo>
                    <a:pt x="59" y="22"/>
                  </a:lnTo>
                  <a:lnTo>
                    <a:pt x="0" y="42"/>
                  </a:lnTo>
                  <a:close/>
                </a:path>
              </a:pathLst>
            </a:custGeom>
            <a:solidFill>
              <a:srgbClr val="000000"/>
            </a:solidFill>
            <a:ln w="9525">
              <a:noFill/>
              <a:round/>
              <a:headEnd/>
              <a:tailEnd/>
            </a:ln>
          </p:spPr>
          <p:txBody>
            <a:bodyPr/>
            <a:lstStyle/>
            <a:p>
              <a:endParaRPr lang="zh-CN" altLang="en-US"/>
            </a:p>
          </p:txBody>
        </p:sp>
        <p:sp>
          <p:nvSpPr>
            <p:cNvPr id="187" name="Freeform 184"/>
            <p:cNvSpPr>
              <a:spLocks/>
            </p:cNvSpPr>
            <p:nvPr/>
          </p:nvSpPr>
          <p:spPr bwMode="auto">
            <a:xfrm>
              <a:off x="2698" y="2357"/>
              <a:ext cx="552" cy="151"/>
            </a:xfrm>
            <a:custGeom>
              <a:avLst/>
              <a:gdLst>
                <a:gd name="T0" fmla="*/ 276 w 552"/>
                <a:gd name="T1" fmla="*/ 0 h 151"/>
                <a:gd name="T2" fmla="*/ 0 w 552"/>
                <a:gd name="T3" fmla="*/ 77 h 151"/>
                <a:gd name="T4" fmla="*/ 276 w 552"/>
                <a:gd name="T5" fmla="*/ 151 h 151"/>
                <a:gd name="T6" fmla="*/ 552 w 552"/>
                <a:gd name="T7" fmla="*/ 77 h 151"/>
                <a:gd name="T8" fmla="*/ 276 w 552"/>
                <a:gd name="T9" fmla="*/ 0 h 151"/>
                <a:gd name="T10" fmla="*/ 0 60000 65536"/>
                <a:gd name="T11" fmla="*/ 0 60000 65536"/>
                <a:gd name="T12" fmla="*/ 0 60000 65536"/>
                <a:gd name="T13" fmla="*/ 0 60000 65536"/>
                <a:gd name="T14" fmla="*/ 0 60000 65536"/>
                <a:gd name="T15" fmla="*/ 0 w 552"/>
                <a:gd name="T16" fmla="*/ 0 h 151"/>
                <a:gd name="T17" fmla="*/ 552 w 552"/>
                <a:gd name="T18" fmla="*/ 151 h 151"/>
              </a:gdLst>
              <a:ahLst/>
              <a:cxnLst>
                <a:cxn ang="T10">
                  <a:pos x="T0" y="T1"/>
                </a:cxn>
                <a:cxn ang="T11">
                  <a:pos x="T2" y="T3"/>
                </a:cxn>
                <a:cxn ang="T12">
                  <a:pos x="T4" y="T5"/>
                </a:cxn>
                <a:cxn ang="T13">
                  <a:pos x="T6" y="T7"/>
                </a:cxn>
                <a:cxn ang="T14">
                  <a:pos x="T8" y="T9"/>
                </a:cxn>
              </a:cxnLst>
              <a:rect l="T15" t="T16" r="T17" b="T18"/>
              <a:pathLst>
                <a:path w="552" h="151">
                  <a:moveTo>
                    <a:pt x="276" y="0"/>
                  </a:moveTo>
                  <a:lnTo>
                    <a:pt x="0" y="77"/>
                  </a:lnTo>
                  <a:lnTo>
                    <a:pt x="276" y="151"/>
                  </a:lnTo>
                  <a:lnTo>
                    <a:pt x="552" y="77"/>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88" name="Rectangle 185"/>
            <p:cNvSpPr>
              <a:spLocks noChangeArrowheads="1"/>
            </p:cNvSpPr>
            <p:nvPr/>
          </p:nvSpPr>
          <p:spPr bwMode="auto">
            <a:xfrm>
              <a:off x="2879" y="2402"/>
              <a:ext cx="282" cy="120"/>
            </a:xfrm>
            <a:prstGeom prst="rect">
              <a:avLst/>
            </a:prstGeom>
            <a:noFill/>
            <a:ln w="9525">
              <a:noFill/>
              <a:miter lim="800000"/>
              <a:headEnd/>
              <a:tailEnd/>
            </a:ln>
          </p:spPr>
          <p:txBody>
            <a:bodyPr/>
            <a:lstStyle/>
            <a:p>
              <a:endParaRPr lang="zh-CN" altLang="en-US"/>
            </a:p>
          </p:txBody>
        </p:sp>
        <p:sp>
          <p:nvSpPr>
            <p:cNvPr id="189" name="Rectangle 186"/>
            <p:cNvSpPr>
              <a:spLocks noChangeArrowheads="1"/>
            </p:cNvSpPr>
            <p:nvPr/>
          </p:nvSpPr>
          <p:spPr bwMode="auto">
            <a:xfrm>
              <a:off x="2880" y="2387"/>
              <a:ext cx="167"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a:t>
              </a:r>
              <a:r>
                <a:rPr lang="zh-CN" altLang="en-US" sz="900">
                  <a:solidFill>
                    <a:srgbClr val="000000"/>
                  </a:solidFill>
                  <a:ea typeface="宋体" charset="-122"/>
                </a:rPr>
                <a:t>？ </a:t>
              </a:r>
              <a:endParaRPr lang="zh-CN" altLang="en-US">
                <a:ea typeface="宋体" charset="-122"/>
              </a:endParaRPr>
            </a:p>
          </p:txBody>
        </p:sp>
        <p:sp>
          <p:nvSpPr>
            <p:cNvPr id="190" name="Line 187"/>
            <p:cNvSpPr>
              <a:spLocks noChangeShapeType="1"/>
            </p:cNvSpPr>
            <p:nvPr/>
          </p:nvSpPr>
          <p:spPr bwMode="auto">
            <a:xfrm>
              <a:off x="3259" y="2434"/>
              <a:ext cx="127" cy="1"/>
            </a:xfrm>
            <a:prstGeom prst="line">
              <a:avLst/>
            </a:prstGeom>
            <a:noFill/>
            <a:ln w="12700">
              <a:solidFill>
                <a:srgbClr val="000000"/>
              </a:solidFill>
              <a:round/>
              <a:headEnd/>
              <a:tailEnd/>
            </a:ln>
          </p:spPr>
          <p:txBody>
            <a:bodyPr/>
            <a:lstStyle/>
            <a:p>
              <a:endParaRPr lang="zh-CN" altLang="en-US"/>
            </a:p>
          </p:txBody>
        </p:sp>
        <p:sp>
          <p:nvSpPr>
            <p:cNvPr id="191" name="Freeform 188"/>
            <p:cNvSpPr>
              <a:spLocks/>
            </p:cNvSpPr>
            <p:nvPr/>
          </p:nvSpPr>
          <p:spPr bwMode="auto">
            <a:xfrm>
              <a:off x="3369" y="2412"/>
              <a:ext cx="58" cy="42"/>
            </a:xfrm>
            <a:custGeom>
              <a:avLst/>
              <a:gdLst>
                <a:gd name="T0" fmla="*/ 0 w 58"/>
                <a:gd name="T1" fmla="*/ 42 h 42"/>
                <a:gd name="T2" fmla="*/ 8 w 58"/>
                <a:gd name="T3" fmla="*/ 22 h 42"/>
                <a:gd name="T4" fmla="*/ 0 w 58"/>
                <a:gd name="T5" fmla="*/ 0 h 42"/>
                <a:gd name="T6" fmla="*/ 58 w 58"/>
                <a:gd name="T7" fmla="*/ 22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8" y="22"/>
                  </a:lnTo>
                  <a:lnTo>
                    <a:pt x="0" y="0"/>
                  </a:lnTo>
                  <a:lnTo>
                    <a:pt x="58" y="22"/>
                  </a:lnTo>
                  <a:lnTo>
                    <a:pt x="0" y="42"/>
                  </a:lnTo>
                  <a:close/>
                </a:path>
              </a:pathLst>
            </a:custGeom>
            <a:solidFill>
              <a:srgbClr val="000000"/>
            </a:solidFill>
            <a:ln w="9525">
              <a:noFill/>
              <a:round/>
              <a:headEnd/>
              <a:tailEnd/>
            </a:ln>
          </p:spPr>
          <p:txBody>
            <a:bodyPr/>
            <a:lstStyle/>
            <a:p>
              <a:endParaRPr lang="zh-CN" altLang="en-US"/>
            </a:p>
          </p:txBody>
        </p:sp>
        <p:sp>
          <p:nvSpPr>
            <p:cNvPr id="192" name="Rectangle 189"/>
            <p:cNvSpPr>
              <a:spLocks noChangeArrowheads="1"/>
            </p:cNvSpPr>
            <p:nvPr/>
          </p:nvSpPr>
          <p:spPr bwMode="auto">
            <a:xfrm>
              <a:off x="3270" y="2348"/>
              <a:ext cx="117" cy="121"/>
            </a:xfrm>
            <a:prstGeom prst="rect">
              <a:avLst/>
            </a:prstGeom>
            <a:noFill/>
            <a:ln w="9525">
              <a:noFill/>
              <a:miter lim="800000"/>
              <a:headEnd/>
              <a:tailEnd/>
            </a:ln>
          </p:spPr>
          <p:txBody>
            <a:bodyPr/>
            <a:lstStyle/>
            <a:p>
              <a:endParaRPr lang="zh-CN" altLang="en-US"/>
            </a:p>
          </p:txBody>
        </p:sp>
        <p:sp>
          <p:nvSpPr>
            <p:cNvPr id="193" name="Rectangle 190"/>
            <p:cNvSpPr>
              <a:spLocks noChangeArrowheads="1"/>
            </p:cNvSpPr>
            <p:nvPr/>
          </p:nvSpPr>
          <p:spPr bwMode="auto">
            <a:xfrm>
              <a:off x="3270" y="2341"/>
              <a:ext cx="52" cy="86"/>
            </a:xfrm>
            <a:prstGeom prst="rect">
              <a:avLst/>
            </a:prstGeom>
            <a:noFill/>
            <a:ln w="9525">
              <a:noFill/>
              <a:miter lim="800000"/>
              <a:headEnd/>
              <a:tailEnd/>
            </a:ln>
          </p:spPr>
          <p:txBody>
            <a:bodyPr wrap="none" lIns="0" tIns="0" rIns="0" bIns="0">
              <a:spAutoFit/>
            </a:bodyPr>
            <a:lstStyle/>
            <a:p>
              <a:r>
                <a:rPr lang="en-US" altLang="zh-CN" sz="900" dirty="0">
                  <a:solidFill>
                    <a:srgbClr val="000000"/>
                  </a:solidFill>
                  <a:ea typeface="宋体" charset="-122"/>
                </a:rPr>
                <a:t>Y</a:t>
              </a:r>
              <a:endParaRPr lang="en-US" altLang="zh-CN" dirty="0">
                <a:ea typeface="宋体" charset="-122"/>
              </a:endParaRPr>
            </a:p>
          </p:txBody>
        </p:sp>
        <p:sp>
          <p:nvSpPr>
            <p:cNvPr id="194" name="Rectangle 191"/>
            <p:cNvSpPr>
              <a:spLocks noChangeArrowheads="1"/>
            </p:cNvSpPr>
            <p:nvPr/>
          </p:nvSpPr>
          <p:spPr bwMode="auto">
            <a:xfrm>
              <a:off x="3434" y="2367"/>
              <a:ext cx="414" cy="150"/>
            </a:xfrm>
            <a:prstGeom prst="rect">
              <a:avLst/>
            </a:prstGeom>
            <a:noFill/>
            <a:ln w="12700">
              <a:solidFill>
                <a:srgbClr val="000000"/>
              </a:solidFill>
              <a:miter lim="800000"/>
              <a:headEnd/>
              <a:tailEnd/>
            </a:ln>
          </p:spPr>
          <p:txBody>
            <a:bodyPr/>
            <a:lstStyle/>
            <a:p>
              <a:endParaRPr lang="zh-CN" altLang="en-US"/>
            </a:p>
          </p:txBody>
        </p:sp>
        <p:sp>
          <p:nvSpPr>
            <p:cNvPr id="195" name="Rectangle 192"/>
            <p:cNvSpPr>
              <a:spLocks noChangeArrowheads="1"/>
            </p:cNvSpPr>
            <p:nvPr/>
          </p:nvSpPr>
          <p:spPr bwMode="auto">
            <a:xfrm>
              <a:off x="3494" y="2393"/>
              <a:ext cx="364" cy="121"/>
            </a:xfrm>
            <a:prstGeom prst="rect">
              <a:avLst/>
            </a:prstGeom>
            <a:noFill/>
            <a:ln w="9525">
              <a:noFill/>
              <a:miter lim="800000"/>
              <a:headEnd/>
              <a:tailEnd/>
            </a:ln>
          </p:spPr>
          <p:txBody>
            <a:bodyPr/>
            <a:lstStyle/>
            <a:p>
              <a:endParaRPr lang="zh-CN" altLang="en-US"/>
            </a:p>
          </p:txBody>
        </p:sp>
        <p:sp>
          <p:nvSpPr>
            <p:cNvPr id="196" name="Rectangle 193"/>
            <p:cNvSpPr>
              <a:spLocks noChangeArrowheads="1"/>
            </p:cNvSpPr>
            <p:nvPr/>
          </p:nvSpPr>
          <p:spPr bwMode="auto">
            <a:xfrm>
              <a:off x="3494" y="2420"/>
              <a:ext cx="144"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输出</a:t>
              </a:r>
              <a:endParaRPr lang="zh-CN" altLang="en-US">
                <a:ea typeface="宋体" charset="-122"/>
              </a:endParaRPr>
            </a:p>
          </p:txBody>
        </p:sp>
        <p:sp>
          <p:nvSpPr>
            <p:cNvPr id="197" name="Rectangle 194"/>
            <p:cNvSpPr>
              <a:spLocks noChangeArrowheads="1"/>
            </p:cNvSpPr>
            <p:nvPr/>
          </p:nvSpPr>
          <p:spPr bwMode="auto">
            <a:xfrm>
              <a:off x="3672" y="2417"/>
              <a:ext cx="8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&gt;=</a:t>
              </a:r>
              <a:endParaRPr lang="en-US" altLang="zh-CN">
                <a:ea typeface="宋体" charset="-122"/>
              </a:endParaRPr>
            </a:p>
          </p:txBody>
        </p:sp>
        <p:sp>
          <p:nvSpPr>
            <p:cNvPr id="198" name="Line 195"/>
            <p:cNvSpPr>
              <a:spLocks noChangeShapeType="1"/>
            </p:cNvSpPr>
            <p:nvPr/>
          </p:nvSpPr>
          <p:spPr bwMode="auto">
            <a:xfrm>
              <a:off x="3854" y="2442"/>
              <a:ext cx="720" cy="1"/>
            </a:xfrm>
            <a:prstGeom prst="line">
              <a:avLst/>
            </a:prstGeom>
            <a:noFill/>
            <a:ln w="12700">
              <a:solidFill>
                <a:srgbClr val="000000"/>
              </a:solidFill>
              <a:round/>
              <a:headEnd/>
              <a:tailEnd/>
            </a:ln>
          </p:spPr>
          <p:txBody>
            <a:bodyPr/>
            <a:lstStyle/>
            <a:p>
              <a:endParaRPr lang="zh-CN" altLang="en-US"/>
            </a:p>
          </p:txBody>
        </p:sp>
        <p:sp>
          <p:nvSpPr>
            <p:cNvPr id="199" name="Freeform 196"/>
            <p:cNvSpPr>
              <a:spLocks/>
            </p:cNvSpPr>
            <p:nvPr/>
          </p:nvSpPr>
          <p:spPr bwMode="auto">
            <a:xfrm>
              <a:off x="4557" y="2421"/>
              <a:ext cx="58" cy="43"/>
            </a:xfrm>
            <a:custGeom>
              <a:avLst/>
              <a:gdLst>
                <a:gd name="T0" fmla="*/ 0 w 58"/>
                <a:gd name="T1" fmla="*/ 43 h 43"/>
                <a:gd name="T2" fmla="*/ 8 w 58"/>
                <a:gd name="T3" fmla="*/ 21 h 43"/>
                <a:gd name="T4" fmla="*/ 0 w 58"/>
                <a:gd name="T5" fmla="*/ 0 h 43"/>
                <a:gd name="T6" fmla="*/ 58 w 58"/>
                <a:gd name="T7" fmla="*/ 21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1"/>
                  </a:lnTo>
                  <a:lnTo>
                    <a:pt x="0" y="0"/>
                  </a:lnTo>
                  <a:lnTo>
                    <a:pt x="58" y="21"/>
                  </a:lnTo>
                  <a:lnTo>
                    <a:pt x="0" y="43"/>
                  </a:lnTo>
                  <a:close/>
                </a:path>
              </a:pathLst>
            </a:custGeom>
            <a:solidFill>
              <a:srgbClr val="000000"/>
            </a:solidFill>
            <a:ln w="9525">
              <a:noFill/>
              <a:round/>
              <a:headEnd/>
              <a:tailEnd/>
            </a:ln>
          </p:spPr>
          <p:txBody>
            <a:bodyPr/>
            <a:lstStyle/>
            <a:p>
              <a:endParaRPr lang="zh-CN" altLang="en-US"/>
            </a:p>
          </p:txBody>
        </p:sp>
        <p:sp>
          <p:nvSpPr>
            <p:cNvPr id="200" name="Line 197"/>
            <p:cNvSpPr>
              <a:spLocks noChangeShapeType="1"/>
            </p:cNvSpPr>
            <p:nvPr/>
          </p:nvSpPr>
          <p:spPr bwMode="auto">
            <a:xfrm>
              <a:off x="2973" y="2511"/>
              <a:ext cx="1" cy="109"/>
            </a:xfrm>
            <a:prstGeom prst="line">
              <a:avLst/>
            </a:prstGeom>
            <a:noFill/>
            <a:ln w="12700">
              <a:solidFill>
                <a:srgbClr val="000000"/>
              </a:solidFill>
              <a:round/>
              <a:headEnd/>
              <a:tailEnd/>
            </a:ln>
          </p:spPr>
          <p:txBody>
            <a:bodyPr/>
            <a:lstStyle/>
            <a:p>
              <a:endParaRPr lang="zh-CN" altLang="en-US"/>
            </a:p>
          </p:txBody>
        </p:sp>
        <p:sp>
          <p:nvSpPr>
            <p:cNvPr id="201" name="Rectangle 198"/>
            <p:cNvSpPr>
              <a:spLocks noChangeArrowheads="1"/>
            </p:cNvSpPr>
            <p:nvPr/>
          </p:nvSpPr>
          <p:spPr bwMode="auto">
            <a:xfrm>
              <a:off x="2991" y="2508"/>
              <a:ext cx="117" cy="122"/>
            </a:xfrm>
            <a:prstGeom prst="rect">
              <a:avLst/>
            </a:prstGeom>
            <a:noFill/>
            <a:ln w="9525">
              <a:noFill/>
              <a:miter lim="800000"/>
              <a:headEnd/>
              <a:tailEnd/>
            </a:ln>
          </p:spPr>
          <p:txBody>
            <a:bodyPr/>
            <a:lstStyle/>
            <a:p>
              <a:endParaRPr lang="zh-CN" altLang="en-US"/>
            </a:p>
          </p:txBody>
        </p:sp>
        <p:sp>
          <p:nvSpPr>
            <p:cNvPr id="202" name="Rectangle 199"/>
            <p:cNvSpPr>
              <a:spLocks noChangeArrowheads="1"/>
            </p:cNvSpPr>
            <p:nvPr/>
          </p:nvSpPr>
          <p:spPr bwMode="auto">
            <a:xfrm>
              <a:off x="2991" y="2533"/>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203" name="Line 200"/>
            <p:cNvSpPr>
              <a:spLocks noChangeShapeType="1"/>
            </p:cNvSpPr>
            <p:nvPr/>
          </p:nvSpPr>
          <p:spPr bwMode="auto">
            <a:xfrm>
              <a:off x="2973" y="2624"/>
              <a:ext cx="128" cy="1"/>
            </a:xfrm>
            <a:prstGeom prst="line">
              <a:avLst/>
            </a:prstGeom>
            <a:noFill/>
            <a:ln w="12700">
              <a:solidFill>
                <a:srgbClr val="000000"/>
              </a:solidFill>
              <a:round/>
              <a:headEnd/>
              <a:tailEnd/>
            </a:ln>
          </p:spPr>
          <p:txBody>
            <a:bodyPr/>
            <a:lstStyle/>
            <a:p>
              <a:endParaRPr lang="zh-CN" altLang="en-US"/>
            </a:p>
          </p:txBody>
        </p:sp>
        <p:sp>
          <p:nvSpPr>
            <p:cNvPr id="204" name="Freeform 201"/>
            <p:cNvSpPr>
              <a:spLocks/>
            </p:cNvSpPr>
            <p:nvPr/>
          </p:nvSpPr>
          <p:spPr bwMode="auto">
            <a:xfrm>
              <a:off x="3085" y="2603"/>
              <a:ext cx="58" cy="42"/>
            </a:xfrm>
            <a:custGeom>
              <a:avLst/>
              <a:gdLst>
                <a:gd name="T0" fmla="*/ 0 w 58"/>
                <a:gd name="T1" fmla="*/ 42 h 42"/>
                <a:gd name="T2" fmla="*/ 9 w 58"/>
                <a:gd name="T3" fmla="*/ 21 h 42"/>
                <a:gd name="T4" fmla="*/ 0 w 58"/>
                <a:gd name="T5" fmla="*/ 0 h 42"/>
                <a:gd name="T6" fmla="*/ 58 w 58"/>
                <a:gd name="T7" fmla="*/ 21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9" y="21"/>
                  </a:lnTo>
                  <a:lnTo>
                    <a:pt x="0" y="0"/>
                  </a:lnTo>
                  <a:lnTo>
                    <a:pt x="58" y="21"/>
                  </a:lnTo>
                  <a:lnTo>
                    <a:pt x="0" y="42"/>
                  </a:lnTo>
                  <a:close/>
                </a:path>
              </a:pathLst>
            </a:custGeom>
            <a:solidFill>
              <a:srgbClr val="000000"/>
            </a:solidFill>
            <a:ln w="9525">
              <a:noFill/>
              <a:round/>
              <a:headEnd/>
              <a:tailEnd/>
            </a:ln>
          </p:spPr>
          <p:txBody>
            <a:bodyPr/>
            <a:lstStyle/>
            <a:p>
              <a:endParaRPr lang="zh-CN" altLang="en-US"/>
            </a:p>
          </p:txBody>
        </p:sp>
        <p:sp>
          <p:nvSpPr>
            <p:cNvPr id="205" name="Rectangle 202"/>
            <p:cNvSpPr>
              <a:spLocks noChangeArrowheads="1"/>
            </p:cNvSpPr>
            <p:nvPr/>
          </p:nvSpPr>
          <p:spPr bwMode="auto">
            <a:xfrm>
              <a:off x="3140" y="2548"/>
              <a:ext cx="208" cy="149"/>
            </a:xfrm>
            <a:prstGeom prst="rect">
              <a:avLst/>
            </a:prstGeom>
            <a:noFill/>
            <a:ln w="12700">
              <a:solidFill>
                <a:srgbClr val="000000"/>
              </a:solidFill>
              <a:miter lim="800000"/>
              <a:headEnd/>
              <a:tailEnd/>
            </a:ln>
          </p:spPr>
          <p:txBody>
            <a:bodyPr/>
            <a:lstStyle/>
            <a:p>
              <a:endParaRPr lang="zh-CN" altLang="en-US"/>
            </a:p>
          </p:txBody>
        </p:sp>
        <p:sp>
          <p:nvSpPr>
            <p:cNvPr id="206" name="Rectangle 203"/>
            <p:cNvSpPr>
              <a:spLocks noChangeArrowheads="1"/>
            </p:cNvSpPr>
            <p:nvPr/>
          </p:nvSpPr>
          <p:spPr bwMode="auto">
            <a:xfrm>
              <a:off x="3200" y="2574"/>
              <a:ext cx="137" cy="121"/>
            </a:xfrm>
            <a:prstGeom prst="rect">
              <a:avLst/>
            </a:prstGeom>
            <a:noFill/>
            <a:ln w="9525">
              <a:noFill/>
              <a:miter lim="800000"/>
              <a:headEnd/>
              <a:tailEnd/>
            </a:ln>
          </p:spPr>
          <p:txBody>
            <a:bodyPr/>
            <a:lstStyle/>
            <a:p>
              <a:endParaRPr lang="zh-CN" altLang="en-US"/>
            </a:p>
          </p:txBody>
        </p:sp>
        <p:sp>
          <p:nvSpPr>
            <p:cNvPr id="207" name="Rectangle 204"/>
            <p:cNvSpPr>
              <a:spLocks noChangeArrowheads="1"/>
            </p:cNvSpPr>
            <p:nvPr/>
          </p:nvSpPr>
          <p:spPr bwMode="auto">
            <a:xfrm>
              <a:off x="3200" y="2599"/>
              <a:ext cx="7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R</a:t>
              </a:r>
              <a:endParaRPr lang="en-US" altLang="zh-CN">
                <a:ea typeface="宋体" charset="-122"/>
              </a:endParaRPr>
            </a:p>
          </p:txBody>
        </p:sp>
        <p:sp>
          <p:nvSpPr>
            <p:cNvPr id="208" name="Line 205"/>
            <p:cNvSpPr>
              <a:spLocks noChangeShapeType="1"/>
            </p:cNvSpPr>
            <p:nvPr/>
          </p:nvSpPr>
          <p:spPr bwMode="auto">
            <a:xfrm>
              <a:off x="3353" y="2624"/>
              <a:ext cx="126" cy="1"/>
            </a:xfrm>
            <a:prstGeom prst="line">
              <a:avLst/>
            </a:prstGeom>
            <a:noFill/>
            <a:ln w="12700">
              <a:solidFill>
                <a:srgbClr val="000000"/>
              </a:solidFill>
              <a:round/>
              <a:headEnd/>
              <a:tailEnd/>
            </a:ln>
          </p:spPr>
          <p:txBody>
            <a:bodyPr/>
            <a:lstStyle/>
            <a:p>
              <a:endParaRPr lang="zh-CN" altLang="en-US"/>
            </a:p>
          </p:txBody>
        </p:sp>
        <p:sp>
          <p:nvSpPr>
            <p:cNvPr id="209" name="Freeform 206"/>
            <p:cNvSpPr>
              <a:spLocks/>
            </p:cNvSpPr>
            <p:nvPr/>
          </p:nvSpPr>
          <p:spPr bwMode="auto">
            <a:xfrm>
              <a:off x="3463" y="2603"/>
              <a:ext cx="57" cy="42"/>
            </a:xfrm>
            <a:custGeom>
              <a:avLst/>
              <a:gdLst>
                <a:gd name="T0" fmla="*/ 0 w 57"/>
                <a:gd name="T1" fmla="*/ 42 h 42"/>
                <a:gd name="T2" fmla="*/ 8 w 57"/>
                <a:gd name="T3" fmla="*/ 21 h 42"/>
                <a:gd name="T4" fmla="*/ 0 w 57"/>
                <a:gd name="T5" fmla="*/ 0 h 42"/>
                <a:gd name="T6" fmla="*/ 57 w 57"/>
                <a:gd name="T7" fmla="*/ 21 h 42"/>
                <a:gd name="T8" fmla="*/ 0 w 57"/>
                <a:gd name="T9" fmla="*/ 42 h 42"/>
                <a:gd name="T10" fmla="*/ 0 60000 65536"/>
                <a:gd name="T11" fmla="*/ 0 60000 65536"/>
                <a:gd name="T12" fmla="*/ 0 60000 65536"/>
                <a:gd name="T13" fmla="*/ 0 60000 65536"/>
                <a:gd name="T14" fmla="*/ 0 60000 65536"/>
                <a:gd name="T15" fmla="*/ 0 w 57"/>
                <a:gd name="T16" fmla="*/ 0 h 42"/>
                <a:gd name="T17" fmla="*/ 57 w 57"/>
                <a:gd name="T18" fmla="*/ 42 h 42"/>
              </a:gdLst>
              <a:ahLst/>
              <a:cxnLst>
                <a:cxn ang="T10">
                  <a:pos x="T0" y="T1"/>
                </a:cxn>
                <a:cxn ang="T11">
                  <a:pos x="T2" y="T3"/>
                </a:cxn>
                <a:cxn ang="T12">
                  <a:pos x="T4" y="T5"/>
                </a:cxn>
                <a:cxn ang="T13">
                  <a:pos x="T6" y="T7"/>
                </a:cxn>
                <a:cxn ang="T14">
                  <a:pos x="T8" y="T9"/>
                </a:cxn>
              </a:cxnLst>
              <a:rect l="T15" t="T16" r="T17" b="T18"/>
              <a:pathLst>
                <a:path w="57" h="42">
                  <a:moveTo>
                    <a:pt x="0" y="42"/>
                  </a:moveTo>
                  <a:lnTo>
                    <a:pt x="8" y="21"/>
                  </a:lnTo>
                  <a:lnTo>
                    <a:pt x="0" y="0"/>
                  </a:lnTo>
                  <a:lnTo>
                    <a:pt x="57" y="21"/>
                  </a:lnTo>
                  <a:lnTo>
                    <a:pt x="0" y="42"/>
                  </a:lnTo>
                  <a:close/>
                </a:path>
              </a:pathLst>
            </a:custGeom>
            <a:solidFill>
              <a:srgbClr val="000000"/>
            </a:solidFill>
            <a:ln w="9525">
              <a:noFill/>
              <a:round/>
              <a:headEnd/>
              <a:tailEnd/>
            </a:ln>
          </p:spPr>
          <p:txBody>
            <a:bodyPr/>
            <a:lstStyle/>
            <a:p>
              <a:endParaRPr lang="zh-CN" altLang="en-US"/>
            </a:p>
          </p:txBody>
        </p:sp>
        <p:sp>
          <p:nvSpPr>
            <p:cNvPr id="210" name="Rectangle 207"/>
            <p:cNvSpPr>
              <a:spLocks noChangeArrowheads="1"/>
            </p:cNvSpPr>
            <p:nvPr/>
          </p:nvSpPr>
          <p:spPr bwMode="auto">
            <a:xfrm>
              <a:off x="3520" y="2558"/>
              <a:ext cx="362" cy="149"/>
            </a:xfrm>
            <a:prstGeom prst="rect">
              <a:avLst/>
            </a:prstGeom>
            <a:noFill/>
            <a:ln w="12700">
              <a:solidFill>
                <a:srgbClr val="000000"/>
              </a:solidFill>
              <a:miter lim="800000"/>
              <a:headEnd/>
              <a:tailEnd/>
            </a:ln>
          </p:spPr>
          <p:txBody>
            <a:bodyPr/>
            <a:lstStyle/>
            <a:p>
              <a:endParaRPr lang="zh-CN" altLang="en-US"/>
            </a:p>
          </p:txBody>
        </p:sp>
        <p:sp>
          <p:nvSpPr>
            <p:cNvPr id="211" name="Rectangle 208"/>
            <p:cNvSpPr>
              <a:spLocks noChangeArrowheads="1"/>
            </p:cNvSpPr>
            <p:nvPr/>
          </p:nvSpPr>
          <p:spPr bwMode="auto">
            <a:xfrm>
              <a:off x="3581" y="2584"/>
              <a:ext cx="306" cy="121"/>
            </a:xfrm>
            <a:prstGeom prst="rect">
              <a:avLst/>
            </a:prstGeom>
            <a:noFill/>
            <a:ln w="9525">
              <a:noFill/>
              <a:miter lim="800000"/>
              <a:headEnd/>
              <a:tailEnd/>
            </a:ln>
          </p:spPr>
          <p:txBody>
            <a:bodyPr/>
            <a:lstStyle/>
            <a:p>
              <a:endParaRPr lang="zh-CN" altLang="en-US"/>
            </a:p>
          </p:txBody>
        </p:sp>
        <p:sp>
          <p:nvSpPr>
            <p:cNvPr id="212" name="Rectangle 209"/>
            <p:cNvSpPr>
              <a:spLocks noChangeArrowheads="1"/>
            </p:cNvSpPr>
            <p:nvPr/>
          </p:nvSpPr>
          <p:spPr bwMode="auto">
            <a:xfrm>
              <a:off x="3581" y="2611"/>
              <a:ext cx="216" cy="86"/>
            </a:xfrm>
            <a:prstGeom prst="rect">
              <a:avLst/>
            </a:prstGeom>
            <a:noFill/>
            <a:ln w="9525">
              <a:noFill/>
              <a:miter lim="800000"/>
              <a:headEnd/>
              <a:tailEnd/>
            </a:ln>
          </p:spPr>
          <p:txBody>
            <a:bodyPr wrap="none" lIns="0" tIns="0" rIns="0" bIns="0">
              <a:spAutoFit/>
            </a:bodyPr>
            <a:lstStyle/>
            <a:p>
              <a:r>
                <a:rPr lang="zh-CN" altLang="en-US" sz="900" dirty="0">
                  <a:solidFill>
                    <a:srgbClr val="000000"/>
                  </a:solidFill>
                  <a:latin typeface="宋体" charset="-122"/>
                  <a:ea typeface="宋体" charset="-122"/>
                </a:rPr>
                <a:t>输出 </a:t>
              </a:r>
              <a:r>
                <a:rPr lang="en-US" altLang="zh-CN" sz="900" dirty="0">
                  <a:solidFill>
                    <a:srgbClr val="000000"/>
                  </a:solidFill>
                  <a:latin typeface="宋体" charset="-122"/>
                  <a:ea typeface="宋体" charset="-122"/>
                </a:rPr>
                <a:t>&gt;</a:t>
              </a:r>
              <a:endParaRPr lang="en-US" altLang="zh-CN" dirty="0">
                <a:ea typeface="宋体" charset="-122"/>
              </a:endParaRPr>
            </a:p>
          </p:txBody>
        </p:sp>
        <p:sp>
          <p:nvSpPr>
            <p:cNvPr id="213" name="Line 210"/>
            <p:cNvSpPr>
              <a:spLocks noChangeShapeType="1"/>
            </p:cNvSpPr>
            <p:nvPr/>
          </p:nvSpPr>
          <p:spPr bwMode="auto">
            <a:xfrm>
              <a:off x="3881" y="2634"/>
              <a:ext cx="693" cy="1"/>
            </a:xfrm>
            <a:prstGeom prst="line">
              <a:avLst/>
            </a:prstGeom>
            <a:noFill/>
            <a:ln w="12700">
              <a:solidFill>
                <a:srgbClr val="000000"/>
              </a:solidFill>
              <a:round/>
              <a:headEnd/>
              <a:tailEnd/>
            </a:ln>
          </p:spPr>
          <p:txBody>
            <a:bodyPr/>
            <a:lstStyle/>
            <a:p>
              <a:endParaRPr lang="zh-CN" altLang="en-US"/>
            </a:p>
          </p:txBody>
        </p:sp>
        <p:sp>
          <p:nvSpPr>
            <p:cNvPr id="214" name="Freeform 211"/>
            <p:cNvSpPr>
              <a:spLocks/>
            </p:cNvSpPr>
            <p:nvPr/>
          </p:nvSpPr>
          <p:spPr bwMode="auto">
            <a:xfrm>
              <a:off x="4557" y="2612"/>
              <a:ext cx="58" cy="43"/>
            </a:xfrm>
            <a:custGeom>
              <a:avLst/>
              <a:gdLst>
                <a:gd name="T0" fmla="*/ 0 w 58"/>
                <a:gd name="T1" fmla="*/ 43 h 43"/>
                <a:gd name="T2" fmla="*/ 8 w 58"/>
                <a:gd name="T3" fmla="*/ 22 h 43"/>
                <a:gd name="T4" fmla="*/ 0 w 58"/>
                <a:gd name="T5" fmla="*/ 0 h 43"/>
                <a:gd name="T6" fmla="*/ 58 w 58"/>
                <a:gd name="T7" fmla="*/ 22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2"/>
                  </a:lnTo>
                  <a:lnTo>
                    <a:pt x="0" y="0"/>
                  </a:lnTo>
                  <a:lnTo>
                    <a:pt x="58" y="22"/>
                  </a:lnTo>
                  <a:lnTo>
                    <a:pt x="0" y="43"/>
                  </a:lnTo>
                  <a:close/>
                </a:path>
              </a:pathLst>
            </a:custGeom>
            <a:solidFill>
              <a:srgbClr val="000000"/>
            </a:solidFill>
            <a:ln w="9525">
              <a:noFill/>
              <a:round/>
              <a:headEnd/>
              <a:tailEnd/>
            </a:ln>
          </p:spPr>
          <p:txBody>
            <a:bodyPr/>
            <a:lstStyle/>
            <a:p>
              <a:endParaRPr lang="zh-CN" altLang="en-US"/>
            </a:p>
          </p:txBody>
        </p:sp>
        <p:sp>
          <p:nvSpPr>
            <p:cNvPr id="215" name="Freeform 212"/>
            <p:cNvSpPr>
              <a:spLocks/>
            </p:cNvSpPr>
            <p:nvPr/>
          </p:nvSpPr>
          <p:spPr bwMode="auto">
            <a:xfrm>
              <a:off x="1394" y="2734"/>
              <a:ext cx="552" cy="152"/>
            </a:xfrm>
            <a:custGeom>
              <a:avLst/>
              <a:gdLst>
                <a:gd name="T0" fmla="*/ 276 w 552"/>
                <a:gd name="T1" fmla="*/ 0 h 152"/>
                <a:gd name="T2" fmla="*/ 0 w 552"/>
                <a:gd name="T3" fmla="*/ 76 h 152"/>
                <a:gd name="T4" fmla="*/ 276 w 552"/>
                <a:gd name="T5" fmla="*/ 152 h 152"/>
                <a:gd name="T6" fmla="*/ 552 w 552"/>
                <a:gd name="T7" fmla="*/ 76 h 152"/>
                <a:gd name="T8" fmla="*/ 276 w 552"/>
                <a:gd name="T9" fmla="*/ 0 h 152"/>
                <a:gd name="T10" fmla="*/ 0 60000 65536"/>
                <a:gd name="T11" fmla="*/ 0 60000 65536"/>
                <a:gd name="T12" fmla="*/ 0 60000 65536"/>
                <a:gd name="T13" fmla="*/ 0 60000 65536"/>
                <a:gd name="T14" fmla="*/ 0 60000 65536"/>
                <a:gd name="T15" fmla="*/ 0 w 552"/>
                <a:gd name="T16" fmla="*/ 0 h 152"/>
                <a:gd name="T17" fmla="*/ 552 w 552"/>
                <a:gd name="T18" fmla="*/ 152 h 152"/>
              </a:gdLst>
              <a:ahLst/>
              <a:cxnLst>
                <a:cxn ang="T10">
                  <a:pos x="T0" y="T1"/>
                </a:cxn>
                <a:cxn ang="T11">
                  <a:pos x="T2" y="T3"/>
                </a:cxn>
                <a:cxn ang="T12">
                  <a:pos x="T4" y="T5"/>
                </a:cxn>
                <a:cxn ang="T13">
                  <a:pos x="T6" y="T7"/>
                </a:cxn>
                <a:cxn ang="T14">
                  <a:pos x="T8" y="T9"/>
                </a:cxn>
              </a:cxnLst>
              <a:rect l="T15" t="T16" r="T17" b="T18"/>
              <a:pathLst>
                <a:path w="552" h="152">
                  <a:moveTo>
                    <a:pt x="276" y="0"/>
                  </a:moveTo>
                  <a:lnTo>
                    <a:pt x="0" y="76"/>
                  </a:lnTo>
                  <a:lnTo>
                    <a:pt x="276" y="152"/>
                  </a:lnTo>
                  <a:lnTo>
                    <a:pt x="552" y="76"/>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216" name="Rectangle 213"/>
            <p:cNvSpPr>
              <a:spLocks noChangeArrowheads="1"/>
            </p:cNvSpPr>
            <p:nvPr/>
          </p:nvSpPr>
          <p:spPr bwMode="auto">
            <a:xfrm>
              <a:off x="1575" y="2778"/>
              <a:ext cx="300" cy="121"/>
            </a:xfrm>
            <a:prstGeom prst="rect">
              <a:avLst/>
            </a:prstGeom>
            <a:noFill/>
            <a:ln w="9525">
              <a:noFill/>
              <a:miter lim="800000"/>
              <a:headEnd/>
              <a:tailEnd/>
            </a:ln>
          </p:spPr>
          <p:txBody>
            <a:bodyPr/>
            <a:lstStyle/>
            <a:p>
              <a:endParaRPr lang="zh-CN" altLang="en-US"/>
            </a:p>
          </p:txBody>
        </p:sp>
        <p:sp>
          <p:nvSpPr>
            <p:cNvPr id="217" name="Rectangle 214"/>
            <p:cNvSpPr>
              <a:spLocks noChangeArrowheads="1"/>
            </p:cNvSpPr>
            <p:nvPr/>
          </p:nvSpPr>
          <p:spPr bwMode="auto">
            <a:xfrm>
              <a:off x="1575" y="2803"/>
              <a:ext cx="36"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a:t>
              </a:r>
              <a:endParaRPr lang="en-US" altLang="zh-CN">
                <a:ea typeface="宋体" charset="-122"/>
              </a:endParaRPr>
            </a:p>
          </p:txBody>
        </p:sp>
        <p:sp>
          <p:nvSpPr>
            <p:cNvPr id="218" name="Rectangle 215"/>
            <p:cNvSpPr>
              <a:spLocks noChangeArrowheads="1"/>
            </p:cNvSpPr>
            <p:nvPr/>
          </p:nvSpPr>
          <p:spPr bwMode="auto">
            <a:xfrm>
              <a:off x="1610" y="2750"/>
              <a:ext cx="144"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a:t>
              </a:r>
              <a:endParaRPr lang="zh-CN" altLang="en-US">
                <a:ea typeface="宋体" charset="-122"/>
              </a:endParaRPr>
            </a:p>
          </p:txBody>
        </p:sp>
        <p:sp>
          <p:nvSpPr>
            <p:cNvPr id="219" name="Line 216"/>
            <p:cNvSpPr>
              <a:spLocks noChangeShapeType="1"/>
            </p:cNvSpPr>
            <p:nvPr/>
          </p:nvSpPr>
          <p:spPr bwMode="auto">
            <a:xfrm>
              <a:off x="1953" y="2810"/>
              <a:ext cx="128" cy="1"/>
            </a:xfrm>
            <a:prstGeom prst="line">
              <a:avLst/>
            </a:prstGeom>
            <a:noFill/>
            <a:ln w="12700">
              <a:solidFill>
                <a:srgbClr val="000000"/>
              </a:solidFill>
              <a:round/>
              <a:headEnd/>
              <a:tailEnd/>
            </a:ln>
          </p:spPr>
          <p:txBody>
            <a:bodyPr/>
            <a:lstStyle/>
            <a:p>
              <a:endParaRPr lang="zh-CN" altLang="en-US"/>
            </a:p>
          </p:txBody>
        </p:sp>
        <p:sp>
          <p:nvSpPr>
            <p:cNvPr id="220" name="Freeform 217"/>
            <p:cNvSpPr>
              <a:spLocks/>
            </p:cNvSpPr>
            <p:nvPr/>
          </p:nvSpPr>
          <p:spPr bwMode="auto">
            <a:xfrm>
              <a:off x="2065" y="2789"/>
              <a:ext cx="58" cy="43"/>
            </a:xfrm>
            <a:custGeom>
              <a:avLst/>
              <a:gdLst>
                <a:gd name="T0" fmla="*/ 0 w 58"/>
                <a:gd name="T1" fmla="*/ 43 h 43"/>
                <a:gd name="T2" fmla="*/ 9 w 58"/>
                <a:gd name="T3" fmla="*/ 21 h 43"/>
                <a:gd name="T4" fmla="*/ 0 w 58"/>
                <a:gd name="T5" fmla="*/ 0 h 43"/>
                <a:gd name="T6" fmla="*/ 58 w 58"/>
                <a:gd name="T7" fmla="*/ 21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9" y="21"/>
                  </a:lnTo>
                  <a:lnTo>
                    <a:pt x="0" y="0"/>
                  </a:lnTo>
                  <a:lnTo>
                    <a:pt x="58" y="21"/>
                  </a:lnTo>
                  <a:lnTo>
                    <a:pt x="0" y="43"/>
                  </a:lnTo>
                  <a:close/>
                </a:path>
              </a:pathLst>
            </a:custGeom>
            <a:solidFill>
              <a:srgbClr val="000000"/>
            </a:solidFill>
            <a:ln w="9525">
              <a:noFill/>
              <a:round/>
              <a:headEnd/>
              <a:tailEnd/>
            </a:ln>
          </p:spPr>
          <p:txBody>
            <a:bodyPr/>
            <a:lstStyle/>
            <a:p>
              <a:endParaRPr lang="zh-CN" altLang="en-US"/>
            </a:p>
          </p:txBody>
        </p:sp>
        <p:sp>
          <p:nvSpPr>
            <p:cNvPr id="221" name="Rectangle 218"/>
            <p:cNvSpPr>
              <a:spLocks noChangeArrowheads="1"/>
            </p:cNvSpPr>
            <p:nvPr/>
          </p:nvSpPr>
          <p:spPr bwMode="auto">
            <a:xfrm>
              <a:off x="1966" y="2725"/>
              <a:ext cx="116" cy="121"/>
            </a:xfrm>
            <a:prstGeom prst="rect">
              <a:avLst/>
            </a:prstGeom>
            <a:noFill/>
            <a:ln w="9525">
              <a:noFill/>
              <a:miter lim="800000"/>
              <a:headEnd/>
              <a:tailEnd/>
            </a:ln>
          </p:spPr>
          <p:txBody>
            <a:bodyPr/>
            <a:lstStyle/>
            <a:p>
              <a:endParaRPr lang="zh-CN" altLang="en-US"/>
            </a:p>
          </p:txBody>
        </p:sp>
        <p:sp>
          <p:nvSpPr>
            <p:cNvPr id="222" name="Rectangle 219"/>
            <p:cNvSpPr>
              <a:spLocks noChangeArrowheads="1"/>
            </p:cNvSpPr>
            <p:nvPr/>
          </p:nvSpPr>
          <p:spPr bwMode="auto">
            <a:xfrm>
              <a:off x="1966" y="2749"/>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223" name="Rectangle 220"/>
            <p:cNvSpPr>
              <a:spLocks noChangeArrowheads="1"/>
            </p:cNvSpPr>
            <p:nvPr/>
          </p:nvSpPr>
          <p:spPr bwMode="auto">
            <a:xfrm>
              <a:off x="2128" y="2738"/>
              <a:ext cx="402" cy="150"/>
            </a:xfrm>
            <a:prstGeom prst="rect">
              <a:avLst/>
            </a:prstGeom>
            <a:noFill/>
            <a:ln w="12700">
              <a:solidFill>
                <a:srgbClr val="000000"/>
              </a:solidFill>
              <a:miter lim="800000"/>
              <a:headEnd/>
              <a:tailEnd/>
            </a:ln>
          </p:spPr>
          <p:txBody>
            <a:bodyPr/>
            <a:lstStyle/>
            <a:p>
              <a:endParaRPr lang="zh-CN" altLang="en-US"/>
            </a:p>
          </p:txBody>
        </p:sp>
        <p:sp>
          <p:nvSpPr>
            <p:cNvPr id="224" name="Rectangle 221"/>
            <p:cNvSpPr>
              <a:spLocks noChangeArrowheads="1"/>
            </p:cNvSpPr>
            <p:nvPr/>
          </p:nvSpPr>
          <p:spPr bwMode="auto">
            <a:xfrm>
              <a:off x="2188" y="2764"/>
              <a:ext cx="350" cy="122"/>
            </a:xfrm>
            <a:prstGeom prst="rect">
              <a:avLst/>
            </a:prstGeom>
            <a:noFill/>
            <a:ln w="9525">
              <a:noFill/>
              <a:miter lim="800000"/>
              <a:headEnd/>
              <a:tailEnd/>
            </a:ln>
          </p:spPr>
          <p:txBody>
            <a:bodyPr/>
            <a:lstStyle/>
            <a:p>
              <a:endParaRPr lang="zh-CN" altLang="en-US"/>
            </a:p>
          </p:txBody>
        </p:sp>
        <p:sp>
          <p:nvSpPr>
            <p:cNvPr id="225" name="Rectangle 222"/>
            <p:cNvSpPr>
              <a:spLocks noChangeArrowheads="1"/>
            </p:cNvSpPr>
            <p:nvPr/>
          </p:nvSpPr>
          <p:spPr bwMode="auto">
            <a:xfrm>
              <a:off x="2232" y="2750"/>
              <a:ext cx="24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读字符</a:t>
              </a:r>
              <a:endParaRPr lang="zh-CN" altLang="en-US" sz="2800">
                <a:ea typeface="宋体" charset="-122"/>
              </a:endParaRPr>
            </a:p>
          </p:txBody>
        </p:sp>
        <p:sp>
          <p:nvSpPr>
            <p:cNvPr id="226" name="Line 223"/>
            <p:cNvSpPr>
              <a:spLocks noChangeShapeType="1"/>
            </p:cNvSpPr>
            <p:nvPr/>
          </p:nvSpPr>
          <p:spPr bwMode="auto">
            <a:xfrm>
              <a:off x="2531" y="2810"/>
              <a:ext cx="125" cy="1"/>
            </a:xfrm>
            <a:prstGeom prst="line">
              <a:avLst/>
            </a:prstGeom>
            <a:noFill/>
            <a:ln w="12700">
              <a:solidFill>
                <a:srgbClr val="000000"/>
              </a:solidFill>
              <a:round/>
              <a:headEnd/>
              <a:tailEnd/>
            </a:ln>
          </p:spPr>
          <p:txBody>
            <a:bodyPr/>
            <a:lstStyle/>
            <a:p>
              <a:endParaRPr lang="zh-CN" altLang="en-US"/>
            </a:p>
          </p:txBody>
        </p:sp>
        <p:sp>
          <p:nvSpPr>
            <p:cNvPr id="227" name="Freeform 224"/>
            <p:cNvSpPr>
              <a:spLocks/>
            </p:cNvSpPr>
            <p:nvPr/>
          </p:nvSpPr>
          <p:spPr bwMode="auto">
            <a:xfrm>
              <a:off x="2640" y="2789"/>
              <a:ext cx="59" cy="43"/>
            </a:xfrm>
            <a:custGeom>
              <a:avLst/>
              <a:gdLst>
                <a:gd name="T0" fmla="*/ 0 w 59"/>
                <a:gd name="T1" fmla="*/ 43 h 43"/>
                <a:gd name="T2" fmla="*/ 9 w 59"/>
                <a:gd name="T3" fmla="*/ 21 h 43"/>
                <a:gd name="T4" fmla="*/ 0 w 59"/>
                <a:gd name="T5" fmla="*/ 0 h 43"/>
                <a:gd name="T6" fmla="*/ 59 w 59"/>
                <a:gd name="T7" fmla="*/ 21 h 43"/>
                <a:gd name="T8" fmla="*/ 0 w 59"/>
                <a:gd name="T9" fmla="*/ 43 h 43"/>
                <a:gd name="T10" fmla="*/ 0 60000 65536"/>
                <a:gd name="T11" fmla="*/ 0 60000 65536"/>
                <a:gd name="T12" fmla="*/ 0 60000 65536"/>
                <a:gd name="T13" fmla="*/ 0 60000 65536"/>
                <a:gd name="T14" fmla="*/ 0 60000 65536"/>
                <a:gd name="T15" fmla="*/ 0 w 59"/>
                <a:gd name="T16" fmla="*/ 0 h 43"/>
                <a:gd name="T17" fmla="*/ 59 w 59"/>
                <a:gd name="T18" fmla="*/ 43 h 43"/>
              </a:gdLst>
              <a:ahLst/>
              <a:cxnLst>
                <a:cxn ang="T10">
                  <a:pos x="T0" y="T1"/>
                </a:cxn>
                <a:cxn ang="T11">
                  <a:pos x="T2" y="T3"/>
                </a:cxn>
                <a:cxn ang="T12">
                  <a:pos x="T4" y="T5"/>
                </a:cxn>
                <a:cxn ang="T13">
                  <a:pos x="T6" y="T7"/>
                </a:cxn>
                <a:cxn ang="T14">
                  <a:pos x="T8" y="T9"/>
                </a:cxn>
              </a:cxnLst>
              <a:rect l="T15" t="T16" r="T17" b="T18"/>
              <a:pathLst>
                <a:path w="59" h="43">
                  <a:moveTo>
                    <a:pt x="0" y="43"/>
                  </a:moveTo>
                  <a:lnTo>
                    <a:pt x="9" y="21"/>
                  </a:lnTo>
                  <a:lnTo>
                    <a:pt x="0" y="0"/>
                  </a:lnTo>
                  <a:lnTo>
                    <a:pt x="59" y="21"/>
                  </a:lnTo>
                  <a:lnTo>
                    <a:pt x="0" y="43"/>
                  </a:lnTo>
                  <a:close/>
                </a:path>
              </a:pathLst>
            </a:custGeom>
            <a:solidFill>
              <a:srgbClr val="000000"/>
            </a:solidFill>
            <a:ln w="9525">
              <a:noFill/>
              <a:round/>
              <a:headEnd/>
              <a:tailEnd/>
            </a:ln>
          </p:spPr>
          <p:txBody>
            <a:bodyPr/>
            <a:lstStyle/>
            <a:p>
              <a:endParaRPr lang="zh-CN" altLang="en-US"/>
            </a:p>
          </p:txBody>
        </p:sp>
        <p:sp>
          <p:nvSpPr>
            <p:cNvPr id="228" name="Freeform 225"/>
            <p:cNvSpPr>
              <a:spLocks/>
            </p:cNvSpPr>
            <p:nvPr/>
          </p:nvSpPr>
          <p:spPr bwMode="auto">
            <a:xfrm>
              <a:off x="2698" y="2734"/>
              <a:ext cx="552" cy="152"/>
            </a:xfrm>
            <a:custGeom>
              <a:avLst/>
              <a:gdLst>
                <a:gd name="T0" fmla="*/ 276 w 552"/>
                <a:gd name="T1" fmla="*/ 0 h 152"/>
                <a:gd name="T2" fmla="*/ 0 w 552"/>
                <a:gd name="T3" fmla="*/ 76 h 152"/>
                <a:gd name="T4" fmla="*/ 276 w 552"/>
                <a:gd name="T5" fmla="*/ 152 h 152"/>
                <a:gd name="T6" fmla="*/ 552 w 552"/>
                <a:gd name="T7" fmla="*/ 76 h 152"/>
                <a:gd name="T8" fmla="*/ 276 w 552"/>
                <a:gd name="T9" fmla="*/ 0 h 152"/>
                <a:gd name="T10" fmla="*/ 0 60000 65536"/>
                <a:gd name="T11" fmla="*/ 0 60000 65536"/>
                <a:gd name="T12" fmla="*/ 0 60000 65536"/>
                <a:gd name="T13" fmla="*/ 0 60000 65536"/>
                <a:gd name="T14" fmla="*/ 0 60000 65536"/>
                <a:gd name="T15" fmla="*/ 0 w 552"/>
                <a:gd name="T16" fmla="*/ 0 h 152"/>
                <a:gd name="T17" fmla="*/ 552 w 552"/>
                <a:gd name="T18" fmla="*/ 152 h 152"/>
              </a:gdLst>
              <a:ahLst/>
              <a:cxnLst>
                <a:cxn ang="T10">
                  <a:pos x="T0" y="T1"/>
                </a:cxn>
                <a:cxn ang="T11">
                  <a:pos x="T2" y="T3"/>
                </a:cxn>
                <a:cxn ang="T12">
                  <a:pos x="T4" y="T5"/>
                </a:cxn>
                <a:cxn ang="T13">
                  <a:pos x="T6" y="T7"/>
                </a:cxn>
                <a:cxn ang="T14">
                  <a:pos x="T8" y="T9"/>
                </a:cxn>
              </a:cxnLst>
              <a:rect l="T15" t="T16" r="T17" b="T18"/>
              <a:pathLst>
                <a:path w="552" h="152">
                  <a:moveTo>
                    <a:pt x="276" y="0"/>
                  </a:moveTo>
                  <a:lnTo>
                    <a:pt x="0" y="76"/>
                  </a:lnTo>
                  <a:lnTo>
                    <a:pt x="276" y="152"/>
                  </a:lnTo>
                  <a:lnTo>
                    <a:pt x="552" y="76"/>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229" name="Rectangle 226"/>
            <p:cNvSpPr>
              <a:spLocks noChangeArrowheads="1"/>
            </p:cNvSpPr>
            <p:nvPr/>
          </p:nvSpPr>
          <p:spPr bwMode="auto">
            <a:xfrm>
              <a:off x="2879" y="2778"/>
              <a:ext cx="282" cy="121"/>
            </a:xfrm>
            <a:prstGeom prst="rect">
              <a:avLst/>
            </a:prstGeom>
            <a:noFill/>
            <a:ln w="9525">
              <a:noFill/>
              <a:miter lim="800000"/>
              <a:headEnd/>
              <a:tailEnd/>
            </a:ln>
          </p:spPr>
          <p:txBody>
            <a:bodyPr/>
            <a:lstStyle/>
            <a:p>
              <a:endParaRPr lang="zh-CN" altLang="en-US"/>
            </a:p>
          </p:txBody>
        </p:sp>
        <p:sp>
          <p:nvSpPr>
            <p:cNvPr id="230" name="Rectangle 227"/>
            <p:cNvSpPr>
              <a:spLocks noChangeArrowheads="1"/>
            </p:cNvSpPr>
            <p:nvPr/>
          </p:nvSpPr>
          <p:spPr bwMode="auto">
            <a:xfrm>
              <a:off x="2925" y="2750"/>
              <a:ext cx="131"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 </a:t>
              </a:r>
              <a:endParaRPr lang="en-US" altLang="zh-CN">
                <a:ea typeface="宋体" charset="-122"/>
              </a:endParaRPr>
            </a:p>
          </p:txBody>
        </p:sp>
        <p:sp>
          <p:nvSpPr>
            <p:cNvPr id="231" name="Line 228"/>
            <p:cNvSpPr>
              <a:spLocks noChangeShapeType="1"/>
            </p:cNvSpPr>
            <p:nvPr/>
          </p:nvSpPr>
          <p:spPr bwMode="auto">
            <a:xfrm>
              <a:off x="3259" y="2810"/>
              <a:ext cx="127" cy="1"/>
            </a:xfrm>
            <a:prstGeom prst="line">
              <a:avLst/>
            </a:prstGeom>
            <a:noFill/>
            <a:ln w="12700">
              <a:solidFill>
                <a:srgbClr val="000000"/>
              </a:solidFill>
              <a:round/>
              <a:headEnd/>
              <a:tailEnd/>
            </a:ln>
          </p:spPr>
          <p:txBody>
            <a:bodyPr/>
            <a:lstStyle/>
            <a:p>
              <a:endParaRPr lang="zh-CN" altLang="en-US"/>
            </a:p>
          </p:txBody>
        </p:sp>
        <p:sp>
          <p:nvSpPr>
            <p:cNvPr id="232" name="Freeform 229"/>
            <p:cNvSpPr>
              <a:spLocks/>
            </p:cNvSpPr>
            <p:nvPr/>
          </p:nvSpPr>
          <p:spPr bwMode="auto">
            <a:xfrm>
              <a:off x="3369" y="2789"/>
              <a:ext cx="58" cy="43"/>
            </a:xfrm>
            <a:custGeom>
              <a:avLst/>
              <a:gdLst>
                <a:gd name="T0" fmla="*/ 0 w 58"/>
                <a:gd name="T1" fmla="*/ 43 h 43"/>
                <a:gd name="T2" fmla="*/ 8 w 58"/>
                <a:gd name="T3" fmla="*/ 21 h 43"/>
                <a:gd name="T4" fmla="*/ 0 w 58"/>
                <a:gd name="T5" fmla="*/ 0 h 43"/>
                <a:gd name="T6" fmla="*/ 58 w 58"/>
                <a:gd name="T7" fmla="*/ 21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1"/>
                  </a:lnTo>
                  <a:lnTo>
                    <a:pt x="0" y="0"/>
                  </a:lnTo>
                  <a:lnTo>
                    <a:pt x="58" y="21"/>
                  </a:lnTo>
                  <a:lnTo>
                    <a:pt x="0" y="43"/>
                  </a:lnTo>
                  <a:close/>
                </a:path>
              </a:pathLst>
            </a:custGeom>
            <a:solidFill>
              <a:srgbClr val="000000"/>
            </a:solidFill>
            <a:ln w="9525">
              <a:noFill/>
              <a:round/>
              <a:headEnd/>
              <a:tailEnd/>
            </a:ln>
          </p:spPr>
          <p:txBody>
            <a:bodyPr/>
            <a:lstStyle/>
            <a:p>
              <a:endParaRPr lang="zh-CN" altLang="en-US"/>
            </a:p>
          </p:txBody>
        </p:sp>
        <p:sp>
          <p:nvSpPr>
            <p:cNvPr id="233" name="Rectangle 230"/>
            <p:cNvSpPr>
              <a:spLocks noChangeArrowheads="1"/>
            </p:cNvSpPr>
            <p:nvPr/>
          </p:nvSpPr>
          <p:spPr bwMode="auto">
            <a:xfrm>
              <a:off x="3270" y="2725"/>
              <a:ext cx="117" cy="121"/>
            </a:xfrm>
            <a:prstGeom prst="rect">
              <a:avLst/>
            </a:prstGeom>
            <a:noFill/>
            <a:ln w="9525">
              <a:noFill/>
              <a:miter lim="800000"/>
              <a:headEnd/>
              <a:tailEnd/>
            </a:ln>
          </p:spPr>
          <p:txBody>
            <a:bodyPr/>
            <a:lstStyle/>
            <a:p>
              <a:endParaRPr lang="zh-CN" altLang="en-US"/>
            </a:p>
          </p:txBody>
        </p:sp>
        <p:sp>
          <p:nvSpPr>
            <p:cNvPr id="234" name="Rectangle 231"/>
            <p:cNvSpPr>
              <a:spLocks noChangeArrowheads="1"/>
            </p:cNvSpPr>
            <p:nvPr/>
          </p:nvSpPr>
          <p:spPr bwMode="auto">
            <a:xfrm>
              <a:off x="3270" y="2749"/>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235" name="Rectangle 232"/>
            <p:cNvSpPr>
              <a:spLocks noChangeArrowheads="1"/>
            </p:cNvSpPr>
            <p:nvPr/>
          </p:nvSpPr>
          <p:spPr bwMode="auto">
            <a:xfrm>
              <a:off x="3434" y="2744"/>
              <a:ext cx="667" cy="149"/>
            </a:xfrm>
            <a:prstGeom prst="rect">
              <a:avLst/>
            </a:prstGeom>
            <a:noFill/>
            <a:ln w="12700">
              <a:solidFill>
                <a:srgbClr val="000000"/>
              </a:solidFill>
              <a:miter lim="800000"/>
              <a:headEnd/>
              <a:tailEnd/>
            </a:ln>
          </p:spPr>
          <p:txBody>
            <a:bodyPr/>
            <a:lstStyle/>
            <a:p>
              <a:endParaRPr lang="zh-CN" altLang="en-US"/>
            </a:p>
          </p:txBody>
        </p:sp>
        <p:sp>
          <p:nvSpPr>
            <p:cNvPr id="236" name="Rectangle 233"/>
            <p:cNvSpPr>
              <a:spLocks noChangeArrowheads="1"/>
            </p:cNvSpPr>
            <p:nvPr/>
          </p:nvSpPr>
          <p:spPr bwMode="auto">
            <a:xfrm>
              <a:off x="3494" y="2770"/>
              <a:ext cx="642" cy="121"/>
            </a:xfrm>
            <a:prstGeom prst="rect">
              <a:avLst/>
            </a:prstGeom>
            <a:noFill/>
            <a:ln w="9525">
              <a:noFill/>
              <a:miter lim="800000"/>
              <a:headEnd/>
              <a:tailEnd/>
            </a:ln>
          </p:spPr>
          <p:txBody>
            <a:bodyPr/>
            <a:lstStyle/>
            <a:p>
              <a:endParaRPr lang="zh-CN" altLang="en-US"/>
            </a:p>
          </p:txBody>
        </p:sp>
        <p:sp>
          <p:nvSpPr>
            <p:cNvPr id="237" name="Rectangle 234"/>
            <p:cNvSpPr>
              <a:spLocks noChangeArrowheads="1"/>
            </p:cNvSpPr>
            <p:nvPr/>
          </p:nvSpPr>
          <p:spPr bwMode="auto">
            <a:xfrm>
              <a:off x="3494" y="2798"/>
              <a:ext cx="52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输出赋值号 </a:t>
              </a:r>
              <a:r>
                <a:rPr lang="en-US" altLang="zh-CN" sz="1000">
                  <a:solidFill>
                    <a:srgbClr val="000000"/>
                  </a:solidFill>
                  <a:latin typeface="宋体" charset="-122"/>
                  <a:ea typeface="宋体" charset="-122"/>
                </a:rPr>
                <a:t>:=</a:t>
              </a:r>
              <a:endParaRPr lang="en-US" altLang="zh-CN" sz="2800">
                <a:ea typeface="宋体" charset="-122"/>
              </a:endParaRPr>
            </a:p>
          </p:txBody>
        </p:sp>
        <p:sp>
          <p:nvSpPr>
            <p:cNvPr id="238" name="Line 235"/>
            <p:cNvSpPr>
              <a:spLocks noChangeShapeType="1"/>
            </p:cNvSpPr>
            <p:nvPr/>
          </p:nvSpPr>
          <p:spPr bwMode="auto">
            <a:xfrm>
              <a:off x="4102" y="2819"/>
              <a:ext cx="472" cy="1"/>
            </a:xfrm>
            <a:prstGeom prst="line">
              <a:avLst/>
            </a:prstGeom>
            <a:noFill/>
            <a:ln w="12700">
              <a:solidFill>
                <a:srgbClr val="000000"/>
              </a:solidFill>
              <a:round/>
              <a:headEnd/>
              <a:tailEnd/>
            </a:ln>
          </p:spPr>
          <p:txBody>
            <a:bodyPr/>
            <a:lstStyle/>
            <a:p>
              <a:endParaRPr lang="zh-CN" altLang="en-US"/>
            </a:p>
          </p:txBody>
        </p:sp>
        <p:sp>
          <p:nvSpPr>
            <p:cNvPr id="239" name="Freeform 236"/>
            <p:cNvSpPr>
              <a:spLocks/>
            </p:cNvSpPr>
            <p:nvPr/>
          </p:nvSpPr>
          <p:spPr bwMode="auto">
            <a:xfrm>
              <a:off x="4557" y="2799"/>
              <a:ext cx="58" cy="42"/>
            </a:xfrm>
            <a:custGeom>
              <a:avLst/>
              <a:gdLst>
                <a:gd name="T0" fmla="*/ 0 w 58"/>
                <a:gd name="T1" fmla="*/ 42 h 42"/>
                <a:gd name="T2" fmla="*/ 8 w 58"/>
                <a:gd name="T3" fmla="*/ 20 h 42"/>
                <a:gd name="T4" fmla="*/ 0 w 58"/>
                <a:gd name="T5" fmla="*/ 0 h 42"/>
                <a:gd name="T6" fmla="*/ 58 w 58"/>
                <a:gd name="T7" fmla="*/ 20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8" y="20"/>
                  </a:lnTo>
                  <a:lnTo>
                    <a:pt x="0" y="0"/>
                  </a:lnTo>
                  <a:lnTo>
                    <a:pt x="58" y="20"/>
                  </a:lnTo>
                  <a:lnTo>
                    <a:pt x="0" y="42"/>
                  </a:lnTo>
                  <a:close/>
                </a:path>
              </a:pathLst>
            </a:custGeom>
            <a:solidFill>
              <a:srgbClr val="000000"/>
            </a:solidFill>
            <a:ln w="9525">
              <a:noFill/>
              <a:round/>
              <a:headEnd/>
              <a:tailEnd/>
            </a:ln>
          </p:spPr>
          <p:txBody>
            <a:bodyPr/>
            <a:lstStyle/>
            <a:p>
              <a:endParaRPr lang="zh-CN" altLang="en-US"/>
            </a:p>
          </p:txBody>
        </p:sp>
        <p:sp>
          <p:nvSpPr>
            <p:cNvPr id="240" name="Line 237"/>
            <p:cNvSpPr>
              <a:spLocks noChangeShapeType="1"/>
            </p:cNvSpPr>
            <p:nvPr/>
          </p:nvSpPr>
          <p:spPr bwMode="auto">
            <a:xfrm>
              <a:off x="2973" y="2888"/>
              <a:ext cx="1" cy="109"/>
            </a:xfrm>
            <a:prstGeom prst="line">
              <a:avLst/>
            </a:prstGeom>
            <a:noFill/>
            <a:ln w="12700">
              <a:solidFill>
                <a:srgbClr val="000000"/>
              </a:solidFill>
              <a:round/>
              <a:headEnd/>
              <a:tailEnd/>
            </a:ln>
          </p:spPr>
          <p:txBody>
            <a:bodyPr/>
            <a:lstStyle/>
            <a:p>
              <a:endParaRPr lang="zh-CN" altLang="en-US"/>
            </a:p>
          </p:txBody>
        </p:sp>
        <p:sp>
          <p:nvSpPr>
            <p:cNvPr id="241" name="Rectangle 238"/>
            <p:cNvSpPr>
              <a:spLocks noChangeArrowheads="1"/>
            </p:cNvSpPr>
            <p:nvPr/>
          </p:nvSpPr>
          <p:spPr bwMode="auto">
            <a:xfrm>
              <a:off x="2991" y="2886"/>
              <a:ext cx="117" cy="121"/>
            </a:xfrm>
            <a:prstGeom prst="rect">
              <a:avLst/>
            </a:prstGeom>
            <a:noFill/>
            <a:ln w="9525">
              <a:noFill/>
              <a:miter lim="800000"/>
              <a:headEnd/>
              <a:tailEnd/>
            </a:ln>
          </p:spPr>
          <p:txBody>
            <a:bodyPr/>
            <a:lstStyle/>
            <a:p>
              <a:endParaRPr lang="zh-CN" altLang="en-US"/>
            </a:p>
          </p:txBody>
        </p:sp>
        <p:sp>
          <p:nvSpPr>
            <p:cNvPr id="242" name="Rectangle 239"/>
            <p:cNvSpPr>
              <a:spLocks noChangeArrowheads="1"/>
            </p:cNvSpPr>
            <p:nvPr/>
          </p:nvSpPr>
          <p:spPr bwMode="auto">
            <a:xfrm>
              <a:off x="2991" y="2910"/>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243" name="Line 240"/>
            <p:cNvSpPr>
              <a:spLocks noChangeShapeType="1"/>
            </p:cNvSpPr>
            <p:nvPr/>
          </p:nvSpPr>
          <p:spPr bwMode="auto">
            <a:xfrm>
              <a:off x="2973" y="3002"/>
              <a:ext cx="128" cy="1"/>
            </a:xfrm>
            <a:prstGeom prst="line">
              <a:avLst/>
            </a:prstGeom>
            <a:noFill/>
            <a:ln w="12700">
              <a:solidFill>
                <a:srgbClr val="000000"/>
              </a:solidFill>
              <a:round/>
              <a:headEnd/>
              <a:tailEnd/>
            </a:ln>
          </p:spPr>
          <p:txBody>
            <a:bodyPr/>
            <a:lstStyle/>
            <a:p>
              <a:endParaRPr lang="zh-CN" altLang="en-US"/>
            </a:p>
          </p:txBody>
        </p:sp>
        <p:sp>
          <p:nvSpPr>
            <p:cNvPr id="244" name="Freeform 241"/>
            <p:cNvSpPr>
              <a:spLocks/>
            </p:cNvSpPr>
            <p:nvPr/>
          </p:nvSpPr>
          <p:spPr bwMode="auto">
            <a:xfrm>
              <a:off x="3085" y="2980"/>
              <a:ext cx="58" cy="42"/>
            </a:xfrm>
            <a:custGeom>
              <a:avLst/>
              <a:gdLst>
                <a:gd name="T0" fmla="*/ 0 w 58"/>
                <a:gd name="T1" fmla="*/ 42 h 42"/>
                <a:gd name="T2" fmla="*/ 9 w 58"/>
                <a:gd name="T3" fmla="*/ 22 h 42"/>
                <a:gd name="T4" fmla="*/ 0 w 58"/>
                <a:gd name="T5" fmla="*/ 0 h 42"/>
                <a:gd name="T6" fmla="*/ 58 w 58"/>
                <a:gd name="T7" fmla="*/ 22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9" y="22"/>
                  </a:lnTo>
                  <a:lnTo>
                    <a:pt x="0" y="0"/>
                  </a:lnTo>
                  <a:lnTo>
                    <a:pt x="58" y="22"/>
                  </a:lnTo>
                  <a:lnTo>
                    <a:pt x="0" y="42"/>
                  </a:lnTo>
                  <a:close/>
                </a:path>
              </a:pathLst>
            </a:custGeom>
            <a:solidFill>
              <a:srgbClr val="000000"/>
            </a:solidFill>
            <a:ln w="9525">
              <a:noFill/>
              <a:round/>
              <a:headEnd/>
              <a:tailEnd/>
            </a:ln>
          </p:spPr>
          <p:txBody>
            <a:bodyPr/>
            <a:lstStyle/>
            <a:p>
              <a:endParaRPr lang="zh-CN" altLang="en-US"/>
            </a:p>
          </p:txBody>
        </p:sp>
        <p:sp>
          <p:nvSpPr>
            <p:cNvPr id="245" name="Rectangle 242"/>
            <p:cNvSpPr>
              <a:spLocks noChangeArrowheads="1"/>
            </p:cNvSpPr>
            <p:nvPr/>
          </p:nvSpPr>
          <p:spPr bwMode="auto">
            <a:xfrm>
              <a:off x="3140" y="2925"/>
              <a:ext cx="208" cy="149"/>
            </a:xfrm>
            <a:prstGeom prst="rect">
              <a:avLst/>
            </a:prstGeom>
            <a:noFill/>
            <a:ln w="12700">
              <a:solidFill>
                <a:srgbClr val="000000"/>
              </a:solidFill>
              <a:miter lim="800000"/>
              <a:headEnd/>
              <a:tailEnd/>
            </a:ln>
          </p:spPr>
          <p:txBody>
            <a:bodyPr/>
            <a:lstStyle/>
            <a:p>
              <a:endParaRPr lang="zh-CN" altLang="en-US"/>
            </a:p>
          </p:txBody>
        </p:sp>
        <p:sp>
          <p:nvSpPr>
            <p:cNvPr id="246" name="Rectangle 243"/>
            <p:cNvSpPr>
              <a:spLocks noChangeArrowheads="1"/>
            </p:cNvSpPr>
            <p:nvPr/>
          </p:nvSpPr>
          <p:spPr bwMode="auto">
            <a:xfrm>
              <a:off x="3200" y="2951"/>
              <a:ext cx="137" cy="121"/>
            </a:xfrm>
            <a:prstGeom prst="rect">
              <a:avLst/>
            </a:prstGeom>
            <a:noFill/>
            <a:ln w="9525">
              <a:noFill/>
              <a:miter lim="800000"/>
              <a:headEnd/>
              <a:tailEnd/>
            </a:ln>
          </p:spPr>
          <p:txBody>
            <a:bodyPr/>
            <a:lstStyle/>
            <a:p>
              <a:endParaRPr lang="zh-CN" altLang="en-US"/>
            </a:p>
          </p:txBody>
        </p:sp>
        <p:sp>
          <p:nvSpPr>
            <p:cNvPr id="247" name="Rectangle 244"/>
            <p:cNvSpPr>
              <a:spLocks noChangeArrowheads="1"/>
            </p:cNvSpPr>
            <p:nvPr/>
          </p:nvSpPr>
          <p:spPr bwMode="auto">
            <a:xfrm>
              <a:off x="3200" y="2975"/>
              <a:ext cx="7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R</a:t>
              </a:r>
              <a:endParaRPr lang="en-US" altLang="zh-CN">
                <a:ea typeface="宋体" charset="-122"/>
              </a:endParaRPr>
            </a:p>
          </p:txBody>
        </p:sp>
        <p:sp>
          <p:nvSpPr>
            <p:cNvPr id="248" name="Line 245"/>
            <p:cNvSpPr>
              <a:spLocks noChangeShapeType="1"/>
            </p:cNvSpPr>
            <p:nvPr/>
          </p:nvSpPr>
          <p:spPr bwMode="auto">
            <a:xfrm>
              <a:off x="3353" y="3002"/>
              <a:ext cx="126" cy="1"/>
            </a:xfrm>
            <a:prstGeom prst="line">
              <a:avLst/>
            </a:prstGeom>
            <a:noFill/>
            <a:ln w="12700">
              <a:solidFill>
                <a:srgbClr val="000000"/>
              </a:solidFill>
              <a:round/>
              <a:headEnd/>
              <a:tailEnd/>
            </a:ln>
          </p:spPr>
          <p:txBody>
            <a:bodyPr/>
            <a:lstStyle/>
            <a:p>
              <a:endParaRPr lang="zh-CN" altLang="en-US"/>
            </a:p>
          </p:txBody>
        </p:sp>
        <p:sp>
          <p:nvSpPr>
            <p:cNvPr id="249" name="Freeform 246"/>
            <p:cNvSpPr>
              <a:spLocks/>
            </p:cNvSpPr>
            <p:nvPr/>
          </p:nvSpPr>
          <p:spPr bwMode="auto">
            <a:xfrm>
              <a:off x="3463" y="2980"/>
              <a:ext cx="57" cy="42"/>
            </a:xfrm>
            <a:custGeom>
              <a:avLst/>
              <a:gdLst>
                <a:gd name="T0" fmla="*/ 0 w 57"/>
                <a:gd name="T1" fmla="*/ 42 h 42"/>
                <a:gd name="T2" fmla="*/ 8 w 57"/>
                <a:gd name="T3" fmla="*/ 22 h 42"/>
                <a:gd name="T4" fmla="*/ 0 w 57"/>
                <a:gd name="T5" fmla="*/ 0 h 42"/>
                <a:gd name="T6" fmla="*/ 57 w 57"/>
                <a:gd name="T7" fmla="*/ 22 h 42"/>
                <a:gd name="T8" fmla="*/ 0 w 57"/>
                <a:gd name="T9" fmla="*/ 42 h 42"/>
                <a:gd name="T10" fmla="*/ 0 60000 65536"/>
                <a:gd name="T11" fmla="*/ 0 60000 65536"/>
                <a:gd name="T12" fmla="*/ 0 60000 65536"/>
                <a:gd name="T13" fmla="*/ 0 60000 65536"/>
                <a:gd name="T14" fmla="*/ 0 60000 65536"/>
                <a:gd name="T15" fmla="*/ 0 w 57"/>
                <a:gd name="T16" fmla="*/ 0 h 42"/>
                <a:gd name="T17" fmla="*/ 57 w 57"/>
                <a:gd name="T18" fmla="*/ 42 h 42"/>
              </a:gdLst>
              <a:ahLst/>
              <a:cxnLst>
                <a:cxn ang="T10">
                  <a:pos x="T0" y="T1"/>
                </a:cxn>
                <a:cxn ang="T11">
                  <a:pos x="T2" y="T3"/>
                </a:cxn>
                <a:cxn ang="T12">
                  <a:pos x="T4" y="T5"/>
                </a:cxn>
                <a:cxn ang="T13">
                  <a:pos x="T6" y="T7"/>
                </a:cxn>
                <a:cxn ang="T14">
                  <a:pos x="T8" y="T9"/>
                </a:cxn>
              </a:cxnLst>
              <a:rect l="T15" t="T16" r="T17" b="T18"/>
              <a:pathLst>
                <a:path w="57" h="42">
                  <a:moveTo>
                    <a:pt x="0" y="42"/>
                  </a:moveTo>
                  <a:lnTo>
                    <a:pt x="8" y="22"/>
                  </a:lnTo>
                  <a:lnTo>
                    <a:pt x="0" y="0"/>
                  </a:lnTo>
                  <a:lnTo>
                    <a:pt x="57" y="22"/>
                  </a:lnTo>
                  <a:lnTo>
                    <a:pt x="0" y="42"/>
                  </a:lnTo>
                  <a:close/>
                </a:path>
              </a:pathLst>
            </a:custGeom>
            <a:solidFill>
              <a:srgbClr val="000000"/>
            </a:solidFill>
            <a:ln w="9525">
              <a:noFill/>
              <a:round/>
              <a:headEnd/>
              <a:tailEnd/>
            </a:ln>
          </p:spPr>
          <p:txBody>
            <a:bodyPr/>
            <a:lstStyle/>
            <a:p>
              <a:endParaRPr lang="zh-CN" altLang="en-US"/>
            </a:p>
          </p:txBody>
        </p:sp>
        <p:sp>
          <p:nvSpPr>
            <p:cNvPr id="250" name="Rectangle 247"/>
            <p:cNvSpPr>
              <a:spLocks noChangeArrowheads="1"/>
            </p:cNvSpPr>
            <p:nvPr/>
          </p:nvSpPr>
          <p:spPr bwMode="auto">
            <a:xfrm>
              <a:off x="3520" y="2934"/>
              <a:ext cx="589" cy="150"/>
            </a:xfrm>
            <a:prstGeom prst="rect">
              <a:avLst/>
            </a:prstGeom>
            <a:noFill/>
            <a:ln w="12700">
              <a:solidFill>
                <a:srgbClr val="000000"/>
              </a:solidFill>
              <a:miter lim="800000"/>
              <a:headEnd/>
              <a:tailEnd/>
            </a:ln>
          </p:spPr>
          <p:txBody>
            <a:bodyPr/>
            <a:lstStyle/>
            <a:p>
              <a:endParaRPr lang="zh-CN" altLang="en-US"/>
            </a:p>
          </p:txBody>
        </p:sp>
        <p:sp>
          <p:nvSpPr>
            <p:cNvPr id="251" name="Rectangle 248"/>
            <p:cNvSpPr>
              <a:spLocks noChangeArrowheads="1"/>
            </p:cNvSpPr>
            <p:nvPr/>
          </p:nvSpPr>
          <p:spPr bwMode="auto">
            <a:xfrm>
              <a:off x="3581" y="2961"/>
              <a:ext cx="555" cy="121"/>
            </a:xfrm>
            <a:prstGeom prst="rect">
              <a:avLst/>
            </a:prstGeom>
            <a:noFill/>
            <a:ln w="9525">
              <a:noFill/>
              <a:miter lim="800000"/>
              <a:headEnd/>
              <a:tailEnd/>
            </a:ln>
          </p:spPr>
          <p:txBody>
            <a:bodyPr/>
            <a:lstStyle/>
            <a:p>
              <a:endParaRPr lang="zh-CN" altLang="en-US"/>
            </a:p>
          </p:txBody>
        </p:sp>
        <p:sp>
          <p:nvSpPr>
            <p:cNvPr id="252" name="Rectangle 249"/>
            <p:cNvSpPr>
              <a:spLocks noChangeArrowheads="1"/>
            </p:cNvSpPr>
            <p:nvPr/>
          </p:nvSpPr>
          <p:spPr bwMode="auto">
            <a:xfrm>
              <a:off x="3581" y="2976"/>
              <a:ext cx="40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输出冒号：</a:t>
              </a:r>
              <a:endParaRPr lang="zh-CN" altLang="en-US" sz="2800">
                <a:ea typeface="宋体" charset="-122"/>
              </a:endParaRPr>
            </a:p>
          </p:txBody>
        </p:sp>
        <p:sp>
          <p:nvSpPr>
            <p:cNvPr id="253" name="Line 250"/>
            <p:cNvSpPr>
              <a:spLocks noChangeShapeType="1"/>
            </p:cNvSpPr>
            <p:nvPr/>
          </p:nvSpPr>
          <p:spPr bwMode="auto">
            <a:xfrm>
              <a:off x="4108" y="3010"/>
              <a:ext cx="466" cy="1"/>
            </a:xfrm>
            <a:prstGeom prst="line">
              <a:avLst/>
            </a:prstGeom>
            <a:noFill/>
            <a:ln w="12700">
              <a:solidFill>
                <a:srgbClr val="000000"/>
              </a:solidFill>
              <a:round/>
              <a:headEnd/>
              <a:tailEnd/>
            </a:ln>
          </p:spPr>
          <p:txBody>
            <a:bodyPr/>
            <a:lstStyle/>
            <a:p>
              <a:endParaRPr lang="zh-CN" altLang="en-US"/>
            </a:p>
          </p:txBody>
        </p:sp>
        <p:sp>
          <p:nvSpPr>
            <p:cNvPr id="254" name="Freeform 251"/>
            <p:cNvSpPr>
              <a:spLocks/>
            </p:cNvSpPr>
            <p:nvPr/>
          </p:nvSpPr>
          <p:spPr bwMode="auto">
            <a:xfrm>
              <a:off x="4557" y="2989"/>
              <a:ext cx="58" cy="43"/>
            </a:xfrm>
            <a:custGeom>
              <a:avLst/>
              <a:gdLst>
                <a:gd name="T0" fmla="*/ 0 w 58"/>
                <a:gd name="T1" fmla="*/ 43 h 43"/>
                <a:gd name="T2" fmla="*/ 8 w 58"/>
                <a:gd name="T3" fmla="*/ 21 h 43"/>
                <a:gd name="T4" fmla="*/ 0 w 58"/>
                <a:gd name="T5" fmla="*/ 0 h 43"/>
                <a:gd name="T6" fmla="*/ 58 w 58"/>
                <a:gd name="T7" fmla="*/ 21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1"/>
                  </a:lnTo>
                  <a:lnTo>
                    <a:pt x="0" y="0"/>
                  </a:lnTo>
                  <a:lnTo>
                    <a:pt x="58" y="21"/>
                  </a:lnTo>
                  <a:lnTo>
                    <a:pt x="0" y="43"/>
                  </a:lnTo>
                  <a:close/>
                </a:path>
              </a:pathLst>
            </a:custGeom>
            <a:solidFill>
              <a:srgbClr val="000000"/>
            </a:solidFill>
            <a:ln w="9525">
              <a:noFill/>
              <a:round/>
              <a:headEnd/>
              <a:tailEnd/>
            </a:ln>
          </p:spPr>
          <p:txBody>
            <a:bodyPr/>
            <a:lstStyle/>
            <a:p>
              <a:endParaRPr lang="zh-CN" altLang="en-US"/>
            </a:p>
          </p:txBody>
        </p:sp>
        <p:sp>
          <p:nvSpPr>
            <p:cNvPr id="255" name="Line 252"/>
            <p:cNvSpPr>
              <a:spLocks noChangeShapeType="1"/>
            </p:cNvSpPr>
            <p:nvPr/>
          </p:nvSpPr>
          <p:spPr bwMode="auto">
            <a:xfrm>
              <a:off x="1670" y="2516"/>
              <a:ext cx="1" cy="180"/>
            </a:xfrm>
            <a:prstGeom prst="line">
              <a:avLst/>
            </a:prstGeom>
            <a:noFill/>
            <a:ln w="12700">
              <a:solidFill>
                <a:srgbClr val="000000"/>
              </a:solidFill>
              <a:round/>
              <a:headEnd/>
              <a:tailEnd/>
            </a:ln>
          </p:spPr>
          <p:txBody>
            <a:bodyPr/>
            <a:lstStyle/>
            <a:p>
              <a:endParaRPr lang="zh-CN" altLang="en-US"/>
            </a:p>
          </p:txBody>
        </p:sp>
        <p:sp>
          <p:nvSpPr>
            <p:cNvPr id="256" name="Freeform 253"/>
            <p:cNvSpPr>
              <a:spLocks/>
            </p:cNvSpPr>
            <p:nvPr/>
          </p:nvSpPr>
          <p:spPr bwMode="auto">
            <a:xfrm>
              <a:off x="1644" y="2683"/>
              <a:ext cx="50" cy="48"/>
            </a:xfrm>
            <a:custGeom>
              <a:avLst/>
              <a:gdLst>
                <a:gd name="T0" fmla="*/ 0 w 50"/>
                <a:gd name="T1" fmla="*/ 0 h 48"/>
                <a:gd name="T2" fmla="*/ 26 w 50"/>
                <a:gd name="T3" fmla="*/ 7 h 48"/>
                <a:gd name="T4" fmla="*/ 50 w 50"/>
                <a:gd name="T5" fmla="*/ 0 h 48"/>
                <a:gd name="T6" fmla="*/ 26 w 50"/>
                <a:gd name="T7" fmla="*/ 48 h 48"/>
                <a:gd name="T8" fmla="*/ 0 w 50"/>
                <a:gd name="T9" fmla="*/ 0 h 48"/>
                <a:gd name="T10" fmla="*/ 0 60000 65536"/>
                <a:gd name="T11" fmla="*/ 0 60000 65536"/>
                <a:gd name="T12" fmla="*/ 0 60000 65536"/>
                <a:gd name="T13" fmla="*/ 0 60000 65536"/>
                <a:gd name="T14" fmla="*/ 0 60000 65536"/>
                <a:gd name="T15" fmla="*/ 0 w 50"/>
                <a:gd name="T16" fmla="*/ 0 h 48"/>
                <a:gd name="T17" fmla="*/ 50 w 50"/>
                <a:gd name="T18" fmla="*/ 48 h 48"/>
              </a:gdLst>
              <a:ahLst/>
              <a:cxnLst>
                <a:cxn ang="T10">
                  <a:pos x="T0" y="T1"/>
                </a:cxn>
                <a:cxn ang="T11">
                  <a:pos x="T2" y="T3"/>
                </a:cxn>
                <a:cxn ang="T12">
                  <a:pos x="T4" y="T5"/>
                </a:cxn>
                <a:cxn ang="T13">
                  <a:pos x="T6" y="T7"/>
                </a:cxn>
                <a:cxn ang="T14">
                  <a:pos x="T8" y="T9"/>
                </a:cxn>
              </a:cxnLst>
              <a:rect l="T15" t="T16" r="T17" b="T18"/>
              <a:pathLst>
                <a:path w="50" h="48">
                  <a:moveTo>
                    <a:pt x="0" y="0"/>
                  </a:moveTo>
                  <a:lnTo>
                    <a:pt x="26" y="7"/>
                  </a:lnTo>
                  <a:lnTo>
                    <a:pt x="50" y="0"/>
                  </a:lnTo>
                  <a:lnTo>
                    <a:pt x="26" y="48"/>
                  </a:lnTo>
                  <a:lnTo>
                    <a:pt x="0" y="0"/>
                  </a:lnTo>
                  <a:close/>
                </a:path>
              </a:pathLst>
            </a:custGeom>
            <a:solidFill>
              <a:srgbClr val="000000"/>
            </a:solidFill>
            <a:ln w="9525">
              <a:noFill/>
              <a:round/>
              <a:headEnd/>
              <a:tailEnd/>
            </a:ln>
          </p:spPr>
          <p:txBody>
            <a:bodyPr/>
            <a:lstStyle/>
            <a:p>
              <a:endParaRPr lang="zh-CN" altLang="en-US"/>
            </a:p>
          </p:txBody>
        </p:sp>
        <p:sp>
          <p:nvSpPr>
            <p:cNvPr id="257" name="Rectangle 254"/>
            <p:cNvSpPr>
              <a:spLocks noChangeArrowheads="1"/>
            </p:cNvSpPr>
            <p:nvPr/>
          </p:nvSpPr>
          <p:spPr bwMode="auto">
            <a:xfrm>
              <a:off x="1687" y="2533"/>
              <a:ext cx="116" cy="122"/>
            </a:xfrm>
            <a:prstGeom prst="rect">
              <a:avLst/>
            </a:prstGeom>
            <a:noFill/>
            <a:ln w="9525">
              <a:noFill/>
              <a:miter lim="800000"/>
              <a:headEnd/>
              <a:tailEnd/>
            </a:ln>
          </p:spPr>
          <p:txBody>
            <a:bodyPr/>
            <a:lstStyle/>
            <a:p>
              <a:endParaRPr lang="zh-CN" altLang="en-US"/>
            </a:p>
          </p:txBody>
        </p:sp>
        <p:sp>
          <p:nvSpPr>
            <p:cNvPr id="258" name="Rectangle 255"/>
            <p:cNvSpPr>
              <a:spLocks noChangeArrowheads="1"/>
            </p:cNvSpPr>
            <p:nvPr/>
          </p:nvSpPr>
          <p:spPr bwMode="auto">
            <a:xfrm>
              <a:off x="1687" y="2557"/>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259" name="Freeform 256"/>
            <p:cNvSpPr>
              <a:spLocks/>
            </p:cNvSpPr>
            <p:nvPr/>
          </p:nvSpPr>
          <p:spPr bwMode="auto">
            <a:xfrm>
              <a:off x="1394" y="3116"/>
              <a:ext cx="552" cy="151"/>
            </a:xfrm>
            <a:custGeom>
              <a:avLst/>
              <a:gdLst>
                <a:gd name="T0" fmla="*/ 276 w 552"/>
                <a:gd name="T1" fmla="*/ 0 h 151"/>
                <a:gd name="T2" fmla="*/ 0 w 552"/>
                <a:gd name="T3" fmla="*/ 76 h 151"/>
                <a:gd name="T4" fmla="*/ 276 w 552"/>
                <a:gd name="T5" fmla="*/ 151 h 151"/>
                <a:gd name="T6" fmla="*/ 552 w 552"/>
                <a:gd name="T7" fmla="*/ 76 h 151"/>
                <a:gd name="T8" fmla="*/ 276 w 552"/>
                <a:gd name="T9" fmla="*/ 0 h 151"/>
                <a:gd name="T10" fmla="*/ 0 60000 65536"/>
                <a:gd name="T11" fmla="*/ 0 60000 65536"/>
                <a:gd name="T12" fmla="*/ 0 60000 65536"/>
                <a:gd name="T13" fmla="*/ 0 60000 65536"/>
                <a:gd name="T14" fmla="*/ 0 60000 65536"/>
                <a:gd name="T15" fmla="*/ 0 w 552"/>
                <a:gd name="T16" fmla="*/ 0 h 151"/>
                <a:gd name="T17" fmla="*/ 552 w 552"/>
                <a:gd name="T18" fmla="*/ 151 h 151"/>
              </a:gdLst>
              <a:ahLst/>
              <a:cxnLst>
                <a:cxn ang="T10">
                  <a:pos x="T0" y="T1"/>
                </a:cxn>
                <a:cxn ang="T11">
                  <a:pos x="T2" y="T3"/>
                </a:cxn>
                <a:cxn ang="T12">
                  <a:pos x="T4" y="T5"/>
                </a:cxn>
                <a:cxn ang="T13">
                  <a:pos x="T6" y="T7"/>
                </a:cxn>
                <a:cxn ang="T14">
                  <a:pos x="T8" y="T9"/>
                </a:cxn>
              </a:cxnLst>
              <a:rect l="T15" t="T16" r="T17" b="T18"/>
              <a:pathLst>
                <a:path w="552" h="151">
                  <a:moveTo>
                    <a:pt x="276" y="0"/>
                  </a:moveTo>
                  <a:lnTo>
                    <a:pt x="0" y="76"/>
                  </a:lnTo>
                  <a:lnTo>
                    <a:pt x="276" y="151"/>
                  </a:lnTo>
                  <a:lnTo>
                    <a:pt x="552" y="76"/>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260" name="Rectangle 257"/>
            <p:cNvSpPr>
              <a:spLocks noChangeArrowheads="1"/>
            </p:cNvSpPr>
            <p:nvPr/>
          </p:nvSpPr>
          <p:spPr bwMode="auto">
            <a:xfrm>
              <a:off x="1575" y="3160"/>
              <a:ext cx="252" cy="121"/>
            </a:xfrm>
            <a:prstGeom prst="rect">
              <a:avLst/>
            </a:prstGeom>
            <a:noFill/>
            <a:ln w="9525">
              <a:noFill/>
              <a:miter lim="800000"/>
              <a:headEnd/>
              <a:tailEnd/>
            </a:ln>
          </p:spPr>
          <p:txBody>
            <a:bodyPr/>
            <a:lstStyle/>
            <a:p>
              <a:endParaRPr lang="zh-CN" altLang="en-US"/>
            </a:p>
          </p:txBody>
        </p:sp>
        <p:sp>
          <p:nvSpPr>
            <p:cNvPr id="261" name="Rectangle 258"/>
            <p:cNvSpPr>
              <a:spLocks noChangeArrowheads="1"/>
            </p:cNvSpPr>
            <p:nvPr/>
          </p:nvSpPr>
          <p:spPr bwMode="auto">
            <a:xfrm>
              <a:off x="1622" y="3158"/>
              <a:ext cx="128"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 ? </a:t>
              </a:r>
              <a:endParaRPr lang="en-US" altLang="zh-CN">
                <a:ea typeface="宋体" charset="-122"/>
              </a:endParaRPr>
            </a:p>
          </p:txBody>
        </p:sp>
        <p:sp>
          <p:nvSpPr>
            <p:cNvPr id="262" name="Line 259"/>
            <p:cNvSpPr>
              <a:spLocks noChangeShapeType="1"/>
            </p:cNvSpPr>
            <p:nvPr/>
          </p:nvSpPr>
          <p:spPr bwMode="auto">
            <a:xfrm>
              <a:off x="1953" y="3192"/>
              <a:ext cx="128" cy="1"/>
            </a:xfrm>
            <a:prstGeom prst="line">
              <a:avLst/>
            </a:prstGeom>
            <a:noFill/>
            <a:ln w="12700">
              <a:solidFill>
                <a:srgbClr val="000000"/>
              </a:solidFill>
              <a:round/>
              <a:headEnd/>
              <a:tailEnd/>
            </a:ln>
          </p:spPr>
          <p:txBody>
            <a:bodyPr/>
            <a:lstStyle/>
            <a:p>
              <a:endParaRPr lang="zh-CN" altLang="en-US"/>
            </a:p>
          </p:txBody>
        </p:sp>
        <p:sp>
          <p:nvSpPr>
            <p:cNvPr id="263" name="Freeform 260"/>
            <p:cNvSpPr>
              <a:spLocks/>
            </p:cNvSpPr>
            <p:nvPr/>
          </p:nvSpPr>
          <p:spPr bwMode="auto">
            <a:xfrm>
              <a:off x="2065" y="3171"/>
              <a:ext cx="58" cy="42"/>
            </a:xfrm>
            <a:custGeom>
              <a:avLst/>
              <a:gdLst>
                <a:gd name="T0" fmla="*/ 0 w 58"/>
                <a:gd name="T1" fmla="*/ 42 h 42"/>
                <a:gd name="T2" fmla="*/ 9 w 58"/>
                <a:gd name="T3" fmla="*/ 21 h 42"/>
                <a:gd name="T4" fmla="*/ 0 w 58"/>
                <a:gd name="T5" fmla="*/ 0 h 42"/>
                <a:gd name="T6" fmla="*/ 58 w 58"/>
                <a:gd name="T7" fmla="*/ 21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9" y="21"/>
                  </a:lnTo>
                  <a:lnTo>
                    <a:pt x="0" y="0"/>
                  </a:lnTo>
                  <a:lnTo>
                    <a:pt x="58" y="21"/>
                  </a:lnTo>
                  <a:lnTo>
                    <a:pt x="0" y="42"/>
                  </a:lnTo>
                  <a:close/>
                </a:path>
              </a:pathLst>
            </a:custGeom>
            <a:solidFill>
              <a:srgbClr val="000000"/>
            </a:solidFill>
            <a:ln w="9525">
              <a:noFill/>
              <a:round/>
              <a:headEnd/>
              <a:tailEnd/>
            </a:ln>
          </p:spPr>
          <p:txBody>
            <a:bodyPr/>
            <a:lstStyle/>
            <a:p>
              <a:endParaRPr lang="zh-CN" altLang="en-US"/>
            </a:p>
          </p:txBody>
        </p:sp>
        <p:sp>
          <p:nvSpPr>
            <p:cNvPr id="264" name="Rectangle 261"/>
            <p:cNvSpPr>
              <a:spLocks noChangeArrowheads="1"/>
            </p:cNvSpPr>
            <p:nvPr/>
          </p:nvSpPr>
          <p:spPr bwMode="auto">
            <a:xfrm>
              <a:off x="2128" y="3121"/>
              <a:ext cx="402" cy="149"/>
            </a:xfrm>
            <a:prstGeom prst="rect">
              <a:avLst/>
            </a:prstGeom>
            <a:noFill/>
            <a:ln w="12700">
              <a:solidFill>
                <a:srgbClr val="000000"/>
              </a:solidFill>
              <a:miter lim="800000"/>
              <a:headEnd/>
              <a:tailEnd/>
            </a:ln>
          </p:spPr>
          <p:txBody>
            <a:bodyPr/>
            <a:lstStyle/>
            <a:p>
              <a:endParaRPr lang="zh-CN" altLang="en-US"/>
            </a:p>
          </p:txBody>
        </p:sp>
        <p:sp>
          <p:nvSpPr>
            <p:cNvPr id="265" name="Rectangle 262"/>
            <p:cNvSpPr>
              <a:spLocks noChangeArrowheads="1"/>
            </p:cNvSpPr>
            <p:nvPr/>
          </p:nvSpPr>
          <p:spPr bwMode="auto">
            <a:xfrm>
              <a:off x="2188" y="3147"/>
              <a:ext cx="350" cy="121"/>
            </a:xfrm>
            <a:prstGeom prst="rect">
              <a:avLst/>
            </a:prstGeom>
            <a:noFill/>
            <a:ln w="9525">
              <a:noFill/>
              <a:miter lim="800000"/>
              <a:headEnd/>
              <a:tailEnd/>
            </a:ln>
          </p:spPr>
          <p:txBody>
            <a:bodyPr/>
            <a:lstStyle/>
            <a:p>
              <a:endParaRPr lang="zh-CN" altLang="en-US"/>
            </a:p>
          </p:txBody>
        </p:sp>
        <p:sp>
          <p:nvSpPr>
            <p:cNvPr id="266" name="Rectangle 263"/>
            <p:cNvSpPr>
              <a:spLocks noChangeArrowheads="1"/>
            </p:cNvSpPr>
            <p:nvPr/>
          </p:nvSpPr>
          <p:spPr bwMode="auto">
            <a:xfrm>
              <a:off x="2188" y="3158"/>
              <a:ext cx="24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读字符</a:t>
              </a:r>
              <a:endParaRPr lang="zh-CN" altLang="en-US" sz="2800">
                <a:ea typeface="宋体" charset="-122"/>
              </a:endParaRPr>
            </a:p>
          </p:txBody>
        </p:sp>
        <p:sp>
          <p:nvSpPr>
            <p:cNvPr id="267" name="Line 264"/>
            <p:cNvSpPr>
              <a:spLocks noChangeShapeType="1"/>
            </p:cNvSpPr>
            <p:nvPr/>
          </p:nvSpPr>
          <p:spPr bwMode="auto">
            <a:xfrm>
              <a:off x="2531" y="3192"/>
              <a:ext cx="125" cy="1"/>
            </a:xfrm>
            <a:prstGeom prst="line">
              <a:avLst/>
            </a:prstGeom>
            <a:noFill/>
            <a:ln w="12700">
              <a:solidFill>
                <a:srgbClr val="000000"/>
              </a:solidFill>
              <a:round/>
              <a:headEnd/>
              <a:tailEnd/>
            </a:ln>
          </p:spPr>
          <p:txBody>
            <a:bodyPr/>
            <a:lstStyle/>
            <a:p>
              <a:endParaRPr lang="zh-CN" altLang="en-US"/>
            </a:p>
          </p:txBody>
        </p:sp>
        <p:sp>
          <p:nvSpPr>
            <p:cNvPr id="268" name="Freeform 265"/>
            <p:cNvSpPr>
              <a:spLocks/>
            </p:cNvSpPr>
            <p:nvPr/>
          </p:nvSpPr>
          <p:spPr bwMode="auto">
            <a:xfrm>
              <a:off x="2640" y="3171"/>
              <a:ext cx="59" cy="42"/>
            </a:xfrm>
            <a:custGeom>
              <a:avLst/>
              <a:gdLst>
                <a:gd name="T0" fmla="*/ 0 w 59"/>
                <a:gd name="T1" fmla="*/ 42 h 42"/>
                <a:gd name="T2" fmla="*/ 9 w 59"/>
                <a:gd name="T3" fmla="*/ 21 h 42"/>
                <a:gd name="T4" fmla="*/ 0 w 59"/>
                <a:gd name="T5" fmla="*/ 0 h 42"/>
                <a:gd name="T6" fmla="*/ 59 w 59"/>
                <a:gd name="T7" fmla="*/ 21 h 42"/>
                <a:gd name="T8" fmla="*/ 0 w 59"/>
                <a:gd name="T9" fmla="*/ 42 h 42"/>
                <a:gd name="T10" fmla="*/ 0 60000 65536"/>
                <a:gd name="T11" fmla="*/ 0 60000 65536"/>
                <a:gd name="T12" fmla="*/ 0 60000 65536"/>
                <a:gd name="T13" fmla="*/ 0 60000 65536"/>
                <a:gd name="T14" fmla="*/ 0 60000 65536"/>
                <a:gd name="T15" fmla="*/ 0 w 59"/>
                <a:gd name="T16" fmla="*/ 0 h 42"/>
                <a:gd name="T17" fmla="*/ 59 w 59"/>
                <a:gd name="T18" fmla="*/ 42 h 42"/>
              </a:gdLst>
              <a:ahLst/>
              <a:cxnLst>
                <a:cxn ang="T10">
                  <a:pos x="T0" y="T1"/>
                </a:cxn>
                <a:cxn ang="T11">
                  <a:pos x="T2" y="T3"/>
                </a:cxn>
                <a:cxn ang="T12">
                  <a:pos x="T4" y="T5"/>
                </a:cxn>
                <a:cxn ang="T13">
                  <a:pos x="T6" y="T7"/>
                </a:cxn>
                <a:cxn ang="T14">
                  <a:pos x="T8" y="T9"/>
                </a:cxn>
              </a:cxnLst>
              <a:rect l="T15" t="T16" r="T17" b="T18"/>
              <a:pathLst>
                <a:path w="59" h="42">
                  <a:moveTo>
                    <a:pt x="0" y="42"/>
                  </a:moveTo>
                  <a:lnTo>
                    <a:pt x="9" y="21"/>
                  </a:lnTo>
                  <a:lnTo>
                    <a:pt x="0" y="0"/>
                  </a:lnTo>
                  <a:lnTo>
                    <a:pt x="59" y="21"/>
                  </a:lnTo>
                  <a:lnTo>
                    <a:pt x="0" y="42"/>
                  </a:lnTo>
                  <a:close/>
                </a:path>
              </a:pathLst>
            </a:custGeom>
            <a:solidFill>
              <a:srgbClr val="000000"/>
            </a:solidFill>
            <a:ln w="9525">
              <a:noFill/>
              <a:round/>
              <a:headEnd/>
              <a:tailEnd/>
            </a:ln>
          </p:spPr>
          <p:txBody>
            <a:bodyPr/>
            <a:lstStyle/>
            <a:p>
              <a:endParaRPr lang="zh-CN" altLang="en-US"/>
            </a:p>
          </p:txBody>
        </p:sp>
        <p:sp>
          <p:nvSpPr>
            <p:cNvPr id="269" name="Freeform 266"/>
            <p:cNvSpPr>
              <a:spLocks/>
            </p:cNvSpPr>
            <p:nvPr/>
          </p:nvSpPr>
          <p:spPr bwMode="auto">
            <a:xfrm>
              <a:off x="2698" y="3116"/>
              <a:ext cx="552" cy="151"/>
            </a:xfrm>
            <a:custGeom>
              <a:avLst/>
              <a:gdLst>
                <a:gd name="T0" fmla="*/ 276 w 552"/>
                <a:gd name="T1" fmla="*/ 0 h 151"/>
                <a:gd name="T2" fmla="*/ 0 w 552"/>
                <a:gd name="T3" fmla="*/ 76 h 151"/>
                <a:gd name="T4" fmla="*/ 276 w 552"/>
                <a:gd name="T5" fmla="*/ 151 h 151"/>
                <a:gd name="T6" fmla="*/ 552 w 552"/>
                <a:gd name="T7" fmla="*/ 76 h 151"/>
                <a:gd name="T8" fmla="*/ 276 w 552"/>
                <a:gd name="T9" fmla="*/ 0 h 151"/>
                <a:gd name="T10" fmla="*/ 0 60000 65536"/>
                <a:gd name="T11" fmla="*/ 0 60000 65536"/>
                <a:gd name="T12" fmla="*/ 0 60000 65536"/>
                <a:gd name="T13" fmla="*/ 0 60000 65536"/>
                <a:gd name="T14" fmla="*/ 0 60000 65536"/>
                <a:gd name="T15" fmla="*/ 0 w 552"/>
                <a:gd name="T16" fmla="*/ 0 h 151"/>
                <a:gd name="T17" fmla="*/ 552 w 552"/>
                <a:gd name="T18" fmla="*/ 151 h 151"/>
              </a:gdLst>
              <a:ahLst/>
              <a:cxnLst>
                <a:cxn ang="T10">
                  <a:pos x="T0" y="T1"/>
                </a:cxn>
                <a:cxn ang="T11">
                  <a:pos x="T2" y="T3"/>
                </a:cxn>
                <a:cxn ang="T12">
                  <a:pos x="T4" y="T5"/>
                </a:cxn>
                <a:cxn ang="T13">
                  <a:pos x="T6" y="T7"/>
                </a:cxn>
                <a:cxn ang="T14">
                  <a:pos x="T8" y="T9"/>
                </a:cxn>
              </a:cxnLst>
              <a:rect l="T15" t="T16" r="T17" b="T18"/>
              <a:pathLst>
                <a:path w="552" h="151">
                  <a:moveTo>
                    <a:pt x="276" y="0"/>
                  </a:moveTo>
                  <a:lnTo>
                    <a:pt x="0" y="76"/>
                  </a:lnTo>
                  <a:lnTo>
                    <a:pt x="276" y="151"/>
                  </a:lnTo>
                  <a:lnTo>
                    <a:pt x="552" y="76"/>
                  </a:lnTo>
                  <a:lnTo>
                    <a:pt x="276"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270" name="Rectangle 267"/>
            <p:cNvSpPr>
              <a:spLocks noChangeArrowheads="1"/>
            </p:cNvSpPr>
            <p:nvPr/>
          </p:nvSpPr>
          <p:spPr bwMode="auto">
            <a:xfrm>
              <a:off x="2879" y="3160"/>
              <a:ext cx="275" cy="121"/>
            </a:xfrm>
            <a:prstGeom prst="rect">
              <a:avLst/>
            </a:prstGeom>
            <a:noFill/>
            <a:ln w="9525">
              <a:noFill/>
              <a:miter lim="800000"/>
              <a:headEnd/>
              <a:tailEnd/>
            </a:ln>
          </p:spPr>
          <p:txBody>
            <a:bodyPr/>
            <a:lstStyle/>
            <a:p>
              <a:endParaRPr lang="zh-CN" altLang="en-US"/>
            </a:p>
          </p:txBody>
        </p:sp>
        <p:sp>
          <p:nvSpPr>
            <p:cNvPr id="271" name="Rectangle 268"/>
            <p:cNvSpPr>
              <a:spLocks noChangeArrowheads="1"/>
            </p:cNvSpPr>
            <p:nvPr/>
          </p:nvSpPr>
          <p:spPr bwMode="auto">
            <a:xfrm>
              <a:off x="2939" y="3158"/>
              <a:ext cx="126"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 ?</a:t>
              </a:r>
              <a:endParaRPr lang="en-US" altLang="zh-CN">
                <a:ea typeface="宋体" charset="-122"/>
              </a:endParaRPr>
            </a:p>
          </p:txBody>
        </p:sp>
        <p:sp>
          <p:nvSpPr>
            <p:cNvPr id="272" name="Line 269"/>
            <p:cNvSpPr>
              <a:spLocks noChangeShapeType="1"/>
            </p:cNvSpPr>
            <p:nvPr/>
          </p:nvSpPr>
          <p:spPr bwMode="auto">
            <a:xfrm>
              <a:off x="3259" y="3192"/>
              <a:ext cx="127" cy="1"/>
            </a:xfrm>
            <a:prstGeom prst="line">
              <a:avLst/>
            </a:prstGeom>
            <a:noFill/>
            <a:ln w="12700">
              <a:solidFill>
                <a:srgbClr val="000000"/>
              </a:solidFill>
              <a:round/>
              <a:headEnd/>
              <a:tailEnd/>
            </a:ln>
          </p:spPr>
          <p:txBody>
            <a:bodyPr/>
            <a:lstStyle/>
            <a:p>
              <a:endParaRPr lang="zh-CN" altLang="en-US"/>
            </a:p>
          </p:txBody>
        </p:sp>
        <p:sp>
          <p:nvSpPr>
            <p:cNvPr id="273" name="Freeform 270"/>
            <p:cNvSpPr>
              <a:spLocks/>
            </p:cNvSpPr>
            <p:nvPr/>
          </p:nvSpPr>
          <p:spPr bwMode="auto">
            <a:xfrm>
              <a:off x="3369" y="3171"/>
              <a:ext cx="58" cy="42"/>
            </a:xfrm>
            <a:custGeom>
              <a:avLst/>
              <a:gdLst>
                <a:gd name="T0" fmla="*/ 0 w 58"/>
                <a:gd name="T1" fmla="*/ 42 h 42"/>
                <a:gd name="T2" fmla="*/ 8 w 58"/>
                <a:gd name="T3" fmla="*/ 21 h 42"/>
                <a:gd name="T4" fmla="*/ 0 w 58"/>
                <a:gd name="T5" fmla="*/ 0 h 42"/>
                <a:gd name="T6" fmla="*/ 58 w 58"/>
                <a:gd name="T7" fmla="*/ 21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8" y="21"/>
                  </a:lnTo>
                  <a:lnTo>
                    <a:pt x="0" y="0"/>
                  </a:lnTo>
                  <a:lnTo>
                    <a:pt x="58" y="21"/>
                  </a:lnTo>
                  <a:lnTo>
                    <a:pt x="0" y="42"/>
                  </a:lnTo>
                  <a:close/>
                </a:path>
              </a:pathLst>
            </a:custGeom>
            <a:solidFill>
              <a:srgbClr val="000000"/>
            </a:solidFill>
            <a:ln w="9525">
              <a:noFill/>
              <a:round/>
              <a:headEnd/>
              <a:tailEnd/>
            </a:ln>
          </p:spPr>
          <p:txBody>
            <a:bodyPr/>
            <a:lstStyle/>
            <a:p>
              <a:endParaRPr lang="zh-CN" altLang="en-US"/>
            </a:p>
          </p:txBody>
        </p:sp>
        <p:sp>
          <p:nvSpPr>
            <p:cNvPr id="274" name="Rectangle 271"/>
            <p:cNvSpPr>
              <a:spLocks noChangeArrowheads="1"/>
            </p:cNvSpPr>
            <p:nvPr/>
          </p:nvSpPr>
          <p:spPr bwMode="auto">
            <a:xfrm>
              <a:off x="3434" y="3125"/>
              <a:ext cx="495" cy="149"/>
            </a:xfrm>
            <a:prstGeom prst="rect">
              <a:avLst/>
            </a:prstGeom>
            <a:noFill/>
            <a:ln w="12700">
              <a:solidFill>
                <a:srgbClr val="000000"/>
              </a:solidFill>
              <a:miter lim="800000"/>
              <a:headEnd/>
              <a:tailEnd/>
            </a:ln>
          </p:spPr>
          <p:txBody>
            <a:bodyPr/>
            <a:lstStyle/>
            <a:p>
              <a:endParaRPr lang="zh-CN" altLang="en-US"/>
            </a:p>
          </p:txBody>
        </p:sp>
        <p:sp>
          <p:nvSpPr>
            <p:cNvPr id="275" name="Rectangle 272"/>
            <p:cNvSpPr>
              <a:spLocks noChangeArrowheads="1"/>
            </p:cNvSpPr>
            <p:nvPr/>
          </p:nvSpPr>
          <p:spPr bwMode="auto">
            <a:xfrm>
              <a:off x="3494" y="3152"/>
              <a:ext cx="453" cy="121"/>
            </a:xfrm>
            <a:prstGeom prst="rect">
              <a:avLst/>
            </a:prstGeom>
            <a:noFill/>
            <a:ln w="9525">
              <a:noFill/>
              <a:miter lim="800000"/>
              <a:headEnd/>
              <a:tailEnd/>
            </a:ln>
          </p:spPr>
          <p:txBody>
            <a:bodyPr/>
            <a:lstStyle/>
            <a:p>
              <a:endParaRPr lang="zh-CN" altLang="en-US"/>
            </a:p>
          </p:txBody>
        </p:sp>
        <p:sp>
          <p:nvSpPr>
            <p:cNvPr id="276" name="Rectangle 273"/>
            <p:cNvSpPr>
              <a:spLocks noChangeArrowheads="1"/>
            </p:cNvSpPr>
            <p:nvPr/>
          </p:nvSpPr>
          <p:spPr bwMode="auto">
            <a:xfrm>
              <a:off x="3494" y="3153"/>
              <a:ext cx="32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读去注释</a:t>
              </a:r>
              <a:endParaRPr lang="zh-CN" altLang="en-US" sz="2800">
                <a:ea typeface="宋体" charset="-122"/>
              </a:endParaRPr>
            </a:p>
          </p:txBody>
        </p:sp>
        <p:sp>
          <p:nvSpPr>
            <p:cNvPr id="277" name="Line 274"/>
            <p:cNvSpPr>
              <a:spLocks noChangeShapeType="1"/>
            </p:cNvSpPr>
            <p:nvPr/>
          </p:nvSpPr>
          <p:spPr bwMode="auto">
            <a:xfrm>
              <a:off x="3934" y="3202"/>
              <a:ext cx="86" cy="1"/>
            </a:xfrm>
            <a:prstGeom prst="line">
              <a:avLst/>
            </a:prstGeom>
            <a:noFill/>
            <a:ln w="12700">
              <a:solidFill>
                <a:srgbClr val="000000"/>
              </a:solidFill>
              <a:round/>
              <a:headEnd/>
              <a:tailEnd/>
            </a:ln>
          </p:spPr>
          <p:txBody>
            <a:bodyPr/>
            <a:lstStyle/>
            <a:p>
              <a:endParaRPr lang="zh-CN" altLang="en-US"/>
            </a:p>
          </p:txBody>
        </p:sp>
        <p:sp>
          <p:nvSpPr>
            <p:cNvPr id="278" name="Freeform 275"/>
            <p:cNvSpPr>
              <a:spLocks/>
            </p:cNvSpPr>
            <p:nvPr/>
          </p:nvSpPr>
          <p:spPr bwMode="auto">
            <a:xfrm>
              <a:off x="4004" y="3180"/>
              <a:ext cx="58" cy="43"/>
            </a:xfrm>
            <a:custGeom>
              <a:avLst/>
              <a:gdLst>
                <a:gd name="T0" fmla="*/ 0 w 58"/>
                <a:gd name="T1" fmla="*/ 43 h 43"/>
                <a:gd name="T2" fmla="*/ 8 w 58"/>
                <a:gd name="T3" fmla="*/ 22 h 43"/>
                <a:gd name="T4" fmla="*/ 0 w 58"/>
                <a:gd name="T5" fmla="*/ 0 h 43"/>
                <a:gd name="T6" fmla="*/ 58 w 58"/>
                <a:gd name="T7" fmla="*/ 22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2"/>
                  </a:lnTo>
                  <a:lnTo>
                    <a:pt x="0" y="0"/>
                  </a:lnTo>
                  <a:lnTo>
                    <a:pt x="58" y="22"/>
                  </a:lnTo>
                  <a:lnTo>
                    <a:pt x="0" y="43"/>
                  </a:lnTo>
                  <a:close/>
                </a:path>
              </a:pathLst>
            </a:custGeom>
            <a:solidFill>
              <a:srgbClr val="000000"/>
            </a:solidFill>
            <a:ln w="9525">
              <a:noFill/>
              <a:round/>
              <a:headEnd/>
              <a:tailEnd/>
            </a:ln>
          </p:spPr>
          <p:txBody>
            <a:bodyPr/>
            <a:lstStyle/>
            <a:p>
              <a:endParaRPr lang="zh-CN" altLang="en-US"/>
            </a:p>
          </p:txBody>
        </p:sp>
        <p:sp>
          <p:nvSpPr>
            <p:cNvPr id="279" name="Line 276"/>
            <p:cNvSpPr>
              <a:spLocks noChangeShapeType="1"/>
            </p:cNvSpPr>
            <p:nvPr/>
          </p:nvSpPr>
          <p:spPr bwMode="auto">
            <a:xfrm>
              <a:off x="2973" y="3269"/>
              <a:ext cx="1" cy="110"/>
            </a:xfrm>
            <a:prstGeom prst="line">
              <a:avLst/>
            </a:prstGeom>
            <a:noFill/>
            <a:ln w="12700">
              <a:solidFill>
                <a:srgbClr val="000000"/>
              </a:solidFill>
              <a:round/>
              <a:headEnd/>
              <a:tailEnd/>
            </a:ln>
          </p:spPr>
          <p:txBody>
            <a:bodyPr/>
            <a:lstStyle/>
            <a:p>
              <a:endParaRPr lang="zh-CN" altLang="en-US"/>
            </a:p>
          </p:txBody>
        </p:sp>
        <p:sp>
          <p:nvSpPr>
            <p:cNvPr id="280" name="Rectangle 277"/>
            <p:cNvSpPr>
              <a:spLocks noChangeArrowheads="1"/>
            </p:cNvSpPr>
            <p:nvPr/>
          </p:nvSpPr>
          <p:spPr bwMode="auto">
            <a:xfrm>
              <a:off x="2991" y="3267"/>
              <a:ext cx="117" cy="121"/>
            </a:xfrm>
            <a:prstGeom prst="rect">
              <a:avLst/>
            </a:prstGeom>
            <a:noFill/>
            <a:ln w="9525">
              <a:noFill/>
              <a:miter lim="800000"/>
              <a:headEnd/>
              <a:tailEnd/>
            </a:ln>
          </p:spPr>
          <p:txBody>
            <a:bodyPr/>
            <a:lstStyle/>
            <a:p>
              <a:endParaRPr lang="zh-CN" altLang="en-US"/>
            </a:p>
          </p:txBody>
        </p:sp>
        <p:sp>
          <p:nvSpPr>
            <p:cNvPr id="281" name="Rectangle 278"/>
            <p:cNvSpPr>
              <a:spLocks noChangeArrowheads="1"/>
            </p:cNvSpPr>
            <p:nvPr/>
          </p:nvSpPr>
          <p:spPr bwMode="auto">
            <a:xfrm>
              <a:off x="2991" y="3292"/>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282" name="Line 279"/>
            <p:cNvSpPr>
              <a:spLocks noChangeShapeType="1"/>
            </p:cNvSpPr>
            <p:nvPr/>
          </p:nvSpPr>
          <p:spPr bwMode="auto">
            <a:xfrm>
              <a:off x="2973" y="3383"/>
              <a:ext cx="128" cy="1"/>
            </a:xfrm>
            <a:prstGeom prst="line">
              <a:avLst/>
            </a:prstGeom>
            <a:noFill/>
            <a:ln w="12700">
              <a:solidFill>
                <a:srgbClr val="000000"/>
              </a:solidFill>
              <a:round/>
              <a:headEnd/>
              <a:tailEnd/>
            </a:ln>
          </p:spPr>
          <p:txBody>
            <a:bodyPr/>
            <a:lstStyle/>
            <a:p>
              <a:endParaRPr lang="zh-CN" altLang="en-US"/>
            </a:p>
          </p:txBody>
        </p:sp>
        <p:sp>
          <p:nvSpPr>
            <p:cNvPr id="283" name="Freeform 280"/>
            <p:cNvSpPr>
              <a:spLocks/>
            </p:cNvSpPr>
            <p:nvPr/>
          </p:nvSpPr>
          <p:spPr bwMode="auto">
            <a:xfrm>
              <a:off x="3085" y="3362"/>
              <a:ext cx="58" cy="42"/>
            </a:xfrm>
            <a:custGeom>
              <a:avLst/>
              <a:gdLst>
                <a:gd name="T0" fmla="*/ 0 w 58"/>
                <a:gd name="T1" fmla="*/ 42 h 42"/>
                <a:gd name="T2" fmla="*/ 9 w 58"/>
                <a:gd name="T3" fmla="*/ 21 h 42"/>
                <a:gd name="T4" fmla="*/ 0 w 58"/>
                <a:gd name="T5" fmla="*/ 0 h 42"/>
                <a:gd name="T6" fmla="*/ 58 w 58"/>
                <a:gd name="T7" fmla="*/ 21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9" y="21"/>
                  </a:lnTo>
                  <a:lnTo>
                    <a:pt x="0" y="0"/>
                  </a:lnTo>
                  <a:lnTo>
                    <a:pt x="58" y="21"/>
                  </a:lnTo>
                  <a:lnTo>
                    <a:pt x="0" y="42"/>
                  </a:lnTo>
                  <a:close/>
                </a:path>
              </a:pathLst>
            </a:custGeom>
            <a:solidFill>
              <a:srgbClr val="000000"/>
            </a:solidFill>
            <a:ln w="9525">
              <a:noFill/>
              <a:round/>
              <a:headEnd/>
              <a:tailEnd/>
            </a:ln>
          </p:spPr>
          <p:txBody>
            <a:bodyPr/>
            <a:lstStyle/>
            <a:p>
              <a:endParaRPr lang="zh-CN" altLang="en-US"/>
            </a:p>
          </p:txBody>
        </p:sp>
        <p:sp>
          <p:nvSpPr>
            <p:cNvPr id="284" name="Rectangle 281"/>
            <p:cNvSpPr>
              <a:spLocks noChangeArrowheads="1"/>
            </p:cNvSpPr>
            <p:nvPr/>
          </p:nvSpPr>
          <p:spPr bwMode="auto">
            <a:xfrm>
              <a:off x="3140" y="3307"/>
              <a:ext cx="208" cy="149"/>
            </a:xfrm>
            <a:prstGeom prst="rect">
              <a:avLst/>
            </a:prstGeom>
            <a:noFill/>
            <a:ln w="12700">
              <a:solidFill>
                <a:srgbClr val="000000"/>
              </a:solidFill>
              <a:miter lim="800000"/>
              <a:headEnd/>
              <a:tailEnd/>
            </a:ln>
          </p:spPr>
          <p:txBody>
            <a:bodyPr/>
            <a:lstStyle/>
            <a:p>
              <a:endParaRPr lang="zh-CN" altLang="en-US"/>
            </a:p>
          </p:txBody>
        </p:sp>
        <p:sp>
          <p:nvSpPr>
            <p:cNvPr id="285" name="Rectangle 282"/>
            <p:cNvSpPr>
              <a:spLocks noChangeArrowheads="1"/>
            </p:cNvSpPr>
            <p:nvPr/>
          </p:nvSpPr>
          <p:spPr bwMode="auto">
            <a:xfrm>
              <a:off x="3200" y="3332"/>
              <a:ext cx="137" cy="122"/>
            </a:xfrm>
            <a:prstGeom prst="rect">
              <a:avLst/>
            </a:prstGeom>
            <a:noFill/>
            <a:ln w="9525">
              <a:noFill/>
              <a:miter lim="800000"/>
              <a:headEnd/>
              <a:tailEnd/>
            </a:ln>
          </p:spPr>
          <p:txBody>
            <a:bodyPr/>
            <a:lstStyle/>
            <a:p>
              <a:endParaRPr lang="zh-CN" altLang="en-US"/>
            </a:p>
          </p:txBody>
        </p:sp>
        <p:sp>
          <p:nvSpPr>
            <p:cNvPr id="286" name="Rectangle 283"/>
            <p:cNvSpPr>
              <a:spLocks noChangeArrowheads="1"/>
            </p:cNvSpPr>
            <p:nvPr/>
          </p:nvSpPr>
          <p:spPr bwMode="auto">
            <a:xfrm>
              <a:off x="3200" y="3357"/>
              <a:ext cx="7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R</a:t>
              </a:r>
              <a:endParaRPr lang="en-US" altLang="zh-CN">
                <a:ea typeface="宋体" charset="-122"/>
              </a:endParaRPr>
            </a:p>
          </p:txBody>
        </p:sp>
        <p:sp>
          <p:nvSpPr>
            <p:cNvPr id="287" name="Line 284"/>
            <p:cNvSpPr>
              <a:spLocks noChangeShapeType="1"/>
            </p:cNvSpPr>
            <p:nvPr/>
          </p:nvSpPr>
          <p:spPr bwMode="auto">
            <a:xfrm>
              <a:off x="3353" y="3383"/>
              <a:ext cx="126" cy="1"/>
            </a:xfrm>
            <a:prstGeom prst="line">
              <a:avLst/>
            </a:prstGeom>
            <a:noFill/>
            <a:ln w="12700">
              <a:solidFill>
                <a:srgbClr val="000000"/>
              </a:solidFill>
              <a:round/>
              <a:headEnd/>
              <a:tailEnd/>
            </a:ln>
          </p:spPr>
          <p:txBody>
            <a:bodyPr/>
            <a:lstStyle/>
            <a:p>
              <a:endParaRPr lang="zh-CN" altLang="en-US"/>
            </a:p>
          </p:txBody>
        </p:sp>
        <p:sp>
          <p:nvSpPr>
            <p:cNvPr id="288" name="Freeform 285"/>
            <p:cNvSpPr>
              <a:spLocks/>
            </p:cNvSpPr>
            <p:nvPr/>
          </p:nvSpPr>
          <p:spPr bwMode="auto">
            <a:xfrm>
              <a:off x="3463" y="3362"/>
              <a:ext cx="57" cy="42"/>
            </a:xfrm>
            <a:custGeom>
              <a:avLst/>
              <a:gdLst>
                <a:gd name="T0" fmla="*/ 0 w 57"/>
                <a:gd name="T1" fmla="*/ 42 h 42"/>
                <a:gd name="T2" fmla="*/ 8 w 57"/>
                <a:gd name="T3" fmla="*/ 21 h 42"/>
                <a:gd name="T4" fmla="*/ 0 w 57"/>
                <a:gd name="T5" fmla="*/ 0 h 42"/>
                <a:gd name="T6" fmla="*/ 57 w 57"/>
                <a:gd name="T7" fmla="*/ 21 h 42"/>
                <a:gd name="T8" fmla="*/ 0 w 57"/>
                <a:gd name="T9" fmla="*/ 42 h 42"/>
                <a:gd name="T10" fmla="*/ 0 60000 65536"/>
                <a:gd name="T11" fmla="*/ 0 60000 65536"/>
                <a:gd name="T12" fmla="*/ 0 60000 65536"/>
                <a:gd name="T13" fmla="*/ 0 60000 65536"/>
                <a:gd name="T14" fmla="*/ 0 60000 65536"/>
                <a:gd name="T15" fmla="*/ 0 w 57"/>
                <a:gd name="T16" fmla="*/ 0 h 42"/>
                <a:gd name="T17" fmla="*/ 57 w 57"/>
                <a:gd name="T18" fmla="*/ 42 h 42"/>
              </a:gdLst>
              <a:ahLst/>
              <a:cxnLst>
                <a:cxn ang="T10">
                  <a:pos x="T0" y="T1"/>
                </a:cxn>
                <a:cxn ang="T11">
                  <a:pos x="T2" y="T3"/>
                </a:cxn>
                <a:cxn ang="T12">
                  <a:pos x="T4" y="T5"/>
                </a:cxn>
                <a:cxn ang="T13">
                  <a:pos x="T6" y="T7"/>
                </a:cxn>
                <a:cxn ang="T14">
                  <a:pos x="T8" y="T9"/>
                </a:cxn>
              </a:cxnLst>
              <a:rect l="T15" t="T16" r="T17" b="T18"/>
              <a:pathLst>
                <a:path w="57" h="42">
                  <a:moveTo>
                    <a:pt x="0" y="42"/>
                  </a:moveTo>
                  <a:lnTo>
                    <a:pt x="8" y="21"/>
                  </a:lnTo>
                  <a:lnTo>
                    <a:pt x="0" y="0"/>
                  </a:lnTo>
                  <a:lnTo>
                    <a:pt x="57" y="21"/>
                  </a:lnTo>
                  <a:lnTo>
                    <a:pt x="0" y="42"/>
                  </a:lnTo>
                  <a:close/>
                </a:path>
              </a:pathLst>
            </a:custGeom>
            <a:solidFill>
              <a:srgbClr val="000000"/>
            </a:solidFill>
            <a:ln w="9525">
              <a:noFill/>
              <a:round/>
              <a:headEnd/>
              <a:tailEnd/>
            </a:ln>
          </p:spPr>
          <p:txBody>
            <a:bodyPr/>
            <a:lstStyle/>
            <a:p>
              <a:endParaRPr lang="zh-CN" altLang="en-US"/>
            </a:p>
          </p:txBody>
        </p:sp>
        <p:sp>
          <p:nvSpPr>
            <p:cNvPr id="289" name="Rectangle 286"/>
            <p:cNvSpPr>
              <a:spLocks noChangeArrowheads="1"/>
            </p:cNvSpPr>
            <p:nvPr/>
          </p:nvSpPr>
          <p:spPr bwMode="auto">
            <a:xfrm>
              <a:off x="3520" y="3317"/>
              <a:ext cx="589" cy="148"/>
            </a:xfrm>
            <a:prstGeom prst="rect">
              <a:avLst/>
            </a:prstGeom>
            <a:noFill/>
            <a:ln w="12700">
              <a:solidFill>
                <a:srgbClr val="000000"/>
              </a:solidFill>
              <a:miter lim="800000"/>
              <a:headEnd/>
              <a:tailEnd/>
            </a:ln>
          </p:spPr>
          <p:txBody>
            <a:bodyPr/>
            <a:lstStyle/>
            <a:p>
              <a:endParaRPr lang="zh-CN" altLang="en-US"/>
            </a:p>
          </p:txBody>
        </p:sp>
        <p:sp>
          <p:nvSpPr>
            <p:cNvPr id="290" name="Rectangle 287"/>
            <p:cNvSpPr>
              <a:spLocks noChangeArrowheads="1"/>
            </p:cNvSpPr>
            <p:nvPr/>
          </p:nvSpPr>
          <p:spPr bwMode="auto">
            <a:xfrm>
              <a:off x="3581" y="3343"/>
              <a:ext cx="555" cy="121"/>
            </a:xfrm>
            <a:prstGeom prst="rect">
              <a:avLst/>
            </a:prstGeom>
            <a:noFill/>
            <a:ln w="9525">
              <a:noFill/>
              <a:miter lim="800000"/>
              <a:headEnd/>
              <a:tailEnd/>
            </a:ln>
          </p:spPr>
          <p:txBody>
            <a:bodyPr/>
            <a:lstStyle/>
            <a:p>
              <a:endParaRPr lang="zh-CN" altLang="en-US"/>
            </a:p>
          </p:txBody>
        </p:sp>
        <p:sp>
          <p:nvSpPr>
            <p:cNvPr id="291" name="Rectangle 288"/>
            <p:cNvSpPr>
              <a:spLocks noChangeArrowheads="1"/>
            </p:cNvSpPr>
            <p:nvPr/>
          </p:nvSpPr>
          <p:spPr bwMode="auto">
            <a:xfrm>
              <a:off x="3581" y="3339"/>
              <a:ext cx="40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输出斜杠 </a:t>
              </a:r>
              <a:r>
                <a:rPr lang="en-US" altLang="zh-CN" sz="1000">
                  <a:solidFill>
                    <a:srgbClr val="000000"/>
                  </a:solidFill>
                  <a:latin typeface="宋体" charset="-122"/>
                  <a:ea typeface="宋体" charset="-122"/>
                </a:rPr>
                <a:t>/</a:t>
              </a:r>
              <a:endParaRPr lang="en-US" altLang="zh-CN" sz="2800">
                <a:ea typeface="宋体" charset="-122"/>
              </a:endParaRPr>
            </a:p>
          </p:txBody>
        </p:sp>
        <p:sp>
          <p:nvSpPr>
            <p:cNvPr id="292" name="Line 289"/>
            <p:cNvSpPr>
              <a:spLocks noChangeShapeType="1"/>
            </p:cNvSpPr>
            <p:nvPr/>
          </p:nvSpPr>
          <p:spPr bwMode="auto">
            <a:xfrm>
              <a:off x="4108" y="3393"/>
              <a:ext cx="466" cy="1"/>
            </a:xfrm>
            <a:prstGeom prst="line">
              <a:avLst/>
            </a:prstGeom>
            <a:noFill/>
            <a:ln w="12700">
              <a:solidFill>
                <a:srgbClr val="000000"/>
              </a:solidFill>
              <a:round/>
              <a:headEnd/>
              <a:tailEnd/>
            </a:ln>
          </p:spPr>
          <p:txBody>
            <a:bodyPr/>
            <a:lstStyle/>
            <a:p>
              <a:endParaRPr lang="zh-CN" altLang="en-US"/>
            </a:p>
          </p:txBody>
        </p:sp>
        <p:sp>
          <p:nvSpPr>
            <p:cNvPr id="293" name="Freeform 290"/>
            <p:cNvSpPr>
              <a:spLocks/>
            </p:cNvSpPr>
            <p:nvPr/>
          </p:nvSpPr>
          <p:spPr bwMode="auto">
            <a:xfrm>
              <a:off x="4557" y="3371"/>
              <a:ext cx="58" cy="42"/>
            </a:xfrm>
            <a:custGeom>
              <a:avLst/>
              <a:gdLst>
                <a:gd name="T0" fmla="*/ 0 w 58"/>
                <a:gd name="T1" fmla="*/ 42 h 42"/>
                <a:gd name="T2" fmla="*/ 8 w 58"/>
                <a:gd name="T3" fmla="*/ 22 h 42"/>
                <a:gd name="T4" fmla="*/ 0 w 58"/>
                <a:gd name="T5" fmla="*/ 0 h 42"/>
                <a:gd name="T6" fmla="*/ 58 w 58"/>
                <a:gd name="T7" fmla="*/ 22 h 42"/>
                <a:gd name="T8" fmla="*/ 0 w 58"/>
                <a:gd name="T9" fmla="*/ 42 h 42"/>
                <a:gd name="T10" fmla="*/ 0 60000 65536"/>
                <a:gd name="T11" fmla="*/ 0 60000 65536"/>
                <a:gd name="T12" fmla="*/ 0 60000 65536"/>
                <a:gd name="T13" fmla="*/ 0 60000 65536"/>
                <a:gd name="T14" fmla="*/ 0 60000 65536"/>
                <a:gd name="T15" fmla="*/ 0 w 58"/>
                <a:gd name="T16" fmla="*/ 0 h 42"/>
                <a:gd name="T17" fmla="*/ 58 w 58"/>
                <a:gd name="T18" fmla="*/ 42 h 42"/>
              </a:gdLst>
              <a:ahLst/>
              <a:cxnLst>
                <a:cxn ang="T10">
                  <a:pos x="T0" y="T1"/>
                </a:cxn>
                <a:cxn ang="T11">
                  <a:pos x="T2" y="T3"/>
                </a:cxn>
                <a:cxn ang="T12">
                  <a:pos x="T4" y="T5"/>
                </a:cxn>
                <a:cxn ang="T13">
                  <a:pos x="T6" y="T7"/>
                </a:cxn>
                <a:cxn ang="T14">
                  <a:pos x="T8" y="T9"/>
                </a:cxn>
              </a:cxnLst>
              <a:rect l="T15" t="T16" r="T17" b="T18"/>
              <a:pathLst>
                <a:path w="58" h="42">
                  <a:moveTo>
                    <a:pt x="0" y="42"/>
                  </a:moveTo>
                  <a:lnTo>
                    <a:pt x="8" y="22"/>
                  </a:lnTo>
                  <a:lnTo>
                    <a:pt x="0" y="0"/>
                  </a:lnTo>
                  <a:lnTo>
                    <a:pt x="58" y="22"/>
                  </a:lnTo>
                  <a:lnTo>
                    <a:pt x="0" y="42"/>
                  </a:lnTo>
                  <a:close/>
                </a:path>
              </a:pathLst>
            </a:custGeom>
            <a:solidFill>
              <a:srgbClr val="000000"/>
            </a:solidFill>
            <a:ln w="9525">
              <a:noFill/>
              <a:round/>
              <a:headEnd/>
              <a:tailEnd/>
            </a:ln>
          </p:spPr>
          <p:txBody>
            <a:bodyPr/>
            <a:lstStyle/>
            <a:p>
              <a:endParaRPr lang="zh-CN" altLang="en-US"/>
            </a:p>
          </p:txBody>
        </p:sp>
        <p:sp>
          <p:nvSpPr>
            <p:cNvPr id="294" name="Line 291"/>
            <p:cNvSpPr>
              <a:spLocks noChangeShapeType="1"/>
            </p:cNvSpPr>
            <p:nvPr/>
          </p:nvSpPr>
          <p:spPr bwMode="auto">
            <a:xfrm>
              <a:off x="1670" y="2898"/>
              <a:ext cx="1" cy="179"/>
            </a:xfrm>
            <a:prstGeom prst="line">
              <a:avLst/>
            </a:prstGeom>
            <a:noFill/>
            <a:ln w="12700">
              <a:solidFill>
                <a:srgbClr val="000000"/>
              </a:solidFill>
              <a:round/>
              <a:headEnd/>
              <a:tailEnd/>
            </a:ln>
          </p:spPr>
          <p:txBody>
            <a:bodyPr/>
            <a:lstStyle/>
            <a:p>
              <a:endParaRPr lang="zh-CN" altLang="en-US"/>
            </a:p>
          </p:txBody>
        </p:sp>
        <p:sp>
          <p:nvSpPr>
            <p:cNvPr id="295" name="Freeform 292"/>
            <p:cNvSpPr>
              <a:spLocks/>
            </p:cNvSpPr>
            <p:nvPr/>
          </p:nvSpPr>
          <p:spPr bwMode="auto">
            <a:xfrm>
              <a:off x="1644" y="3064"/>
              <a:ext cx="50" cy="50"/>
            </a:xfrm>
            <a:custGeom>
              <a:avLst/>
              <a:gdLst>
                <a:gd name="T0" fmla="*/ 0 w 50"/>
                <a:gd name="T1" fmla="*/ 0 h 50"/>
                <a:gd name="T2" fmla="*/ 26 w 50"/>
                <a:gd name="T3" fmla="*/ 7 h 50"/>
                <a:gd name="T4" fmla="*/ 50 w 50"/>
                <a:gd name="T5" fmla="*/ 0 h 50"/>
                <a:gd name="T6" fmla="*/ 26 w 50"/>
                <a:gd name="T7" fmla="*/ 50 h 50"/>
                <a:gd name="T8" fmla="*/ 0 w 50"/>
                <a:gd name="T9" fmla="*/ 0 h 50"/>
                <a:gd name="T10" fmla="*/ 0 60000 65536"/>
                <a:gd name="T11" fmla="*/ 0 60000 65536"/>
                <a:gd name="T12" fmla="*/ 0 60000 65536"/>
                <a:gd name="T13" fmla="*/ 0 60000 65536"/>
                <a:gd name="T14" fmla="*/ 0 60000 65536"/>
                <a:gd name="T15" fmla="*/ 0 w 50"/>
                <a:gd name="T16" fmla="*/ 0 h 50"/>
                <a:gd name="T17" fmla="*/ 50 w 50"/>
                <a:gd name="T18" fmla="*/ 50 h 50"/>
              </a:gdLst>
              <a:ahLst/>
              <a:cxnLst>
                <a:cxn ang="T10">
                  <a:pos x="T0" y="T1"/>
                </a:cxn>
                <a:cxn ang="T11">
                  <a:pos x="T2" y="T3"/>
                </a:cxn>
                <a:cxn ang="T12">
                  <a:pos x="T4" y="T5"/>
                </a:cxn>
                <a:cxn ang="T13">
                  <a:pos x="T6" y="T7"/>
                </a:cxn>
                <a:cxn ang="T14">
                  <a:pos x="T8" y="T9"/>
                </a:cxn>
              </a:cxnLst>
              <a:rect l="T15" t="T16" r="T17" b="T18"/>
              <a:pathLst>
                <a:path w="50" h="50">
                  <a:moveTo>
                    <a:pt x="0" y="0"/>
                  </a:moveTo>
                  <a:lnTo>
                    <a:pt x="26" y="7"/>
                  </a:lnTo>
                  <a:lnTo>
                    <a:pt x="50" y="0"/>
                  </a:lnTo>
                  <a:lnTo>
                    <a:pt x="26" y="50"/>
                  </a:lnTo>
                  <a:lnTo>
                    <a:pt x="0" y="0"/>
                  </a:lnTo>
                  <a:close/>
                </a:path>
              </a:pathLst>
            </a:custGeom>
            <a:solidFill>
              <a:srgbClr val="000000"/>
            </a:solidFill>
            <a:ln w="9525">
              <a:noFill/>
              <a:round/>
              <a:headEnd/>
              <a:tailEnd/>
            </a:ln>
          </p:spPr>
          <p:txBody>
            <a:bodyPr/>
            <a:lstStyle/>
            <a:p>
              <a:endParaRPr lang="zh-CN" altLang="en-US"/>
            </a:p>
          </p:txBody>
        </p:sp>
        <p:sp>
          <p:nvSpPr>
            <p:cNvPr id="296" name="Rectangle 293"/>
            <p:cNvSpPr>
              <a:spLocks noChangeArrowheads="1"/>
            </p:cNvSpPr>
            <p:nvPr/>
          </p:nvSpPr>
          <p:spPr bwMode="auto">
            <a:xfrm>
              <a:off x="1687" y="2934"/>
              <a:ext cx="116" cy="122"/>
            </a:xfrm>
            <a:prstGeom prst="rect">
              <a:avLst/>
            </a:prstGeom>
            <a:noFill/>
            <a:ln w="9525">
              <a:noFill/>
              <a:miter lim="800000"/>
              <a:headEnd/>
              <a:tailEnd/>
            </a:ln>
          </p:spPr>
          <p:txBody>
            <a:bodyPr/>
            <a:lstStyle/>
            <a:p>
              <a:endParaRPr lang="zh-CN" altLang="en-US"/>
            </a:p>
          </p:txBody>
        </p:sp>
        <p:sp>
          <p:nvSpPr>
            <p:cNvPr id="297" name="Rectangle 294"/>
            <p:cNvSpPr>
              <a:spLocks noChangeArrowheads="1"/>
            </p:cNvSpPr>
            <p:nvPr/>
          </p:nvSpPr>
          <p:spPr bwMode="auto">
            <a:xfrm>
              <a:off x="1687" y="2959"/>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298" name="Rectangle 295"/>
            <p:cNvSpPr>
              <a:spLocks noChangeArrowheads="1"/>
            </p:cNvSpPr>
            <p:nvPr/>
          </p:nvSpPr>
          <p:spPr bwMode="auto">
            <a:xfrm>
              <a:off x="1966" y="3106"/>
              <a:ext cx="116" cy="122"/>
            </a:xfrm>
            <a:prstGeom prst="rect">
              <a:avLst/>
            </a:prstGeom>
            <a:noFill/>
            <a:ln w="9525">
              <a:noFill/>
              <a:miter lim="800000"/>
              <a:headEnd/>
              <a:tailEnd/>
            </a:ln>
          </p:spPr>
          <p:txBody>
            <a:bodyPr/>
            <a:lstStyle/>
            <a:p>
              <a:endParaRPr lang="zh-CN" altLang="en-US"/>
            </a:p>
          </p:txBody>
        </p:sp>
        <p:sp>
          <p:nvSpPr>
            <p:cNvPr id="299" name="Rectangle 296"/>
            <p:cNvSpPr>
              <a:spLocks noChangeArrowheads="1"/>
            </p:cNvSpPr>
            <p:nvPr/>
          </p:nvSpPr>
          <p:spPr bwMode="auto">
            <a:xfrm>
              <a:off x="1966" y="3131"/>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300" name="Rectangle 297"/>
            <p:cNvSpPr>
              <a:spLocks noChangeArrowheads="1"/>
            </p:cNvSpPr>
            <p:nvPr/>
          </p:nvSpPr>
          <p:spPr bwMode="auto">
            <a:xfrm>
              <a:off x="3276" y="3102"/>
              <a:ext cx="117" cy="122"/>
            </a:xfrm>
            <a:prstGeom prst="rect">
              <a:avLst/>
            </a:prstGeom>
            <a:noFill/>
            <a:ln w="9525">
              <a:noFill/>
              <a:miter lim="800000"/>
              <a:headEnd/>
              <a:tailEnd/>
            </a:ln>
          </p:spPr>
          <p:txBody>
            <a:bodyPr/>
            <a:lstStyle/>
            <a:p>
              <a:endParaRPr lang="zh-CN" altLang="en-US"/>
            </a:p>
          </p:txBody>
        </p:sp>
        <p:sp>
          <p:nvSpPr>
            <p:cNvPr id="301" name="Rectangle 298"/>
            <p:cNvSpPr>
              <a:spLocks noChangeArrowheads="1"/>
            </p:cNvSpPr>
            <p:nvPr/>
          </p:nvSpPr>
          <p:spPr bwMode="auto">
            <a:xfrm>
              <a:off x="3276" y="3126"/>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302" name="Rectangle 299"/>
            <p:cNvSpPr>
              <a:spLocks noChangeArrowheads="1"/>
            </p:cNvSpPr>
            <p:nvPr/>
          </p:nvSpPr>
          <p:spPr bwMode="auto">
            <a:xfrm>
              <a:off x="4097" y="3170"/>
              <a:ext cx="350" cy="121"/>
            </a:xfrm>
            <a:prstGeom prst="rect">
              <a:avLst/>
            </a:prstGeom>
            <a:noFill/>
            <a:ln w="9525">
              <a:noFill/>
              <a:miter lim="800000"/>
              <a:headEnd/>
              <a:tailEnd/>
            </a:ln>
          </p:spPr>
          <p:txBody>
            <a:bodyPr/>
            <a:lstStyle/>
            <a:p>
              <a:endParaRPr lang="zh-CN" altLang="en-US"/>
            </a:p>
          </p:txBody>
        </p:sp>
        <p:sp>
          <p:nvSpPr>
            <p:cNvPr id="303" name="Rectangle 300"/>
            <p:cNvSpPr>
              <a:spLocks noChangeArrowheads="1"/>
            </p:cNvSpPr>
            <p:nvPr/>
          </p:nvSpPr>
          <p:spPr bwMode="auto">
            <a:xfrm>
              <a:off x="4097" y="3197"/>
              <a:ext cx="216"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转入口</a:t>
              </a:r>
              <a:endParaRPr lang="zh-CN" altLang="en-US">
                <a:ea typeface="宋体" charset="-122"/>
              </a:endParaRPr>
            </a:p>
          </p:txBody>
        </p:sp>
        <p:sp>
          <p:nvSpPr>
            <p:cNvPr id="304" name="Line 301"/>
            <p:cNvSpPr>
              <a:spLocks noChangeShapeType="1"/>
            </p:cNvSpPr>
            <p:nvPr/>
          </p:nvSpPr>
          <p:spPr bwMode="auto">
            <a:xfrm>
              <a:off x="1670" y="3269"/>
              <a:ext cx="1" cy="112"/>
            </a:xfrm>
            <a:prstGeom prst="line">
              <a:avLst/>
            </a:prstGeom>
            <a:noFill/>
            <a:ln w="12700">
              <a:solidFill>
                <a:srgbClr val="000000"/>
              </a:solidFill>
              <a:round/>
              <a:headEnd/>
              <a:tailEnd/>
            </a:ln>
          </p:spPr>
          <p:txBody>
            <a:bodyPr/>
            <a:lstStyle/>
            <a:p>
              <a:endParaRPr lang="zh-CN" altLang="en-US"/>
            </a:p>
          </p:txBody>
        </p:sp>
        <p:sp>
          <p:nvSpPr>
            <p:cNvPr id="305" name="Freeform 302"/>
            <p:cNvSpPr>
              <a:spLocks/>
            </p:cNvSpPr>
            <p:nvPr/>
          </p:nvSpPr>
          <p:spPr bwMode="auto">
            <a:xfrm>
              <a:off x="1644" y="3368"/>
              <a:ext cx="50" cy="48"/>
            </a:xfrm>
            <a:custGeom>
              <a:avLst/>
              <a:gdLst>
                <a:gd name="T0" fmla="*/ 0 w 50"/>
                <a:gd name="T1" fmla="*/ 0 h 48"/>
                <a:gd name="T2" fmla="*/ 26 w 50"/>
                <a:gd name="T3" fmla="*/ 7 h 48"/>
                <a:gd name="T4" fmla="*/ 50 w 50"/>
                <a:gd name="T5" fmla="*/ 0 h 48"/>
                <a:gd name="T6" fmla="*/ 26 w 50"/>
                <a:gd name="T7" fmla="*/ 48 h 48"/>
                <a:gd name="T8" fmla="*/ 0 w 50"/>
                <a:gd name="T9" fmla="*/ 0 h 48"/>
                <a:gd name="T10" fmla="*/ 0 60000 65536"/>
                <a:gd name="T11" fmla="*/ 0 60000 65536"/>
                <a:gd name="T12" fmla="*/ 0 60000 65536"/>
                <a:gd name="T13" fmla="*/ 0 60000 65536"/>
                <a:gd name="T14" fmla="*/ 0 60000 65536"/>
                <a:gd name="T15" fmla="*/ 0 w 50"/>
                <a:gd name="T16" fmla="*/ 0 h 48"/>
                <a:gd name="T17" fmla="*/ 50 w 50"/>
                <a:gd name="T18" fmla="*/ 48 h 48"/>
              </a:gdLst>
              <a:ahLst/>
              <a:cxnLst>
                <a:cxn ang="T10">
                  <a:pos x="T0" y="T1"/>
                </a:cxn>
                <a:cxn ang="T11">
                  <a:pos x="T2" y="T3"/>
                </a:cxn>
                <a:cxn ang="T12">
                  <a:pos x="T4" y="T5"/>
                </a:cxn>
                <a:cxn ang="T13">
                  <a:pos x="T6" y="T7"/>
                </a:cxn>
                <a:cxn ang="T14">
                  <a:pos x="T8" y="T9"/>
                </a:cxn>
              </a:cxnLst>
              <a:rect l="T15" t="T16" r="T17" b="T18"/>
              <a:pathLst>
                <a:path w="50" h="48">
                  <a:moveTo>
                    <a:pt x="0" y="0"/>
                  </a:moveTo>
                  <a:lnTo>
                    <a:pt x="26" y="7"/>
                  </a:lnTo>
                  <a:lnTo>
                    <a:pt x="50" y="0"/>
                  </a:lnTo>
                  <a:lnTo>
                    <a:pt x="26" y="48"/>
                  </a:lnTo>
                  <a:lnTo>
                    <a:pt x="0" y="0"/>
                  </a:lnTo>
                  <a:close/>
                </a:path>
              </a:pathLst>
            </a:custGeom>
            <a:solidFill>
              <a:srgbClr val="000000"/>
            </a:solidFill>
            <a:ln w="9525">
              <a:noFill/>
              <a:round/>
              <a:headEnd/>
              <a:tailEnd/>
            </a:ln>
          </p:spPr>
          <p:txBody>
            <a:bodyPr/>
            <a:lstStyle/>
            <a:p>
              <a:endParaRPr lang="zh-CN" altLang="en-US"/>
            </a:p>
          </p:txBody>
        </p:sp>
        <p:sp>
          <p:nvSpPr>
            <p:cNvPr id="306" name="Rectangle 303"/>
            <p:cNvSpPr>
              <a:spLocks noChangeArrowheads="1"/>
            </p:cNvSpPr>
            <p:nvPr/>
          </p:nvSpPr>
          <p:spPr bwMode="auto">
            <a:xfrm>
              <a:off x="1687" y="3301"/>
              <a:ext cx="116" cy="122"/>
            </a:xfrm>
            <a:prstGeom prst="rect">
              <a:avLst/>
            </a:prstGeom>
            <a:noFill/>
            <a:ln w="9525">
              <a:noFill/>
              <a:miter lim="800000"/>
              <a:headEnd/>
              <a:tailEnd/>
            </a:ln>
          </p:spPr>
          <p:txBody>
            <a:bodyPr/>
            <a:lstStyle/>
            <a:p>
              <a:endParaRPr lang="zh-CN" altLang="en-US"/>
            </a:p>
          </p:txBody>
        </p:sp>
        <p:sp>
          <p:nvSpPr>
            <p:cNvPr id="307" name="Rectangle 304"/>
            <p:cNvSpPr>
              <a:spLocks noChangeArrowheads="1"/>
            </p:cNvSpPr>
            <p:nvPr/>
          </p:nvSpPr>
          <p:spPr bwMode="auto">
            <a:xfrm>
              <a:off x="1687" y="3326"/>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308" name="Freeform 305"/>
            <p:cNvSpPr>
              <a:spLocks/>
            </p:cNvSpPr>
            <p:nvPr/>
          </p:nvSpPr>
          <p:spPr bwMode="auto">
            <a:xfrm>
              <a:off x="1259" y="3419"/>
              <a:ext cx="809" cy="186"/>
            </a:xfrm>
            <a:custGeom>
              <a:avLst/>
              <a:gdLst>
                <a:gd name="T0" fmla="*/ 405 w 809"/>
                <a:gd name="T1" fmla="*/ 0 h 186"/>
                <a:gd name="T2" fmla="*/ 0 w 809"/>
                <a:gd name="T3" fmla="*/ 94 h 186"/>
                <a:gd name="T4" fmla="*/ 405 w 809"/>
                <a:gd name="T5" fmla="*/ 186 h 186"/>
                <a:gd name="T6" fmla="*/ 809 w 809"/>
                <a:gd name="T7" fmla="*/ 94 h 186"/>
                <a:gd name="T8" fmla="*/ 405 w 809"/>
                <a:gd name="T9" fmla="*/ 0 h 186"/>
                <a:gd name="T10" fmla="*/ 0 60000 65536"/>
                <a:gd name="T11" fmla="*/ 0 60000 65536"/>
                <a:gd name="T12" fmla="*/ 0 60000 65536"/>
                <a:gd name="T13" fmla="*/ 0 60000 65536"/>
                <a:gd name="T14" fmla="*/ 0 60000 65536"/>
                <a:gd name="T15" fmla="*/ 0 w 809"/>
                <a:gd name="T16" fmla="*/ 0 h 186"/>
                <a:gd name="T17" fmla="*/ 809 w 809"/>
                <a:gd name="T18" fmla="*/ 186 h 186"/>
              </a:gdLst>
              <a:ahLst/>
              <a:cxnLst>
                <a:cxn ang="T10">
                  <a:pos x="T0" y="T1"/>
                </a:cxn>
                <a:cxn ang="T11">
                  <a:pos x="T2" y="T3"/>
                </a:cxn>
                <a:cxn ang="T12">
                  <a:pos x="T4" y="T5"/>
                </a:cxn>
                <a:cxn ang="T13">
                  <a:pos x="T6" y="T7"/>
                </a:cxn>
                <a:cxn ang="T14">
                  <a:pos x="T8" y="T9"/>
                </a:cxn>
              </a:cxnLst>
              <a:rect l="T15" t="T16" r="T17" b="T18"/>
              <a:pathLst>
                <a:path w="809" h="186">
                  <a:moveTo>
                    <a:pt x="405" y="0"/>
                  </a:moveTo>
                  <a:lnTo>
                    <a:pt x="0" y="94"/>
                  </a:lnTo>
                  <a:lnTo>
                    <a:pt x="405" y="186"/>
                  </a:lnTo>
                  <a:lnTo>
                    <a:pt x="809" y="94"/>
                  </a:lnTo>
                  <a:lnTo>
                    <a:pt x="405"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09" name="Rectangle 306"/>
            <p:cNvSpPr>
              <a:spLocks noChangeArrowheads="1"/>
            </p:cNvSpPr>
            <p:nvPr/>
          </p:nvSpPr>
          <p:spPr bwMode="auto">
            <a:xfrm>
              <a:off x="1406" y="3479"/>
              <a:ext cx="609" cy="121"/>
            </a:xfrm>
            <a:prstGeom prst="rect">
              <a:avLst/>
            </a:prstGeom>
            <a:noFill/>
            <a:ln w="9525">
              <a:noFill/>
              <a:miter lim="800000"/>
              <a:headEnd/>
              <a:tailEnd/>
            </a:ln>
          </p:spPr>
          <p:txBody>
            <a:bodyPr/>
            <a:lstStyle/>
            <a:p>
              <a:endParaRPr lang="zh-CN" altLang="en-US"/>
            </a:p>
          </p:txBody>
        </p:sp>
        <p:sp>
          <p:nvSpPr>
            <p:cNvPr id="310" name="Rectangle 307"/>
            <p:cNvSpPr>
              <a:spLocks noChangeArrowheads="1"/>
            </p:cNvSpPr>
            <p:nvPr/>
          </p:nvSpPr>
          <p:spPr bwMode="auto">
            <a:xfrm>
              <a:off x="1406" y="3502"/>
              <a:ext cx="36"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a:t>
              </a:r>
              <a:endParaRPr lang="en-US" altLang="zh-CN">
                <a:ea typeface="宋体" charset="-122"/>
              </a:endParaRPr>
            </a:p>
          </p:txBody>
        </p:sp>
        <p:sp>
          <p:nvSpPr>
            <p:cNvPr id="311" name="Rectangle 308"/>
            <p:cNvSpPr>
              <a:spLocks noChangeArrowheads="1"/>
            </p:cNvSpPr>
            <p:nvPr/>
          </p:nvSpPr>
          <p:spPr bwMode="auto">
            <a:xfrm>
              <a:off x="1496" y="3475"/>
              <a:ext cx="360"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标点符号？</a:t>
              </a:r>
              <a:endParaRPr lang="zh-CN" altLang="en-US">
                <a:ea typeface="宋体" charset="-122"/>
              </a:endParaRPr>
            </a:p>
          </p:txBody>
        </p:sp>
        <p:sp>
          <p:nvSpPr>
            <p:cNvPr id="312" name="Line 309"/>
            <p:cNvSpPr>
              <a:spLocks noChangeShapeType="1"/>
            </p:cNvSpPr>
            <p:nvPr/>
          </p:nvSpPr>
          <p:spPr bwMode="auto">
            <a:xfrm>
              <a:off x="2058" y="3515"/>
              <a:ext cx="128" cy="1"/>
            </a:xfrm>
            <a:prstGeom prst="line">
              <a:avLst/>
            </a:prstGeom>
            <a:noFill/>
            <a:ln w="12700">
              <a:solidFill>
                <a:srgbClr val="000000"/>
              </a:solidFill>
              <a:round/>
              <a:headEnd/>
              <a:tailEnd/>
            </a:ln>
          </p:spPr>
          <p:txBody>
            <a:bodyPr/>
            <a:lstStyle/>
            <a:p>
              <a:endParaRPr lang="zh-CN" altLang="en-US"/>
            </a:p>
          </p:txBody>
        </p:sp>
        <p:sp>
          <p:nvSpPr>
            <p:cNvPr id="313" name="Freeform 310"/>
            <p:cNvSpPr>
              <a:spLocks/>
            </p:cNvSpPr>
            <p:nvPr/>
          </p:nvSpPr>
          <p:spPr bwMode="auto">
            <a:xfrm>
              <a:off x="2169" y="3494"/>
              <a:ext cx="60" cy="43"/>
            </a:xfrm>
            <a:custGeom>
              <a:avLst/>
              <a:gdLst>
                <a:gd name="T0" fmla="*/ 0 w 60"/>
                <a:gd name="T1" fmla="*/ 43 h 43"/>
                <a:gd name="T2" fmla="*/ 9 w 60"/>
                <a:gd name="T3" fmla="*/ 21 h 43"/>
                <a:gd name="T4" fmla="*/ 0 w 60"/>
                <a:gd name="T5" fmla="*/ 0 h 43"/>
                <a:gd name="T6" fmla="*/ 60 w 60"/>
                <a:gd name="T7" fmla="*/ 21 h 43"/>
                <a:gd name="T8" fmla="*/ 0 w 60"/>
                <a:gd name="T9" fmla="*/ 43 h 43"/>
                <a:gd name="T10" fmla="*/ 0 60000 65536"/>
                <a:gd name="T11" fmla="*/ 0 60000 65536"/>
                <a:gd name="T12" fmla="*/ 0 60000 65536"/>
                <a:gd name="T13" fmla="*/ 0 60000 65536"/>
                <a:gd name="T14" fmla="*/ 0 60000 65536"/>
                <a:gd name="T15" fmla="*/ 0 w 60"/>
                <a:gd name="T16" fmla="*/ 0 h 43"/>
                <a:gd name="T17" fmla="*/ 60 w 60"/>
                <a:gd name="T18" fmla="*/ 43 h 43"/>
              </a:gdLst>
              <a:ahLst/>
              <a:cxnLst>
                <a:cxn ang="T10">
                  <a:pos x="T0" y="T1"/>
                </a:cxn>
                <a:cxn ang="T11">
                  <a:pos x="T2" y="T3"/>
                </a:cxn>
                <a:cxn ang="T12">
                  <a:pos x="T4" y="T5"/>
                </a:cxn>
                <a:cxn ang="T13">
                  <a:pos x="T6" y="T7"/>
                </a:cxn>
                <a:cxn ang="T14">
                  <a:pos x="T8" y="T9"/>
                </a:cxn>
              </a:cxnLst>
              <a:rect l="T15" t="T16" r="T17" b="T18"/>
              <a:pathLst>
                <a:path w="60" h="43">
                  <a:moveTo>
                    <a:pt x="0" y="43"/>
                  </a:moveTo>
                  <a:lnTo>
                    <a:pt x="9" y="21"/>
                  </a:lnTo>
                  <a:lnTo>
                    <a:pt x="0" y="0"/>
                  </a:lnTo>
                  <a:lnTo>
                    <a:pt x="60" y="21"/>
                  </a:lnTo>
                  <a:lnTo>
                    <a:pt x="0" y="43"/>
                  </a:lnTo>
                  <a:close/>
                </a:path>
              </a:pathLst>
            </a:custGeom>
            <a:solidFill>
              <a:srgbClr val="000000"/>
            </a:solidFill>
            <a:ln w="9525">
              <a:noFill/>
              <a:round/>
              <a:headEnd/>
              <a:tailEnd/>
            </a:ln>
          </p:spPr>
          <p:txBody>
            <a:bodyPr/>
            <a:lstStyle/>
            <a:p>
              <a:endParaRPr lang="zh-CN" altLang="en-US"/>
            </a:p>
          </p:txBody>
        </p:sp>
        <p:sp>
          <p:nvSpPr>
            <p:cNvPr id="314" name="Rectangle 311"/>
            <p:cNvSpPr>
              <a:spLocks noChangeArrowheads="1"/>
            </p:cNvSpPr>
            <p:nvPr/>
          </p:nvSpPr>
          <p:spPr bwMode="auto">
            <a:xfrm>
              <a:off x="2082" y="3430"/>
              <a:ext cx="117" cy="121"/>
            </a:xfrm>
            <a:prstGeom prst="rect">
              <a:avLst/>
            </a:prstGeom>
            <a:noFill/>
            <a:ln w="9525">
              <a:noFill/>
              <a:miter lim="800000"/>
              <a:headEnd/>
              <a:tailEnd/>
            </a:ln>
          </p:spPr>
          <p:txBody>
            <a:bodyPr/>
            <a:lstStyle/>
            <a:p>
              <a:endParaRPr lang="zh-CN" altLang="en-US"/>
            </a:p>
          </p:txBody>
        </p:sp>
        <p:sp>
          <p:nvSpPr>
            <p:cNvPr id="315" name="Rectangle 312"/>
            <p:cNvSpPr>
              <a:spLocks noChangeArrowheads="1"/>
            </p:cNvSpPr>
            <p:nvPr/>
          </p:nvSpPr>
          <p:spPr bwMode="auto">
            <a:xfrm>
              <a:off x="2082" y="3454"/>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Y</a:t>
              </a:r>
              <a:endParaRPr lang="en-US" altLang="zh-CN">
                <a:ea typeface="宋体" charset="-122"/>
              </a:endParaRPr>
            </a:p>
          </p:txBody>
        </p:sp>
        <p:sp>
          <p:nvSpPr>
            <p:cNvPr id="316" name="Rectangle 313"/>
            <p:cNvSpPr>
              <a:spLocks noChangeArrowheads="1"/>
            </p:cNvSpPr>
            <p:nvPr/>
          </p:nvSpPr>
          <p:spPr bwMode="auto">
            <a:xfrm>
              <a:off x="2234" y="3449"/>
              <a:ext cx="681" cy="149"/>
            </a:xfrm>
            <a:prstGeom prst="rect">
              <a:avLst/>
            </a:prstGeom>
            <a:noFill/>
            <a:ln w="12700">
              <a:solidFill>
                <a:srgbClr val="000000"/>
              </a:solidFill>
              <a:miter lim="800000"/>
              <a:headEnd/>
              <a:tailEnd/>
            </a:ln>
          </p:spPr>
          <p:txBody>
            <a:bodyPr/>
            <a:lstStyle/>
            <a:p>
              <a:endParaRPr lang="zh-CN" altLang="en-US"/>
            </a:p>
          </p:txBody>
        </p:sp>
        <p:sp>
          <p:nvSpPr>
            <p:cNvPr id="317" name="Rectangle 314"/>
            <p:cNvSpPr>
              <a:spLocks noChangeArrowheads="1"/>
            </p:cNvSpPr>
            <p:nvPr/>
          </p:nvSpPr>
          <p:spPr bwMode="auto">
            <a:xfrm>
              <a:off x="2294" y="3474"/>
              <a:ext cx="659" cy="122"/>
            </a:xfrm>
            <a:prstGeom prst="rect">
              <a:avLst/>
            </a:prstGeom>
            <a:noFill/>
            <a:ln w="9525">
              <a:noFill/>
              <a:miter lim="800000"/>
              <a:headEnd/>
              <a:tailEnd/>
            </a:ln>
          </p:spPr>
          <p:txBody>
            <a:bodyPr/>
            <a:lstStyle/>
            <a:p>
              <a:endParaRPr lang="zh-CN" altLang="en-US"/>
            </a:p>
          </p:txBody>
        </p:sp>
        <p:sp>
          <p:nvSpPr>
            <p:cNvPr id="318" name="Rectangle 315"/>
            <p:cNvSpPr>
              <a:spLocks noChangeArrowheads="1"/>
            </p:cNvSpPr>
            <p:nvPr/>
          </p:nvSpPr>
          <p:spPr bwMode="auto">
            <a:xfrm>
              <a:off x="2336" y="3475"/>
              <a:ext cx="48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输出标点符号</a:t>
              </a:r>
              <a:endParaRPr lang="zh-CN" altLang="en-US" sz="2800">
                <a:ea typeface="宋体" charset="-122"/>
              </a:endParaRPr>
            </a:p>
          </p:txBody>
        </p:sp>
        <p:sp>
          <p:nvSpPr>
            <p:cNvPr id="319" name="Line 316"/>
            <p:cNvSpPr>
              <a:spLocks noChangeShapeType="1"/>
            </p:cNvSpPr>
            <p:nvPr/>
          </p:nvSpPr>
          <p:spPr bwMode="auto">
            <a:xfrm>
              <a:off x="2915" y="3524"/>
              <a:ext cx="1660" cy="1"/>
            </a:xfrm>
            <a:prstGeom prst="line">
              <a:avLst/>
            </a:prstGeom>
            <a:noFill/>
            <a:ln w="12700">
              <a:solidFill>
                <a:srgbClr val="000000"/>
              </a:solidFill>
              <a:round/>
              <a:headEnd/>
              <a:tailEnd/>
            </a:ln>
          </p:spPr>
          <p:txBody>
            <a:bodyPr/>
            <a:lstStyle/>
            <a:p>
              <a:endParaRPr lang="zh-CN" altLang="en-US"/>
            </a:p>
          </p:txBody>
        </p:sp>
        <p:sp>
          <p:nvSpPr>
            <p:cNvPr id="320" name="Freeform 317"/>
            <p:cNvSpPr>
              <a:spLocks/>
            </p:cNvSpPr>
            <p:nvPr/>
          </p:nvSpPr>
          <p:spPr bwMode="auto">
            <a:xfrm>
              <a:off x="4557" y="3503"/>
              <a:ext cx="58" cy="43"/>
            </a:xfrm>
            <a:custGeom>
              <a:avLst/>
              <a:gdLst>
                <a:gd name="T0" fmla="*/ 0 w 58"/>
                <a:gd name="T1" fmla="*/ 43 h 43"/>
                <a:gd name="T2" fmla="*/ 8 w 58"/>
                <a:gd name="T3" fmla="*/ 21 h 43"/>
                <a:gd name="T4" fmla="*/ 0 w 58"/>
                <a:gd name="T5" fmla="*/ 0 h 43"/>
                <a:gd name="T6" fmla="*/ 58 w 58"/>
                <a:gd name="T7" fmla="*/ 21 h 43"/>
                <a:gd name="T8" fmla="*/ 0 w 58"/>
                <a:gd name="T9" fmla="*/ 43 h 43"/>
                <a:gd name="T10" fmla="*/ 0 60000 65536"/>
                <a:gd name="T11" fmla="*/ 0 60000 65536"/>
                <a:gd name="T12" fmla="*/ 0 60000 65536"/>
                <a:gd name="T13" fmla="*/ 0 60000 65536"/>
                <a:gd name="T14" fmla="*/ 0 60000 65536"/>
                <a:gd name="T15" fmla="*/ 0 w 58"/>
                <a:gd name="T16" fmla="*/ 0 h 43"/>
                <a:gd name="T17" fmla="*/ 58 w 58"/>
                <a:gd name="T18" fmla="*/ 43 h 43"/>
              </a:gdLst>
              <a:ahLst/>
              <a:cxnLst>
                <a:cxn ang="T10">
                  <a:pos x="T0" y="T1"/>
                </a:cxn>
                <a:cxn ang="T11">
                  <a:pos x="T2" y="T3"/>
                </a:cxn>
                <a:cxn ang="T12">
                  <a:pos x="T4" y="T5"/>
                </a:cxn>
                <a:cxn ang="T13">
                  <a:pos x="T6" y="T7"/>
                </a:cxn>
                <a:cxn ang="T14">
                  <a:pos x="T8" y="T9"/>
                </a:cxn>
              </a:cxnLst>
              <a:rect l="T15" t="T16" r="T17" b="T18"/>
              <a:pathLst>
                <a:path w="58" h="43">
                  <a:moveTo>
                    <a:pt x="0" y="43"/>
                  </a:moveTo>
                  <a:lnTo>
                    <a:pt x="8" y="21"/>
                  </a:lnTo>
                  <a:lnTo>
                    <a:pt x="0" y="0"/>
                  </a:lnTo>
                  <a:lnTo>
                    <a:pt x="58" y="21"/>
                  </a:lnTo>
                  <a:lnTo>
                    <a:pt x="0" y="43"/>
                  </a:lnTo>
                  <a:close/>
                </a:path>
              </a:pathLst>
            </a:custGeom>
            <a:solidFill>
              <a:srgbClr val="000000"/>
            </a:solidFill>
            <a:ln w="9525">
              <a:noFill/>
              <a:round/>
              <a:headEnd/>
              <a:tailEnd/>
            </a:ln>
          </p:spPr>
          <p:txBody>
            <a:bodyPr/>
            <a:lstStyle/>
            <a:p>
              <a:endParaRPr lang="zh-CN" altLang="en-US"/>
            </a:p>
          </p:txBody>
        </p:sp>
        <p:sp>
          <p:nvSpPr>
            <p:cNvPr id="321" name="Line 318"/>
            <p:cNvSpPr>
              <a:spLocks noChangeShapeType="1"/>
            </p:cNvSpPr>
            <p:nvPr/>
          </p:nvSpPr>
          <p:spPr bwMode="auto">
            <a:xfrm>
              <a:off x="1670" y="3612"/>
              <a:ext cx="1" cy="103"/>
            </a:xfrm>
            <a:prstGeom prst="line">
              <a:avLst/>
            </a:prstGeom>
            <a:noFill/>
            <a:ln w="12700">
              <a:solidFill>
                <a:srgbClr val="000000"/>
              </a:solidFill>
              <a:round/>
              <a:headEnd/>
              <a:tailEnd/>
            </a:ln>
          </p:spPr>
          <p:txBody>
            <a:bodyPr/>
            <a:lstStyle/>
            <a:p>
              <a:endParaRPr lang="zh-CN" altLang="en-US"/>
            </a:p>
          </p:txBody>
        </p:sp>
        <p:sp>
          <p:nvSpPr>
            <p:cNvPr id="322" name="Freeform 319"/>
            <p:cNvSpPr>
              <a:spLocks/>
            </p:cNvSpPr>
            <p:nvPr/>
          </p:nvSpPr>
          <p:spPr bwMode="auto">
            <a:xfrm>
              <a:off x="1644" y="3700"/>
              <a:ext cx="50" cy="49"/>
            </a:xfrm>
            <a:custGeom>
              <a:avLst/>
              <a:gdLst>
                <a:gd name="T0" fmla="*/ 0 w 50"/>
                <a:gd name="T1" fmla="*/ 0 h 49"/>
                <a:gd name="T2" fmla="*/ 26 w 50"/>
                <a:gd name="T3" fmla="*/ 8 h 49"/>
                <a:gd name="T4" fmla="*/ 50 w 50"/>
                <a:gd name="T5" fmla="*/ 0 h 49"/>
                <a:gd name="T6" fmla="*/ 26 w 50"/>
                <a:gd name="T7" fmla="*/ 49 h 49"/>
                <a:gd name="T8" fmla="*/ 0 w 50"/>
                <a:gd name="T9" fmla="*/ 0 h 49"/>
                <a:gd name="T10" fmla="*/ 0 60000 65536"/>
                <a:gd name="T11" fmla="*/ 0 60000 65536"/>
                <a:gd name="T12" fmla="*/ 0 60000 65536"/>
                <a:gd name="T13" fmla="*/ 0 60000 65536"/>
                <a:gd name="T14" fmla="*/ 0 60000 65536"/>
                <a:gd name="T15" fmla="*/ 0 w 50"/>
                <a:gd name="T16" fmla="*/ 0 h 49"/>
                <a:gd name="T17" fmla="*/ 50 w 50"/>
                <a:gd name="T18" fmla="*/ 49 h 49"/>
              </a:gdLst>
              <a:ahLst/>
              <a:cxnLst>
                <a:cxn ang="T10">
                  <a:pos x="T0" y="T1"/>
                </a:cxn>
                <a:cxn ang="T11">
                  <a:pos x="T2" y="T3"/>
                </a:cxn>
                <a:cxn ang="T12">
                  <a:pos x="T4" y="T5"/>
                </a:cxn>
                <a:cxn ang="T13">
                  <a:pos x="T6" y="T7"/>
                </a:cxn>
                <a:cxn ang="T14">
                  <a:pos x="T8" y="T9"/>
                </a:cxn>
              </a:cxnLst>
              <a:rect l="T15" t="T16" r="T17" b="T18"/>
              <a:pathLst>
                <a:path w="50" h="49">
                  <a:moveTo>
                    <a:pt x="0" y="0"/>
                  </a:moveTo>
                  <a:lnTo>
                    <a:pt x="26" y="8"/>
                  </a:lnTo>
                  <a:lnTo>
                    <a:pt x="50" y="0"/>
                  </a:lnTo>
                  <a:lnTo>
                    <a:pt x="26" y="49"/>
                  </a:lnTo>
                  <a:lnTo>
                    <a:pt x="0" y="0"/>
                  </a:lnTo>
                  <a:close/>
                </a:path>
              </a:pathLst>
            </a:custGeom>
            <a:solidFill>
              <a:srgbClr val="000000"/>
            </a:solidFill>
            <a:ln w="9525">
              <a:noFill/>
              <a:round/>
              <a:headEnd/>
              <a:tailEnd/>
            </a:ln>
          </p:spPr>
          <p:txBody>
            <a:bodyPr/>
            <a:lstStyle/>
            <a:p>
              <a:endParaRPr lang="zh-CN" altLang="en-US"/>
            </a:p>
          </p:txBody>
        </p:sp>
        <p:sp>
          <p:nvSpPr>
            <p:cNvPr id="323" name="Rectangle 320"/>
            <p:cNvSpPr>
              <a:spLocks noChangeArrowheads="1"/>
            </p:cNvSpPr>
            <p:nvPr/>
          </p:nvSpPr>
          <p:spPr bwMode="auto">
            <a:xfrm>
              <a:off x="1698" y="3630"/>
              <a:ext cx="117" cy="121"/>
            </a:xfrm>
            <a:prstGeom prst="rect">
              <a:avLst/>
            </a:prstGeom>
            <a:noFill/>
            <a:ln w="9525">
              <a:noFill/>
              <a:miter lim="800000"/>
              <a:headEnd/>
              <a:tailEnd/>
            </a:ln>
          </p:spPr>
          <p:txBody>
            <a:bodyPr/>
            <a:lstStyle/>
            <a:p>
              <a:endParaRPr lang="zh-CN" altLang="en-US"/>
            </a:p>
          </p:txBody>
        </p:sp>
        <p:sp>
          <p:nvSpPr>
            <p:cNvPr id="324" name="Rectangle 321"/>
            <p:cNvSpPr>
              <a:spLocks noChangeArrowheads="1"/>
            </p:cNvSpPr>
            <p:nvPr/>
          </p:nvSpPr>
          <p:spPr bwMode="auto">
            <a:xfrm>
              <a:off x="1698" y="3654"/>
              <a:ext cx="52"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N</a:t>
              </a:r>
              <a:endParaRPr lang="en-US" altLang="zh-CN">
                <a:ea typeface="宋体" charset="-122"/>
              </a:endParaRPr>
            </a:p>
          </p:txBody>
        </p:sp>
        <p:sp>
          <p:nvSpPr>
            <p:cNvPr id="325" name="Rectangle 322"/>
            <p:cNvSpPr>
              <a:spLocks noChangeArrowheads="1"/>
            </p:cNvSpPr>
            <p:nvPr/>
          </p:nvSpPr>
          <p:spPr bwMode="auto">
            <a:xfrm>
              <a:off x="1425" y="3743"/>
              <a:ext cx="495" cy="149"/>
            </a:xfrm>
            <a:prstGeom prst="rect">
              <a:avLst/>
            </a:prstGeom>
            <a:noFill/>
            <a:ln w="12700">
              <a:solidFill>
                <a:srgbClr val="000000"/>
              </a:solidFill>
              <a:miter lim="800000"/>
              <a:headEnd/>
              <a:tailEnd/>
            </a:ln>
          </p:spPr>
          <p:txBody>
            <a:bodyPr/>
            <a:lstStyle/>
            <a:p>
              <a:endParaRPr lang="zh-CN" altLang="en-US"/>
            </a:p>
          </p:txBody>
        </p:sp>
        <p:sp>
          <p:nvSpPr>
            <p:cNvPr id="326" name="Rectangle 323"/>
            <p:cNvSpPr>
              <a:spLocks noChangeArrowheads="1"/>
            </p:cNvSpPr>
            <p:nvPr/>
          </p:nvSpPr>
          <p:spPr bwMode="auto">
            <a:xfrm>
              <a:off x="1485" y="3769"/>
              <a:ext cx="453" cy="121"/>
            </a:xfrm>
            <a:prstGeom prst="rect">
              <a:avLst/>
            </a:prstGeom>
            <a:noFill/>
            <a:ln w="9525">
              <a:noFill/>
              <a:miter lim="800000"/>
              <a:headEnd/>
              <a:tailEnd/>
            </a:ln>
          </p:spPr>
          <p:txBody>
            <a:bodyPr/>
            <a:lstStyle/>
            <a:p>
              <a:endParaRPr lang="zh-CN" altLang="en-US"/>
            </a:p>
          </p:txBody>
        </p:sp>
        <p:sp>
          <p:nvSpPr>
            <p:cNvPr id="327" name="Rectangle 324"/>
            <p:cNvSpPr>
              <a:spLocks noChangeArrowheads="1"/>
            </p:cNvSpPr>
            <p:nvPr/>
          </p:nvSpPr>
          <p:spPr bwMode="auto">
            <a:xfrm>
              <a:off x="1503" y="3748"/>
              <a:ext cx="320" cy="96"/>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宋体" charset="-122"/>
                  <a:ea typeface="宋体" charset="-122"/>
                </a:rPr>
                <a:t>错误处理</a:t>
              </a:r>
              <a:endParaRPr lang="zh-CN" altLang="en-US" sz="2800">
                <a:ea typeface="宋体" charset="-122"/>
              </a:endParaRPr>
            </a:p>
          </p:txBody>
        </p:sp>
        <p:sp>
          <p:nvSpPr>
            <p:cNvPr id="328" name="Line 325"/>
            <p:cNvSpPr>
              <a:spLocks noChangeShapeType="1"/>
            </p:cNvSpPr>
            <p:nvPr/>
          </p:nvSpPr>
          <p:spPr bwMode="auto">
            <a:xfrm>
              <a:off x="1162" y="3999"/>
              <a:ext cx="509" cy="1"/>
            </a:xfrm>
            <a:prstGeom prst="line">
              <a:avLst/>
            </a:prstGeom>
            <a:noFill/>
            <a:ln w="12700">
              <a:solidFill>
                <a:srgbClr val="000000"/>
              </a:solidFill>
              <a:round/>
              <a:headEnd/>
              <a:tailEnd/>
            </a:ln>
          </p:spPr>
          <p:txBody>
            <a:bodyPr/>
            <a:lstStyle/>
            <a:p>
              <a:endParaRPr lang="zh-CN" altLang="en-US"/>
            </a:p>
          </p:txBody>
        </p:sp>
        <p:sp>
          <p:nvSpPr>
            <p:cNvPr id="329" name="Line 326"/>
            <p:cNvSpPr>
              <a:spLocks noChangeShapeType="1"/>
            </p:cNvSpPr>
            <p:nvPr/>
          </p:nvSpPr>
          <p:spPr bwMode="auto">
            <a:xfrm>
              <a:off x="1670" y="3896"/>
              <a:ext cx="1" cy="109"/>
            </a:xfrm>
            <a:prstGeom prst="line">
              <a:avLst/>
            </a:prstGeom>
            <a:noFill/>
            <a:ln w="12700">
              <a:solidFill>
                <a:srgbClr val="000000"/>
              </a:solidFill>
              <a:round/>
              <a:headEnd/>
              <a:tailEnd/>
            </a:ln>
          </p:spPr>
          <p:txBody>
            <a:bodyPr/>
            <a:lstStyle/>
            <a:p>
              <a:endParaRPr lang="zh-CN" altLang="en-US"/>
            </a:p>
          </p:txBody>
        </p:sp>
        <p:sp>
          <p:nvSpPr>
            <p:cNvPr id="330" name="Rectangle 327"/>
            <p:cNvSpPr>
              <a:spLocks noChangeArrowheads="1"/>
            </p:cNvSpPr>
            <p:nvPr/>
          </p:nvSpPr>
          <p:spPr bwMode="auto">
            <a:xfrm>
              <a:off x="4522" y="3689"/>
              <a:ext cx="247" cy="120"/>
            </a:xfrm>
            <a:prstGeom prst="rect">
              <a:avLst/>
            </a:prstGeom>
            <a:noFill/>
            <a:ln w="9525">
              <a:noFill/>
              <a:miter lim="800000"/>
              <a:headEnd/>
              <a:tailEnd/>
            </a:ln>
          </p:spPr>
          <p:txBody>
            <a:bodyPr/>
            <a:lstStyle/>
            <a:p>
              <a:endParaRPr lang="zh-CN" altLang="en-US"/>
            </a:p>
          </p:txBody>
        </p:sp>
        <p:sp>
          <p:nvSpPr>
            <p:cNvPr id="331" name="Rectangle 328"/>
            <p:cNvSpPr>
              <a:spLocks noChangeArrowheads="1"/>
            </p:cNvSpPr>
            <p:nvPr/>
          </p:nvSpPr>
          <p:spPr bwMode="auto">
            <a:xfrm>
              <a:off x="4522" y="3716"/>
              <a:ext cx="144"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出口</a:t>
              </a:r>
              <a:endParaRPr lang="zh-CN" altLang="en-US">
                <a:ea typeface="宋体" charset="-122"/>
              </a:endParaRPr>
            </a:p>
          </p:txBody>
        </p:sp>
        <p:sp>
          <p:nvSpPr>
            <p:cNvPr id="332" name="Rectangle 329"/>
            <p:cNvSpPr>
              <a:spLocks noChangeArrowheads="1"/>
            </p:cNvSpPr>
            <p:nvPr/>
          </p:nvSpPr>
          <p:spPr bwMode="auto">
            <a:xfrm>
              <a:off x="1210" y="4068"/>
              <a:ext cx="3698" cy="98"/>
            </a:xfrm>
            <a:prstGeom prst="rect">
              <a:avLst/>
            </a:prstGeom>
            <a:noFill/>
            <a:ln w="9525">
              <a:noFill/>
              <a:miter lim="800000"/>
              <a:headEnd/>
              <a:tailEnd/>
            </a:ln>
          </p:spPr>
          <p:txBody>
            <a:bodyPr/>
            <a:lstStyle/>
            <a:p>
              <a:endParaRPr lang="zh-CN" altLang="en-US"/>
            </a:p>
          </p:txBody>
        </p:sp>
        <p:sp>
          <p:nvSpPr>
            <p:cNvPr id="333" name="Rectangle 330"/>
            <p:cNvSpPr>
              <a:spLocks noChangeArrowheads="1"/>
            </p:cNvSpPr>
            <p:nvPr/>
          </p:nvSpPr>
          <p:spPr bwMode="auto">
            <a:xfrm>
              <a:off x="1210" y="4106"/>
              <a:ext cx="216"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说明：</a:t>
              </a:r>
              <a:endParaRPr lang="zh-CN" altLang="en-US" sz="3200">
                <a:ea typeface="宋体" charset="-122"/>
              </a:endParaRPr>
            </a:p>
          </p:txBody>
        </p:sp>
        <p:sp>
          <p:nvSpPr>
            <p:cNvPr id="334" name="Rectangle 331"/>
            <p:cNvSpPr>
              <a:spLocks noChangeArrowheads="1"/>
            </p:cNvSpPr>
            <p:nvPr/>
          </p:nvSpPr>
          <p:spPr bwMode="auto">
            <a:xfrm>
              <a:off x="1415" y="4103"/>
              <a:ext cx="106"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  R </a:t>
              </a:r>
              <a:endParaRPr lang="en-US" altLang="zh-CN" sz="3200">
                <a:ea typeface="宋体" charset="-122"/>
              </a:endParaRPr>
            </a:p>
          </p:txBody>
        </p:sp>
        <p:sp>
          <p:nvSpPr>
            <p:cNvPr id="335" name="Rectangle 332"/>
            <p:cNvSpPr>
              <a:spLocks noChangeArrowheads="1"/>
            </p:cNvSpPr>
            <p:nvPr/>
          </p:nvSpPr>
          <p:spPr bwMode="auto">
            <a:xfrm>
              <a:off x="1565" y="4106"/>
              <a:ext cx="1440"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为一过程，其功能是向前指针回退一个字符；</a:t>
              </a:r>
              <a:endParaRPr lang="zh-CN" altLang="en-US" sz="3200">
                <a:ea typeface="宋体" charset="-122"/>
              </a:endParaRPr>
            </a:p>
          </p:txBody>
        </p:sp>
        <p:sp>
          <p:nvSpPr>
            <p:cNvPr id="336" name="Rectangle 333"/>
            <p:cNvSpPr>
              <a:spLocks noChangeArrowheads="1"/>
            </p:cNvSpPr>
            <p:nvPr/>
          </p:nvSpPr>
          <p:spPr bwMode="auto">
            <a:xfrm>
              <a:off x="2944" y="4103"/>
              <a:ext cx="377"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      Token  </a:t>
              </a:r>
              <a:endParaRPr lang="en-US" altLang="zh-CN" sz="3600">
                <a:ea typeface="宋体" charset="-122"/>
              </a:endParaRPr>
            </a:p>
          </p:txBody>
        </p:sp>
        <p:sp>
          <p:nvSpPr>
            <p:cNvPr id="337" name="Rectangle 334"/>
            <p:cNvSpPr>
              <a:spLocks noChangeArrowheads="1"/>
            </p:cNvSpPr>
            <p:nvPr/>
          </p:nvSpPr>
          <p:spPr bwMode="auto">
            <a:xfrm>
              <a:off x="3390" y="4106"/>
              <a:ext cx="1008" cy="86"/>
            </a:xfrm>
            <a:prstGeom prst="rect">
              <a:avLst/>
            </a:prstGeom>
            <a:noFill/>
            <a:ln w="9525">
              <a:noFill/>
              <a:miter lim="800000"/>
              <a:headEnd/>
              <a:tailEnd/>
            </a:ln>
          </p:spPr>
          <p:txBody>
            <a:bodyPr wrap="none" lIns="0" tIns="0" rIns="0" bIns="0">
              <a:spAutoFit/>
            </a:bodyPr>
            <a:lstStyle/>
            <a:p>
              <a:r>
                <a:rPr lang="zh-CN" altLang="en-US" sz="900">
                  <a:solidFill>
                    <a:srgbClr val="000000"/>
                  </a:solidFill>
                  <a:latin typeface="宋体" charset="-122"/>
                  <a:ea typeface="宋体" charset="-122"/>
                </a:rPr>
                <a:t>为字符数组，用于存放单词符号</a:t>
              </a:r>
              <a:endParaRPr lang="zh-CN" altLang="en-US" sz="3200">
                <a:ea typeface="宋体" charset="-122"/>
              </a:endParaRPr>
            </a:p>
          </p:txBody>
        </p:sp>
        <p:sp>
          <p:nvSpPr>
            <p:cNvPr id="338" name="Rectangle 335"/>
            <p:cNvSpPr>
              <a:spLocks noChangeArrowheads="1"/>
            </p:cNvSpPr>
            <p:nvPr/>
          </p:nvSpPr>
          <p:spPr bwMode="auto">
            <a:xfrm>
              <a:off x="1966" y="24"/>
              <a:ext cx="258" cy="155"/>
            </a:xfrm>
            <a:prstGeom prst="rect">
              <a:avLst/>
            </a:prstGeom>
            <a:noFill/>
            <a:ln w="9525">
              <a:noFill/>
              <a:miter lim="800000"/>
              <a:headEnd/>
              <a:tailEnd/>
            </a:ln>
          </p:spPr>
          <p:txBody>
            <a:bodyPr/>
            <a:lstStyle/>
            <a:p>
              <a:endParaRPr lang="zh-CN" altLang="en-US"/>
            </a:p>
          </p:txBody>
        </p:sp>
        <p:sp>
          <p:nvSpPr>
            <p:cNvPr id="339" name="Rectangle 336"/>
            <p:cNvSpPr>
              <a:spLocks noChangeArrowheads="1"/>
            </p:cNvSpPr>
            <p:nvPr/>
          </p:nvSpPr>
          <p:spPr bwMode="auto">
            <a:xfrm>
              <a:off x="1966" y="29"/>
              <a:ext cx="132" cy="106"/>
            </a:xfrm>
            <a:prstGeom prst="rect">
              <a:avLst/>
            </a:prstGeom>
            <a:noFill/>
            <a:ln w="9525">
              <a:noFill/>
              <a:miter lim="800000"/>
              <a:headEnd/>
              <a:tailEnd/>
            </a:ln>
          </p:spPr>
          <p:txBody>
            <a:bodyPr wrap="none" lIns="0" tIns="0" rIns="0" bIns="0">
              <a:spAutoFit/>
            </a:bodyPr>
            <a:lstStyle/>
            <a:p>
              <a:r>
                <a:rPr lang="en-US" altLang="zh-CN" sz="1100">
                  <a:solidFill>
                    <a:srgbClr val="000000"/>
                  </a:solidFill>
                  <a:ea typeface="宋体" charset="-122"/>
                </a:rPr>
                <a:t>      </a:t>
              </a:r>
              <a:endParaRPr lang="en-US" altLang="zh-CN">
                <a:ea typeface="宋体" charset="-122"/>
              </a:endParaRPr>
            </a:p>
          </p:txBody>
        </p:sp>
      </p:grpSp>
      <p:graphicFrame>
        <p:nvGraphicFramePr>
          <p:cNvPr id="314371" name="Object 162">
            <a:hlinkClick r:id="rId3" action="ppaction://hlinksldjump"/>
          </p:cNvPr>
          <p:cNvGraphicFramePr>
            <a:graphicFrameLocks noChangeAspect="1"/>
          </p:cNvGraphicFramePr>
          <p:nvPr/>
        </p:nvGraphicFramePr>
        <p:xfrm>
          <a:off x="8307388" y="142875"/>
          <a:ext cx="665162" cy="385763"/>
        </p:xfrm>
        <a:graphic>
          <a:graphicData uri="http://schemas.openxmlformats.org/presentationml/2006/ole">
            <mc:AlternateContent xmlns:mc="http://schemas.openxmlformats.org/markup-compatibility/2006">
              <mc:Choice xmlns:v="urn:schemas-microsoft-com:vml" Requires="v">
                <p:oleObj spid="_x0000_s314372" name="剪辑" r:id="rId4" imgW="7002463" imgH="4060825" progId="">
                  <p:embed/>
                </p:oleObj>
              </mc:Choice>
              <mc:Fallback>
                <p:oleObj name="剪辑" r:id="rId4" imgW="7002463" imgH="4060825" progId="">
                  <p:embed/>
                  <p:pic>
                    <p:nvPicPr>
                      <p:cNvPr id="0" name="Object 1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388" y="142875"/>
                        <a:ext cx="665162"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FEFF0A2-8495-454E-9365-1116445F1A70}" type="slidenum">
              <a:rPr lang="en-US" altLang="zh-CN"/>
              <a:pPr/>
              <a:t>46</a:t>
            </a:fld>
            <a:endParaRPr lang="en-US" altLang="zh-CN"/>
          </a:p>
        </p:txBody>
      </p:sp>
      <p:sp>
        <p:nvSpPr>
          <p:cNvPr id="277506" name="Rectangle 2"/>
          <p:cNvSpPr>
            <a:spLocks noGrp="1" noChangeArrowheads="1"/>
          </p:cNvSpPr>
          <p:nvPr>
            <p:ph type="title"/>
          </p:nvPr>
        </p:nvSpPr>
        <p:spPr/>
        <p:txBody>
          <a:bodyPr/>
          <a:lstStyle/>
          <a:p>
            <a:r>
              <a:rPr lang="zh-CN" altLang="en-US" sz="3600">
                <a:latin typeface="宋体" pitchFamily="2" charset="-122"/>
              </a:rPr>
              <a:t>三、词法分析程序的实现</a:t>
            </a:r>
            <a:endParaRPr lang="zh-CN" altLang="en-US" sz="4400"/>
          </a:p>
        </p:txBody>
      </p:sp>
      <p:sp>
        <p:nvSpPr>
          <p:cNvPr id="277507" name="Rectangle 3"/>
          <p:cNvSpPr>
            <a:spLocks noGrp="1" noChangeArrowheads="1"/>
          </p:cNvSpPr>
          <p:nvPr>
            <p:ph type="body" idx="1"/>
          </p:nvPr>
        </p:nvSpPr>
        <p:spPr/>
        <p:txBody>
          <a:bodyPr/>
          <a:lstStyle/>
          <a:p>
            <a:r>
              <a:rPr lang="zh-CN" altLang="en-US" dirty="0">
                <a:latin typeface="宋体" pitchFamily="2" charset="-122"/>
              </a:rPr>
              <a:t>输出形式</a:t>
            </a:r>
          </a:p>
          <a:p>
            <a:pPr lvl="1"/>
            <a:endParaRPr lang="zh-CN" altLang="en-US" dirty="0">
              <a:latin typeface="宋体" pitchFamily="2" charset="-122"/>
            </a:endParaRPr>
          </a:p>
          <a:p>
            <a:r>
              <a:rPr lang="zh-CN" altLang="en-US" dirty="0">
                <a:latin typeface="宋体" pitchFamily="2" charset="-122"/>
              </a:rPr>
              <a:t>设计全局变量和过程</a:t>
            </a:r>
          </a:p>
          <a:p>
            <a:pPr lvl="1"/>
            <a:endParaRPr lang="zh-CN" altLang="en-US" dirty="0">
              <a:latin typeface="宋体" pitchFamily="2" charset="-122"/>
            </a:endParaRPr>
          </a:p>
          <a:p>
            <a:r>
              <a:rPr lang="zh-CN" altLang="en-US" dirty="0">
                <a:latin typeface="宋体" pitchFamily="2" charset="-122"/>
              </a:rPr>
              <a:t>编制词法分析程</a:t>
            </a:r>
            <a:r>
              <a:rPr lang="zh-CN" dirty="0">
                <a:latin typeface="宋体" pitchFamily="2" charset="-122"/>
              </a:rPr>
              <a:t>序</a:t>
            </a:r>
            <a:endParaRPr lang="zh-CN" altLang="en-US"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wipe(up)">
                                      <p:cBhvr>
                                        <p:cTn id="7" dur="500"/>
                                        <p:tgtEl>
                                          <p:spTgt spid="277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362239C-55E0-4818-82E8-FE7EA31C6961}" type="slidenum">
              <a:rPr lang="en-US" altLang="zh-CN"/>
              <a:pPr/>
              <a:t>47</a:t>
            </a:fld>
            <a:endParaRPr lang="en-US" altLang="zh-CN"/>
          </a:p>
        </p:txBody>
      </p:sp>
      <p:sp>
        <p:nvSpPr>
          <p:cNvPr id="279554" name="Rectangle 2"/>
          <p:cNvSpPr>
            <a:spLocks noGrp="1" noChangeArrowheads="1"/>
          </p:cNvSpPr>
          <p:nvPr>
            <p:ph type="title"/>
          </p:nvPr>
        </p:nvSpPr>
        <p:spPr/>
        <p:txBody>
          <a:bodyPr/>
          <a:lstStyle/>
          <a:p>
            <a:r>
              <a:rPr lang="zh-CN" altLang="en-US" sz="3600" dirty="0">
                <a:latin typeface="宋体" pitchFamily="2" charset="-122"/>
              </a:rPr>
              <a:t>输出形式</a:t>
            </a:r>
            <a:endParaRPr lang="zh-CN" altLang="en-US" dirty="0"/>
          </a:p>
        </p:txBody>
      </p:sp>
      <p:sp>
        <p:nvSpPr>
          <p:cNvPr id="279555" name="Rectangle 3"/>
          <p:cNvSpPr>
            <a:spLocks noGrp="1" noChangeArrowheads="1"/>
          </p:cNvSpPr>
          <p:nvPr>
            <p:ph type="body" idx="1"/>
          </p:nvPr>
        </p:nvSpPr>
        <p:spPr>
          <a:xfrm>
            <a:off x="381000" y="1360488"/>
            <a:ext cx="8077200" cy="4968875"/>
          </a:xfrm>
        </p:spPr>
        <p:txBody>
          <a:bodyPr/>
          <a:lstStyle/>
          <a:p>
            <a:r>
              <a:rPr lang="zh-CN" altLang="en-US" dirty="0">
                <a:latin typeface="宋体" pitchFamily="2" charset="-122"/>
              </a:rPr>
              <a:t>利用翻译表，将识别出的单词的记号以二元式的形式加以输出</a:t>
            </a:r>
          </a:p>
          <a:p>
            <a:r>
              <a:rPr lang="zh-CN" altLang="en-US" dirty="0">
                <a:latin typeface="宋体" pitchFamily="2" charset="-122"/>
              </a:rPr>
              <a:t>二元式的形式：</a:t>
            </a:r>
          </a:p>
          <a:p>
            <a:pPr lvl="1">
              <a:buFontTx/>
              <a:buNone/>
            </a:pPr>
            <a:r>
              <a:rPr lang="zh-CN" altLang="en-US" dirty="0">
                <a:latin typeface="宋体" pitchFamily="2" charset="-122"/>
              </a:rPr>
              <a:t>           </a:t>
            </a:r>
            <a:r>
              <a:rPr lang="en-US" altLang="zh-CN" dirty="0">
                <a:latin typeface="宋体" pitchFamily="2" charset="-122"/>
              </a:rPr>
              <a:t>&lt;</a:t>
            </a:r>
            <a:r>
              <a:rPr lang="zh-CN" altLang="en-US" dirty="0">
                <a:latin typeface="宋体" pitchFamily="2" charset="-122"/>
              </a:rPr>
              <a:t>记号，属性</a:t>
            </a:r>
            <a:r>
              <a:rPr lang="en-US" altLang="zh-CN" dirty="0" smtClean="0">
                <a:latin typeface="宋体" pitchFamily="2" charset="-122"/>
              </a:rPr>
              <a:t>&gt;</a:t>
            </a:r>
          </a:p>
          <a:p>
            <a:r>
              <a:rPr lang="zh-CN" altLang="en-US" dirty="0">
                <a:latin typeface="宋体" pitchFamily="2" charset="-122"/>
              </a:rPr>
              <a:t>翻译</a:t>
            </a:r>
            <a:r>
              <a:rPr lang="zh-CN" altLang="en-US" dirty="0" smtClean="0">
                <a:latin typeface="宋体" pitchFamily="2" charset="-122"/>
              </a:rPr>
              <a:t>表：</a:t>
            </a:r>
            <a:endParaRPr lang="en-US" altLang="zh-CN" dirty="0">
              <a:latin typeface="宋体" pitchFamily="2" charset="-122"/>
            </a:endParaRPr>
          </a:p>
          <a:p>
            <a:pPr lvl="1">
              <a:buFontTx/>
              <a:buNone/>
            </a:pPr>
            <a:endParaRPr lang="en-US" altLang="zh-CN" dirty="0">
              <a:latin typeface="宋体" pitchFamily="2" charset="-122"/>
            </a:endParaRPr>
          </a:p>
          <a:p>
            <a:pPr lvl="1">
              <a:buFontTx/>
              <a:buNone/>
            </a:pPr>
            <a:endParaRPr lang="en-US" altLang="zh-CN"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up)">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up)">
                                      <p:cBhvr>
                                        <p:cTn id="12" dur="500"/>
                                        <p:tgtEl>
                                          <p:spTgt spid="279555">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79555">
                                            <p:txEl>
                                              <p:pRg st="2" end="2"/>
                                            </p:txEl>
                                          </p:spTgt>
                                        </p:tgtEl>
                                        <p:attrNameLst>
                                          <p:attrName>style.visibility</p:attrName>
                                        </p:attrNameLst>
                                      </p:cBhvr>
                                      <p:to>
                                        <p:strVal val="visible"/>
                                      </p:to>
                                    </p:set>
                                    <p:animEffect transition="in" filter="wipe(up)">
                                      <p:cBhvr>
                                        <p:cTn id="16" dur="500"/>
                                        <p:tgtEl>
                                          <p:spTgt spid="27955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9555">
                                            <p:txEl>
                                              <p:pRg st="3" end="3"/>
                                            </p:txEl>
                                          </p:spTgt>
                                        </p:tgtEl>
                                        <p:attrNameLst>
                                          <p:attrName>style.visibility</p:attrName>
                                        </p:attrNameLst>
                                      </p:cBhvr>
                                      <p:to>
                                        <p:strVal val="visible"/>
                                      </p:to>
                                    </p:set>
                                    <p:animEffect transition="in" filter="wipe(up)">
                                      <p:cBhvr>
                                        <p:cTn id="21" dur="500"/>
                                        <p:tgtEl>
                                          <p:spTgt spid="279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灯片编号占位符 3"/>
          <p:cNvSpPr>
            <a:spLocks noGrp="1"/>
          </p:cNvSpPr>
          <p:nvPr>
            <p:ph type="sldNum" sz="quarter" idx="10"/>
          </p:nvPr>
        </p:nvSpPr>
        <p:spPr/>
        <p:txBody>
          <a:bodyPr/>
          <a:lstStyle/>
          <a:p>
            <a:fld id="{894D6AA1-524F-4916-ABCB-25602939E7D0}" type="slidenum">
              <a:rPr lang="en-US" altLang="zh-CN"/>
              <a:pPr/>
              <a:t>48</a:t>
            </a:fld>
            <a:endParaRPr lang="en-US" altLang="zh-CN"/>
          </a:p>
        </p:txBody>
      </p:sp>
      <p:sp>
        <p:nvSpPr>
          <p:cNvPr id="677" name="Rectangle 2"/>
          <p:cNvSpPr>
            <a:spLocks noGrp="1" noChangeArrowheads="1"/>
          </p:cNvSpPr>
          <p:nvPr>
            <p:ph type="title"/>
          </p:nvPr>
        </p:nvSpPr>
        <p:spPr>
          <a:xfrm>
            <a:off x="304800" y="152400"/>
            <a:ext cx="756810" cy="2511516"/>
          </a:xfrm>
        </p:spPr>
        <p:txBody>
          <a:bodyPr/>
          <a:lstStyle/>
          <a:p>
            <a:r>
              <a:rPr lang="zh-CN" altLang="en-US" dirty="0" smtClean="0"/>
              <a:t>翻译表</a:t>
            </a:r>
            <a:endParaRPr lang="zh-CN" altLang="en-US" dirty="0"/>
          </a:p>
        </p:txBody>
      </p:sp>
      <p:graphicFrame>
        <p:nvGraphicFramePr>
          <p:cNvPr id="351235" name="Object 3"/>
          <p:cNvGraphicFramePr>
            <a:graphicFrameLocks noChangeAspect="1"/>
          </p:cNvGraphicFramePr>
          <p:nvPr/>
        </p:nvGraphicFramePr>
        <p:xfrm>
          <a:off x="1014413" y="301625"/>
          <a:ext cx="7845425" cy="6473825"/>
        </p:xfrm>
        <a:graphic>
          <a:graphicData uri="http://schemas.openxmlformats.org/presentationml/2006/ole">
            <mc:AlternateContent xmlns:mc="http://schemas.openxmlformats.org/markup-compatibility/2006">
              <mc:Choice xmlns:v="urn:schemas-microsoft-com:vml" Requires="v">
                <p:oleObj spid="_x0000_s351236" name="Document" r:id="rId4" imgW="5790959" imgH="4751439" progId="Word.Document.8">
                  <p:embed/>
                </p:oleObj>
              </mc:Choice>
              <mc:Fallback>
                <p:oleObj name="Document" r:id="rId4" imgW="5790959" imgH="475143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413" y="301625"/>
                        <a:ext cx="7845425" cy="647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E68D0DF-48CD-442A-BFAE-3C4DFB4004B7}" type="slidenum">
              <a:rPr lang="en-US" altLang="zh-CN"/>
              <a:pPr/>
              <a:t>49</a:t>
            </a:fld>
            <a:endParaRPr lang="en-US" altLang="zh-CN"/>
          </a:p>
        </p:txBody>
      </p:sp>
      <p:sp>
        <p:nvSpPr>
          <p:cNvPr id="285698" name="Rectangle 2"/>
          <p:cNvSpPr>
            <a:spLocks noGrp="1" noChangeArrowheads="1"/>
          </p:cNvSpPr>
          <p:nvPr>
            <p:ph type="body" idx="1"/>
          </p:nvPr>
        </p:nvSpPr>
        <p:spPr>
          <a:xfrm>
            <a:off x="304800" y="953725"/>
            <a:ext cx="8587680" cy="5760640"/>
          </a:xfrm>
        </p:spPr>
        <p:txBody>
          <a:bodyPr>
            <a:normAutofit fontScale="92500"/>
          </a:bodyPr>
          <a:lstStyle/>
          <a:p>
            <a:pPr marL="0" lvl="0" indent="0">
              <a:buNone/>
            </a:pPr>
            <a:r>
              <a:rPr lang="en-US" altLang="zh-CN" sz="2400" dirty="0" smtClean="0"/>
              <a:t> (1)</a:t>
            </a:r>
            <a:r>
              <a:rPr lang="en-US" altLang="zh-CN" sz="2400" dirty="0" smtClean="0">
                <a:solidFill>
                  <a:srgbClr val="0000FF"/>
                </a:solidFill>
              </a:rPr>
              <a:t>state</a:t>
            </a:r>
            <a:r>
              <a:rPr lang="zh-CN" altLang="zh-CN" sz="2400" dirty="0"/>
              <a:t>：整型变量，当前状态指示。</a:t>
            </a:r>
          </a:p>
          <a:p>
            <a:pPr marL="0" lvl="0" indent="0">
              <a:buNone/>
            </a:pPr>
            <a:r>
              <a:rPr lang="en-US" altLang="zh-CN" sz="2400" dirty="0" smtClean="0"/>
              <a:t> (2)</a:t>
            </a:r>
            <a:r>
              <a:rPr lang="en-US" altLang="zh-CN" sz="2400" dirty="0" smtClean="0">
                <a:solidFill>
                  <a:srgbClr val="0000FF"/>
                </a:solidFill>
              </a:rPr>
              <a:t>C</a:t>
            </a:r>
            <a:r>
              <a:rPr lang="zh-CN" altLang="zh-CN" sz="2400" dirty="0"/>
              <a:t>：字符变量，存放当前读入的字符。</a:t>
            </a:r>
          </a:p>
          <a:p>
            <a:pPr marL="0" lvl="0" indent="0">
              <a:buNone/>
            </a:pPr>
            <a:r>
              <a:rPr lang="en-US" altLang="zh-CN" sz="2400" dirty="0" smtClean="0"/>
              <a:t> (3)</a:t>
            </a:r>
            <a:r>
              <a:rPr lang="en-US" altLang="zh-CN" sz="2400" dirty="0" smtClean="0">
                <a:solidFill>
                  <a:srgbClr val="0000FF"/>
                </a:solidFill>
              </a:rPr>
              <a:t>token</a:t>
            </a:r>
            <a:r>
              <a:rPr lang="zh-CN" altLang="zh-CN" sz="2400" dirty="0"/>
              <a:t>：字符数组，存放当前正在识别的单词字符串。</a:t>
            </a:r>
          </a:p>
          <a:p>
            <a:pPr marL="0" indent="0">
              <a:buNone/>
            </a:pPr>
            <a:r>
              <a:rPr lang="en-US" altLang="zh-CN" sz="2400" dirty="0" smtClean="0"/>
              <a:t> (4)</a:t>
            </a:r>
            <a:r>
              <a:rPr lang="en-US" altLang="zh-CN" sz="2400" dirty="0" smtClean="0">
                <a:solidFill>
                  <a:srgbClr val="0000FF"/>
                </a:solidFill>
              </a:rPr>
              <a:t>buffer</a:t>
            </a:r>
            <a:r>
              <a:rPr lang="zh-CN" altLang="zh-CN" sz="2400" dirty="0"/>
              <a:t>：字符数组，输入缓冲区。</a:t>
            </a:r>
          </a:p>
          <a:p>
            <a:pPr marL="0" indent="0">
              <a:buNone/>
            </a:pPr>
            <a:r>
              <a:rPr lang="en-US" altLang="zh-CN" sz="2400" dirty="0" smtClean="0"/>
              <a:t> (5)</a:t>
            </a:r>
            <a:r>
              <a:rPr lang="en-US" altLang="zh-CN" sz="2400" dirty="0" smtClean="0">
                <a:solidFill>
                  <a:srgbClr val="0000FF"/>
                </a:solidFill>
              </a:rPr>
              <a:t>forward</a:t>
            </a:r>
            <a:r>
              <a:rPr lang="zh-CN" altLang="zh-CN" sz="2400" dirty="0"/>
              <a:t>：字符指针，向前指针。</a:t>
            </a:r>
          </a:p>
          <a:p>
            <a:pPr marL="0" indent="0">
              <a:buNone/>
            </a:pPr>
            <a:r>
              <a:rPr lang="en-US" altLang="zh-CN" sz="2400" dirty="0" smtClean="0"/>
              <a:t> (6)</a:t>
            </a:r>
            <a:r>
              <a:rPr lang="en-US" altLang="zh-CN" sz="2400" dirty="0" err="1" smtClean="0">
                <a:solidFill>
                  <a:srgbClr val="0000FF"/>
                </a:solidFill>
              </a:rPr>
              <a:t>lexemebegin</a:t>
            </a:r>
            <a:r>
              <a:rPr lang="zh-CN" altLang="zh-CN" sz="2400" dirty="0"/>
              <a:t>：字符指针，</a:t>
            </a:r>
            <a:r>
              <a:rPr lang="zh-CN" altLang="zh-CN" sz="2400" dirty="0" smtClean="0"/>
              <a:t>指向</a:t>
            </a:r>
            <a:r>
              <a:rPr lang="en-US" altLang="zh-CN" sz="2400" dirty="0" smtClean="0"/>
              <a:t>buffer</a:t>
            </a:r>
            <a:r>
              <a:rPr lang="zh-CN" altLang="zh-CN" sz="2400" dirty="0" smtClean="0"/>
              <a:t>中</a:t>
            </a:r>
            <a:r>
              <a:rPr lang="zh-CN" altLang="zh-CN" sz="2400" dirty="0"/>
              <a:t>当前单词的开始位置。</a:t>
            </a:r>
          </a:p>
          <a:p>
            <a:pPr marL="0" indent="0">
              <a:buNone/>
            </a:pPr>
            <a:r>
              <a:rPr lang="en-US" altLang="zh-CN" sz="2400" dirty="0" smtClean="0"/>
              <a:t> (</a:t>
            </a:r>
            <a:r>
              <a:rPr lang="en-US" altLang="zh-CN" sz="2400" dirty="0"/>
              <a:t>7)</a:t>
            </a:r>
            <a:r>
              <a:rPr lang="en-US" altLang="zh-CN" sz="2400" dirty="0" err="1">
                <a:solidFill>
                  <a:srgbClr val="0000FF"/>
                </a:solidFill>
              </a:rPr>
              <a:t>get_char</a:t>
            </a:r>
            <a:r>
              <a:rPr lang="zh-CN" altLang="zh-CN" sz="2400" dirty="0"/>
              <a:t>：过程，每调用一次，根据</a:t>
            </a:r>
            <a:r>
              <a:rPr lang="en-US" altLang="zh-CN" sz="2400" dirty="0"/>
              <a:t>forward</a:t>
            </a:r>
            <a:r>
              <a:rPr lang="zh-CN" altLang="zh-CN" sz="2400" dirty="0"/>
              <a:t>的指示从</a:t>
            </a:r>
            <a:r>
              <a:rPr lang="en-US" altLang="zh-CN" sz="2400" dirty="0"/>
              <a:t>buffer</a:t>
            </a:r>
            <a:r>
              <a:rPr lang="zh-CN" altLang="zh-CN" sz="2400" dirty="0" smtClean="0"/>
              <a:t>中</a:t>
            </a:r>
            <a:r>
              <a:rPr lang="en-US" altLang="zh-CN" sz="2400" dirty="0" smtClean="0"/>
              <a:t/>
            </a:r>
            <a:br>
              <a:rPr lang="en-US" altLang="zh-CN" sz="2400" dirty="0" smtClean="0"/>
            </a:br>
            <a:r>
              <a:rPr lang="en-US" altLang="zh-CN" sz="2400" dirty="0" smtClean="0"/>
              <a:t>    </a:t>
            </a:r>
            <a:r>
              <a:rPr lang="zh-CN" altLang="zh-CN" sz="2400" dirty="0" smtClean="0"/>
              <a:t>读</a:t>
            </a:r>
            <a:r>
              <a:rPr lang="zh-CN" altLang="zh-CN" sz="2400" dirty="0"/>
              <a:t>一个字符，并把它放入变量</a:t>
            </a:r>
            <a:r>
              <a:rPr lang="en-US" altLang="zh-CN" sz="2400" dirty="0"/>
              <a:t>C</a:t>
            </a:r>
            <a:r>
              <a:rPr lang="zh-CN" altLang="zh-CN" sz="2400" dirty="0"/>
              <a:t>中，然后，移动</a:t>
            </a:r>
            <a:r>
              <a:rPr lang="en-US" altLang="zh-CN" sz="2400" dirty="0"/>
              <a:t>forward</a:t>
            </a:r>
            <a:r>
              <a:rPr lang="zh-CN" altLang="zh-CN" sz="2400" dirty="0"/>
              <a:t>，使</a:t>
            </a:r>
            <a:r>
              <a:rPr lang="zh-CN" altLang="zh-CN" sz="2400" dirty="0" smtClean="0"/>
              <a:t>之</a:t>
            </a:r>
            <a:r>
              <a:rPr lang="en-US" altLang="zh-CN" sz="2400" dirty="0" smtClean="0"/>
              <a:t/>
            </a:r>
            <a:br>
              <a:rPr lang="en-US" altLang="zh-CN" sz="2400" dirty="0" smtClean="0"/>
            </a:br>
            <a:r>
              <a:rPr lang="en-US" altLang="zh-CN" sz="2400" dirty="0" smtClean="0"/>
              <a:t>    </a:t>
            </a:r>
            <a:r>
              <a:rPr lang="zh-CN" altLang="zh-CN" sz="2400" dirty="0" smtClean="0"/>
              <a:t>指向</a:t>
            </a:r>
            <a:r>
              <a:rPr lang="zh-CN" altLang="zh-CN" sz="2400" dirty="0"/>
              <a:t>下一个字符。</a:t>
            </a:r>
          </a:p>
          <a:p>
            <a:pPr marL="0" indent="0">
              <a:buNone/>
            </a:pPr>
            <a:r>
              <a:rPr lang="en-US" altLang="zh-CN" sz="2400" dirty="0" smtClean="0"/>
              <a:t> (</a:t>
            </a:r>
            <a:r>
              <a:rPr lang="en-US" altLang="zh-CN" sz="2400" dirty="0"/>
              <a:t>8)</a:t>
            </a:r>
            <a:r>
              <a:rPr lang="en-US" altLang="zh-CN" sz="2400" dirty="0" err="1">
                <a:solidFill>
                  <a:srgbClr val="0000FF"/>
                </a:solidFill>
              </a:rPr>
              <a:t>get_nbc</a:t>
            </a:r>
            <a:r>
              <a:rPr lang="zh-CN" altLang="zh-CN" sz="2400" dirty="0"/>
              <a:t>：过程</a:t>
            </a:r>
            <a:r>
              <a:rPr lang="zh-CN" altLang="zh-CN" sz="2400" dirty="0" smtClean="0"/>
              <a:t>，检查</a:t>
            </a:r>
            <a:r>
              <a:rPr lang="en-US" altLang="zh-CN" sz="2400" dirty="0"/>
              <a:t>C</a:t>
            </a:r>
            <a:r>
              <a:rPr lang="zh-CN" altLang="zh-CN" sz="2400" dirty="0"/>
              <a:t>中的字符是否为空格，</a:t>
            </a:r>
            <a:r>
              <a:rPr lang="zh-CN" altLang="zh-CN" sz="2400" dirty="0" smtClean="0"/>
              <a:t>若是</a:t>
            </a:r>
            <a:r>
              <a:rPr lang="zh-CN" altLang="zh-CN" sz="2400" dirty="0"/>
              <a:t>，则反复</a:t>
            </a:r>
            <a:r>
              <a:rPr lang="zh-CN" altLang="zh-CN" sz="2400" dirty="0" smtClean="0"/>
              <a:t>调</a:t>
            </a:r>
            <a:r>
              <a:rPr lang="en-US" altLang="zh-CN" sz="2400" dirty="0" smtClean="0"/>
              <a:t/>
            </a:r>
            <a:br>
              <a:rPr lang="en-US" altLang="zh-CN" sz="2400" dirty="0" smtClean="0"/>
            </a:br>
            <a:r>
              <a:rPr lang="en-US" altLang="zh-CN" sz="2400" dirty="0" smtClean="0"/>
              <a:t>    </a:t>
            </a:r>
            <a:r>
              <a:rPr lang="zh-CN" altLang="zh-CN" sz="2400" dirty="0" smtClean="0"/>
              <a:t>用</a:t>
            </a:r>
            <a:r>
              <a:rPr lang="zh-CN" altLang="zh-CN" sz="2400" dirty="0"/>
              <a:t>过程</a:t>
            </a:r>
            <a:r>
              <a:rPr lang="en-US" altLang="zh-CN" sz="2400" dirty="0" err="1"/>
              <a:t>get_char</a:t>
            </a:r>
            <a:r>
              <a:rPr lang="zh-CN" altLang="zh-CN" sz="2400" dirty="0"/>
              <a:t>，直到</a:t>
            </a:r>
            <a:r>
              <a:rPr lang="en-US" altLang="zh-CN" sz="2400" dirty="0"/>
              <a:t>C</a:t>
            </a:r>
            <a:r>
              <a:rPr lang="zh-CN" altLang="zh-CN" sz="2400" dirty="0"/>
              <a:t>中进入一个非空字符为止。</a:t>
            </a:r>
          </a:p>
          <a:p>
            <a:pPr marL="0" indent="0">
              <a:buNone/>
            </a:pPr>
            <a:r>
              <a:rPr lang="en-US" altLang="zh-CN" sz="2400" dirty="0" smtClean="0"/>
              <a:t> (</a:t>
            </a:r>
            <a:r>
              <a:rPr lang="en-US" altLang="zh-CN" sz="2400" dirty="0"/>
              <a:t>9)</a:t>
            </a:r>
            <a:r>
              <a:rPr lang="en-US" altLang="zh-CN" sz="2400" dirty="0">
                <a:solidFill>
                  <a:srgbClr val="0000FF"/>
                </a:solidFill>
              </a:rPr>
              <a:t>cat</a:t>
            </a:r>
            <a:r>
              <a:rPr lang="zh-CN" altLang="zh-CN" sz="2400" dirty="0"/>
              <a:t>：过程，把</a:t>
            </a:r>
            <a:r>
              <a:rPr lang="en-US" altLang="zh-CN" sz="2400" dirty="0"/>
              <a:t>C</a:t>
            </a:r>
            <a:r>
              <a:rPr lang="zh-CN" altLang="zh-CN" sz="2400" dirty="0"/>
              <a:t>中的字符连接在</a:t>
            </a:r>
            <a:r>
              <a:rPr lang="en-US" altLang="zh-CN" sz="2400" dirty="0"/>
              <a:t>token</a:t>
            </a:r>
            <a:r>
              <a:rPr lang="zh-CN" altLang="zh-CN" sz="2400" dirty="0"/>
              <a:t>中的字符串后面。</a:t>
            </a:r>
          </a:p>
          <a:p>
            <a:pPr marL="0" lvl="0" indent="0">
              <a:buNone/>
            </a:pPr>
            <a:r>
              <a:rPr lang="en-US" altLang="zh-CN" sz="2400" dirty="0" smtClean="0"/>
              <a:t>(10)</a:t>
            </a:r>
            <a:r>
              <a:rPr lang="en-US" altLang="zh-CN" sz="2400" dirty="0" err="1" smtClean="0">
                <a:solidFill>
                  <a:srgbClr val="0000FF"/>
                </a:solidFill>
              </a:rPr>
              <a:t>iskey</a:t>
            </a:r>
            <a:r>
              <a:rPr lang="zh-CN" altLang="zh-CN" sz="2400" dirty="0"/>
              <a:t>：整型变量，值为</a:t>
            </a:r>
            <a:r>
              <a:rPr lang="en-US" altLang="zh-CN" sz="2400" dirty="0"/>
              <a:t>-1</a:t>
            </a:r>
            <a:r>
              <a:rPr lang="zh-CN" altLang="zh-CN" sz="2400" dirty="0"/>
              <a:t>，表示识别出的单词是用户</a:t>
            </a:r>
            <a:r>
              <a:rPr lang="zh-CN" altLang="zh-CN" sz="2400" dirty="0" smtClean="0"/>
              <a:t>自定义</a:t>
            </a:r>
            <a:r>
              <a:rPr lang="en-US" altLang="zh-CN" sz="2400" dirty="0" smtClean="0"/>
              <a:t/>
            </a:r>
            <a:br>
              <a:rPr lang="en-US" altLang="zh-CN" sz="2400" dirty="0" smtClean="0"/>
            </a:br>
            <a:r>
              <a:rPr lang="en-US" altLang="zh-CN" sz="2400" dirty="0" smtClean="0"/>
              <a:t>    </a:t>
            </a:r>
            <a:r>
              <a:rPr lang="zh-CN" altLang="zh-CN" sz="2400" dirty="0" smtClean="0"/>
              <a:t>标识符</a:t>
            </a:r>
            <a:r>
              <a:rPr lang="zh-CN" altLang="zh-CN" sz="2400" dirty="0"/>
              <a:t>，否则，表示识别出的单词是关键字，其值为关键字</a:t>
            </a:r>
            <a:r>
              <a:rPr lang="zh-CN" altLang="zh-CN" sz="2400" dirty="0" smtClean="0"/>
              <a:t>的</a:t>
            </a:r>
            <a:r>
              <a:rPr lang="en-US" altLang="zh-CN" sz="2400" dirty="0" smtClean="0"/>
              <a:t/>
            </a:r>
            <a:br>
              <a:rPr lang="en-US" altLang="zh-CN" sz="2400" dirty="0" smtClean="0"/>
            </a:br>
            <a:r>
              <a:rPr lang="en-US" altLang="zh-CN" sz="2400" dirty="0" smtClean="0"/>
              <a:t>    </a:t>
            </a:r>
            <a:r>
              <a:rPr lang="zh-CN" altLang="zh-CN" sz="2400" dirty="0" smtClean="0"/>
              <a:t>记号。</a:t>
            </a:r>
            <a:endParaRPr lang="zh-CN" altLang="zh-CN" sz="2400" dirty="0"/>
          </a:p>
        </p:txBody>
      </p:sp>
      <p:sp>
        <p:nvSpPr>
          <p:cNvPr id="285699" name="Rectangle 3"/>
          <p:cNvSpPr>
            <a:spLocks noGrp="1" noChangeArrowheads="1"/>
          </p:cNvSpPr>
          <p:nvPr>
            <p:ph type="title"/>
          </p:nvPr>
        </p:nvSpPr>
        <p:spPr>
          <a:xfrm>
            <a:off x="304800" y="152400"/>
            <a:ext cx="8610600" cy="609600"/>
          </a:xfrm>
          <a:noFill/>
          <a:ln/>
        </p:spPr>
        <p:txBody>
          <a:bodyPr/>
          <a:lstStyle/>
          <a:p>
            <a:r>
              <a:rPr lang="zh-CN" altLang="en-US" sz="3200" dirty="0">
                <a:solidFill>
                  <a:srgbClr val="FF0000"/>
                </a:solidFill>
                <a:latin typeface="宋体" pitchFamily="2" charset="-122"/>
              </a:rPr>
              <a:t>设计全局变量和</a:t>
            </a:r>
            <a:r>
              <a:rPr lang="zh-CN" altLang="en-US" sz="3200" dirty="0" smtClean="0">
                <a:solidFill>
                  <a:srgbClr val="FF0000"/>
                </a:solidFill>
                <a:latin typeface="宋体" pitchFamily="2" charset="-122"/>
              </a:rPr>
              <a:t>过程</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5698"/>
                                        </p:tgtEl>
                                        <p:attrNameLst>
                                          <p:attrName>style.visibility</p:attrName>
                                        </p:attrNameLst>
                                      </p:cBhvr>
                                      <p:to>
                                        <p:strVal val="visible"/>
                                      </p:to>
                                    </p:set>
                                    <p:animEffect transition="in" filter="wipe(up)">
                                      <p:cBhvr>
                                        <p:cTn id="7" dur="500"/>
                                        <p:tgtEl>
                                          <p:spTgt spid="285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3.1 </a:t>
            </a:r>
            <a:r>
              <a:rPr lang="zh-CN" altLang="en-US" sz="3600" dirty="0" smtClean="0"/>
              <a:t>词法分析程序与语法分析程序的关系</a:t>
            </a:r>
            <a:endParaRPr lang="zh-CN" altLang="en-US" sz="3600" dirty="0"/>
          </a:p>
        </p:txBody>
      </p:sp>
      <p:sp>
        <p:nvSpPr>
          <p:cNvPr id="3" name="内容占位符 2"/>
          <p:cNvSpPr>
            <a:spLocks noGrp="1"/>
          </p:cNvSpPr>
          <p:nvPr>
            <p:ph idx="1"/>
          </p:nvPr>
        </p:nvSpPr>
        <p:spPr/>
        <p:txBody>
          <a:bodyPr/>
          <a:lstStyle/>
          <a:p>
            <a:r>
              <a:rPr lang="zh-CN" altLang="en-US" dirty="0">
                <a:latin typeface="宋体" pitchFamily="2" charset="-122"/>
              </a:rPr>
              <a:t>词法分析程序与语法分析程序之间的三种</a:t>
            </a:r>
            <a:r>
              <a:rPr lang="zh-CN" altLang="en-US" dirty="0" smtClean="0">
                <a:latin typeface="宋体" pitchFamily="2" charset="-122"/>
              </a:rPr>
              <a:t>关系</a:t>
            </a:r>
            <a:endParaRPr lang="en-US" altLang="zh-CN" dirty="0" smtClean="0">
              <a:latin typeface="宋体" pitchFamily="2" charset="-122"/>
            </a:endParaRPr>
          </a:p>
          <a:p>
            <a:endParaRPr lang="en-US" altLang="zh-CN" dirty="0" smtClean="0">
              <a:latin typeface="宋体" pitchFamily="2" charset="-122"/>
            </a:endParaRPr>
          </a:p>
          <a:p>
            <a:pPr lvl="1"/>
            <a:r>
              <a:rPr lang="zh-CN" altLang="en-US" dirty="0" smtClean="0">
                <a:latin typeface="宋体" pitchFamily="2" charset="-122"/>
              </a:rPr>
              <a:t>词法分析程序作为独立的一遍</a:t>
            </a:r>
            <a:endParaRPr lang="en-US" altLang="zh-CN" dirty="0" smtClean="0">
              <a:latin typeface="宋体" pitchFamily="2" charset="-122"/>
            </a:endParaRPr>
          </a:p>
          <a:p>
            <a:pPr lvl="1"/>
            <a:r>
              <a:rPr lang="zh-CN" altLang="en-US" dirty="0" smtClean="0">
                <a:latin typeface="宋体" pitchFamily="2" charset="-122"/>
              </a:rPr>
              <a:t>词法分析程</a:t>
            </a:r>
            <a:r>
              <a:rPr lang="zh-CN" altLang="zh-CN" dirty="0" smtClean="0">
                <a:latin typeface="宋体" pitchFamily="2" charset="-122"/>
              </a:rPr>
              <a:t>序</a:t>
            </a:r>
            <a:r>
              <a:rPr lang="zh-CN" altLang="en-US" dirty="0" smtClean="0">
                <a:latin typeface="宋体" pitchFamily="2" charset="-122"/>
              </a:rPr>
              <a:t>作为语法分析程</a:t>
            </a:r>
            <a:r>
              <a:rPr lang="zh-CN" altLang="zh-CN" dirty="0" smtClean="0">
                <a:latin typeface="宋体" pitchFamily="2" charset="-122"/>
              </a:rPr>
              <a:t>序</a:t>
            </a:r>
            <a:r>
              <a:rPr lang="zh-CN" altLang="en-US" dirty="0" smtClean="0">
                <a:latin typeface="宋体" pitchFamily="2" charset="-122"/>
              </a:rPr>
              <a:t>的子程序</a:t>
            </a:r>
            <a:endParaRPr lang="en-US" altLang="zh-CN" dirty="0" smtClean="0">
              <a:latin typeface="宋体" pitchFamily="2" charset="-122"/>
            </a:endParaRPr>
          </a:p>
          <a:p>
            <a:pPr lvl="1"/>
            <a:r>
              <a:rPr lang="zh-CN" altLang="en-US" dirty="0" smtClean="0">
                <a:latin typeface="宋体" pitchFamily="2" charset="-122"/>
              </a:rPr>
              <a:t>词法分析程</a:t>
            </a:r>
            <a:r>
              <a:rPr lang="zh-CN" altLang="zh-CN" dirty="0" smtClean="0">
                <a:latin typeface="宋体" pitchFamily="2" charset="-122"/>
              </a:rPr>
              <a:t>序</a:t>
            </a:r>
            <a:r>
              <a:rPr lang="zh-CN" altLang="en-US" dirty="0" smtClean="0">
                <a:latin typeface="宋体" pitchFamily="2" charset="-122"/>
              </a:rPr>
              <a:t>与语法分析程</a:t>
            </a:r>
            <a:r>
              <a:rPr lang="zh-CN" altLang="zh-CN" dirty="0" smtClean="0">
                <a:latin typeface="宋体" pitchFamily="2" charset="-122"/>
              </a:rPr>
              <a:t>序</a:t>
            </a:r>
            <a:r>
              <a:rPr lang="zh-CN" altLang="en-US" dirty="0" smtClean="0">
                <a:latin typeface="宋体" pitchFamily="2" charset="-122"/>
              </a:rPr>
              <a:t>作为协同程序</a:t>
            </a:r>
            <a:endParaRPr lang="en-US" altLang="zh-CN" dirty="0" smtClean="0">
              <a:latin typeface="宋体" pitchFamily="2" charset="-122"/>
            </a:endParaRPr>
          </a:p>
          <a:p>
            <a:pPr lvl="1"/>
            <a:endParaRPr lang="en-US" altLang="zh-CN" dirty="0" smtClean="0">
              <a:latin typeface="宋体" pitchFamily="2" charset="-122"/>
            </a:endParaRPr>
          </a:p>
          <a:p>
            <a:pPr marL="285750" indent="-285750">
              <a:buClr>
                <a:schemeClr val="accent2"/>
              </a:buClr>
            </a:pPr>
            <a:r>
              <a:rPr lang="zh-CN" altLang="en-US" dirty="0" smtClean="0">
                <a:latin typeface="宋体" charset="-122"/>
              </a:rPr>
              <a:t>分离词法分析程</a:t>
            </a:r>
            <a:r>
              <a:rPr lang="zh-CN" altLang="zh-CN" dirty="0" smtClean="0">
                <a:latin typeface="宋体" charset="-122"/>
              </a:rPr>
              <a:t>序</a:t>
            </a:r>
            <a:r>
              <a:rPr lang="zh-CN" altLang="en-US" dirty="0" smtClean="0">
                <a:latin typeface="宋体" charset="-122"/>
              </a:rPr>
              <a:t>的好处</a:t>
            </a:r>
          </a:p>
          <a:p>
            <a:pPr marL="285750" indent="-285750">
              <a:buClr>
                <a:schemeClr val="accent2"/>
              </a:buClr>
            </a:pPr>
            <a:endParaRPr lang="zh-CN" altLang="en-US" dirty="0" smtClean="0">
              <a:latin typeface="宋体" charset="-122"/>
            </a:endParaRPr>
          </a:p>
          <a:p>
            <a:pPr marL="285750" indent="-285750">
              <a:buClr>
                <a:schemeClr val="accent2"/>
              </a:buClr>
            </a:pPr>
            <a:r>
              <a:rPr lang="zh-CN" altLang="en-US" dirty="0" smtClean="0"/>
              <a:t>词法分析的一些难点</a:t>
            </a:r>
          </a:p>
        </p:txBody>
      </p:sp>
      <p:sp>
        <p:nvSpPr>
          <p:cNvPr id="4" name="灯片编号占位符 3"/>
          <p:cNvSpPr>
            <a:spLocks noGrp="1"/>
          </p:cNvSpPr>
          <p:nvPr>
            <p:ph type="sldNum" sz="quarter" idx="10"/>
          </p:nvPr>
        </p:nvSpPr>
        <p:spPr/>
        <p:txBody>
          <a:bodyPr/>
          <a:lstStyle/>
          <a:p>
            <a:fld id="{5FB95CB3-EBFB-4917-A570-4063C3B88CF9}" type="slidenum">
              <a:rPr lang="en-US" altLang="zh-CN" smtClean="0"/>
              <a:pPr/>
              <a:t>5</a:t>
            </a:fld>
            <a:endParaRPr lang="en-US" altLang="zh-CN"/>
          </a:p>
        </p:txBody>
      </p:sp>
    </p:spTree>
    <p:extLst>
      <p:ext uri="{BB962C8B-B14F-4D97-AF65-F5344CB8AC3E}">
        <p14:creationId xmlns:p14="http://schemas.microsoft.com/office/powerpoint/2010/main" val="384652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up)">
                                      <p:cBhvr>
                                        <p:cTn id="11" dur="500"/>
                                        <p:tgtEl>
                                          <p:spTgt spid="3">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up)">
                                      <p:cBhvr>
                                        <p:cTn id="24" dur="500"/>
                                        <p:tgtEl>
                                          <p:spTgt spid="3">
                                            <p:txEl>
                                              <p:pRg st="6" end="6"/>
                                            </p:txEl>
                                          </p:spTgt>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up)">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7B1EC83-6345-49E9-ABDB-966A8966DA59}" type="slidenum">
              <a:rPr lang="en-US" altLang="zh-CN"/>
              <a:pPr/>
              <a:t>50</a:t>
            </a:fld>
            <a:endParaRPr lang="en-US" altLang="zh-CN"/>
          </a:p>
        </p:txBody>
      </p:sp>
      <p:sp>
        <p:nvSpPr>
          <p:cNvPr id="287746" name="Rectangle 2"/>
          <p:cNvSpPr>
            <a:spLocks noGrp="1" noChangeArrowheads="1"/>
          </p:cNvSpPr>
          <p:nvPr>
            <p:ph type="body" idx="1"/>
          </p:nvPr>
        </p:nvSpPr>
        <p:spPr>
          <a:xfrm>
            <a:off x="304800" y="914400"/>
            <a:ext cx="8458200" cy="5562600"/>
          </a:xfrm>
        </p:spPr>
        <p:txBody>
          <a:bodyPr>
            <a:normAutofit fontScale="92500" lnSpcReduction="10000"/>
          </a:bodyPr>
          <a:lstStyle/>
          <a:p>
            <a:pPr marL="0" lvl="0" indent="0">
              <a:buNone/>
            </a:pPr>
            <a:r>
              <a:rPr lang="en-US" altLang="zh-CN" sz="2400" dirty="0" smtClean="0"/>
              <a:t>(11)</a:t>
            </a:r>
            <a:r>
              <a:rPr lang="en-US" altLang="zh-CN" sz="2400" dirty="0" smtClean="0">
                <a:solidFill>
                  <a:srgbClr val="0000FF"/>
                </a:solidFill>
              </a:rPr>
              <a:t>letter</a:t>
            </a:r>
            <a:r>
              <a:rPr lang="zh-CN" altLang="zh-CN" sz="2400" dirty="0"/>
              <a:t>：布尔函数，判断</a:t>
            </a:r>
            <a:r>
              <a:rPr lang="en-US" altLang="zh-CN" sz="2400" dirty="0"/>
              <a:t>C</a:t>
            </a:r>
            <a:r>
              <a:rPr lang="zh-CN" altLang="zh-CN" sz="2400" dirty="0"/>
              <a:t>中的字符是否为字母</a:t>
            </a:r>
            <a:r>
              <a:rPr lang="zh-CN" altLang="zh-CN" sz="2400" dirty="0" smtClean="0"/>
              <a:t>，</a:t>
            </a:r>
            <a:r>
              <a:rPr lang="en-US" altLang="zh-CN" sz="2400" dirty="0" smtClean="0"/>
              <a:t/>
            </a:r>
            <a:br>
              <a:rPr lang="en-US" altLang="zh-CN" sz="2400" dirty="0" smtClean="0"/>
            </a:br>
            <a:r>
              <a:rPr lang="en-US" altLang="zh-CN" sz="2400" dirty="0" smtClean="0"/>
              <a:t>    </a:t>
            </a:r>
            <a:r>
              <a:rPr lang="zh-CN" altLang="zh-CN" sz="2400" dirty="0" smtClean="0"/>
              <a:t>若是</a:t>
            </a:r>
            <a:r>
              <a:rPr lang="zh-CN" altLang="zh-CN" sz="2400" dirty="0"/>
              <a:t>则返回</a:t>
            </a:r>
            <a:r>
              <a:rPr lang="en-US" altLang="zh-CN" sz="2400" dirty="0"/>
              <a:t>true</a:t>
            </a:r>
            <a:r>
              <a:rPr lang="zh-CN" altLang="zh-CN" sz="2400" dirty="0"/>
              <a:t>，否则返回</a:t>
            </a:r>
            <a:r>
              <a:rPr lang="en-US" altLang="zh-CN" sz="2400" dirty="0"/>
              <a:t>false</a:t>
            </a:r>
            <a:r>
              <a:rPr lang="zh-CN" altLang="zh-CN" sz="2400" dirty="0"/>
              <a:t>。</a:t>
            </a:r>
          </a:p>
          <a:p>
            <a:pPr marL="0" lvl="0" indent="0">
              <a:buNone/>
            </a:pPr>
            <a:r>
              <a:rPr lang="en-US" altLang="zh-CN" sz="2400" dirty="0" smtClean="0"/>
              <a:t>(12)</a:t>
            </a:r>
            <a:r>
              <a:rPr lang="en-US" altLang="zh-CN" sz="2400" dirty="0" smtClean="0">
                <a:solidFill>
                  <a:srgbClr val="0000FF"/>
                </a:solidFill>
              </a:rPr>
              <a:t>digit</a:t>
            </a:r>
            <a:r>
              <a:rPr lang="zh-CN" altLang="zh-CN" sz="2400" dirty="0"/>
              <a:t>：布尔函数，判断</a:t>
            </a:r>
            <a:r>
              <a:rPr lang="en-US" altLang="zh-CN" sz="2400" dirty="0"/>
              <a:t>C</a:t>
            </a:r>
            <a:r>
              <a:rPr lang="zh-CN" altLang="zh-CN" sz="2400" dirty="0"/>
              <a:t>中的字符是否为数字</a:t>
            </a:r>
            <a:r>
              <a:rPr lang="zh-CN" altLang="zh-CN" sz="2400" dirty="0" smtClean="0"/>
              <a:t>，</a:t>
            </a:r>
            <a:r>
              <a:rPr lang="en-US" altLang="zh-CN" sz="2400" dirty="0" smtClean="0"/>
              <a:t/>
            </a:r>
            <a:br>
              <a:rPr lang="en-US" altLang="zh-CN" sz="2400" dirty="0" smtClean="0"/>
            </a:br>
            <a:r>
              <a:rPr lang="en-US" altLang="zh-CN" sz="2400" dirty="0" smtClean="0"/>
              <a:t>    </a:t>
            </a:r>
            <a:r>
              <a:rPr lang="zh-CN" altLang="zh-CN" sz="2400" dirty="0" smtClean="0"/>
              <a:t>若是</a:t>
            </a:r>
            <a:r>
              <a:rPr lang="zh-CN" altLang="zh-CN" sz="2400" dirty="0"/>
              <a:t>则返回</a:t>
            </a:r>
            <a:r>
              <a:rPr lang="en-US" altLang="zh-CN" sz="2400" dirty="0"/>
              <a:t>true</a:t>
            </a:r>
            <a:r>
              <a:rPr lang="zh-CN" altLang="zh-CN" sz="2400" dirty="0"/>
              <a:t>，否则返回</a:t>
            </a:r>
            <a:r>
              <a:rPr lang="en-US" altLang="zh-CN" sz="2400" dirty="0"/>
              <a:t>false</a:t>
            </a:r>
            <a:r>
              <a:rPr lang="zh-CN" altLang="zh-CN" sz="2400" dirty="0"/>
              <a:t>。</a:t>
            </a:r>
          </a:p>
          <a:p>
            <a:pPr marL="0" lvl="0" indent="0">
              <a:buNone/>
            </a:pPr>
            <a:r>
              <a:rPr lang="en-US" altLang="zh-CN" sz="2400" dirty="0" smtClean="0"/>
              <a:t>(13)</a:t>
            </a:r>
            <a:r>
              <a:rPr lang="en-US" altLang="zh-CN" sz="2400" dirty="0" smtClean="0">
                <a:solidFill>
                  <a:srgbClr val="0000FF"/>
                </a:solidFill>
              </a:rPr>
              <a:t>retract</a:t>
            </a:r>
            <a:r>
              <a:rPr lang="zh-CN" altLang="zh-CN" sz="2400" dirty="0"/>
              <a:t>：过程，向前指针</a:t>
            </a:r>
            <a:r>
              <a:rPr lang="en-US" altLang="zh-CN" sz="2400" dirty="0"/>
              <a:t>forward</a:t>
            </a:r>
            <a:r>
              <a:rPr lang="zh-CN" altLang="zh-CN" sz="2400" dirty="0"/>
              <a:t>后退一个</a:t>
            </a:r>
            <a:r>
              <a:rPr lang="zh-CN" altLang="zh-CN" sz="2400" dirty="0" smtClean="0"/>
              <a:t>字符。</a:t>
            </a:r>
            <a:endParaRPr lang="zh-CN" altLang="zh-CN" sz="2400" dirty="0"/>
          </a:p>
          <a:p>
            <a:pPr marL="0" lvl="0" indent="0">
              <a:buNone/>
            </a:pPr>
            <a:r>
              <a:rPr lang="en-US" altLang="zh-CN" sz="2400" dirty="0" smtClean="0"/>
              <a:t>(14)</a:t>
            </a:r>
            <a:r>
              <a:rPr lang="en-US" altLang="zh-CN" sz="2400" dirty="0" smtClean="0">
                <a:solidFill>
                  <a:srgbClr val="0000FF"/>
                </a:solidFill>
              </a:rPr>
              <a:t>reserve</a:t>
            </a:r>
            <a:r>
              <a:rPr lang="zh-CN" altLang="zh-CN" sz="2400" dirty="0"/>
              <a:t>：函数，根据</a:t>
            </a:r>
            <a:r>
              <a:rPr lang="en-US" altLang="zh-CN" sz="2400" dirty="0"/>
              <a:t>token</a:t>
            </a:r>
            <a:r>
              <a:rPr lang="zh-CN" altLang="zh-CN" sz="2400" dirty="0"/>
              <a:t>中的单词查关键字表</a:t>
            </a:r>
            <a:r>
              <a:rPr lang="zh-CN" altLang="zh-CN" sz="2400" dirty="0" smtClean="0"/>
              <a:t>，</a:t>
            </a:r>
            <a:r>
              <a:rPr lang="en-US" altLang="zh-CN" sz="2400" dirty="0" smtClean="0"/>
              <a:t/>
            </a:r>
            <a:br>
              <a:rPr lang="en-US" altLang="zh-CN" sz="2400" dirty="0" smtClean="0"/>
            </a:br>
            <a:r>
              <a:rPr lang="en-US" altLang="zh-CN" sz="2400" dirty="0" smtClean="0"/>
              <a:t>    </a:t>
            </a:r>
            <a:r>
              <a:rPr lang="zh-CN" altLang="zh-CN" sz="2400" dirty="0" smtClean="0"/>
              <a:t>若</a:t>
            </a:r>
            <a:r>
              <a:rPr lang="en-US" altLang="zh-CN" sz="2400" dirty="0"/>
              <a:t>token</a:t>
            </a:r>
            <a:r>
              <a:rPr lang="zh-CN" altLang="zh-CN" sz="2400" dirty="0"/>
              <a:t>中的单词是关键字，则返回值该关键字的记号</a:t>
            </a:r>
            <a:r>
              <a:rPr lang="zh-CN" altLang="zh-CN" sz="2400" dirty="0" smtClean="0"/>
              <a:t>，</a:t>
            </a:r>
            <a:r>
              <a:rPr lang="en-US" altLang="zh-CN" sz="2400" dirty="0" smtClean="0"/>
              <a:t/>
            </a:r>
            <a:br>
              <a:rPr lang="en-US" altLang="zh-CN" sz="2400" dirty="0" smtClean="0"/>
            </a:br>
            <a:r>
              <a:rPr lang="en-US" altLang="zh-CN" sz="2400" dirty="0" smtClean="0"/>
              <a:t>    </a:t>
            </a:r>
            <a:r>
              <a:rPr lang="zh-CN" altLang="zh-CN" sz="2400" dirty="0" smtClean="0"/>
              <a:t>否则</a:t>
            </a:r>
            <a:r>
              <a:rPr lang="zh-CN" altLang="zh-CN" sz="2400" dirty="0"/>
              <a:t>，返回值“</a:t>
            </a:r>
            <a:r>
              <a:rPr lang="en-US" altLang="zh-CN" sz="2400" dirty="0"/>
              <a:t>-1</a:t>
            </a:r>
            <a:r>
              <a:rPr lang="zh-CN" altLang="zh-CN" sz="2400" dirty="0"/>
              <a:t>”。</a:t>
            </a:r>
          </a:p>
          <a:p>
            <a:pPr marL="0" lvl="0" indent="0">
              <a:buNone/>
            </a:pPr>
            <a:r>
              <a:rPr lang="en-US" altLang="zh-CN" sz="2400" dirty="0" smtClean="0"/>
              <a:t>(15)</a:t>
            </a:r>
            <a:r>
              <a:rPr lang="en-US" altLang="zh-CN" sz="2400" dirty="0" err="1" smtClean="0">
                <a:solidFill>
                  <a:srgbClr val="0000FF"/>
                </a:solidFill>
              </a:rPr>
              <a:t>SToI</a:t>
            </a:r>
            <a:r>
              <a:rPr lang="zh-CN" altLang="zh-CN" sz="2400" dirty="0"/>
              <a:t>：过程，将</a:t>
            </a:r>
            <a:r>
              <a:rPr lang="en-US" altLang="zh-CN" sz="2400" dirty="0"/>
              <a:t>token</a:t>
            </a:r>
            <a:r>
              <a:rPr lang="zh-CN" altLang="zh-CN" sz="2400" dirty="0"/>
              <a:t>中的字符串转换成整数。</a:t>
            </a:r>
          </a:p>
          <a:p>
            <a:pPr marL="0" lvl="0" indent="0">
              <a:buNone/>
            </a:pPr>
            <a:r>
              <a:rPr lang="en-US" altLang="zh-CN" sz="2400" dirty="0" smtClean="0"/>
              <a:t>(16)</a:t>
            </a:r>
            <a:r>
              <a:rPr lang="en-US" altLang="zh-CN" sz="2400" dirty="0" err="1" smtClean="0">
                <a:solidFill>
                  <a:srgbClr val="0000FF"/>
                </a:solidFill>
              </a:rPr>
              <a:t>SToF</a:t>
            </a:r>
            <a:r>
              <a:rPr lang="zh-CN" altLang="zh-CN" sz="2400" dirty="0"/>
              <a:t>：过程，将</a:t>
            </a:r>
            <a:r>
              <a:rPr lang="en-US" altLang="zh-CN" sz="2400" dirty="0"/>
              <a:t>token</a:t>
            </a:r>
            <a:r>
              <a:rPr lang="zh-CN" altLang="zh-CN" sz="2400" dirty="0"/>
              <a:t>中的字符串转换成浮点数</a:t>
            </a:r>
            <a:r>
              <a:rPr lang="zh-CN" altLang="zh-CN" sz="2400" dirty="0" smtClean="0"/>
              <a:t>。</a:t>
            </a:r>
            <a:endParaRPr lang="en-US" altLang="zh-CN" sz="2400" dirty="0" smtClean="0"/>
          </a:p>
          <a:p>
            <a:pPr marL="0" lvl="0" indent="0">
              <a:buNone/>
            </a:pPr>
            <a:r>
              <a:rPr lang="en-US" altLang="zh-CN" sz="2400" dirty="0" smtClean="0"/>
              <a:t>(17)</a:t>
            </a:r>
            <a:r>
              <a:rPr lang="en-US" altLang="zh-CN" sz="2400" dirty="0" smtClean="0">
                <a:solidFill>
                  <a:srgbClr val="0000FF"/>
                </a:solidFill>
                <a:latin typeface="黑体" pitchFamily="2" charset="-122"/>
                <a:ea typeface="黑体" pitchFamily="2" charset="-122"/>
              </a:rPr>
              <a:t>DTB</a:t>
            </a:r>
            <a:r>
              <a:rPr lang="zh-CN" altLang="en-US" sz="2400" dirty="0" smtClean="0">
                <a:latin typeface="宋体" charset="-122"/>
              </a:rPr>
              <a:t>：过程，它将</a:t>
            </a:r>
            <a:r>
              <a:rPr lang="en-US" altLang="zh-CN" sz="2400" dirty="0" smtClean="0">
                <a:latin typeface="宋体" charset="-122"/>
              </a:rPr>
              <a:t>token</a:t>
            </a:r>
            <a:r>
              <a:rPr lang="zh-CN" altLang="en-US" sz="2400" dirty="0" smtClean="0">
                <a:latin typeface="宋体" charset="-122"/>
              </a:rPr>
              <a:t>中的数字串转换成二进制的数值表示。</a:t>
            </a:r>
            <a:endParaRPr lang="zh-CN" altLang="zh-CN" sz="2400" dirty="0"/>
          </a:p>
          <a:p>
            <a:pPr marL="0" lvl="0" indent="0">
              <a:buNone/>
            </a:pPr>
            <a:r>
              <a:rPr lang="en-US" altLang="zh-CN" sz="2400" dirty="0" smtClean="0"/>
              <a:t>(18)</a:t>
            </a:r>
            <a:r>
              <a:rPr lang="en-US" altLang="zh-CN" sz="2400" dirty="0" err="1" smtClean="0">
                <a:solidFill>
                  <a:srgbClr val="0000FF"/>
                </a:solidFill>
              </a:rPr>
              <a:t>table_insert</a:t>
            </a:r>
            <a:r>
              <a:rPr lang="zh-CN" altLang="zh-CN" sz="2400" dirty="0"/>
              <a:t>：函数，将识别出来</a:t>
            </a:r>
            <a:r>
              <a:rPr lang="zh-CN" altLang="zh-CN" sz="2400" dirty="0" smtClean="0"/>
              <a:t>的标识符</a:t>
            </a:r>
            <a:r>
              <a:rPr lang="zh-CN" altLang="zh-CN" sz="2400" dirty="0"/>
              <a:t>（即</a:t>
            </a:r>
            <a:r>
              <a:rPr lang="en-US" altLang="zh-CN" sz="2400" dirty="0"/>
              <a:t>token</a:t>
            </a:r>
            <a:r>
              <a:rPr lang="zh-CN" altLang="zh-CN" sz="2400" dirty="0"/>
              <a:t>中的</a:t>
            </a:r>
            <a:r>
              <a:rPr lang="zh-CN" altLang="zh-CN" sz="2400" dirty="0" smtClean="0"/>
              <a:t>单</a:t>
            </a:r>
            <a:r>
              <a:rPr lang="en-US" altLang="zh-CN" sz="2400" dirty="0" smtClean="0"/>
              <a:t/>
            </a:r>
            <a:br>
              <a:rPr lang="en-US" altLang="zh-CN" sz="2400" dirty="0" smtClean="0"/>
            </a:br>
            <a:r>
              <a:rPr lang="en-US" altLang="zh-CN" sz="2400" dirty="0" smtClean="0"/>
              <a:t>    </a:t>
            </a:r>
            <a:r>
              <a:rPr lang="zh-CN" altLang="zh-CN" sz="2400" dirty="0" smtClean="0"/>
              <a:t>词</a:t>
            </a:r>
            <a:r>
              <a:rPr lang="zh-CN" altLang="zh-CN" sz="2400" dirty="0"/>
              <a:t>）插入符号表，返回该单词在符号表中的位置指针。</a:t>
            </a:r>
          </a:p>
          <a:p>
            <a:pPr marL="0" lvl="0" indent="0">
              <a:buNone/>
            </a:pPr>
            <a:r>
              <a:rPr lang="en-US" altLang="zh-CN" sz="2400" dirty="0" smtClean="0"/>
              <a:t>(19)</a:t>
            </a:r>
            <a:r>
              <a:rPr lang="en-US" altLang="zh-CN" sz="2400" dirty="0" smtClean="0">
                <a:solidFill>
                  <a:srgbClr val="0000FF"/>
                </a:solidFill>
              </a:rPr>
              <a:t>error</a:t>
            </a:r>
            <a:r>
              <a:rPr lang="zh-CN" altLang="zh-CN" sz="2400" dirty="0"/>
              <a:t>：过程，对发现的错误进行相应的处理。</a:t>
            </a:r>
          </a:p>
          <a:p>
            <a:pPr marL="0" indent="0">
              <a:buNone/>
            </a:pPr>
            <a:r>
              <a:rPr lang="en-US" altLang="zh-CN" sz="2400" dirty="0" smtClean="0"/>
              <a:t>(20)</a:t>
            </a:r>
            <a:r>
              <a:rPr lang="en-US" altLang="zh-CN" sz="2400" dirty="0" smtClean="0">
                <a:solidFill>
                  <a:srgbClr val="0000FF"/>
                </a:solidFill>
              </a:rPr>
              <a:t>return</a:t>
            </a:r>
            <a:r>
              <a:rPr lang="zh-CN" altLang="zh-CN" sz="2400" dirty="0"/>
              <a:t>：过程，将识别出来的单词的记号返回给调用程序。</a:t>
            </a:r>
            <a:endParaRPr lang="zh-CN" altLang="en-US" sz="2400" dirty="0">
              <a:latin typeface="宋体" pitchFamily="2" charset="-122"/>
            </a:endParaRPr>
          </a:p>
        </p:txBody>
      </p:sp>
      <p:sp>
        <p:nvSpPr>
          <p:cNvPr id="287747" name="Rectangle 3"/>
          <p:cNvSpPr>
            <a:spLocks noGrp="1" noChangeArrowheads="1"/>
          </p:cNvSpPr>
          <p:nvPr>
            <p:ph type="title"/>
          </p:nvPr>
        </p:nvSpPr>
        <p:spPr>
          <a:xfrm>
            <a:off x="304800" y="152400"/>
            <a:ext cx="8610600" cy="609600"/>
          </a:xfrm>
          <a:noFill/>
          <a:ln/>
        </p:spPr>
        <p:txBody>
          <a:bodyPr/>
          <a:lstStyle/>
          <a:p>
            <a:r>
              <a:rPr lang="zh-CN" altLang="en-US" sz="3200" dirty="0">
                <a:solidFill>
                  <a:srgbClr val="FF0000"/>
                </a:solidFill>
                <a:latin typeface="宋体" pitchFamily="2" charset="-122"/>
              </a:rPr>
              <a:t>设计全局变量和过程（</a:t>
            </a:r>
            <a:r>
              <a:rPr lang="zh-CN" altLang="en-US" sz="3200" dirty="0" smtClean="0">
                <a:solidFill>
                  <a:srgbClr val="FF0000"/>
                </a:solidFill>
                <a:latin typeface="宋体" pitchFamily="2" charset="-122"/>
              </a:rPr>
              <a:t>续）</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wipe(up)">
                                      <p:cBhvr>
                                        <p:cTn id="7" dur="500"/>
                                        <p:tgtEl>
                                          <p:spTgt spid="287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51</a:t>
            </a:fld>
            <a:endParaRPr lang="en-US" altLang="zh-CN"/>
          </a:p>
        </p:txBody>
      </p:sp>
      <p:sp>
        <p:nvSpPr>
          <p:cNvPr id="4"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宋体" charset="-122"/>
                <a:ea typeface="+mj-ea"/>
                <a:cs typeface="+mj-cs"/>
              </a:rPr>
              <a:t>编制词法分析程序（</a:t>
            </a:r>
            <a:r>
              <a:rPr kumimoji="1" lang="zh-CN" altLang="en-US" sz="4000" b="1" i="0" u="none" strike="noStrike" kern="0" cap="none" spc="0" normalizeH="0" baseline="0" noProof="0" smtClean="0">
                <a:ln>
                  <a:noFill/>
                </a:ln>
                <a:solidFill>
                  <a:srgbClr val="FF0000"/>
                </a:solidFill>
                <a:effectLst/>
                <a:uLnTx/>
                <a:uFillTx/>
                <a:latin typeface="+mj-lt"/>
                <a:ea typeface="+mj-ea"/>
                <a:cs typeface="+mj-cs"/>
              </a:rPr>
              <a:t>方法一</a:t>
            </a:r>
            <a:r>
              <a:rPr kumimoji="1" lang="zh-CN" altLang="en-US" sz="4000" b="1" i="0" u="none" strike="noStrike" kern="0" cap="none" spc="0" normalizeH="0" baseline="0" noProof="0" smtClean="0">
                <a:ln>
                  <a:noFill/>
                </a:ln>
                <a:solidFill>
                  <a:srgbClr val="FF3300"/>
                </a:solidFill>
                <a:effectLst/>
                <a:uLnTx/>
                <a:uFillTx/>
                <a:latin typeface="宋体" charset="-122"/>
                <a:ea typeface="+mj-ea"/>
                <a:cs typeface="+mj-cs"/>
              </a:rPr>
              <a:t>）</a:t>
            </a:r>
          </a:p>
        </p:txBody>
      </p:sp>
      <p:sp>
        <p:nvSpPr>
          <p:cNvPr id="5" name="Rectangle 3"/>
          <p:cNvSpPr>
            <a:spLocks noChangeArrowheads="1"/>
          </p:cNvSpPr>
          <p:nvPr/>
        </p:nvSpPr>
        <p:spPr bwMode="auto">
          <a:xfrm>
            <a:off x="304800" y="990600"/>
            <a:ext cx="8534400" cy="54864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token=’’;</a:t>
            </a:r>
          </a:p>
          <a:p>
            <a:pPr marL="342900" indent="-342900">
              <a:spcBef>
                <a:spcPct val="20000"/>
              </a:spcBef>
              <a:buClr>
                <a:schemeClr val="accent1"/>
              </a:buClr>
              <a:buSzPct val="70000"/>
              <a:buFont typeface="Monotype Sorts" pitchFamily="2" charset="2"/>
              <a:buNone/>
            </a:pPr>
            <a:r>
              <a:rPr lang="en-US" altLang="zh-CN" sz="2000" dirty="0" err="1" smtClean="0">
                <a:latin typeface="Verdana" pitchFamily="34" charset="0"/>
              </a:rPr>
              <a:t>get_char</a:t>
            </a:r>
            <a:r>
              <a:rPr lang="en-US" altLang="zh-CN" sz="2000" dirty="0" smtClean="0">
                <a:latin typeface="Verdana" pitchFamily="34" charset="0"/>
              </a:rPr>
              <a:t>();</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err="1" smtClean="0">
                <a:latin typeface="Verdana" pitchFamily="34" charset="0"/>
              </a:rPr>
              <a:t>get_nbc</a:t>
            </a:r>
            <a:r>
              <a:rPr lang="en-US" altLang="zh-CN" sz="2000" dirty="0" smtClean="0">
                <a:latin typeface="Verdana" pitchFamily="34" charset="0"/>
              </a:rPr>
              <a:t>();</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SWITCH (C) </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CASE ‘</a:t>
            </a:r>
            <a:r>
              <a:rPr lang="en-US" altLang="zh-CN" sz="2000" dirty="0" err="1">
                <a:latin typeface="Verdana" pitchFamily="34" charset="0"/>
              </a:rPr>
              <a:t>a’..‘z</a:t>
            </a:r>
            <a:r>
              <a:rPr lang="en-US" altLang="zh-CN" sz="2000" dirty="0">
                <a:latin typeface="Verdana" pitchFamily="34" charset="0"/>
              </a:rPr>
              <a:t>’: WHILE (</a:t>
            </a:r>
            <a:r>
              <a:rPr lang="en-US" altLang="zh-CN" sz="2000" dirty="0" smtClean="0">
                <a:latin typeface="Verdana" pitchFamily="34" charset="0"/>
              </a:rPr>
              <a:t>letter() </a:t>
            </a:r>
            <a:r>
              <a:rPr lang="en-US" altLang="zh-CN" sz="2000" dirty="0">
                <a:latin typeface="Verdana" pitchFamily="34" charset="0"/>
              </a:rPr>
              <a:t>|| </a:t>
            </a:r>
            <a:r>
              <a:rPr lang="en-US" altLang="zh-CN" sz="2000" dirty="0" smtClean="0">
                <a:latin typeface="Verdana" pitchFamily="34" charset="0"/>
              </a:rPr>
              <a:t>digit()) </a:t>
            </a:r>
            <a:r>
              <a:rPr lang="en-US" altLang="zh-CN" sz="2000" dirty="0">
                <a:latin typeface="Verdana" pitchFamily="34" charset="0"/>
              </a:rPr>
              <a:t>{</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a:t>
            </a:r>
            <a:r>
              <a:rPr lang="en-US" altLang="zh-CN" sz="2000" dirty="0" smtClean="0">
                <a:latin typeface="Verdana" pitchFamily="34" charset="0"/>
              </a:rPr>
              <a:t>cat(); </a:t>
            </a:r>
            <a:r>
              <a:rPr lang="en-US" altLang="zh-CN" sz="2000" dirty="0" err="1" smtClean="0">
                <a:latin typeface="Verdana" pitchFamily="34" charset="0"/>
              </a:rPr>
              <a:t>get_char</a:t>
            </a:r>
            <a:r>
              <a:rPr lang="en-US" altLang="zh-CN" sz="2000" dirty="0" smtClean="0">
                <a:latin typeface="Verdana" pitchFamily="34" charset="0"/>
              </a:rPr>
              <a:t>(); </a:t>
            </a:r>
            <a:r>
              <a:rPr lang="en-US" altLang="zh-CN" sz="2000" dirty="0">
                <a:latin typeface="Verdana" pitchFamily="34" charset="0"/>
              </a:rPr>
              <a:t>}</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a:t>
            </a:r>
            <a:r>
              <a:rPr lang="en-US" altLang="zh-CN" sz="2000" dirty="0" smtClean="0">
                <a:latin typeface="Verdana" pitchFamily="34" charset="0"/>
              </a:rPr>
              <a:t>retract();</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a:t>
            </a:r>
            <a:r>
              <a:rPr lang="en-US" altLang="zh-CN" sz="2000" dirty="0" err="1" smtClean="0">
                <a:latin typeface="Verdana" pitchFamily="34" charset="0"/>
              </a:rPr>
              <a:t>iskey</a:t>
            </a:r>
            <a:r>
              <a:rPr lang="en-US" altLang="zh-CN" sz="2000" dirty="0" smtClean="0">
                <a:latin typeface="Verdana" pitchFamily="34" charset="0"/>
              </a:rPr>
              <a:t>=reserve();</a:t>
            </a:r>
            <a:r>
              <a:rPr lang="en-US" altLang="zh-CN" sz="2000" dirty="0" smtClean="0"/>
              <a:t>   // </a:t>
            </a:r>
            <a:r>
              <a:rPr lang="zh-CN" altLang="zh-CN" sz="2000" dirty="0" smtClean="0"/>
              <a:t>查关键字表</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IF </a:t>
            </a:r>
            <a:r>
              <a:rPr lang="en-US" altLang="zh-CN" sz="2000" dirty="0" err="1" smtClean="0">
                <a:latin typeface="Verdana" pitchFamily="34" charset="0"/>
              </a:rPr>
              <a:t>iskey</a:t>
            </a:r>
            <a:r>
              <a:rPr lang="en-US" altLang="zh-CN" sz="2000" dirty="0" smtClean="0">
                <a:latin typeface="Verdana" pitchFamily="34" charset="0"/>
              </a:rPr>
              <a:t>=-1 {        </a:t>
            </a:r>
            <a:r>
              <a:rPr lang="en-US" altLang="zh-CN" sz="2000" dirty="0" smtClean="0"/>
              <a:t>// </a:t>
            </a:r>
            <a:r>
              <a:rPr lang="zh-CN" altLang="zh-CN" sz="2000" dirty="0" smtClean="0"/>
              <a:t>识别出的是用户自定义标识符</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a:t>
            </a:r>
            <a:r>
              <a:rPr lang="en-US" altLang="zh-CN" sz="2000" dirty="0" err="1" smtClean="0">
                <a:latin typeface="Verdana" pitchFamily="34" charset="0"/>
              </a:rPr>
              <a:t>identry</a:t>
            </a:r>
            <a:r>
              <a:rPr lang="en-US" altLang="zh-CN" sz="2000" dirty="0" smtClean="0">
                <a:latin typeface="Verdana" pitchFamily="34" charset="0"/>
              </a:rPr>
              <a:t>=</a:t>
            </a:r>
            <a:r>
              <a:rPr lang="en-US" altLang="zh-CN" sz="2000" dirty="0" err="1" smtClean="0">
                <a:latin typeface="Verdana" pitchFamily="34" charset="0"/>
              </a:rPr>
              <a:t>table_insert</a:t>
            </a:r>
            <a:r>
              <a:rPr lang="en-US" altLang="zh-CN" sz="2000" dirty="0" smtClean="0">
                <a:latin typeface="Verdana" pitchFamily="34" charset="0"/>
              </a:rPr>
              <a:t>(); </a:t>
            </a:r>
            <a:r>
              <a:rPr lang="en-US" altLang="zh-CN" sz="1300" dirty="0" smtClean="0"/>
              <a:t>// </a:t>
            </a:r>
            <a:r>
              <a:rPr lang="zh-CN" altLang="zh-CN" sz="1300" dirty="0" smtClean="0"/>
              <a:t>返回该标识符在符号表的入口指针</a:t>
            </a:r>
            <a:endParaRPr lang="en-US" altLang="zh-CN" sz="13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return(ID, </a:t>
            </a:r>
            <a:r>
              <a:rPr lang="en-US" altLang="zh-CN" sz="2000" dirty="0" err="1" smtClean="0">
                <a:latin typeface="Verdana" pitchFamily="34" charset="0"/>
              </a:rPr>
              <a:t>identry</a:t>
            </a:r>
            <a:r>
              <a:rPr lang="en-US" altLang="zh-CN" sz="2000" dirty="0" smtClean="0">
                <a:latin typeface="Verdana" pitchFamily="34" charset="0"/>
              </a:rPr>
              <a:t>);</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ELSE return </a:t>
            </a:r>
            <a:r>
              <a:rPr lang="en-US" altLang="zh-CN" sz="2000" dirty="0" smtClean="0">
                <a:latin typeface="Verdana" pitchFamily="34" charset="0"/>
              </a:rPr>
              <a:t>(</a:t>
            </a:r>
            <a:r>
              <a:rPr lang="en-US" altLang="zh-CN" sz="2000" dirty="0" err="1" smtClean="0">
                <a:latin typeface="Verdana" pitchFamily="34" charset="0"/>
              </a:rPr>
              <a:t>iskey</a:t>
            </a:r>
            <a:r>
              <a:rPr lang="en-US" altLang="zh-CN" sz="2000" dirty="0" smtClean="0">
                <a:latin typeface="Verdana" pitchFamily="34" charset="0"/>
              </a:rPr>
              <a:t>,-);</a:t>
            </a:r>
            <a:r>
              <a:rPr lang="en-US" altLang="zh-CN" sz="2000" dirty="0" smtClean="0"/>
              <a:t> // </a:t>
            </a:r>
            <a:r>
              <a:rPr lang="zh-CN" altLang="zh-CN" sz="2000" dirty="0" smtClean="0"/>
              <a:t>识别出的是关键字</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BREAK;</a:t>
            </a:r>
          </a:p>
        </p:txBody>
      </p:sp>
      <p:graphicFrame>
        <p:nvGraphicFramePr>
          <p:cNvPr id="315394" name="Object 6">
            <a:hlinkClick r:id="rId3" action="ppaction://hlinksldjump"/>
          </p:cNvPr>
          <p:cNvGraphicFramePr>
            <a:graphicFrameLocks noChangeAspect="1"/>
          </p:cNvGraphicFramePr>
          <p:nvPr/>
        </p:nvGraphicFramePr>
        <p:xfrm>
          <a:off x="8397875" y="279400"/>
          <a:ext cx="436563" cy="508000"/>
        </p:xfrm>
        <a:graphic>
          <a:graphicData uri="http://schemas.openxmlformats.org/presentationml/2006/ole">
            <mc:AlternateContent xmlns:mc="http://schemas.openxmlformats.org/markup-compatibility/2006">
              <mc:Choice xmlns:v="urn:schemas-microsoft-com:vml" Requires="v">
                <p:oleObj spid="_x0000_s315395" name="剪辑" r:id="rId4" imgW="3543101" imgH="4123546" progId="">
                  <p:embed/>
                </p:oleObj>
              </mc:Choice>
              <mc:Fallback>
                <p:oleObj name="剪辑" r:id="rId4" imgW="3543101" imgH="4123546"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7875" y="279400"/>
                        <a:ext cx="43656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500"/>
                                        <p:tgtEl>
                                          <p:spTgt spid="5">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up)">
                                      <p:cBhvr>
                                        <p:cTn id="23" dur="500"/>
                                        <p:tgtEl>
                                          <p:spTgt spid="5">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up)">
                                      <p:cBhvr>
                                        <p:cTn id="27" dur="500"/>
                                        <p:tgtEl>
                                          <p:spTgt spid="5">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up)">
                                      <p:cBhvr>
                                        <p:cTn id="31" dur="500"/>
                                        <p:tgtEl>
                                          <p:spTgt spid="5">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up)">
                                      <p:cBhvr>
                                        <p:cTn id="35" dur="500"/>
                                        <p:tgtEl>
                                          <p:spTgt spid="5">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up)">
                                      <p:cBhvr>
                                        <p:cTn id="39" dur="500"/>
                                        <p:tgtEl>
                                          <p:spTgt spid="5">
                                            <p:txEl>
                                              <p:pRg st="8" end="8"/>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wipe(up)">
                                      <p:cBhvr>
                                        <p:cTn id="43" dur="500"/>
                                        <p:tgtEl>
                                          <p:spTgt spid="5">
                                            <p:txEl>
                                              <p:pRg st="9" end="9"/>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wipe(up)">
                                      <p:cBhvr>
                                        <p:cTn id="47" dur="500"/>
                                        <p:tgtEl>
                                          <p:spTgt spid="5">
                                            <p:txEl>
                                              <p:pRg st="10" end="1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Effect transition="in" filter="wipe(up)">
                                      <p:cBhvr>
                                        <p:cTn id="51" dur="500"/>
                                        <p:tgtEl>
                                          <p:spTgt spid="5">
                                            <p:txEl>
                                              <p:pRg st="11" end="11"/>
                                            </p:tx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Effect transition="in" filter="wipe(up)">
                                      <p:cBhvr>
                                        <p:cTn id="55" dur="500"/>
                                        <p:tgtEl>
                                          <p:spTgt spid="5">
                                            <p:txEl>
                                              <p:pRg st="12" end="12"/>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animEffect transition="in" filter="wipe(up)">
                                      <p:cBhvr>
                                        <p:cTn id="59" dur="500"/>
                                        <p:tgtEl>
                                          <p:spTgt spid="5">
                                            <p:txEl>
                                              <p:pRg st="13" end="13"/>
                                            </p:txEl>
                                          </p:spTgt>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animEffect transition="in" filter="wipe(up)">
                                      <p:cBhvr>
                                        <p:cTn id="63"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52</a:t>
            </a:fld>
            <a:endParaRPr lang="en-US" altLang="zh-CN"/>
          </a:p>
        </p:txBody>
      </p:sp>
      <p:sp>
        <p:nvSpPr>
          <p:cNvPr id="3" name="Rectangle 2"/>
          <p:cNvSpPr>
            <a:spLocks noChangeArrowheads="1"/>
          </p:cNvSpPr>
          <p:nvPr/>
        </p:nvSpPr>
        <p:spPr bwMode="auto">
          <a:xfrm>
            <a:off x="685800" y="1066800"/>
            <a:ext cx="7772400" cy="54864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CASE ‘0’..‘9’: WHILE (</a:t>
            </a:r>
            <a:r>
              <a:rPr lang="en-US" altLang="zh-CN" sz="2000" dirty="0" smtClean="0">
                <a:latin typeface="Verdana" pitchFamily="34" charset="0"/>
              </a:rPr>
              <a:t>digit()||‘.’||‘</a:t>
            </a:r>
            <a:r>
              <a:rPr lang="en-US" altLang="zh-CN" sz="2000" dirty="0">
                <a:latin typeface="Verdana" pitchFamily="34" charset="0"/>
              </a:rPr>
              <a:t>E’||‘+’||‘-’) {</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a:t>
            </a:r>
            <a:r>
              <a:rPr lang="en-US" altLang="zh-CN" sz="2000" dirty="0" smtClean="0">
                <a:latin typeface="Verdana" pitchFamily="34" charset="0"/>
              </a:rPr>
              <a:t>cat(); </a:t>
            </a:r>
            <a:r>
              <a:rPr lang="en-US" altLang="zh-CN" sz="2000" dirty="0" err="1" smtClean="0">
                <a:latin typeface="Verdana" pitchFamily="34" charset="0"/>
              </a:rPr>
              <a:t>get_char</a:t>
            </a:r>
            <a:r>
              <a:rPr lang="en-US" altLang="zh-CN" sz="2000" dirty="0" smtClean="0">
                <a:latin typeface="Verdana" pitchFamily="34" charset="0"/>
              </a:rPr>
              <a:t>();  </a:t>
            </a:r>
            <a:r>
              <a:rPr lang="en-US" altLang="zh-CN" sz="2000" dirty="0">
                <a:latin typeface="Verdana" pitchFamily="34" charset="0"/>
              </a:rPr>
              <a:t>}</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a:t>
            </a:r>
            <a:r>
              <a:rPr lang="en-US" altLang="zh-CN" sz="2000" dirty="0" smtClean="0">
                <a:latin typeface="Verdana" pitchFamily="34" charset="0"/>
              </a:rPr>
              <a:t>retract(); </a:t>
            </a:r>
            <a:r>
              <a:rPr lang="en-US" altLang="zh-CN" sz="2000" dirty="0">
                <a:latin typeface="Verdana" pitchFamily="34" charset="0"/>
              </a:rPr>
              <a:t>return(num, DTB(token));</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BREAK;</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CASE ‘&lt;’ : </a:t>
            </a:r>
            <a:r>
              <a:rPr lang="en-US" altLang="zh-CN" sz="2000" dirty="0" err="1" smtClean="0">
                <a:latin typeface="Verdana" pitchFamily="34" charset="0"/>
              </a:rPr>
              <a:t>get_char</a:t>
            </a:r>
            <a:r>
              <a:rPr lang="en-US" altLang="zh-CN" sz="2000" dirty="0" smtClean="0">
                <a:latin typeface="Verdana" pitchFamily="34" charset="0"/>
              </a:rPr>
              <a:t>();</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IF (C==‘=’) return(</a:t>
            </a:r>
            <a:r>
              <a:rPr lang="en-US" altLang="zh-CN" sz="2000" dirty="0" err="1">
                <a:latin typeface="Verdana" pitchFamily="34" charset="0"/>
              </a:rPr>
              <a:t>relop</a:t>
            </a:r>
            <a:r>
              <a:rPr lang="en-US" altLang="zh-CN" sz="2000" dirty="0">
                <a:latin typeface="Verdana" pitchFamily="34" charset="0"/>
              </a:rPr>
              <a:t>, LE);</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ELSE IF (C==‘&gt;’) return(</a:t>
            </a:r>
            <a:r>
              <a:rPr lang="en-US" altLang="zh-CN" sz="2000" dirty="0" err="1">
                <a:latin typeface="Verdana" pitchFamily="34" charset="0"/>
              </a:rPr>
              <a:t>relop</a:t>
            </a:r>
            <a:r>
              <a:rPr lang="en-US" altLang="zh-CN" sz="2000" dirty="0">
                <a:latin typeface="Verdana" pitchFamily="34" charset="0"/>
              </a:rPr>
              <a:t>, NE);</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ELSE { retract;  return(</a:t>
            </a:r>
            <a:r>
              <a:rPr lang="en-US" altLang="zh-CN" sz="2000" dirty="0" err="1">
                <a:latin typeface="Verdana" pitchFamily="34" charset="0"/>
              </a:rPr>
              <a:t>relop</a:t>
            </a:r>
            <a:r>
              <a:rPr lang="en-US" altLang="zh-CN" sz="2000" dirty="0">
                <a:latin typeface="Verdana" pitchFamily="34" charset="0"/>
              </a:rPr>
              <a:t>, LT);}</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BREAK;</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CASE ‘=’ : return(</a:t>
            </a:r>
            <a:r>
              <a:rPr lang="en-US" altLang="zh-CN" sz="2000" dirty="0" err="1">
                <a:latin typeface="Verdana" pitchFamily="34" charset="0"/>
              </a:rPr>
              <a:t>relop</a:t>
            </a:r>
            <a:r>
              <a:rPr lang="en-US" altLang="zh-CN" sz="2000" dirty="0">
                <a:latin typeface="Verdana" pitchFamily="34" charset="0"/>
              </a:rPr>
              <a:t>, EQ); BREAK;</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CASE ‘&gt;’ : </a:t>
            </a:r>
            <a:r>
              <a:rPr lang="en-US" altLang="zh-CN" sz="2000" dirty="0" err="1" smtClean="0">
                <a:latin typeface="Verdana" pitchFamily="34" charset="0"/>
              </a:rPr>
              <a:t>get_char</a:t>
            </a:r>
            <a:r>
              <a:rPr lang="en-US" altLang="zh-CN" sz="2000" dirty="0" smtClean="0">
                <a:latin typeface="Verdana" pitchFamily="34" charset="0"/>
              </a:rPr>
              <a:t>();</a:t>
            </a:r>
            <a:endParaRPr lang="en-US" altLang="zh-CN" sz="2000" dirty="0">
              <a:latin typeface="Verdana" pitchFamily="34" charset="0"/>
            </a:endParaRP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IF (C==‘=’) return(</a:t>
            </a:r>
            <a:r>
              <a:rPr lang="en-US" altLang="zh-CN" sz="2000" dirty="0" err="1">
                <a:latin typeface="Verdana" pitchFamily="34" charset="0"/>
              </a:rPr>
              <a:t>relop</a:t>
            </a:r>
            <a:r>
              <a:rPr lang="en-US" altLang="zh-CN" sz="2000" dirty="0">
                <a:latin typeface="Verdana" pitchFamily="34" charset="0"/>
              </a:rPr>
              <a:t>, GE);</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ELSE { retract; return(</a:t>
            </a:r>
            <a:r>
              <a:rPr lang="en-US" altLang="zh-CN" sz="2000" dirty="0" err="1">
                <a:latin typeface="Verdana" pitchFamily="34" charset="0"/>
              </a:rPr>
              <a:t>relop</a:t>
            </a:r>
            <a:r>
              <a:rPr lang="en-US" altLang="zh-CN" sz="2000" dirty="0">
                <a:latin typeface="Verdana" pitchFamily="34" charset="0"/>
              </a:rPr>
              <a:t>, GT);}</a:t>
            </a:r>
          </a:p>
          <a:p>
            <a:pPr marL="342900" indent="-342900">
              <a:spcBef>
                <a:spcPct val="20000"/>
              </a:spcBef>
              <a:buClr>
                <a:schemeClr val="accent1"/>
              </a:buClr>
              <a:buSzPct val="70000"/>
              <a:buFont typeface="Monotype Sorts" pitchFamily="2" charset="2"/>
              <a:buNone/>
            </a:pPr>
            <a:r>
              <a:rPr lang="en-US" altLang="zh-CN" sz="2000" dirty="0">
                <a:latin typeface="Verdana" pitchFamily="34" charset="0"/>
              </a:rPr>
              <a:t>                 BREAK;</a:t>
            </a:r>
          </a:p>
        </p:txBody>
      </p:sp>
      <p:sp>
        <p:nvSpPr>
          <p:cNvPr id="4" name="Rectangle 3"/>
          <p:cNvSpPr txBox="1">
            <a:spLocks noChangeArrowheads="1"/>
          </p:cNvSpPr>
          <p:nvPr/>
        </p:nvSpPr>
        <p:spPr>
          <a:xfrm>
            <a:off x="304800" y="152400"/>
            <a:ext cx="8610600" cy="838200"/>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3333FF"/>
                </a:solidFill>
                <a:effectLst/>
                <a:uLnTx/>
                <a:uFillTx/>
                <a:latin typeface="宋体" charset="-122"/>
                <a:ea typeface="+mj-ea"/>
                <a:cs typeface="+mj-cs"/>
              </a:rPr>
              <a:t>编制词法分析器（续）</a:t>
            </a:r>
            <a:endParaRPr kumimoji="1" lang="zh-CN" altLang="en-US" sz="4400" b="1" i="0" u="none" strike="noStrike" kern="0" cap="none" spc="0" normalizeH="0" baseline="0" noProof="0" smtClean="0">
              <a:ln>
                <a:noFill/>
              </a:ln>
              <a:solidFill>
                <a:srgbClr val="FF33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500"/>
                                        <p:tgtEl>
                                          <p:spTgt spid="3">
                                            <p:txEl>
                                              <p:pRg st="7" end="7"/>
                                            </p:txEl>
                                          </p:spTgt>
                                        </p:tgtEl>
                                      </p:cBhvr>
                                    </p:animEffec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up)">
                                      <p:cBhvr>
                                        <p:cTn id="40" dur="500"/>
                                        <p:tgtEl>
                                          <p:spTgt spid="3">
                                            <p:txEl>
                                              <p:pRg st="8" end="8"/>
                                            </p:txEl>
                                          </p:spTgt>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up)">
                                      <p:cBhvr>
                                        <p:cTn id="44" dur="500"/>
                                        <p:tgtEl>
                                          <p:spTgt spid="3">
                                            <p:txEl>
                                              <p:pRg st="9" end="9"/>
                                            </p:txEl>
                                          </p:spTgt>
                                        </p:tgtEl>
                                      </p:cBhvr>
                                    </p:animEffect>
                                  </p:childTnLst>
                                </p:cTn>
                              </p:par>
                            </p:childTnLst>
                          </p:cTn>
                        </p:par>
                        <p:par>
                          <p:cTn id="45" fill="hold">
                            <p:stCondLst>
                              <p:cond delay="3000"/>
                            </p:stCondLst>
                            <p:childTnLst>
                              <p:par>
                                <p:cTn id="46" presetID="22" presetClass="entr" presetSubtype="1"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up)">
                                      <p:cBhvr>
                                        <p:cTn id="48" dur="500"/>
                                        <p:tgtEl>
                                          <p:spTgt spid="3">
                                            <p:txEl>
                                              <p:pRg st="10" end="10"/>
                                            </p:txEl>
                                          </p:spTgt>
                                        </p:tgtEl>
                                      </p:cBhvr>
                                    </p:animEffect>
                                  </p:childTnLst>
                                </p:cTn>
                              </p:par>
                            </p:childTnLst>
                          </p:cTn>
                        </p:par>
                        <p:par>
                          <p:cTn id="49" fill="hold">
                            <p:stCondLst>
                              <p:cond delay="3500"/>
                            </p:stCondLst>
                            <p:childTnLst>
                              <p:par>
                                <p:cTn id="50" presetID="22" presetClass="entr" presetSubtype="1" fill="hold" grpId="0" nodeType="after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up)">
                                      <p:cBhvr>
                                        <p:cTn id="52" dur="500"/>
                                        <p:tgtEl>
                                          <p:spTgt spid="3">
                                            <p:txEl>
                                              <p:pRg st="11" end="11"/>
                                            </p:txEl>
                                          </p:spTgt>
                                        </p:tgtEl>
                                      </p:cBhvr>
                                    </p:animEffect>
                                  </p:childTnLst>
                                </p:cTn>
                              </p:par>
                            </p:childTnLst>
                          </p:cTn>
                        </p:par>
                        <p:par>
                          <p:cTn id="53" fill="hold">
                            <p:stCondLst>
                              <p:cond delay="4000"/>
                            </p:stCondLst>
                            <p:childTnLst>
                              <p:par>
                                <p:cTn id="54" presetID="22" presetClass="entr" presetSubtype="1" fill="hold" grpId="0" nodeType="after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wipe(up)">
                                      <p:cBhvr>
                                        <p:cTn id="56" dur="500"/>
                                        <p:tgtEl>
                                          <p:spTgt spid="3">
                                            <p:txEl>
                                              <p:pRg st="12" end="12"/>
                                            </p:txEl>
                                          </p:spTgt>
                                        </p:tgtEl>
                                      </p:cBhvr>
                                    </p:animEffect>
                                  </p:childTnLst>
                                </p:cTn>
                              </p:par>
                            </p:childTnLst>
                          </p:cTn>
                        </p:par>
                        <p:par>
                          <p:cTn id="57" fill="hold">
                            <p:stCondLst>
                              <p:cond delay="4500"/>
                            </p:stCondLst>
                            <p:childTnLst>
                              <p:par>
                                <p:cTn id="58" presetID="22" presetClass="entr" presetSubtype="1" fill="hold" grpId="0" nodeType="after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up)">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53</a:t>
            </a:fld>
            <a:endParaRPr lang="en-US" altLang="zh-CN"/>
          </a:p>
        </p:txBody>
      </p:sp>
      <p:sp>
        <p:nvSpPr>
          <p:cNvPr id="3" name="Rectangle 2"/>
          <p:cNvSpPr txBox="1">
            <a:spLocks noChangeArrowheads="1"/>
          </p:cNvSpPr>
          <p:nvPr/>
        </p:nvSpPr>
        <p:spPr>
          <a:xfrm>
            <a:off x="685800" y="1066800"/>
            <a:ext cx="7772400" cy="553085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CASE ‘:’ :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get_char</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IF (C==‘=’) return(assign-op, -);</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retract(); return(‘:’, -);</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BREAK;</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CASE ‘+’ : return(‘+’, -); BREAK;</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CASE ‘-’ : return(‘-’, -); BREAK;</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CASE ‘(’ : return(‘(’, -); BREAK;</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CASE ‘)’ : return(‘)’, -); BREAK;</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CASE ‘;’ : return(‘;’, -); BREAK;</a:t>
            </a:r>
          </a:p>
        </p:txBody>
      </p:sp>
      <p:sp>
        <p:nvSpPr>
          <p:cNvPr id="4" name="Rectangle 3"/>
          <p:cNvSpPr txBox="1">
            <a:spLocks noChangeArrowheads="1"/>
          </p:cNvSpPr>
          <p:nvPr/>
        </p:nvSpPr>
        <p:spPr>
          <a:xfrm>
            <a:off x="304800" y="152400"/>
            <a:ext cx="8610600" cy="838200"/>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3333FF"/>
                </a:solidFill>
                <a:effectLst/>
                <a:uLnTx/>
                <a:uFillTx/>
                <a:latin typeface="宋体" charset="-122"/>
                <a:ea typeface="+mj-ea"/>
                <a:cs typeface="+mj-cs"/>
              </a:rPr>
              <a:t>编制词法分析器（续）</a:t>
            </a:r>
            <a:endParaRPr kumimoji="1" lang="zh-CN" altLang="en-US" sz="4400" b="1" i="0" u="none" strike="noStrike" kern="0" cap="none" spc="0" normalizeH="0" baseline="0" noProof="0" smtClean="0">
              <a:ln>
                <a:noFill/>
              </a:ln>
              <a:solidFill>
                <a:srgbClr val="FF33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灯片编号占位符 3"/>
          <p:cNvSpPr>
            <a:spLocks noGrp="1"/>
          </p:cNvSpPr>
          <p:nvPr>
            <p:ph type="sldNum" sz="quarter" idx="10"/>
          </p:nvPr>
        </p:nvSpPr>
        <p:spPr/>
        <p:txBody>
          <a:bodyPr/>
          <a:lstStyle/>
          <a:p>
            <a:fld id="{1D28F319-4D20-427D-90A3-F44DBB3F777D}" type="slidenum">
              <a:rPr lang="en-US" altLang="zh-CN"/>
              <a:pPr/>
              <a:t>54</a:t>
            </a:fld>
            <a:endParaRPr lang="en-US" altLang="zh-CN"/>
          </a:p>
        </p:txBody>
      </p:sp>
      <p:sp>
        <p:nvSpPr>
          <p:cNvPr id="344066" name="Rectangle 2"/>
          <p:cNvSpPr>
            <a:spLocks noGrp="1" noChangeArrowheads="1"/>
          </p:cNvSpPr>
          <p:nvPr>
            <p:ph type="title"/>
          </p:nvPr>
        </p:nvSpPr>
        <p:spPr>
          <a:xfrm>
            <a:off x="304799" y="152400"/>
            <a:ext cx="846821" cy="5706870"/>
          </a:xfrm>
        </p:spPr>
        <p:txBody>
          <a:bodyPr/>
          <a:lstStyle/>
          <a:p>
            <a:r>
              <a:rPr lang="zh-CN" altLang="en-US" sz="3200" dirty="0">
                <a:latin typeface="宋体" pitchFamily="2" charset="-122"/>
              </a:rPr>
              <a:t>编制词法分析</a:t>
            </a:r>
            <a:r>
              <a:rPr lang="zh-CN" altLang="en-US" sz="3200" dirty="0" smtClean="0">
                <a:latin typeface="宋体" pitchFamily="2" charset="-122"/>
              </a:rPr>
              <a:t>程序</a:t>
            </a:r>
            <a:r>
              <a:rPr lang="en-US" altLang="zh-CN" sz="3200" dirty="0" smtClean="0">
                <a:latin typeface="宋体" pitchFamily="2" charset="-122"/>
              </a:rPr>
              <a:t> (</a:t>
            </a:r>
            <a:r>
              <a:rPr lang="zh-CN" altLang="en-US" sz="3200" dirty="0" smtClean="0">
                <a:latin typeface="宋体" pitchFamily="2" charset="-122"/>
              </a:rPr>
              <a:t>方法二</a:t>
            </a:r>
            <a:r>
              <a:rPr lang="en-US" altLang="zh-CN" sz="3200" dirty="0" smtClean="0">
                <a:latin typeface="宋体" pitchFamily="2" charset="-122"/>
              </a:rPr>
              <a:t>)</a:t>
            </a:r>
            <a:endParaRPr lang="zh-CN" altLang="en-US" dirty="0"/>
          </a:p>
        </p:txBody>
      </p:sp>
      <p:grpSp>
        <p:nvGrpSpPr>
          <p:cNvPr id="344067" name="Group 3"/>
          <p:cNvGrpSpPr>
            <a:grpSpLocks/>
          </p:cNvGrpSpPr>
          <p:nvPr/>
        </p:nvGrpSpPr>
        <p:grpSpPr bwMode="auto">
          <a:xfrm>
            <a:off x="1060450" y="134938"/>
            <a:ext cx="6481763" cy="6540500"/>
            <a:chOff x="1156" y="85"/>
            <a:chExt cx="4083" cy="4120"/>
          </a:xfrm>
        </p:grpSpPr>
        <p:grpSp>
          <p:nvGrpSpPr>
            <p:cNvPr id="344068" name="Group 4"/>
            <p:cNvGrpSpPr>
              <a:grpSpLocks/>
            </p:cNvGrpSpPr>
            <p:nvPr/>
          </p:nvGrpSpPr>
          <p:grpSpPr bwMode="auto">
            <a:xfrm>
              <a:off x="1156" y="3158"/>
              <a:ext cx="2724" cy="1047"/>
              <a:chOff x="0" y="0"/>
              <a:chExt cx="20000" cy="20000"/>
            </a:xfrm>
          </p:grpSpPr>
          <p:sp>
            <p:nvSpPr>
              <p:cNvPr id="344069" name="AutoShape 5"/>
              <p:cNvSpPr>
                <a:spLocks/>
              </p:cNvSpPr>
              <p:nvPr/>
            </p:nvSpPr>
            <p:spPr bwMode="auto">
              <a:xfrm>
                <a:off x="14288" y="0"/>
                <a:ext cx="5712" cy="4928"/>
              </a:xfrm>
              <a:prstGeom prst="callout2">
                <a:avLst>
                  <a:gd name="adj1" fmla="val 48782"/>
                  <a:gd name="adj2" fmla="val -8333"/>
                  <a:gd name="adj3" fmla="val 48782"/>
                  <a:gd name="adj4" fmla="val -28056"/>
                  <a:gd name="adj5" fmla="val 71218"/>
                  <a:gd name="adj6" fmla="val -47778"/>
                </a:avLst>
              </a:prstGeom>
              <a:noFill/>
              <a:ln w="9525">
                <a:solidFill>
                  <a:srgbClr val="000000"/>
                </a:solidFill>
                <a:miter lim="800000"/>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zh-CN" altLang="en-US" sz="1400">
                    <a:latin typeface="楷体_GB2312" pitchFamily="49" charset="-122"/>
                    <a:ea typeface="楷体_GB2312" pitchFamily="49" charset="-122"/>
                  </a:rPr>
                  <a:t>读去注释状态</a:t>
                </a:r>
              </a:p>
            </p:txBody>
          </p:sp>
          <p:sp>
            <p:nvSpPr>
              <p:cNvPr id="344070" name="AutoShape 6"/>
              <p:cNvSpPr>
                <a:spLocks/>
              </p:cNvSpPr>
              <p:nvPr/>
            </p:nvSpPr>
            <p:spPr bwMode="auto">
              <a:xfrm>
                <a:off x="0" y="15072"/>
                <a:ext cx="5712" cy="4928"/>
              </a:xfrm>
              <a:prstGeom prst="callout2">
                <a:avLst>
                  <a:gd name="adj1" fmla="val 51218"/>
                  <a:gd name="adj2" fmla="val 108333"/>
                  <a:gd name="adj3" fmla="val 51218"/>
                  <a:gd name="adj4" fmla="val 117361"/>
                  <a:gd name="adj5" fmla="val -25852"/>
                  <a:gd name="adj6" fmla="val 126389"/>
                </a:avLst>
              </a:prstGeom>
              <a:noFill/>
              <a:ln w="9525">
                <a:solidFill>
                  <a:srgbClr val="000000"/>
                </a:solidFill>
                <a:miter lim="800000"/>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a:r>
                  <a:rPr lang="zh-CN" altLang="en-US" sz="1400">
                    <a:latin typeface="楷体_GB2312" pitchFamily="49" charset="-122"/>
                    <a:ea typeface="楷体_GB2312" pitchFamily="49" charset="-122"/>
                  </a:rPr>
                  <a:t>错误处理状态</a:t>
                </a:r>
              </a:p>
            </p:txBody>
          </p:sp>
        </p:grpSp>
        <p:sp>
          <p:nvSpPr>
            <p:cNvPr id="344071" name="AutoShape 7"/>
            <p:cNvSpPr>
              <a:spLocks noChangeAspect="1" noChangeArrowheads="1" noTextEdit="1"/>
            </p:cNvSpPr>
            <p:nvPr/>
          </p:nvSpPr>
          <p:spPr bwMode="auto">
            <a:xfrm>
              <a:off x="1228" y="85"/>
              <a:ext cx="3971" cy="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4072" name="Rectangle 8"/>
            <p:cNvSpPr>
              <a:spLocks noChangeArrowheads="1"/>
            </p:cNvSpPr>
            <p:nvPr/>
          </p:nvSpPr>
          <p:spPr bwMode="auto">
            <a:xfrm>
              <a:off x="3739" y="588"/>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344073" name="Freeform 9"/>
            <p:cNvSpPr>
              <a:spLocks/>
            </p:cNvSpPr>
            <p:nvPr/>
          </p:nvSpPr>
          <p:spPr bwMode="auto">
            <a:xfrm>
              <a:off x="2164" y="1087"/>
              <a:ext cx="2818" cy="391"/>
            </a:xfrm>
            <a:custGeom>
              <a:avLst/>
              <a:gdLst>
                <a:gd name="T0" fmla="*/ 12 w 2818"/>
                <a:gd name="T1" fmla="*/ 10 h 391"/>
                <a:gd name="T2" fmla="*/ 36 w 2818"/>
                <a:gd name="T3" fmla="*/ 29 h 391"/>
                <a:gd name="T4" fmla="*/ 64 w 2818"/>
                <a:gd name="T5" fmla="*/ 49 h 391"/>
                <a:gd name="T6" fmla="*/ 95 w 2818"/>
                <a:gd name="T7" fmla="*/ 68 h 391"/>
                <a:gd name="T8" fmla="*/ 128 w 2818"/>
                <a:gd name="T9" fmla="*/ 87 h 391"/>
                <a:gd name="T10" fmla="*/ 165 w 2818"/>
                <a:gd name="T11" fmla="*/ 106 h 391"/>
                <a:gd name="T12" fmla="*/ 204 w 2818"/>
                <a:gd name="T13" fmla="*/ 123 h 391"/>
                <a:gd name="T14" fmla="*/ 245 w 2818"/>
                <a:gd name="T15" fmla="*/ 141 h 391"/>
                <a:gd name="T16" fmla="*/ 290 w 2818"/>
                <a:gd name="T17" fmla="*/ 159 h 391"/>
                <a:gd name="T18" fmla="*/ 338 w 2818"/>
                <a:gd name="T19" fmla="*/ 175 h 391"/>
                <a:gd name="T20" fmla="*/ 387 w 2818"/>
                <a:gd name="T21" fmla="*/ 191 h 391"/>
                <a:gd name="T22" fmla="*/ 440 w 2818"/>
                <a:gd name="T23" fmla="*/ 207 h 391"/>
                <a:gd name="T24" fmla="*/ 495 w 2818"/>
                <a:gd name="T25" fmla="*/ 221 h 391"/>
                <a:gd name="T26" fmla="*/ 551 w 2818"/>
                <a:gd name="T27" fmla="*/ 237 h 391"/>
                <a:gd name="T28" fmla="*/ 611 w 2818"/>
                <a:gd name="T29" fmla="*/ 250 h 391"/>
                <a:gd name="T30" fmla="*/ 673 w 2818"/>
                <a:gd name="T31" fmla="*/ 263 h 391"/>
                <a:gd name="T32" fmla="*/ 738 w 2818"/>
                <a:gd name="T33" fmla="*/ 277 h 391"/>
                <a:gd name="T34" fmla="*/ 804 w 2818"/>
                <a:gd name="T35" fmla="*/ 289 h 391"/>
                <a:gd name="T36" fmla="*/ 871 w 2818"/>
                <a:gd name="T37" fmla="*/ 300 h 391"/>
                <a:gd name="T38" fmla="*/ 942 w 2818"/>
                <a:gd name="T39" fmla="*/ 311 h 391"/>
                <a:gd name="T40" fmla="*/ 1014 w 2818"/>
                <a:gd name="T41" fmla="*/ 321 h 391"/>
                <a:gd name="T42" fmla="*/ 1088 w 2818"/>
                <a:gd name="T43" fmla="*/ 331 h 391"/>
                <a:gd name="T44" fmla="*/ 1163 w 2818"/>
                <a:gd name="T45" fmla="*/ 340 h 391"/>
                <a:gd name="T46" fmla="*/ 1240 w 2818"/>
                <a:gd name="T47" fmla="*/ 348 h 391"/>
                <a:gd name="T48" fmla="*/ 1318 w 2818"/>
                <a:gd name="T49" fmla="*/ 356 h 391"/>
                <a:gd name="T50" fmla="*/ 1399 w 2818"/>
                <a:gd name="T51" fmla="*/ 362 h 391"/>
                <a:gd name="T52" fmla="*/ 1480 w 2818"/>
                <a:gd name="T53" fmla="*/ 369 h 391"/>
                <a:gd name="T54" fmla="*/ 1562 w 2818"/>
                <a:gd name="T55" fmla="*/ 373 h 391"/>
                <a:gd name="T56" fmla="*/ 1646 w 2818"/>
                <a:gd name="T57" fmla="*/ 379 h 391"/>
                <a:gd name="T58" fmla="*/ 1731 w 2818"/>
                <a:gd name="T59" fmla="*/ 382 h 391"/>
                <a:gd name="T60" fmla="*/ 1817 w 2818"/>
                <a:gd name="T61" fmla="*/ 386 h 391"/>
                <a:gd name="T62" fmla="*/ 1902 w 2818"/>
                <a:gd name="T63" fmla="*/ 388 h 391"/>
                <a:gd name="T64" fmla="*/ 1989 w 2818"/>
                <a:gd name="T65" fmla="*/ 390 h 391"/>
                <a:gd name="T66" fmla="*/ 2076 w 2818"/>
                <a:gd name="T67" fmla="*/ 391 h 391"/>
                <a:gd name="T68" fmla="*/ 2164 w 2818"/>
                <a:gd name="T69" fmla="*/ 390 h 391"/>
                <a:gd name="T70" fmla="*/ 2253 w 2818"/>
                <a:gd name="T71" fmla="*/ 391 h 391"/>
                <a:gd name="T72" fmla="*/ 2341 w 2818"/>
                <a:gd name="T73" fmla="*/ 389 h 391"/>
                <a:gd name="T74" fmla="*/ 2430 w 2818"/>
                <a:gd name="T75" fmla="*/ 387 h 391"/>
                <a:gd name="T76" fmla="*/ 2518 w 2818"/>
                <a:gd name="T77" fmla="*/ 385 h 391"/>
                <a:gd name="T78" fmla="*/ 2608 w 2818"/>
                <a:gd name="T79" fmla="*/ 380 h 391"/>
                <a:gd name="T80" fmla="*/ 2696 w 2818"/>
                <a:gd name="T81" fmla="*/ 376 h 391"/>
                <a:gd name="T82" fmla="*/ 2785 w 2818"/>
                <a:gd name="T83" fmla="*/ 37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18" h="391">
                  <a:moveTo>
                    <a:pt x="0" y="0"/>
                  </a:moveTo>
                  <a:lnTo>
                    <a:pt x="12" y="10"/>
                  </a:lnTo>
                  <a:lnTo>
                    <a:pt x="23" y="19"/>
                  </a:lnTo>
                  <a:lnTo>
                    <a:pt x="36" y="29"/>
                  </a:lnTo>
                  <a:lnTo>
                    <a:pt x="50" y="40"/>
                  </a:lnTo>
                  <a:lnTo>
                    <a:pt x="64" y="49"/>
                  </a:lnTo>
                  <a:lnTo>
                    <a:pt x="79" y="59"/>
                  </a:lnTo>
                  <a:lnTo>
                    <a:pt x="95" y="68"/>
                  </a:lnTo>
                  <a:lnTo>
                    <a:pt x="110" y="78"/>
                  </a:lnTo>
                  <a:lnTo>
                    <a:pt x="128" y="87"/>
                  </a:lnTo>
                  <a:lnTo>
                    <a:pt x="146" y="97"/>
                  </a:lnTo>
                  <a:lnTo>
                    <a:pt x="165" y="106"/>
                  </a:lnTo>
                  <a:lnTo>
                    <a:pt x="183" y="115"/>
                  </a:lnTo>
                  <a:lnTo>
                    <a:pt x="204" y="123"/>
                  </a:lnTo>
                  <a:lnTo>
                    <a:pt x="224" y="132"/>
                  </a:lnTo>
                  <a:lnTo>
                    <a:pt x="245" y="141"/>
                  </a:lnTo>
                  <a:lnTo>
                    <a:pt x="267" y="149"/>
                  </a:lnTo>
                  <a:lnTo>
                    <a:pt x="290" y="159"/>
                  </a:lnTo>
                  <a:lnTo>
                    <a:pt x="313" y="167"/>
                  </a:lnTo>
                  <a:lnTo>
                    <a:pt x="338" y="175"/>
                  </a:lnTo>
                  <a:lnTo>
                    <a:pt x="363" y="182"/>
                  </a:lnTo>
                  <a:lnTo>
                    <a:pt x="387" y="191"/>
                  </a:lnTo>
                  <a:lnTo>
                    <a:pt x="413" y="199"/>
                  </a:lnTo>
                  <a:lnTo>
                    <a:pt x="440" y="207"/>
                  </a:lnTo>
                  <a:lnTo>
                    <a:pt x="468" y="213"/>
                  </a:lnTo>
                  <a:lnTo>
                    <a:pt x="495" y="221"/>
                  </a:lnTo>
                  <a:lnTo>
                    <a:pt x="523" y="229"/>
                  </a:lnTo>
                  <a:lnTo>
                    <a:pt x="551" y="237"/>
                  </a:lnTo>
                  <a:lnTo>
                    <a:pt x="582" y="243"/>
                  </a:lnTo>
                  <a:lnTo>
                    <a:pt x="611" y="250"/>
                  </a:lnTo>
                  <a:lnTo>
                    <a:pt x="643" y="257"/>
                  </a:lnTo>
                  <a:lnTo>
                    <a:pt x="673" y="263"/>
                  </a:lnTo>
                  <a:lnTo>
                    <a:pt x="704" y="270"/>
                  </a:lnTo>
                  <a:lnTo>
                    <a:pt x="738" y="277"/>
                  </a:lnTo>
                  <a:lnTo>
                    <a:pt x="770" y="282"/>
                  </a:lnTo>
                  <a:lnTo>
                    <a:pt x="804" y="289"/>
                  </a:lnTo>
                  <a:lnTo>
                    <a:pt x="838" y="295"/>
                  </a:lnTo>
                  <a:lnTo>
                    <a:pt x="871" y="300"/>
                  </a:lnTo>
                  <a:lnTo>
                    <a:pt x="907" y="306"/>
                  </a:lnTo>
                  <a:lnTo>
                    <a:pt x="942" y="311"/>
                  </a:lnTo>
                  <a:lnTo>
                    <a:pt x="978" y="317"/>
                  </a:lnTo>
                  <a:lnTo>
                    <a:pt x="1014" y="321"/>
                  </a:lnTo>
                  <a:lnTo>
                    <a:pt x="1050" y="327"/>
                  </a:lnTo>
                  <a:lnTo>
                    <a:pt x="1088" y="331"/>
                  </a:lnTo>
                  <a:lnTo>
                    <a:pt x="1125" y="336"/>
                  </a:lnTo>
                  <a:lnTo>
                    <a:pt x="1163" y="340"/>
                  </a:lnTo>
                  <a:lnTo>
                    <a:pt x="1202" y="345"/>
                  </a:lnTo>
                  <a:lnTo>
                    <a:pt x="1240" y="348"/>
                  </a:lnTo>
                  <a:lnTo>
                    <a:pt x="1278" y="352"/>
                  </a:lnTo>
                  <a:lnTo>
                    <a:pt x="1318" y="356"/>
                  </a:lnTo>
                  <a:lnTo>
                    <a:pt x="1360" y="360"/>
                  </a:lnTo>
                  <a:lnTo>
                    <a:pt x="1399" y="362"/>
                  </a:lnTo>
                  <a:lnTo>
                    <a:pt x="1440" y="366"/>
                  </a:lnTo>
                  <a:lnTo>
                    <a:pt x="1480" y="369"/>
                  </a:lnTo>
                  <a:lnTo>
                    <a:pt x="1521" y="372"/>
                  </a:lnTo>
                  <a:lnTo>
                    <a:pt x="1562" y="373"/>
                  </a:lnTo>
                  <a:lnTo>
                    <a:pt x="1603" y="377"/>
                  </a:lnTo>
                  <a:lnTo>
                    <a:pt x="1646" y="379"/>
                  </a:lnTo>
                  <a:lnTo>
                    <a:pt x="1688" y="381"/>
                  </a:lnTo>
                  <a:lnTo>
                    <a:pt x="1731" y="382"/>
                  </a:lnTo>
                  <a:lnTo>
                    <a:pt x="1774" y="385"/>
                  </a:lnTo>
                  <a:lnTo>
                    <a:pt x="1817" y="386"/>
                  </a:lnTo>
                  <a:lnTo>
                    <a:pt x="1859" y="387"/>
                  </a:lnTo>
                  <a:lnTo>
                    <a:pt x="1902" y="388"/>
                  </a:lnTo>
                  <a:lnTo>
                    <a:pt x="1945" y="389"/>
                  </a:lnTo>
                  <a:lnTo>
                    <a:pt x="1989" y="390"/>
                  </a:lnTo>
                  <a:lnTo>
                    <a:pt x="2032" y="390"/>
                  </a:lnTo>
                  <a:lnTo>
                    <a:pt x="2076" y="391"/>
                  </a:lnTo>
                  <a:lnTo>
                    <a:pt x="2120" y="391"/>
                  </a:lnTo>
                  <a:lnTo>
                    <a:pt x="2164" y="390"/>
                  </a:lnTo>
                  <a:lnTo>
                    <a:pt x="2209" y="391"/>
                  </a:lnTo>
                  <a:lnTo>
                    <a:pt x="2253" y="391"/>
                  </a:lnTo>
                  <a:lnTo>
                    <a:pt x="2297" y="389"/>
                  </a:lnTo>
                  <a:lnTo>
                    <a:pt x="2341" y="389"/>
                  </a:lnTo>
                  <a:lnTo>
                    <a:pt x="2386" y="389"/>
                  </a:lnTo>
                  <a:lnTo>
                    <a:pt x="2430" y="387"/>
                  </a:lnTo>
                  <a:lnTo>
                    <a:pt x="2474" y="386"/>
                  </a:lnTo>
                  <a:lnTo>
                    <a:pt x="2518" y="385"/>
                  </a:lnTo>
                  <a:lnTo>
                    <a:pt x="2564" y="382"/>
                  </a:lnTo>
                  <a:lnTo>
                    <a:pt x="2608" y="380"/>
                  </a:lnTo>
                  <a:lnTo>
                    <a:pt x="2652" y="379"/>
                  </a:lnTo>
                  <a:lnTo>
                    <a:pt x="2696" y="376"/>
                  </a:lnTo>
                  <a:lnTo>
                    <a:pt x="2740" y="373"/>
                  </a:lnTo>
                  <a:lnTo>
                    <a:pt x="2785" y="371"/>
                  </a:lnTo>
                  <a:lnTo>
                    <a:pt x="2818" y="36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074" name="Freeform 10"/>
            <p:cNvSpPr>
              <a:spLocks/>
            </p:cNvSpPr>
            <p:nvPr/>
          </p:nvSpPr>
          <p:spPr bwMode="auto">
            <a:xfrm>
              <a:off x="4959" y="1428"/>
              <a:ext cx="72" cy="58"/>
            </a:xfrm>
            <a:custGeom>
              <a:avLst/>
              <a:gdLst>
                <a:gd name="T0" fmla="*/ 5 w 72"/>
                <a:gd name="T1" fmla="*/ 58 h 58"/>
                <a:gd name="T2" fmla="*/ 13 w 72"/>
                <a:gd name="T3" fmla="*/ 28 h 58"/>
                <a:gd name="T4" fmla="*/ 0 w 72"/>
                <a:gd name="T5" fmla="*/ 0 h 58"/>
                <a:gd name="T6" fmla="*/ 72 w 72"/>
                <a:gd name="T7" fmla="*/ 25 h 58"/>
                <a:gd name="T8" fmla="*/ 5 w 72"/>
                <a:gd name="T9" fmla="*/ 58 h 58"/>
              </a:gdLst>
              <a:ahLst/>
              <a:cxnLst>
                <a:cxn ang="0">
                  <a:pos x="T0" y="T1"/>
                </a:cxn>
                <a:cxn ang="0">
                  <a:pos x="T2" y="T3"/>
                </a:cxn>
                <a:cxn ang="0">
                  <a:pos x="T4" y="T5"/>
                </a:cxn>
                <a:cxn ang="0">
                  <a:pos x="T6" y="T7"/>
                </a:cxn>
                <a:cxn ang="0">
                  <a:pos x="T8" y="T9"/>
                </a:cxn>
              </a:cxnLst>
              <a:rect l="0" t="0" r="r" b="b"/>
              <a:pathLst>
                <a:path w="72" h="58">
                  <a:moveTo>
                    <a:pt x="5" y="58"/>
                  </a:moveTo>
                  <a:lnTo>
                    <a:pt x="13" y="28"/>
                  </a:lnTo>
                  <a:lnTo>
                    <a:pt x="0" y="0"/>
                  </a:lnTo>
                  <a:lnTo>
                    <a:pt x="72" y="25"/>
                  </a:lnTo>
                  <a:lnTo>
                    <a:pt x="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75" name="Rectangle 11"/>
            <p:cNvSpPr>
              <a:spLocks noChangeArrowheads="1"/>
            </p:cNvSpPr>
            <p:nvPr/>
          </p:nvSpPr>
          <p:spPr bwMode="auto">
            <a:xfrm>
              <a:off x="2245" y="64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E</a:t>
              </a:r>
              <a:endParaRPr lang="en-US" altLang="zh-CN" sz="2800">
                <a:ea typeface="宋体" pitchFamily="2" charset="-122"/>
              </a:endParaRPr>
            </a:p>
          </p:txBody>
        </p:sp>
        <p:sp>
          <p:nvSpPr>
            <p:cNvPr id="344076" name="Rectangle 12"/>
            <p:cNvSpPr>
              <a:spLocks noChangeArrowheads="1"/>
            </p:cNvSpPr>
            <p:nvPr/>
          </p:nvSpPr>
          <p:spPr bwMode="auto">
            <a:xfrm>
              <a:off x="4574" y="866"/>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a:t>
              </a:r>
              <a:endParaRPr lang="en-US" altLang="zh-CN" sz="2800">
                <a:ea typeface="宋体" pitchFamily="2" charset="-122"/>
              </a:endParaRPr>
            </a:p>
          </p:txBody>
        </p:sp>
        <p:sp>
          <p:nvSpPr>
            <p:cNvPr id="344077" name="Line 13"/>
            <p:cNvSpPr>
              <a:spLocks noChangeShapeType="1"/>
            </p:cNvSpPr>
            <p:nvPr/>
          </p:nvSpPr>
          <p:spPr bwMode="auto">
            <a:xfrm>
              <a:off x="4522" y="1029"/>
              <a:ext cx="45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078" name="Freeform 14"/>
            <p:cNvSpPr>
              <a:spLocks/>
            </p:cNvSpPr>
            <p:nvPr/>
          </p:nvSpPr>
          <p:spPr bwMode="auto">
            <a:xfrm>
              <a:off x="4956" y="100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79" name="Rectangle 15"/>
            <p:cNvSpPr>
              <a:spLocks noChangeArrowheads="1"/>
            </p:cNvSpPr>
            <p:nvPr/>
          </p:nvSpPr>
          <p:spPr bwMode="auto">
            <a:xfrm>
              <a:off x="4797" y="879"/>
              <a:ext cx="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 *</a:t>
              </a:r>
              <a:endParaRPr lang="en-US" altLang="zh-CN" sz="2800">
                <a:ea typeface="宋体" pitchFamily="2" charset="-122"/>
              </a:endParaRPr>
            </a:p>
          </p:txBody>
        </p:sp>
        <p:sp>
          <p:nvSpPr>
            <p:cNvPr id="344080" name="Oval 16"/>
            <p:cNvSpPr>
              <a:spLocks noChangeArrowheads="1"/>
            </p:cNvSpPr>
            <p:nvPr/>
          </p:nvSpPr>
          <p:spPr bwMode="auto">
            <a:xfrm>
              <a:off x="2408"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081" name="Rectangle 17"/>
            <p:cNvSpPr>
              <a:spLocks noChangeArrowheads="1"/>
            </p:cNvSpPr>
            <p:nvPr/>
          </p:nvSpPr>
          <p:spPr bwMode="auto">
            <a:xfrm>
              <a:off x="2459"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3</a:t>
              </a:r>
              <a:endParaRPr lang="en-US" altLang="zh-CN" sz="2800">
                <a:ea typeface="宋体" pitchFamily="2" charset="-122"/>
              </a:endParaRPr>
            </a:p>
          </p:txBody>
        </p:sp>
        <p:sp>
          <p:nvSpPr>
            <p:cNvPr id="344082" name="Oval 18"/>
            <p:cNvSpPr>
              <a:spLocks noChangeArrowheads="1"/>
            </p:cNvSpPr>
            <p:nvPr/>
          </p:nvSpPr>
          <p:spPr bwMode="auto">
            <a:xfrm>
              <a:off x="3355"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083" name="Rectangle 19"/>
            <p:cNvSpPr>
              <a:spLocks noChangeArrowheads="1"/>
            </p:cNvSpPr>
            <p:nvPr/>
          </p:nvSpPr>
          <p:spPr bwMode="auto">
            <a:xfrm>
              <a:off x="3405"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5</a:t>
              </a:r>
              <a:endParaRPr lang="en-US" altLang="zh-CN" sz="2800">
                <a:ea typeface="宋体" pitchFamily="2" charset="-122"/>
              </a:endParaRPr>
            </a:p>
          </p:txBody>
        </p:sp>
        <p:sp>
          <p:nvSpPr>
            <p:cNvPr id="344084" name="Line 20"/>
            <p:cNvSpPr>
              <a:spLocks noChangeShapeType="1"/>
            </p:cNvSpPr>
            <p:nvPr/>
          </p:nvSpPr>
          <p:spPr bwMode="auto">
            <a:xfrm>
              <a:off x="1624" y="1029"/>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085" name="Freeform 21"/>
            <p:cNvSpPr>
              <a:spLocks/>
            </p:cNvSpPr>
            <p:nvPr/>
          </p:nvSpPr>
          <p:spPr bwMode="auto">
            <a:xfrm>
              <a:off x="1888" y="100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86" name="Rectangle 22"/>
            <p:cNvSpPr>
              <a:spLocks noChangeArrowheads="1"/>
            </p:cNvSpPr>
            <p:nvPr/>
          </p:nvSpPr>
          <p:spPr bwMode="auto">
            <a:xfrm>
              <a:off x="1679" y="855"/>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344087" name="Oval 23"/>
            <p:cNvSpPr>
              <a:spLocks noChangeArrowheads="1"/>
            </p:cNvSpPr>
            <p:nvPr/>
          </p:nvSpPr>
          <p:spPr bwMode="auto">
            <a:xfrm>
              <a:off x="1963"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088" name="Rectangle 24"/>
            <p:cNvSpPr>
              <a:spLocks noChangeArrowheads="1"/>
            </p:cNvSpPr>
            <p:nvPr/>
          </p:nvSpPr>
          <p:spPr bwMode="auto">
            <a:xfrm>
              <a:off x="2013"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2</a:t>
              </a:r>
              <a:endParaRPr lang="en-US" altLang="zh-CN" sz="2800">
                <a:ea typeface="宋体" pitchFamily="2" charset="-122"/>
              </a:endParaRPr>
            </a:p>
          </p:txBody>
        </p:sp>
        <p:sp>
          <p:nvSpPr>
            <p:cNvPr id="344089" name="Arc 25"/>
            <p:cNvSpPr>
              <a:spLocks/>
            </p:cNvSpPr>
            <p:nvPr/>
          </p:nvSpPr>
          <p:spPr bwMode="auto">
            <a:xfrm>
              <a:off x="1963" y="821"/>
              <a:ext cx="157" cy="137"/>
            </a:xfrm>
            <a:custGeom>
              <a:avLst/>
              <a:gdLst>
                <a:gd name="G0" fmla="+- 21600 0 0"/>
                <a:gd name="G1" fmla="+- 21600 0 0"/>
                <a:gd name="G2" fmla="+- 21600 0 0"/>
                <a:gd name="T0" fmla="*/ 3316 w 43200"/>
                <a:gd name="T1" fmla="*/ 33101 h 37917"/>
                <a:gd name="T2" fmla="*/ 35754 w 43200"/>
                <a:gd name="T3" fmla="*/ 37917 h 37917"/>
                <a:gd name="T4" fmla="*/ 21600 w 43200"/>
                <a:gd name="T5" fmla="*/ 21600 h 37917"/>
              </a:gdLst>
              <a:ahLst/>
              <a:cxnLst>
                <a:cxn ang="0">
                  <a:pos x="T0" y="T1"/>
                </a:cxn>
                <a:cxn ang="0">
                  <a:pos x="T2" y="T3"/>
                </a:cxn>
                <a:cxn ang="0">
                  <a:pos x="T4" y="T5"/>
                </a:cxn>
              </a:cxnLst>
              <a:rect l="0" t="0" r="r" b="b"/>
              <a:pathLst>
                <a:path w="43200" h="37917" fill="none" extrusionOk="0">
                  <a:moveTo>
                    <a:pt x="3316" y="33100"/>
                  </a:moveTo>
                  <a:cubicBezTo>
                    <a:pt x="1149" y="29656"/>
                    <a:pt x="0" y="25669"/>
                    <a:pt x="0" y="21600"/>
                  </a:cubicBezTo>
                  <a:cubicBezTo>
                    <a:pt x="0" y="9670"/>
                    <a:pt x="9670" y="0"/>
                    <a:pt x="21600" y="0"/>
                  </a:cubicBezTo>
                  <a:cubicBezTo>
                    <a:pt x="33529" y="0"/>
                    <a:pt x="43200" y="9670"/>
                    <a:pt x="43200" y="21600"/>
                  </a:cubicBezTo>
                  <a:cubicBezTo>
                    <a:pt x="43200" y="27861"/>
                    <a:pt x="40483" y="33814"/>
                    <a:pt x="35753" y="37916"/>
                  </a:cubicBezTo>
                </a:path>
                <a:path w="43200" h="37917" stroke="0" extrusionOk="0">
                  <a:moveTo>
                    <a:pt x="3316" y="33100"/>
                  </a:moveTo>
                  <a:cubicBezTo>
                    <a:pt x="1149" y="29656"/>
                    <a:pt x="0" y="25669"/>
                    <a:pt x="0" y="21600"/>
                  </a:cubicBezTo>
                  <a:cubicBezTo>
                    <a:pt x="0" y="9670"/>
                    <a:pt x="9670" y="0"/>
                    <a:pt x="21600" y="0"/>
                  </a:cubicBezTo>
                  <a:cubicBezTo>
                    <a:pt x="33529" y="0"/>
                    <a:pt x="43200" y="9670"/>
                    <a:pt x="43200" y="21600"/>
                  </a:cubicBezTo>
                  <a:cubicBezTo>
                    <a:pt x="43200" y="27861"/>
                    <a:pt x="40483" y="33814"/>
                    <a:pt x="35753" y="37916"/>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090" name="Freeform 26"/>
            <p:cNvSpPr>
              <a:spLocks/>
            </p:cNvSpPr>
            <p:nvPr/>
          </p:nvSpPr>
          <p:spPr bwMode="auto">
            <a:xfrm>
              <a:off x="1943" y="908"/>
              <a:ext cx="71" cy="66"/>
            </a:xfrm>
            <a:custGeom>
              <a:avLst/>
              <a:gdLst>
                <a:gd name="T0" fmla="*/ 0 w 71"/>
                <a:gd name="T1" fmla="*/ 44 h 66"/>
                <a:gd name="T2" fmla="*/ 27 w 71"/>
                <a:gd name="T3" fmla="*/ 28 h 66"/>
                <a:gd name="T4" fmla="*/ 39 w 71"/>
                <a:gd name="T5" fmla="*/ 0 h 66"/>
                <a:gd name="T6" fmla="*/ 71 w 71"/>
                <a:gd name="T7" fmla="*/ 66 h 66"/>
                <a:gd name="T8" fmla="*/ 0 w 71"/>
                <a:gd name="T9" fmla="*/ 44 h 66"/>
              </a:gdLst>
              <a:ahLst/>
              <a:cxnLst>
                <a:cxn ang="0">
                  <a:pos x="T0" y="T1"/>
                </a:cxn>
                <a:cxn ang="0">
                  <a:pos x="T2" y="T3"/>
                </a:cxn>
                <a:cxn ang="0">
                  <a:pos x="T4" y="T5"/>
                </a:cxn>
                <a:cxn ang="0">
                  <a:pos x="T6" y="T7"/>
                </a:cxn>
                <a:cxn ang="0">
                  <a:pos x="T8" y="T9"/>
                </a:cxn>
              </a:cxnLst>
              <a:rect l="0" t="0" r="r" b="b"/>
              <a:pathLst>
                <a:path w="71" h="66">
                  <a:moveTo>
                    <a:pt x="0" y="44"/>
                  </a:moveTo>
                  <a:lnTo>
                    <a:pt x="27" y="28"/>
                  </a:lnTo>
                  <a:lnTo>
                    <a:pt x="39" y="0"/>
                  </a:lnTo>
                  <a:lnTo>
                    <a:pt x="71" y="66"/>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91" name="Rectangle 27"/>
            <p:cNvSpPr>
              <a:spLocks noChangeArrowheads="1"/>
            </p:cNvSpPr>
            <p:nvPr/>
          </p:nvSpPr>
          <p:spPr bwMode="auto">
            <a:xfrm>
              <a:off x="1902" y="653"/>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344092" name="Oval 28"/>
            <p:cNvSpPr>
              <a:spLocks noChangeArrowheads="1"/>
            </p:cNvSpPr>
            <p:nvPr/>
          </p:nvSpPr>
          <p:spPr bwMode="auto">
            <a:xfrm>
              <a:off x="2909"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093" name="Rectangle 29"/>
            <p:cNvSpPr>
              <a:spLocks noChangeArrowheads="1"/>
            </p:cNvSpPr>
            <p:nvPr/>
          </p:nvSpPr>
          <p:spPr bwMode="auto">
            <a:xfrm>
              <a:off x="2960"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dirty="0">
                  <a:solidFill>
                    <a:srgbClr val="000000"/>
                  </a:solidFill>
                  <a:ea typeface="宋体" pitchFamily="2" charset="-122"/>
                </a:rPr>
                <a:t>4</a:t>
              </a:r>
              <a:endParaRPr lang="en-US" altLang="zh-CN" sz="2800" dirty="0">
                <a:ea typeface="宋体" pitchFamily="2" charset="-122"/>
              </a:endParaRPr>
            </a:p>
          </p:txBody>
        </p:sp>
        <p:sp>
          <p:nvSpPr>
            <p:cNvPr id="344094" name="Arc 30"/>
            <p:cNvSpPr>
              <a:spLocks/>
            </p:cNvSpPr>
            <p:nvPr/>
          </p:nvSpPr>
          <p:spPr bwMode="auto">
            <a:xfrm>
              <a:off x="2909" y="821"/>
              <a:ext cx="157" cy="137"/>
            </a:xfrm>
            <a:custGeom>
              <a:avLst/>
              <a:gdLst>
                <a:gd name="G0" fmla="+- 21600 0 0"/>
                <a:gd name="G1" fmla="+- 21600 0 0"/>
                <a:gd name="G2" fmla="+- 21600 0 0"/>
                <a:gd name="T0" fmla="*/ 3389 w 43200"/>
                <a:gd name="T1" fmla="*/ 33216 h 37917"/>
                <a:gd name="T2" fmla="*/ 35754 w 43200"/>
                <a:gd name="T3" fmla="*/ 37917 h 37917"/>
                <a:gd name="T4" fmla="*/ 21600 w 43200"/>
                <a:gd name="T5" fmla="*/ 21600 h 37917"/>
              </a:gdLst>
              <a:ahLst/>
              <a:cxnLst>
                <a:cxn ang="0">
                  <a:pos x="T0" y="T1"/>
                </a:cxn>
                <a:cxn ang="0">
                  <a:pos x="T2" y="T3"/>
                </a:cxn>
                <a:cxn ang="0">
                  <a:pos x="T4" y="T5"/>
                </a:cxn>
              </a:cxnLst>
              <a:rect l="0" t="0" r="r" b="b"/>
              <a:pathLst>
                <a:path w="43200" h="37917" fill="none" extrusionOk="0">
                  <a:moveTo>
                    <a:pt x="3389" y="33215"/>
                  </a:moveTo>
                  <a:cubicBezTo>
                    <a:pt x="1175" y="29745"/>
                    <a:pt x="0" y="25715"/>
                    <a:pt x="0" y="21600"/>
                  </a:cubicBezTo>
                  <a:cubicBezTo>
                    <a:pt x="0" y="9670"/>
                    <a:pt x="9670" y="0"/>
                    <a:pt x="21600" y="0"/>
                  </a:cubicBezTo>
                  <a:cubicBezTo>
                    <a:pt x="33529" y="0"/>
                    <a:pt x="43200" y="9670"/>
                    <a:pt x="43200" y="21600"/>
                  </a:cubicBezTo>
                  <a:cubicBezTo>
                    <a:pt x="43200" y="27861"/>
                    <a:pt x="40483" y="33814"/>
                    <a:pt x="35753" y="37916"/>
                  </a:cubicBezTo>
                </a:path>
                <a:path w="43200" h="37917" stroke="0" extrusionOk="0">
                  <a:moveTo>
                    <a:pt x="3389" y="33215"/>
                  </a:moveTo>
                  <a:cubicBezTo>
                    <a:pt x="1175" y="29745"/>
                    <a:pt x="0" y="25715"/>
                    <a:pt x="0" y="21600"/>
                  </a:cubicBezTo>
                  <a:cubicBezTo>
                    <a:pt x="0" y="9670"/>
                    <a:pt x="9670" y="0"/>
                    <a:pt x="21600" y="0"/>
                  </a:cubicBezTo>
                  <a:cubicBezTo>
                    <a:pt x="33529" y="0"/>
                    <a:pt x="43200" y="9670"/>
                    <a:pt x="43200" y="21600"/>
                  </a:cubicBezTo>
                  <a:cubicBezTo>
                    <a:pt x="43200" y="27861"/>
                    <a:pt x="40483" y="33814"/>
                    <a:pt x="35753" y="37916"/>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095" name="Freeform 31"/>
            <p:cNvSpPr>
              <a:spLocks/>
            </p:cNvSpPr>
            <p:nvPr/>
          </p:nvSpPr>
          <p:spPr bwMode="auto">
            <a:xfrm>
              <a:off x="2889" y="908"/>
              <a:ext cx="72" cy="66"/>
            </a:xfrm>
            <a:custGeom>
              <a:avLst/>
              <a:gdLst>
                <a:gd name="T0" fmla="*/ 0 w 72"/>
                <a:gd name="T1" fmla="*/ 44 h 66"/>
                <a:gd name="T2" fmla="*/ 28 w 72"/>
                <a:gd name="T3" fmla="*/ 28 h 66"/>
                <a:gd name="T4" fmla="*/ 39 w 72"/>
                <a:gd name="T5" fmla="*/ 0 h 66"/>
                <a:gd name="T6" fmla="*/ 72 w 72"/>
                <a:gd name="T7" fmla="*/ 66 h 66"/>
                <a:gd name="T8" fmla="*/ 0 w 72"/>
                <a:gd name="T9" fmla="*/ 44 h 66"/>
              </a:gdLst>
              <a:ahLst/>
              <a:cxnLst>
                <a:cxn ang="0">
                  <a:pos x="T0" y="T1"/>
                </a:cxn>
                <a:cxn ang="0">
                  <a:pos x="T2" y="T3"/>
                </a:cxn>
                <a:cxn ang="0">
                  <a:pos x="T4" y="T5"/>
                </a:cxn>
                <a:cxn ang="0">
                  <a:pos x="T6" y="T7"/>
                </a:cxn>
                <a:cxn ang="0">
                  <a:pos x="T8" y="T9"/>
                </a:cxn>
              </a:cxnLst>
              <a:rect l="0" t="0" r="r" b="b"/>
              <a:pathLst>
                <a:path w="72" h="66">
                  <a:moveTo>
                    <a:pt x="0" y="44"/>
                  </a:moveTo>
                  <a:lnTo>
                    <a:pt x="28" y="28"/>
                  </a:lnTo>
                  <a:lnTo>
                    <a:pt x="39" y="0"/>
                  </a:lnTo>
                  <a:lnTo>
                    <a:pt x="72" y="66"/>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96" name="Rectangle 32"/>
            <p:cNvSpPr>
              <a:spLocks noChangeArrowheads="1"/>
            </p:cNvSpPr>
            <p:nvPr/>
          </p:nvSpPr>
          <p:spPr bwMode="auto">
            <a:xfrm>
              <a:off x="2848" y="653"/>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344097" name="Oval 33"/>
            <p:cNvSpPr>
              <a:spLocks noChangeArrowheads="1"/>
            </p:cNvSpPr>
            <p:nvPr/>
          </p:nvSpPr>
          <p:spPr bwMode="auto">
            <a:xfrm>
              <a:off x="4357"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098" name="Rectangle 34"/>
            <p:cNvSpPr>
              <a:spLocks noChangeArrowheads="1"/>
            </p:cNvSpPr>
            <p:nvPr/>
          </p:nvSpPr>
          <p:spPr bwMode="auto">
            <a:xfrm>
              <a:off x="4407"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7</a:t>
              </a:r>
              <a:endParaRPr lang="en-US" altLang="zh-CN" sz="2800">
                <a:ea typeface="宋体" pitchFamily="2" charset="-122"/>
              </a:endParaRPr>
            </a:p>
          </p:txBody>
        </p:sp>
        <p:sp>
          <p:nvSpPr>
            <p:cNvPr id="344099" name="Arc 35"/>
            <p:cNvSpPr>
              <a:spLocks/>
            </p:cNvSpPr>
            <p:nvPr/>
          </p:nvSpPr>
          <p:spPr bwMode="auto">
            <a:xfrm>
              <a:off x="4357" y="821"/>
              <a:ext cx="157" cy="137"/>
            </a:xfrm>
            <a:custGeom>
              <a:avLst/>
              <a:gdLst>
                <a:gd name="G0" fmla="+- 21600 0 0"/>
                <a:gd name="G1" fmla="+- 21600 0 0"/>
                <a:gd name="G2" fmla="+- 21600 0 0"/>
                <a:gd name="T0" fmla="*/ 3316 w 43200"/>
                <a:gd name="T1" fmla="*/ 33101 h 37917"/>
                <a:gd name="T2" fmla="*/ 35754 w 43200"/>
                <a:gd name="T3" fmla="*/ 37917 h 37917"/>
                <a:gd name="T4" fmla="*/ 21600 w 43200"/>
                <a:gd name="T5" fmla="*/ 21600 h 37917"/>
              </a:gdLst>
              <a:ahLst/>
              <a:cxnLst>
                <a:cxn ang="0">
                  <a:pos x="T0" y="T1"/>
                </a:cxn>
                <a:cxn ang="0">
                  <a:pos x="T2" y="T3"/>
                </a:cxn>
                <a:cxn ang="0">
                  <a:pos x="T4" y="T5"/>
                </a:cxn>
              </a:cxnLst>
              <a:rect l="0" t="0" r="r" b="b"/>
              <a:pathLst>
                <a:path w="43200" h="37917" fill="none" extrusionOk="0">
                  <a:moveTo>
                    <a:pt x="3316" y="33100"/>
                  </a:moveTo>
                  <a:cubicBezTo>
                    <a:pt x="1149" y="29656"/>
                    <a:pt x="0" y="25669"/>
                    <a:pt x="0" y="21600"/>
                  </a:cubicBezTo>
                  <a:cubicBezTo>
                    <a:pt x="0" y="9670"/>
                    <a:pt x="9670" y="0"/>
                    <a:pt x="21600" y="0"/>
                  </a:cubicBezTo>
                  <a:cubicBezTo>
                    <a:pt x="33529" y="0"/>
                    <a:pt x="43200" y="9670"/>
                    <a:pt x="43200" y="21600"/>
                  </a:cubicBezTo>
                  <a:cubicBezTo>
                    <a:pt x="43200" y="27861"/>
                    <a:pt x="40483" y="33814"/>
                    <a:pt x="35753" y="37916"/>
                  </a:cubicBezTo>
                </a:path>
                <a:path w="43200" h="37917" stroke="0" extrusionOk="0">
                  <a:moveTo>
                    <a:pt x="3316" y="33100"/>
                  </a:moveTo>
                  <a:cubicBezTo>
                    <a:pt x="1149" y="29656"/>
                    <a:pt x="0" y="25669"/>
                    <a:pt x="0" y="21600"/>
                  </a:cubicBezTo>
                  <a:cubicBezTo>
                    <a:pt x="0" y="9670"/>
                    <a:pt x="9670" y="0"/>
                    <a:pt x="21600" y="0"/>
                  </a:cubicBezTo>
                  <a:cubicBezTo>
                    <a:pt x="33529" y="0"/>
                    <a:pt x="43200" y="9670"/>
                    <a:pt x="43200" y="21600"/>
                  </a:cubicBezTo>
                  <a:cubicBezTo>
                    <a:pt x="43200" y="27861"/>
                    <a:pt x="40483" y="33814"/>
                    <a:pt x="35753" y="37916"/>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00" name="Freeform 36"/>
            <p:cNvSpPr>
              <a:spLocks/>
            </p:cNvSpPr>
            <p:nvPr/>
          </p:nvSpPr>
          <p:spPr bwMode="auto">
            <a:xfrm>
              <a:off x="4337" y="908"/>
              <a:ext cx="72" cy="66"/>
            </a:xfrm>
            <a:custGeom>
              <a:avLst/>
              <a:gdLst>
                <a:gd name="T0" fmla="*/ 0 w 72"/>
                <a:gd name="T1" fmla="*/ 44 h 66"/>
                <a:gd name="T2" fmla="*/ 27 w 72"/>
                <a:gd name="T3" fmla="*/ 28 h 66"/>
                <a:gd name="T4" fmla="*/ 39 w 72"/>
                <a:gd name="T5" fmla="*/ 0 h 66"/>
                <a:gd name="T6" fmla="*/ 72 w 72"/>
                <a:gd name="T7" fmla="*/ 66 h 66"/>
                <a:gd name="T8" fmla="*/ 0 w 72"/>
                <a:gd name="T9" fmla="*/ 44 h 66"/>
              </a:gdLst>
              <a:ahLst/>
              <a:cxnLst>
                <a:cxn ang="0">
                  <a:pos x="T0" y="T1"/>
                </a:cxn>
                <a:cxn ang="0">
                  <a:pos x="T2" y="T3"/>
                </a:cxn>
                <a:cxn ang="0">
                  <a:pos x="T4" y="T5"/>
                </a:cxn>
                <a:cxn ang="0">
                  <a:pos x="T6" y="T7"/>
                </a:cxn>
                <a:cxn ang="0">
                  <a:pos x="T8" y="T9"/>
                </a:cxn>
              </a:cxnLst>
              <a:rect l="0" t="0" r="r" b="b"/>
              <a:pathLst>
                <a:path w="72" h="66">
                  <a:moveTo>
                    <a:pt x="0" y="44"/>
                  </a:moveTo>
                  <a:lnTo>
                    <a:pt x="27" y="28"/>
                  </a:lnTo>
                  <a:lnTo>
                    <a:pt x="39" y="0"/>
                  </a:lnTo>
                  <a:lnTo>
                    <a:pt x="72" y="66"/>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01" name="Rectangle 37"/>
            <p:cNvSpPr>
              <a:spLocks noChangeArrowheads="1"/>
            </p:cNvSpPr>
            <p:nvPr/>
          </p:nvSpPr>
          <p:spPr bwMode="auto">
            <a:xfrm>
              <a:off x="4296" y="653"/>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344102" name="Arc 38"/>
            <p:cNvSpPr>
              <a:spLocks/>
            </p:cNvSpPr>
            <p:nvPr/>
          </p:nvSpPr>
          <p:spPr bwMode="auto">
            <a:xfrm>
              <a:off x="2105" y="608"/>
              <a:ext cx="1022" cy="582"/>
            </a:xfrm>
            <a:custGeom>
              <a:avLst/>
              <a:gdLst>
                <a:gd name="G0" fmla="+- 20466 0 0"/>
                <a:gd name="G1" fmla="+- 20925 0 0"/>
                <a:gd name="G2" fmla="+- 21600 0 0"/>
                <a:gd name="T0" fmla="*/ 0 w 20466"/>
                <a:gd name="T1" fmla="*/ 14017 h 20925"/>
                <a:gd name="T2" fmla="*/ 15107 w 20466"/>
                <a:gd name="T3" fmla="*/ 0 h 20925"/>
                <a:gd name="T4" fmla="*/ 20466 w 20466"/>
                <a:gd name="T5" fmla="*/ 20925 h 20925"/>
              </a:gdLst>
              <a:ahLst/>
              <a:cxnLst>
                <a:cxn ang="0">
                  <a:pos x="T0" y="T1"/>
                </a:cxn>
                <a:cxn ang="0">
                  <a:pos x="T2" y="T3"/>
                </a:cxn>
                <a:cxn ang="0">
                  <a:pos x="T4" y="T5"/>
                </a:cxn>
              </a:cxnLst>
              <a:rect l="0" t="0" r="r" b="b"/>
              <a:pathLst>
                <a:path w="20466" h="20925" fill="none" extrusionOk="0">
                  <a:moveTo>
                    <a:pt x="0" y="14017"/>
                  </a:moveTo>
                  <a:cubicBezTo>
                    <a:pt x="2338" y="7089"/>
                    <a:pt x="8023" y="1814"/>
                    <a:pt x="15107" y="0"/>
                  </a:cubicBezTo>
                </a:path>
                <a:path w="20466" h="20925" stroke="0" extrusionOk="0">
                  <a:moveTo>
                    <a:pt x="0" y="14017"/>
                  </a:moveTo>
                  <a:cubicBezTo>
                    <a:pt x="2338" y="7089"/>
                    <a:pt x="8023" y="1814"/>
                    <a:pt x="15107" y="0"/>
                  </a:cubicBezTo>
                  <a:lnTo>
                    <a:pt x="20466" y="20925"/>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03" name="Rectangle 39"/>
            <p:cNvSpPr>
              <a:spLocks noChangeArrowheads="1"/>
            </p:cNvSpPr>
            <p:nvPr/>
          </p:nvSpPr>
          <p:spPr bwMode="auto">
            <a:xfrm>
              <a:off x="2608" y="866"/>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344104" name="Line 40"/>
            <p:cNvSpPr>
              <a:spLocks noChangeShapeType="1"/>
            </p:cNvSpPr>
            <p:nvPr/>
          </p:nvSpPr>
          <p:spPr bwMode="auto">
            <a:xfrm>
              <a:off x="2125" y="1029"/>
              <a:ext cx="2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05" name="Freeform 41"/>
            <p:cNvSpPr>
              <a:spLocks/>
            </p:cNvSpPr>
            <p:nvPr/>
          </p:nvSpPr>
          <p:spPr bwMode="auto">
            <a:xfrm>
              <a:off x="2333" y="1000"/>
              <a:ext cx="70" cy="58"/>
            </a:xfrm>
            <a:custGeom>
              <a:avLst/>
              <a:gdLst>
                <a:gd name="T0" fmla="*/ 0 w 70"/>
                <a:gd name="T1" fmla="*/ 58 h 58"/>
                <a:gd name="T2" fmla="*/ 11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1"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06" name="Rectangle 42"/>
            <p:cNvSpPr>
              <a:spLocks noChangeArrowheads="1"/>
            </p:cNvSpPr>
            <p:nvPr/>
          </p:nvSpPr>
          <p:spPr bwMode="auto">
            <a:xfrm>
              <a:off x="2245" y="86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344107" name="Line 43"/>
            <p:cNvSpPr>
              <a:spLocks noChangeShapeType="1"/>
            </p:cNvSpPr>
            <p:nvPr/>
          </p:nvSpPr>
          <p:spPr bwMode="auto">
            <a:xfrm>
              <a:off x="2570" y="1029"/>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08" name="Freeform 44"/>
            <p:cNvSpPr>
              <a:spLocks/>
            </p:cNvSpPr>
            <p:nvPr/>
          </p:nvSpPr>
          <p:spPr bwMode="auto">
            <a:xfrm>
              <a:off x="2835" y="1000"/>
              <a:ext cx="69" cy="58"/>
            </a:xfrm>
            <a:custGeom>
              <a:avLst/>
              <a:gdLst>
                <a:gd name="T0" fmla="*/ 0 w 69"/>
                <a:gd name="T1" fmla="*/ 58 h 58"/>
                <a:gd name="T2" fmla="*/ 10 w 69"/>
                <a:gd name="T3" fmla="*/ 29 h 58"/>
                <a:gd name="T4" fmla="*/ 0 w 69"/>
                <a:gd name="T5" fmla="*/ 0 h 58"/>
                <a:gd name="T6" fmla="*/ 69 w 69"/>
                <a:gd name="T7" fmla="*/ 29 h 58"/>
                <a:gd name="T8" fmla="*/ 0 w 69"/>
                <a:gd name="T9" fmla="*/ 58 h 58"/>
              </a:gdLst>
              <a:ahLst/>
              <a:cxnLst>
                <a:cxn ang="0">
                  <a:pos x="T0" y="T1"/>
                </a:cxn>
                <a:cxn ang="0">
                  <a:pos x="T2" y="T3"/>
                </a:cxn>
                <a:cxn ang="0">
                  <a:pos x="T4" y="T5"/>
                </a:cxn>
                <a:cxn ang="0">
                  <a:pos x="T6" y="T7"/>
                </a:cxn>
                <a:cxn ang="0">
                  <a:pos x="T8" y="T9"/>
                </a:cxn>
              </a:cxnLst>
              <a:rect l="0" t="0" r="r" b="b"/>
              <a:pathLst>
                <a:path w="69" h="58">
                  <a:moveTo>
                    <a:pt x="0" y="58"/>
                  </a:moveTo>
                  <a:lnTo>
                    <a:pt x="10" y="29"/>
                  </a:lnTo>
                  <a:lnTo>
                    <a:pt x="0" y="0"/>
                  </a:lnTo>
                  <a:lnTo>
                    <a:pt x="69"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09" name="Rectangle 45"/>
            <p:cNvSpPr>
              <a:spLocks noChangeArrowheads="1"/>
            </p:cNvSpPr>
            <p:nvPr/>
          </p:nvSpPr>
          <p:spPr bwMode="auto">
            <a:xfrm>
              <a:off x="3182" y="86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E</a:t>
              </a:r>
              <a:endParaRPr lang="en-US" altLang="zh-CN" sz="2800">
                <a:ea typeface="宋体" pitchFamily="2" charset="-122"/>
              </a:endParaRPr>
            </a:p>
          </p:txBody>
        </p:sp>
        <p:sp>
          <p:nvSpPr>
            <p:cNvPr id="344110" name="Line 46"/>
            <p:cNvSpPr>
              <a:spLocks noChangeShapeType="1"/>
            </p:cNvSpPr>
            <p:nvPr/>
          </p:nvSpPr>
          <p:spPr bwMode="auto">
            <a:xfrm>
              <a:off x="3071" y="1029"/>
              <a:ext cx="2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11" name="Freeform 47"/>
            <p:cNvSpPr>
              <a:spLocks/>
            </p:cNvSpPr>
            <p:nvPr/>
          </p:nvSpPr>
          <p:spPr bwMode="auto">
            <a:xfrm>
              <a:off x="3280" y="100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12" name="Arc 48"/>
            <p:cNvSpPr>
              <a:spLocks/>
            </p:cNvSpPr>
            <p:nvPr/>
          </p:nvSpPr>
          <p:spPr bwMode="auto">
            <a:xfrm>
              <a:off x="2848" y="608"/>
              <a:ext cx="595" cy="368"/>
            </a:xfrm>
            <a:custGeom>
              <a:avLst/>
              <a:gdLst>
                <a:gd name="G0" fmla="+- 35 0 0"/>
                <a:gd name="G1" fmla="+- 21600 0 0"/>
                <a:gd name="G2" fmla="+- 21600 0 0"/>
                <a:gd name="T0" fmla="*/ 0 w 21164"/>
                <a:gd name="T1" fmla="*/ 0 h 21600"/>
                <a:gd name="T2" fmla="*/ 21164 w 21164"/>
                <a:gd name="T3" fmla="*/ 17116 h 21600"/>
                <a:gd name="T4" fmla="*/ 35 w 21164"/>
                <a:gd name="T5" fmla="*/ 21600 h 21600"/>
              </a:gdLst>
              <a:ahLst/>
              <a:cxnLst>
                <a:cxn ang="0">
                  <a:pos x="T0" y="T1"/>
                </a:cxn>
                <a:cxn ang="0">
                  <a:pos x="T2" y="T3"/>
                </a:cxn>
                <a:cxn ang="0">
                  <a:pos x="T4" y="T5"/>
                </a:cxn>
              </a:cxnLst>
              <a:rect l="0" t="0" r="r" b="b"/>
              <a:pathLst>
                <a:path w="21164" h="21600" fill="none" extrusionOk="0">
                  <a:moveTo>
                    <a:pt x="0" y="0"/>
                  </a:moveTo>
                  <a:cubicBezTo>
                    <a:pt x="11" y="0"/>
                    <a:pt x="23" y="-1"/>
                    <a:pt x="35" y="0"/>
                  </a:cubicBezTo>
                  <a:cubicBezTo>
                    <a:pt x="10236" y="0"/>
                    <a:pt x="19046" y="7136"/>
                    <a:pt x="21164" y="17115"/>
                  </a:cubicBezTo>
                </a:path>
                <a:path w="21164" h="21600" stroke="0" extrusionOk="0">
                  <a:moveTo>
                    <a:pt x="0" y="0"/>
                  </a:moveTo>
                  <a:cubicBezTo>
                    <a:pt x="11" y="0"/>
                    <a:pt x="23" y="-1"/>
                    <a:pt x="35" y="0"/>
                  </a:cubicBezTo>
                  <a:cubicBezTo>
                    <a:pt x="10236" y="0"/>
                    <a:pt x="19046" y="7136"/>
                    <a:pt x="21164" y="17115"/>
                  </a:cubicBezTo>
                  <a:lnTo>
                    <a:pt x="35"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13" name="Freeform 49"/>
            <p:cNvSpPr>
              <a:spLocks/>
            </p:cNvSpPr>
            <p:nvPr/>
          </p:nvSpPr>
          <p:spPr bwMode="auto">
            <a:xfrm>
              <a:off x="3408" y="877"/>
              <a:ext cx="58" cy="72"/>
            </a:xfrm>
            <a:custGeom>
              <a:avLst/>
              <a:gdLst>
                <a:gd name="T0" fmla="*/ 0 w 58"/>
                <a:gd name="T1" fmla="*/ 16 h 72"/>
                <a:gd name="T2" fmla="*/ 31 w 58"/>
                <a:gd name="T3" fmla="*/ 18 h 72"/>
                <a:gd name="T4" fmla="*/ 58 w 58"/>
                <a:gd name="T5" fmla="*/ 0 h 72"/>
                <a:gd name="T6" fmla="*/ 47 w 58"/>
                <a:gd name="T7" fmla="*/ 72 h 72"/>
                <a:gd name="T8" fmla="*/ 0 w 58"/>
                <a:gd name="T9" fmla="*/ 16 h 72"/>
              </a:gdLst>
              <a:ahLst/>
              <a:cxnLst>
                <a:cxn ang="0">
                  <a:pos x="T0" y="T1"/>
                </a:cxn>
                <a:cxn ang="0">
                  <a:pos x="T2" y="T3"/>
                </a:cxn>
                <a:cxn ang="0">
                  <a:pos x="T4" y="T5"/>
                </a:cxn>
                <a:cxn ang="0">
                  <a:pos x="T6" y="T7"/>
                </a:cxn>
                <a:cxn ang="0">
                  <a:pos x="T8" y="T9"/>
                </a:cxn>
              </a:cxnLst>
              <a:rect l="0" t="0" r="r" b="b"/>
              <a:pathLst>
                <a:path w="58" h="72">
                  <a:moveTo>
                    <a:pt x="0" y="16"/>
                  </a:moveTo>
                  <a:lnTo>
                    <a:pt x="31" y="18"/>
                  </a:lnTo>
                  <a:lnTo>
                    <a:pt x="58" y="0"/>
                  </a:lnTo>
                  <a:lnTo>
                    <a:pt x="47" y="72"/>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14" name="Oval 50"/>
            <p:cNvSpPr>
              <a:spLocks noChangeArrowheads="1"/>
            </p:cNvSpPr>
            <p:nvPr/>
          </p:nvSpPr>
          <p:spPr bwMode="auto">
            <a:xfrm>
              <a:off x="3856" y="954"/>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115" name="Rectangle 51"/>
            <p:cNvSpPr>
              <a:spLocks noChangeArrowheads="1"/>
            </p:cNvSpPr>
            <p:nvPr/>
          </p:nvSpPr>
          <p:spPr bwMode="auto">
            <a:xfrm>
              <a:off x="3906" y="9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6</a:t>
              </a:r>
              <a:endParaRPr lang="en-US" altLang="zh-CN" sz="2800">
                <a:ea typeface="宋体" pitchFamily="2" charset="-122"/>
              </a:endParaRPr>
            </a:p>
          </p:txBody>
        </p:sp>
        <p:sp>
          <p:nvSpPr>
            <p:cNvPr id="344116" name="Rectangle 52"/>
            <p:cNvSpPr>
              <a:spLocks noChangeArrowheads="1"/>
            </p:cNvSpPr>
            <p:nvPr/>
          </p:nvSpPr>
          <p:spPr bwMode="auto">
            <a:xfrm>
              <a:off x="3628" y="866"/>
              <a:ext cx="15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344117" name="Line 53"/>
            <p:cNvSpPr>
              <a:spLocks noChangeShapeType="1"/>
            </p:cNvSpPr>
            <p:nvPr/>
          </p:nvSpPr>
          <p:spPr bwMode="auto">
            <a:xfrm>
              <a:off x="3517" y="1029"/>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18" name="Freeform 54"/>
            <p:cNvSpPr>
              <a:spLocks/>
            </p:cNvSpPr>
            <p:nvPr/>
          </p:nvSpPr>
          <p:spPr bwMode="auto">
            <a:xfrm>
              <a:off x="3781" y="100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19" name="Rectangle 55"/>
            <p:cNvSpPr>
              <a:spLocks noChangeArrowheads="1"/>
            </p:cNvSpPr>
            <p:nvPr/>
          </p:nvSpPr>
          <p:spPr bwMode="auto">
            <a:xfrm>
              <a:off x="4014" y="866"/>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digit</a:t>
              </a:r>
              <a:endParaRPr lang="en-US" altLang="zh-CN" sz="2800">
                <a:ea typeface="宋体" pitchFamily="2" charset="-122"/>
              </a:endParaRPr>
            </a:p>
          </p:txBody>
        </p:sp>
        <p:sp>
          <p:nvSpPr>
            <p:cNvPr id="344120" name="Line 56"/>
            <p:cNvSpPr>
              <a:spLocks noChangeShapeType="1"/>
            </p:cNvSpPr>
            <p:nvPr/>
          </p:nvSpPr>
          <p:spPr bwMode="auto">
            <a:xfrm>
              <a:off x="4018" y="1029"/>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21" name="Freeform 57"/>
            <p:cNvSpPr>
              <a:spLocks/>
            </p:cNvSpPr>
            <p:nvPr/>
          </p:nvSpPr>
          <p:spPr bwMode="auto">
            <a:xfrm>
              <a:off x="4282" y="1000"/>
              <a:ext cx="70" cy="58"/>
            </a:xfrm>
            <a:custGeom>
              <a:avLst/>
              <a:gdLst>
                <a:gd name="T0" fmla="*/ 0 w 70"/>
                <a:gd name="T1" fmla="*/ 58 h 58"/>
                <a:gd name="T2" fmla="*/ 11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1"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22" name="Arc 58"/>
            <p:cNvSpPr>
              <a:spLocks/>
            </p:cNvSpPr>
            <p:nvPr/>
          </p:nvSpPr>
          <p:spPr bwMode="auto">
            <a:xfrm>
              <a:off x="3492" y="768"/>
              <a:ext cx="377" cy="262"/>
            </a:xfrm>
            <a:custGeom>
              <a:avLst/>
              <a:gdLst>
                <a:gd name="G0" fmla="+- 21145 0 0"/>
                <a:gd name="G1" fmla="+- 21600 0 0"/>
                <a:gd name="G2" fmla="+- 21600 0 0"/>
                <a:gd name="T0" fmla="*/ 0 w 21145"/>
                <a:gd name="T1" fmla="*/ 17188 h 21600"/>
                <a:gd name="T2" fmla="*/ 21145 w 21145"/>
                <a:gd name="T3" fmla="*/ 0 h 21600"/>
                <a:gd name="T4" fmla="*/ 21145 w 21145"/>
                <a:gd name="T5" fmla="*/ 21600 h 21600"/>
              </a:gdLst>
              <a:ahLst/>
              <a:cxnLst>
                <a:cxn ang="0">
                  <a:pos x="T0" y="T1"/>
                </a:cxn>
                <a:cxn ang="0">
                  <a:pos x="T2" y="T3"/>
                </a:cxn>
                <a:cxn ang="0">
                  <a:pos x="T4" y="T5"/>
                </a:cxn>
              </a:cxnLst>
              <a:rect l="0" t="0" r="r" b="b"/>
              <a:pathLst>
                <a:path w="21145" h="21600" fill="none" extrusionOk="0">
                  <a:moveTo>
                    <a:pt x="0" y="17188"/>
                  </a:moveTo>
                  <a:cubicBezTo>
                    <a:pt x="2089" y="7174"/>
                    <a:pt x="10916" y="0"/>
                    <a:pt x="21144" y="0"/>
                  </a:cubicBezTo>
                </a:path>
                <a:path w="21145" h="21600" stroke="0" extrusionOk="0">
                  <a:moveTo>
                    <a:pt x="0" y="17188"/>
                  </a:moveTo>
                  <a:cubicBezTo>
                    <a:pt x="2089" y="7174"/>
                    <a:pt x="10916" y="0"/>
                    <a:pt x="21144" y="0"/>
                  </a:cubicBezTo>
                  <a:lnTo>
                    <a:pt x="21145"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23" name="Arc 59"/>
            <p:cNvSpPr>
              <a:spLocks/>
            </p:cNvSpPr>
            <p:nvPr/>
          </p:nvSpPr>
          <p:spPr bwMode="auto">
            <a:xfrm>
              <a:off x="3795" y="768"/>
              <a:ext cx="524" cy="315"/>
            </a:xfrm>
            <a:custGeom>
              <a:avLst/>
              <a:gdLst>
                <a:gd name="G0" fmla="+- 0 0 0"/>
                <a:gd name="G1" fmla="+- 21600 0 0"/>
                <a:gd name="G2" fmla="+- 21600 0 0"/>
                <a:gd name="T0" fmla="*/ 0 w 19770"/>
                <a:gd name="T1" fmla="*/ 0 h 21600"/>
                <a:gd name="T2" fmla="*/ 19770 w 19770"/>
                <a:gd name="T3" fmla="*/ 12898 h 21600"/>
                <a:gd name="T4" fmla="*/ 0 w 19770"/>
                <a:gd name="T5" fmla="*/ 21600 h 21600"/>
              </a:gdLst>
              <a:ahLst/>
              <a:cxnLst>
                <a:cxn ang="0">
                  <a:pos x="T0" y="T1"/>
                </a:cxn>
                <a:cxn ang="0">
                  <a:pos x="T2" y="T3"/>
                </a:cxn>
                <a:cxn ang="0">
                  <a:pos x="T4" y="T5"/>
                </a:cxn>
              </a:cxnLst>
              <a:rect l="0" t="0" r="r" b="b"/>
              <a:pathLst>
                <a:path w="19770" h="21600" fill="none" extrusionOk="0">
                  <a:moveTo>
                    <a:pt x="-1" y="0"/>
                  </a:moveTo>
                  <a:cubicBezTo>
                    <a:pt x="8564" y="0"/>
                    <a:pt x="16319" y="5059"/>
                    <a:pt x="19769" y="12898"/>
                  </a:cubicBezTo>
                </a:path>
                <a:path w="19770" h="21600" stroke="0" extrusionOk="0">
                  <a:moveTo>
                    <a:pt x="-1" y="0"/>
                  </a:moveTo>
                  <a:cubicBezTo>
                    <a:pt x="8564" y="0"/>
                    <a:pt x="16319" y="5059"/>
                    <a:pt x="19769" y="12898"/>
                  </a:cubicBezTo>
                  <a:lnTo>
                    <a:pt x="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24" name="Freeform 60"/>
            <p:cNvSpPr>
              <a:spLocks/>
            </p:cNvSpPr>
            <p:nvPr/>
          </p:nvSpPr>
          <p:spPr bwMode="auto">
            <a:xfrm>
              <a:off x="4283" y="927"/>
              <a:ext cx="64" cy="71"/>
            </a:xfrm>
            <a:custGeom>
              <a:avLst/>
              <a:gdLst>
                <a:gd name="T0" fmla="*/ 0 w 64"/>
                <a:gd name="T1" fmla="*/ 31 h 71"/>
                <a:gd name="T2" fmla="*/ 32 w 64"/>
                <a:gd name="T3" fmla="*/ 23 h 71"/>
                <a:gd name="T4" fmla="*/ 51 w 64"/>
                <a:gd name="T5" fmla="*/ 0 h 71"/>
                <a:gd name="T6" fmla="*/ 64 w 64"/>
                <a:gd name="T7" fmla="*/ 71 h 71"/>
                <a:gd name="T8" fmla="*/ 0 w 64"/>
                <a:gd name="T9" fmla="*/ 31 h 71"/>
              </a:gdLst>
              <a:ahLst/>
              <a:cxnLst>
                <a:cxn ang="0">
                  <a:pos x="T0" y="T1"/>
                </a:cxn>
                <a:cxn ang="0">
                  <a:pos x="T2" y="T3"/>
                </a:cxn>
                <a:cxn ang="0">
                  <a:pos x="T4" y="T5"/>
                </a:cxn>
                <a:cxn ang="0">
                  <a:pos x="T6" y="T7"/>
                </a:cxn>
                <a:cxn ang="0">
                  <a:pos x="T8" y="T9"/>
                </a:cxn>
              </a:cxnLst>
              <a:rect l="0" t="0" r="r" b="b"/>
              <a:pathLst>
                <a:path w="64" h="71">
                  <a:moveTo>
                    <a:pt x="0" y="31"/>
                  </a:moveTo>
                  <a:lnTo>
                    <a:pt x="32" y="23"/>
                  </a:lnTo>
                  <a:lnTo>
                    <a:pt x="51" y="0"/>
                  </a:lnTo>
                  <a:lnTo>
                    <a:pt x="64" y="71"/>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25" name="Freeform 61"/>
            <p:cNvSpPr>
              <a:spLocks/>
            </p:cNvSpPr>
            <p:nvPr/>
          </p:nvSpPr>
          <p:spPr bwMode="auto">
            <a:xfrm>
              <a:off x="3062" y="1089"/>
              <a:ext cx="1900" cy="283"/>
            </a:xfrm>
            <a:custGeom>
              <a:avLst/>
              <a:gdLst>
                <a:gd name="T0" fmla="*/ 8 w 1900"/>
                <a:gd name="T1" fmla="*/ 7 h 283"/>
                <a:gd name="T2" fmla="*/ 25 w 1900"/>
                <a:gd name="T3" fmla="*/ 23 h 283"/>
                <a:gd name="T4" fmla="*/ 45 w 1900"/>
                <a:gd name="T5" fmla="*/ 36 h 283"/>
                <a:gd name="T6" fmla="*/ 67 w 1900"/>
                <a:gd name="T7" fmla="*/ 49 h 283"/>
                <a:gd name="T8" fmla="*/ 90 w 1900"/>
                <a:gd name="T9" fmla="*/ 63 h 283"/>
                <a:gd name="T10" fmla="*/ 118 w 1900"/>
                <a:gd name="T11" fmla="*/ 76 h 283"/>
                <a:gd name="T12" fmla="*/ 146 w 1900"/>
                <a:gd name="T13" fmla="*/ 88 h 283"/>
                <a:gd name="T14" fmla="*/ 177 w 1900"/>
                <a:gd name="T15" fmla="*/ 101 h 283"/>
                <a:gd name="T16" fmla="*/ 210 w 1900"/>
                <a:gd name="T17" fmla="*/ 114 h 283"/>
                <a:gd name="T18" fmla="*/ 245 w 1900"/>
                <a:gd name="T19" fmla="*/ 125 h 283"/>
                <a:gd name="T20" fmla="*/ 283 w 1900"/>
                <a:gd name="T21" fmla="*/ 137 h 283"/>
                <a:gd name="T22" fmla="*/ 322 w 1900"/>
                <a:gd name="T23" fmla="*/ 148 h 283"/>
                <a:gd name="T24" fmla="*/ 364 w 1900"/>
                <a:gd name="T25" fmla="*/ 158 h 283"/>
                <a:gd name="T26" fmla="*/ 407 w 1900"/>
                <a:gd name="T27" fmla="*/ 169 h 283"/>
                <a:gd name="T28" fmla="*/ 451 w 1900"/>
                <a:gd name="T29" fmla="*/ 179 h 283"/>
                <a:gd name="T30" fmla="*/ 499 w 1900"/>
                <a:gd name="T31" fmla="*/ 188 h 283"/>
                <a:gd name="T32" fmla="*/ 547 w 1900"/>
                <a:gd name="T33" fmla="*/ 198 h 283"/>
                <a:gd name="T34" fmla="*/ 597 w 1900"/>
                <a:gd name="T35" fmla="*/ 206 h 283"/>
                <a:gd name="T36" fmla="*/ 651 w 1900"/>
                <a:gd name="T37" fmla="*/ 216 h 283"/>
                <a:gd name="T38" fmla="*/ 704 w 1900"/>
                <a:gd name="T39" fmla="*/ 223 h 283"/>
                <a:gd name="T40" fmla="*/ 758 w 1900"/>
                <a:gd name="T41" fmla="*/ 231 h 283"/>
                <a:gd name="T42" fmla="*/ 814 w 1900"/>
                <a:gd name="T43" fmla="*/ 238 h 283"/>
                <a:gd name="T44" fmla="*/ 873 w 1900"/>
                <a:gd name="T45" fmla="*/ 244 h 283"/>
                <a:gd name="T46" fmla="*/ 932 w 1900"/>
                <a:gd name="T47" fmla="*/ 249 h 283"/>
                <a:gd name="T48" fmla="*/ 993 w 1900"/>
                <a:gd name="T49" fmla="*/ 256 h 283"/>
                <a:gd name="T50" fmla="*/ 1054 w 1900"/>
                <a:gd name="T51" fmla="*/ 261 h 283"/>
                <a:gd name="T52" fmla="*/ 1116 w 1900"/>
                <a:gd name="T53" fmla="*/ 266 h 283"/>
                <a:gd name="T54" fmla="*/ 1181 w 1900"/>
                <a:gd name="T55" fmla="*/ 269 h 283"/>
                <a:gd name="T56" fmla="*/ 1246 w 1900"/>
                <a:gd name="T57" fmla="*/ 273 h 283"/>
                <a:gd name="T58" fmla="*/ 1311 w 1900"/>
                <a:gd name="T59" fmla="*/ 276 h 283"/>
                <a:gd name="T60" fmla="*/ 1377 w 1900"/>
                <a:gd name="T61" fmla="*/ 278 h 283"/>
                <a:gd name="T62" fmla="*/ 1444 w 1900"/>
                <a:gd name="T63" fmla="*/ 280 h 283"/>
                <a:gd name="T64" fmla="*/ 1511 w 1900"/>
                <a:gd name="T65" fmla="*/ 281 h 283"/>
                <a:gd name="T66" fmla="*/ 1579 w 1900"/>
                <a:gd name="T67" fmla="*/ 283 h 283"/>
                <a:gd name="T68" fmla="*/ 1647 w 1900"/>
                <a:gd name="T69" fmla="*/ 283 h 283"/>
                <a:gd name="T70" fmla="*/ 1717 w 1900"/>
                <a:gd name="T71" fmla="*/ 283 h 283"/>
                <a:gd name="T72" fmla="*/ 1785 w 1900"/>
                <a:gd name="T73" fmla="*/ 283 h 283"/>
                <a:gd name="T74" fmla="*/ 1855 w 1900"/>
                <a:gd name="T75" fmla="*/ 280 h 283"/>
                <a:gd name="T76" fmla="*/ 1900 w 1900"/>
                <a:gd name="T77" fmla="*/ 2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00" h="283">
                  <a:moveTo>
                    <a:pt x="0" y="0"/>
                  </a:moveTo>
                  <a:lnTo>
                    <a:pt x="8" y="7"/>
                  </a:lnTo>
                  <a:lnTo>
                    <a:pt x="16" y="15"/>
                  </a:lnTo>
                  <a:lnTo>
                    <a:pt x="25" y="23"/>
                  </a:lnTo>
                  <a:lnTo>
                    <a:pt x="35" y="28"/>
                  </a:lnTo>
                  <a:lnTo>
                    <a:pt x="45" y="36"/>
                  </a:lnTo>
                  <a:lnTo>
                    <a:pt x="56" y="43"/>
                  </a:lnTo>
                  <a:lnTo>
                    <a:pt x="67" y="49"/>
                  </a:lnTo>
                  <a:lnTo>
                    <a:pt x="79" y="56"/>
                  </a:lnTo>
                  <a:lnTo>
                    <a:pt x="90" y="63"/>
                  </a:lnTo>
                  <a:lnTo>
                    <a:pt x="104" y="69"/>
                  </a:lnTo>
                  <a:lnTo>
                    <a:pt x="118" y="76"/>
                  </a:lnTo>
                  <a:lnTo>
                    <a:pt x="131" y="81"/>
                  </a:lnTo>
                  <a:lnTo>
                    <a:pt x="146" y="88"/>
                  </a:lnTo>
                  <a:lnTo>
                    <a:pt x="162" y="96"/>
                  </a:lnTo>
                  <a:lnTo>
                    <a:pt x="177" y="101"/>
                  </a:lnTo>
                  <a:lnTo>
                    <a:pt x="194" y="108"/>
                  </a:lnTo>
                  <a:lnTo>
                    <a:pt x="210" y="114"/>
                  </a:lnTo>
                  <a:lnTo>
                    <a:pt x="227" y="119"/>
                  </a:lnTo>
                  <a:lnTo>
                    <a:pt x="245" y="125"/>
                  </a:lnTo>
                  <a:lnTo>
                    <a:pt x="264" y="130"/>
                  </a:lnTo>
                  <a:lnTo>
                    <a:pt x="283" y="137"/>
                  </a:lnTo>
                  <a:lnTo>
                    <a:pt x="303" y="143"/>
                  </a:lnTo>
                  <a:lnTo>
                    <a:pt x="322" y="148"/>
                  </a:lnTo>
                  <a:lnTo>
                    <a:pt x="342" y="154"/>
                  </a:lnTo>
                  <a:lnTo>
                    <a:pt x="364" y="158"/>
                  </a:lnTo>
                  <a:lnTo>
                    <a:pt x="385" y="164"/>
                  </a:lnTo>
                  <a:lnTo>
                    <a:pt x="407" y="169"/>
                  </a:lnTo>
                  <a:lnTo>
                    <a:pt x="429" y="175"/>
                  </a:lnTo>
                  <a:lnTo>
                    <a:pt x="451" y="179"/>
                  </a:lnTo>
                  <a:lnTo>
                    <a:pt x="474" y="184"/>
                  </a:lnTo>
                  <a:lnTo>
                    <a:pt x="499" y="188"/>
                  </a:lnTo>
                  <a:lnTo>
                    <a:pt x="523" y="194"/>
                  </a:lnTo>
                  <a:lnTo>
                    <a:pt x="547" y="198"/>
                  </a:lnTo>
                  <a:lnTo>
                    <a:pt x="572" y="203"/>
                  </a:lnTo>
                  <a:lnTo>
                    <a:pt x="597" y="206"/>
                  </a:lnTo>
                  <a:lnTo>
                    <a:pt x="623" y="211"/>
                  </a:lnTo>
                  <a:lnTo>
                    <a:pt x="651" y="216"/>
                  </a:lnTo>
                  <a:lnTo>
                    <a:pt x="676" y="219"/>
                  </a:lnTo>
                  <a:lnTo>
                    <a:pt x="704" y="223"/>
                  </a:lnTo>
                  <a:lnTo>
                    <a:pt x="731" y="227"/>
                  </a:lnTo>
                  <a:lnTo>
                    <a:pt x="758" y="231"/>
                  </a:lnTo>
                  <a:lnTo>
                    <a:pt x="786" y="235"/>
                  </a:lnTo>
                  <a:lnTo>
                    <a:pt x="814" y="238"/>
                  </a:lnTo>
                  <a:lnTo>
                    <a:pt x="843" y="240"/>
                  </a:lnTo>
                  <a:lnTo>
                    <a:pt x="873" y="244"/>
                  </a:lnTo>
                  <a:lnTo>
                    <a:pt x="902" y="247"/>
                  </a:lnTo>
                  <a:lnTo>
                    <a:pt x="932" y="249"/>
                  </a:lnTo>
                  <a:lnTo>
                    <a:pt x="963" y="254"/>
                  </a:lnTo>
                  <a:lnTo>
                    <a:pt x="993" y="256"/>
                  </a:lnTo>
                  <a:lnTo>
                    <a:pt x="1023" y="258"/>
                  </a:lnTo>
                  <a:lnTo>
                    <a:pt x="1054" y="261"/>
                  </a:lnTo>
                  <a:lnTo>
                    <a:pt x="1084" y="264"/>
                  </a:lnTo>
                  <a:lnTo>
                    <a:pt x="1116" y="266"/>
                  </a:lnTo>
                  <a:lnTo>
                    <a:pt x="1148" y="267"/>
                  </a:lnTo>
                  <a:lnTo>
                    <a:pt x="1181" y="269"/>
                  </a:lnTo>
                  <a:lnTo>
                    <a:pt x="1213" y="271"/>
                  </a:lnTo>
                  <a:lnTo>
                    <a:pt x="1246" y="273"/>
                  </a:lnTo>
                  <a:lnTo>
                    <a:pt x="1278" y="275"/>
                  </a:lnTo>
                  <a:lnTo>
                    <a:pt x="1311" y="276"/>
                  </a:lnTo>
                  <a:lnTo>
                    <a:pt x="1343" y="277"/>
                  </a:lnTo>
                  <a:lnTo>
                    <a:pt x="1377" y="278"/>
                  </a:lnTo>
                  <a:lnTo>
                    <a:pt x="1410" y="279"/>
                  </a:lnTo>
                  <a:lnTo>
                    <a:pt x="1444" y="280"/>
                  </a:lnTo>
                  <a:lnTo>
                    <a:pt x="1478" y="280"/>
                  </a:lnTo>
                  <a:lnTo>
                    <a:pt x="1511" y="281"/>
                  </a:lnTo>
                  <a:lnTo>
                    <a:pt x="1545" y="281"/>
                  </a:lnTo>
                  <a:lnTo>
                    <a:pt x="1579" y="283"/>
                  </a:lnTo>
                  <a:lnTo>
                    <a:pt x="1613" y="283"/>
                  </a:lnTo>
                  <a:lnTo>
                    <a:pt x="1647" y="283"/>
                  </a:lnTo>
                  <a:lnTo>
                    <a:pt x="1682" y="283"/>
                  </a:lnTo>
                  <a:lnTo>
                    <a:pt x="1717" y="283"/>
                  </a:lnTo>
                  <a:lnTo>
                    <a:pt x="1751" y="283"/>
                  </a:lnTo>
                  <a:lnTo>
                    <a:pt x="1785" y="283"/>
                  </a:lnTo>
                  <a:lnTo>
                    <a:pt x="1820" y="281"/>
                  </a:lnTo>
                  <a:lnTo>
                    <a:pt x="1855" y="280"/>
                  </a:lnTo>
                  <a:lnTo>
                    <a:pt x="1889" y="280"/>
                  </a:lnTo>
                  <a:lnTo>
                    <a:pt x="1900" y="27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26" name="Freeform 62"/>
            <p:cNvSpPr>
              <a:spLocks/>
            </p:cNvSpPr>
            <p:nvPr/>
          </p:nvSpPr>
          <p:spPr bwMode="auto">
            <a:xfrm>
              <a:off x="4943" y="1340"/>
              <a:ext cx="71" cy="58"/>
            </a:xfrm>
            <a:custGeom>
              <a:avLst/>
              <a:gdLst>
                <a:gd name="T0" fmla="*/ 3 w 71"/>
                <a:gd name="T1" fmla="*/ 58 h 58"/>
                <a:gd name="T2" fmla="*/ 12 w 71"/>
                <a:gd name="T3" fmla="*/ 29 h 58"/>
                <a:gd name="T4" fmla="*/ 0 w 71"/>
                <a:gd name="T5" fmla="*/ 0 h 58"/>
                <a:gd name="T6" fmla="*/ 71 w 71"/>
                <a:gd name="T7" fmla="*/ 27 h 58"/>
                <a:gd name="T8" fmla="*/ 3 w 71"/>
                <a:gd name="T9" fmla="*/ 58 h 58"/>
              </a:gdLst>
              <a:ahLst/>
              <a:cxnLst>
                <a:cxn ang="0">
                  <a:pos x="T0" y="T1"/>
                </a:cxn>
                <a:cxn ang="0">
                  <a:pos x="T2" y="T3"/>
                </a:cxn>
                <a:cxn ang="0">
                  <a:pos x="T4" y="T5"/>
                </a:cxn>
                <a:cxn ang="0">
                  <a:pos x="T6" y="T7"/>
                </a:cxn>
                <a:cxn ang="0">
                  <a:pos x="T8" y="T9"/>
                </a:cxn>
              </a:cxnLst>
              <a:rect l="0" t="0" r="r" b="b"/>
              <a:pathLst>
                <a:path w="71" h="58">
                  <a:moveTo>
                    <a:pt x="3" y="58"/>
                  </a:moveTo>
                  <a:lnTo>
                    <a:pt x="12" y="29"/>
                  </a:lnTo>
                  <a:lnTo>
                    <a:pt x="0" y="0"/>
                  </a:lnTo>
                  <a:lnTo>
                    <a:pt x="71" y="27"/>
                  </a:lnTo>
                  <a:lnTo>
                    <a:pt x="3"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27" name="Rectangle 63"/>
            <p:cNvSpPr>
              <a:spLocks noChangeArrowheads="1"/>
            </p:cNvSpPr>
            <p:nvPr/>
          </p:nvSpPr>
          <p:spPr bwMode="auto">
            <a:xfrm>
              <a:off x="3628" y="1199"/>
              <a:ext cx="1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     </a:t>
              </a:r>
              <a:endParaRPr lang="en-US" altLang="zh-CN" sz="2800">
                <a:ea typeface="宋体" pitchFamily="2" charset="-122"/>
              </a:endParaRPr>
            </a:p>
          </p:txBody>
        </p:sp>
        <p:sp>
          <p:nvSpPr>
            <p:cNvPr id="344128" name="Rectangle 64"/>
            <p:cNvSpPr>
              <a:spLocks noChangeArrowheads="1"/>
            </p:cNvSpPr>
            <p:nvPr/>
          </p:nvSpPr>
          <p:spPr bwMode="auto">
            <a:xfrm>
              <a:off x="3560" y="1117"/>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344129" name="Rectangle 65"/>
            <p:cNvSpPr>
              <a:spLocks noChangeArrowheads="1"/>
            </p:cNvSpPr>
            <p:nvPr/>
          </p:nvSpPr>
          <p:spPr bwMode="auto">
            <a:xfrm>
              <a:off x="1791" y="1252"/>
              <a:ext cx="2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          </a:t>
              </a:r>
              <a:endParaRPr lang="en-US" altLang="zh-CN" sz="2800">
                <a:ea typeface="宋体" pitchFamily="2" charset="-122"/>
              </a:endParaRPr>
            </a:p>
          </p:txBody>
        </p:sp>
        <p:sp>
          <p:nvSpPr>
            <p:cNvPr id="344130" name="Rectangle 66"/>
            <p:cNvSpPr>
              <a:spLocks noChangeArrowheads="1"/>
            </p:cNvSpPr>
            <p:nvPr/>
          </p:nvSpPr>
          <p:spPr bwMode="auto">
            <a:xfrm>
              <a:off x="2656" y="1144"/>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344131" name="Line 67"/>
            <p:cNvSpPr>
              <a:spLocks noChangeShapeType="1"/>
            </p:cNvSpPr>
            <p:nvPr/>
          </p:nvSpPr>
          <p:spPr bwMode="auto">
            <a:xfrm>
              <a:off x="2632" y="496"/>
              <a:ext cx="234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32" name="Freeform 68"/>
            <p:cNvSpPr>
              <a:spLocks/>
            </p:cNvSpPr>
            <p:nvPr/>
          </p:nvSpPr>
          <p:spPr bwMode="auto">
            <a:xfrm>
              <a:off x="4956" y="46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33" name="Oval 69"/>
            <p:cNvSpPr>
              <a:spLocks noChangeArrowheads="1"/>
            </p:cNvSpPr>
            <p:nvPr/>
          </p:nvSpPr>
          <p:spPr bwMode="auto">
            <a:xfrm>
              <a:off x="1579" y="42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134" name="Rectangle 70"/>
            <p:cNvSpPr>
              <a:spLocks noChangeArrowheads="1"/>
            </p:cNvSpPr>
            <p:nvPr/>
          </p:nvSpPr>
          <p:spPr bwMode="auto">
            <a:xfrm>
              <a:off x="1629" y="4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0</a:t>
              </a:r>
              <a:endParaRPr lang="en-US" altLang="zh-CN" sz="2800">
                <a:ea typeface="宋体" pitchFamily="2" charset="-122"/>
              </a:endParaRPr>
            </a:p>
          </p:txBody>
        </p:sp>
        <p:sp>
          <p:nvSpPr>
            <p:cNvPr id="344135" name="Line 71"/>
            <p:cNvSpPr>
              <a:spLocks noChangeShapeType="1"/>
            </p:cNvSpPr>
            <p:nvPr/>
          </p:nvSpPr>
          <p:spPr bwMode="auto">
            <a:xfrm>
              <a:off x="1407" y="496"/>
              <a:ext cx="11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36" name="Freeform 72"/>
            <p:cNvSpPr>
              <a:spLocks/>
            </p:cNvSpPr>
            <p:nvPr/>
          </p:nvSpPr>
          <p:spPr bwMode="auto">
            <a:xfrm>
              <a:off x="1504" y="467"/>
              <a:ext cx="70" cy="58"/>
            </a:xfrm>
            <a:custGeom>
              <a:avLst/>
              <a:gdLst>
                <a:gd name="T0" fmla="*/ 0 w 70"/>
                <a:gd name="T1" fmla="*/ 58 h 58"/>
                <a:gd name="T2" fmla="*/ 11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1"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37" name="Line 73"/>
            <p:cNvSpPr>
              <a:spLocks noChangeShapeType="1"/>
            </p:cNvSpPr>
            <p:nvPr/>
          </p:nvSpPr>
          <p:spPr bwMode="auto">
            <a:xfrm>
              <a:off x="1741" y="496"/>
              <a:ext cx="67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38" name="Freeform 74"/>
            <p:cNvSpPr>
              <a:spLocks/>
            </p:cNvSpPr>
            <p:nvPr/>
          </p:nvSpPr>
          <p:spPr bwMode="auto">
            <a:xfrm>
              <a:off x="2395" y="46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39" name="Rectangle 75"/>
            <p:cNvSpPr>
              <a:spLocks noChangeArrowheads="1"/>
            </p:cNvSpPr>
            <p:nvPr/>
          </p:nvSpPr>
          <p:spPr bwMode="auto">
            <a:xfrm>
              <a:off x="1908" y="322"/>
              <a:ext cx="2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letter</a:t>
              </a:r>
              <a:endParaRPr lang="en-US" altLang="zh-CN" sz="2800">
                <a:ea typeface="宋体" pitchFamily="2" charset="-122"/>
              </a:endParaRPr>
            </a:p>
          </p:txBody>
        </p:sp>
        <p:sp>
          <p:nvSpPr>
            <p:cNvPr id="344140" name="Oval 76"/>
            <p:cNvSpPr>
              <a:spLocks noChangeArrowheads="1"/>
            </p:cNvSpPr>
            <p:nvPr/>
          </p:nvSpPr>
          <p:spPr bwMode="auto">
            <a:xfrm>
              <a:off x="2470" y="42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141" name="Rectangle 77"/>
            <p:cNvSpPr>
              <a:spLocks noChangeArrowheads="1"/>
            </p:cNvSpPr>
            <p:nvPr/>
          </p:nvSpPr>
          <p:spPr bwMode="auto">
            <a:xfrm>
              <a:off x="2520" y="4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a:t>
              </a:r>
              <a:endParaRPr lang="en-US" altLang="zh-CN" sz="2800">
                <a:ea typeface="宋体" pitchFamily="2" charset="-122"/>
              </a:endParaRPr>
            </a:p>
          </p:txBody>
        </p:sp>
        <p:sp>
          <p:nvSpPr>
            <p:cNvPr id="344142" name="Arc 78"/>
            <p:cNvSpPr>
              <a:spLocks/>
            </p:cNvSpPr>
            <p:nvPr/>
          </p:nvSpPr>
          <p:spPr bwMode="auto">
            <a:xfrm>
              <a:off x="2470" y="288"/>
              <a:ext cx="157" cy="136"/>
            </a:xfrm>
            <a:custGeom>
              <a:avLst/>
              <a:gdLst>
                <a:gd name="G0" fmla="+- 21600 0 0"/>
                <a:gd name="G1" fmla="+- 21600 0 0"/>
                <a:gd name="G2" fmla="+- 21600 0 0"/>
                <a:gd name="T0" fmla="*/ 3350 w 43200"/>
                <a:gd name="T1" fmla="*/ 33154 h 37849"/>
                <a:gd name="T2" fmla="*/ 35831 w 43200"/>
                <a:gd name="T3" fmla="*/ 37849 h 37849"/>
                <a:gd name="T4" fmla="*/ 21600 w 43200"/>
                <a:gd name="T5" fmla="*/ 21600 h 37849"/>
              </a:gdLst>
              <a:ahLst/>
              <a:cxnLst>
                <a:cxn ang="0">
                  <a:pos x="T0" y="T1"/>
                </a:cxn>
                <a:cxn ang="0">
                  <a:pos x="T2" y="T3"/>
                </a:cxn>
                <a:cxn ang="0">
                  <a:pos x="T4" y="T5"/>
                </a:cxn>
              </a:cxnLst>
              <a:rect l="0" t="0" r="r" b="b"/>
              <a:pathLst>
                <a:path w="43200" h="37849" fill="none" extrusionOk="0">
                  <a:moveTo>
                    <a:pt x="3349" y="33154"/>
                  </a:moveTo>
                  <a:cubicBezTo>
                    <a:pt x="1161" y="29697"/>
                    <a:pt x="0" y="25690"/>
                    <a:pt x="0" y="21600"/>
                  </a:cubicBezTo>
                  <a:cubicBezTo>
                    <a:pt x="0" y="9670"/>
                    <a:pt x="9670" y="0"/>
                    <a:pt x="21600" y="0"/>
                  </a:cubicBezTo>
                  <a:cubicBezTo>
                    <a:pt x="33529" y="0"/>
                    <a:pt x="43200" y="9670"/>
                    <a:pt x="43200" y="21600"/>
                  </a:cubicBezTo>
                  <a:cubicBezTo>
                    <a:pt x="43200" y="27825"/>
                    <a:pt x="40514" y="33747"/>
                    <a:pt x="35831" y="37849"/>
                  </a:cubicBezTo>
                </a:path>
                <a:path w="43200" h="37849" stroke="0" extrusionOk="0">
                  <a:moveTo>
                    <a:pt x="3349" y="33154"/>
                  </a:moveTo>
                  <a:cubicBezTo>
                    <a:pt x="1161" y="29697"/>
                    <a:pt x="0" y="25690"/>
                    <a:pt x="0" y="21600"/>
                  </a:cubicBezTo>
                  <a:cubicBezTo>
                    <a:pt x="0" y="9670"/>
                    <a:pt x="9670" y="0"/>
                    <a:pt x="21600" y="0"/>
                  </a:cubicBezTo>
                  <a:cubicBezTo>
                    <a:pt x="33529" y="0"/>
                    <a:pt x="43200" y="9670"/>
                    <a:pt x="43200" y="21600"/>
                  </a:cubicBezTo>
                  <a:cubicBezTo>
                    <a:pt x="43200" y="27825"/>
                    <a:pt x="40514" y="33747"/>
                    <a:pt x="35831" y="37849"/>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43" name="Freeform 79"/>
            <p:cNvSpPr>
              <a:spLocks/>
            </p:cNvSpPr>
            <p:nvPr/>
          </p:nvSpPr>
          <p:spPr bwMode="auto">
            <a:xfrm>
              <a:off x="2449" y="375"/>
              <a:ext cx="72" cy="65"/>
            </a:xfrm>
            <a:custGeom>
              <a:avLst/>
              <a:gdLst>
                <a:gd name="T0" fmla="*/ 0 w 72"/>
                <a:gd name="T1" fmla="*/ 43 h 65"/>
                <a:gd name="T2" fmla="*/ 28 w 72"/>
                <a:gd name="T3" fmla="*/ 28 h 65"/>
                <a:gd name="T4" fmla="*/ 40 w 72"/>
                <a:gd name="T5" fmla="*/ 0 h 65"/>
                <a:gd name="T6" fmla="*/ 72 w 72"/>
                <a:gd name="T7" fmla="*/ 65 h 65"/>
                <a:gd name="T8" fmla="*/ 0 w 72"/>
                <a:gd name="T9" fmla="*/ 43 h 65"/>
              </a:gdLst>
              <a:ahLst/>
              <a:cxnLst>
                <a:cxn ang="0">
                  <a:pos x="T0" y="T1"/>
                </a:cxn>
                <a:cxn ang="0">
                  <a:pos x="T2" y="T3"/>
                </a:cxn>
                <a:cxn ang="0">
                  <a:pos x="T4" y="T5"/>
                </a:cxn>
                <a:cxn ang="0">
                  <a:pos x="T6" y="T7"/>
                </a:cxn>
                <a:cxn ang="0">
                  <a:pos x="T8" y="T9"/>
                </a:cxn>
              </a:cxnLst>
              <a:rect l="0" t="0" r="r" b="b"/>
              <a:pathLst>
                <a:path w="72" h="65">
                  <a:moveTo>
                    <a:pt x="0" y="43"/>
                  </a:moveTo>
                  <a:lnTo>
                    <a:pt x="28" y="28"/>
                  </a:lnTo>
                  <a:lnTo>
                    <a:pt x="40" y="0"/>
                  </a:lnTo>
                  <a:lnTo>
                    <a:pt x="72" y="65"/>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44" name="Rectangle 80"/>
            <p:cNvSpPr>
              <a:spLocks noChangeArrowheads="1"/>
            </p:cNvSpPr>
            <p:nvPr/>
          </p:nvSpPr>
          <p:spPr bwMode="auto">
            <a:xfrm>
              <a:off x="2336" y="119"/>
              <a:ext cx="6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letter / digit</a:t>
              </a:r>
              <a:endParaRPr lang="en-US" altLang="zh-CN" sz="2800">
                <a:ea typeface="宋体" pitchFamily="2" charset="-122"/>
              </a:endParaRPr>
            </a:p>
          </p:txBody>
        </p:sp>
        <p:sp>
          <p:nvSpPr>
            <p:cNvPr id="344145" name="Rectangle 81"/>
            <p:cNvSpPr>
              <a:spLocks noChangeArrowheads="1"/>
            </p:cNvSpPr>
            <p:nvPr/>
          </p:nvSpPr>
          <p:spPr bwMode="auto">
            <a:xfrm>
              <a:off x="2854" y="333"/>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a:t>
              </a:r>
              <a:endParaRPr lang="en-US" altLang="zh-CN" sz="2800">
                <a:ea typeface="宋体" pitchFamily="2" charset="-122"/>
              </a:endParaRPr>
            </a:p>
          </p:txBody>
        </p:sp>
        <p:sp>
          <p:nvSpPr>
            <p:cNvPr id="344146" name="Rectangle 82"/>
            <p:cNvSpPr>
              <a:spLocks noChangeArrowheads="1"/>
            </p:cNvSpPr>
            <p:nvPr/>
          </p:nvSpPr>
          <p:spPr bwMode="auto">
            <a:xfrm>
              <a:off x="3077" y="33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  *</a:t>
              </a:r>
              <a:endParaRPr lang="en-US" altLang="zh-CN" sz="2800">
                <a:ea typeface="宋体" pitchFamily="2" charset="-122"/>
              </a:endParaRPr>
            </a:p>
          </p:txBody>
        </p:sp>
        <p:sp>
          <p:nvSpPr>
            <p:cNvPr id="344147" name="Line 83"/>
            <p:cNvSpPr>
              <a:spLocks noChangeShapeType="1"/>
            </p:cNvSpPr>
            <p:nvPr/>
          </p:nvSpPr>
          <p:spPr bwMode="auto">
            <a:xfrm>
              <a:off x="1629" y="603"/>
              <a:ext cx="1" cy="32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48" name="Line 84"/>
            <p:cNvSpPr>
              <a:spLocks noChangeShapeType="1"/>
            </p:cNvSpPr>
            <p:nvPr/>
          </p:nvSpPr>
          <p:spPr bwMode="auto">
            <a:xfrm>
              <a:off x="5026" y="496"/>
              <a:ext cx="1" cy="320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49" name="Freeform 85"/>
            <p:cNvSpPr>
              <a:spLocks/>
            </p:cNvSpPr>
            <p:nvPr/>
          </p:nvSpPr>
          <p:spPr bwMode="auto">
            <a:xfrm>
              <a:off x="4995" y="3682"/>
              <a:ext cx="61" cy="67"/>
            </a:xfrm>
            <a:custGeom>
              <a:avLst/>
              <a:gdLst>
                <a:gd name="T0" fmla="*/ 0 w 61"/>
                <a:gd name="T1" fmla="*/ 0 h 67"/>
                <a:gd name="T2" fmla="*/ 31 w 61"/>
                <a:gd name="T3" fmla="*/ 10 h 67"/>
                <a:gd name="T4" fmla="*/ 61 w 61"/>
                <a:gd name="T5" fmla="*/ 0 h 67"/>
                <a:gd name="T6" fmla="*/ 31 w 61"/>
                <a:gd name="T7" fmla="*/ 67 h 67"/>
                <a:gd name="T8" fmla="*/ 0 w 61"/>
                <a:gd name="T9" fmla="*/ 0 h 67"/>
              </a:gdLst>
              <a:ahLst/>
              <a:cxnLst>
                <a:cxn ang="0">
                  <a:pos x="T0" y="T1"/>
                </a:cxn>
                <a:cxn ang="0">
                  <a:pos x="T2" y="T3"/>
                </a:cxn>
                <a:cxn ang="0">
                  <a:pos x="T4" y="T5"/>
                </a:cxn>
                <a:cxn ang="0">
                  <a:pos x="T6" y="T7"/>
                </a:cxn>
                <a:cxn ang="0">
                  <a:pos x="T8" y="T9"/>
                </a:cxn>
              </a:cxnLst>
              <a:rect l="0" t="0" r="r" b="b"/>
              <a:pathLst>
                <a:path w="61" h="67">
                  <a:moveTo>
                    <a:pt x="0" y="0"/>
                  </a:moveTo>
                  <a:lnTo>
                    <a:pt x="31" y="10"/>
                  </a:lnTo>
                  <a:lnTo>
                    <a:pt x="61" y="0"/>
                  </a:lnTo>
                  <a:lnTo>
                    <a:pt x="31"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50" name="Line 86"/>
            <p:cNvSpPr>
              <a:spLocks noChangeShapeType="1"/>
            </p:cNvSpPr>
            <p:nvPr/>
          </p:nvSpPr>
          <p:spPr bwMode="auto">
            <a:xfrm>
              <a:off x="1629" y="1563"/>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51" name="Freeform 87"/>
            <p:cNvSpPr>
              <a:spLocks/>
            </p:cNvSpPr>
            <p:nvPr/>
          </p:nvSpPr>
          <p:spPr bwMode="auto">
            <a:xfrm>
              <a:off x="1894" y="1534"/>
              <a:ext cx="69" cy="57"/>
            </a:xfrm>
            <a:custGeom>
              <a:avLst/>
              <a:gdLst>
                <a:gd name="T0" fmla="*/ 0 w 69"/>
                <a:gd name="T1" fmla="*/ 57 h 57"/>
                <a:gd name="T2" fmla="*/ 10 w 69"/>
                <a:gd name="T3" fmla="*/ 29 h 57"/>
                <a:gd name="T4" fmla="*/ 0 w 69"/>
                <a:gd name="T5" fmla="*/ 0 h 57"/>
                <a:gd name="T6" fmla="*/ 69 w 69"/>
                <a:gd name="T7" fmla="*/ 29 h 57"/>
                <a:gd name="T8" fmla="*/ 0 w 69"/>
                <a:gd name="T9" fmla="*/ 57 h 57"/>
              </a:gdLst>
              <a:ahLst/>
              <a:cxnLst>
                <a:cxn ang="0">
                  <a:pos x="T0" y="T1"/>
                </a:cxn>
                <a:cxn ang="0">
                  <a:pos x="T2" y="T3"/>
                </a:cxn>
                <a:cxn ang="0">
                  <a:pos x="T4" y="T5"/>
                </a:cxn>
                <a:cxn ang="0">
                  <a:pos x="T6" y="T7"/>
                </a:cxn>
                <a:cxn ang="0">
                  <a:pos x="T8" y="T9"/>
                </a:cxn>
              </a:cxnLst>
              <a:rect l="0" t="0" r="r" b="b"/>
              <a:pathLst>
                <a:path w="69" h="57">
                  <a:moveTo>
                    <a:pt x="0" y="57"/>
                  </a:moveTo>
                  <a:lnTo>
                    <a:pt x="10" y="29"/>
                  </a:lnTo>
                  <a:lnTo>
                    <a:pt x="0" y="0"/>
                  </a:lnTo>
                  <a:lnTo>
                    <a:pt x="69" y="2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52" name="Oval 88"/>
            <p:cNvSpPr>
              <a:spLocks noChangeArrowheads="1"/>
            </p:cNvSpPr>
            <p:nvPr/>
          </p:nvSpPr>
          <p:spPr bwMode="auto">
            <a:xfrm>
              <a:off x="1968" y="1488"/>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153" name="Rectangle 89"/>
            <p:cNvSpPr>
              <a:spLocks noChangeArrowheads="1"/>
            </p:cNvSpPr>
            <p:nvPr/>
          </p:nvSpPr>
          <p:spPr bwMode="auto">
            <a:xfrm>
              <a:off x="2019" y="149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8</a:t>
              </a:r>
              <a:endParaRPr lang="en-US" altLang="zh-CN" sz="2800">
                <a:ea typeface="宋体" pitchFamily="2" charset="-122"/>
              </a:endParaRPr>
            </a:p>
          </p:txBody>
        </p:sp>
        <p:sp>
          <p:nvSpPr>
            <p:cNvPr id="344154" name="Rectangle 90"/>
            <p:cNvSpPr>
              <a:spLocks noChangeArrowheads="1"/>
            </p:cNvSpPr>
            <p:nvPr/>
          </p:nvSpPr>
          <p:spPr bwMode="auto">
            <a:xfrm>
              <a:off x="1741" y="138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&lt;</a:t>
              </a:r>
              <a:endParaRPr lang="en-US" altLang="zh-CN" sz="2800">
                <a:ea typeface="宋体" pitchFamily="2" charset="-122"/>
              </a:endParaRPr>
            </a:p>
          </p:txBody>
        </p:sp>
        <p:sp>
          <p:nvSpPr>
            <p:cNvPr id="344155" name="Line 91"/>
            <p:cNvSpPr>
              <a:spLocks noChangeShapeType="1"/>
            </p:cNvSpPr>
            <p:nvPr/>
          </p:nvSpPr>
          <p:spPr bwMode="auto">
            <a:xfrm>
              <a:off x="2130" y="1563"/>
              <a:ext cx="284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56" name="Freeform 92"/>
            <p:cNvSpPr>
              <a:spLocks/>
            </p:cNvSpPr>
            <p:nvPr/>
          </p:nvSpPr>
          <p:spPr bwMode="auto">
            <a:xfrm>
              <a:off x="4956" y="1534"/>
              <a:ext cx="70" cy="57"/>
            </a:xfrm>
            <a:custGeom>
              <a:avLst/>
              <a:gdLst>
                <a:gd name="T0" fmla="*/ 0 w 70"/>
                <a:gd name="T1" fmla="*/ 57 h 57"/>
                <a:gd name="T2" fmla="*/ 10 w 70"/>
                <a:gd name="T3" fmla="*/ 29 h 57"/>
                <a:gd name="T4" fmla="*/ 0 w 70"/>
                <a:gd name="T5" fmla="*/ 0 h 57"/>
                <a:gd name="T6" fmla="*/ 70 w 70"/>
                <a:gd name="T7" fmla="*/ 29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0" y="29"/>
                  </a:lnTo>
                  <a:lnTo>
                    <a:pt x="0" y="0"/>
                  </a:lnTo>
                  <a:lnTo>
                    <a:pt x="70" y="2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57" name="Rectangle 93"/>
            <p:cNvSpPr>
              <a:spLocks noChangeArrowheads="1"/>
            </p:cNvSpPr>
            <p:nvPr/>
          </p:nvSpPr>
          <p:spPr bwMode="auto">
            <a:xfrm>
              <a:off x="2186" y="138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344158" name="Line 94"/>
            <p:cNvSpPr>
              <a:spLocks noChangeShapeType="1"/>
            </p:cNvSpPr>
            <p:nvPr/>
          </p:nvSpPr>
          <p:spPr bwMode="auto">
            <a:xfrm>
              <a:off x="2019" y="1669"/>
              <a:ext cx="1" cy="2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59" name="Line 95"/>
            <p:cNvSpPr>
              <a:spLocks noChangeShapeType="1"/>
            </p:cNvSpPr>
            <p:nvPr/>
          </p:nvSpPr>
          <p:spPr bwMode="auto">
            <a:xfrm>
              <a:off x="2019" y="1723"/>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60" name="Freeform 96"/>
            <p:cNvSpPr>
              <a:spLocks/>
            </p:cNvSpPr>
            <p:nvPr/>
          </p:nvSpPr>
          <p:spPr bwMode="auto">
            <a:xfrm>
              <a:off x="4956" y="1694"/>
              <a:ext cx="70" cy="57"/>
            </a:xfrm>
            <a:custGeom>
              <a:avLst/>
              <a:gdLst>
                <a:gd name="T0" fmla="*/ 0 w 70"/>
                <a:gd name="T1" fmla="*/ 57 h 57"/>
                <a:gd name="T2" fmla="*/ 10 w 70"/>
                <a:gd name="T3" fmla="*/ 29 h 57"/>
                <a:gd name="T4" fmla="*/ 0 w 70"/>
                <a:gd name="T5" fmla="*/ 0 h 57"/>
                <a:gd name="T6" fmla="*/ 70 w 70"/>
                <a:gd name="T7" fmla="*/ 29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0" y="29"/>
                  </a:lnTo>
                  <a:lnTo>
                    <a:pt x="0" y="0"/>
                  </a:lnTo>
                  <a:lnTo>
                    <a:pt x="70" y="2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61" name="Rectangle 97"/>
            <p:cNvSpPr>
              <a:spLocks noChangeArrowheads="1"/>
            </p:cNvSpPr>
            <p:nvPr/>
          </p:nvSpPr>
          <p:spPr bwMode="auto">
            <a:xfrm>
              <a:off x="2186" y="154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&gt;</a:t>
              </a:r>
              <a:endParaRPr lang="en-US" altLang="zh-CN" sz="2800">
                <a:ea typeface="宋体" pitchFamily="2" charset="-122"/>
              </a:endParaRPr>
            </a:p>
          </p:txBody>
        </p:sp>
        <p:sp>
          <p:nvSpPr>
            <p:cNvPr id="344162" name="Line 98"/>
            <p:cNvSpPr>
              <a:spLocks noChangeShapeType="1"/>
            </p:cNvSpPr>
            <p:nvPr/>
          </p:nvSpPr>
          <p:spPr bwMode="auto">
            <a:xfrm>
              <a:off x="2019" y="1936"/>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63" name="Freeform 99"/>
            <p:cNvSpPr>
              <a:spLocks/>
            </p:cNvSpPr>
            <p:nvPr/>
          </p:nvSpPr>
          <p:spPr bwMode="auto">
            <a:xfrm>
              <a:off x="4956" y="190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64" name="Rectangle 100"/>
            <p:cNvSpPr>
              <a:spLocks noChangeArrowheads="1"/>
            </p:cNvSpPr>
            <p:nvPr/>
          </p:nvSpPr>
          <p:spPr bwMode="auto">
            <a:xfrm>
              <a:off x="2186" y="1773"/>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344165" name="Line 101"/>
            <p:cNvSpPr>
              <a:spLocks noChangeShapeType="1"/>
            </p:cNvSpPr>
            <p:nvPr/>
          </p:nvSpPr>
          <p:spPr bwMode="auto">
            <a:xfrm>
              <a:off x="1629" y="2096"/>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66" name="Freeform 102"/>
            <p:cNvSpPr>
              <a:spLocks/>
            </p:cNvSpPr>
            <p:nvPr/>
          </p:nvSpPr>
          <p:spPr bwMode="auto">
            <a:xfrm>
              <a:off x="1894" y="2067"/>
              <a:ext cx="69" cy="58"/>
            </a:xfrm>
            <a:custGeom>
              <a:avLst/>
              <a:gdLst>
                <a:gd name="T0" fmla="*/ 0 w 69"/>
                <a:gd name="T1" fmla="*/ 58 h 58"/>
                <a:gd name="T2" fmla="*/ 10 w 69"/>
                <a:gd name="T3" fmla="*/ 29 h 58"/>
                <a:gd name="T4" fmla="*/ 0 w 69"/>
                <a:gd name="T5" fmla="*/ 0 h 58"/>
                <a:gd name="T6" fmla="*/ 69 w 69"/>
                <a:gd name="T7" fmla="*/ 29 h 58"/>
                <a:gd name="T8" fmla="*/ 0 w 69"/>
                <a:gd name="T9" fmla="*/ 58 h 58"/>
              </a:gdLst>
              <a:ahLst/>
              <a:cxnLst>
                <a:cxn ang="0">
                  <a:pos x="T0" y="T1"/>
                </a:cxn>
                <a:cxn ang="0">
                  <a:pos x="T2" y="T3"/>
                </a:cxn>
                <a:cxn ang="0">
                  <a:pos x="T4" y="T5"/>
                </a:cxn>
                <a:cxn ang="0">
                  <a:pos x="T6" y="T7"/>
                </a:cxn>
                <a:cxn ang="0">
                  <a:pos x="T8" y="T9"/>
                </a:cxn>
              </a:cxnLst>
              <a:rect l="0" t="0" r="r" b="b"/>
              <a:pathLst>
                <a:path w="69" h="58">
                  <a:moveTo>
                    <a:pt x="0" y="58"/>
                  </a:moveTo>
                  <a:lnTo>
                    <a:pt x="10" y="29"/>
                  </a:lnTo>
                  <a:lnTo>
                    <a:pt x="0" y="0"/>
                  </a:lnTo>
                  <a:lnTo>
                    <a:pt x="69"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67" name="Oval 103"/>
            <p:cNvSpPr>
              <a:spLocks noChangeArrowheads="1"/>
            </p:cNvSpPr>
            <p:nvPr/>
          </p:nvSpPr>
          <p:spPr bwMode="auto">
            <a:xfrm>
              <a:off x="1968" y="202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168" name="Rectangle 104"/>
            <p:cNvSpPr>
              <a:spLocks noChangeArrowheads="1"/>
            </p:cNvSpPr>
            <p:nvPr/>
          </p:nvSpPr>
          <p:spPr bwMode="auto">
            <a:xfrm>
              <a:off x="2019" y="20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9</a:t>
              </a:r>
              <a:endParaRPr lang="en-US" altLang="zh-CN" sz="2800">
                <a:ea typeface="宋体" pitchFamily="2" charset="-122"/>
              </a:endParaRPr>
            </a:p>
          </p:txBody>
        </p:sp>
        <p:sp>
          <p:nvSpPr>
            <p:cNvPr id="344169" name="Rectangle 105"/>
            <p:cNvSpPr>
              <a:spLocks noChangeArrowheads="1"/>
            </p:cNvSpPr>
            <p:nvPr/>
          </p:nvSpPr>
          <p:spPr bwMode="auto">
            <a:xfrm>
              <a:off x="1741" y="1933"/>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&gt;</a:t>
              </a:r>
              <a:endParaRPr lang="en-US" altLang="zh-CN" sz="2800">
                <a:ea typeface="宋体" pitchFamily="2" charset="-122"/>
              </a:endParaRPr>
            </a:p>
          </p:txBody>
        </p:sp>
        <p:sp>
          <p:nvSpPr>
            <p:cNvPr id="344170" name="Line 106"/>
            <p:cNvSpPr>
              <a:spLocks noChangeShapeType="1"/>
            </p:cNvSpPr>
            <p:nvPr/>
          </p:nvSpPr>
          <p:spPr bwMode="auto">
            <a:xfrm>
              <a:off x="2130" y="2096"/>
              <a:ext cx="284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71" name="Freeform 107"/>
            <p:cNvSpPr>
              <a:spLocks/>
            </p:cNvSpPr>
            <p:nvPr/>
          </p:nvSpPr>
          <p:spPr bwMode="auto">
            <a:xfrm>
              <a:off x="4956" y="206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72" name="Rectangle 108"/>
            <p:cNvSpPr>
              <a:spLocks noChangeArrowheads="1"/>
            </p:cNvSpPr>
            <p:nvPr/>
          </p:nvSpPr>
          <p:spPr bwMode="auto">
            <a:xfrm>
              <a:off x="2186" y="1933"/>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344173" name="Line 109"/>
            <p:cNvSpPr>
              <a:spLocks noChangeShapeType="1"/>
            </p:cNvSpPr>
            <p:nvPr/>
          </p:nvSpPr>
          <p:spPr bwMode="auto">
            <a:xfrm>
              <a:off x="2019" y="2203"/>
              <a:ext cx="1" cy="10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74" name="Line 110"/>
            <p:cNvSpPr>
              <a:spLocks noChangeShapeType="1"/>
            </p:cNvSpPr>
            <p:nvPr/>
          </p:nvSpPr>
          <p:spPr bwMode="auto">
            <a:xfrm>
              <a:off x="2019" y="2309"/>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75" name="Freeform 111"/>
            <p:cNvSpPr>
              <a:spLocks/>
            </p:cNvSpPr>
            <p:nvPr/>
          </p:nvSpPr>
          <p:spPr bwMode="auto">
            <a:xfrm>
              <a:off x="4956" y="228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76" name="Rectangle 112"/>
            <p:cNvSpPr>
              <a:spLocks noChangeArrowheads="1"/>
            </p:cNvSpPr>
            <p:nvPr/>
          </p:nvSpPr>
          <p:spPr bwMode="auto">
            <a:xfrm>
              <a:off x="2186" y="2146"/>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344177" name="Line 113"/>
            <p:cNvSpPr>
              <a:spLocks noChangeShapeType="1"/>
            </p:cNvSpPr>
            <p:nvPr/>
          </p:nvSpPr>
          <p:spPr bwMode="auto">
            <a:xfrm>
              <a:off x="1629" y="2523"/>
              <a:ext cx="334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78" name="Freeform 114"/>
            <p:cNvSpPr>
              <a:spLocks/>
            </p:cNvSpPr>
            <p:nvPr/>
          </p:nvSpPr>
          <p:spPr bwMode="auto">
            <a:xfrm>
              <a:off x="4956" y="2494"/>
              <a:ext cx="70" cy="57"/>
            </a:xfrm>
            <a:custGeom>
              <a:avLst/>
              <a:gdLst>
                <a:gd name="T0" fmla="*/ 0 w 70"/>
                <a:gd name="T1" fmla="*/ 57 h 57"/>
                <a:gd name="T2" fmla="*/ 10 w 70"/>
                <a:gd name="T3" fmla="*/ 29 h 57"/>
                <a:gd name="T4" fmla="*/ 0 w 70"/>
                <a:gd name="T5" fmla="*/ 0 h 57"/>
                <a:gd name="T6" fmla="*/ 70 w 70"/>
                <a:gd name="T7" fmla="*/ 29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0" y="29"/>
                  </a:lnTo>
                  <a:lnTo>
                    <a:pt x="0" y="0"/>
                  </a:lnTo>
                  <a:lnTo>
                    <a:pt x="70" y="2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79" name="Rectangle 115"/>
            <p:cNvSpPr>
              <a:spLocks noChangeArrowheads="1"/>
            </p:cNvSpPr>
            <p:nvPr/>
          </p:nvSpPr>
          <p:spPr bwMode="auto">
            <a:xfrm>
              <a:off x="1741" y="2359"/>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344180" name="Line 116"/>
            <p:cNvSpPr>
              <a:spLocks noChangeShapeType="1"/>
            </p:cNvSpPr>
            <p:nvPr/>
          </p:nvSpPr>
          <p:spPr bwMode="auto">
            <a:xfrm>
              <a:off x="1629" y="2736"/>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81" name="Freeform 117"/>
            <p:cNvSpPr>
              <a:spLocks/>
            </p:cNvSpPr>
            <p:nvPr/>
          </p:nvSpPr>
          <p:spPr bwMode="auto">
            <a:xfrm>
              <a:off x="1894" y="2707"/>
              <a:ext cx="69" cy="58"/>
            </a:xfrm>
            <a:custGeom>
              <a:avLst/>
              <a:gdLst>
                <a:gd name="T0" fmla="*/ 0 w 69"/>
                <a:gd name="T1" fmla="*/ 58 h 58"/>
                <a:gd name="T2" fmla="*/ 10 w 69"/>
                <a:gd name="T3" fmla="*/ 29 h 58"/>
                <a:gd name="T4" fmla="*/ 0 w 69"/>
                <a:gd name="T5" fmla="*/ 0 h 58"/>
                <a:gd name="T6" fmla="*/ 69 w 69"/>
                <a:gd name="T7" fmla="*/ 29 h 58"/>
                <a:gd name="T8" fmla="*/ 0 w 69"/>
                <a:gd name="T9" fmla="*/ 58 h 58"/>
              </a:gdLst>
              <a:ahLst/>
              <a:cxnLst>
                <a:cxn ang="0">
                  <a:pos x="T0" y="T1"/>
                </a:cxn>
                <a:cxn ang="0">
                  <a:pos x="T2" y="T3"/>
                </a:cxn>
                <a:cxn ang="0">
                  <a:pos x="T4" y="T5"/>
                </a:cxn>
                <a:cxn ang="0">
                  <a:pos x="T6" y="T7"/>
                </a:cxn>
                <a:cxn ang="0">
                  <a:pos x="T8" y="T9"/>
                </a:cxn>
              </a:cxnLst>
              <a:rect l="0" t="0" r="r" b="b"/>
              <a:pathLst>
                <a:path w="69" h="58">
                  <a:moveTo>
                    <a:pt x="0" y="58"/>
                  </a:moveTo>
                  <a:lnTo>
                    <a:pt x="10" y="29"/>
                  </a:lnTo>
                  <a:lnTo>
                    <a:pt x="0" y="0"/>
                  </a:lnTo>
                  <a:lnTo>
                    <a:pt x="69"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82" name="Rectangle 118"/>
            <p:cNvSpPr>
              <a:spLocks noChangeArrowheads="1"/>
            </p:cNvSpPr>
            <p:nvPr/>
          </p:nvSpPr>
          <p:spPr bwMode="auto">
            <a:xfrm>
              <a:off x="1741" y="2585"/>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a:solidFill>
                    <a:srgbClr val="000000"/>
                  </a:solidFill>
                  <a:ea typeface="宋体" pitchFamily="2" charset="-122"/>
                </a:rPr>
                <a:t>：</a:t>
              </a:r>
              <a:endParaRPr lang="zh-CN" altLang="en-US" sz="2800">
                <a:ea typeface="宋体" pitchFamily="2" charset="-122"/>
              </a:endParaRPr>
            </a:p>
          </p:txBody>
        </p:sp>
        <p:sp>
          <p:nvSpPr>
            <p:cNvPr id="344183" name="Oval 119"/>
            <p:cNvSpPr>
              <a:spLocks noChangeArrowheads="1"/>
            </p:cNvSpPr>
            <p:nvPr/>
          </p:nvSpPr>
          <p:spPr bwMode="auto">
            <a:xfrm>
              <a:off x="1968" y="266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184" name="Rectangle 120"/>
            <p:cNvSpPr>
              <a:spLocks noChangeArrowheads="1"/>
            </p:cNvSpPr>
            <p:nvPr/>
          </p:nvSpPr>
          <p:spPr bwMode="auto">
            <a:xfrm>
              <a:off x="1991" y="267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10</a:t>
              </a:r>
              <a:endParaRPr lang="en-US" altLang="zh-CN" sz="2800">
                <a:ea typeface="宋体" pitchFamily="2" charset="-122"/>
              </a:endParaRPr>
            </a:p>
          </p:txBody>
        </p:sp>
        <p:sp>
          <p:nvSpPr>
            <p:cNvPr id="344185" name="Line 121"/>
            <p:cNvSpPr>
              <a:spLocks noChangeShapeType="1"/>
            </p:cNvSpPr>
            <p:nvPr/>
          </p:nvSpPr>
          <p:spPr bwMode="auto">
            <a:xfrm>
              <a:off x="2130" y="2736"/>
              <a:ext cx="284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86" name="Freeform 122"/>
            <p:cNvSpPr>
              <a:spLocks/>
            </p:cNvSpPr>
            <p:nvPr/>
          </p:nvSpPr>
          <p:spPr bwMode="auto">
            <a:xfrm>
              <a:off x="4956" y="270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87" name="Rectangle 123"/>
            <p:cNvSpPr>
              <a:spLocks noChangeArrowheads="1"/>
            </p:cNvSpPr>
            <p:nvPr/>
          </p:nvSpPr>
          <p:spPr bwMode="auto">
            <a:xfrm>
              <a:off x="2200" y="2568"/>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344188" name="Line 124"/>
            <p:cNvSpPr>
              <a:spLocks noChangeShapeType="1"/>
            </p:cNvSpPr>
            <p:nvPr/>
          </p:nvSpPr>
          <p:spPr bwMode="auto">
            <a:xfrm>
              <a:off x="2019" y="2842"/>
              <a:ext cx="1" cy="10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89" name="Line 125"/>
            <p:cNvSpPr>
              <a:spLocks noChangeShapeType="1"/>
            </p:cNvSpPr>
            <p:nvPr/>
          </p:nvSpPr>
          <p:spPr bwMode="auto">
            <a:xfrm>
              <a:off x="2019" y="2949"/>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90" name="Freeform 126"/>
            <p:cNvSpPr>
              <a:spLocks/>
            </p:cNvSpPr>
            <p:nvPr/>
          </p:nvSpPr>
          <p:spPr bwMode="auto">
            <a:xfrm>
              <a:off x="4956" y="292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91" name="Rectangle 127"/>
            <p:cNvSpPr>
              <a:spLocks noChangeArrowheads="1"/>
            </p:cNvSpPr>
            <p:nvPr/>
          </p:nvSpPr>
          <p:spPr bwMode="auto">
            <a:xfrm>
              <a:off x="2186" y="2786"/>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344192" name="Line 128"/>
            <p:cNvSpPr>
              <a:spLocks noChangeShapeType="1"/>
            </p:cNvSpPr>
            <p:nvPr/>
          </p:nvSpPr>
          <p:spPr bwMode="auto">
            <a:xfrm>
              <a:off x="1629" y="3162"/>
              <a:ext cx="334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93" name="Freeform 129"/>
            <p:cNvSpPr>
              <a:spLocks/>
            </p:cNvSpPr>
            <p:nvPr/>
          </p:nvSpPr>
          <p:spPr bwMode="auto">
            <a:xfrm>
              <a:off x="4956" y="3134"/>
              <a:ext cx="70" cy="57"/>
            </a:xfrm>
            <a:custGeom>
              <a:avLst/>
              <a:gdLst>
                <a:gd name="T0" fmla="*/ 0 w 70"/>
                <a:gd name="T1" fmla="*/ 57 h 57"/>
                <a:gd name="T2" fmla="*/ 10 w 70"/>
                <a:gd name="T3" fmla="*/ 28 h 57"/>
                <a:gd name="T4" fmla="*/ 0 w 70"/>
                <a:gd name="T5" fmla="*/ 0 h 57"/>
                <a:gd name="T6" fmla="*/ 70 w 70"/>
                <a:gd name="T7" fmla="*/ 28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0" y="28"/>
                  </a:lnTo>
                  <a:lnTo>
                    <a:pt x="0" y="0"/>
                  </a:lnTo>
                  <a:lnTo>
                    <a:pt x="70" y="28"/>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94" name="Rectangle 130"/>
            <p:cNvSpPr>
              <a:spLocks noChangeArrowheads="1"/>
            </p:cNvSpPr>
            <p:nvPr/>
          </p:nvSpPr>
          <p:spPr bwMode="auto">
            <a:xfrm>
              <a:off x="1908" y="2999"/>
              <a:ext cx="9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 / - / * / ( / ) / ; / </a:t>
              </a:r>
              <a:r>
                <a:rPr lang="en-US" altLang="zh-CN" sz="1600">
                  <a:solidFill>
                    <a:srgbClr val="000000"/>
                  </a:solidFill>
                  <a:ea typeface="宋体" pitchFamily="2" charset="-122"/>
                  <a:sym typeface="Symbol" pitchFamily="18" charset="2"/>
                </a:rPr>
                <a:t></a:t>
              </a:r>
              <a:r>
                <a:rPr lang="en-US" altLang="zh-CN" sz="1600">
                  <a:solidFill>
                    <a:srgbClr val="000000"/>
                  </a:solidFill>
                  <a:ea typeface="宋体" pitchFamily="2" charset="-122"/>
                </a:rPr>
                <a:t> </a:t>
              </a:r>
              <a:endParaRPr lang="en-US" altLang="zh-CN" sz="2800">
                <a:ea typeface="宋体" pitchFamily="2" charset="-122"/>
              </a:endParaRPr>
            </a:p>
          </p:txBody>
        </p:sp>
        <p:sp>
          <p:nvSpPr>
            <p:cNvPr id="344195" name="Line 131"/>
            <p:cNvSpPr>
              <a:spLocks noChangeShapeType="1"/>
            </p:cNvSpPr>
            <p:nvPr/>
          </p:nvSpPr>
          <p:spPr bwMode="auto">
            <a:xfrm>
              <a:off x="1629" y="3376"/>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96" name="Freeform 132"/>
            <p:cNvSpPr>
              <a:spLocks/>
            </p:cNvSpPr>
            <p:nvPr/>
          </p:nvSpPr>
          <p:spPr bwMode="auto">
            <a:xfrm>
              <a:off x="1894" y="3347"/>
              <a:ext cx="69" cy="58"/>
            </a:xfrm>
            <a:custGeom>
              <a:avLst/>
              <a:gdLst>
                <a:gd name="T0" fmla="*/ 0 w 69"/>
                <a:gd name="T1" fmla="*/ 58 h 58"/>
                <a:gd name="T2" fmla="*/ 10 w 69"/>
                <a:gd name="T3" fmla="*/ 29 h 58"/>
                <a:gd name="T4" fmla="*/ 0 w 69"/>
                <a:gd name="T5" fmla="*/ 0 h 58"/>
                <a:gd name="T6" fmla="*/ 69 w 69"/>
                <a:gd name="T7" fmla="*/ 29 h 58"/>
                <a:gd name="T8" fmla="*/ 0 w 69"/>
                <a:gd name="T9" fmla="*/ 58 h 58"/>
              </a:gdLst>
              <a:ahLst/>
              <a:cxnLst>
                <a:cxn ang="0">
                  <a:pos x="T0" y="T1"/>
                </a:cxn>
                <a:cxn ang="0">
                  <a:pos x="T2" y="T3"/>
                </a:cxn>
                <a:cxn ang="0">
                  <a:pos x="T4" y="T5"/>
                </a:cxn>
                <a:cxn ang="0">
                  <a:pos x="T6" y="T7"/>
                </a:cxn>
                <a:cxn ang="0">
                  <a:pos x="T8" y="T9"/>
                </a:cxn>
              </a:cxnLst>
              <a:rect l="0" t="0" r="r" b="b"/>
              <a:pathLst>
                <a:path w="69" h="58">
                  <a:moveTo>
                    <a:pt x="0" y="58"/>
                  </a:moveTo>
                  <a:lnTo>
                    <a:pt x="10" y="29"/>
                  </a:lnTo>
                  <a:lnTo>
                    <a:pt x="0" y="0"/>
                  </a:lnTo>
                  <a:lnTo>
                    <a:pt x="69"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97" name="Rectangle 133"/>
            <p:cNvSpPr>
              <a:spLocks noChangeArrowheads="1"/>
            </p:cNvSpPr>
            <p:nvPr/>
          </p:nvSpPr>
          <p:spPr bwMode="auto">
            <a:xfrm>
              <a:off x="1741" y="3212"/>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344198" name="Oval 134"/>
            <p:cNvSpPr>
              <a:spLocks noChangeArrowheads="1"/>
            </p:cNvSpPr>
            <p:nvPr/>
          </p:nvSpPr>
          <p:spPr bwMode="auto">
            <a:xfrm>
              <a:off x="1968" y="330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199" name="Rectangle 135"/>
            <p:cNvSpPr>
              <a:spLocks noChangeArrowheads="1"/>
            </p:cNvSpPr>
            <p:nvPr/>
          </p:nvSpPr>
          <p:spPr bwMode="auto">
            <a:xfrm>
              <a:off x="1991" y="331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11</a:t>
              </a:r>
              <a:endParaRPr lang="en-US" altLang="zh-CN" sz="2800">
                <a:ea typeface="宋体" pitchFamily="2" charset="-122"/>
              </a:endParaRPr>
            </a:p>
          </p:txBody>
        </p:sp>
        <p:sp>
          <p:nvSpPr>
            <p:cNvPr id="344200" name="Line 136"/>
            <p:cNvSpPr>
              <a:spLocks noChangeShapeType="1"/>
            </p:cNvSpPr>
            <p:nvPr/>
          </p:nvSpPr>
          <p:spPr bwMode="auto">
            <a:xfrm>
              <a:off x="2130" y="3376"/>
              <a:ext cx="39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201" name="Freeform 137"/>
            <p:cNvSpPr>
              <a:spLocks/>
            </p:cNvSpPr>
            <p:nvPr/>
          </p:nvSpPr>
          <p:spPr bwMode="auto">
            <a:xfrm>
              <a:off x="2506" y="3347"/>
              <a:ext cx="70" cy="58"/>
            </a:xfrm>
            <a:custGeom>
              <a:avLst/>
              <a:gdLst>
                <a:gd name="T0" fmla="*/ 0 w 70"/>
                <a:gd name="T1" fmla="*/ 58 h 58"/>
                <a:gd name="T2" fmla="*/ 11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1"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202" name="Rectangle 138"/>
            <p:cNvSpPr>
              <a:spLocks noChangeArrowheads="1"/>
            </p:cNvSpPr>
            <p:nvPr/>
          </p:nvSpPr>
          <p:spPr bwMode="auto">
            <a:xfrm>
              <a:off x="2297" y="326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a:t>
              </a:r>
              <a:endParaRPr lang="en-US" altLang="zh-CN" sz="2800">
                <a:ea typeface="宋体" pitchFamily="2" charset="-122"/>
              </a:endParaRPr>
            </a:p>
          </p:txBody>
        </p:sp>
        <p:sp>
          <p:nvSpPr>
            <p:cNvPr id="344203" name="Line 139"/>
            <p:cNvSpPr>
              <a:spLocks noChangeShapeType="1"/>
            </p:cNvSpPr>
            <p:nvPr/>
          </p:nvSpPr>
          <p:spPr bwMode="auto">
            <a:xfrm>
              <a:off x="2019" y="3482"/>
              <a:ext cx="1" cy="10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204" name="Line 140"/>
            <p:cNvSpPr>
              <a:spLocks noChangeShapeType="1"/>
            </p:cNvSpPr>
            <p:nvPr/>
          </p:nvSpPr>
          <p:spPr bwMode="auto">
            <a:xfrm>
              <a:off x="2019" y="3589"/>
              <a:ext cx="29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205" name="Freeform 141"/>
            <p:cNvSpPr>
              <a:spLocks/>
            </p:cNvSpPr>
            <p:nvPr/>
          </p:nvSpPr>
          <p:spPr bwMode="auto">
            <a:xfrm>
              <a:off x="4956" y="3560"/>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206" name="Rectangle 142"/>
            <p:cNvSpPr>
              <a:spLocks noChangeArrowheads="1"/>
            </p:cNvSpPr>
            <p:nvPr/>
          </p:nvSpPr>
          <p:spPr bwMode="auto">
            <a:xfrm>
              <a:off x="2186" y="3426"/>
              <a:ext cx="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 *</a:t>
              </a:r>
              <a:endParaRPr lang="en-US" altLang="zh-CN" sz="2800">
                <a:ea typeface="宋体" pitchFamily="2" charset="-122"/>
              </a:endParaRPr>
            </a:p>
          </p:txBody>
        </p:sp>
        <p:sp>
          <p:nvSpPr>
            <p:cNvPr id="344207" name="Oval 143"/>
            <p:cNvSpPr>
              <a:spLocks noChangeArrowheads="1"/>
            </p:cNvSpPr>
            <p:nvPr/>
          </p:nvSpPr>
          <p:spPr bwMode="auto">
            <a:xfrm>
              <a:off x="2581" y="3301"/>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208" name="Rectangle 144"/>
            <p:cNvSpPr>
              <a:spLocks noChangeArrowheads="1"/>
            </p:cNvSpPr>
            <p:nvPr/>
          </p:nvSpPr>
          <p:spPr bwMode="auto">
            <a:xfrm>
              <a:off x="2604" y="331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12</a:t>
              </a:r>
              <a:endParaRPr lang="en-US" altLang="zh-CN" sz="2800">
                <a:ea typeface="宋体" pitchFamily="2" charset="-122"/>
              </a:endParaRPr>
            </a:p>
          </p:txBody>
        </p:sp>
        <p:sp>
          <p:nvSpPr>
            <p:cNvPr id="344209" name="Line 145"/>
            <p:cNvSpPr>
              <a:spLocks noChangeShapeType="1"/>
            </p:cNvSpPr>
            <p:nvPr/>
          </p:nvSpPr>
          <p:spPr bwMode="auto">
            <a:xfrm>
              <a:off x="2743" y="3376"/>
              <a:ext cx="223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210" name="Freeform 146"/>
            <p:cNvSpPr>
              <a:spLocks/>
            </p:cNvSpPr>
            <p:nvPr/>
          </p:nvSpPr>
          <p:spPr bwMode="auto">
            <a:xfrm>
              <a:off x="4956" y="3347"/>
              <a:ext cx="70" cy="58"/>
            </a:xfrm>
            <a:custGeom>
              <a:avLst/>
              <a:gdLst>
                <a:gd name="T0" fmla="*/ 0 w 70"/>
                <a:gd name="T1" fmla="*/ 58 h 58"/>
                <a:gd name="T2" fmla="*/ 10 w 70"/>
                <a:gd name="T3" fmla="*/ 29 h 58"/>
                <a:gd name="T4" fmla="*/ 0 w 70"/>
                <a:gd name="T5" fmla="*/ 0 h 58"/>
                <a:gd name="T6" fmla="*/ 70 w 70"/>
                <a:gd name="T7" fmla="*/ 29 h 58"/>
                <a:gd name="T8" fmla="*/ 0 w 70"/>
                <a:gd name="T9" fmla="*/ 58 h 58"/>
              </a:gdLst>
              <a:ahLst/>
              <a:cxnLst>
                <a:cxn ang="0">
                  <a:pos x="T0" y="T1"/>
                </a:cxn>
                <a:cxn ang="0">
                  <a:pos x="T2" y="T3"/>
                </a:cxn>
                <a:cxn ang="0">
                  <a:pos x="T4" y="T5"/>
                </a:cxn>
                <a:cxn ang="0">
                  <a:pos x="T6" y="T7"/>
                </a:cxn>
                <a:cxn ang="0">
                  <a:pos x="T8" y="T9"/>
                </a:cxn>
              </a:cxnLst>
              <a:rect l="0" t="0" r="r" b="b"/>
              <a:pathLst>
                <a:path w="70" h="58">
                  <a:moveTo>
                    <a:pt x="0" y="58"/>
                  </a:moveTo>
                  <a:lnTo>
                    <a:pt x="10" y="29"/>
                  </a:lnTo>
                  <a:lnTo>
                    <a:pt x="0" y="0"/>
                  </a:lnTo>
                  <a:lnTo>
                    <a:pt x="70" y="29"/>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211" name="Line 147"/>
            <p:cNvSpPr>
              <a:spLocks noChangeShapeType="1"/>
            </p:cNvSpPr>
            <p:nvPr/>
          </p:nvSpPr>
          <p:spPr bwMode="auto">
            <a:xfrm>
              <a:off x="1629" y="3802"/>
              <a:ext cx="3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212" name="Freeform 148"/>
            <p:cNvSpPr>
              <a:spLocks/>
            </p:cNvSpPr>
            <p:nvPr/>
          </p:nvSpPr>
          <p:spPr bwMode="auto">
            <a:xfrm>
              <a:off x="1949" y="3774"/>
              <a:ext cx="70" cy="57"/>
            </a:xfrm>
            <a:custGeom>
              <a:avLst/>
              <a:gdLst>
                <a:gd name="T0" fmla="*/ 0 w 70"/>
                <a:gd name="T1" fmla="*/ 57 h 57"/>
                <a:gd name="T2" fmla="*/ 11 w 70"/>
                <a:gd name="T3" fmla="*/ 28 h 57"/>
                <a:gd name="T4" fmla="*/ 0 w 70"/>
                <a:gd name="T5" fmla="*/ 0 h 57"/>
                <a:gd name="T6" fmla="*/ 70 w 70"/>
                <a:gd name="T7" fmla="*/ 28 h 57"/>
                <a:gd name="T8" fmla="*/ 0 w 70"/>
                <a:gd name="T9" fmla="*/ 57 h 57"/>
              </a:gdLst>
              <a:ahLst/>
              <a:cxnLst>
                <a:cxn ang="0">
                  <a:pos x="T0" y="T1"/>
                </a:cxn>
                <a:cxn ang="0">
                  <a:pos x="T2" y="T3"/>
                </a:cxn>
                <a:cxn ang="0">
                  <a:pos x="T4" y="T5"/>
                </a:cxn>
                <a:cxn ang="0">
                  <a:pos x="T6" y="T7"/>
                </a:cxn>
                <a:cxn ang="0">
                  <a:pos x="T8" y="T9"/>
                </a:cxn>
              </a:cxnLst>
              <a:rect l="0" t="0" r="r" b="b"/>
              <a:pathLst>
                <a:path w="70" h="57">
                  <a:moveTo>
                    <a:pt x="0" y="57"/>
                  </a:moveTo>
                  <a:lnTo>
                    <a:pt x="11" y="28"/>
                  </a:lnTo>
                  <a:lnTo>
                    <a:pt x="0" y="0"/>
                  </a:lnTo>
                  <a:lnTo>
                    <a:pt x="70" y="28"/>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213" name="Oval 149"/>
            <p:cNvSpPr>
              <a:spLocks noChangeArrowheads="1"/>
            </p:cNvSpPr>
            <p:nvPr/>
          </p:nvSpPr>
          <p:spPr bwMode="auto">
            <a:xfrm>
              <a:off x="2024" y="3727"/>
              <a:ext cx="157" cy="150"/>
            </a:xfrm>
            <a:prstGeom prst="ellipse">
              <a:avLst/>
            </a:prstGeom>
            <a:solidFill>
              <a:srgbClr val="FFFFFF"/>
            </a:solidFill>
            <a:ln w="15875">
              <a:solidFill>
                <a:srgbClr val="000000"/>
              </a:solidFill>
              <a:round/>
              <a:headEnd/>
              <a:tailEnd/>
            </a:ln>
          </p:spPr>
          <p:txBody>
            <a:bodyPr/>
            <a:lstStyle/>
            <a:p>
              <a:endParaRPr lang="zh-CN" altLang="en-US"/>
            </a:p>
          </p:txBody>
        </p:sp>
        <p:sp>
          <p:nvSpPr>
            <p:cNvPr id="344214" name="Rectangle 150"/>
            <p:cNvSpPr>
              <a:spLocks noChangeArrowheads="1"/>
            </p:cNvSpPr>
            <p:nvPr/>
          </p:nvSpPr>
          <p:spPr bwMode="auto">
            <a:xfrm>
              <a:off x="2047" y="3736"/>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ea typeface="宋体" pitchFamily="2" charset="-122"/>
                </a:rPr>
                <a:t>13</a:t>
              </a:r>
              <a:endParaRPr lang="en-US" altLang="zh-CN" sz="2800">
                <a:ea typeface="宋体" pitchFamily="2" charset="-122"/>
              </a:endParaRPr>
            </a:p>
          </p:txBody>
        </p:sp>
        <p:sp>
          <p:nvSpPr>
            <p:cNvPr id="344215" name="Rectangle 151"/>
            <p:cNvSpPr>
              <a:spLocks noChangeArrowheads="1"/>
            </p:cNvSpPr>
            <p:nvPr/>
          </p:nvSpPr>
          <p:spPr bwMode="auto">
            <a:xfrm>
              <a:off x="1685" y="3639"/>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pitchFamily="2" charset="-122"/>
                </a:rPr>
                <a:t>other</a:t>
              </a:r>
              <a:endParaRPr lang="en-US" altLang="zh-CN" sz="2800">
                <a:ea typeface="宋体" pitchFamily="2" charset="-122"/>
              </a:endParaRPr>
            </a:p>
          </p:txBody>
        </p:sp>
        <p:sp>
          <p:nvSpPr>
            <p:cNvPr id="344216" name="Line 152"/>
            <p:cNvSpPr>
              <a:spLocks noChangeShapeType="1"/>
            </p:cNvSpPr>
            <p:nvPr/>
          </p:nvSpPr>
          <p:spPr bwMode="auto">
            <a:xfrm>
              <a:off x="2186" y="3802"/>
              <a:ext cx="28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217" name="Freeform 153"/>
            <p:cNvSpPr>
              <a:spLocks/>
            </p:cNvSpPr>
            <p:nvPr/>
          </p:nvSpPr>
          <p:spPr bwMode="auto">
            <a:xfrm>
              <a:off x="2451" y="3774"/>
              <a:ext cx="69" cy="57"/>
            </a:xfrm>
            <a:custGeom>
              <a:avLst/>
              <a:gdLst>
                <a:gd name="T0" fmla="*/ 0 w 69"/>
                <a:gd name="T1" fmla="*/ 57 h 57"/>
                <a:gd name="T2" fmla="*/ 10 w 69"/>
                <a:gd name="T3" fmla="*/ 28 h 57"/>
                <a:gd name="T4" fmla="*/ 0 w 69"/>
                <a:gd name="T5" fmla="*/ 0 h 57"/>
                <a:gd name="T6" fmla="*/ 69 w 69"/>
                <a:gd name="T7" fmla="*/ 28 h 57"/>
                <a:gd name="T8" fmla="*/ 0 w 69"/>
                <a:gd name="T9" fmla="*/ 57 h 57"/>
              </a:gdLst>
              <a:ahLst/>
              <a:cxnLst>
                <a:cxn ang="0">
                  <a:pos x="T0" y="T1"/>
                </a:cxn>
                <a:cxn ang="0">
                  <a:pos x="T2" y="T3"/>
                </a:cxn>
                <a:cxn ang="0">
                  <a:pos x="T4" y="T5"/>
                </a:cxn>
                <a:cxn ang="0">
                  <a:pos x="T6" y="T7"/>
                </a:cxn>
                <a:cxn ang="0">
                  <a:pos x="T8" y="T9"/>
                </a:cxn>
              </a:cxnLst>
              <a:rect l="0" t="0" r="r" b="b"/>
              <a:pathLst>
                <a:path w="69" h="57">
                  <a:moveTo>
                    <a:pt x="0" y="57"/>
                  </a:moveTo>
                  <a:lnTo>
                    <a:pt x="10" y="28"/>
                  </a:lnTo>
                  <a:lnTo>
                    <a:pt x="0" y="0"/>
                  </a:lnTo>
                  <a:lnTo>
                    <a:pt x="69" y="28"/>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218" name="Rectangle 154"/>
            <p:cNvSpPr>
              <a:spLocks noChangeArrowheads="1"/>
            </p:cNvSpPr>
            <p:nvPr/>
          </p:nvSpPr>
          <p:spPr bwMode="auto">
            <a:xfrm>
              <a:off x="2520" y="3759"/>
              <a:ext cx="3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a:solidFill>
                    <a:srgbClr val="000000"/>
                  </a:solidFill>
                  <a:ea typeface="宋体" pitchFamily="2" charset="-122"/>
                </a:rPr>
                <a:t>转入口</a:t>
              </a:r>
              <a:endParaRPr lang="zh-CN" altLang="en-US" sz="2800">
                <a:ea typeface="宋体" pitchFamily="2" charset="-122"/>
              </a:endParaRPr>
            </a:p>
          </p:txBody>
        </p:sp>
        <p:sp>
          <p:nvSpPr>
            <p:cNvPr id="344219" name="Rectangle 155"/>
            <p:cNvSpPr>
              <a:spLocks noChangeArrowheads="1"/>
            </p:cNvSpPr>
            <p:nvPr/>
          </p:nvSpPr>
          <p:spPr bwMode="auto">
            <a:xfrm>
              <a:off x="4914" y="3812"/>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a:solidFill>
                    <a:srgbClr val="000000"/>
                  </a:solidFill>
                  <a:ea typeface="宋体" pitchFamily="2" charset="-122"/>
                </a:rPr>
                <a:t>出口</a:t>
              </a:r>
              <a:endParaRPr lang="zh-CN" altLang="en-US" sz="2800">
                <a:ea typeface="宋体" pitchFamily="2" charset="-122"/>
              </a:endParaRPr>
            </a:p>
          </p:txBody>
        </p:sp>
        <p:sp>
          <p:nvSpPr>
            <p:cNvPr id="344220" name="Rectangle 156"/>
            <p:cNvSpPr>
              <a:spLocks noChangeArrowheads="1"/>
            </p:cNvSpPr>
            <p:nvPr/>
          </p:nvSpPr>
          <p:spPr bwMode="auto">
            <a:xfrm>
              <a:off x="1295" y="346"/>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a:solidFill>
                    <a:srgbClr val="000000"/>
                  </a:solidFill>
                  <a:ea typeface="宋体" pitchFamily="2" charset="-122"/>
                </a:rPr>
                <a:t>入口</a:t>
              </a:r>
              <a:endParaRPr lang="zh-CN" altLang="en-US" sz="2800">
                <a:ea typeface="宋体" pitchFamily="2" charset="-122"/>
              </a:endParaRPr>
            </a:p>
          </p:txBody>
        </p:sp>
        <p:sp>
          <p:nvSpPr>
            <p:cNvPr id="344221" name="Rectangle 157"/>
            <p:cNvSpPr>
              <a:spLocks noChangeArrowheads="1"/>
            </p:cNvSpPr>
            <p:nvPr/>
          </p:nvSpPr>
          <p:spPr bwMode="auto">
            <a:xfrm>
              <a:off x="5205" y="3857"/>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ea typeface="宋体" pitchFamily="2" charset="-122"/>
                </a:rPr>
                <a:t> </a:t>
              </a:r>
              <a:endParaRPr lang="en-US" altLang="zh-CN" sz="280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44067"/>
                                        </p:tgtEl>
                                        <p:attrNameLst>
                                          <p:attrName>style.visibility</p:attrName>
                                        </p:attrNameLst>
                                      </p:cBhvr>
                                      <p:to>
                                        <p:strVal val="visible"/>
                                      </p:to>
                                    </p:set>
                                    <p:animEffect transition="in" filter="strips(downRight)">
                                      <p:cBhvr>
                                        <p:cTn id="7" dur="500"/>
                                        <p:tgtEl>
                                          <p:spTgt spid="34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03FE47B-28A4-4FAF-8B94-EB5281D5BBE0}" type="slidenum">
              <a:rPr lang="en-US" altLang="zh-CN"/>
              <a:pPr/>
              <a:t>55</a:t>
            </a:fld>
            <a:endParaRPr lang="en-US" altLang="zh-CN"/>
          </a:p>
        </p:txBody>
      </p:sp>
      <p:sp>
        <p:nvSpPr>
          <p:cNvPr id="289794" name="Rectangle 2"/>
          <p:cNvSpPr>
            <a:spLocks noGrp="1" noChangeArrowheads="1"/>
          </p:cNvSpPr>
          <p:nvPr>
            <p:ph type="title"/>
          </p:nvPr>
        </p:nvSpPr>
        <p:spPr/>
        <p:txBody>
          <a:bodyPr/>
          <a:lstStyle/>
          <a:p>
            <a:r>
              <a:rPr lang="zh-CN" altLang="en-US" dirty="0" smtClean="0">
                <a:latin typeface="宋体" pitchFamily="2" charset="-122"/>
              </a:rPr>
              <a:t>词法分析</a:t>
            </a:r>
            <a:r>
              <a:rPr lang="zh-CN" altLang="en-US" dirty="0">
                <a:latin typeface="宋体" pitchFamily="2" charset="-122"/>
              </a:rPr>
              <a:t>程序（类</a:t>
            </a:r>
            <a:r>
              <a:rPr lang="en-US" altLang="zh-CN" dirty="0">
                <a:latin typeface="宋体" pitchFamily="2" charset="-122"/>
              </a:rPr>
              <a:t>C</a:t>
            </a:r>
            <a:r>
              <a:rPr lang="zh-CN" altLang="en-US" dirty="0">
                <a:latin typeface="宋体" pitchFamily="2" charset="-122"/>
              </a:rPr>
              <a:t>语言描述）</a:t>
            </a:r>
            <a:endParaRPr lang="zh-CN" altLang="en-US" sz="4800" dirty="0"/>
          </a:p>
        </p:txBody>
      </p:sp>
      <p:sp>
        <p:nvSpPr>
          <p:cNvPr id="289795" name="Rectangle 3"/>
          <p:cNvSpPr>
            <a:spLocks noChangeArrowheads="1"/>
          </p:cNvSpPr>
          <p:nvPr/>
        </p:nvSpPr>
        <p:spPr bwMode="auto">
          <a:xfrm>
            <a:off x="304800" y="990600"/>
            <a:ext cx="8534400" cy="5678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zh-CN" sz="1600" dirty="0"/>
              <a:t>state=0;</a:t>
            </a:r>
            <a:endParaRPr lang="zh-CN" altLang="zh-CN" sz="1600" dirty="0"/>
          </a:p>
          <a:p>
            <a:r>
              <a:rPr lang="en-US" altLang="zh-CN" sz="1600" dirty="0"/>
              <a:t>DO { </a:t>
            </a:r>
            <a:endParaRPr lang="zh-CN" altLang="zh-CN" sz="1600" dirty="0"/>
          </a:p>
          <a:p>
            <a:r>
              <a:rPr lang="en-US" altLang="zh-CN" sz="1600" cap="all" dirty="0"/>
              <a:t>switch</a:t>
            </a:r>
            <a:r>
              <a:rPr lang="en-US" altLang="zh-CN" sz="1600" dirty="0"/>
              <a:t> ( state ) { </a:t>
            </a:r>
            <a:endParaRPr lang="zh-CN" altLang="zh-CN" sz="1600" dirty="0"/>
          </a:p>
          <a:p>
            <a:r>
              <a:rPr lang="en-US" altLang="zh-CN" sz="1600" cap="all" dirty="0" smtClean="0"/>
              <a:t>    case</a:t>
            </a:r>
            <a:r>
              <a:rPr lang="en-US" altLang="zh-CN" sz="1600" dirty="0" smtClean="0"/>
              <a:t> </a:t>
            </a:r>
            <a:r>
              <a:rPr lang="en-US" altLang="zh-CN" sz="1600" dirty="0"/>
              <a:t>0:      // </a:t>
            </a:r>
            <a:r>
              <a:rPr lang="zh-CN" altLang="zh-CN" sz="1600" dirty="0"/>
              <a:t>初始状态</a:t>
            </a:r>
          </a:p>
          <a:p>
            <a:r>
              <a:rPr lang="en-US" altLang="zh-CN" sz="1600" cap="all" dirty="0"/>
              <a:t>   </a:t>
            </a:r>
            <a:r>
              <a:rPr lang="en-US" altLang="zh-CN" sz="1600" cap="all" dirty="0" smtClean="0"/>
              <a:t>     </a:t>
            </a:r>
            <a:r>
              <a:rPr lang="en-US" altLang="zh-CN" sz="1600" dirty="0" smtClean="0"/>
              <a:t>token</a:t>
            </a:r>
            <a:r>
              <a:rPr lang="en-US" altLang="zh-CN" sz="1600" dirty="0"/>
              <a:t>=′ </a:t>
            </a:r>
            <a:r>
              <a:rPr lang="en-US" altLang="zh-CN" sz="1600" dirty="0" smtClean="0"/>
              <a:t>′;    </a:t>
            </a:r>
            <a:r>
              <a:rPr lang="en-US" altLang="zh-CN" sz="1600" cap="all" dirty="0" smtClean="0"/>
              <a:t>    </a:t>
            </a:r>
            <a:r>
              <a:rPr lang="en-US" altLang="zh-CN" sz="1600" dirty="0" err="1" smtClean="0"/>
              <a:t>get_char</a:t>
            </a:r>
            <a:r>
              <a:rPr lang="en-US" altLang="zh-CN" sz="1600" dirty="0"/>
              <a:t>() </a:t>
            </a:r>
            <a:r>
              <a:rPr lang="en-US" altLang="zh-CN" sz="1600" dirty="0" smtClean="0"/>
              <a:t>;        </a:t>
            </a:r>
            <a:r>
              <a:rPr lang="en-US" altLang="zh-CN" sz="1600" dirty="0" err="1" smtClean="0"/>
              <a:t>get_nbc</a:t>
            </a:r>
            <a:r>
              <a:rPr lang="en-US" altLang="zh-CN" sz="1600" dirty="0"/>
              <a:t>();</a:t>
            </a:r>
            <a:endParaRPr lang="zh-CN" altLang="zh-CN" sz="1600" dirty="0"/>
          </a:p>
          <a:p>
            <a:r>
              <a:rPr lang="en-US" altLang="zh-CN" sz="1600" cap="all" dirty="0" smtClean="0"/>
              <a:t>        switch</a:t>
            </a:r>
            <a:r>
              <a:rPr lang="en-US" altLang="zh-CN" sz="1600" dirty="0" smtClean="0"/>
              <a:t> </a:t>
            </a:r>
            <a:r>
              <a:rPr lang="en-US" altLang="zh-CN" sz="1600" dirty="0"/>
              <a:t>( C ) {</a:t>
            </a:r>
            <a:endParaRPr lang="zh-CN" altLang="zh-CN" sz="1600" dirty="0"/>
          </a:p>
          <a:p>
            <a:r>
              <a:rPr lang="en-US" altLang="zh-CN" sz="1600" cap="all" dirty="0" smtClean="0"/>
              <a:t>            case </a:t>
            </a:r>
            <a:r>
              <a:rPr lang="en-US" altLang="zh-CN" sz="1600" dirty="0"/>
              <a:t>′a′</a:t>
            </a:r>
            <a:r>
              <a:rPr lang="zh-CN" altLang="zh-CN" sz="1600" dirty="0" smtClean="0"/>
              <a:t>：</a:t>
            </a:r>
            <a:r>
              <a:rPr lang="en-US" altLang="zh-CN" sz="1600" cap="all" dirty="0" smtClean="0"/>
              <a:t> case </a:t>
            </a:r>
            <a:r>
              <a:rPr lang="en-US" altLang="zh-CN" sz="1600" dirty="0"/>
              <a:t>′b′</a:t>
            </a:r>
            <a:r>
              <a:rPr lang="zh-CN" altLang="zh-CN" sz="1600" dirty="0" smtClean="0"/>
              <a:t>：</a:t>
            </a:r>
            <a:r>
              <a:rPr lang="en-US" altLang="zh-CN" sz="1600" dirty="0" smtClean="0"/>
              <a:t>…    </a:t>
            </a:r>
            <a:r>
              <a:rPr lang="en-US" altLang="zh-CN" sz="1600" cap="all" dirty="0" smtClean="0"/>
              <a:t> case </a:t>
            </a:r>
            <a:r>
              <a:rPr lang="en-US" altLang="zh-CN" sz="1600" dirty="0"/>
              <a:t>′z′</a:t>
            </a:r>
            <a:r>
              <a:rPr lang="zh-CN" altLang="zh-CN" sz="1600" dirty="0"/>
              <a:t>：</a:t>
            </a:r>
            <a:r>
              <a:rPr lang="en-US" altLang="zh-CN" sz="1600" dirty="0"/>
              <a:t>state=1; break;      //</a:t>
            </a:r>
            <a:r>
              <a:rPr lang="zh-CN" altLang="zh-CN" sz="1600" dirty="0"/>
              <a:t>设置标识符状态</a:t>
            </a:r>
          </a:p>
          <a:p>
            <a:r>
              <a:rPr lang="en-US" altLang="zh-CN" sz="1600" cap="all" dirty="0" smtClean="0"/>
              <a:t>            case </a:t>
            </a:r>
            <a:r>
              <a:rPr lang="en-US" altLang="zh-CN" sz="1600" dirty="0"/>
              <a:t>′0′</a:t>
            </a:r>
            <a:r>
              <a:rPr lang="zh-CN" altLang="zh-CN" sz="1600" dirty="0" smtClean="0"/>
              <a:t>：</a:t>
            </a:r>
            <a:r>
              <a:rPr lang="en-US" altLang="zh-CN" sz="1600" cap="all" dirty="0" smtClean="0"/>
              <a:t> case </a:t>
            </a:r>
            <a:r>
              <a:rPr lang="en-US" altLang="zh-CN" sz="1600" dirty="0"/>
              <a:t>′1′</a:t>
            </a:r>
            <a:r>
              <a:rPr lang="zh-CN" altLang="zh-CN" sz="1600" dirty="0" smtClean="0"/>
              <a:t>：</a:t>
            </a:r>
            <a:r>
              <a:rPr lang="en-US" altLang="zh-CN" sz="1600" dirty="0" smtClean="0"/>
              <a:t>…     </a:t>
            </a:r>
            <a:r>
              <a:rPr lang="en-US" altLang="zh-CN" sz="1600" cap="all" dirty="0" smtClean="0"/>
              <a:t>case </a:t>
            </a:r>
            <a:r>
              <a:rPr lang="en-US" altLang="zh-CN" sz="1600" dirty="0"/>
              <a:t>′9′</a:t>
            </a:r>
            <a:r>
              <a:rPr lang="zh-CN" altLang="zh-CN" sz="1600" dirty="0"/>
              <a:t>：</a:t>
            </a:r>
            <a:r>
              <a:rPr lang="en-US" altLang="zh-CN" sz="1600" dirty="0"/>
              <a:t>state=2; break;      //</a:t>
            </a:r>
            <a:r>
              <a:rPr lang="zh-CN" altLang="zh-CN" sz="1600" dirty="0"/>
              <a:t>设置常数状态</a:t>
            </a:r>
          </a:p>
          <a:p>
            <a:r>
              <a:rPr lang="en-US" altLang="zh-CN" sz="1600" cap="all" dirty="0" smtClean="0"/>
              <a:t>            case </a:t>
            </a:r>
            <a:r>
              <a:rPr lang="en-US" altLang="zh-CN" sz="1600" dirty="0"/>
              <a:t>′&lt;′</a:t>
            </a:r>
            <a:r>
              <a:rPr lang="zh-CN" altLang="zh-CN" sz="1600" dirty="0"/>
              <a:t>：</a:t>
            </a:r>
            <a:r>
              <a:rPr lang="en-US" altLang="zh-CN" sz="1600" dirty="0"/>
              <a:t>state=8; break;      //</a:t>
            </a:r>
            <a:r>
              <a:rPr lang="zh-CN" altLang="zh-CN" sz="1600" dirty="0"/>
              <a:t>设置‘</a:t>
            </a:r>
            <a:r>
              <a:rPr lang="en-US" altLang="zh-CN" sz="1600" dirty="0"/>
              <a:t>&lt;</a:t>
            </a:r>
            <a:r>
              <a:rPr lang="zh-CN" altLang="zh-CN" sz="1600" dirty="0"/>
              <a:t>’状态</a:t>
            </a:r>
          </a:p>
          <a:p>
            <a:r>
              <a:rPr lang="en-US" altLang="zh-CN" sz="1600" cap="all" dirty="0" smtClean="0"/>
              <a:t>            case </a:t>
            </a:r>
            <a:r>
              <a:rPr lang="en-US" altLang="zh-CN" sz="1600" dirty="0"/>
              <a:t>′&gt;′</a:t>
            </a:r>
            <a:r>
              <a:rPr lang="zh-CN" altLang="zh-CN" sz="1600" dirty="0"/>
              <a:t>：</a:t>
            </a:r>
            <a:r>
              <a:rPr lang="en-US" altLang="zh-CN" sz="1600" dirty="0"/>
              <a:t>state=9; break;      //</a:t>
            </a:r>
            <a:r>
              <a:rPr lang="zh-CN" altLang="zh-CN" sz="1600" dirty="0"/>
              <a:t>设置‘</a:t>
            </a:r>
            <a:r>
              <a:rPr lang="en-US" altLang="zh-CN" sz="1600" dirty="0"/>
              <a:t>&gt;</a:t>
            </a:r>
            <a:r>
              <a:rPr lang="zh-CN" altLang="zh-CN" sz="1600" dirty="0"/>
              <a:t>’状态</a:t>
            </a:r>
          </a:p>
          <a:p>
            <a:r>
              <a:rPr lang="en-US" altLang="zh-CN" sz="1600" cap="all" dirty="0" smtClean="0"/>
              <a:t>            case </a:t>
            </a:r>
            <a:r>
              <a:rPr lang="en-US" altLang="zh-CN" sz="1600" dirty="0"/>
              <a:t>′:′</a:t>
            </a:r>
            <a:r>
              <a:rPr lang="zh-CN" altLang="zh-CN" sz="1600" dirty="0"/>
              <a:t>：</a:t>
            </a:r>
            <a:r>
              <a:rPr lang="en-US" altLang="zh-CN" sz="1600" dirty="0"/>
              <a:t>state=10; break;      //</a:t>
            </a:r>
            <a:r>
              <a:rPr lang="zh-CN" altLang="zh-CN" sz="1600" dirty="0"/>
              <a:t>设置‘：’状态</a:t>
            </a:r>
          </a:p>
          <a:p>
            <a:r>
              <a:rPr lang="en-US" altLang="zh-CN" sz="1600" cap="all" dirty="0" smtClean="0"/>
              <a:t>            case </a:t>
            </a:r>
            <a:r>
              <a:rPr lang="en-US" altLang="zh-CN" sz="1600" dirty="0"/>
              <a:t>′/′</a:t>
            </a:r>
            <a:r>
              <a:rPr lang="zh-CN" altLang="zh-CN" sz="1600" dirty="0"/>
              <a:t>：</a:t>
            </a:r>
            <a:r>
              <a:rPr lang="en-US" altLang="zh-CN" sz="1600" dirty="0"/>
              <a:t>state=11; break;      //</a:t>
            </a:r>
            <a:r>
              <a:rPr lang="zh-CN" altLang="zh-CN" sz="1600" dirty="0"/>
              <a:t>设置‘</a:t>
            </a:r>
            <a:r>
              <a:rPr lang="en-US" altLang="zh-CN" sz="1600" dirty="0"/>
              <a:t>/</a:t>
            </a:r>
            <a:r>
              <a:rPr lang="zh-CN" altLang="zh-CN" sz="1600" dirty="0"/>
              <a:t>’状态</a:t>
            </a:r>
          </a:p>
          <a:p>
            <a:r>
              <a:rPr lang="en-US" altLang="zh-CN" sz="1600" cap="all" dirty="0" smtClean="0"/>
              <a:t>            case </a:t>
            </a:r>
            <a:r>
              <a:rPr lang="en-US" altLang="zh-CN" sz="1600" dirty="0"/>
              <a:t>′=′</a:t>
            </a:r>
            <a:r>
              <a:rPr lang="zh-CN" altLang="zh-CN" sz="1600" dirty="0"/>
              <a:t>：</a:t>
            </a:r>
            <a:r>
              <a:rPr lang="en-US" altLang="zh-CN" sz="1600" dirty="0"/>
              <a:t>state=0; return(</a:t>
            </a:r>
            <a:r>
              <a:rPr lang="en-US" altLang="zh-CN" sz="1600" dirty="0" err="1"/>
              <a:t>relop</a:t>
            </a:r>
            <a:r>
              <a:rPr lang="en-US" altLang="zh-CN" sz="1600" dirty="0"/>
              <a:t>, EQ); break;      //</a:t>
            </a:r>
            <a:r>
              <a:rPr lang="zh-CN" altLang="zh-CN" sz="1600" dirty="0"/>
              <a:t>返回‘</a:t>
            </a:r>
            <a:r>
              <a:rPr lang="en-US" altLang="zh-CN" sz="1600" dirty="0"/>
              <a:t>=</a:t>
            </a:r>
            <a:r>
              <a:rPr lang="zh-CN" altLang="zh-CN" sz="1600" dirty="0"/>
              <a:t>’的记号</a:t>
            </a:r>
          </a:p>
          <a:p>
            <a:r>
              <a:rPr lang="en-US" altLang="zh-CN" sz="1600" cap="all" dirty="0" smtClean="0"/>
              <a:t>            case </a:t>
            </a:r>
            <a:r>
              <a:rPr lang="en-US" altLang="zh-CN" sz="1600" dirty="0"/>
              <a:t>′+′</a:t>
            </a:r>
            <a:r>
              <a:rPr lang="zh-CN" altLang="zh-CN" sz="1600" dirty="0"/>
              <a:t>：</a:t>
            </a:r>
            <a:r>
              <a:rPr lang="en-US" altLang="zh-CN" sz="1600" dirty="0"/>
              <a:t>state=0; return(′+′, </a:t>
            </a:r>
            <a:r>
              <a:rPr lang="en-US" altLang="zh-CN" sz="1600" dirty="0">
                <a:sym typeface="Symbol"/>
              </a:rPr>
              <a:t></a:t>
            </a:r>
            <a:r>
              <a:rPr lang="en-US" altLang="zh-CN" sz="1600" dirty="0"/>
              <a:t>); break;      </a:t>
            </a:r>
            <a:r>
              <a:rPr lang="en-US" altLang="zh-CN" sz="1600" dirty="0" smtClean="0"/>
              <a:t>        //</a:t>
            </a:r>
            <a:r>
              <a:rPr lang="zh-CN" altLang="zh-CN" sz="1600" dirty="0"/>
              <a:t>返回‘</a:t>
            </a:r>
            <a:r>
              <a:rPr lang="en-US" altLang="zh-CN" sz="1600" dirty="0"/>
              <a:t>+</a:t>
            </a:r>
            <a:r>
              <a:rPr lang="zh-CN" altLang="zh-CN" sz="1600" dirty="0"/>
              <a:t>’的记号</a:t>
            </a:r>
          </a:p>
          <a:p>
            <a:r>
              <a:rPr lang="en-US" altLang="zh-CN" sz="1600" cap="all" dirty="0" smtClean="0"/>
              <a:t>            case </a:t>
            </a:r>
            <a:r>
              <a:rPr lang="en-US" altLang="zh-CN" sz="1600" dirty="0"/>
              <a:t>′</a:t>
            </a:r>
            <a:r>
              <a:rPr lang="en-US" altLang="zh-CN" sz="1600" dirty="0">
                <a:sym typeface="Symbol"/>
              </a:rPr>
              <a:t></a:t>
            </a:r>
            <a:r>
              <a:rPr lang="en-US" altLang="zh-CN" sz="1600" dirty="0"/>
              <a:t>′</a:t>
            </a:r>
            <a:r>
              <a:rPr lang="zh-CN" altLang="zh-CN" sz="1600" dirty="0"/>
              <a:t>：</a:t>
            </a:r>
            <a:r>
              <a:rPr lang="en-US" altLang="zh-CN" sz="1600" dirty="0"/>
              <a:t>state=0; return(′</a:t>
            </a:r>
            <a:r>
              <a:rPr lang="en-US" altLang="zh-CN" sz="1600" dirty="0">
                <a:sym typeface="Symbol"/>
              </a:rPr>
              <a:t></a:t>
            </a:r>
            <a:r>
              <a:rPr lang="en-US" altLang="zh-CN" sz="1600" dirty="0"/>
              <a:t>′, </a:t>
            </a:r>
            <a:r>
              <a:rPr lang="en-US" altLang="zh-CN" sz="1600" dirty="0">
                <a:sym typeface="Symbol"/>
              </a:rPr>
              <a:t></a:t>
            </a:r>
            <a:r>
              <a:rPr lang="en-US" altLang="zh-CN" sz="1600" dirty="0"/>
              <a:t>); break;     </a:t>
            </a:r>
            <a:r>
              <a:rPr lang="en-US" altLang="zh-CN" sz="1600" dirty="0" smtClean="0"/>
              <a:t>         </a:t>
            </a:r>
            <a:r>
              <a:rPr lang="en-US" altLang="zh-CN" sz="1600" dirty="0"/>
              <a:t>//</a:t>
            </a:r>
            <a:r>
              <a:rPr lang="zh-CN" altLang="zh-CN" sz="1600" dirty="0"/>
              <a:t>返回‘</a:t>
            </a:r>
            <a:r>
              <a:rPr lang="en-US" altLang="zh-CN" sz="1600" dirty="0"/>
              <a:t>-</a:t>
            </a:r>
            <a:r>
              <a:rPr lang="zh-CN" altLang="zh-CN" sz="1600" dirty="0"/>
              <a:t>’的记号</a:t>
            </a:r>
          </a:p>
          <a:p>
            <a:r>
              <a:rPr lang="en-US" altLang="zh-CN" sz="1600" cap="all" dirty="0" smtClean="0"/>
              <a:t>            case </a:t>
            </a:r>
            <a:r>
              <a:rPr lang="en-US" altLang="zh-CN" sz="1600" dirty="0"/>
              <a:t>′*′</a:t>
            </a:r>
            <a:r>
              <a:rPr lang="zh-CN" altLang="zh-CN" sz="1600" dirty="0"/>
              <a:t>：</a:t>
            </a:r>
            <a:r>
              <a:rPr lang="en-US" altLang="zh-CN" sz="1600" dirty="0"/>
              <a:t>state=0; return(′*′, </a:t>
            </a:r>
            <a:r>
              <a:rPr lang="en-US" altLang="zh-CN" sz="1600" dirty="0">
                <a:sym typeface="Symbol"/>
              </a:rPr>
              <a:t></a:t>
            </a:r>
            <a:r>
              <a:rPr lang="en-US" altLang="zh-CN" sz="1600" dirty="0"/>
              <a:t>); break;     </a:t>
            </a:r>
            <a:r>
              <a:rPr lang="en-US" altLang="zh-CN" sz="1600" dirty="0" smtClean="0"/>
              <a:t>          </a:t>
            </a:r>
            <a:r>
              <a:rPr lang="en-US" altLang="zh-CN" sz="1600" dirty="0"/>
              <a:t>//</a:t>
            </a:r>
            <a:r>
              <a:rPr lang="zh-CN" altLang="zh-CN" sz="1600" dirty="0"/>
              <a:t>返回‘</a:t>
            </a:r>
            <a:r>
              <a:rPr lang="en-US" altLang="zh-CN" sz="1600" dirty="0"/>
              <a:t>*</a:t>
            </a:r>
            <a:r>
              <a:rPr lang="zh-CN" altLang="zh-CN" sz="1600" dirty="0"/>
              <a:t>’的记号</a:t>
            </a:r>
          </a:p>
          <a:p>
            <a:r>
              <a:rPr lang="en-US" altLang="zh-CN" sz="1600" cap="all" dirty="0" smtClean="0"/>
              <a:t>            case </a:t>
            </a:r>
            <a:r>
              <a:rPr lang="en-US" altLang="zh-CN" sz="1600" dirty="0"/>
              <a:t>′(′</a:t>
            </a:r>
            <a:r>
              <a:rPr lang="zh-CN" altLang="zh-CN" sz="1600" dirty="0"/>
              <a:t>：</a:t>
            </a:r>
            <a:r>
              <a:rPr lang="en-US" altLang="zh-CN" sz="1600" dirty="0"/>
              <a:t>state=0; return(′(′, </a:t>
            </a:r>
            <a:r>
              <a:rPr lang="en-US" altLang="zh-CN" sz="1600" dirty="0">
                <a:sym typeface="Symbol"/>
              </a:rPr>
              <a:t></a:t>
            </a:r>
            <a:r>
              <a:rPr lang="en-US" altLang="zh-CN" sz="1600" dirty="0"/>
              <a:t>); break;     </a:t>
            </a:r>
            <a:r>
              <a:rPr lang="en-US" altLang="zh-CN" sz="1600" dirty="0" smtClean="0"/>
              <a:t>           </a:t>
            </a:r>
            <a:r>
              <a:rPr lang="en-US" altLang="zh-CN" sz="1600" dirty="0"/>
              <a:t>//</a:t>
            </a:r>
            <a:r>
              <a:rPr lang="zh-CN" altLang="zh-CN" sz="1600" dirty="0"/>
              <a:t>返回‘（’的记号</a:t>
            </a:r>
          </a:p>
          <a:p>
            <a:r>
              <a:rPr lang="en-US" altLang="zh-CN" sz="1600" cap="all" dirty="0" smtClean="0"/>
              <a:t>            case </a:t>
            </a:r>
            <a:r>
              <a:rPr lang="en-US" altLang="zh-CN" sz="1600" dirty="0"/>
              <a:t>′)′</a:t>
            </a:r>
            <a:r>
              <a:rPr lang="zh-CN" altLang="zh-CN" sz="1600" dirty="0"/>
              <a:t>：</a:t>
            </a:r>
            <a:r>
              <a:rPr lang="en-US" altLang="zh-CN" sz="1600" dirty="0"/>
              <a:t>state=0; return(′) ′, </a:t>
            </a:r>
            <a:r>
              <a:rPr lang="en-US" altLang="zh-CN" sz="1600" dirty="0">
                <a:sym typeface="Symbol"/>
              </a:rPr>
              <a:t></a:t>
            </a:r>
            <a:r>
              <a:rPr lang="en-US" altLang="zh-CN" sz="1600" dirty="0"/>
              <a:t>); break;     </a:t>
            </a:r>
            <a:r>
              <a:rPr lang="en-US" altLang="zh-CN" sz="1600" dirty="0" smtClean="0"/>
              <a:t>          </a:t>
            </a:r>
            <a:r>
              <a:rPr lang="en-US" altLang="zh-CN" sz="1600" dirty="0"/>
              <a:t>//</a:t>
            </a:r>
            <a:r>
              <a:rPr lang="zh-CN" altLang="zh-CN" sz="1600" dirty="0"/>
              <a:t>返回‘）’的记号</a:t>
            </a:r>
          </a:p>
          <a:p>
            <a:r>
              <a:rPr lang="en-US" altLang="zh-CN" sz="1600" cap="all" dirty="0" smtClean="0"/>
              <a:t>            case </a:t>
            </a:r>
            <a:r>
              <a:rPr lang="en-US" altLang="zh-CN" sz="1600" dirty="0"/>
              <a:t>′;′</a:t>
            </a:r>
            <a:r>
              <a:rPr lang="zh-CN" altLang="zh-CN" sz="1600" dirty="0"/>
              <a:t>：</a:t>
            </a:r>
            <a:r>
              <a:rPr lang="en-US" altLang="zh-CN" sz="1600" dirty="0"/>
              <a:t>state=0; return(′; ′, </a:t>
            </a:r>
            <a:r>
              <a:rPr lang="en-US" altLang="zh-CN" sz="1600" dirty="0">
                <a:sym typeface="Symbol"/>
              </a:rPr>
              <a:t></a:t>
            </a:r>
            <a:r>
              <a:rPr lang="en-US" altLang="zh-CN" sz="1600" dirty="0"/>
              <a:t>); break;     </a:t>
            </a:r>
            <a:r>
              <a:rPr lang="en-US" altLang="zh-CN" sz="1600" dirty="0" smtClean="0"/>
              <a:t>          </a:t>
            </a:r>
            <a:r>
              <a:rPr lang="en-US" altLang="zh-CN" sz="1600" dirty="0"/>
              <a:t>//</a:t>
            </a:r>
            <a:r>
              <a:rPr lang="zh-CN" altLang="zh-CN" sz="1600" dirty="0"/>
              <a:t>返回‘；’的记号</a:t>
            </a:r>
          </a:p>
          <a:p>
            <a:r>
              <a:rPr lang="en-US" altLang="zh-CN" sz="1600" cap="all" dirty="0" smtClean="0"/>
              <a:t>            case </a:t>
            </a:r>
            <a:r>
              <a:rPr lang="en-US" altLang="zh-CN" sz="1600" dirty="0"/>
              <a:t>′\′′</a:t>
            </a:r>
            <a:r>
              <a:rPr lang="zh-CN" altLang="zh-CN" sz="1600" dirty="0"/>
              <a:t>：</a:t>
            </a:r>
            <a:r>
              <a:rPr lang="en-US" altLang="zh-CN" sz="1600" dirty="0"/>
              <a:t>state=0; return(′\′′, </a:t>
            </a:r>
            <a:r>
              <a:rPr lang="en-US" altLang="zh-CN" sz="1600" dirty="0">
                <a:sym typeface="Symbol"/>
              </a:rPr>
              <a:t></a:t>
            </a:r>
            <a:r>
              <a:rPr lang="en-US" altLang="zh-CN" sz="1600" dirty="0"/>
              <a:t>); break;    </a:t>
            </a:r>
            <a:r>
              <a:rPr lang="en-US" altLang="zh-CN" sz="1600" dirty="0" smtClean="0"/>
              <a:t>          </a:t>
            </a:r>
            <a:r>
              <a:rPr lang="en-US" altLang="zh-CN" sz="1600" dirty="0"/>
              <a:t>//</a:t>
            </a:r>
            <a:r>
              <a:rPr lang="zh-CN" altLang="zh-CN" sz="1600" dirty="0"/>
              <a:t>返回‘</a:t>
            </a:r>
            <a:r>
              <a:rPr lang="en-US" altLang="zh-CN" sz="1600" dirty="0"/>
              <a:t>′</a:t>
            </a:r>
            <a:r>
              <a:rPr lang="zh-CN" altLang="zh-CN" sz="1600" dirty="0"/>
              <a:t>’的记号</a:t>
            </a:r>
          </a:p>
          <a:p>
            <a:r>
              <a:rPr lang="en-US" altLang="zh-CN" sz="1600" dirty="0" smtClean="0"/>
              <a:t>            default</a:t>
            </a:r>
            <a:r>
              <a:rPr lang="en-US" altLang="zh-CN" sz="1600" dirty="0"/>
              <a:t>: state=13; break;      //</a:t>
            </a:r>
            <a:r>
              <a:rPr lang="zh-CN" altLang="zh-CN" sz="1600" dirty="0"/>
              <a:t>设置错误状态</a:t>
            </a:r>
          </a:p>
          <a:p>
            <a:r>
              <a:rPr lang="en-US" altLang="zh-CN" sz="1600" dirty="0" smtClean="0"/>
              <a:t>         };</a:t>
            </a:r>
            <a:endParaRPr lang="zh-CN" altLang="zh-CN" sz="1600" dirty="0"/>
          </a:p>
          <a:p>
            <a:r>
              <a:rPr lang="en-US" altLang="zh-CN" sz="1600" dirty="0" smtClean="0"/>
              <a:t>       break</a:t>
            </a:r>
            <a:r>
              <a:rPr lang="en-US" altLang="zh-CN" sz="1600" dirty="0"/>
              <a:t>;</a:t>
            </a:r>
            <a:endParaRPr lang="zh-CN" altLang="zh-CN" sz="1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03FE47B-28A4-4FAF-8B94-EB5281D5BBE0}" type="slidenum">
              <a:rPr lang="en-US" altLang="zh-CN"/>
              <a:pPr/>
              <a:t>56</a:t>
            </a:fld>
            <a:endParaRPr lang="en-US" altLang="zh-CN"/>
          </a:p>
        </p:txBody>
      </p:sp>
      <p:sp>
        <p:nvSpPr>
          <p:cNvPr id="289794" name="Rectangle 2"/>
          <p:cNvSpPr>
            <a:spLocks noGrp="1" noChangeArrowheads="1"/>
          </p:cNvSpPr>
          <p:nvPr>
            <p:ph type="title"/>
          </p:nvPr>
        </p:nvSpPr>
        <p:spPr/>
        <p:txBody>
          <a:bodyPr/>
          <a:lstStyle/>
          <a:p>
            <a:r>
              <a:rPr lang="zh-CN" altLang="en-US" dirty="0" smtClean="0">
                <a:latin typeface="宋体" pitchFamily="2" charset="-122"/>
              </a:rPr>
              <a:t>词法分析程序</a:t>
            </a:r>
            <a:r>
              <a:rPr lang="en-US" altLang="zh-CN" dirty="0" smtClean="0">
                <a:latin typeface="宋体" pitchFamily="2" charset="-122"/>
              </a:rPr>
              <a:t>(</a:t>
            </a:r>
            <a:r>
              <a:rPr lang="zh-CN" altLang="en-US" dirty="0" smtClean="0">
                <a:latin typeface="宋体" pitchFamily="2" charset="-122"/>
              </a:rPr>
              <a:t>续</a:t>
            </a:r>
            <a:r>
              <a:rPr lang="en-US" altLang="zh-CN" dirty="0" smtClean="0">
                <a:latin typeface="宋体" pitchFamily="2" charset="-122"/>
              </a:rPr>
              <a:t>1)</a:t>
            </a:r>
            <a:endParaRPr lang="zh-CN" altLang="en-US" sz="4800" dirty="0"/>
          </a:p>
        </p:txBody>
      </p:sp>
      <p:sp>
        <p:nvSpPr>
          <p:cNvPr id="289795" name="Rectangle 3"/>
          <p:cNvSpPr>
            <a:spLocks noChangeArrowheads="1"/>
          </p:cNvSpPr>
          <p:nvPr/>
        </p:nvSpPr>
        <p:spPr bwMode="auto">
          <a:xfrm>
            <a:off x="304800" y="990600"/>
            <a:ext cx="8534400" cy="5678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nSpc>
                <a:spcPct val="150000"/>
              </a:lnSpc>
            </a:pPr>
            <a:r>
              <a:rPr lang="en-US" altLang="zh-CN" sz="1600" cap="all" dirty="0" smtClean="0"/>
              <a:t>    case </a:t>
            </a:r>
            <a:r>
              <a:rPr lang="en-US" altLang="zh-CN" sz="1600" cap="all" dirty="0"/>
              <a:t>1:      // </a:t>
            </a:r>
            <a:r>
              <a:rPr lang="zh-CN" altLang="zh-CN" sz="1600" cap="all" dirty="0"/>
              <a:t>标识符状态</a:t>
            </a:r>
            <a:endParaRPr lang="zh-CN" altLang="zh-CN" sz="1600" dirty="0"/>
          </a:p>
          <a:p>
            <a:pPr>
              <a:lnSpc>
                <a:spcPct val="150000"/>
              </a:lnSpc>
            </a:pPr>
            <a:r>
              <a:rPr lang="en-US" altLang="zh-CN" sz="1600" dirty="0" smtClean="0"/>
              <a:t>       cat</a:t>
            </a:r>
            <a:r>
              <a:rPr lang="en-US" altLang="zh-CN" sz="1600" dirty="0"/>
              <a:t>();</a:t>
            </a:r>
            <a:endParaRPr lang="zh-CN" altLang="zh-CN" sz="1600" dirty="0"/>
          </a:p>
          <a:p>
            <a:pPr>
              <a:lnSpc>
                <a:spcPct val="150000"/>
              </a:lnSpc>
            </a:pPr>
            <a:r>
              <a:rPr lang="en-US" altLang="zh-CN" sz="1600" dirty="0" smtClean="0"/>
              <a:t>       </a:t>
            </a:r>
            <a:r>
              <a:rPr lang="en-US" altLang="zh-CN" sz="1600" dirty="0" err="1" smtClean="0"/>
              <a:t>get_char</a:t>
            </a:r>
            <a:r>
              <a:rPr lang="en-US" altLang="zh-CN" sz="1600" dirty="0"/>
              <a:t>();</a:t>
            </a:r>
            <a:endParaRPr lang="zh-CN" altLang="zh-CN" sz="1600" dirty="0"/>
          </a:p>
          <a:p>
            <a:pPr>
              <a:lnSpc>
                <a:spcPct val="150000"/>
              </a:lnSpc>
            </a:pPr>
            <a:r>
              <a:rPr lang="en-US" altLang="zh-CN" sz="1600" cap="all" dirty="0" smtClean="0"/>
              <a:t>       if</a:t>
            </a:r>
            <a:r>
              <a:rPr lang="en-US" altLang="zh-CN" sz="1600" dirty="0" smtClean="0"/>
              <a:t> </a:t>
            </a:r>
            <a:r>
              <a:rPr lang="en-US" altLang="zh-CN" sz="1600" dirty="0"/>
              <a:t>( letter() || digit() )  state=1;</a:t>
            </a:r>
            <a:endParaRPr lang="zh-CN" altLang="zh-CN" sz="1600" dirty="0"/>
          </a:p>
          <a:p>
            <a:pPr>
              <a:lnSpc>
                <a:spcPct val="150000"/>
              </a:lnSpc>
            </a:pPr>
            <a:r>
              <a:rPr lang="en-US" altLang="zh-CN" sz="1600" cap="all" dirty="0" smtClean="0"/>
              <a:t>       else</a:t>
            </a:r>
            <a:r>
              <a:rPr lang="en-US" altLang="zh-CN" sz="1600" dirty="0" smtClean="0"/>
              <a:t> </a:t>
            </a:r>
            <a:r>
              <a:rPr lang="en-US" altLang="zh-CN" sz="1600" dirty="0"/>
              <a:t>{  </a:t>
            </a:r>
            <a:endParaRPr lang="zh-CN" altLang="zh-CN" sz="1600" dirty="0"/>
          </a:p>
          <a:p>
            <a:pPr>
              <a:lnSpc>
                <a:spcPct val="150000"/>
              </a:lnSpc>
            </a:pPr>
            <a:r>
              <a:rPr lang="en-US" altLang="zh-CN" sz="1600" dirty="0" smtClean="0"/>
              <a:t>            retract</a:t>
            </a:r>
            <a:r>
              <a:rPr lang="en-US" altLang="zh-CN" sz="1600" dirty="0"/>
              <a:t>();</a:t>
            </a:r>
            <a:endParaRPr lang="zh-CN" altLang="zh-CN" sz="1600" dirty="0"/>
          </a:p>
          <a:p>
            <a:pPr>
              <a:lnSpc>
                <a:spcPct val="150000"/>
              </a:lnSpc>
            </a:pPr>
            <a:r>
              <a:rPr lang="en-US" altLang="zh-CN" sz="1600" dirty="0" smtClean="0"/>
              <a:t>            state=0</a:t>
            </a:r>
            <a:r>
              <a:rPr lang="en-US" altLang="zh-CN" sz="1600" dirty="0"/>
              <a:t>;</a:t>
            </a:r>
            <a:endParaRPr lang="zh-CN" altLang="zh-CN" sz="1600" dirty="0"/>
          </a:p>
          <a:p>
            <a:pPr>
              <a:lnSpc>
                <a:spcPct val="150000"/>
              </a:lnSpc>
            </a:pPr>
            <a:r>
              <a:rPr lang="en-US" altLang="zh-CN" sz="1600" dirty="0" smtClean="0"/>
              <a:t>            </a:t>
            </a:r>
            <a:r>
              <a:rPr lang="en-US" altLang="zh-CN" sz="1600" dirty="0" err="1" smtClean="0"/>
              <a:t>iskey</a:t>
            </a:r>
            <a:r>
              <a:rPr lang="en-US" altLang="zh-CN" sz="1600" dirty="0" smtClean="0"/>
              <a:t>=reserve</a:t>
            </a:r>
            <a:r>
              <a:rPr lang="en-US" altLang="zh-CN" sz="1600" dirty="0"/>
              <a:t>();    // </a:t>
            </a:r>
            <a:r>
              <a:rPr lang="zh-CN" altLang="zh-CN" sz="1600" dirty="0"/>
              <a:t>查关键字表</a:t>
            </a:r>
          </a:p>
          <a:p>
            <a:pPr>
              <a:lnSpc>
                <a:spcPct val="150000"/>
              </a:lnSpc>
            </a:pPr>
            <a:r>
              <a:rPr lang="en-US" altLang="zh-CN" sz="1600" cap="all" dirty="0" smtClean="0"/>
              <a:t>            if</a:t>
            </a:r>
            <a:r>
              <a:rPr lang="en-US" altLang="zh-CN" sz="1600" dirty="0" smtClean="0"/>
              <a:t> </a:t>
            </a:r>
            <a:r>
              <a:rPr lang="en-US" altLang="zh-CN" sz="1600" dirty="0"/>
              <a:t>( </a:t>
            </a:r>
            <a:r>
              <a:rPr lang="en-US" altLang="zh-CN" sz="1600" dirty="0" err="1"/>
              <a:t>iskey</a:t>
            </a:r>
            <a:r>
              <a:rPr lang="en-US" altLang="zh-CN" sz="1600" dirty="0"/>
              <a:t>!=-1 ) return (</a:t>
            </a:r>
            <a:r>
              <a:rPr lang="en-US" altLang="zh-CN" sz="1600" dirty="0" err="1"/>
              <a:t>iskey</a:t>
            </a:r>
            <a:r>
              <a:rPr lang="zh-CN" altLang="zh-CN" sz="1600" dirty="0"/>
              <a:t>，</a:t>
            </a:r>
            <a:r>
              <a:rPr lang="en-US" altLang="zh-CN" sz="1600" dirty="0">
                <a:sym typeface="Symbol"/>
              </a:rPr>
              <a:t></a:t>
            </a:r>
            <a:r>
              <a:rPr lang="en-US" altLang="zh-CN" sz="1600" dirty="0"/>
              <a:t>);    // </a:t>
            </a:r>
            <a:r>
              <a:rPr lang="zh-CN" altLang="zh-CN" sz="1600" dirty="0"/>
              <a:t>识别出的是关键字</a:t>
            </a:r>
          </a:p>
          <a:p>
            <a:pPr>
              <a:lnSpc>
                <a:spcPct val="150000"/>
              </a:lnSpc>
            </a:pPr>
            <a:r>
              <a:rPr lang="en-US" altLang="zh-CN" sz="1600" cap="all" dirty="0" smtClean="0"/>
              <a:t>            else</a:t>
            </a:r>
            <a:r>
              <a:rPr lang="en-US" altLang="zh-CN" sz="1600" dirty="0" smtClean="0"/>
              <a:t> </a:t>
            </a:r>
            <a:r>
              <a:rPr lang="en-US" altLang="zh-CN" sz="1600" dirty="0"/>
              <a:t>{    // </a:t>
            </a:r>
            <a:r>
              <a:rPr lang="zh-CN" altLang="zh-CN" sz="1600" dirty="0"/>
              <a:t>识别出的是用户自定义标识符</a:t>
            </a:r>
          </a:p>
          <a:p>
            <a:pPr>
              <a:lnSpc>
                <a:spcPct val="150000"/>
              </a:lnSpc>
            </a:pPr>
            <a:r>
              <a:rPr lang="en-US" altLang="zh-CN" sz="1600" dirty="0" smtClean="0"/>
              <a:t>                 </a:t>
            </a:r>
            <a:r>
              <a:rPr lang="en-US" altLang="zh-CN" sz="1600" dirty="0" err="1" smtClean="0"/>
              <a:t>identry</a:t>
            </a:r>
            <a:r>
              <a:rPr lang="en-US" altLang="zh-CN" sz="1600" dirty="0" smtClean="0"/>
              <a:t>=</a:t>
            </a:r>
            <a:r>
              <a:rPr lang="en-US" altLang="zh-CN" sz="1600" dirty="0" err="1" smtClean="0"/>
              <a:t>table_insert</a:t>
            </a:r>
            <a:r>
              <a:rPr lang="en-US" altLang="zh-CN" sz="1600" dirty="0"/>
              <a:t>();     // </a:t>
            </a:r>
            <a:r>
              <a:rPr lang="zh-CN" altLang="zh-CN" sz="1600" dirty="0"/>
              <a:t>返回该标识符在符号表的入口指针</a:t>
            </a:r>
          </a:p>
          <a:p>
            <a:pPr>
              <a:lnSpc>
                <a:spcPct val="150000"/>
              </a:lnSpc>
            </a:pPr>
            <a:r>
              <a:rPr lang="en-US" altLang="zh-CN" sz="1600" dirty="0" smtClean="0"/>
              <a:t>                 return(ID</a:t>
            </a:r>
            <a:r>
              <a:rPr lang="en-US" altLang="zh-CN" sz="1600" dirty="0"/>
              <a:t>, </a:t>
            </a:r>
            <a:r>
              <a:rPr lang="en-US" altLang="zh-CN" sz="1600" dirty="0" err="1"/>
              <a:t>identry</a:t>
            </a:r>
            <a:r>
              <a:rPr lang="en-US" altLang="zh-CN" sz="1600" dirty="0"/>
              <a:t>);</a:t>
            </a:r>
            <a:endParaRPr lang="zh-CN" altLang="zh-CN" sz="1600" dirty="0"/>
          </a:p>
          <a:p>
            <a:pPr>
              <a:lnSpc>
                <a:spcPct val="150000"/>
              </a:lnSpc>
            </a:pPr>
            <a:r>
              <a:rPr lang="en-US" altLang="zh-CN" sz="1600" dirty="0" smtClean="0"/>
              <a:t>             };</a:t>
            </a:r>
            <a:endParaRPr lang="zh-CN" altLang="zh-CN" sz="1600" dirty="0"/>
          </a:p>
          <a:p>
            <a:pPr>
              <a:lnSpc>
                <a:spcPct val="150000"/>
              </a:lnSpc>
            </a:pPr>
            <a:r>
              <a:rPr lang="en-US" altLang="zh-CN" sz="1600" dirty="0" smtClean="0"/>
              <a:t>         };</a:t>
            </a:r>
            <a:endParaRPr lang="zh-CN" altLang="zh-CN" sz="1600" dirty="0"/>
          </a:p>
          <a:p>
            <a:pPr>
              <a:lnSpc>
                <a:spcPct val="150000"/>
              </a:lnSpc>
            </a:pPr>
            <a:r>
              <a:rPr lang="en-US" altLang="zh-CN" sz="1600" dirty="0" smtClean="0"/>
              <a:t>      break</a:t>
            </a:r>
            <a:r>
              <a:rPr lang="en-US" altLang="zh-CN" sz="1600" dirty="0"/>
              <a:t>;</a:t>
            </a:r>
            <a:endParaRPr lang="zh-CN" altLang="zh-CN" sz="1600" dirty="0"/>
          </a:p>
          <a:p>
            <a:pPr>
              <a:lnSpc>
                <a:spcPct val="150000"/>
              </a:lnSpc>
            </a:pPr>
            <a:r>
              <a:rPr lang="en-US" altLang="zh-CN" sz="1600" dirty="0" smtClean="0"/>
              <a:t>      </a:t>
            </a:r>
            <a:endParaRPr lang="zh-CN" altLang="zh-CN" sz="1600" dirty="0"/>
          </a:p>
        </p:txBody>
      </p:sp>
      <p:pic>
        <p:nvPicPr>
          <p:cNvPr id="2488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2100" y="1005923"/>
            <a:ext cx="28098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63700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03FE47B-28A4-4FAF-8B94-EB5281D5BBE0}" type="slidenum">
              <a:rPr lang="en-US" altLang="zh-CN"/>
              <a:pPr/>
              <a:t>57</a:t>
            </a:fld>
            <a:endParaRPr lang="en-US" altLang="zh-CN"/>
          </a:p>
        </p:txBody>
      </p:sp>
      <p:sp>
        <p:nvSpPr>
          <p:cNvPr id="289794" name="Rectangle 2"/>
          <p:cNvSpPr>
            <a:spLocks noGrp="1" noChangeArrowheads="1"/>
          </p:cNvSpPr>
          <p:nvPr>
            <p:ph type="title"/>
          </p:nvPr>
        </p:nvSpPr>
        <p:spPr/>
        <p:txBody>
          <a:bodyPr/>
          <a:lstStyle/>
          <a:p>
            <a:r>
              <a:rPr lang="zh-CN" altLang="en-US" dirty="0" smtClean="0">
                <a:latin typeface="宋体" pitchFamily="2" charset="-122"/>
              </a:rPr>
              <a:t>词法分析</a:t>
            </a:r>
            <a:r>
              <a:rPr lang="zh-CN" altLang="en-US" dirty="0">
                <a:latin typeface="宋体" pitchFamily="2" charset="-122"/>
              </a:rPr>
              <a:t>程序</a:t>
            </a:r>
            <a:r>
              <a:rPr lang="zh-CN" altLang="en-US" dirty="0" smtClean="0">
                <a:latin typeface="宋体" pitchFamily="2" charset="-122"/>
              </a:rPr>
              <a:t>（续</a:t>
            </a:r>
            <a:r>
              <a:rPr lang="en-US" altLang="zh-CN" dirty="0" smtClean="0">
                <a:latin typeface="宋体" pitchFamily="2" charset="-122"/>
              </a:rPr>
              <a:t>2</a:t>
            </a:r>
            <a:r>
              <a:rPr lang="zh-CN" altLang="en-US" dirty="0" smtClean="0">
                <a:latin typeface="宋体" pitchFamily="2" charset="-122"/>
              </a:rPr>
              <a:t>）</a:t>
            </a:r>
            <a:endParaRPr lang="zh-CN" altLang="en-US" sz="4800" dirty="0"/>
          </a:p>
        </p:txBody>
      </p:sp>
      <p:sp>
        <p:nvSpPr>
          <p:cNvPr id="289795" name="Rectangle 3"/>
          <p:cNvSpPr>
            <a:spLocks noChangeArrowheads="1"/>
          </p:cNvSpPr>
          <p:nvPr/>
        </p:nvSpPr>
        <p:spPr bwMode="auto">
          <a:xfrm>
            <a:off x="304800" y="990600"/>
            <a:ext cx="8534400" cy="5678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nSpc>
                <a:spcPct val="130000"/>
              </a:lnSpc>
            </a:pPr>
            <a:r>
              <a:rPr lang="en-US" altLang="zh-CN" sz="1600" cap="all" dirty="0" smtClean="0"/>
              <a:t>    case </a:t>
            </a:r>
            <a:r>
              <a:rPr lang="en-US" altLang="zh-CN" sz="1600" cap="all" dirty="0"/>
              <a:t>2:      // </a:t>
            </a:r>
            <a:r>
              <a:rPr lang="zh-CN" altLang="zh-CN" sz="1600" cap="all" dirty="0"/>
              <a:t>常数状态</a:t>
            </a:r>
            <a:endParaRPr lang="zh-CN" altLang="zh-CN" sz="1600" dirty="0"/>
          </a:p>
          <a:p>
            <a:pPr>
              <a:lnSpc>
                <a:spcPct val="130000"/>
              </a:lnSpc>
            </a:pPr>
            <a:r>
              <a:rPr lang="en-US" altLang="zh-CN" sz="1600" dirty="0" smtClean="0"/>
              <a:t>       cat</a:t>
            </a:r>
            <a:r>
              <a:rPr lang="en-US" altLang="zh-CN" sz="1600" dirty="0"/>
              <a:t>(); </a:t>
            </a:r>
            <a:endParaRPr lang="zh-CN" altLang="zh-CN" sz="1600" dirty="0"/>
          </a:p>
          <a:p>
            <a:pPr>
              <a:lnSpc>
                <a:spcPct val="130000"/>
              </a:lnSpc>
            </a:pPr>
            <a:r>
              <a:rPr lang="en-US" altLang="zh-CN" sz="1600" dirty="0" smtClean="0"/>
              <a:t>       </a:t>
            </a:r>
            <a:r>
              <a:rPr lang="en-US" altLang="zh-CN" sz="1600" dirty="0" err="1" smtClean="0"/>
              <a:t>get_char</a:t>
            </a:r>
            <a:r>
              <a:rPr lang="en-US" altLang="zh-CN" sz="1600" dirty="0"/>
              <a:t>();</a:t>
            </a:r>
            <a:endParaRPr lang="zh-CN" altLang="zh-CN" sz="1600" dirty="0"/>
          </a:p>
          <a:p>
            <a:pPr>
              <a:lnSpc>
                <a:spcPct val="130000"/>
              </a:lnSpc>
            </a:pPr>
            <a:r>
              <a:rPr lang="en-US" altLang="zh-CN" sz="1600" cap="all" dirty="0" smtClean="0"/>
              <a:t>       switch</a:t>
            </a:r>
            <a:r>
              <a:rPr lang="en-US" altLang="zh-CN" sz="1600" dirty="0" smtClean="0"/>
              <a:t> </a:t>
            </a:r>
            <a:r>
              <a:rPr lang="en-US" altLang="zh-CN" sz="1600" dirty="0"/>
              <a:t>( C ) {</a:t>
            </a:r>
            <a:endParaRPr lang="zh-CN" altLang="zh-CN" sz="1600" dirty="0"/>
          </a:p>
          <a:p>
            <a:pPr>
              <a:lnSpc>
                <a:spcPct val="130000"/>
              </a:lnSpc>
            </a:pPr>
            <a:r>
              <a:rPr lang="en-US" altLang="zh-CN" sz="1600" cap="all" dirty="0" smtClean="0"/>
              <a:t>           case</a:t>
            </a:r>
            <a:r>
              <a:rPr lang="en-US" altLang="zh-CN" sz="1600" dirty="0" smtClean="0"/>
              <a:t> </a:t>
            </a:r>
            <a:r>
              <a:rPr lang="en-US" altLang="zh-CN" sz="1600" dirty="0"/>
              <a:t>′0′: </a:t>
            </a:r>
            <a:endParaRPr lang="zh-CN" altLang="zh-CN" sz="1600" dirty="0"/>
          </a:p>
          <a:p>
            <a:pPr>
              <a:lnSpc>
                <a:spcPct val="130000"/>
              </a:lnSpc>
            </a:pPr>
            <a:r>
              <a:rPr lang="en-US" altLang="zh-CN" sz="1600" cap="all" dirty="0" smtClean="0"/>
              <a:t>           case </a:t>
            </a:r>
            <a:r>
              <a:rPr lang="en-US" altLang="zh-CN" sz="1600" cap="all" dirty="0"/>
              <a:t>′1′: </a:t>
            </a:r>
            <a:endParaRPr lang="zh-CN" altLang="zh-CN" sz="1600" dirty="0"/>
          </a:p>
          <a:p>
            <a:pPr>
              <a:lnSpc>
                <a:spcPct val="130000"/>
              </a:lnSpc>
            </a:pPr>
            <a:r>
              <a:rPr lang="en-US" altLang="zh-CN" sz="1600" cap="all" dirty="0" smtClean="0"/>
              <a:t>              </a:t>
            </a:r>
            <a:r>
              <a:rPr lang="zh-CN" altLang="zh-CN" sz="1600" cap="all" dirty="0" smtClean="0"/>
              <a:t>┇</a:t>
            </a:r>
            <a:endParaRPr lang="zh-CN" altLang="zh-CN" sz="1600" dirty="0"/>
          </a:p>
          <a:p>
            <a:pPr>
              <a:lnSpc>
                <a:spcPct val="130000"/>
              </a:lnSpc>
            </a:pPr>
            <a:r>
              <a:rPr lang="en-US" altLang="zh-CN" sz="1600" cap="all" dirty="0" smtClean="0"/>
              <a:t>           case </a:t>
            </a:r>
            <a:r>
              <a:rPr lang="en-US" altLang="zh-CN" sz="1600" dirty="0"/>
              <a:t>′9′: state=2; break;</a:t>
            </a:r>
            <a:endParaRPr lang="zh-CN" altLang="zh-CN" sz="1600" dirty="0"/>
          </a:p>
          <a:p>
            <a:pPr>
              <a:lnSpc>
                <a:spcPct val="130000"/>
              </a:lnSpc>
            </a:pPr>
            <a:r>
              <a:rPr lang="en-US" altLang="zh-CN" sz="1600" cap="all" dirty="0" smtClean="0"/>
              <a:t>           case </a:t>
            </a:r>
            <a:r>
              <a:rPr lang="en-US" altLang="zh-CN" sz="1600" dirty="0"/>
              <a:t>′.′ : state=3; break;</a:t>
            </a:r>
            <a:endParaRPr lang="zh-CN" altLang="zh-CN" sz="1600" dirty="0"/>
          </a:p>
          <a:p>
            <a:pPr>
              <a:lnSpc>
                <a:spcPct val="130000"/>
              </a:lnSpc>
            </a:pPr>
            <a:r>
              <a:rPr lang="en-US" altLang="zh-CN" sz="1600" cap="all" dirty="0" smtClean="0"/>
              <a:t>           case </a:t>
            </a:r>
            <a:r>
              <a:rPr lang="en-US" altLang="zh-CN" sz="1600" dirty="0"/>
              <a:t>′E′: state=5; break;</a:t>
            </a:r>
            <a:endParaRPr lang="zh-CN" altLang="zh-CN" sz="1600" dirty="0"/>
          </a:p>
          <a:p>
            <a:pPr>
              <a:lnSpc>
                <a:spcPct val="130000"/>
              </a:lnSpc>
            </a:pPr>
            <a:r>
              <a:rPr lang="en-US" altLang="zh-CN" sz="1600" cap="all" dirty="0" smtClean="0"/>
              <a:t>           default</a:t>
            </a:r>
            <a:r>
              <a:rPr lang="en-US" altLang="zh-CN" sz="1600" dirty="0"/>
              <a:t>:    // </a:t>
            </a:r>
            <a:r>
              <a:rPr lang="zh-CN" altLang="zh-CN" sz="1600" dirty="0"/>
              <a:t>识别出整常数</a:t>
            </a:r>
          </a:p>
          <a:p>
            <a:pPr>
              <a:lnSpc>
                <a:spcPct val="130000"/>
              </a:lnSpc>
            </a:pPr>
            <a:r>
              <a:rPr lang="en-US" altLang="zh-CN" sz="1600" dirty="0" smtClean="0"/>
              <a:t>           retract</a:t>
            </a:r>
            <a:r>
              <a:rPr lang="en-US" altLang="zh-CN" sz="1600" dirty="0"/>
              <a:t>(); </a:t>
            </a:r>
            <a:endParaRPr lang="zh-CN" altLang="zh-CN" sz="1600" dirty="0"/>
          </a:p>
          <a:p>
            <a:pPr>
              <a:lnSpc>
                <a:spcPct val="130000"/>
              </a:lnSpc>
            </a:pPr>
            <a:r>
              <a:rPr lang="en-US" altLang="zh-CN" sz="1600" dirty="0" smtClean="0"/>
              <a:t>           state=0</a:t>
            </a:r>
            <a:r>
              <a:rPr lang="en-US" altLang="zh-CN" sz="1600" dirty="0"/>
              <a:t>;</a:t>
            </a:r>
            <a:endParaRPr lang="zh-CN" altLang="zh-CN" sz="1600" dirty="0"/>
          </a:p>
          <a:p>
            <a:pPr>
              <a:lnSpc>
                <a:spcPct val="130000"/>
              </a:lnSpc>
            </a:pPr>
            <a:r>
              <a:rPr lang="en-US" altLang="zh-CN" sz="1600" dirty="0" smtClean="0"/>
              <a:t>           return(NUM</a:t>
            </a:r>
            <a:r>
              <a:rPr lang="en-US" altLang="zh-CN" sz="1600" dirty="0"/>
              <a:t>, </a:t>
            </a:r>
            <a:r>
              <a:rPr lang="en-US" altLang="zh-CN" sz="1600" dirty="0" err="1"/>
              <a:t>SToI</a:t>
            </a:r>
            <a:r>
              <a:rPr lang="en-US" altLang="zh-CN" sz="1600" dirty="0"/>
              <a:t>(token));      // </a:t>
            </a:r>
            <a:r>
              <a:rPr lang="zh-CN" altLang="zh-CN" sz="1600" dirty="0"/>
              <a:t>返回整数</a:t>
            </a:r>
          </a:p>
          <a:p>
            <a:pPr>
              <a:lnSpc>
                <a:spcPct val="130000"/>
              </a:lnSpc>
            </a:pPr>
            <a:r>
              <a:rPr lang="en-US" altLang="zh-CN" sz="1600" dirty="0" smtClean="0"/>
              <a:t>           break</a:t>
            </a:r>
            <a:r>
              <a:rPr lang="en-US" altLang="zh-CN" sz="1600" dirty="0"/>
              <a:t>;</a:t>
            </a:r>
            <a:endParaRPr lang="zh-CN" altLang="zh-CN" sz="1600" dirty="0"/>
          </a:p>
          <a:p>
            <a:pPr>
              <a:lnSpc>
                <a:spcPct val="130000"/>
              </a:lnSpc>
            </a:pPr>
            <a:r>
              <a:rPr lang="en-US" altLang="zh-CN" sz="1600" cap="all" dirty="0" smtClean="0"/>
              <a:t>       };</a:t>
            </a:r>
            <a:endParaRPr lang="zh-CN" altLang="zh-CN" sz="1600" dirty="0"/>
          </a:p>
          <a:p>
            <a:pPr>
              <a:lnSpc>
                <a:spcPct val="130000"/>
              </a:lnSpc>
            </a:pPr>
            <a:r>
              <a:rPr lang="en-US" altLang="zh-CN" sz="1600" dirty="0" smtClean="0"/>
              <a:t>       break</a:t>
            </a:r>
            <a:r>
              <a:rPr lang="en-US" altLang="zh-CN" sz="1600" dirty="0"/>
              <a:t>;</a:t>
            </a:r>
            <a:endParaRPr lang="zh-CN" altLang="zh-CN" sz="1600" dirty="0"/>
          </a:p>
        </p:txBody>
      </p:sp>
      <p:pic>
        <p:nvPicPr>
          <p:cNvPr id="2498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6058" y="1223755"/>
            <a:ext cx="535305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9585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296380"/>
          </a:xfrm>
        </p:spPr>
        <p:txBody>
          <a:bodyPr/>
          <a:lstStyle/>
          <a:p>
            <a:r>
              <a:rPr lang="en-US" altLang="zh-CN" dirty="0">
                <a:latin typeface="宋体" pitchFamily="2" charset="-122"/>
              </a:rPr>
              <a:t>3.5  </a:t>
            </a:r>
            <a:r>
              <a:rPr lang="zh-CN" altLang="en-US" dirty="0" smtClean="0">
                <a:latin typeface="宋体" pitchFamily="2" charset="-122"/>
              </a:rPr>
              <a:t>软件工具 </a:t>
            </a:r>
            <a:r>
              <a:rPr lang="en-US" altLang="zh-CN" dirty="0" smtClean="0">
                <a:latin typeface="宋体" pitchFamily="2" charset="-122"/>
              </a:rPr>
              <a:t>LEX</a:t>
            </a:r>
            <a:endParaRPr lang="zh-CN" altLang="en-US" dirty="0"/>
          </a:p>
        </p:txBody>
      </p:sp>
      <p:sp>
        <p:nvSpPr>
          <p:cNvPr id="3" name="内容占位符 2"/>
          <p:cNvSpPr>
            <a:spLocks noGrp="1"/>
          </p:cNvSpPr>
          <p:nvPr>
            <p:ph idx="1"/>
          </p:nvPr>
        </p:nvSpPr>
        <p:spPr>
          <a:xfrm>
            <a:off x="228600" y="1808820"/>
            <a:ext cx="8686800" cy="4591980"/>
          </a:xfrm>
        </p:spPr>
        <p:txBody>
          <a:bodyPr/>
          <a:lstStyle/>
          <a:p>
            <a:r>
              <a:rPr lang="zh-CN" altLang="en-US" dirty="0"/>
              <a:t>词法分析程序自动生成</a:t>
            </a:r>
            <a:r>
              <a:rPr lang="zh-CN" altLang="en-US" dirty="0" smtClean="0"/>
              <a:t>工具</a:t>
            </a:r>
            <a:endParaRPr lang="en-US" altLang="zh-CN" dirty="0" smtClean="0"/>
          </a:p>
          <a:p>
            <a:pPr lvl="1"/>
            <a:endParaRPr lang="en-US" altLang="zh-CN" dirty="0" smtClean="0"/>
          </a:p>
          <a:p>
            <a:pPr marL="0" indent="0">
              <a:buNone/>
            </a:pPr>
            <a:r>
              <a:rPr lang="zh-CN" altLang="en-US" dirty="0" smtClean="0"/>
              <a:t>一、</a:t>
            </a:r>
            <a:r>
              <a:rPr lang="en-US" altLang="zh-CN" dirty="0" smtClean="0"/>
              <a:t>LEX</a:t>
            </a:r>
            <a:r>
              <a:rPr lang="zh-CN" altLang="en-US" dirty="0" smtClean="0"/>
              <a:t>使用流程</a:t>
            </a:r>
            <a:endParaRPr lang="en-US" altLang="zh-CN" dirty="0" smtClean="0"/>
          </a:p>
          <a:p>
            <a:pPr marL="0" indent="0">
              <a:buNone/>
            </a:pPr>
            <a:r>
              <a:rPr lang="zh-CN" altLang="en-US" dirty="0" smtClean="0"/>
              <a:t>二、</a:t>
            </a:r>
            <a:r>
              <a:rPr lang="en-US" altLang="zh-CN" dirty="0" smtClean="0"/>
              <a:t>LEX</a:t>
            </a:r>
            <a:r>
              <a:rPr lang="zh-CN" altLang="en-US" dirty="0" smtClean="0"/>
              <a:t>源程序结构</a:t>
            </a:r>
            <a:endParaRPr lang="en-US" altLang="zh-CN" dirty="0" smtClean="0"/>
          </a:p>
          <a:p>
            <a:pPr marL="0" indent="0">
              <a:buNone/>
            </a:pPr>
            <a:r>
              <a:rPr lang="zh-CN" altLang="en-US" dirty="0" smtClean="0"/>
              <a:t>三、</a:t>
            </a:r>
            <a:r>
              <a:rPr lang="en-US" altLang="zh-CN" dirty="0" smtClean="0"/>
              <a:t>LEX</a:t>
            </a:r>
            <a:r>
              <a:rPr lang="zh-CN" altLang="en-US" dirty="0" smtClean="0"/>
              <a:t>工作原理</a:t>
            </a:r>
            <a:endParaRPr lang="zh-CN" altLang="en-US" dirty="0"/>
          </a:p>
        </p:txBody>
      </p:sp>
      <p:sp>
        <p:nvSpPr>
          <p:cNvPr id="4" name="灯片编号占位符 3"/>
          <p:cNvSpPr>
            <a:spLocks noGrp="1"/>
          </p:cNvSpPr>
          <p:nvPr>
            <p:ph type="sldNum" sz="quarter" idx="10"/>
          </p:nvPr>
        </p:nvSpPr>
        <p:spPr/>
        <p:txBody>
          <a:bodyPr/>
          <a:lstStyle/>
          <a:p>
            <a:fld id="{5FB95CB3-EBFB-4917-A570-4063C3B88CF9}" type="slidenum">
              <a:rPr lang="en-US" altLang="zh-CN" smtClean="0"/>
              <a:pPr/>
              <a:t>58</a:t>
            </a:fld>
            <a:endParaRPr lang="en-US" altLang="zh-CN"/>
          </a:p>
        </p:txBody>
      </p:sp>
    </p:spTree>
    <p:extLst>
      <p:ext uri="{BB962C8B-B14F-4D97-AF65-F5344CB8AC3E}">
        <p14:creationId xmlns:p14="http://schemas.microsoft.com/office/powerpoint/2010/main" val="41770724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fld id="{92AD332A-1C09-446D-AA93-621A9DB1C5D1}" type="slidenum">
              <a:rPr lang="en-US" altLang="zh-CN"/>
              <a:pPr/>
              <a:t>59</a:t>
            </a:fld>
            <a:endParaRPr lang="en-US" altLang="zh-CN"/>
          </a:p>
        </p:txBody>
      </p:sp>
      <p:sp>
        <p:nvSpPr>
          <p:cNvPr id="297986" name="Rectangle 2"/>
          <p:cNvSpPr>
            <a:spLocks noGrp="1" noChangeArrowheads="1"/>
          </p:cNvSpPr>
          <p:nvPr>
            <p:ph type="title"/>
          </p:nvPr>
        </p:nvSpPr>
        <p:spPr>
          <a:xfrm>
            <a:off x="304800" y="152400"/>
            <a:ext cx="8610600" cy="1027113"/>
          </a:xfrm>
        </p:spPr>
        <p:txBody>
          <a:bodyPr/>
          <a:lstStyle/>
          <a:p>
            <a:r>
              <a:rPr lang="zh-CN" altLang="en-US" dirty="0">
                <a:latin typeface="宋体" pitchFamily="2" charset="-122"/>
              </a:rPr>
              <a:t>一</a:t>
            </a:r>
            <a:r>
              <a:rPr lang="zh-CN" altLang="en-US" dirty="0" smtClean="0">
                <a:latin typeface="宋体" pitchFamily="2" charset="-122"/>
              </a:rPr>
              <a:t>、</a:t>
            </a:r>
            <a:r>
              <a:rPr lang="en-US" altLang="zh-CN" dirty="0" smtClean="0">
                <a:latin typeface="宋体" pitchFamily="2" charset="-122"/>
              </a:rPr>
              <a:t>LEX</a:t>
            </a:r>
            <a:r>
              <a:rPr lang="zh-CN" altLang="en-US" dirty="0" smtClean="0">
                <a:latin typeface="宋体" pitchFamily="2" charset="-122"/>
              </a:rPr>
              <a:t>使用流程</a:t>
            </a:r>
            <a:endParaRPr lang="zh-CN" altLang="en-US" dirty="0">
              <a:latin typeface="宋体" pitchFamily="2" charset="-122"/>
            </a:endParaRPr>
          </a:p>
        </p:txBody>
      </p:sp>
      <p:pic>
        <p:nvPicPr>
          <p:cNvPr id="22" name="图片 2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1" y="1178750"/>
            <a:ext cx="6660740" cy="3825425"/>
          </a:xfrm>
          <a:prstGeom prst="rect">
            <a:avLst/>
          </a:prstGeom>
          <a:noFill/>
          <a:ln>
            <a:noFill/>
          </a:ln>
        </p:spPr>
      </p:pic>
      <p:sp>
        <p:nvSpPr>
          <p:cNvPr id="5" name="Text Box 24"/>
          <p:cNvSpPr txBox="1">
            <a:spLocks noChangeArrowheads="1"/>
          </p:cNvSpPr>
          <p:nvPr/>
        </p:nvSpPr>
        <p:spPr bwMode="auto">
          <a:xfrm>
            <a:off x="881590" y="5274205"/>
            <a:ext cx="8153400" cy="861774"/>
          </a:xfrm>
          <a:prstGeom prst="rect">
            <a:avLst/>
          </a:prstGeom>
          <a:noFill/>
          <a:ln w="9525">
            <a:noFill/>
            <a:miter lim="800000"/>
            <a:headEnd/>
            <a:tailEnd/>
          </a:ln>
        </p:spPr>
        <p:txBody>
          <a:bodyPr>
            <a:spAutoFit/>
          </a:bodyPr>
          <a:lstStyle/>
          <a:p>
            <a:pPr>
              <a:spcBef>
                <a:spcPct val="50000"/>
              </a:spcBef>
            </a:pPr>
            <a:r>
              <a:rPr lang="en-US" altLang="zh-CN" sz="2000" dirty="0" err="1">
                <a:latin typeface="黑体" pitchFamily="2" charset="-122"/>
              </a:rPr>
              <a:t>Lex.yy.o</a:t>
            </a:r>
            <a:r>
              <a:rPr lang="zh-CN" altLang="en-US" sz="2000" dirty="0">
                <a:latin typeface="黑体" pitchFamily="2" charset="-122"/>
              </a:rPr>
              <a:t>可以和其它程序的目标代码连接</a:t>
            </a:r>
          </a:p>
          <a:p>
            <a:pPr>
              <a:spcBef>
                <a:spcPct val="50000"/>
              </a:spcBef>
            </a:pPr>
            <a:r>
              <a:rPr lang="en-US" altLang="zh-CN" sz="2000" dirty="0" err="1">
                <a:latin typeface="黑体" pitchFamily="2" charset="-122"/>
              </a:rPr>
              <a:t>a.out</a:t>
            </a:r>
            <a:r>
              <a:rPr lang="zh-CN" altLang="en-US" sz="2000" dirty="0">
                <a:latin typeface="黑体" pitchFamily="2" charset="-122"/>
              </a:rPr>
              <a:t>是可执行的目标程序，可以作为独立运行的词法分析器</a:t>
            </a:r>
          </a:p>
        </p:txBody>
      </p:sp>
    </p:spTree>
    <p:extLst>
      <p:ext uri="{BB962C8B-B14F-4D97-AF65-F5344CB8AC3E}">
        <p14:creationId xmlns:p14="http://schemas.microsoft.com/office/powerpoint/2010/main" val="15708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001F914B-001C-4A6E-A517-2FEF5B4DE36A}" type="slidenum">
              <a:rPr lang="en-US" altLang="zh-CN"/>
              <a:pPr/>
              <a:t>6</a:t>
            </a:fld>
            <a:endParaRPr lang="en-US" altLang="zh-CN"/>
          </a:p>
        </p:txBody>
      </p:sp>
      <p:sp>
        <p:nvSpPr>
          <p:cNvPr id="193538" name="Rectangle 2"/>
          <p:cNvSpPr>
            <a:spLocks noGrp="1" noChangeArrowheads="1"/>
          </p:cNvSpPr>
          <p:nvPr>
            <p:ph type="title"/>
          </p:nvPr>
        </p:nvSpPr>
        <p:spPr/>
        <p:txBody>
          <a:bodyPr/>
          <a:lstStyle/>
          <a:p>
            <a:r>
              <a:rPr lang="zh-CN" altLang="en-US" sz="3600">
                <a:latin typeface="宋体" pitchFamily="2" charset="-122"/>
              </a:rPr>
              <a:t>词法分析程序作为独立的一遍</a:t>
            </a:r>
            <a:endParaRPr lang="zh-CN" altLang="en-US" sz="4400">
              <a:latin typeface="宋体" pitchFamily="2" charset="-122"/>
            </a:endParaRPr>
          </a:p>
        </p:txBody>
      </p:sp>
      <p:sp>
        <p:nvSpPr>
          <p:cNvPr id="193539" name="Rectangle 3"/>
          <p:cNvSpPr>
            <a:spLocks noGrp="1" noChangeArrowheads="1"/>
          </p:cNvSpPr>
          <p:nvPr>
            <p:ph type="body" idx="1"/>
          </p:nvPr>
        </p:nvSpPr>
        <p:spPr>
          <a:xfrm>
            <a:off x="381000" y="3490913"/>
            <a:ext cx="8305800" cy="2838450"/>
          </a:xfrm>
        </p:spPr>
        <p:txBody>
          <a:bodyPr/>
          <a:lstStyle/>
          <a:p>
            <a:r>
              <a:rPr lang="zh-CN" altLang="en-US">
                <a:latin typeface="宋体" pitchFamily="2" charset="-122"/>
              </a:rPr>
              <a:t>输出放入一个中间文件</a:t>
            </a:r>
          </a:p>
          <a:p>
            <a:pPr lvl="1"/>
            <a:endParaRPr lang="zh-CN" altLang="en-US">
              <a:latin typeface="宋体" pitchFamily="2" charset="-122"/>
            </a:endParaRPr>
          </a:p>
          <a:p>
            <a:pPr>
              <a:buFont typeface="Monotype Sorts" pitchFamily="2" charset="2"/>
              <a:buNone/>
            </a:pPr>
            <a:r>
              <a:rPr lang="zh-CN" altLang="en-US" sz="2400">
                <a:latin typeface="宋体" pitchFamily="2" charset="-122"/>
              </a:rPr>
              <a:t>      磁盘文件</a:t>
            </a:r>
          </a:p>
          <a:p>
            <a:pPr>
              <a:buFont typeface="Monotype Sorts" pitchFamily="2" charset="2"/>
              <a:buNone/>
            </a:pPr>
            <a:r>
              <a:rPr lang="zh-CN" altLang="en-US" sz="2400">
                <a:latin typeface="宋体" pitchFamily="2" charset="-122"/>
              </a:rPr>
              <a:t>      内存文件</a:t>
            </a:r>
            <a:endParaRPr lang="zh-CN" altLang="en-US">
              <a:latin typeface="宋体" pitchFamily="2" charset="-122"/>
            </a:endParaRPr>
          </a:p>
        </p:txBody>
      </p:sp>
      <p:sp>
        <p:nvSpPr>
          <p:cNvPr id="193540" name="Text Box 4"/>
          <p:cNvSpPr txBox="1">
            <a:spLocks noChangeArrowheads="1"/>
          </p:cNvSpPr>
          <p:nvPr/>
        </p:nvSpPr>
        <p:spPr bwMode="auto">
          <a:xfrm>
            <a:off x="590550" y="2166938"/>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a:t>字符串源程序</a:t>
            </a:r>
          </a:p>
        </p:txBody>
      </p:sp>
      <p:grpSp>
        <p:nvGrpSpPr>
          <p:cNvPr id="193541" name="Group 5"/>
          <p:cNvGrpSpPr>
            <a:grpSpLocks/>
          </p:cNvGrpSpPr>
          <p:nvPr/>
        </p:nvGrpSpPr>
        <p:grpSpPr bwMode="auto">
          <a:xfrm>
            <a:off x="2347913" y="2014538"/>
            <a:ext cx="1066800" cy="381000"/>
            <a:chOff x="1680" y="1248"/>
            <a:chExt cx="672" cy="240"/>
          </a:xfrm>
        </p:grpSpPr>
        <p:sp>
          <p:nvSpPr>
            <p:cNvPr id="193542" name="Line 6"/>
            <p:cNvSpPr>
              <a:spLocks noChangeShapeType="1"/>
            </p:cNvSpPr>
            <p:nvPr/>
          </p:nvSpPr>
          <p:spPr bwMode="auto">
            <a:xfrm>
              <a:off x="1680" y="1488"/>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3" name="Text Box 7"/>
            <p:cNvSpPr txBox="1">
              <a:spLocks noChangeArrowheads="1"/>
            </p:cNvSpPr>
            <p:nvPr/>
          </p:nvSpPr>
          <p:spPr bwMode="auto">
            <a:xfrm>
              <a:off x="1824" y="1248"/>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字符</a:t>
              </a:r>
            </a:p>
          </p:txBody>
        </p:sp>
      </p:grpSp>
      <p:sp>
        <p:nvSpPr>
          <p:cNvPr id="193544" name="Text Box 8"/>
          <p:cNvSpPr txBox="1">
            <a:spLocks noChangeArrowheads="1"/>
          </p:cNvSpPr>
          <p:nvPr/>
        </p:nvSpPr>
        <p:spPr bwMode="auto">
          <a:xfrm>
            <a:off x="3449638" y="2090738"/>
            <a:ext cx="23368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词法分析程序</a:t>
            </a:r>
          </a:p>
        </p:txBody>
      </p:sp>
      <p:grpSp>
        <p:nvGrpSpPr>
          <p:cNvPr id="193545" name="Group 9"/>
          <p:cNvGrpSpPr>
            <a:grpSpLocks/>
          </p:cNvGrpSpPr>
          <p:nvPr/>
        </p:nvGrpSpPr>
        <p:grpSpPr bwMode="auto">
          <a:xfrm>
            <a:off x="5791200" y="1981200"/>
            <a:ext cx="1066800" cy="381000"/>
            <a:chOff x="1680" y="1248"/>
            <a:chExt cx="672" cy="240"/>
          </a:xfrm>
        </p:grpSpPr>
        <p:sp>
          <p:nvSpPr>
            <p:cNvPr id="193546" name="Line 10"/>
            <p:cNvSpPr>
              <a:spLocks noChangeShapeType="1"/>
            </p:cNvSpPr>
            <p:nvPr/>
          </p:nvSpPr>
          <p:spPr bwMode="auto">
            <a:xfrm>
              <a:off x="1680" y="1488"/>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7" name="Text Box 11"/>
            <p:cNvSpPr txBox="1">
              <a:spLocks noChangeArrowheads="1"/>
            </p:cNvSpPr>
            <p:nvPr/>
          </p:nvSpPr>
          <p:spPr bwMode="auto">
            <a:xfrm>
              <a:off x="1824" y="1248"/>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记号</a:t>
              </a:r>
            </a:p>
          </p:txBody>
        </p:sp>
      </p:grpSp>
      <p:sp>
        <p:nvSpPr>
          <p:cNvPr id="193548" name="Text Box 12"/>
          <p:cNvSpPr txBox="1">
            <a:spLocks noChangeArrowheads="1"/>
          </p:cNvSpPr>
          <p:nvPr/>
        </p:nvSpPr>
        <p:spPr bwMode="auto">
          <a:xfrm>
            <a:off x="6973888" y="213360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a:t>记号流源程序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544"/>
                                        </p:tgtEl>
                                        <p:attrNameLst>
                                          <p:attrName>style.visibility</p:attrName>
                                        </p:attrNameLst>
                                      </p:cBhvr>
                                      <p:to>
                                        <p:strVal val="visible"/>
                                      </p:to>
                                    </p:set>
                                    <p:animEffect transition="in" filter="box(out)">
                                      <p:cBhvr>
                                        <p:cTn id="7" dur="500"/>
                                        <p:tgtEl>
                                          <p:spTgt spid="1935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wipe(left)">
                                      <p:cBhvr>
                                        <p:cTn id="12" dur="500"/>
                                        <p:tgtEl>
                                          <p:spTgt spid="193540"/>
                                        </p:tgtEl>
                                      </p:cBhvr>
                                    </p:animEffect>
                                  </p:childTnLst>
                                </p:cTn>
                              </p:par>
                            </p:childTnLst>
                          </p:cTn>
                        </p:par>
                        <p:par>
                          <p:cTn id="13" fill="hold" nodeType="afterGroup">
                            <p:stCondLst>
                              <p:cond delay="500"/>
                            </p:stCondLst>
                            <p:childTnLst>
                              <p:par>
                                <p:cTn id="14" presetID="18" presetClass="entr" presetSubtype="3" fill="hold" nodeType="afterEffect">
                                  <p:stCondLst>
                                    <p:cond delay="0"/>
                                  </p:stCondLst>
                                  <p:childTnLst>
                                    <p:set>
                                      <p:cBhvr>
                                        <p:cTn id="15" dur="1" fill="hold">
                                          <p:stCondLst>
                                            <p:cond delay="0"/>
                                          </p:stCondLst>
                                        </p:cTn>
                                        <p:tgtEl>
                                          <p:spTgt spid="193541"/>
                                        </p:tgtEl>
                                        <p:attrNameLst>
                                          <p:attrName>style.visibility</p:attrName>
                                        </p:attrNameLst>
                                      </p:cBhvr>
                                      <p:to>
                                        <p:strVal val="visible"/>
                                      </p:to>
                                    </p:set>
                                    <p:animEffect transition="in" filter="strips(upRight)">
                                      <p:cBhvr>
                                        <p:cTn id="16" dur="500"/>
                                        <p:tgtEl>
                                          <p:spTgt spid="193541"/>
                                        </p:tgtEl>
                                      </p:cBhvr>
                                    </p:animEffect>
                                  </p:childTnLst>
                                </p:cTn>
                              </p:par>
                            </p:childTnLst>
                          </p:cTn>
                        </p:par>
                        <p:par>
                          <p:cTn id="17" fill="hold" nodeType="withGroup">
                            <p:stCondLst>
                              <p:cond delay="1000"/>
                            </p:stCondLst>
                            <p:childTnLst>
                              <p:par>
                                <p:cTn id="18" presetID="18" presetClass="entr" presetSubtype="3" fill="hold" nodeType="afterEffect">
                                  <p:stCondLst>
                                    <p:cond delay="0"/>
                                  </p:stCondLst>
                                  <p:childTnLst>
                                    <p:set>
                                      <p:cBhvr>
                                        <p:cTn id="19" dur="1" fill="hold">
                                          <p:stCondLst>
                                            <p:cond delay="0"/>
                                          </p:stCondLst>
                                        </p:cTn>
                                        <p:tgtEl>
                                          <p:spTgt spid="193545"/>
                                        </p:tgtEl>
                                        <p:attrNameLst>
                                          <p:attrName>style.visibility</p:attrName>
                                        </p:attrNameLst>
                                      </p:cBhvr>
                                      <p:to>
                                        <p:strVal val="visible"/>
                                      </p:to>
                                    </p:set>
                                    <p:animEffect transition="in" filter="strips(upRight)">
                                      <p:cBhvr>
                                        <p:cTn id="20" dur="500"/>
                                        <p:tgtEl>
                                          <p:spTgt spid="193545"/>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93548"/>
                                        </p:tgtEl>
                                        <p:attrNameLst>
                                          <p:attrName>style.visibility</p:attrName>
                                        </p:attrNameLst>
                                      </p:cBhvr>
                                      <p:to>
                                        <p:strVal val="visible"/>
                                      </p:to>
                                    </p:set>
                                    <p:animEffect transition="in" filter="wipe(left)">
                                      <p:cBhvr>
                                        <p:cTn id="24" dur="500"/>
                                        <p:tgtEl>
                                          <p:spTgt spid="1935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3539">
                                            <p:txEl>
                                              <p:pRg st="0" end="0"/>
                                            </p:txEl>
                                          </p:spTgt>
                                        </p:tgtEl>
                                        <p:attrNameLst>
                                          <p:attrName>style.visibility</p:attrName>
                                        </p:attrNameLst>
                                      </p:cBhvr>
                                      <p:to>
                                        <p:strVal val="visible"/>
                                      </p:to>
                                    </p:set>
                                    <p:animEffect transition="in" filter="wipe(up)">
                                      <p:cBhvr>
                                        <p:cTn id="29" dur="500"/>
                                        <p:tgtEl>
                                          <p:spTgt spid="193539">
                                            <p:txEl>
                                              <p:pRg st="0" end="0"/>
                                            </p:txEl>
                                          </p:spTgt>
                                        </p:tgtEl>
                                      </p:cBhvr>
                                    </p:animEffect>
                                  </p:childTnLst>
                                </p:cTn>
                              </p:par>
                            </p:childTnLst>
                          </p:cTn>
                        </p:par>
                        <p:par>
                          <p:cTn id="30" fill="hold" nodeType="with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93539">
                                            <p:txEl>
                                              <p:pRg st="2" end="2"/>
                                            </p:txEl>
                                          </p:spTgt>
                                        </p:tgtEl>
                                        <p:attrNameLst>
                                          <p:attrName>style.visibility</p:attrName>
                                        </p:attrNameLst>
                                      </p:cBhvr>
                                      <p:to>
                                        <p:strVal val="visible"/>
                                      </p:to>
                                    </p:set>
                                    <p:animEffect transition="in" filter="wipe(up)">
                                      <p:cBhvr>
                                        <p:cTn id="33" dur="500"/>
                                        <p:tgtEl>
                                          <p:spTgt spid="193539">
                                            <p:txEl>
                                              <p:pRg st="2" end="2"/>
                                            </p:txEl>
                                          </p:spTgt>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93539">
                                            <p:txEl>
                                              <p:pRg st="3" end="3"/>
                                            </p:txEl>
                                          </p:spTgt>
                                        </p:tgtEl>
                                        <p:attrNameLst>
                                          <p:attrName>style.visibility</p:attrName>
                                        </p:attrNameLst>
                                      </p:cBhvr>
                                      <p:to>
                                        <p:strVal val="visible"/>
                                      </p:to>
                                    </p:set>
                                    <p:animEffect transition="in" filter="wipe(up)">
                                      <p:cBhvr>
                                        <p:cTn id="37" dur="500"/>
                                        <p:tgtEl>
                                          <p:spTgt spid="193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autoUpdateAnimBg="0"/>
      <p:bldP spid="193540" grpId="0" autoUpdateAnimBg="0"/>
      <p:bldP spid="193544" grpId="0" animBg="1" autoUpdateAnimBg="0"/>
      <p:bldP spid="19354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93C3472-F9E4-4269-977B-999099D23A3B}" type="slidenum">
              <a:rPr lang="en-US" altLang="zh-CN"/>
              <a:pPr/>
              <a:t>60</a:t>
            </a:fld>
            <a:endParaRPr lang="en-US" altLang="zh-CN"/>
          </a:p>
        </p:txBody>
      </p:sp>
      <p:sp>
        <p:nvSpPr>
          <p:cNvPr id="300034" name="Rectangle 2"/>
          <p:cNvSpPr>
            <a:spLocks noGrp="1" noChangeArrowheads="1"/>
          </p:cNvSpPr>
          <p:nvPr>
            <p:ph type="title"/>
          </p:nvPr>
        </p:nvSpPr>
        <p:spPr>
          <a:xfrm>
            <a:off x="304800" y="152400"/>
            <a:ext cx="8610600" cy="981075"/>
          </a:xfrm>
        </p:spPr>
        <p:txBody>
          <a:bodyPr/>
          <a:lstStyle/>
          <a:p>
            <a:r>
              <a:rPr lang="zh-CN" altLang="en-US" dirty="0">
                <a:latin typeface="宋体" pitchFamily="2" charset="-122"/>
              </a:rPr>
              <a:t>二、</a:t>
            </a:r>
            <a:r>
              <a:rPr lang="en-US" altLang="zh-CN" dirty="0">
                <a:latin typeface="宋体" pitchFamily="2" charset="-122"/>
              </a:rPr>
              <a:t>LEX</a:t>
            </a:r>
            <a:r>
              <a:rPr lang="zh-CN" altLang="en-US" dirty="0" smtClean="0">
                <a:latin typeface="宋体" pitchFamily="2" charset="-122"/>
              </a:rPr>
              <a:t>源程序结构</a:t>
            </a:r>
            <a:endParaRPr lang="zh-CN" altLang="en-US" dirty="0">
              <a:latin typeface="宋体" pitchFamily="2" charset="-122"/>
            </a:endParaRPr>
          </a:p>
        </p:txBody>
      </p:sp>
      <p:sp>
        <p:nvSpPr>
          <p:cNvPr id="300035" name="Rectangle 3"/>
          <p:cNvSpPr>
            <a:spLocks noGrp="1" noChangeArrowheads="1"/>
          </p:cNvSpPr>
          <p:nvPr>
            <p:ph type="body" idx="1"/>
          </p:nvPr>
        </p:nvSpPr>
        <p:spPr>
          <a:xfrm>
            <a:off x="381000" y="1431925"/>
            <a:ext cx="5676900" cy="2132013"/>
          </a:xfrm>
        </p:spPr>
        <p:txBody>
          <a:bodyPr/>
          <a:lstStyle/>
          <a:p>
            <a:pPr>
              <a:buFont typeface="Monotype Sorts" pitchFamily="2" charset="2"/>
              <a:buNone/>
            </a:pPr>
            <a:r>
              <a:rPr lang="zh-CN" altLang="en-US">
                <a:latin typeface="宋体" pitchFamily="2" charset="-122"/>
              </a:rPr>
              <a:t>一个</a:t>
            </a:r>
            <a:r>
              <a:rPr lang="en-US" altLang="zh-CN">
                <a:latin typeface="宋体" pitchFamily="2" charset="-122"/>
              </a:rPr>
              <a:t>LEX</a:t>
            </a:r>
            <a:r>
              <a:rPr lang="zh-CN" altLang="en-US">
                <a:latin typeface="宋体" pitchFamily="2" charset="-122"/>
              </a:rPr>
              <a:t>源程序由三部分组成：</a:t>
            </a:r>
          </a:p>
          <a:p>
            <a:pPr lvl="1">
              <a:buFontTx/>
              <a:buNone/>
            </a:pPr>
            <a:r>
              <a:rPr lang="en-US" altLang="zh-CN"/>
              <a:t>1. </a:t>
            </a:r>
            <a:r>
              <a:rPr lang="zh-CN" altLang="en-US"/>
              <a:t>说明部分</a:t>
            </a:r>
          </a:p>
          <a:p>
            <a:pPr lvl="1">
              <a:buFontTx/>
              <a:buNone/>
            </a:pPr>
            <a:r>
              <a:rPr lang="en-US" altLang="zh-CN"/>
              <a:t>2. </a:t>
            </a:r>
            <a:r>
              <a:rPr lang="zh-CN" altLang="en-US"/>
              <a:t>翻译规则</a:t>
            </a:r>
          </a:p>
          <a:p>
            <a:pPr lvl="1">
              <a:buFontTx/>
              <a:buNone/>
            </a:pPr>
            <a:r>
              <a:rPr lang="en-US" altLang="zh-CN"/>
              <a:t>3. </a:t>
            </a:r>
            <a:r>
              <a:rPr lang="zh-CN" altLang="en-US"/>
              <a:t>辅助过程</a:t>
            </a:r>
          </a:p>
        </p:txBody>
      </p:sp>
      <p:sp>
        <p:nvSpPr>
          <p:cNvPr id="2" name="矩形 1"/>
          <p:cNvSpPr/>
          <p:nvPr/>
        </p:nvSpPr>
        <p:spPr bwMode="auto">
          <a:xfrm>
            <a:off x="4887035" y="3113965"/>
            <a:ext cx="2340260" cy="252028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800" dirty="0" smtClean="0">
                <a:latin typeface="宋体" panose="02010600030101010101" pitchFamily="2" charset="-122"/>
                <a:ea typeface="宋体" panose="02010600030101010101" pitchFamily="2" charset="-122"/>
              </a:rPr>
              <a:t> 说明部分</a:t>
            </a:r>
            <a:endParaRPr lang="en-US" altLang="zh-CN" sz="2800" dirty="0" smtClean="0">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p>
          <a:p>
            <a:pPr marL="0" marR="0" indent="0" algn="l" defTabSz="914400" rtl="0" eaLnBrk="1" fontAlgn="base" latinLnBrk="0" hangingPunct="1">
              <a:lnSpc>
                <a:spcPct val="100000"/>
              </a:lnSpc>
              <a:spcBef>
                <a:spcPct val="0"/>
              </a:spcBef>
              <a:spcAft>
                <a:spcPct val="0"/>
              </a:spcAft>
              <a:buClrTx/>
              <a:buSzTx/>
              <a:buFontTx/>
              <a:buNone/>
              <a:tabLst/>
            </a:pPr>
            <a:r>
              <a:rPr lang="zh-CN" altLang="en-US" sz="2800" dirty="0" smtClean="0">
                <a:latin typeface="宋体" panose="02010600030101010101" pitchFamily="2" charset="-122"/>
                <a:ea typeface="宋体" panose="02010600030101010101" pitchFamily="2" charset="-122"/>
              </a:rPr>
              <a:t> 翻译规则</a:t>
            </a:r>
            <a:endParaRPr lang="en-US" altLang="zh-CN" sz="2800" dirty="0" smtClean="0">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p>
          <a:p>
            <a:pPr marL="0" marR="0" indent="0" algn="l" defTabSz="914400" rtl="0" eaLnBrk="1" fontAlgn="base" latinLnBrk="0" hangingPunct="1">
              <a:lnSpc>
                <a:spcPct val="100000"/>
              </a:lnSpc>
              <a:spcBef>
                <a:spcPct val="0"/>
              </a:spcBef>
              <a:spcAft>
                <a:spcPct val="0"/>
              </a:spcAft>
              <a:buClrTx/>
              <a:buSzTx/>
              <a:buFontTx/>
              <a:buNone/>
              <a:tabLst/>
            </a:pPr>
            <a:r>
              <a:rPr lang="zh-CN" altLang="en-US" sz="2800" dirty="0" smtClean="0">
                <a:latin typeface="宋体" panose="02010600030101010101" pitchFamily="2" charset="-122"/>
                <a:ea typeface="宋体" panose="02010600030101010101" pitchFamily="2" charset="-122"/>
              </a:rPr>
              <a:t> 辅助</a:t>
            </a:r>
            <a:r>
              <a:rPr lang="zh-CN" altLang="en-US" sz="2800" dirty="0">
                <a:latin typeface="宋体" panose="02010600030101010101" pitchFamily="2" charset="-122"/>
                <a:ea typeface="宋体" panose="02010600030101010101" pitchFamily="2" charset="-122"/>
              </a:rPr>
              <a:t>过程</a:t>
            </a:r>
            <a:endParaRPr kumimoji="1"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2651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0035"/>
                                        </p:tgtEl>
                                        <p:attrNameLst>
                                          <p:attrName>style.visibility</p:attrName>
                                        </p:attrNameLst>
                                      </p:cBhvr>
                                      <p:to>
                                        <p:strVal val="visible"/>
                                      </p:to>
                                    </p:set>
                                    <p:animEffect transition="in" filter="wipe(up)">
                                      <p:cBhvr>
                                        <p:cTn id="7" dur="500"/>
                                        <p:tgtEl>
                                          <p:spTgt spid="300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154819F-4AAD-4CC9-A053-61048C9E16DA}" type="slidenum">
              <a:rPr lang="en-US" altLang="zh-CN"/>
              <a:pPr/>
              <a:t>61</a:t>
            </a:fld>
            <a:endParaRPr lang="en-US" altLang="zh-CN"/>
          </a:p>
        </p:txBody>
      </p:sp>
      <p:sp>
        <p:nvSpPr>
          <p:cNvPr id="302082" name="Rectangle 2"/>
          <p:cNvSpPr>
            <a:spLocks noGrp="1" noChangeArrowheads="1"/>
          </p:cNvSpPr>
          <p:nvPr>
            <p:ph type="title"/>
          </p:nvPr>
        </p:nvSpPr>
        <p:spPr/>
        <p:txBody>
          <a:bodyPr/>
          <a:lstStyle/>
          <a:p>
            <a:r>
              <a:rPr lang="en-US" altLang="zh-CN" sz="3600">
                <a:latin typeface="宋体" pitchFamily="2" charset="-122"/>
              </a:rPr>
              <a:t>1.</a:t>
            </a:r>
            <a:r>
              <a:rPr lang="zh-CN" altLang="en-US" sz="3600">
                <a:latin typeface="宋体" pitchFamily="2" charset="-122"/>
              </a:rPr>
              <a:t>说明部分</a:t>
            </a:r>
            <a:endParaRPr lang="zh-CN" altLang="en-US" sz="4400"/>
          </a:p>
        </p:txBody>
      </p:sp>
      <p:sp>
        <p:nvSpPr>
          <p:cNvPr id="302083" name="Rectangle 3"/>
          <p:cNvSpPr>
            <a:spLocks noGrp="1" noChangeArrowheads="1"/>
          </p:cNvSpPr>
          <p:nvPr>
            <p:ph type="body" idx="1"/>
          </p:nvPr>
        </p:nvSpPr>
        <p:spPr>
          <a:xfrm>
            <a:off x="228600" y="1088740"/>
            <a:ext cx="8686800" cy="5312060"/>
          </a:xfrm>
        </p:spPr>
        <p:txBody>
          <a:bodyPr/>
          <a:lstStyle/>
          <a:p>
            <a:r>
              <a:rPr lang="zh-CN" altLang="en-US" sz="2200" dirty="0">
                <a:latin typeface="宋体" pitchFamily="2" charset="-122"/>
              </a:rPr>
              <a:t>包括</a:t>
            </a:r>
            <a:r>
              <a:rPr lang="zh-CN" altLang="en-US" sz="2200" dirty="0" smtClean="0">
                <a:latin typeface="宋体" pitchFamily="2" charset="-122"/>
              </a:rPr>
              <a:t>：变量的声明、符号常量的声明、正规</a:t>
            </a:r>
            <a:r>
              <a:rPr lang="zh-CN" altLang="en-US" sz="2200" dirty="0">
                <a:latin typeface="宋体" pitchFamily="2" charset="-122"/>
              </a:rPr>
              <a:t>定义</a:t>
            </a:r>
          </a:p>
          <a:p>
            <a:r>
              <a:rPr lang="zh-CN" altLang="en-US" sz="2200" dirty="0" smtClean="0">
                <a:latin typeface="宋体" pitchFamily="2" charset="-122"/>
              </a:rPr>
              <a:t>正规</a:t>
            </a:r>
            <a:r>
              <a:rPr lang="zh-CN" altLang="en-US" sz="2200" dirty="0">
                <a:latin typeface="宋体" pitchFamily="2" charset="-122"/>
              </a:rPr>
              <a:t>定义中的名字可在翻译规则中用作正规表达式的成分</a:t>
            </a:r>
          </a:p>
          <a:p>
            <a:r>
              <a:rPr lang="en-US" altLang="zh-CN" sz="2200" dirty="0" smtClean="0">
                <a:latin typeface="宋体" pitchFamily="2" charset="-122"/>
              </a:rPr>
              <a:t>C</a:t>
            </a:r>
            <a:r>
              <a:rPr lang="zh-CN" altLang="en-US" sz="2200" dirty="0">
                <a:latin typeface="宋体" pitchFamily="2" charset="-122"/>
              </a:rPr>
              <a:t>语言的</a:t>
            </a:r>
            <a:r>
              <a:rPr lang="zh-CN" altLang="en-US" sz="2200" dirty="0" smtClean="0">
                <a:latin typeface="宋体" pitchFamily="2" charset="-122"/>
              </a:rPr>
              <a:t>说明</a:t>
            </a:r>
            <a:r>
              <a:rPr lang="zh-CN" altLang="en-US" sz="2200" dirty="0">
                <a:latin typeface="宋体" pitchFamily="2" charset="-122"/>
              </a:rPr>
              <a:t>必须用分界符</a:t>
            </a:r>
            <a:r>
              <a:rPr lang="zh-CN" altLang="en-US" sz="2200" dirty="0">
                <a:latin typeface="Times New Roman"/>
              </a:rPr>
              <a:t>“</a:t>
            </a:r>
            <a:r>
              <a:rPr lang="zh-CN" altLang="en-US" sz="2200" dirty="0">
                <a:latin typeface="宋体" pitchFamily="2" charset="-122"/>
              </a:rPr>
              <a:t> </a:t>
            </a:r>
            <a:r>
              <a:rPr lang="en-US" altLang="zh-CN" sz="2200" dirty="0">
                <a:latin typeface="宋体" pitchFamily="2" charset="-122"/>
              </a:rPr>
              <a:t>%{ </a:t>
            </a:r>
            <a:r>
              <a:rPr lang="en-US" altLang="zh-CN" sz="2200" dirty="0">
                <a:latin typeface="Times New Roman"/>
              </a:rPr>
              <a:t>”</a:t>
            </a:r>
            <a:r>
              <a:rPr lang="zh-CN" altLang="en-US" sz="2200" dirty="0">
                <a:latin typeface="宋体" pitchFamily="2" charset="-122"/>
              </a:rPr>
              <a:t>和</a:t>
            </a:r>
            <a:r>
              <a:rPr lang="zh-CN" altLang="en-US" sz="2200" dirty="0">
                <a:latin typeface="Times New Roman"/>
              </a:rPr>
              <a:t>“</a:t>
            </a:r>
            <a:r>
              <a:rPr lang="en-US" altLang="zh-CN" sz="2200" dirty="0">
                <a:latin typeface="宋体" pitchFamily="2" charset="-122"/>
              </a:rPr>
              <a:t>%} </a:t>
            </a:r>
            <a:r>
              <a:rPr lang="en-US" altLang="zh-CN" sz="2200" dirty="0">
                <a:latin typeface="Times New Roman"/>
              </a:rPr>
              <a:t>”</a:t>
            </a:r>
            <a:r>
              <a:rPr lang="zh-CN" altLang="en-US" sz="2200" dirty="0">
                <a:latin typeface="宋体" pitchFamily="2" charset="-122"/>
              </a:rPr>
              <a:t>括起来</a:t>
            </a:r>
            <a:r>
              <a:rPr lang="zh-CN" altLang="en-US" sz="2200" dirty="0" smtClean="0">
                <a:latin typeface="宋体" pitchFamily="2" charset="-122"/>
              </a:rPr>
              <a:t>。</a:t>
            </a:r>
            <a:endParaRPr lang="en-US" altLang="zh-CN" sz="2200" dirty="0" smtClean="0">
              <a:latin typeface="宋体" pitchFamily="2" charset="-122"/>
            </a:endParaRPr>
          </a:p>
          <a:p>
            <a:pPr lvl="1"/>
            <a:r>
              <a:rPr lang="zh-CN" altLang="en-US" sz="1800" dirty="0" smtClean="0">
                <a:latin typeface="宋体" charset="-122"/>
              </a:rPr>
              <a:t>出现在括号中的任何东西都直接抄写到词法分析器</a:t>
            </a:r>
            <a:r>
              <a:rPr lang="en-US" altLang="zh-CN" sz="1800" dirty="0" err="1" smtClean="0">
                <a:latin typeface="宋体" charset="-122"/>
              </a:rPr>
              <a:t>Lex.yy.c</a:t>
            </a:r>
            <a:r>
              <a:rPr lang="zh-CN" altLang="en-US" sz="1800" dirty="0" smtClean="0">
                <a:latin typeface="宋体" charset="-122"/>
              </a:rPr>
              <a:t>中，不作为正规定义和翻译规则的一部分。在第三节中的辅助过程也按同样方式处理</a:t>
            </a:r>
            <a:endParaRPr lang="en-US" altLang="zh-CN" sz="1800" dirty="0" smtClean="0">
              <a:latin typeface="宋体" pitchFamily="2" charset="-122"/>
            </a:endParaRPr>
          </a:p>
          <a:p>
            <a:pPr lvl="1"/>
            <a:r>
              <a:rPr lang="zh-CN" altLang="en-US" sz="1800" dirty="0" smtClean="0">
                <a:latin typeface="宋体" pitchFamily="2" charset="-122"/>
              </a:rPr>
              <a:t>比如：</a:t>
            </a:r>
            <a:endParaRPr lang="en-US" altLang="zh-CN" sz="1800" dirty="0" smtClean="0">
              <a:latin typeface="宋体" pitchFamily="2" charset="-122"/>
            </a:endParaRPr>
          </a:p>
          <a:p>
            <a:pPr marL="914400" lvl="2" indent="0">
              <a:buNone/>
            </a:pPr>
            <a:r>
              <a:rPr lang="en-US" altLang="zh-CN" sz="1800" dirty="0"/>
              <a:t>%{</a:t>
            </a:r>
            <a:endParaRPr lang="zh-CN" altLang="zh-CN" sz="1800" dirty="0"/>
          </a:p>
          <a:p>
            <a:pPr marL="914400" lvl="2" indent="0">
              <a:buNone/>
            </a:pPr>
            <a:r>
              <a:rPr lang="en-US" altLang="zh-CN" sz="1800" dirty="0" smtClean="0"/>
              <a:t>  #</a:t>
            </a:r>
            <a:r>
              <a:rPr lang="en-US" altLang="zh-CN" sz="1800" dirty="0"/>
              <a:t>include &lt;</a:t>
            </a:r>
            <a:r>
              <a:rPr lang="en-US" altLang="zh-CN" sz="1800" dirty="0" err="1"/>
              <a:t>stdio.h</a:t>
            </a:r>
            <a:r>
              <a:rPr lang="en-US" altLang="zh-CN" sz="1800" dirty="0"/>
              <a:t>&gt;</a:t>
            </a:r>
            <a:endParaRPr lang="zh-CN" altLang="zh-CN" sz="1800" dirty="0"/>
          </a:p>
          <a:p>
            <a:pPr marL="914400" lvl="2" indent="0">
              <a:buNone/>
            </a:pPr>
            <a:r>
              <a:rPr lang="en-US" altLang="zh-CN" sz="1800" dirty="0" smtClean="0"/>
              <a:t>  #</a:t>
            </a:r>
            <a:r>
              <a:rPr lang="en-US" altLang="zh-CN" sz="1800" dirty="0"/>
              <a:t>include &lt;</a:t>
            </a:r>
            <a:r>
              <a:rPr lang="en-US" altLang="zh-CN" sz="1800" dirty="0" err="1"/>
              <a:t>stdlib.h</a:t>
            </a:r>
            <a:r>
              <a:rPr lang="en-US" altLang="zh-CN" sz="1800" dirty="0"/>
              <a:t>&gt;</a:t>
            </a:r>
            <a:endParaRPr lang="zh-CN" altLang="zh-CN" sz="1800" dirty="0"/>
          </a:p>
          <a:p>
            <a:pPr marL="914400" lvl="2" indent="0">
              <a:buNone/>
            </a:pPr>
            <a:r>
              <a:rPr lang="en-US" altLang="zh-CN" sz="1800" dirty="0" smtClean="0"/>
              <a:t>  #</a:t>
            </a:r>
            <a:r>
              <a:rPr lang="en-US" altLang="zh-CN" sz="1800" dirty="0"/>
              <a:t>include &lt;</a:t>
            </a:r>
            <a:r>
              <a:rPr lang="en-US" altLang="zh-CN" sz="1800" dirty="0" err="1"/>
              <a:t>string.h</a:t>
            </a:r>
            <a:r>
              <a:rPr lang="en-US" altLang="zh-CN" sz="1800" dirty="0"/>
              <a:t>&gt;</a:t>
            </a:r>
            <a:endParaRPr lang="zh-CN" altLang="zh-CN" sz="1800" dirty="0"/>
          </a:p>
          <a:p>
            <a:pPr marL="914400" lvl="2" indent="0">
              <a:buNone/>
            </a:pPr>
            <a:r>
              <a:rPr lang="en-US" altLang="zh-CN" sz="1800" dirty="0" smtClean="0"/>
              <a:t>  #</a:t>
            </a:r>
            <a:r>
              <a:rPr lang="en-US" altLang="zh-CN" sz="1800" dirty="0"/>
              <a:t>include &lt;</a:t>
            </a:r>
            <a:r>
              <a:rPr lang="en-US" altLang="zh-CN" sz="1800" dirty="0" err="1"/>
              <a:t>ctype.h</a:t>
            </a:r>
            <a:r>
              <a:rPr lang="en-US" altLang="zh-CN" sz="1800" dirty="0"/>
              <a:t>&gt;</a:t>
            </a:r>
            <a:endParaRPr lang="zh-CN" altLang="zh-CN" sz="1800" dirty="0"/>
          </a:p>
          <a:p>
            <a:pPr marL="914400" lvl="2" indent="0">
              <a:buNone/>
            </a:pPr>
            <a:r>
              <a:rPr lang="en-US" altLang="zh-CN" sz="1800" dirty="0" smtClean="0"/>
              <a:t>  #</a:t>
            </a:r>
            <a:r>
              <a:rPr lang="en-US" altLang="zh-CN" sz="1800" dirty="0"/>
              <a:t>include ″</a:t>
            </a:r>
            <a:r>
              <a:rPr lang="en-US" altLang="zh-CN" sz="1800" dirty="0" err="1"/>
              <a:t>y.tab.h</a:t>
            </a:r>
            <a:r>
              <a:rPr lang="en-US" altLang="zh-CN" sz="1800" dirty="0"/>
              <a:t>″</a:t>
            </a:r>
            <a:endParaRPr lang="zh-CN" altLang="zh-CN" sz="1800" dirty="0"/>
          </a:p>
          <a:p>
            <a:pPr marL="914400" lvl="2" indent="0">
              <a:buNone/>
            </a:pPr>
            <a:r>
              <a:rPr lang="en-US" altLang="zh-CN" sz="1800" dirty="0" smtClean="0"/>
              <a:t>  </a:t>
            </a:r>
            <a:r>
              <a:rPr lang="en-US" altLang="zh-CN" sz="1800" dirty="0" err="1" smtClean="0"/>
              <a:t>typedef</a:t>
            </a:r>
            <a:r>
              <a:rPr lang="en-US" altLang="zh-CN" sz="1800" dirty="0" smtClean="0"/>
              <a:t> </a:t>
            </a:r>
            <a:r>
              <a:rPr lang="en-US" altLang="zh-CN" sz="1800" dirty="0"/>
              <a:t>char * YYSTYPE;</a:t>
            </a:r>
            <a:endParaRPr lang="zh-CN" altLang="zh-CN" sz="1800" dirty="0"/>
          </a:p>
          <a:p>
            <a:pPr marL="914400" lvl="2" indent="0">
              <a:buNone/>
            </a:pPr>
            <a:r>
              <a:rPr lang="en-US" altLang="zh-CN" sz="1800" dirty="0" smtClean="0"/>
              <a:t>  char </a:t>
            </a:r>
            <a:r>
              <a:rPr lang="en-US" altLang="zh-CN" sz="1800" dirty="0"/>
              <a:t>* </a:t>
            </a:r>
            <a:r>
              <a:rPr lang="en-US" altLang="zh-CN" sz="1800" dirty="0" err="1"/>
              <a:t>yylval</a:t>
            </a:r>
            <a:r>
              <a:rPr lang="en-US" altLang="zh-CN" sz="1800" dirty="0"/>
              <a:t>;</a:t>
            </a:r>
            <a:endParaRPr lang="zh-CN" altLang="zh-CN" sz="1800" dirty="0"/>
          </a:p>
          <a:p>
            <a:pPr marL="914400" lvl="2" indent="0">
              <a:buNone/>
            </a:pPr>
            <a:r>
              <a:rPr lang="en-US" altLang="zh-CN" sz="1800" dirty="0"/>
              <a:t>%}</a:t>
            </a:r>
            <a:endParaRPr lang="zh-CN" altLang="en-US" sz="1800" dirty="0">
              <a:latin typeface="宋体" pitchFamily="2" charset="-122"/>
            </a:endParaRPr>
          </a:p>
        </p:txBody>
      </p:sp>
    </p:spTree>
    <p:extLst>
      <p:ext uri="{BB962C8B-B14F-4D97-AF65-F5344CB8AC3E}">
        <p14:creationId xmlns:p14="http://schemas.microsoft.com/office/powerpoint/2010/main" val="3078779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wipe(up)">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wipe(up)">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wipe(up)">
                                      <p:cBhvr>
                                        <p:cTn id="17" dur="500"/>
                                        <p:tgtEl>
                                          <p:spTgt spid="302083">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02083">
                                            <p:txEl>
                                              <p:pRg st="3" end="3"/>
                                            </p:txEl>
                                          </p:spTgt>
                                        </p:tgtEl>
                                        <p:attrNameLst>
                                          <p:attrName>style.visibility</p:attrName>
                                        </p:attrNameLst>
                                      </p:cBhvr>
                                      <p:to>
                                        <p:strVal val="visible"/>
                                      </p:to>
                                    </p:set>
                                    <p:animEffect transition="in" filter="wipe(up)">
                                      <p:cBhvr>
                                        <p:cTn id="21" dur="500"/>
                                        <p:tgtEl>
                                          <p:spTgt spid="30208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2083">
                                            <p:txEl>
                                              <p:pRg st="4" end="4"/>
                                            </p:txEl>
                                          </p:spTgt>
                                        </p:tgtEl>
                                        <p:attrNameLst>
                                          <p:attrName>style.visibility</p:attrName>
                                        </p:attrNameLst>
                                      </p:cBhvr>
                                      <p:to>
                                        <p:strVal val="visible"/>
                                      </p:to>
                                    </p:set>
                                    <p:animEffect transition="in" filter="wipe(up)">
                                      <p:cBhvr>
                                        <p:cTn id="26" dur="500"/>
                                        <p:tgtEl>
                                          <p:spTgt spid="302083">
                                            <p:txEl>
                                              <p:pRg st="4" end="4"/>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02083">
                                            <p:txEl>
                                              <p:pRg st="5" end="5"/>
                                            </p:txEl>
                                          </p:spTgt>
                                        </p:tgtEl>
                                        <p:attrNameLst>
                                          <p:attrName>style.visibility</p:attrName>
                                        </p:attrNameLst>
                                      </p:cBhvr>
                                      <p:to>
                                        <p:strVal val="visible"/>
                                      </p:to>
                                    </p:set>
                                    <p:animEffect transition="in" filter="wipe(up)">
                                      <p:cBhvr>
                                        <p:cTn id="30" dur="500"/>
                                        <p:tgtEl>
                                          <p:spTgt spid="302083">
                                            <p:txEl>
                                              <p:pRg st="5" end="5"/>
                                            </p:txEl>
                                          </p:spTgt>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302083">
                                            <p:txEl>
                                              <p:pRg st="6" end="6"/>
                                            </p:txEl>
                                          </p:spTgt>
                                        </p:tgtEl>
                                        <p:attrNameLst>
                                          <p:attrName>style.visibility</p:attrName>
                                        </p:attrNameLst>
                                      </p:cBhvr>
                                      <p:to>
                                        <p:strVal val="visible"/>
                                      </p:to>
                                    </p:set>
                                    <p:animEffect transition="in" filter="wipe(up)">
                                      <p:cBhvr>
                                        <p:cTn id="34" dur="500"/>
                                        <p:tgtEl>
                                          <p:spTgt spid="302083">
                                            <p:txEl>
                                              <p:pRg st="6" end="6"/>
                                            </p:txEl>
                                          </p:spTgt>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302083">
                                            <p:txEl>
                                              <p:pRg st="7" end="7"/>
                                            </p:txEl>
                                          </p:spTgt>
                                        </p:tgtEl>
                                        <p:attrNameLst>
                                          <p:attrName>style.visibility</p:attrName>
                                        </p:attrNameLst>
                                      </p:cBhvr>
                                      <p:to>
                                        <p:strVal val="visible"/>
                                      </p:to>
                                    </p:set>
                                    <p:animEffect transition="in" filter="wipe(up)">
                                      <p:cBhvr>
                                        <p:cTn id="38" dur="500"/>
                                        <p:tgtEl>
                                          <p:spTgt spid="302083">
                                            <p:txEl>
                                              <p:pRg st="7" end="7"/>
                                            </p:txEl>
                                          </p:spTgt>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02083">
                                            <p:txEl>
                                              <p:pRg st="8" end="8"/>
                                            </p:txEl>
                                          </p:spTgt>
                                        </p:tgtEl>
                                        <p:attrNameLst>
                                          <p:attrName>style.visibility</p:attrName>
                                        </p:attrNameLst>
                                      </p:cBhvr>
                                      <p:to>
                                        <p:strVal val="visible"/>
                                      </p:to>
                                    </p:set>
                                    <p:animEffect transition="in" filter="wipe(up)">
                                      <p:cBhvr>
                                        <p:cTn id="42" dur="500"/>
                                        <p:tgtEl>
                                          <p:spTgt spid="302083">
                                            <p:txEl>
                                              <p:pRg st="8" end="8"/>
                                            </p:txEl>
                                          </p:spTgt>
                                        </p:tgtEl>
                                      </p:cBhvr>
                                    </p:animEffect>
                                  </p:childTnLst>
                                </p:cTn>
                              </p:par>
                            </p:childTnLst>
                          </p:cTn>
                        </p:par>
                        <p:par>
                          <p:cTn id="43" fill="hold">
                            <p:stCondLst>
                              <p:cond delay="2500"/>
                            </p:stCondLst>
                            <p:childTnLst>
                              <p:par>
                                <p:cTn id="44" presetID="22" presetClass="entr" presetSubtype="1" fill="hold" grpId="0" nodeType="afterEffect">
                                  <p:stCondLst>
                                    <p:cond delay="0"/>
                                  </p:stCondLst>
                                  <p:childTnLst>
                                    <p:set>
                                      <p:cBhvr>
                                        <p:cTn id="45" dur="1" fill="hold">
                                          <p:stCondLst>
                                            <p:cond delay="0"/>
                                          </p:stCondLst>
                                        </p:cTn>
                                        <p:tgtEl>
                                          <p:spTgt spid="302083">
                                            <p:txEl>
                                              <p:pRg st="9" end="9"/>
                                            </p:txEl>
                                          </p:spTgt>
                                        </p:tgtEl>
                                        <p:attrNameLst>
                                          <p:attrName>style.visibility</p:attrName>
                                        </p:attrNameLst>
                                      </p:cBhvr>
                                      <p:to>
                                        <p:strVal val="visible"/>
                                      </p:to>
                                    </p:set>
                                    <p:animEffect transition="in" filter="wipe(up)">
                                      <p:cBhvr>
                                        <p:cTn id="46" dur="500"/>
                                        <p:tgtEl>
                                          <p:spTgt spid="302083">
                                            <p:txEl>
                                              <p:pRg st="9" end="9"/>
                                            </p:txEl>
                                          </p:spTgt>
                                        </p:tgtEl>
                                      </p:cBhvr>
                                    </p:animEffect>
                                  </p:childTnLst>
                                </p:cTn>
                              </p:par>
                            </p:childTnLst>
                          </p:cTn>
                        </p:par>
                        <p:par>
                          <p:cTn id="47" fill="hold">
                            <p:stCondLst>
                              <p:cond delay="3000"/>
                            </p:stCondLst>
                            <p:childTnLst>
                              <p:par>
                                <p:cTn id="48" presetID="22" presetClass="entr" presetSubtype="1" fill="hold" grpId="0" nodeType="afterEffect">
                                  <p:stCondLst>
                                    <p:cond delay="0"/>
                                  </p:stCondLst>
                                  <p:childTnLst>
                                    <p:set>
                                      <p:cBhvr>
                                        <p:cTn id="49" dur="1" fill="hold">
                                          <p:stCondLst>
                                            <p:cond delay="0"/>
                                          </p:stCondLst>
                                        </p:cTn>
                                        <p:tgtEl>
                                          <p:spTgt spid="302083">
                                            <p:txEl>
                                              <p:pRg st="10" end="10"/>
                                            </p:txEl>
                                          </p:spTgt>
                                        </p:tgtEl>
                                        <p:attrNameLst>
                                          <p:attrName>style.visibility</p:attrName>
                                        </p:attrNameLst>
                                      </p:cBhvr>
                                      <p:to>
                                        <p:strVal val="visible"/>
                                      </p:to>
                                    </p:set>
                                    <p:animEffect transition="in" filter="wipe(up)">
                                      <p:cBhvr>
                                        <p:cTn id="50" dur="500"/>
                                        <p:tgtEl>
                                          <p:spTgt spid="302083">
                                            <p:txEl>
                                              <p:pRg st="10" end="10"/>
                                            </p:txEl>
                                          </p:spTgt>
                                        </p:tgtEl>
                                      </p:cBhvr>
                                    </p:animEffect>
                                  </p:childTnLst>
                                </p:cTn>
                              </p:par>
                            </p:childTnLst>
                          </p:cTn>
                        </p:par>
                        <p:par>
                          <p:cTn id="51" fill="hold">
                            <p:stCondLst>
                              <p:cond delay="3500"/>
                            </p:stCondLst>
                            <p:childTnLst>
                              <p:par>
                                <p:cTn id="52" presetID="22" presetClass="entr" presetSubtype="1" fill="hold" grpId="0" nodeType="afterEffect">
                                  <p:stCondLst>
                                    <p:cond delay="0"/>
                                  </p:stCondLst>
                                  <p:childTnLst>
                                    <p:set>
                                      <p:cBhvr>
                                        <p:cTn id="53" dur="1" fill="hold">
                                          <p:stCondLst>
                                            <p:cond delay="0"/>
                                          </p:stCondLst>
                                        </p:cTn>
                                        <p:tgtEl>
                                          <p:spTgt spid="302083">
                                            <p:txEl>
                                              <p:pRg st="11" end="11"/>
                                            </p:txEl>
                                          </p:spTgt>
                                        </p:tgtEl>
                                        <p:attrNameLst>
                                          <p:attrName>style.visibility</p:attrName>
                                        </p:attrNameLst>
                                      </p:cBhvr>
                                      <p:to>
                                        <p:strVal val="visible"/>
                                      </p:to>
                                    </p:set>
                                    <p:animEffect transition="in" filter="wipe(up)">
                                      <p:cBhvr>
                                        <p:cTn id="54" dur="500"/>
                                        <p:tgtEl>
                                          <p:spTgt spid="302083">
                                            <p:txEl>
                                              <p:pRg st="11" end="11"/>
                                            </p:txEl>
                                          </p:spTgt>
                                        </p:tgtEl>
                                      </p:cBhvr>
                                    </p:animEffect>
                                  </p:childTnLst>
                                </p:cTn>
                              </p:par>
                            </p:childTnLst>
                          </p:cTn>
                        </p:par>
                        <p:par>
                          <p:cTn id="55" fill="hold">
                            <p:stCondLst>
                              <p:cond delay="4000"/>
                            </p:stCondLst>
                            <p:childTnLst>
                              <p:par>
                                <p:cTn id="56" presetID="22" presetClass="entr" presetSubtype="1" fill="hold" grpId="0" nodeType="afterEffect">
                                  <p:stCondLst>
                                    <p:cond delay="0"/>
                                  </p:stCondLst>
                                  <p:childTnLst>
                                    <p:set>
                                      <p:cBhvr>
                                        <p:cTn id="57" dur="1" fill="hold">
                                          <p:stCondLst>
                                            <p:cond delay="0"/>
                                          </p:stCondLst>
                                        </p:cTn>
                                        <p:tgtEl>
                                          <p:spTgt spid="302083">
                                            <p:txEl>
                                              <p:pRg st="12" end="12"/>
                                            </p:txEl>
                                          </p:spTgt>
                                        </p:tgtEl>
                                        <p:attrNameLst>
                                          <p:attrName>style.visibility</p:attrName>
                                        </p:attrNameLst>
                                      </p:cBhvr>
                                      <p:to>
                                        <p:strVal val="visible"/>
                                      </p:to>
                                    </p:set>
                                    <p:animEffect transition="in" filter="wipe(up)">
                                      <p:cBhvr>
                                        <p:cTn id="58" dur="500"/>
                                        <p:tgtEl>
                                          <p:spTgt spid="302083">
                                            <p:txEl>
                                              <p:pRg st="12" end="12"/>
                                            </p:txEl>
                                          </p:spTgt>
                                        </p:tgtEl>
                                      </p:cBhvr>
                                    </p:animEffect>
                                  </p:childTnLst>
                                </p:cTn>
                              </p:par>
                            </p:childTnLst>
                          </p:cTn>
                        </p:par>
                        <p:par>
                          <p:cTn id="59" fill="hold">
                            <p:stCondLst>
                              <p:cond delay="4500"/>
                            </p:stCondLst>
                            <p:childTnLst>
                              <p:par>
                                <p:cTn id="60" presetID="22" presetClass="entr" presetSubtype="1" fill="hold" grpId="0" nodeType="afterEffect">
                                  <p:stCondLst>
                                    <p:cond delay="0"/>
                                  </p:stCondLst>
                                  <p:childTnLst>
                                    <p:set>
                                      <p:cBhvr>
                                        <p:cTn id="61" dur="1" fill="hold">
                                          <p:stCondLst>
                                            <p:cond delay="0"/>
                                          </p:stCondLst>
                                        </p:cTn>
                                        <p:tgtEl>
                                          <p:spTgt spid="302083">
                                            <p:txEl>
                                              <p:pRg st="13" end="13"/>
                                            </p:txEl>
                                          </p:spTgt>
                                        </p:tgtEl>
                                        <p:attrNameLst>
                                          <p:attrName>style.visibility</p:attrName>
                                        </p:attrNameLst>
                                      </p:cBhvr>
                                      <p:to>
                                        <p:strVal val="visible"/>
                                      </p:to>
                                    </p:set>
                                    <p:animEffect transition="in" filter="wipe(up)">
                                      <p:cBhvr>
                                        <p:cTn id="62" dur="500"/>
                                        <p:tgtEl>
                                          <p:spTgt spid="3020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uiExpand="1"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A4BBDA-7584-4794-9092-5C4F8646C24B}" type="slidenum">
              <a:rPr lang="en-US" altLang="zh-CN"/>
              <a:pPr/>
              <a:t>62</a:t>
            </a:fld>
            <a:endParaRPr lang="en-US" altLang="zh-CN"/>
          </a:p>
        </p:txBody>
      </p:sp>
      <p:sp>
        <p:nvSpPr>
          <p:cNvPr id="304130" name="Rectangle 2"/>
          <p:cNvSpPr>
            <a:spLocks noGrp="1" noChangeArrowheads="1"/>
          </p:cNvSpPr>
          <p:nvPr>
            <p:ph type="title"/>
          </p:nvPr>
        </p:nvSpPr>
        <p:spPr/>
        <p:txBody>
          <a:bodyPr/>
          <a:lstStyle/>
          <a:p>
            <a:r>
              <a:rPr lang="en-US" altLang="zh-CN" sz="3600">
                <a:latin typeface="宋体" pitchFamily="2" charset="-122"/>
              </a:rPr>
              <a:t>2.</a:t>
            </a:r>
            <a:r>
              <a:rPr lang="zh-CN" altLang="en-US" sz="3600">
                <a:latin typeface="宋体" pitchFamily="2" charset="-122"/>
              </a:rPr>
              <a:t>翻译规则</a:t>
            </a:r>
            <a:endParaRPr lang="zh-CN" altLang="en-US" sz="4400"/>
          </a:p>
        </p:txBody>
      </p:sp>
      <p:sp>
        <p:nvSpPr>
          <p:cNvPr id="304131" name="Rectangle 3"/>
          <p:cNvSpPr>
            <a:spLocks noGrp="1" noChangeArrowheads="1"/>
          </p:cNvSpPr>
          <p:nvPr>
            <p:ph type="body" idx="1"/>
          </p:nvPr>
        </p:nvSpPr>
        <p:spPr/>
        <p:txBody>
          <a:bodyPr/>
          <a:lstStyle/>
          <a:p>
            <a:r>
              <a:rPr lang="zh-CN" altLang="en-US">
                <a:latin typeface="宋体" pitchFamily="2" charset="-122"/>
              </a:rPr>
              <a:t>形式：</a:t>
            </a:r>
          </a:p>
          <a:p>
            <a:pPr lvl="1" algn="just">
              <a:buFontTx/>
              <a:buNone/>
            </a:pPr>
            <a:r>
              <a:rPr lang="en-US" altLang="zh-CN">
                <a:latin typeface="宋体" pitchFamily="2" charset="-122"/>
              </a:rPr>
              <a:t>P1    { </a:t>
            </a:r>
            <a:r>
              <a:rPr lang="zh-CN" altLang="en-US">
                <a:latin typeface="宋体" pitchFamily="2" charset="-122"/>
              </a:rPr>
              <a:t>动作</a:t>
            </a:r>
            <a:r>
              <a:rPr lang="en-US" altLang="zh-CN">
                <a:latin typeface="宋体" pitchFamily="2" charset="-122"/>
              </a:rPr>
              <a:t>1 }</a:t>
            </a:r>
          </a:p>
          <a:p>
            <a:pPr lvl="1" algn="just">
              <a:buFontTx/>
              <a:buNone/>
            </a:pPr>
            <a:r>
              <a:rPr lang="en-US" altLang="zh-CN">
                <a:latin typeface="宋体" pitchFamily="2" charset="-122"/>
              </a:rPr>
              <a:t>P2    { </a:t>
            </a:r>
            <a:r>
              <a:rPr lang="zh-CN" altLang="en-US">
                <a:latin typeface="宋体" pitchFamily="2" charset="-122"/>
              </a:rPr>
              <a:t>动作</a:t>
            </a:r>
            <a:r>
              <a:rPr lang="en-US" altLang="zh-CN">
                <a:latin typeface="宋体" pitchFamily="2" charset="-122"/>
              </a:rPr>
              <a:t>2 }</a:t>
            </a:r>
          </a:p>
          <a:p>
            <a:pPr lvl="1" algn="just">
              <a:buFontTx/>
              <a:buNone/>
            </a:pPr>
            <a:r>
              <a:rPr lang="en-US" altLang="zh-CN">
                <a:latin typeface="Times New Roman"/>
              </a:rPr>
              <a:t>…</a:t>
            </a:r>
            <a:endParaRPr lang="en-US" altLang="zh-CN">
              <a:latin typeface="宋体" pitchFamily="2" charset="-122"/>
            </a:endParaRPr>
          </a:p>
          <a:p>
            <a:pPr lvl="1" algn="just">
              <a:buFontTx/>
              <a:buNone/>
            </a:pPr>
            <a:r>
              <a:rPr lang="en-US" altLang="zh-CN">
                <a:latin typeface="宋体" pitchFamily="2" charset="-122"/>
              </a:rPr>
              <a:t>Pn    { </a:t>
            </a:r>
            <a:r>
              <a:rPr lang="zh-CN" altLang="en-US">
                <a:latin typeface="宋体" pitchFamily="2" charset="-122"/>
              </a:rPr>
              <a:t>动作</a:t>
            </a:r>
            <a:r>
              <a:rPr lang="en-US" altLang="zh-CN">
                <a:latin typeface="宋体" pitchFamily="2" charset="-122"/>
              </a:rPr>
              <a:t>n }</a:t>
            </a:r>
          </a:p>
          <a:p>
            <a:pPr lvl="1" algn="just">
              <a:buFontTx/>
              <a:buNone/>
            </a:pPr>
            <a:endParaRPr lang="en-US" altLang="zh-CN">
              <a:latin typeface="宋体" pitchFamily="2" charset="-122"/>
            </a:endParaRPr>
          </a:p>
          <a:p>
            <a:pPr algn="just"/>
            <a:r>
              <a:rPr lang="en-US" altLang="zh-CN">
                <a:latin typeface="宋体" pitchFamily="2" charset="-122"/>
              </a:rPr>
              <a:t>Pi </a:t>
            </a:r>
            <a:r>
              <a:rPr lang="zh-CN" altLang="en-US">
                <a:latin typeface="宋体" pitchFamily="2" charset="-122"/>
              </a:rPr>
              <a:t>是一个正规表达式，描述一种记号的模式。</a:t>
            </a:r>
          </a:p>
          <a:p>
            <a:pPr lvl="1" algn="just"/>
            <a:endParaRPr lang="zh-CN" altLang="en-US">
              <a:latin typeface="宋体" pitchFamily="2" charset="-122"/>
            </a:endParaRPr>
          </a:p>
          <a:p>
            <a:pPr algn="just"/>
            <a:r>
              <a:rPr lang="zh-CN" altLang="en-US">
                <a:latin typeface="宋体" pitchFamily="2" charset="-122"/>
              </a:rPr>
              <a:t>动作</a:t>
            </a:r>
            <a:r>
              <a:rPr lang="en-US" altLang="zh-CN">
                <a:latin typeface="宋体" pitchFamily="2" charset="-122"/>
              </a:rPr>
              <a:t>i </a:t>
            </a:r>
            <a:r>
              <a:rPr lang="zh-CN" altLang="en-US">
                <a:latin typeface="宋体" pitchFamily="2" charset="-122"/>
              </a:rPr>
              <a:t>是</a:t>
            </a:r>
            <a:r>
              <a:rPr lang="en-US" altLang="zh-CN">
                <a:latin typeface="宋体" pitchFamily="2" charset="-122"/>
              </a:rPr>
              <a:t>C</a:t>
            </a:r>
            <a:r>
              <a:rPr lang="zh-CN" altLang="en-US">
                <a:latin typeface="宋体" pitchFamily="2" charset="-122"/>
              </a:rPr>
              <a:t>语言的程序语句，表示当一个串匹配模式</a:t>
            </a:r>
            <a:r>
              <a:rPr lang="en-US" altLang="zh-CN">
                <a:latin typeface="宋体" pitchFamily="2" charset="-122"/>
              </a:rPr>
              <a:t>Pi</a:t>
            </a:r>
            <a:r>
              <a:rPr lang="zh-CN" altLang="en-US">
                <a:latin typeface="宋体" pitchFamily="2" charset="-122"/>
              </a:rPr>
              <a:t>时，词法分析器应执行的动作。</a:t>
            </a:r>
          </a:p>
        </p:txBody>
      </p:sp>
    </p:spTree>
    <p:extLst>
      <p:ext uri="{BB962C8B-B14F-4D97-AF65-F5344CB8AC3E}">
        <p14:creationId xmlns:p14="http://schemas.microsoft.com/office/powerpoint/2010/main" val="2416486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wipe(up)">
                                      <p:cBhvr>
                                        <p:cTn id="7" dur="500"/>
                                        <p:tgtEl>
                                          <p:spTgt spid="30413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4131">
                                            <p:txEl>
                                              <p:pRg st="1" end="1"/>
                                            </p:txEl>
                                          </p:spTgt>
                                        </p:tgtEl>
                                        <p:attrNameLst>
                                          <p:attrName>style.visibility</p:attrName>
                                        </p:attrNameLst>
                                      </p:cBhvr>
                                      <p:to>
                                        <p:strVal val="visible"/>
                                      </p:to>
                                    </p:set>
                                    <p:animEffect transition="in" filter="wipe(up)">
                                      <p:cBhvr>
                                        <p:cTn id="11" dur="500"/>
                                        <p:tgtEl>
                                          <p:spTgt spid="30413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4131">
                                            <p:txEl>
                                              <p:pRg st="2" end="2"/>
                                            </p:txEl>
                                          </p:spTgt>
                                        </p:tgtEl>
                                        <p:attrNameLst>
                                          <p:attrName>style.visibility</p:attrName>
                                        </p:attrNameLst>
                                      </p:cBhvr>
                                      <p:to>
                                        <p:strVal val="visible"/>
                                      </p:to>
                                    </p:set>
                                    <p:animEffect transition="in" filter="wipe(up)">
                                      <p:cBhvr>
                                        <p:cTn id="15" dur="500"/>
                                        <p:tgtEl>
                                          <p:spTgt spid="304131">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04131">
                                            <p:txEl>
                                              <p:pRg st="3" end="3"/>
                                            </p:txEl>
                                          </p:spTgt>
                                        </p:tgtEl>
                                        <p:attrNameLst>
                                          <p:attrName>style.visibility</p:attrName>
                                        </p:attrNameLst>
                                      </p:cBhvr>
                                      <p:to>
                                        <p:strVal val="visible"/>
                                      </p:to>
                                    </p:set>
                                    <p:animEffect transition="in" filter="wipe(up)">
                                      <p:cBhvr>
                                        <p:cTn id="19" dur="500"/>
                                        <p:tgtEl>
                                          <p:spTgt spid="304131">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04131">
                                            <p:txEl>
                                              <p:pRg st="4" end="4"/>
                                            </p:txEl>
                                          </p:spTgt>
                                        </p:tgtEl>
                                        <p:attrNameLst>
                                          <p:attrName>style.visibility</p:attrName>
                                        </p:attrNameLst>
                                      </p:cBhvr>
                                      <p:to>
                                        <p:strVal val="visible"/>
                                      </p:to>
                                    </p:set>
                                    <p:animEffect transition="in" filter="wipe(up)">
                                      <p:cBhvr>
                                        <p:cTn id="23" dur="500"/>
                                        <p:tgtEl>
                                          <p:spTgt spid="3041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04131">
                                            <p:txEl>
                                              <p:pRg st="6" end="6"/>
                                            </p:txEl>
                                          </p:spTgt>
                                        </p:tgtEl>
                                        <p:attrNameLst>
                                          <p:attrName>style.visibility</p:attrName>
                                        </p:attrNameLst>
                                      </p:cBhvr>
                                      <p:to>
                                        <p:strVal val="visible"/>
                                      </p:to>
                                    </p:set>
                                    <p:animEffect transition="in" filter="wipe(up)">
                                      <p:cBhvr>
                                        <p:cTn id="28" dur="500"/>
                                        <p:tgtEl>
                                          <p:spTgt spid="304131">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04131">
                                            <p:txEl>
                                              <p:pRg st="8" end="8"/>
                                            </p:txEl>
                                          </p:spTgt>
                                        </p:tgtEl>
                                        <p:attrNameLst>
                                          <p:attrName>style.visibility</p:attrName>
                                        </p:attrNameLst>
                                      </p:cBhvr>
                                      <p:to>
                                        <p:strVal val="visible"/>
                                      </p:to>
                                    </p:set>
                                    <p:animEffect transition="in" filter="wipe(up)">
                                      <p:cBhvr>
                                        <p:cTn id="33" dur="500"/>
                                        <p:tgtEl>
                                          <p:spTgt spid="304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uiExpand="1"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P</a:t>
            </a:r>
            <a:r>
              <a:rPr lang="en-US" altLang="zh-CN" sz="3600" baseline="-25000" dirty="0" smtClean="0"/>
              <a:t>i</a:t>
            </a:r>
            <a:r>
              <a:rPr lang="zh-CN" altLang="zh-CN" sz="3600" dirty="0" smtClean="0"/>
              <a:t>书写中可能</a:t>
            </a:r>
            <a:r>
              <a:rPr lang="zh-CN" altLang="zh-CN" sz="3600" dirty="0"/>
              <a:t>用</a:t>
            </a:r>
            <a:r>
              <a:rPr lang="zh-CN" altLang="zh-CN" sz="3600" dirty="0" smtClean="0"/>
              <a:t>到</a:t>
            </a:r>
            <a:r>
              <a:rPr lang="zh-CN" altLang="en-US" sz="3600" dirty="0" smtClean="0"/>
              <a:t>的</a:t>
            </a:r>
            <a:r>
              <a:rPr lang="zh-CN" altLang="zh-CN" sz="3600" dirty="0" smtClean="0"/>
              <a:t>规则</a:t>
            </a:r>
            <a:endParaRPr lang="zh-CN" altLang="en-US" sz="3600" dirty="0"/>
          </a:p>
        </p:txBody>
      </p:sp>
      <p:sp>
        <p:nvSpPr>
          <p:cNvPr id="3" name="内容占位符 2"/>
          <p:cNvSpPr>
            <a:spLocks noGrp="1"/>
          </p:cNvSpPr>
          <p:nvPr>
            <p:ph idx="1"/>
          </p:nvPr>
        </p:nvSpPr>
        <p:spPr>
          <a:xfrm>
            <a:off x="228600" y="1043735"/>
            <a:ext cx="8686800" cy="5625625"/>
          </a:xfrm>
        </p:spPr>
        <p:txBody>
          <a:bodyPr>
            <a:noAutofit/>
          </a:bodyPr>
          <a:lstStyle/>
          <a:p>
            <a:pPr marL="0" indent="0">
              <a:lnSpc>
                <a:spcPct val="110000"/>
              </a:lnSpc>
              <a:buNone/>
            </a:pPr>
            <a:r>
              <a:rPr lang="en-US" altLang="zh-CN" sz="2000" dirty="0"/>
              <a:t>(1) </a:t>
            </a:r>
            <a:r>
              <a:rPr lang="zh-CN" altLang="zh-CN" sz="2000" dirty="0" smtClean="0"/>
              <a:t>转义字符</a:t>
            </a:r>
            <a:r>
              <a:rPr lang="zh-CN" altLang="en-US" sz="2000" dirty="0" smtClean="0"/>
              <a:t>：</a:t>
            </a:r>
            <a:r>
              <a:rPr lang="en-US" altLang="zh-CN" sz="2000" dirty="0" smtClean="0"/>
              <a:t>" </a:t>
            </a:r>
            <a:r>
              <a:rPr lang="en-US" altLang="zh-CN" sz="2000" dirty="0"/>
              <a:t>\ [ ] ^ - ? . * + | ( ) $ / { } % &lt; &gt;</a:t>
            </a:r>
            <a:endParaRPr lang="zh-CN" altLang="zh-CN" sz="2000" dirty="0"/>
          </a:p>
          <a:p>
            <a:pPr lvl="1">
              <a:lnSpc>
                <a:spcPct val="110000"/>
              </a:lnSpc>
            </a:pPr>
            <a:r>
              <a:rPr lang="zh-CN" altLang="zh-CN" sz="2000" dirty="0" smtClean="0"/>
              <a:t>具有</a:t>
            </a:r>
            <a:r>
              <a:rPr lang="zh-CN" altLang="zh-CN" sz="2000" dirty="0"/>
              <a:t>特殊含义，不能用来匹配自身。如果需要匹配的话，可以通过引号</a:t>
            </a:r>
            <a:r>
              <a:rPr lang="en-US" altLang="zh-CN" sz="2000" dirty="0"/>
              <a:t>(")</a:t>
            </a:r>
            <a:r>
              <a:rPr lang="zh-CN" altLang="zh-CN" sz="2000" dirty="0"/>
              <a:t>或者转义符号</a:t>
            </a:r>
            <a:r>
              <a:rPr lang="en-US" altLang="zh-CN" sz="2000" dirty="0"/>
              <a:t>(\)</a:t>
            </a:r>
            <a:r>
              <a:rPr lang="zh-CN" altLang="zh-CN" sz="2000" dirty="0"/>
              <a:t>来指示。比如：</a:t>
            </a:r>
            <a:r>
              <a:rPr lang="en-US" altLang="zh-CN" sz="2000" dirty="0"/>
              <a:t>C</a:t>
            </a:r>
            <a:r>
              <a:rPr lang="en-US" altLang="zh-CN" sz="2000" dirty="0" smtClean="0"/>
              <a:t>"++"</a:t>
            </a:r>
            <a:r>
              <a:rPr lang="zh-CN" altLang="zh-CN" sz="2000" dirty="0"/>
              <a:t>和</a:t>
            </a:r>
            <a:r>
              <a:rPr lang="en-US" altLang="zh-CN" sz="2000" dirty="0"/>
              <a:t>C\+\+ </a:t>
            </a:r>
            <a:r>
              <a:rPr lang="zh-CN" altLang="zh-CN" sz="2000" dirty="0"/>
              <a:t>都可以匹配</a:t>
            </a:r>
            <a:r>
              <a:rPr lang="en-US" altLang="zh-CN" sz="2000" dirty="0"/>
              <a:t>C++</a:t>
            </a:r>
            <a:r>
              <a:rPr lang="zh-CN" altLang="zh-CN" sz="2000" dirty="0" smtClean="0"/>
              <a:t>。</a:t>
            </a:r>
            <a:endParaRPr lang="en-US" altLang="zh-CN" sz="2000" dirty="0" smtClean="0"/>
          </a:p>
          <a:p>
            <a:pPr marL="0" indent="0">
              <a:lnSpc>
                <a:spcPct val="110000"/>
              </a:lnSpc>
              <a:buNone/>
            </a:pPr>
            <a:r>
              <a:rPr lang="en-US" altLang="zh-CN" sz="2000" dirty="0"/>
              <a:t>(2) </a:t>
            </a:r>
            <a:r>
              <a:rPr lang="zh-CN" altLang="zh-CN" sz="2000" dirty="0" smtClean="0"/>
              <a:t>通配符</a:t>
            </a:r>
            <a:r>
              <a:rPr lang="zh-CN" altLang="en-US" sz="2000" dirty="0"/>
              <a:t>：</a:t>
            </a:r>
            <a:r>
              <a:rPr lang="en-US" altLang="zh-CN" sz="2000" dirty="0" smtClean="0"/>
              <a:t>.</a:t>
            </a:r>
            <a:r>
              <a:rPr lang="zh-CN" altLang="zh-CN" sz="2000" dirty="0" smtClean="0"/>
              <a:t>可以</a:t>
            </a:r>
            <a:r>
              <a:rPr lang="zh-CN" altLang="zh-CN" sz="2000" dirty="0"/>
              <a:t>匹配任何一个</a:t>
            </a:r>
            <a:r>
              <a:rPr lang="zh-CN" altLang="zh-CN" sz="2000" dirty="0" smtClean="0"/>
              <a:t>字符</a:t>
            </a:r>
            <a:r>
              <a:rPr lang="zh-CN" altLang="en-US" sz="2000" dirty="0" smtClean="0"/>
              <a:t>。</a:t>
            </a:r>
            <a:endParaRPr lang="zh-CN" altLang="zh-CN" sz="2000" dirty="0"/>
          </a:p>
          <a:p>
            <a:pPr lvl="1">
              <a:lnSpc>
                <a:spcPct val="110000"/>
              </a:lnSpc>
            </a:pPr>
            <a:r>
              <a:rPr lang="zh-CN" altLang="zh-CN" sz="2000" dirty="0" smtClean="0"/>
              <a:t>如：</a:t>
            </a:r>
            <a:r>
              <a:rPr lang="en-US" altLang="zh-CN" sz="2000" dirty="0" err="1"/>
              <a:t>a.c</a:t>
            </a:r>
            <a:r>
              <a:rPr lang="zh-CN" altLang="zh-CN" sz="2000" dirty="0"/>
              <a:t>匹配任何以</a:t>
            </a:r>
            <a:r>
              <a:rPr lang="en-US" altLang="zh-CN" sz="2000" dirty="0"/>
              <a:t>a</a:t>
            </a:r>
            <a:r>
              <a:rPr lang="zh-CN" altLang="zh-CN" sz="2000" dirty="0"/>
              <a:t>开头、以</a:t>
            </a:r>
            <a:r>
              <a:rPr lang="en-US" altLang="zh-CN" sz="2000" dirty="0"/>
              <a:t>c</a:t>
            </a:r>
            <a:r>
              <a:rPr lang="zh-CN" altLang="zh-CN" sz="2000" dirty="0"/>
              <a:t>结尾的长度为</a:t>
            </a:r>
            <a:r>
              <a:rPr lang="en-US" altLang="zh-CN" sz="2000" dirty="0"/>
              <a:t>3</a:t>
            </a:r>
            <a:r>
              <a:rPr lang="zh-CN" altLang="zh-CN" sz="2000" dirty="0"/>
              <a:t>的</a:t>
            </a:r>
            <a:r>
              <a:rPr lang="zh-CN" altLang="zh-CN" sz="2000" dirty="0" smtClean="0"/>
              <a:t>字符串</a:t>
            </a:r>
            <a:r>
              <a:rPr lang="zh-CN" altLang="en-US" sz="2000" dirty="0" smtClean="0"/>
              <a:t>。</a:t>
            </a:r>
            <a:endParaRPr lang="en-US" altLang="zh-CN" sz="2000" dirty="0" smtClean="0"/>
          </a:p>
          <a:p>
            <a:pPr marL="0" indent="0">
              <a:lnSpc>
                <a:spcPct val="110000"/>
              </a:lnSpc>
              <a:buNone/>
            </a:pPr>
            <a:r>
              <a:rPr lang="en-US" altLang="zh-CN" sz="2000" dirty="0"/>
              <a:t>(3) </a:t>
            </a:r>
            <a:r>
              <a:rPr lang="zh-CN" altLang="zh-CN" sz="2000" dirty="0" smtClean="0"/>
              <a:t>字符集</a:t>
            </a:r>
            <a:r>
              <a:rPr lang="zh-CN" altLang="en-US" sz="2000" dirty="0" smtClean="0"/>
              <a:t>：</a:t>
            </a:r>
            <a:r>
              <a:rPr lang="zh-CN" altLang="zh-CN" sz="2000" dirty="0" smtClean="0"/>
              <a:t>用方括号</a:t>
            </a:r>
            <a:r>
              <a:rPr lang="zh-CN" altLang="zh-CN" sz="2000" dirty="0"/>
              <a:t>“</a:t>
            </a:r>
            <a:r>
              <a:rPr lang="en-US" altLang="zh-CN" sz="2000" dirty="0"/>
              <a:t>[</a:t>
            </a:r>
            <a:r>
              <a:rPr lang="zh-CN" altLang="zh-CN" sz="2000" dirty="0"/>
              <a:t>”和“</a:t>
            </a:r>
            <a:r>
              <a:rPr lang="en-US" altLang="zh-CN" sz="2000" dirty="0"/>
              <a:t>]</a:t>
            </a:r>
            <a:r>
              <a:rPr lang="zh-CN" altLang="zh-CN" sz="2000" dirty="0"/>
              <a:t>”指定的字符构成一个字符集</a:t>
            </a:r>
            <a:r>
              <a:rPr lang="zh-CN" altLang="zh-CN" sz="2000" dirty="0" smtClean="0"/>
              <a:t>。</a:t>
            </a:r>
            <a:endParaRPr lang="en-US" altLang="zh-CN" sz="2000" dirty="0" smtClean="0"/>
          </a:p>
          <a:p>
            <a:pPr lvl="1">
              <a:lnSpc>
                <a:spcPct val="110000"/>
              </a:lnSpc>
            </a:pPr>
            <a:r>
              <a:rPr lang="zh-CN" altLang="en-US" sz="2000" dirty="0" smtClean="0"/>
              <a:t>如，</a:t>
            </a:r>
            <a:r>
              <a:rPr lang="en-US" altLang="zh-CN" sz="2000" dirty="0" smtClean="0"/>
              <a:t>[</a:t>
            </a:r>
            <a:r>
              <a:rPr lang="en-US" altLang="zh-CN" sz="2000" dirty="0" err="1" smtClean="0"/>
              <a:t>abc</a:t>
            </a:r>
            <a:r>
              <a:rPr lang="en-US" altLang="zh-CN" sz="2000" dirty="0"/>
              <a:t>]</a:t>
            </a:r>
            <a:r>
              <a:rPr lang="zh-CN" altLang="zh-CN" sz="2000" dirty="0"/>
              <a:t>表示一个字符集，可以匹配</a:t>
            </a:r>
            <a:r>
              <a:rPr lang="en-US" altLang="zh-CN" sz="2000" dirty="0"/>
              <a:t>a</a:t>
            </a:r>
            <a:r>
              <a:rPr lang="zh-CN" altLang="zh-CN" sz="2000" dirty="0"/>
              <a:t>、</a:t>
            </a:r>
            <a:r>
              <a:rPr lang="en-US" altLang="zh-CN" sz="2000" dirty="0"/>
              <a:t>b</a:t>
            </a:r>
            <a:r>
              <a:rPr lang="zh-CN" altLang="zh-CN" sz="2000" dirty="0"/>
              <a:t>或</a:t>
            </a:r>
            <a:r>
              <a:rPr lang="en-US" altLang="zh-CN" sz="2000" dirty="0"/>
              <a:t>c</a:t>
            </a:r>
            <a:r>
              <a:rPr lang="zh-CN" altLang="zh-CN" sz="2000" dirty="0"/>
              <a:t>中的任意一个字符</a:t>
            </a:r>
            <a:r>
              <a:rPr lang="zh-CN" altLang="zh-CN" sz="2000" dirty="0" smtClean="0"/>
              <a:t>。</a:t>
            </a:r>
            <a:endParaRPr lang="en-US" altLang="zh-CN" sz="2000" dirty="0" smtClean="0"/>
          </a:p>
          <a:p>
            <a:pPr lvl="1">
              <a:lnSpc>
                <a:spcPct val="110000"/>
              </a:lnSpc>
            </a:pPr>
            <a:r>
              <a:rPr lang="zh-CN" altLang="zh-CN" sz="2000" dirty="0" smtClean="0"/>
              <a:t>使用</a:t>
            </a:r>
            <a:r>
              <a:rPr lang="zh-CN" altLang="zh-CN" sz="2000" dirty="0"/>
              <a:t>“</a:t>
            </a:r>
            <a:r>
              <a:rPr lang="en-US" altLang="zh-CN" sz="2000" dirty="0"/>
              <a:t>–</a:t>
            </a:r>
            <a:r>
              <a:rPr lang="zh-CN" altLang="zh-CN" sz="2000" dirty="0"/>
              <a:t>”可以指定范围。比如：</a:t>
            </a:r>
            <a:r>
              <a:rPr lang="en-US" altLang="zh-CN" sz="2000" dirty="0"/>
              <a:t>[A-</a:t>
            </a:r>
            <a:r>
              <a:rPr lang="en-US" altLang="zh-CN" sz="2000" dirty="0" err="1"/>
              <a:t>Za</a:t>
            </a:r>
            <a:r>
              <a:rPr lang="en-US" altLang="zh-CN" sz="2000" dirty="0"/>
              <a:t>-z</a:t>
            </a:r>
            <a:r>
              <a:rPr lang="en-US" altLang="zh-CN" sz="2000" dirty="0" smtClean="0"/>
              <a:t>]</a:t>
            </a:r>
            <a:r>
              <a:rPr lang="zh-CN" altLang="en-US" sz="2000" dirty="0" smtClean="0"/>
              <a:t>。</a:t>
            </a:r>
            <a:endParaRPr lang="en-US" altLang="zh-CN" sz="2000" dirty="0" smtClean="0"/>
          </a:p>
          <a:p>
            <a:pPr marL="0" indent="0">
              <a:lnSpc>
                <a:spcPct val="110000"/>
              </a:lnSpc>
              <a:buNone/>
            </a:pPr>
            <a:r>
              <a:rPr lang="en-US" altLang="zh-CN" sz="2000" dirty="0"/>
              <a:t>(4) </a:t>
            </a:r>
            <a:r>
              <a:rPr lang="zh-CN" altLang="zh-CN" sz="2000" dirty="0" smtClean="0"/>
              <a:t>重复</a:t>
            </a:r>
            <a:r>
              <a:rPr lang="zh-CN" altLang="en-US" sz="2000" dirty="0" smtClean="0"/>
              <a:t>：</a:t>
            </a:r>
            <a:r>
              <a:rPr lang="zh-CN" altLang="zh-CN" sz="2000" dirty="0" smtClean="0"/>
              <a:t>“</a:t>
            </a:r>
            <a:r>
              <a:rPr lang="en-US" altLang="zh-CN" sz="2000" dirty="0"/>
              <a:t>*</a:t>
            </a:r>
            <a:r>
              <a:rPr lang="zh-CN" altLang="zh-CN" sz="2000" dirty="0"/>
              <a:t>”表示任意次重复（可以是零次</a:t>
            </a:r>
            <a:r>
              <a:rPr lang="zh-CN" altLang="zh-CN" sz="2000" dirty="0" smtClean="0"/>
              <a:t>），</a:t>
            </a:r>
            <a:r>
              <a:rPr lang="en-US" altLang="zh-CN" sz="2000" dirty="0" smtClean="0"/>
              <a:t/>
            </a:r>
            <a:br>
              <a:rPr lang="en-US" altLang="zh-CN" sz="2000" dirty="0" smtClean="0"/>
            </a:br>
            <a:r>
              <a:rPr lang="en-US" altLang="zh-CN" sz="2000" dirty="0" smtClean="0"/>
              <a:t>          </a:t>
            </a:r>
            <a:r>
              <a:rPr lang="zh-CN" altLang="zh-CN" sz="2000" dirty="0" smtClean="0"/>
              <a:t>“</a:t>
            </a:r>
            <a:r>
              <a:rPr lang="en-US" altLang="zh-CN" sz="2000" dirty="0"/>
              <a:t>+</a:t>
            </a:r>
            <a:r>
              <a:rPr lang="zh-CN" altLang="zh-CN" sz="2000" dirty="0"/>
              <a:t>”表示至少一次的重复</a:t>
            </a:r>
            <a:r>
              <a:rPr lang="zh-CN" altLang="zh-CN" sz="2000" dirty="0" smtClean="0"/>
              <a:t>，</a:t>
            </a:r>
            <a:r>
              <a:rPr lang="en-US" altLang="zh-CN" sz="2000" dirty="0" smtClean="0"/>
              <a:t/>
            </a:r>
            <a:br>
              <a:rPr lang="en-US" altLang="zh-CN" sz="2000" dirty="0" smtClean="0"/>
            </a:br>
            <a:r>
              <a:rPr lang="en-US" altLang="zh-CN" sz="2000" dirty="0" smtClean="0"/>
              <a:t>          </a:t>
            </a:r>
            <a:r>
              <a:rPr lang="zh-CN" altLang="en-US" sz="2000" dirty="0" smtClean="0"/>
              <a:t>“</a:t>
            </a:r>
            <a:r>
              <a:rPr lang="en-US" altLang="zh-CN" sz="2000" dirty="0" smtClean="0"/>
              <a:t>?</a:t>
            </a:r>
            <a:r>
              <a:rPr lang="zh-CN" altLang="en-US" sz="2000" dirty="0" smtClean="0"/>
              <a:t>”</a:t>
            </a:r>
            <a:r>
              <a:rPr lang="zh-CN" altLang="zh-CN" sz="2000" dirty="0" smtClean="0"/>
              <a:t>表示</a:t>
            </a:r>
            <a:r>
              <a:rPr lang="zh-CN" altLang="zh-CN" sz="2000" dirty="0"/>
              <a:t>零次或者一</a:t>
            </a:r>
            <a:r>
              <a:rPr lang="zh-CN" altLang="zh-CN" sz="2000" dirty="0" smtClean="0"/>
              <a:t>次</a:t>
            </a:r>
            <a:r>
              <a:rPr lang="zh-CN" altLang="en-US" sz="2000" dirty="0" smtClean="0"/>
              <a:t>。</a:t>
            </a:r>
            <a:endParaRPr lang="en-US" altLang="zh-CN" sz="2000" dirty="0" smtClean="0"/>
          </a:p>
          <a:p>
            <a:pPr lvl="1">
              <a:lnSpc>
                <a:spcPct val="110000"/>
              </a:lnSpc>
            </a:pPr>
            <a:r>
              <a:rPr lang="zh-CN" altLang="zh-CN" sz="2000" dirty="0" smtClean="0"/>
              <a:t>如</a:t>
            </a:r>
            <a:r>
              <a:rPr lang="zh-CN" altLang="zh-CN" sz="2000" dirty="0"/>
              <a:t>：</a:t>
            </a:r>
            <a:r>
              <a:rPr lang="en-US" altLang="zh-CN" sz="2000" dirty="0"/>
              <a:t>a+</a:t>
            </a:r>
            <a:r>
              <a:rPr lang="zh-CN" altLang="zh-CN" sz="2000" dirty="0"/>
              <a:t>相当于</a:t>
            </a:r>
            <a:r>
              <a:rPr lang="en-US" altLang="zh-CN" sz="2000" dirty="0"/>
              <a:t>aa*</a:t>
            </a:r>
            <a:r>
              <a:rPr lang="zh-CN" altLang="zh-CN" sz="2000" dirty="0"/>
              <a:t>，</a:t>
            </a:r>
            <a:r>
              <a:rPr lang="en-US" altLang="zh-CN" sz="2000" dirty="0"/>
              <a:t>a*</a:t>
            </a:r>
            <a:r>
              <a:rPr lang="zh-CN" altLang="zh-CN" sz="2000" dirty="0"/>
              <a:t>相当于</a:t>
            </a:r>
            <a:r>
              <a:rPr lang="en-US" altLang="zh-CN" sz="2000" dirty="0"/>
              <a:t>a+|</a:t>
            </a:r>
            <a:r>
              <a:rPr lang="en-US" altLang="zh-CN" sz="2000" dirty="0">
                <a:sym typeface="Symbol"/>
              </a:rPr>
              <a:t></a:t>
            </a:r>
            <a:r>
              <a:rPr lang="zh-CN" altLang="zh-CN" sz="2000" dirty="0"/>
              <a:t>，</a:t>
            </a:r>
            <a:r>
              <a:rPr lang="en-US" altLang="zh-CN" sz="2000" dirty="0"/>
              <a:t>a?</a:t>
            </a:r>
            <a:r>
              <a:rPr lang="zh-CN" altLang="zh-CN" sz="2000" dirty="0"/>
              <a:t>相当于</a:t>
            </a:r>
            <a:r>
              <a:rPr lang="en-US" altLang="zh-CN" sz="2000" dirty="0"/>
              <a:t>a|</a:t>
            </a:r>
            <a:r>
              <a:rPr lang="en-US" altLang="zh-CN" sz="2000" dirty="0">
                <a:sym typeface="Symbol"/>
              </a:rPr>
              <a:t></a:t>
            </a:r>
            <a:r>
              <a:rPr lang="zh-CN" altLang="zh-CN" sz="2000" dirty="0"/>
              <a:t>。</a:t>
            </a:r>
          </a:p>
          <a:p>
            <a:pPr marL="0" indent="0">
              <a:lnSpc>
                <a:spcPct val="110000"/>
              </a:lnSpc>
              <a:buNone/>
            </a:pPr>
            <a:r>
              <a:rPr lang="en-US" altLang="zh-CN" sz="2000" dirty="0"/>
              <a:t>(5) </a:t>
            </a:r>
            <a:r>
              <a:rPr lang="zh-CN" altLang="zh-CN" sz="2000" dirty="0"/>
              <a:t>选择和</a:t>
            </a:r>
            <a:r>
              <a:rPr lang="zh-CN" altLang="zh-CN" sz="2000" dirty="0" smtClean="0"/>
              <a:t>分组</a:t>
            </a:r>
            <a:r>
              <a:rPr lang="zh-CN" altLang="en-US" sz="2000" dirty="0" smtClean="0"/>
              <a:t>：“</a:t>
            </a:r>
            <a:r>
              <a:rPr lang="en-US" altLang="zh-CN" sz="2000" dirty="0" smtClean="0"/>
              <a:t>|</a:t>
            </a:r>
            <a:r>
              <a:rPr lang="zh-CN" altLang="en-US" sz="2000" dirty="0" smtClean="0"/>
              <a:t>”</a:t>
            </a:r>
            <a:r>
              <a:rPr lang="zh-CN" altLang="zh-CN" sz="2000" dirty="0" smtClean="0"/>
              <a:t>表示二者</a:t>
            </a:r>
            <a:r>
              <a:rPr lang="zh-CN" altLang="zh-CN" sz="2000" dirty="0"/>
              <a:t>则一；括号“</a:t>
            </a:r>
            <a:r>
              <a:rPr lang="en-US" altLang="zh-CN" sz="2000" dirty="0"/>
              <a:t>(</a:t>
            </a:r>
            <a:r>
              <a:rPr lang="zh-CN" altLang="zh-CN" sz="2000" dirty="0"/>
              <a:t>”和“</a:t>
            </a:r>
            <a:r>
              <a:rPr lang="en-US" altLang="zh-CN" sz="2000" dirty="0"/>
              <a:t>)</a:t>
            </a:r>
            <a:r>
              <a:rPr lang="zh-CN" altLang="zh-CN" sz="2000" dirty="0"/>
              <a:t>”表示分组，</a:t>
            </a:r>
            <a:r>
              <a:rPr lang="zh-CN" altLang="zh-CN" sz="2000" dirty="0" smtClean="0"/>
              <a:t>括号</a:t>
            </a:r>
            <a:r>
              <a:rPr lang="en-US" altLang="zh-CN" sz="2000" dirty="0" smtClean="0"/>
              <a:t/>
            </a:r>
            <a:br>
              <a:rPr lang="en-US" altLang="zh-CN" sz="2000" dirty="0" smtClean="0"/>
            </a:br>
            <a:r>
              <a:rPr lang="en-US" altLang="zh-CN" sz="2000" dirty="0" smtClean="0"/>
              <a:t>    </a:t>
            </a:r>
            <a:r>
              <a:rPr lang="zh-CN" altLang="zh-CN" sz="2000" dirty="0" smtClean="0"/>
              <a:t>内</a:t>
            </a:r>
            <a:r>
              <a:rPr lang="zh-CN" altLang="zh-CN" sz="2000" dirty="0"/>
              <a:t>的组合被看作是一个原子</a:t>
            </a:r>
            <a:r>
              <a:rPr lang="zh-CN" altLang="zh-CN" sz="2000" dirty="0" smtClean="0"/>
              <a:t>。</a:t>
            </a:r>
            <a:endParaRPr lang="en-US" altLang="zh-CN" sz="2000" dirty="0" smtClean="0"/>
          </a:p>
          <a:p>
            <a:pPr lvl="1">
              <a:lnSpc>
                <a:spcPct val="110000"/>
              </a:lnSpc>
            </a:pPr>
            <a:r>
              <a:rPr lang="zh-CN" altLang="zh-CN" sz="2000" dirty="0" smtClean="0"/>
              <a:t>如</a:t>
            </a:r>
            <a:r>
              <a:rPr lang="zh-CN" altLang="zh-CN" sz="2000" dirty="0"/>
              <a:t>：</a:t>
            </a:r>
            <a:r>
              <a:rPr lang="en-US" altLang="zh-CN" sz="2000" dirty="0"/>
              <a:t>x(</a:t>
            </a:r>
            <a:r>
              <a:rPr lang="en-US" altLang="zh-CN" sz="2000" dirty="0" err="1"/>
              <a:t>ab|cd</a:t>
            </a:r>
            <a:r>
              <a:rPr lang="en-US" altLang="zh-CN" sz="2000" dirty="0"/>
              <a:t>)y </a:t>
            </a:r>
            <a:r>
              <a:rPr lang="zh-CN" altLang="zh-CN" sz="2000" dirty="0"/>
              <a:t>匹配</a:t>
            </a:r>
            <a:r>
              <a:rPr lang="en-US" altLang="zh-CN" sz="2000" dirty="0" err="1"/>
              <a:t>xaby</a:t>
            </a:r>
            <a:r>
              <a:rPr lang="zh-CN" altLang="zh-CN" sz="2000" dirty="0"/>
              <a:t>或者</a:t>
            </a:r>
            <a:r>
              <a:rPr lang="en-US" altLang="zh-CN" sz="2000" dirty="0" err="1"/>
              <a:t>xcdy</a:t>
            </a:r>
            <a:r>
              <a:rPr lang="zh-CN" altLang="zh-CN" sz="2000" dirty="0" smtClean="0"/>
              <a:t>。</a:t>
            </a:r>
            <a:endParaRPr lang="zh-CN" altLang="en-US" sz="2000" dirty="0"/>
          </a:p>
        </p:txBody>
      </p:sp>
      <p:sp>
        <p:nvSpPr>
          <p:cNvPr id="4" name="灯片编号占位符 3"/>
          <p:cNvSpPr>
            <a:spLocks noGrp="1"/>
          </p:cNvSpPr>
          <p:nvPr>
            <p:ph type="sldNum" sz="quarter" idx="10"/>
          </p:nvPr>
        </p:nvSpPr>
        <p:spPr/>
        <p:txBody>
          <a:bodyPr/>
          <a:lstStyle/>
          <a:p>
            <a:fld id="{5FB95CB3-EBFB-4917-A570-4063C3B88CF9}" type="slidenum">
              <a:rPr lang="en-US" altLang="zh-CN" smtClean="0"/>
              <a:pPr/>
              <a:t>63</a:t>
            </a:fld>
            <a:endParaRPr lang="en-US" altLang="zh-CN"/>
          </a:p>
        </p:txBody>
      </p:sp>
    </p:spTree>
    <p:extLst>
      <p:ext uri="{BB962C8B-B14F-4D97-AF65-F5344CB8AC3E}">
        <p14:creationId xmlns:p14="http://schemas.microsoft.com/office/powerpoint/2010/main" val="20000151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5B4B8D6-E9FC-49B6-B3CB-E1C9315C77C9}" type="slidenum">
              <a:rPr lang="en-US" altLang="zh-CN"/>
              <a:pPr/>
              <a:t>64</a:t>
            </a:fld>
            <a:endParaRPr lang="en-US" altLang="zh-CN"/>
          </a:p>
        </p:txBody>
      </p:sp>
      <p:sp>
        <p:nvSpPr>
          <p:cNvPr id="306178" name="Rectangle 2"/>
          <p:cNvSpPr>
            <a:spLocks noGrp="1" noChangeArrowheads="1"/>
          </p:cNvSpPr>
          <p:nvPr>
            <p:ph type="title"/>
          </p:nvPr>
        </p:nvSpPr>
        <p:spPr/>
        <p:txBody>
          <a:bodyPr/>
          <a:lstStyle/>
          <a:p>
            <a:r>
              <a:rPr lang="en-US" altLang="zh-CN" sz="3600">
                <a:latin typeface="宋体" pitchFamily="2" charset="-122"/>
              </a:rPr>
              <a:t>3.</a:t>
            </a:r>
            <a:r>
              <a:rPr lang="zh-CN" altLang="en-US" sz="3600">
                <a:latin typeface="宋体" pitchFamily="2" charset="-122"/>
              </a:rPr>
              <a:t>辅助过程</a:t>
            </a:r>
            <a:endParaRPr lang="zh-CN" altLang="en-US" sz="4400"/>
          </a:p>
        </p:txBody>
      </p:sp>
      <p:sp>
        <p:nvSpPr>
          <p:cNvPr id="306179" name="Rectangle 3"/>
          <p:cNvSpPr>
            <a:spLocks noGrp="1" noChangeArrowheads="1"/>
          </p:cNvSpPr>
          <p:nvPr>
            <p:ph type="body" idx="1"/>
          </p:nvPr>
        </p:nvSpPr>
        <p:spPr/>
        <p:txBody>
          <a:bodyPr/>
          <a:lstStyle/>
          <a:p>
            <a:r>
              <a:rPr lang="zh-CN" altLang="en-US" sz="2400" dirty="0">
                <a:latin typeface="宋体" pitchFamily="2" charset="-122"/>
              </a:rPr>
              <a:t>对翻译规则的补充</a:t>
            </a:r>
          </a:p>
          <a:p>
            <a:pPr lvl="1"/>
            <a:endParaRPr lang="zh-CN" altLang="en-US" dirty="0">
              <a:latin typeface="宋体" pitchFamily="2" charset="-122"/>
            </a:endParaRPr>
          </a:p>
          <a:p>
            <a:r>
              <a:rPr lang="zh-CN" altLang="en-US" sz="2400" dirty="0">
                <a:latin typeface="宋体" pitchFamily="2" charset="-122"/>
              </a:rPr>
              <a:t>翻译规则部分中某些动作需要调用的过程，如果不是</a:t>
            </a:r>
            <a:r>
              <a:rPr lang="en-US" altLang="zh-CN" sz="2400" dirty="0">
                <a:latin typeface="宋体" pitchFamily="2" charset="-122"/>
              </a:rPr>
              <a:t>C</a:t>
            </a:r>
            <a:r>
              <a:rPr lang="zh-CN" altLang="en-US" sz="2400" dirty="0">
                <a:latin typeface="宋体" pitchFamily="2" charset="-122"/>
              </a:rPr>
              <a:t>语言的库函数，则要在此给出具体的定义。</a:t>
            </a:r>
          </a:p>
          <a:p>
            <a:pPr lvl="1"/>
            <a:endParaRPr lang="zh-CN" altLang="en-US" dirty="0">
              <a:latin typeface="宋体" pitchFamily="2" charset="-122"/>
            </a:endParaRPr>
          </a:p>
          <a:p>
            <a:r>
              <a:rPr lang="zh-CN" altLang="en-US" sz="2400" dirty="0">
                <a:latin typeface="宋体" pitchFamily="2" charset="-122"/>
              </a:rPr>
              <a:t>这些过程也可以存入另外的程序文件中，单独编译，然后和词法分析器连接装配在一起。</a:t>
            </a:r>
          </a:p>
        </p:txBody>
      </p:sp>
    </p:spTree>
    <p:extLst>
      <p:ext uri="{BB962C8B-B14F-4D97-AF65-F5344CB8AC3E}">
        <p14:creationId xmlns:p14="http://schemas.microsoft.com/office/powerpoint/2010/main" val="755227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wipe(up)">
                                      <p:cBhvr>
                                        <p:cTn id="7" dur="500"/>
                                        <p:tgtEl>
                                          <p:spTgt spid="306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79">
                                            <p:txEl>
                                              <p:pRg st="2" end="2"/>
                                            </p:txEl>
                                          </p:spTgt>
                                        </p:tgtEl>
                                        <p:attrNameLst>
                                          <p:attrName>style.visibility</p:attrName>
                                        </p:attrNameLst>
                                      </p:cBhvr>
                                      <p:to>
                                        <p:strVal val="visible"/>
                                      </p:to>
                                    </p:set>
                                    <p:animEffect transition="in" filter="wipe(up)">
                                      <p:cBhvr>
                                        <p:cTn id="12" dur="500"/>
                                        <p:tgtEl>
                                          <p:spTgt spid="306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6179">
                                            <p:txEl>
                                              <p:pRg st="4" end="4"/>
                                            </p:txEl>
                                          </p:spTgt>
                                        </p:tgtEl>
                                        <p:attrNameLst>
                                          <p:attrName>style.visibility</p:attrName>
                                        </p:attrNameLst>
                                      </p:cBhvr>
                                      <p:to>
                                        <p:strVal val="visible"/>
                                      </p:to>
                                    </p:set>
                                    <p:animEffect transition="in" filter="wipe(up)">
                                      <p:cBhvr>
                                        <p:cTn id="17" dur="500"/>
                                        <p:tgtEl>
                                          <p:spTgt spid="306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8845973-2BC4-4A38-A0EC-41E46E534BE1}" type="slidenum">
              <a:rPr lang="en-US" altLang="zh-CN"/>
              <a:pPr/>
              <a:t>65</a:t>
            </a:fld>
            <a:endParaRPr lang="en-US" altLang="zh-CN"/>
          </a:p>
        </p:txBody>
      </p:sp>
      <p:sp>
        <p:nvSpPr>
          <p:cNvPr id="308226" name="Rectangle 2"/>
          <p:cNvSpPr>
            <a:spLocks noGrp="1" noChangeArrowheads="1"/>
          </p:cNvSpPr>
          <p:nvPr>
            <p:ph type="title"/>
          </p:nvPr>
        </p:nvSpPr>
        <p:spPr/>
        <p:txBody>
          <a:bodyPr/>
          <a:lstStyle/>
          <a:p>
            <a:r>
              <a:rPr lang="en-US" altLang="zh-CN"/>
              <a:t>LEX</a:t>
            </a:r>
            <a:r>
              <a:rPr lang="zh-CN" altLang="en-US"/>
              <a:t>源程序举例</a:t>
            </a:r>
          </a:p>
        </p:txBody>
      </p:sp>
      <p:sp>
        <p:nvSpPr>
          <p:cNvPr id="308227" name="Rectangle 3"/>
          <p:cNvSpPr>
            <a:spLocks noGrp="1" noChangeArrowheads="1"/>
          </p:cNvSpPr>
          <p:nvPr>
            <p:ph type="body" idx="1"/>
          </p:nvPr>
        </p:nvSpPr>
        <p:spPr/>
        <p:txBody>
          <a:bodyPr/>
          <a:lstStyle/>
          <a:p>
            <a:r>
              <a:rPr lang="zh-CN" altLang="en-US" smtClean="0">
                <a:latin typeface="宋体" charset="-122"/>
              </a:rPr>
              <a:t>传递</a:t>
            </a:r>
            <a:r>
              <a:rPr lang="zh-CN" altLang="en-US" dirty="0" smtClean="0">
                <a:latin typeface="宋体" charset="-122"/>
              </a:rPr>
              <a:t>单词的属性，是把属性值赋给全程变量</a:t>
            </a:r>
            <a:r>
              <a:rPr lang="en-US" altLang="zh-CN" dirty="0" err="1" smtClean="0">
                <a:latin typeface="宋体" charset="-122"/>
              </a:rPr>
              <a:t>yylval</a:t>
            </a:r>
            <a:endParaRPr lang="en-US" altLang="zh-CN" dirty="0" smtClean="0">
              <a:latin typeface="Verdana" pitchFamily="34" charset="0"/>
            </a:endParaRPr>
          </a:p>
          <a:p>
            <a:r>
              <a:rPr lang="zh-CN" altLang="en-US" dirty="0" smtClean="0">
                <a:latin typeface="Verdana" pitchFamily="34" charset="0"/>
              </a:rPr>
              <a:t>正规</a:t>
            </a:r>
            <a:r>
              <a:rPr lang="zh-CN" altLang="en-US" dirty="0">
                <a:latin typeface="Verdana" pitchFamily="34" charset="0"/>
              </a:rPr>
              <a:t>定义式：</a:t>
            </a:r>
          </a:p>
          <a:p>
            <a:pPr lvl="1" algn="just">
              <a:buFontTx/>
              <a:buNone/>
            </a:pPr>
            <a:r>
              <a:rPr lang="en-US" altLang="zh-CN" dirty="0">
                <a:latin typeface="Verdana" pitchFamily="34" charset="0"/>
              </a:rPr>
              <a:t>if </a:t>
            </a:r>
            <a:r>
              <a:rPr lang="en-US" altLang="zh-CN" dirty="0">
                <a:latin typeface="Verdana" pitchFamily="34" charset="0"/>
                <a:sym typeface="Symbol" pitchFamily="18" charset="2"/>
              </a:rPr>
              <a:t></a:t>
            </a:r>
            <a:r>
              <a:rPr lang="en-US" altLang="zh-CN" dirty="0">
                <a:latin typeface="Verdana" pitchFamily="34" charset="0"/>
              </a:rPr>
              <a:t> if</a:t>
            </a:r>
          </a:p>
          <a:p>
            <a:pPr lvl="1" algn="just">
              <a:buFontTx/>
              <a:buNone/>
            </a:pPr>
            <a:r>
              <a:rPr lang="en-US" altLang="zh-CN" dirty="0">
                <a:latin typeface="Verdana" pitchFamily="34" charset="0"/>
              </a:rPr>
              <a:t>then </a:t>
            </a:r>
            <a:r>
              <a:rPr lang="en-US" altLang="zh-CN" dirty="0">
                <a:latin typeface="Verdana" pitchFamily="34" charset="0"/>
                <a:sym typeface="Symbol" pitchFamily="18" charset="2"/>
              </a:rPr>
              <a:t></a:t>
            </a:r>
            <a:r>
              <a:rPr lang="en-US" altLang="zh-CN" dirty="0">
                <a:latin typeface="Verdana" pitchFamily="34" charset="0"/>
              </a:rPr>
              <a:t> then</a:t>
            </a:r>
          </a:p>
          <a:p>
            <a:pPr lvl="1" algn="just">
              <a:buFontTx/>
              <a:buNone/>
            </a:pPr>
            <a:r>
              <a:rPr lang="en-US" altLang="zh-CN" dirty="0">
                <a:latin typeface="Verdana" pitchFamily="34" charset="0"/>
              </a:rPr>
              <a:t>else </a:t>
            </a:r>
            <a:r>
              <a:rPr lang="en-US" altLang="zh-CN" dirty="0">
                <a:latin typeface="Verdana" pitchFamily="34" charset="0"/>
                <a:sym typeface="Symbol" pitchFamily="18" charset="2"/>
              </a:rPr>
              <a:t></a:t>
            </a:r>
            <a:r>
              <a:rPr lang="en-US" altLang="zh-CN" dirty="0">
                <a:latin typeface="Verdana" pitchFamily="34" charset="0"/>
              </a:rPr>
              <a:t> else</a:t>
            </a:r>
          </a:p>
          <a:p>
            <a:pPr lvl="1" algn="just">
              <a:buFontTx/>
              <a:buNone/>
            </a:pPr>
            <a:r>
              <a:rPr lang="en-US" altLang="zh-CN" dirty="0" err="1">
                <a:latin typeface="Verdana" pitchFamily="34" charset="0"/>
              </a:rPr>
              <a:t>relop</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&lt; | &lt;= | = | &lt;&gt; | &gt; | &gt;=</a:t>
            </a:r>
          </a:p>
          <a:p>
            <a:pPr lvl="1" algn="just">
              <a:buFontTx/>
              <a:buNone/>
            </a:pPr>
            <a:r>
              <a:rPr lang="en-US" altLang="zh-CN" dirty="0">
                <a:latin typeface="Verdana" pitchFamily="34" charset="0"/>
              </a:rPr>
              <a:t>id </a:t>
            </a:r>
            <a:r>
              <a:rPr lang="en-US" altLang="zh-CN" dirty="0">
                <a:latin typeface="Verdana" pitchFamily="34" charset="0"/>
                <a:sym typeface="Symbol" pitchFamily="18" charset="2"/>
              </a:rPr>
              <a:t></a:t>
            </a:r>
            <a:r>
              <a:rPr lang="en-US" altLang="zh-CN" dirty="0">
                <a:latin typeface="Verdana" pitchFamily="34" charset="0"/>
              </a:rPr>
              <a:t> letter(</a:t>
            </a:r>
            <a:r>
              <a:rPr lang="en-US" altLang="zh-CN" dirty="0" err="1">
                <a:latin typeface="Verdana" pitchFamily="34" charset="0"/>
              </a:rPr>
              <a:t>letter|digit</a:t>
            </a:r>
            <a:r>
              <a:rPr lang="en-US" altLang="zh-CN" dirty="0">
                <a:latin typeface="Verdana" pitchFamily="34" charset="0"/>
              </a:rPr>
              <a:t>)</a:t>
            </a:r>
            <a:r>
              <a:rPr lang="en-US" altLang="zh-CN" baseline="30000" dirty="0">
                <a:latin typeface="Verdana" pitchFamily="34" charset="0"/>
              </a:rPr>
              <a:t>*</a:t>
            </a:r>
            <a:endParaRPr lang="en-US" altLang="zh-CN" dirty="0">
              <a:latin typeface="Verdana" pitchFamily="34" charset="0"/>
            </a:endParaRPr>
          </a:p>
          <a:p>
            <a:pPr lvl="1" algn="just">
              <a:buFontTx/>
              <a:buNone/>
            </a:pPr>
            <a:r>
              <a:rPr lang="en-US" altLang="zh-CN" dirty="0" err="1">
                <a:latin typeface="Verdana" pitchFamily="34" charset="0"/>
              </a:rPr>
              <a:t>num</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digit</a:t>
            </a:r>
            <a:r>
              <a:rPr lang="en-US" altLang="zh-CN" baseline="30000" dirty="0">
                <a:latin typeface="Verdana" pitchFamily="34" charset="0"/>
              </a:rPr>
              <a:t>+</a:t>
            </a:r>
            <a:r>
              <a:rPr lang="en-US" altLang="zh-CN" dirty="0">
                <a:latin typeface="Verdana" pitchFamily="34" charset="0"/>
              </a:rPr>
              <a:t>(.digit</a:t>
            </a:r>
            <a:r>
              <a:rPr lang="en-US" altLang="zh-CN" baseline="30000" dirty="0">
                <a:latin typeface="Verdana" pitchFamily="34" charset="0"/>
              </a:rPr>
              <a:t>+</a:t>
            </a:r>
            <a:r>
              <a:rPr lang="en-US" altLang="zh-CN" dirty="0">
                <a:latin typeface="Verdana" pitchFamily="34" charset="0"/>
              </a:rPr>
              <a:t>)?(E(+|-)?digit</a:t>
            </a:r>
            <a:r>
              <a:rPr lang="en-US" altLang="zh-CN" baseline="30000" dirty="0">
                <a:latin typeface="Verdana" pitchFamily="34" charset="0"/>
              </a:rPr>
              <a:t>+</a:t>
            </a:r>
            <a:r>
              <a:rPr lang="en-US" altLang="zh-CN" dirty="0">
                <a:latin typeface="Verdana" pitchFamily="34" charset="0"/>
              </a:rPr>
              <a:t>)?</a:t>
            </a:r>
          </a:p>
        </p:txBody>
      </p:sp>
    </p:spTree>
    <p:extLst>
      <p:ext uri="{BB962C8B-B14F-4D97-AF65-F5344CB8AC3E}">
        <p14:creationId xmlns:p14="http://schemas.microsoft.com/office/powerpoint/2010/main" val="7557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up)">
                                      <p:cBhvr>
                                        <p:cTn id="7" dur="500"/>
                                        <p:tgtEl>
                                          <p:spTgt spid="308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wipe(up)">
                                      <p:cBhvr>
                                        <p:cTn id="12" dur="500"/>
                                        <p:tgtEl>
                                          <p:spTgt spid="308227">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8227">
                                            <p:txEl>
                                              <p:pRg st="2" end="2"/>
                                            </p:txEl>
                                          </p:spTgt>
                                        </p:tgtEl>
                                        <p:attrNameLst>
                                          <p:attrName>style.visibility</p:attrName>
                                        </p:attrNameLst>
                                      </p:cBhvr>
                                      <p:to>
                                        <p:strVal val="visible"/>
                                      </p:to>
                                    </p:set>
                                    <p:animEffect transition="in" filter="wipe(up)">
                                      <p:cBhvr>
                                        <p:cTn id="16" dur="500"/>
                                        <p:tgtEl>
                                          <p:spTgt spid="308227">
                                            <p:txEl>
                                              <p:pRg st="2" end="2"/>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08227">
                                            <p:txEl>
                                              <p:pRg st="3" end="3"/>
                                            </p:txEl>
                                          </p:spTgt>
                                        </p:tgtEl>
                                        <p:attrNameLst>
                                          <p:attrName>style.visibility</p:attrName>
                                        </p:attrNameLst>
                                      </p:cBhvr>
                                      <p:to>
                                        <p:strVal val="visible"/>
                                      </p:to>
                                    </p:set>
                                    <p:animEffect transition="in" filter="wipe(up)">
                                      <p:cBhvr>
                                        <p:cTn id="20" dur="500"/>
                                        <p:tgtEl>
                                          <p:spTgt spid="308227">
                                            <p:txEl>
                                              <p:pRg st="3" end="3"/>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08227">
                                            <p:txEl>
                                              <p:pRg st="4" end="4"/>
                                            </p:txEl>
                                          </p:spTgt>
                                        </p:tgtEl>
                                        <p:attrNameLst>
                                          <p:attrName>style.visibility</p:attrName>
                                        </p:attrNameLst>
                                      </p:cBhvr>
                                      <p:to>
                                        <p:strVal val="visible"/>
                                      </p:to>
                                    </p:set>
                                    <p:animEffect transition="in" filter="wipe(up)">
                                      <p:cBhvr>
                                        <p:cTn id="24" dur="500"/>
                                        <p:tgtEl>
                                          <p:spTgt spid="308227">
                                            <p:txEl>
                                              <p:pRg st="4" end="4"/>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308227">
                                            <p:txEl>
                                              <p:pRg st="5" end="5"/>
                                            </p:txEl>
                                          </p:spTgt>
                                        </p:tgtEl>
                                        <p:attrNameLst>
                                          <p:attrName>style.visibility</p:attrName>
                                        </p:attrNameLst>
                                      </p:cBhvr>
                                      <p:to>
                                        <p:strVal val="visible"/>
                                      </p:to>
                                    </p:set>
                                    <p:animEffect transition="in" filter="wipe(up)">
                                      <p:cBhvr>
                                        <p:cTn id="28" dur="500"/>
                                        <p:tgtEl>
                                          <p:spTgt spid="308227">
                                            <p:txEl>
                                              <p:pRg st="5" end="5"/>
                                            </p:txEl>
                                          </p:spTgt>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08227">
                                            <p:txEl>
                                              <p:pRg st="6" end="6"/>
                                            </p:txEl>
                                          </p:spTgt>
                                        </p:tgtEl>
                                        <p:attrNameLst>
                                          <p:attrName>style.visibility</p:attrName>
                                        </p:attrNameLst>
                                      </p:cBhvr>
                                      <p:to>
                                        <p:strVal val="visible"/>
                                      </p:to>
                                    </p:set>
                                    <p:animEffect transition="in" filter="wipe(up)">
                                      <p:cBhvr>
                                        <p:cTn id="32" dur="500"/>
                                        <p:tgtEl>
                                          <p:spTgt spid="308227">
                                            <p:txEl>
                                              <p:pRg st="6" end="6"/>
                                            </p:txEl>
                                          </p:spTgt>
                                        </p:tgtEl>
                                      </p:cBhvr>
                                    </p:animEffect>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308227">
                                            <p:txEl>
                                              <p:pRg st="7" end="7"/>
                                            </p:txEl>
                                          </p:spTgt>
                                        </p:tgtEl>
                                        <p:attrNameLst>
                                          <p:attrName>style.visibility</p:attrName>
                                        </p:attrNameLst>
                                      </p:cBhvr>
                                      <p:to>
                                        <p:strVal val="visible"/>
                                      </p:to>
                                    </p:set>
                                    <p:animEffect transition="in" filter="wipe(up)">
                                      <p:cBhvr>
                                        <p:cTn id="36" dur="500"/>
                                        <p:tgtEl>
                                          <p:spTgt spid="308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D667768-C126-4F5F-87B5-BB06A200CCC0}" type="slidenum">
              <a:rPr lang="en-US" altLang="zh-CN"/>
              <a:pPr/>
              <a:t>66</a:t>
            </a:fld>
            <a:endParaRPr lang="en-US" altLang="zh-CN"/>
          </a:p>
        </p:txBody>
      </p:sp>
      <p:sp>
        <p:nvSpPr>
          <p:cNvPr id="310274" name="Rectangle 2"/>
          <p:cNvSpPr>
            <a:spLocks noGrp="1" noChangeArrowheads="1"/>
          </p:cNvSpPr>
          <p:nvPr>
            <p:ph type="title"/>
          </p:nvPr>
        </p:nvSpPr>
        <p:spPr/>
        <p:txBody>
          <a:bodyPr/>
          <a:lstStyle/>
          <a:p>
            <a:r>
              <a:rPr lang="zh-CN" altLang="en-US" dirty="0">
                <a:latin typeface="宋体" pitchFamily="2" charset="-122"/>
              </a:rPr>
              <a:t>相应的 </a:t>
            </a:r>
            <a:r>
              <a:rPr lang="en-US" altLang="zh-CN" dirty="0">
                <a:latin typeface="黑体" pitchFamily="2" charset="-122"/>
                <a:ea typeface="黑体" pitchFamily="2" charset="-122"/>
              </a:rPr>
              <a:t>LEX</a:t>
            </a:r>
            <a:r>
              <a:rPr lang="en-US" altLang="zh-CN" dirty="0">
                <a:latin typeface="宋体" pitchFamily="2" charset="-122"/>
              </a:rPr>
              <a:t> </a:t>
            </a:r>
            <a:r>
              <a:rPr lang="zh-CN" altLang="en-US" dirty="0">
                <a:latin typeface="宋体" pitchFamily="2" charset="-122"/>
              </a:rPr>
              <a:t>源程序 框架</a:t>
            </a:r>
          </a:p>
        </p:txBody>
      </p:sp>
      <p:sp>
        <p:nvSpPr>
          <p:cNvPr id="310275" name="Rectangle 3"/>
          <p:cNvSpPr>
            <a:spLocks noGrp="1" noChangeArrowheads="1"/>
          </p:cNvSpPr>
          <p:nvPr>
            <p:ph type="body" idx="1"/>
          </p:nvPr>
        </p:nvSpPr>
        <p:spPr>
          <a:xfrm>
            <a:off x="457200" y="1042988"/>
            <a:ext cx="8001000" cy="5626100"/>
          </a:xfrm>
        </p:spPr>
        <p:txBody>
          <a:bodyPr/>
          <a:lstStyle/>
          <a:p>
            <a:pPr marL="0" indent="0">
              <a:buNone/>
            </a:pP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声明部分</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include  &lt;</a:t>
            </a:r>
            <a:r>
              <a:rPr lang="en-US" altLang="zh-CN" sz="2000" dirty="0" err="1">
                <a:latin typeface="Times New Roman" panose="02020603050405020304" pitchFamily="18" charset="0"/>
                <a:cs typeface="Times New Roman" panose="02020603050405020304" pitchFamily="18" charset="0"/>
              </a:rPr>
              <a:t>stdio.h</a:t>
            </a:r>
            <a:r>
              <a:rPr lang="en-US" altLang="zh-CN" sz="2000" dirty="0">
                <a:latin typeface="Times New Roman" panose="02020603050405020304" pitchFamily="18" charset="0"/>
                <a:cs typeface="Times New Roman" panose="02020603050405020304" pitchFamily="18" charset="0"/>
              </a:rPr>
              <a:t>&gt;</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  /* </a:t>
            </a:r>
            <a:r>
              <a:rPr lang="en-US" altLang="zh-CN" sz="2000" dirty="0">
                <a:latin typeface="Times New Roman" panose="02020603050405020304" pitchFamily="18" charset="0"/>
                <a:cs typeface="Times New Roman" panose="02020603050405020304" pitchFamily="18" charset="0"/>
              </a:rPr>
              <a:t>C</a:t>
            </a:r>
            <a:r>
              <a:rPr lang="zh-CN" altLang="zh-CN" sz="2000" dirty="0">
                <a:latin typeface="Times New Roman" panose="02020603050405020304" pitchFamily="18" charset="0"/>
                <a:cs typeface="Times New Roman" panose="02020603050405020304" pitchFamily="18" charset="0"/>
              </a:rPr>
              <a:t>语言描述的符号常量的定义，如</a:t>
            </a:r>
            <a:r>
              <a:rPr lang="en-US" altLang="zh-CN" sz="2000" dirty="0">
                <a:latin typeface="Times New Roman" panose="02020603050405020304" pitchFamily="18" charset="0"/>
                <a:cs typeface="Times New Roman" panose="02020603050405020304" pitchFamily="18" charset="0"/>
              </a:rPr>
              <a:t>LT</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LE</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EQ</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NE</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GT</a:t>
            </a:r>
            <a:r>
              <a:rPr lang="zh-CN"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
            </a:r>
            <a:br>
              <a:rPr lang="en-US" altLang="zh-CN" sz="2000" dirty="0" smtClean="0">
                <a:latin typeface="Times New Roman" panose="02020603050405020304" pitchFamily="18" charset="0"/>
                <a:cs typeface="Times New Roman" panose="02020603050405020304" pitchFamily="18" charset="0"/>
              </a:rPr>
            </a:br>
            <a:r>
              <a:rPr lang="en-US" altLang="zh-CN" sz="2000" dirty="0" smtClean="0">
                <a:latin typeface="Times New Roman" panose="02020603050405020304" pitchFamily="18" charset="0"/>
                <a:cs typeface="Times New Roman" panose="02020603050405020304" pitchFamily="18" charset="0"/>
              </a:rPr>
              <a:t>             GE</a:t>
            </a:r>
            <a:r>
              <a:rPr lang="zh-CN"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IF</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THEN</a:t>
            </a:r>
            <a:r>
              <a:rPr lang="zh-CN"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ELSE</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ID</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NUMBER</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RELOP */</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extern </a:t>
            </a:r>
            <a:r>
              <a:rPr lang="en-US" altLang="zh-CN" sz="2000" dirty="0" err="1">
                <a:latin typeface="Times New Roman" panose="02020603050405020304" pitchFamily="18" charset="0"/>
                <a:cs typeface="Times New Roman" panose="02020603050405020304" pitchFamily="18" charset="0"/>
              </a:rPr>
              <a:t>yylval</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yytext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yyleng</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正规定义式</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delim</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  \t\n]</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ws</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delim</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letter  </a:t>
            </a:r>
            <a:r>
              <a:rPr lang="en-US" altLang="zh-CN" sz="2000" dirty="0">
                <a:latin typeface="Times New Roman" panose="02020603050405020304" pitchFamily="18" charset="0"/>
                <a:cs typeface="Times New Roman" panose="02020603050405020304" pitchFamily="18" charset="0"/>
              </a:rPr>
              <a:t>	[A-</a:t>
            </a:r>
            <a:r>
              <a:rPr lang="en-US" altLang="zh-CN" sz="2000" dirty="0" err="1">
                <a:latin typeface="Times New Roman" panose="02020603050405020304" pitchFamily="18" charset="0"/>
                <a:cs typeface="Times New Roman" panose="02020603050405020304" pitchFamily="18" charset="0"/>
              </a:rPr>
              <a:t>Za</a:t>
            </a:r>
            <a:r>
              <a:rPr lang="en-US" altLang="zh-CN" sz="2000" dirty="0">
                <a:latin typeface="Times New Roman" panose="02020603050405020304" pitchFamily="18" charset="0"/>
                <a:cs typeface="Times New Roman" panose="02020603050405020304" pitchFamily="18" charset="0"/>
              </a:rPr>
              <a:t>-z]</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digit   </a:t>
            </a:r>
            <a:r>
              <a:rPr lang="en-US" altLang="zh-CN" sz="2000" dirty="0">
                <a:latin typeface="Times New Roman" panose="02020603050405020304" pitchFamily="18" charset="0"/>
                <a:cs typeface="Times New Roman" panose="02020603050405020304" pitchFamily="18" charset="0"/>
              </a:rPr>
              <a:t>	[0-9]</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id     </a:t>
            </a:r>
            <a:r>
              <a:rPr lang="en-US" altLang="zh-CN"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letter}({letter}|{digit})* </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num</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{digit}+(\.{digit}+)?(E[+\-]?{digit}+)?</a:t>
            </a:r>
            <a:endParaRPr lang="zh-CN" altLang="zh-CN" sz="2000" dirty="0">
              <a:latin typeface="Times New Roman" panose="02020603050405020304" pitchFamily="18" charset="0"/>
              <a:cs typeface="Times New Roman" panose="02020603050405020304" pitchFamily="18" charset="0"/>
            </a:endParaRPr>
          </a:p>
          <a:p>
            <a:pPr marL="0" lvl="0" indent="0">
              <a:buNone/>
            </a:pP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2886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6365F33-528C-4CB2-BCCF-F812F64359C3}" type="slidenum">
              <a:rPr lang="en-US" altLang="zh-CN"/>
              <a:pPr/>
              <a:t>67</a:t>
            </a:fld>
            <a:endParaRPr lang="en-US" altLang="zh-CN"/>
          </a:p>
        </p:txBody>
      </p:sp>
      <p:sp>
        <p:nvSpPr>
          <p:cNvPr id="312322" name="Rectangle 2"/>
          <p:cNvSpPr>
            <a:spLocks noGrp="1" noChangeArrowheads="1"/>
          </p:cNvSpPr>
          <p:nvPr>
            <p:ph type="body" idx="1"/>
          </p:nvPr>
        </p:nvSpPr>
        <p:spPr>
          <a:xfrm>
            <a:off x="685800" y="914400"/>
            <a:ext cx="8161338" cy="5562600"/>
          </a:xfrm>
        </p:spPr>
        <p:txBody>
          <a:bodyPr/>
          <a:lstStyle/>
          <a:p>
            <a:pPr marL="533400" indent="-533400">
              <a:buFont typeface="Monotype Sorts" pitchFamily="2" charset="2"/>
              <a:buNone/>
            </a:pPr>
            <a:r>
              <a:rPr lang="en-US" altLang="zh-CN" sz="2000" dirty="0">
                <a:latin typeface="Verdana" pitchFamily="34" charset="0"/>
              </a:rPr>
              <a:t>/* </a:t>
            </a:r>
            <a:r>
              <a:rPr lang="zh-CN" altLang="en-US" sz="2000" dirty="0">
                <a:latin typeface="Verdana" pitchFamily="34" charset="0"/>
              </a:rPr>
              <a:t>规则部分 *</a:t>
            </a:r>
            <a:r>
              <a:rPr lang="en-US" altLang="zh-CN" sz="2000" dirty="0">
                <a:latin typeface="Verdana" pitchFamily="34" charset="0"/>
              </a:rPr>
              <a:t>/</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ws</a:t>
            </a:r>
            <a:r>
              <a:rPr lang="en-US" altLang="zh-CN" sz="2000" dirty="0">
                <a:latin typeface="Times New Roman" panose="02020603050405020304" pitchFamily="18" charset="0"/>
                <a:cs typeface="Times New Roman" panose="02020603050405020304" pitchFamily="18" charset="0"/>
              </a:rPr>
              <a:t>}          {/* </a:t>
            </a:r>
            <a:r>
              <a:rPr lang="zh-CN" altLang="en-US" sz="2000" dirty="0">
                <a:latin typeface="Times New Roman" panose="02020603050405020304" pitchFamily="18" charset="0"/>
                <a:cs typeface="Times New Roman" panose="02020603050405020304" pitchFamily="18" charset="0"/>
              </a:rPr>
              <a:t>没有动作，也不返回 *</a:t>
            </a:r>
            <a:r>
              <a:rPr lang="en-US" altLang="zh-CN" sz="2000" dirty="0">
                <a:latin typeface="Times New Roman" panose="02020603050405020304" pitchFamily="18" charset="0"/>
                <a:cs typeface="Times New Roman" panose="02020603050405020304" pitchFamily="18" charset="0"/>
              </a:rPr>
              <a:t>/}</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if                { return(IF);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then           { return(THEN);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else            { return(ELSE);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{id}           { </a:t>
            </a:r>
            <a:r>
              <a:rPr lang="en-US" altLang="zh-CN" sz="2000" dirty="0" err="1">
                <a:latin typeface="Times New Roman" panose="02020603050405020304" pitchFamily="18" charset="0"/>
                <a:cs typeface="Times New Roman" panose="02020603050405020304" pitchFamily="18" charset="0"/>
              </a:rPr>
              <a:t>yylval</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install_id</a:t>
            </a:r>
            <a:r>
              <a:rPr lang="en-US" altLang="zh-CN" sz="2000" dirty="0">
                <a:latin typeface="Times New Roman" panose="02020603050405020304" pitchFamily="18" charset="0"/>
                <a:cs typeface="Times New Roman" panose="02020603050405020304" pitchFamily="18" charset="0"/>
              </a:rPr>
              <a:t>(); return(ID);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{num}       { </a:t>
            </a:r>
            <a:r>
              <a:rPr lang="en-US" altLang="zh-CN" sz="2000" dirty="0" err="1">
                <a:latin typeface="Times New Roman" panose="02020603050405020304" pitchFamily="18" charset="0"/>
                <a:cs typeface="Times New Roman" panose="02020603050405020304" pitchFamily="18" charset="0"/>
              </a:rPr>
              <a:t>yylval</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num_val</a:t>
            </a:r>
            <a:r>
              <a:rPr lang="en-US" altLang="zh-CN" sz="2000" dirty="0" smtClean="0">
                <a:latin typeface="Times New Roman" panose="02020603050405020304" pitchFamily="18" charset="0"/>
                <a:cs typeface="Times New Roman" panose="02020603050405020304" pitchFamily="18" charset="0"/>
              </a:rPr>
              <a:t>();    return(NUMBER</a:t>
            </a:r>
            <a:r>
              <a:rPr lang="en-US" altLang="zh-CN" sz="2000" dirty="0">
                <a:latin typeface="Times New Roman" panose="02020603050405020304" pitchFamily="18" charset="0"/>
                <a:cs typeface="Times New Roman" panose="02020603050405020304" pitchFamily="18" charset="0"/>
              </a:rPr>
              <a:t>);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“&lt;”            { </a:t>
            </a:r>
            <a:r>
              <a:rPr lang="en-US" altLang="zh-CN" sz="2000" dirty="0" err="1">
                <a:latin typeface="Times New Roman" panose="02020603050405020304" pitchFamily="18" charset="0"/>
                <a:cs typeface="Times New Roman" panose="02020603050405020304" pitchFamily="18" charset="0"/>
              </a:rPr>
              <a:t>yylval</a:t>
            </a:r>
            <a:r>
              <a:rPr lang="en-US" altLang="zh-CN" sz="2000" dirty="0">
                <a:latin typeface="Times New Roman" panose="02020603050405020304" pitchFamily="18" charset="0"/>
                <a:cs typeface="Times New Roman" panose="02020603050405020304" pitchFamily="18" charset="0"/>
              </a:rPr>
              <a:t>=LT; </a:t>
            </a:r>
            <a:r>
              <a:rPr lang="en-US" altLang="zh-CN" sz="2000" dirty="0" smtClean="0">
                <a:latin typeface="Times New Roman" panose="02020603050405020304" pitchFamily="18" charset="0"/>
                <a:cs typeface="Times New Roman" panose="02020603050405020304" pitchFamily="18" charset="0"/>
              </a:rPr>
              <a:t>   return(RELOP</a:t>
            </a:r>
            <a:r>
              <a:rPr lang="en-US" altLang="zh-CN" sz="2000" dirty="0">
                <a:latin typeface="Times New Roman" panose="02020603050405020304" pitchFamily="18" charset="0"/>
                <a:cs typeface="Times New Roman" panose="02020603050405020304" pitchFamily="18" charset="0"/>
              </a:rPr>
              <a:t>);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“&lt;=”          { </a:t>
            </a:r>
            <a:r>
              <a:rPr lang="en-US" altLang="zh-CN" sz="2000" dirty="0" err="1">
                <a:latin typeface="Times New Roman" panose="02020603050405020304" pitchFamily="18" charset="0"/>
                <a:cs typeface="Times New Roman" panose="02020603050405020304" pitchFamily="18" charset="0"/>
              </a:rPr>
              <a:t>yylval</a:t>
            </a:r>
            <a:r>
              <a:rPr lang="en-US" altLang="zh-CN" sz="2000" dirty="0">
                <a:latin typeface="Times New Roman" panose="02020603050405020304" pitchFamily="18" charset="0"/>
                <a:cs typeface="Times New Roman" panose="02020603050405020304" pitchFamily="18" charset="0"/>
              </a:rPr>
              <a:t>=LE; </a:t>
            </a:r>
            <a:r>
              <a:rPr lang="en-US" altLang="zh-CN" sz="2000" dirty="0" smtClean="0">
                <a:latin typeface="Times New Roman" panose="02020603050405020304" pitchFamily="18" charset="0"/>
                <a:cs typeface="Times New Roman" panose="02020603050405020304" pitchFamily="18" charset="0"/>
              </a:rPr>
              <a:t>   return(RELOP</a:t>
            </a:r>
            <a:r>
              <a:rPr lang="en-US" altLang="zh-CN" sz="2000" dirty="0">
                <a:latin typeface="Times New Roman" panose="02020603050405020304" pitchFamily="18" charset="0"/>
                <a:cs typeface="Times New Roman" panose="02020603050405020304" pitchFamily="18" charset="0"/>
              </a:rPr>
              <a:t>);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yylval</a:t>
            </a:r>
            <a:r>
              <a:rPr lang="en-US" altLang="zh-CN" sz="2000" dirty="0">
                <a:latin typeface="Times New Roman" panose="02020603050405020304" pitchFamily="18" charset="0"/>
                <a:cs typeface="Times New Roman" panose="02020603050405020304" pitchFamily="18" charset="0"/>
              </a:rPr>
              <a:t>=EQ; </a:t>
            </a:r>
            <a:r>
              <a:rPr lang="en-US" altLang="zh-CN" sz="2000" dirty="0" smtClean="0">
                <a:latin typeface="Times New Roman" panose="02020603050405020304" pitchFamily="18" charset="0"/>
                <a:cs typeface="Times New Roman" panose="02020603050405020304" pitchFamily="18" charset="0"/>
              </a:rPr>
              <a:t>   return(RELOP</a:t>
            </a:r>
            <a:r>
              <a:rPr lang="en-US" altLang="zh-CN" sz="2000" dirty="0">
                <a:latin typeface="Times New Roman" panose="02020603050405020304" pitchFamily="18" charset="0"/>
                <a:cs typeface="Times New Roman" panose="02020603050405020304" pitchFamily="18" charset="0"/>
              </a:rPr>
              <a:t>);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“&lt;&gt;”          { </a:t>
            </a:r>
            <a:r>
              <a:rPr lang="en-US" altLang="zh-CN" sz="2000" dirty="0" err="1">
                <a:latin typeface="Times New Roman" panose="02020603050405020304" pitchFamily="18" charset="0"/>
                <a:cs typeface="Times New Roman" panose="02020603050405020304" pitchFamily="18" charset="0"/>
              </a:rPr>
              <a:t>yylval</a:t>
            </a:r>
            <a:r>
              <a:rPr lang="en-US" altLang="zh-CN" sz="2000" dirty="0">
                <a:latin typeface="Times New Roman" panose="02020603050405020304" pitchFamily="18" charset="0"/>
                <a:cs typeface="Times New Roman" panose="02020603050405020304" pitchFamily="18" charset="0"/>
              </a:rPr>
              <a:t>=NE; </a:t>
            </a:r>
            <a:r>
              <a:rPr lang="en-US" altLang="zh-CN" sz="2000" dirty="0" smtClean="0">
                <a:latin typeface="Times New Roman" panose="02020603050405020304" pitchFamily="18" charset="0"/>
                <a:cs typeface="Times New Roman" panose="02020603050405020304" pitchFamily="18" charset="0"/>
              </a:rPr>
              <a:t>   return(RELOP</a:t>
            </a:r>
            <a:r>
              <a:rPr lang="en-US" altLang="zh-CN" sz="2000" dirty="0">
                <a:latin typeface="Times New Roman" panose="02020603050405020304" pitchFamily="18" charset="0"/>
                <a:cs typeface="Times New Roman" panose="02020603050405020304" pitchFamily="18" charset="0"/>
              </a:rPr>
              <a:t>);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“&gt;”            { </a:t>
            </a:r>
            <a:r>
              <a:rPr lang="en-US" altLang="zh-CN" sz="2000" dirty="0" err="1">
                <a:latin typeface="Times New Roman" panose="02020603050405020304" pitchFamily="18" charset="0"/>
                <a:cs typeface="Times New Roman" panose="02020603050405020304" pitchFamily="18" charset="0"/>
              </a:rPr>
              <a:t>yylval</a:t>
            </a:r>
            <a:r>
              <a:rPr lang="en-US" altLang="zh-CN" sz="2000" dirty="0">
                <a:latin typeface="Times New Roman" panose="02020603050405020304" pitchFamily="18" charset="0"/>
                <a:cs typeface="Times New Roman" panose="02020603050405020304" pitchFamily="18" charset="0"/>
              </a:rPr>
              <a:t>=GT; </a:t>
            </a:r>
            <a:r>
              <a:rPr lang="en-US" altLang="zh-CN" sz="2000" dirty="0" smtClean="0">
                <a:latin typeface="Times New Roman" panose="02020603050405020304" pitchFamily="18" charset="0"/>
                <a:cs typeface="Times New Roman" panose="02020603050405020304" pitchFamily="18" charset="0"/>
              </a:rPr>
              <a:t>   return(RELOP</a:t>
            </a:r>
            <a:r>
              <a:rPr lang="en-US" altLang="zh-CN" sz="2000" dirty="0">
                <a:latin typeface="Times New Roman" panose="02020603050405020304" pitchFamily="18" charset="0"/>
                <a:cs typeface="Times New Roman" panose="02020603050405020304" pitchFamily="18" charset="0"/>
              </a:rPr>
              <a:t>); }</a:t>
            </a:r>
          </a:p>
          <a:p>
            <a:pPr marL="933450" lvl="1" indent="-533400">
              <a:buFont typeface="Monotype Sorts" pitchFamily="2" charset="2"/>
              <a:buNone/>
            </a:pPr>
            <a:r>
              <a:rPr lang="en-US" altLang="zh-CN" sz="2000" dirty="0">
                <a:latin typeface="Times New Roman" panose="02020603050405020304" pitchFamily="18" charset="0"/>
                <a:cs typeface="Times New Roman" panose="02020603050405020304" pitchFamily="18" charset="0"/>
              </a:rPr>
              <a:t>“&gt;=”          { </a:t>
            </a:r>
            <a:r>
              <a:rPr lang="en-US" altLang="zh-CN" sz="2000" dirty="0" err="1">
                <a:latin typeface="Times New Roman" panose="02020603050405020304" pitchFamily="18" charset="0"/>
                <a:cs typeface="Times New Roman" panose="02020603050405020304" pitchFamily="18" charset="0"/>
              </a:rPr>
              <a:t>yylval</a:t>
            </a:r>
            <a:r>
              <a:rPr lang="en-US" altLang="zh-CN" sz="2000" dirty="0">
                <a:latin typeface="Times New Roman" panose="02020603050405020304" pitchFamily="18" charset="0"/>
                <a:cs typeface="Times New Roman" panose="02020603050405020304" pitchFamily="18" charset="0"/>
              </a:rPr>
              <a:t>=GE; </a:t>
            </a:r>
            <a:r>
              <a:rPr lang="en-US" altLang="zh-CN" sz="2000" dirty="0" smtClean="0">
                <a:latin typeface="Times New Roman" panose="02020603050405020304" pitchFamily="18" charset="0"/>
                <a:cs typeface="Times New Roman" panose="02020603050405020304" pitchFamily="18" charset="0"/>
              </a:rPr>
              <a:t>   return(RELOP</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p>
          <a:p>
            <a:pPr marL="933450" lvl="1" indent="-533400">
              <a:buFont typeface="Monotype Sorts" pitchFamily="2" charset="2"/>
              <a:buNone/>
            </a:pPr>
            <a:r>
              <a:rPr lang="en-US" altLang="zh-CN"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312324" name="AutoShape 4"/>
          <p:cNvSpPr>
            <a:spLocks noChangeArrowheads="1"/>
          </p:cNvSpPr>
          <p:nvPr/>
        </p:nvSpPr>
        <p:spPr bwMode="auto">
          <a:xfrm>
            <a:off x="1736725" y="6264275"/>
            <a:ext cx="7110413" cy="450850"/>
          </a:xfrm>
          <a:prstGeom prst="wedgeRectCallout">
            <a:avLst>
              <a:gd name="adj1" fmla="val -8558"/>
              <a:gd name="adj2" fmla="val -190203"/>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a:t>如果没有</a:t>
            </a:r>
            <a:r>
              <a:rPr lang="en-US" altLang="zh-CN" sz="2000"/>
              <a:t>return</a:t>
            </a:r>
            <a:r>
              <a:rPr lang="zh-CN" altLang="en-US" sz="2000"/>
              <a:t>语句，则，处理完整个输入之后才会返回！！</a:t>
            </a:r>
          </a:p>
        </p:txBody>
      </p:sp>
      <p:sp>
        <p:nvSpPr>
          <p:cNvPr id="312327" name="Rectangle 7"/>
          <p:cNvSpPr>
            <a:spLocks noGrp="1" noChangeArrowheads="1"/>
          </p:cNvSpPr>
          <p:nvPr>
            <p:ph type="title"/>
          </p:nvPr>
        </p:nvSpPr>
        <p:spPr>
          <a:noFill/>
          <a:ln/>
        </p:spPr>
        <p:txBody>
          <a:bodyPr/>
          <a:lstStyle/>
          <a:p>
            <a:r>
              <a:rPr lang="zh-CN" altLang="en-US" dirty="0"/>
              <a:t>相应的 </a:t>
            </a:r>
            <a:r>
              <a:rPr lang="en-US" altLang="zh-CN" dirty="0"/>
              <a:t>LEX </a:t>
            </a:r>
            <a:r>
              <a:rPr lang="zh-CN" altLang="en-US" dirty="0"/>
              <a:t>源程序 框架</a:t>
            </a:r>
          </a:p>
        </p:txBody>
      </p:sp>
      <p:graphicFrame>
        <p:nvGraphicFramePr>
          <p:cNvPr id="317442" name="Object 5">
            <a:hlinkClick r:id="rId4" action="ppaction://hlinksldjump"/>
          </p:cNvPr>
          <p:cNvGraphicFramePr>
            <a:graphicFrameLocks noChangeAspect="1"/>
          </p:cNvGraphicFramePr>
          <p:nvPr/>
        </p:nvGraphicFramePr>
        <p:xfrm>
          <a:off x="8610600" y="76200"/>
          <a:ext cx="457200" cy="457200"/>
        </p:xfrm>
        <a:graphic>
          <a:graphicData uri="http://schemas.openxmlformats.org/presentationml/2006/ole">
            <mc:AlternateContent xmlns:mc="http://schemas.openxmlformats.org/markup-compatibility/2006">
              <mc:Choice xmlns:v="urn:schemas-microsoft-com:vml" Requires="v">
                <p:oleObj spid="_x0000_s317443" name="剪辑" r:id="rId5" imgW="3543101" imgH="4123546" progId="">
                  <p:embed/>
                </p:oleObj>
              </mc:Choice>
              <mc:Fallback>
                <p:oleObj name="剪辑" r:id="rId5" imgW="3543101" imgH="4123546"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0600" y="762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6688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2324"/>
                                        </p:tgtEl>
                                        <p:attrNameLst>
                                          <p:attrName>style.visibility</p:attrName>
                                        </p:attrNameLst>
                                      </p:cBhvr>
                                      <p:to>
                                        <p:strVal val="visible"/>
                                      </p:to>
                                    </p:set>
                                    <p:animEffect transition="in" filter="wipe(up)">
                                      <p:cBhvr>
                                        <p:cTn id="7" dur="500"/>
                                        <p:tgtEl>
                                          <p:spTgt spid="312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65373B-1495-459E-B444-88EC9119B68A}" type="slidenum">
              <a:rPr lang="en-US" altLang="zh-CN"/>
              <a:pPr/>
              <a:t>68</a:t>
            </a:fld>
            <a:endParaRPr lang="en-US" altLang="zh-CN"/>
          </a:p>
        </p:txBody>
      </p:sp>
      <p:sp>
        <p:nvSpPr>
          <p:cNvPr id="314370" name="Rectangle 2"/>
          <p:cNvSpPr>
            <a:spLocks noGrp="1" noChangeArrowheads="1"/>
          </p:cNvSpPr>
          <p:nvPr>
            <p:ph type="body" idx="1"/>
          </p:nvPr>
        </p:nvSpPr>
        <p:spPr>
          <a:xfrm>
            <a:off x="685800" y="1360488"/>
            <a:ext cx="8153400" cy="4968875"/>
          </a:xfrm>
        </p:spPr>
        <p:txBody>
          <a:bodyPr/>
          <a:lstStyle/>
          <a:p>
            <a:pPr marL="533400" indent="-533400">
              <a:buFont typeface="Monotype Sorts" pitchFamily="2" charset="2"/>
              <a:buNone/>
            </a:pPr>
            <a:r>
              <a:rPr lang="en-US" altLang="zh-CN" sz="2000" dirty="0">
                <a:latin typeface="Verdana" pitchFamily="34" charset="0"/>
              </a:rPr>
              <a:t>/* </a:t>
            </a:r>
            <a:r>
              <a:rPr lang="zh-CN" altLang="en-US" sz="2000" dirty="0">
                <a:latin typeface="Verdana" pitchFamily="34" charset="0"/>
              </a:rPr>
              <a:t>辅助过程 *</a:t>
            </a:r>
            <a:r>
              <a:rPr lang="en-US" altLang="zh-CN" sz="2000" dirty="0">
                <a:latin typeface="Verdana" pitchFamily="34" charset="0"/>
              </a:rPr>
              <a:t>/</a:t>
            </a:r>
          </a:p>
          <a:p>
            <a:pPr marL="400050" lvl="1" indent="0">
              <a:buNone/>
            </a:pP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install_id</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  </a:t>
            </a:r>
            <a:r>
              <a:rPr lang="zh-CN" altLang="zh-CN" sz="2000" dirty="0">
                <a:latin typeface="Times New Roman" panose="02020603050405020304" pitchFamily="18" charset="0"/>
                <a:cs typeface="Times New Roman" panose="02020603050405020304" pitchFamily="18" charset="0"/>
              </a:rPr>
              <a:t>把单词插入符号表并返回该单词在符号表中的位置</a:t>
            </a:r>
          </a:p>
          <a:p>
            <a:pPr marL="400050" lvl="1"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yytext</a:t>
            </a:r>
            <a:r>
              <a:rPr lang="zh-CN" altLang="zh-CN" sz="2000" dirty="0">
                <a:latin typeface="Times New Roman" panose="02020603050405020304" pitchFamily="18" charset="0"/>
                <a:cs typeface="Times New Roman" panose="02020603050405020304" pitchFamily="18" charset="0"/>
              </a:rPr>
              <a:t>指向该单词的第一个字符</a:t>
            </a:r>
          </a:p>
          <a:p>
            <a:pPr marL="400050" lvl="1"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yyleng</a:t>
            </a:r>
            <a:r>
              <a:rPr lang="zh-CN" altLang="zh-CN" sz="2000" dirty="0">
                <a:latin typeface="Times New Roman" panose="02020603050405020304" pitchFamily="18" charset="0"/>
                <a:cs typeface="Times New Roman" panose="02020603050405020304" pitchFamily="18" charset="0"/>
              </a:rPr>
              <a:t>给出它的长度</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num_val</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 </a:t>
            </a:r>
            <a:r>
              <a:rPr lang="zh-CN" altLang="zh-CN" sz="2000" dirty="0">
                <a:latin typeface="Times New Roman" panose="02020603050405020304" pitchFamily="18" charset="0"/>
                <a:cs typeface="Times New Roman" panose="02020603050405020304" pitchFamily="18" charset="0"/>
              </a:rPr>
              <a:t>将识别出的无符号数字符串转换成数值型返回。</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sp>
        <p:nvSpPr>
          <p:cNvPr id="314373" name="Rectangle 5"/>
          <p:cNvSpPr>
            <a:spLocks noGrp="1" noChangeArrowheads="1"/>
          </p:cNvSpPr>
          <p:nvPr>
            <p:ph type="title"/>
          </p:nvPr>
        </p:nvSpPr>
        <p:spPr>
          <a:noFill/>
          <a:ln/>
        </p:spPr>
        <p:txBody>
          <a:bodyPr/>
          <a:lstStyle/>
          <a:p>
            <a:r>
              <a:rPr lang="zh-CN" altLang="en-US"/>
              <a:t>相应的 </a:t>
            </a:r>
            <a:r>
              <a:rPr lang="en-US" altLang="zh-CN"/>
              <a:t>LEX </a:t>
            </a:r>
            <a:r>
              <a:rPr lang="zh-CN" altLang="en-US"/>
              <a:t>源程序 框架</a:t>
            </a:r>
          </a:p>
        </p:txBody>
      </p:sp>
    </p:spTree>
    <p:extLst>
      <p:ext uri="{BB962C8B-B14F-4D97-AF65-F5344CB8AC3E}">
        <p14:creationId xmlns:p14="http://schemas.microsoft.com/office/powerpoint/2010/main" val="16040312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69</a:t>
            </a:fld>
            <a:endParaRPr lang="en-US" altLang="zh-CN"/>
          </a:p>
        </p:txBody>
      </p:sp>
      <p:sp>
        <p:nvSpPr>
          <p:cNvPr id="4"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smtClean="0">
                <a:ln>
                  <a:noFill/>
                </a:ln>
                <a:solidFill>
                  <a:srgbClr val="FF0000"/>
                </a:solidFill>
                <a:effectLst/>
                <a:uLnTx/>
                <a:uFillTx/>
                <a:latin typeface="+mj-lt"/>
                <a:ea typeface="+mj-ea"/>
                <a:cs typeface="+mj-cs"/>
              </a:rPr>
              <a:t>LEX</a:t>
            </a:r>
            <a:r>
              <a:rPr kumimoji="1" lang="zh-CN" altLang="en-US" sz="3200" b="1" i="0" u="none" strike="noStrike" kern="0" cap="none" spc="0" normalizeH="0" baseline="0" noProof="0" smtClean="0">
                <a:ln>
                  <a:noFill/>
                </a:ln>
                <a:solidFill>
                  <a:srgbClr val="FF0000"/>
                </a:solidFill>
                <a:effectLst/>
                <a:uLnTx/>
                <a:uFillTx/>
                <a:latin typeface="+mj-lt"/>
                <a:ea typeface="+mj-ea"/>
                <a:cs typeface="+mj-cs"/>
              </a:rPr>
              <a:t>解决冲突的方式</a:t>
            </a:r>
          </a:p>
        </p:txBody>
      </p:sp>
      <p:sp>
        <p:nvSpPr>
          <p:cNvPr id="5" name="Rectangle 3"/>
          <p:cNvSpPr txBox="1">
            <a:spLocks noChangeArrowheads="1"/>
          </p:cNvSpPr>
          <p:nvPr/>
        </p:nvSpPr>
        <p:spPr>
          <a:xfrm>
            <a:off x="228600" y="1219200"/>
            <a:ext cx="8686800" cy="5181600"/>
          </a:xfrm>
          <a:prstGeom prst="rect">
            <a:avLst/>
          </a:prstGeom>
        </p:spPr>
        <p:txBody>
          <a:bodyPr/>
          <a:lstStyle/>
          <a:p>
            <a:pPr marL="533400" marR="0" lvl="0" indent="-533400" algn="l" defTabSz="914400" rtl="0" eaLnBrk="1" fontAlgn="base" latinLnBrk="0" hangingPunct="1">
              <a:lnSpc>
                <a:spcPct val="100000"/>
              </a:lnSpc>
              <a:spcBef>
                <a:spcPct val="20000"/>
              </a:spcBef>
              <a:spcAft>
                <a:spcPct val="0"/>
              </a:spcAft>
              <a:buClr>
                <a:schemeClr val="accent1"/>
              </a:buClr>
              <a:buSzTx/>
              <a:buFont typeface="Monotype Sorts" pitchFamily="2" charset="2"/>
              <a:buAutoNum type="arabicPeriod"/>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根据规则定义的先后次序</a:t>
            </a:r>
          </a:p>
          <a:p>
            <a:pPr marL="1295400" marR="0" lvl="2" indent="-381000" algn="l" defTabSz="914400" rtl="0" eaLnBrk="1" fontAlgn="base" latinLnBrk="0" hangingPunct="1">
              <a:lnSpc>
                <a:spcPct val="100000"/>
              </a:lnSpc>
              <a:spcBef>
                <a:spcPct val="20000"/>
              </a:spcBef>
              <a:spcAft>
                <a:spcPct val="0"/>
              </a:spcAft>
              <a:buClr>
                <a:schemeClr val="accent1"/>
              </a:buClr>
              <a:buSzTx/>
              <a:buFont typeface="Monotype Sorts" pitchFamily="2" charset="2"/>
              <a:buNone/>
              <a:tabLst/>
              <a:defRPr/>
            </a:pPr>
            <a:r>
              <a:rPr kumimoji="1" lang="zh-CN" altLang="en-US" sz="2400" b="1" i="0" u="none" strike="noStrike" kern="0" cap="none" spc="0" normalizeH="0" baseline="0" noProof="0" smtClean="0">
                <a:ln>
                  <a:noFill/>
                </a:ln>
                <a:solidFill>
                  <a:schemeClr val="tx1"/>
                </a:solidFill>
                <a:effectLst/>
                <a:uLnTx/>
                <a:uFillTx/>
                <a:latin typeface="+mn-lt"/>
                <a:ea typeface="+mn-ea"/>
              </a:rPr>
              <a:t>解决了例子中关键字和标识符的冲突</a:t>
            </a:r>
          </a:p>
          <a:p>
            <a:pPr marL="533400" marR="0" lvl="0" indent="-533400" algn="l" defTabSz="914400" rtl="0" eaLnBrk="1" fontAlgn="base" latinLnBrk="0" hangingPunct="1">
              <a:lnSpc>
                <a:spcPct val="100000"/>
              </a:lnSpc>
              <a:spcBef>
                <a:spcPct val="20000"/>
              </a:spcBef>
              <a:spcAft>
                <a:spcPct val="0"/>
              </a:spcAft>
              <a:buClr>
                <a:schemeClr val="accent1"/>
              </a:buClr>
              <a:buSzTx/>
              <a:buFont typeface="Monotype Sorts" pitchFamily="2" charset="2"/>
              <a:buAutoNum type="arabicPeriod"/>
              <a:tabLst/>
              <a:defRPr/>
            </a:pPr>
            <a:endParaRPr kumimoji="1"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
                <a:schemeClr val="accent1"/>
              </a:buClr>
              <a:buSzTx/>
              <a:buFont typeface="Monotype Sorts" pitchFamily="2" charset="2"/>
              <a:buAutoNum type="arabicPeriod"/>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最长匹配原则</a:t>
            </a:r>
          </a:p>
          <a:p>
            <a:pPr marL="1295400" marR="0" lvl="2" indent="-381000" algn="l" defTabSz="914400" rtl="0" eaLnBrk="1" fontAlgn="base" latinLnBrk="0" hangingPunct="1">
              <a:lnSpc>
                <a:spcPct val="100000"/>
              </a:lnSpc>
              <a:spcBef>
                <a:spcPct val="20000"/>
              </a:spcBef>
              <a:spcAft>
                <a:spcPct val="0"/>
              </a:spcAft>
              <a:buClr>
                <a:schemeClr val="accent1"/>
              </a:buClr>
              <a:buSzTx/>
              <a:buFont typeface="Monotype Sorts" pitchFamily="2" charset="2"/>
              <a:buNone/>
              <a:tabLst/>
              <a:defRPr/>
            </a:pPr>
            <a:r>
              <a:rPr kumimoji="1" lang="zh-CN" altLang="en-US" sz="2400" b="1" i="0" u="none" strike="noStrike" kern="0" cap="none" spc="0" normalizeH="0" baseline="0" noProof="0" smtClean="0">
                <a:ln>
                  <a:noFill/>
                </a:ln>
                <a:solidFill>
                  <a:schemeClr val="tx1"/>
                </a:solidFill>
                <a:effectLst/>
                <a:uLnTx/>
                <a:uFillTx/>
                <a:latin typeface="+mn-lt"/>
                <a:ea typeface="+mn-ea"/>
              </a:rPr>
              <a:t>解决了例子中诸如 </a:t>
            </a:r>
            <a:r>
              <a:rPr kumimoji="1" lang="zh-CN" altLang="en-US" sz="2400" b="1" i="0" u="none" strike="noStrike" kern="0" cap="none" spc="0" normalizeH="0" baseline="0" noProof="0" smtClean="0">
                <a:ln>
                  <a:noFill/>
                </a:ln>
                <a:solidFill>
                  <a:schemeClr val="tx1"/>
                </a:solidFill>
                <a:effectLst/>
                <a:uLnTx/>
                <a:uFillTx/>
                <a:latin typeface="Arial" charset="0"/>
                <a:ea typeface="+mn-ea"/>
              </a:rPr>
              <a:t>“</a:t>
            </a:r>
            <a:r>
              <a:rPr kumimoji="1" lang="en-US" altLang="zh-CN" sz="2400" b="1" i="0" u="none" strike="noStrike" kern="0" cap="none" spc="0" normalizeH="0" baseline="0" noProof="0" smtClean="0">
                <a:ln>
                  <a:noFill/>
                </a:ln>
                <a:solidFill>
                  <a:schemeClr val="tx1"/>
                </a:solidFill>
                <a:effectLst/>
                <a:uLnTx/>
                <a:uFillTx/>
                <a:latin typeface="+mn-lt"/>
                <a:ea typeface="+mn-ea"/>
              </a:rPr>
              <a:t>&lt;</a:t>
            </a:r>
            <a:r>
              <a:rPr kumimoji="1" lang="en-US" altLang="zh-CN" sz="2400" b="1" i="0" u="none" strike="noStrike" kern="0" cap="none" spc="0" normalizeH="0" baseline="0" noProof="0" smtClean="0">
                <a:ln>
                  <a:noFill/>
                </a:ln>
                <a:solidFill>
                  <a:schemeClr val="tx1"/>
                </a:solidFill>
                <a:effectLst/>
                <a:uLnTx/>
                <a:uFillTx/>
                <a:latin typeface="Arial" charset="0"/>
                <a:ea typeface="+mn-ea"/>
              </a:rPr>
              <a:t>”</a:t>
            </a:r>
            <a:r>
              <a:rPr kumimoji="1" lang="en-US" altLang="zh-CN" sz="2400" b="1" i="0" u="none" strike="noStrike" kern="0" cap="none" spc="0" normalizeH="0" baseline="0" noProof="0" smtClean="0">
                <a:ln>
                  <a:noFill/>
                </a:ln>
                <a:solidFill>
                  <a:schemeClr val="tx1"/>
                </a:solidFill>
                <a:effectLst/>
                <a:uLnTx/>
                <a:uFillTx/>
                <a:latin typeface="+mn-lt"/>
                <a:ea typeface="+mn-ea"/>
              </a:rPr>
              <a:t> </a:t>
            </a:r>
            <a:r>
              <a:rPr kumimoji="1" lang="zh-CN" altLang="en-US" sz="2400" b="1" i="0" u="none" strike="noStrike" kern="0" cap="none" spc="0" normalizeH="0" baseline="0" noProof="0" smtClean="0">
                <a:ln>
                  <a:noFill/>
                </a:ln>
                <a:solidFill>
                  <a:schemeClr val="tx1"/>
                </a:solidFill>
                <a:effectLst/>
                <a:uLnTx/>
                <a:uFillTx/>
                <a:latin typeface="+mn-lt"/>
                <a:ea typeface="+mn-ea"/>
              </a:rPr>
              <a:t>和 </a:t>
            </a:r>
            <a:r>
              <a:rPr kumimoji="1" lang="zh-CN" altLang="en-US" sz="2400" b="1" i="0" u="none" strike="noStrike" kern="0" cap="none" spc="0" normalizeH="0" baseline="0" noProof="0" smtClean="0">
                <a:ln>
                  <a:noFill/>
                </a:ln>
                <a:solidFill>
                  <a:schemeClr val="tx1"/>
                </a:solidFill>
                <a:effectLst/>
                <a:uLnTx/>
                <a:uFillTx/>
                <a:latin typeface="Arial" charset="0"/>
                <a:ea typeface="+mn-ea"/>
              </a:rPr>
              <a:t>“</a:t>
            </a:r>
            <a:r>
              <a:rPr kumimoji="1" lang="en-US" altLang="zh-CN" sz="2400" b="1" i="0" u="none" strike="noStrike" kern="0" cap="none" spc="0" normalizeH="0" baseline="0" noProof="0" smtClean="0">
                <a:ln>
                  <a:noFill/>
                </a:ln>
                <a:solidFill>
                  <a:schemeClr val="tx1"/>
                </a:solidFill>
                <a:effectLst/>
                <a:uLnTx/>
                <a:uFillTx/>
                <a:latin typeface="+mn-lt"/>
                <a:ea typeface="+mn-ea"/>
              </a:rPr>
              <a:t>&lt;=</a:t>
            </a:r>
            <a:r>
              <a:rPr kumimoji="1" lang="en-US" altLang="zh-CN" sz="2400" b="1" i="0" u="none" strike="noStrike" kern="0" cap="none" spc="0" normalizeH="0" baseline="0" noProof="0" smtClean="0">
                <a:ln>
                  <a:noFill/>
                </a:ln>
                <a:solidFill>
                  <a:schemeClr val="tx1"/>
                </a:solidFill>
                <a:effectLst/>
                <a:uLnTx/>
                <a:uFillTx/>
                <a:latin typeface="Arial" charset="0"/>
                <a:ea typeface="+mn-ea"/>
              </a:rPr>
              <a:t>”</a:t>
            </a:r>
            <a:r>
              <a:rPr kumimoji="1" lang="en-US" altLang="zh-CN" sz="2400" b="1" i="0" u="none" strike="noStrike" kern="0" cap="none" spc="0" normalizeH="0" baseline="0" noProof="0" smtClean="0">
                <a:ln>
                  <a:noFill/>
                </a:ln>
                <a:solidFill>
                  <a:schemeClr val="tx1"/>
                </a:solidFill>
                <a:effectLst/>
                <a:uLnTx/>
                <a:uFillTx/>
                <a:latin typeface="+mn-lt"/>
                <a:ea typeface="+mn-ea"/>
              </a:rPr>
              <a:t> </a:t>
            </a:r>
            <a:r>
              <a:rPr kumimoji="1" lang="zh-CN" altLang="en-US" sz="2400" b="1" i="0" u="none" strike="noStrike" kern="0" cap="none" spc="0" normalizeH="0" baseline="0" noProof="0" smtClean="0">
                <a:ln>
                  <a:noFill/>
                </a:ln>
                <a:solidFill>
                  <a:schemeClr val="tx1"/>
                </a:solidFill>
                <a:effectLst/>
                <a:uLnTx/>
                <a:uFillTx/>
                <a:latin typeface="+mn-lt"/>
                <a:ea typeface="+mn-ea"/>
              </a:rPr>
              <a:t>的冲突</a:t>
            </a:r>
          </a:p>
          <a:p>
            <a:pPr marL="533400" marR="0" lvl="0" indent="-5334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endParaRPr kumimoji="1" lang="en-US" altLang="zh-CN" sz="2800" b="1" i="0" u="none" strike="noStrike" kern="0" cap="none" spc="0" normalizeH="0" baseline="0" noProof="0" smtClean="0">
              <a:ln>
                <a:noFill/>
              </a:ln>
              <a:solidFill>
                <a:schemeClr val="tx1"/>
              </a:solidFill>
              <a:effectLst/>
              <a:uLnTx/>
              <a:uFillTx/>
              <a:latin typeface="+mn-lt"/>
              <a:ea typeface="+mn-ea"/>
              <a:cs typeface="+mn-cs"/>
            </a:endParaRPr>
          </a:p>
        </p:txBody>
      </p:sp>
      <p:graphicFrame>
        <p:nvGraphicFramePr>
          <p:cNvPr id="6" name="Object 4">
            <a:hlinkClick r:id="rId3" action="ppaction://hlinksldjump"/>
          </p:cNvPr>
          <p:cNvGraphicFramePr>
            <a:graphicFrameLocks noChangeAspect="1"/>
          </p:cNvGraphicFramePr>
          <p:nvPr/>
        </p:nvGraphicFramePr>
        <p:xfrm>
          <a:off x="8397875" y="142875"/>
          <a:ext cx="609600" cy="476250"/>
        </p:xfrm>
        <a:graphic>
          <a:graphicData uri="http://schemas.openxmlformats.org/presentationml/2006/ole">
            <mc:AlternateContent xmlns:mc="http://schemas.openxmlformats.org/markup-compatibility/2006">
              <mc:Choice xmlns:v="urn:schemas-microsoft-com:vml" Requires="v">
                <p:oleObj spid="_x0000_s316419" name="剪辑" r:id="rId4" imgW="7002463" imgH="4060825" progId="">
                  <p:embed/>
                </p:oleObj>
              </mc:Choice>
              <mc:Fallback>
                <p:oleObj name="剪辑" r:id="rId4" imgW="7002463" imgH="4060825"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7875" y="142875"/>
                        <a:ext cx="6096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up)">
                                      <p:cBhvr>
                                        <p:cTn id="16" dur="500"/>
                                        <p:tgtEl>
                                          <p:spTgt spid="5">
                                            <p:txEl>
                                              <p:pRg st="3" end="3"/>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up)">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5F3DD702-2E69-4716-B9B0-F91BFBAEC015}" type="slidenum">
              <a:rPr lang="en-US" altLang="zh-CN"/>
              <a:pPr/>
              <a:t>7</a:t>
            </a:fld>
            <a:endParaRPr lang="en-US" altLang="zh-CN"/>
          </a:p>
        </p:txBody>
      </p:sp>
      <p:sp>
        <p:nvSpPr>
          <p:cNvPr id="195586" name="Rectangle 2"/>
          <p:cNvSpPr>
            <a:spLocks noGrp="1" noChangeArrowheads="1"/>
          </p:cNvSpPr>
          <p:nvPr>
            <p:ph type="title"/>
          </p:nvPr>
        </p:nvSpPr>
        <p:spPr/>
        <p:txBody>
          <a:bodyPr/>
          <a:lstStyle/>
          <a:p>
            <a:r>
              <a:rPr lang="zh-CN" altLang="en-US" sz="3600">
                <a:latin typeface="宋体" pitchFamily="2" charset="-122"/>
              </a:rPr>
              <a:t>词法分析程序作为语法分析程</a:t>
            </a:r>
            <a:r>
              <a:rPr lang="zh-CN" sz="3600">
                <a:latin typeface="宋体" pitchFamily="2" charset="-122"/>
              </a:rPr>
              <a:t>序</a:t>
            </a:r>
            <a:r>
              <a:rPr lang="zh-CN" altLang="en-US" sz="3600">
                <a:latin typeface="宋体" pitchFamily="2" charset="-122"/>
              </a:rPr>
              <a:t>的子程序</a:t>
            </a:r>
            <a:endParaRPr lang="zh-CN" altLang="en-US" sz="4400">
              <a:latin typeface="宋体" pitchFamily="2" charset="-122"/>
            </a:endParaRPr>
          </a:p>
        </p:txBody>
      </p:sp>
      <p:sp>
        <p:nvSpPr>
          <p:cNvPr id="195587" name="Rectangle 3"/>
          <p:cNvSpPr>
            <a:spLocks noGrp="1" noChangeArrowheads="1"/>
          </p:cNvSpPr>
          <p:nvPr>
            <p:ph type="body" idx="1"/>
          </p:nvPr>
        </p:nvSpPr>
        <p:spPr>
          <a:xfrm>
            <a:off x="228600" y="4514850"/>
            <a:ext cx="8686800" cy="1885950"/>
          </a:xfrm>
        </p:spPr>
        <p:txBody>
          <a:bodyPr/>
          <a:lstStyle/>
          <a:p>
            <a:pPr algn="just"/>
            <a:r>
              <a:rPr lang="zh-CN" altLang="en-US">
                <a:latin typeface="宋体" pitchFamily="2" charset="-122"/>
              </a:rPr>
              <a:t>避免了中间文件</a:t>
            </a:r>
          </a:p>
          <a:p>
            <a:pPr algn="just"/>
            <a:r>
              <a:rPr lang="zh-CN" altLang="en-US">
                <a:latin typeface="宋体" pitchFamily="2" charset="-122"/>
              </a:rPr>
              <a:t>省去了取送符号的工作</a:t>
            </a:r>
          </a:p>
          <a:p>
            <a:pPr algn="just"/>
            <a:r>
              <a:rPr lang="zh-CN" altLang="en-US">
                <a:latin typeface="宋体" pitchFamily="2" charset="-122"/>
              </a:rPr>
              <a:t>有利于提高编译程</a:t>
            </a:r>
            <a:r>
              <a:rPr lang="zh-CN">
                <a:latin typeface="宋体" pitchFamily="2" charset="-122"/>
              </a:rPr>
              <a:t>序</a:t>
            </a:r>
            <a:r>
              <a:rPr lang="zh-CN" altLang="en-US">
                <a:latin typeface="宋体" pitchFamily="2" charset="-122"/>
              </a:rPr>
              <a:t>的效率</a:t>
            </a:r>
          </a:p>
        </p:txBody>
      </p:sp>
      <p:sp>
        <p:nvSpPr>
          <p:cNvPr id="25" name="Text Box 25"/>
          <p:cNvSpPr txBox="1">
            <a:spLocks noChangeArrowheads="1"/>
          </p:cNvSpPr>
          <p:nvPr/>
        </p:nvSpPr>
        <p:spPr bwMode="auto">
          <a:xfrm>
            <a:off x="6230938" y="2025650"/>
            <a:ext cx="1265237" cy="955675"/>
          </a:xfrm>
          <a:prstGeom prst="rect">
            <a:avLst/>
          </a:prstGeom>
          <a:noFill/>
          <a:ln w="9525">
            <a:solidFill>
              <a:schemeClr val="tx1"/>
            </a:solidFill>
            <a:miter lim="800000"/>
            <a:headEnd/>
            <a:tailEnd/>
          </a:ln>
        </p:spPr>
        <p:txBody>
          <a:bodyPr wrap="none">
            <a:spAutoFit/>
          </a:bodyPr>
          <a:lstStyle/>
          <a:p>
            <a:pPr algn="ctr"/>
            <a:r>
              <a:rPr lang="zh-CN" altLang="en-US" sz="2800"/>
              <a:t>语法</a:t>
            </a:r>
          </a:p>
          <a:p>
            <a:pPr algn="ctr"/>
            <a:r>
              <a:rPr lang="zh-CN" altLang="en-US" sz="2800"/>
              <a:t>分析器</a:t>
            </a:r>
          </a:p>
        </p:txBody>
      </p:sp>
      <p:grpSp>
        <p:nvGrpSpPr>
          <p:cNvPr id="26" name="Group 26"/>
          <p:cNvGrpSpPr>
            <a:grpSpLocks/>
          </p:cNvGrpSpPr>
          <p:nvPr/>
        </p:nvGrpSpPr>
        <p:grpSpPr bwMode="auto">
          <a:xfrm>
            <a:off x="3233738" y="1803400"/>
            <a:ext cx="2938462" cy="1157288"/>
            <a:chOff x="2037" y="1136"/>
            <a:chExt cx="1851" cy="729"/>
          </a:xfrm>
        </p:grpSpPr>
        <p:sp>
          <p:nvSpPr>
            <p:cNvPr id="27" name="Text Box 27"/>
            <p:cNvSpPr txBox="1">
              <a:spLocks noChangeArrowheads="1"/>
            </p:cNvSpPr>
            <p:nvPr/>
          </p:nvSpPr>
          <p:spPr bwMode="auto">
            <a:xfrm>
              <a:off x="2037" y="1263"/>
              <a:ext cx="797" cy="602"/>
            </a:xfrm>
            <a:prstGeom prst="rect">
              <a:avLst/>
            </a:prstGeom>
            <a:noFill/>
            <a:ln w="9525">
              <a:solidFill>
                <a:schemeClr val="tx1"/>
              </a:solidFill>
              <a:miter lim="800000"/>
              <a:headEnd/>
              <a:tailEnd/>
            </a:ln>
          </p:spPr>
          <p:txBody>
            <a:bodyPr wrap="none">
              <a:spAutoFit/>
            </a:bodyPr>
            <a:lstStyle/>
            <a:p>
              <a:pPr algn="ctr"/>
              <a:r>
                <a:rPr lang="zh-CN" altLang="en-US" sz="2800"/>
                <a:t>词法</a:t>
              </a:r>
            </a:p>
            <a:p>
              <a:pPr algn="ctr"/>
              <a:r>
                <a:rPr lang="zh-CN" altLang="en-US" sz="2800"/>
                <a:t>分析器</a:t>
              </a:r>
            </a:p>
          </p:txBody>
        </p:sp>
        <p:grpSp>
          <p:nvGrpSpPr>
            <p:cNvPr id="28" name="Group 28"/>
            <p:cNvGrpSpPr>
              <a:grpSpLocks/>
            </p:cNvGrpSpPr>
            <p:nvPr/>
          </p:nvGrpSpPr>
          <p:grpSpPr bwMode="auto">
            <a:xfrm>
              <a:off x="2832" y="1136"/>
              <a:ext cx="1056" cy="256"/>
              <a:chOff x="2832" y="1136"/>
              <a:chExt cx="1056" cy="256"/>
            </a:xfrm>
          </p:grpSpPr>
          <p:sp>
            <p:nvSpPr>
              <p:cNvPr id="29" name="Line 29"/>
              <p:cNvSpPr>
                <a:spLocks noChangeShapeType="1"/>
              </p:cNvSpPr>
              <p:nvPr/>
            </p:nvSpPr>
            <p:spPr bwMode="auto">
              <a:xfrm flipH="1">
                <a:off x="2832" y="1392"/>
                <a:ext cx="105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0" name="Text Box 30"/>
              <p:cNvSpPr txBox="1">
                <a:spLocks noChangeArrowheads="1"/>
              </p:cNvSpPr>
              <p:nvPr/>
            </p:nvSpPr>
            <p:spPr bwMode="auto">
              <a:xfrm>
                <a:off x="2880" y="1136"/>
                <a:ext cx="921" cy="250"/>
              </a:xfrm>
              <a:prstGeom prst="rect">
                <a:avLst/>
              </a:prstGeom>
              <a:noFill/>
              <a:ln w="9525">
                <a:noFill/>
                <a:miter lim="800000"/>
                <a:headEnd/>
                <a:tailEnd/>
              </a:ln>
            </p:spPr>
            <p:txBody>
              <a:bodyPr wrap="none">
                <a:spAutoFit/>
              </a:bodyPr>
              <a:lstStyle/>
              <a:p>
                <a:r>
                  <a:rPr lang="zh-CN" altLang="en-US" sz="2000"/>
                  <a:t>取下一记号</a:t>
                </a:r>
              </a:p>
            </p:txBody>
          </p:sp>
        </p:grpSp>
      </p:grpSp>
      <p:sp>
        <p:nvSpPr>
          <p:cNvPr id="31" name="Line 31"/>
          <p:cNvSpPr>
            <a:spLocks noChangeShapeType="1"/>
          </p:cNvSpPr>
          <p:nvPr/>
        </p:nvSpPr>
        <p:spPr bwMode="auto">
          <a:xfrm>
            <a:off x="7543800" y="2514600"/>
            <a:ext cx="381000" cy="0"/>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32" name="Group 32"/>
          <p:cNvGrpSpPr>
            <a:grpSpLocks/>
          </p:cNvGrpSpPr>
          <p:nvPr/>
        </p:nvGrpSpPr>
        <p:grpSpPr bwMode="auto">
          <a:xfrm>
            <a:off x="990600" y="2073275"/>
            <a:ext cx="2209800" cy="822325"/>
            <a:chOff x="624" y="1306"/>
            <a:chExt cx="1392" cy="518"/>
          </a:xfrm>
        </p:grpSpPr>
        <p:grpSp>
          <p:nvGrpSpPr>
            <p:cNvPr id="33" name="Group 33"/>
            <p:cNvGrpSpPr>
              <a:grpSpLocks/>
            </p:cNvGrpSpPr>
            <p:nvPr/>
          </p:nvGrpSpPr>
          <p:grpSpPr bwMode="auto">
            <a:xfrm>
              <a:off x="624" y="1306"/>
              <a:ext cx="695" cy="518"/>
              <a:chOff x="624" y="1306"/>
              <a:chExt cx="695" cy="518"/>
            </a:xfrm>
          </p:grpSpPr>
          <p:sp>
            <p:nvSpPr>
              <p:cNvPr id="37" name="Text Box 34"/>
              <p:cNvSpPr txBox="1">
                <a:spLocks noChangeArrowheads="1"/>
              </p:cNvSpPr>
              <p:nvPr/>
            </p:nvSpPr>
            <p:spPr bwMode="auto">
              <a:xfrm>
                <a:off x="624" y="1306"/>
                <a:ext cx="695" cy="288"/>
              </a:xfrm>
              <a:prstGeom prst="rect">
                <a:avLst/>
              </a:prstGeom>
              <a:noFill/>
              <a:ln w="9525">
                <a:noFill/>
                <a:miter lim="800000"/>
                <a:headEnd/>
                <a:tailEnd/>
              </a:ln>
            </p:spPr>
            <p:txBody>
              <a:bodyPr wrap="none">
                <a:spAutoFit/>
              </a:bodyPr>
              <a:lstStyle/>
              <a:p>
                <a:r>
                  <a:rPr lang="zh-CN" altLang="en-US"/>
                  <a:t>字符串</a:t>
                </a:r>
              </a:p>
            </p:txBody>
          </p:sp>
          <p:sp>
            <p:nvSpPr>
              <p:cNvPr id="38" name="Text Box 35"/>
              <p:cNvSpPr txBox="1">
                <a:spLocks noChangeArrowheads="1"/>
              </p:cNvSpPr>
              <p:nvPr/>
            </p:nvSpPr>
            <p:spPr bwMode="auto">
              <a:xfrm>
                <a:off x="624" y="1536"/>
                <a:ext cx="695" cy="288"/>
              </a:xfrm>
              <a:prstGeom prst="rect">
                <a:avLst/>
              </a:prstGeom>
              <a:noFill/>
              <a:ln w="9525">
                <a:noFill/>
                <a:miter lim="800000"/>
                <a:headEnd/>
                <a:tailEnd/>
              </a:ln>
            </p:spPr>
            <p:txBody>
              <a:bodyPr wrap="none">
                <a:spAutoFit/>
              </a:bodyPr>
              <a:lstStyle/>
              <a:p>
                <a:r>
                  <a:rPr lang="zh-CN" altLang="en-US"/>
                  <a:t>源程序</a:t>
                </a:r>
              </a:p>
            </p:txBody>
          </p:sp>
        </p:grpSp>
        <p:grpSp>
          <p:nvGrpSpPr>
            <p:cNvPr id="34" name="Group 36"/>
            <p:cNvGrpSpPr>
              <a:grpSpLocks/>
            </p:cNvGrpSpPr>
            <p:nvPr/>
          </p:nvGrpSpPr>
          <p:grpSpPr bwMode="auto">
            <a:xfrm>
              <a:off x="1344" y="1344"/>
              <a:ext cx="672" cy="250"/>
              <a:chOff x="1344" y="1344"/>
              <a:chExt cx="672" cy="250"/>
            </a:xfrm>
          </p:grpSpPr>
          <p:sp>
            <p:nvSpPr>
              <p:cNvPr id="35" name="Line 37"/>
              <p:cNvSpPr>
                <a:spLocks noChangeShapeType="1"/>
              </p:cNvSpPr>
              <p:nvPr/>
            </p:nvSpPr>
            <p:spPr bwMode="auto">
              <a:xfrm>
                <a:off x="1344" y="1584"/>
                <a:ext cx="67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6" name="Text Box 38"/>
              <p:cNvSpPr txBox="1">
                <a:spLocks noChangeArrowheads="1"/>
              </p:cNvSpPr>
              <p:nvPr/>
            </p:nvSpPr>
            <p:spPr bwMode="auto">
              <a:xfrm>
                <a:off x="1436" y="1344"/>
                <a:ext cx="438" cy="250"/>
              </a:xfrm>
              <a:prstGeom prst="rect">
                <a:avLst/>
              </a:prstGeom>
              <a:noFill/>
              <a:ln w="9525">
                <a:noFill/>
                <a:miter lim="800000"/>
                <a:headEnd/>
                <a:tailEnd/>
              </a:ln>
            </p:spPr>
            <p:txBody>
              <a:bodyPr wrap="none">
                <a:spAutoFit/>
              </a:bodyPr>
              <a:lstStyle/>
              <a:p>
                <a:r>
                  <a:rPr lang="zh-CN" altLang="en-US" sz="2000"/>
                  <a:t>字符</a:t>
                </a:r>
              </a:p>
            </p:txBody>
          </p:sp>
        </p:grpSp>
      </p:grpSp>
      <p:grpSp>
        <p:nvGrpSpPr>
          <p:cNvPr id="39" name="Group 39"/>
          <p:cNvGrpSpPr>
            <a:grpSpLocks/>
          </p:cNvGrpSpPr>
          <p:nvPr/>
        </p:nvGrpSpPr>
        <p:grpSpPr bwMode="auto">
          <a:xfrm>
            <a:off x="4495800" y="2667000"/>
            <a:ext cx="1676400" cy="396875"/>
            <a:chOff x="2832" y="1680"/>
            <a:chExt cx="1056" cy="250"/>
          </a:xfrm>
        </p:grpSpPr>
        <p:sp>
          <p:nvSpPr>
            <p:cNvPr id="40" name="Line 40"/>
            <p:cNvSpPr>
              <a:spLocks noChangeShapeType="1"/>
            </p:cNvSpPr>
            <p:nvPr/>
          </p:nvSpPr>
          <p:spPr bwMode="auto">
            <a:xfrm>
              <a:off x="2832" y="1680"/>
              <a:ext cx="105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 name="Text Box 41"/>
            <p:cNvSpPr txBox="1">
              <a:spLocks noChangeArrowheads="1"/>
            </p:cNvSpPr>
            <p:nvPr/>
          </p:nvSpPr>
          <p:spPr bwMode="auto">
            <a:xfrm>
              <a:off x="3120" y="1680"/>
              <a:ext cx="438" cy="250"/>
            </a:xfrm>
            <a:prstGeom prst="rect">
              <a:avLst/>
            </a:prstGeom>
            <a:noFill/>
            <a:ln w="9525">
              <a:noFill/>
              <a:miter lim="800000"/>
              <a:headEnd/>
              <a:tailEnd/>
            </a:ln>
          </p:spPr>
          <p:txBody>
            <a:bodyPr wrap="none">
              <a:spAutoFit/>
            </a:bodyPr>
            <a:lstStyle/>
            <a:p>
              <a:r>
                <a:rPr lang="zh-CN" altLang="en-US" sz="2000"/>
                <a:t>记号</a:t>
              </a:r>
            </a:p>
          </p:txBody>
        </p:sp>
      </p:grpSp>
      <p:grpSp>
        <p:nvGrpSpPr>
          <p:cNvPr id="42" name="Group 42"/>
          <p:cNvGrpSpPr>
            <a:grpSpLocks/>
          </p:cNvGrpSpPr>
          <p:nvPr/>
        </p:nvGrpSpPr>
        <p:grpSpPr bwMode="auto">
          <a:xfrm>
            <a:off x="3235325" y="2960688"/>
            <a:ext cx="1265238" cy="1154112"/>
            <a:chOff x="2038" y="1865"/>
            <a:chExt cx="797" cy="727"/>
          </a:xfrm>
        </p:grpSpPr>
        <p:sp>
          <p:nvSpPr>
            <p:cNvPr id="43" name="Text Box 43"/>
            <p:cNvSpPr txBox="1">
              <a:spLocks noChangeArrowheads="1"/>
            </p:cNvSpPr>
            <p:nvPr/>
          </p:nvSpPr>
          <p:spPr bwMode="auto">
            <a:xfrm>
              <a:off x="2038" y="2259"/>
              <a:ext cx="797" cy="333"/>
            </a:xfrm>
            <a:prstGeom prst="rect">
              <a:avLst/>
            </a:prstGeom>
            <a:noFill/>
            <a:ln w="9525">
              <a:solidFill>
                <a:schemeClr val="tx1"/>
              </a:solidFill>
              <a:miter lim="800000"/>
              <a:headEnd/>
              <a:tailEnd/>
            </a:ln>
          </p:spPr>
          <p:txBody>
            <a:bodyPr wrap="none">
              <a:spAutoFit/>
            </a:bodyPr>
            <a:lstStyle/>
            <a:p>
              <a:r>
                <a:rPr lang="zh-CN" altLang="en-US" sz="2800"/>
                <a:t>符号表</a:t>
              </a:r>
            </a:p>
          </p:txBody>
        </p:sp>
        <p:cxnSp>
          <p:nvCxnSpPr>
            <p:cNvPr id="44" name="AutoShape 44"/>
            <p:cNvCxnSpPr>
              <a:cxnSpLocks noChangeShapeType="1"/>
              <a:stCxn id="27" idx="2"/>
              <a:endCxn id="43" idx="0"/>
            </p:cNvCxnSpPr>
            <p:nvPr/>
          </p:nvCxnSpPr>
          <p:spPr bwMode="auto">
            <a:xfrm>
              <a:off x="2435" y="1865"/>
              <a:ext cx="0" cy="394"/>
            </a:xfrm>
            <a:prstGeom prst="straightConnector1">
              <a:avLst/>
            </a:prstGeom>
            <a:noFill/>
            <a:ln w="9525">
              <a:solidFill>
                <a:schemeClr val="tx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ou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95587">
                                            <p:txEl>
                                              <p:pRg st="0" end="0"/>
                                            </p:txEl>
                                          </p:spTgt>
                                        </p:tgtEl>
                                        <p:attrNameLst>
                                          <p:attrName>style.visibility</p:attrName>
                                        </p:attrNameLst>
                                      </p:cBhvr>
                                      <p:to>
                                        <p:strVal val="visible"/>
                                      </p:to>
                                    </p:set>
                                    <p:animEffect transition="in" filter="wipe(up)">
                                      <p:cBhvr>
                                        <p:cTn id="35" dur="500"/>
                                        <p:tgtEl>
                                          <p:spTgt spid="195587">
                                            <p:txEl>
                                              <p:pRg st="0" end="0"/>
                                            </p:txEl>
                                          </p:spTgt>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95587">
                                            <p:txEl>
                                              <p:pRg st="1" end="1"/>
                                            </p:txEl>
                                          </p:spTgt>
                                        </p:tgtEl>
                                        <p:attrNameLst>
                                          <p:attrName>style.visibility</p:attrName>
                                        </p:attrNameLst>
                                      </p:cBhvr>
                                      <p:to>
                                        <p:strVal val="visible"/>
                                      </p:to>
                                    </p:set>
                                    <p:animEffect transition="in" filter="wipe(up)">
                                      <p:cBhvr>
                                        <p:cTn id="39" dur="500"/>
                                        <p:tgtEl>
                                          <p:spTgt spid="195587">
                                            <p:txEl>
                                              <p:pRg st="1" end="1"/>
                                            </p:txEl>
                                          </p:spTgt>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95587">
                                            <p:txEl>
                                              <p:pRg st="2" end="2"/>
                                            </p:txEl>
                                          </p:spTgt>
                                        </p:tgtEl>
                                        <p:attrNameLst>
                                          <p:attrName>style.visibility</p:attrName>
                                        </p:attrNameLst>
                                      </p:cBhvr>
                                      <p:to>
                                        <p:strVal val="visible"/>
                                      </p:to>
                                    </p:set>
                                    <p:animEffect transition="in" filter="wipe(up)">
                                      <p:cBhvr>
                                        <p:cTn id="43" dur="500"/>
                                        <p:tgtEl>
                                          <p:spTgt spid="195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uiExpand="1" build="p" autoUpdateAnimBg="0"/>
      <p:bldP spid="25" grpId="0" animBg="1" autoUpdateAnimBg="0"/>
      <p:bldP spid="3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D2AF38A-D5F9-4846-AB54-C12CAFAB2C6B}" type="slidenum">
              <a:rPr lang="en-US" altLang="zh-CN"/>
              <a:pPr/>
              <a:t>70</a:t>
            </a:fld>
            <a:endParaRPr lang="en-US" altLang="zh-CN"/>
          </a:p>
        </p:txBody>
      </p:sp>
      <p:sp>
        <p:nvSpPr>
          <p:cNvPr id="343042" name="Rectangle 2"/>
          <p:cNvSpPr>
            <a:spLocks noGrp="1" noChangeArrowheads="1"/>
          </p:cNvSpPr>
          <p:nvPr>
            <p:ph type="title"/>
          </p:nvPr>
        </p:nvSpPr>
        <p:spPr>
          <a:xfrm>
            <a:off x="304800" y="152400"/>
            <a:ext cx="8610600" cy="981075"/>
          </a:xfrm>
        </p:spPr>
        <p:txBody>
          <a:bodyPr/>
          <a:lstStyle/>
          <a:p>
            <a:r>
              <a:rPr lang="zh-CN" altLang="en-US" sz="3600" dirty="0">
                <a:latin typeface="宋体" pitchFamily="2" charset="-122"/>
              </a:rPr>
              <a:t>三</a:t>
            </a:r>
            <a:r>
              <a:rPr lang="zh-CN" altLang="en-US" sz="3600" dirty="0" smtClean="0">
                <a:latin typeface="宋体" pitchFamily="2" charset="-122"/>
              </a:rPr>
              <a:t>、</a:t>
            </a:r>
            <a:r>
              <a:rPr lang="en-US" altLang="zh-CN" sz="3600" dirty="0">
                <a:latin typeface="宋体" pitchFamily="2" charset="-122"/>
              </a:rPr>
              <a:t>LEX</a:t>
            </a:r>
            <a:r>
              <a:rPr lang="zh-CN" altLang="en-US" sz="3600" dirty="0">
                <a:latin typeface="宋体" pitchFamily="2" charset="-122"/>
              </a:rPr>
              <a:t>的工作原理</a:t>
            </a:r>
          </a:p>
        </p:txBody>
      </p:sp>
      <p:sp>
        <p:nvSpPr>
          <p:cNvPr id="343043" name="Rectangle 3"/>
          <p:cNvSpPr>
            <a:spLocks noGrp="1" noChangeArrowheads="1"/>
          </p:cNvSpPr>
          <p:nvPr>
            <p:ph type="body" idx="1"/>
          </p:nvPr>
        </p:nvSpPr>
        <p:spPr>
          <a:xfrm>
            <a:off x="381000" y="1431925"/>
            <a:ext cx="5676900" cy="4471988"/>
          </a:xfrm>
        </p:spPr>
        <p:txBody>
          <a:bodyPr/>
          <a:lstStyle/>
          <a:p>
            <a:pPr>
              <a:buFont typeface="Monotype Sorts" pitchFamily="2" charset="2"/>
              <a:buNone/>
            </a:pPr>
            <a:endParaRPr lang="en-US" altLang="zh-CN">
              <a:latin typeface="宋体" pitchFamily="2" charset="-122"/>
            </a:endParaRPr>
          </a:p>
          <a:p>
            <a:pPr>
              <a:buFont typeface="Monotype Sorts" pitchFamily="2" charset="2"/>
              <a:buNone/>
            </a:pPr>
            <a:r>
              <a:rPr lang="en-US" altLang="zh-CN"/>
              <a:t>1. LEX</a:t>
            </a:r>
            <a:r>
              <a:rPr lang="zh-CN" altLang="en-US"/>
              <a:t>的工作过程</a:t>
            </a:r>
          </a:p>
          <a:p>
            <a:pPr>
              <a:buFont typeface="Monotype Sorts" pitchFamily="2" charset="2"/>
              <a:buNone/>
            </a:pPr>
            <a:r>
              <a:rPr lang="en-US" altLang="zh-CN"/>
              <a:t>2. </a:t>
            </a:r>
            <a:r>
              <a:rPr lang="zh-CN" altLang="en-US"/>
              <a:t>处理二义性问题的两条规则</a:t>
            </a:r>
          </a:p>
          <a:p>
            <a:pPr>
              <a:buFont typeface="Monotype Sorts" pitchFamily="2" charset="2"/>
              <a:buNone/>
            </a:pPr>
            <a:r>
              <a:rPr lang="en-US" altLang="zh-CN"/>
              <a:t>3. LEX</a:t>
            </a:r>
            <a:r>
              <a:rPr lang="zh-CN" altLang="en-US"/>
              <a:t>工作过程举例</a:t>
            </a:r>
          </a:p>
          <a:p>
            <a:pPr>
              <a:buFont typeface="Monotype Sorts" pitchFamily="2" charset="2"/>
              <a:buNone/>
            </a:pPr>
            <a:r>
              <a:rPr lang="en-US" altLang="zh-CN"/>
              <a:t>4. </a:t>
            </a:r>
            <a:r>
              <a:rPr lang="zh-CN" altLang="en-US"/>
              <a:t>控制执行程序</a:t>
            </a:r>
            <a:endParaRPr lang="zh-CN" altLang="en-US">
              <a:latin typeface="宋体" pitchFamily="2" charset="-122"/>
            </a:endParaRPr>
          </a:p>
        </p:txBody>
      </p:sp>
    </p:spTree>
    <p:extLst>
      <p:ext uri="{BB962C8B-B14F-4D97-AF65-F5344CB8AC3E}">
        <p14:creationId xmlns:p14="http://schemas.microsoft.com/office/powerpoint/2010/main" val="2829413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3"/>
                                        </p:tgtEl>
                                        <p:attrNameLst>
                                          <p:attrName>style.visibility</p:attrName>
                                        </p:attrNameLst>
                                      </p:cBhvr>
                                      <p:to>
                                        <p:strVal val="visible"/>
                                      </p:to>
                                    </p:set>
                                    <p:animEffect transition="in" filter="wipe(up)">
                                      <p:cBhvr>
                                        <p:cTn id="7" dur="500"/>
                                        <p:tgtEl>
                                          <p:spTgt spid="343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灯片编号占位符 3"/>
          <p:cNvSpPr>
            <a:spLocks noGrp="1"/>
          </p:cNvSpPr>
          <p:nvPr>
            <p:ph type="sldNum" sz="quarter" idx="10"/>
          </p:nvPr>
        </p:nvSpPr>
        <p:spPr/>
        <p:txBody>
          <a:bodyPr/>
          <a:lstStyle/>
          <a:p>
            <a:fld id="{F85ACEEB-5E82-4E36-9E6C-F881BD398A73}" type="slidenum">
              <a:rPr lang="en-US" altLang="zh-CN"/>
              <a:pPr/>
              <a:t>71</a:t>
            </a:fld>
            <a:endParaRPr lang="en-US" altLang="zh-CN"/>
          </a:p>
        </p:txBody>
      </p:sp>
      <p:sp>
        <p:nvSpPr>
          <p:cNvPr id="316418" name="Rectangle 2"/>
          <p:cNvSpPr>
            <a:spLocks noGrp="1" noChangeArrowheads="1"/>
          </p:cNvSpPr>
          <p:nvPr>
            <p:ph type="title"/>
          </p:nvPr>
        </p:nvSpPr>
        <p:spPr/>
        <p:txBody>
          <a:bodyPr/>
          <a:lstStyle/>
          <a:p>
            <a:r>
              <a:rPr lang="en-US" altLang="zh-CN" sz="3600">
                <a:latin typeface="宋体" pitchFamily="2" charset="-122"/>
              </a:rPr>
              <a:t>1.</a:t>
            </a:r>
            <a:r>
              <a:rPr lang="zh-CN" altLang="en-US" sz="3600">
                <a:latin typeface="宋体" pitchFamily="2" charset="-122"/>
              </a:rPr>
              <a:t>工作过程</a:t>
            </a:r>
            <a:endParaRPr lang="zh-CN" altLang="en-US" sz="4400"/>
          </a:p>
        </p:txBody>
      </p:sp>
      <p:sp>
        <p:nvSpPr>
          <p:cNvPr id="316419" name="Rectangle 3"/>
          <p:cNvSpPr>
            <a:spLocks noGrp="1" noChangeArrowheads="1"/>
          </p:cNvSpPr>
          <p:nvPr>
            <p:ph type="body" idx="1"/>
          </p:nvPr>
        </p:nvSpPr>
        <p:spPr>
          <a:xfrm>
            <a:off x="228600" y="1219200"/>
            <a:ext cx="8686800" cy="1568450"/>
          </a:xfrm>
        </p:spPr>
        <p:txBody>
          <a:bodyPr/>
          <a:lstStyle/>
          <a:p>
            <a:r>
              <a:rPr lang="zh-CN" altLang="en-US">
                <a:latin typeface="宋体" pitchFamily="2" charset="-122"/>
              </a:rPr>
              <a:t>扫描每一条翻译规则</a:t>
            </a:r>
            <a:r>
              <a:rPr lang="en-US" altLang="zh-CN">
                <a:latin typeface="宋体" pitchFamily="2" charset="-122"/>
              </a:rPr>
              <a:t>Pi</a:t>
            </a:r>
            <a:r>
              <a:rPr lang="zh-CN" altLang="en-US">
                <a:latin typeface="宋体" pitchFamily="2" charset="-122"/>
              </a:rPr>
              <a:t>，为之构造一个非确定的有限自动机</a:t>
            </a:r>
            <a:r>
              <a:rPr lang="en-US" altLang="zh-CN">
                <a:latin typeface="宋体" pitchFamily="2" charset="-122"/>
              </a:rPr>
              <a:t>NFA Mi</a:t>
            </a:r>
          </a:p>
          <a:p>
            <a:r>
              <a:rPr lang="zh-CN" altLang="en-US">
                <a:latin typeface="宋体" pitchFamily="2" charset="-122"/>
              </a:rPr>
              <a:t>将各条翻译规则对应的</a:t>
            </a:r>
            <a:r>
              <a:rPr lang="en-US" altLang="zh-CN">
                <a:latin typeface="宋体" pitchFamily="2" charset="-122"/>
              </a:rPr>
              <a:t>NFA Mi</a:t>
            </a:r>
            <a:r>
              <a:rPr lang="zh-CN" altLang="en-US">
                <a:latin typeface="宋体" pitchFamily="2" charset="-122"/>
              </a:rPr>
              <a:t>合并为一个新的</a:t>
            </a:r>
            <a:r>
              <a:rPr lang="en-US" altLang="zh-CN">
                <a:latin typeface="宋体" pitchFamily="2" charset="-122"/>
              </a:rPr>
              <a:t>NFA M</a:t>
            </a:r>
          </a:p>
        </p:txBody>
      </p:sp>
      <p:grpSp>
        <p:nvGrpSpPr>
          <p:cNvPr id="316420" name="Group 4"/>
          <p:cNvGrpSpPr>
            <a:grpSpLocks/>
          </p:cNvGrpSpPr>
          <p:nvPr/>
        </p:nvGrpSpPr>
        <p:grpSpPr bwMode="auto">
          <a:xfrm>
            <a:off x="1556665" y="2978950"/>
            <a:ext cx="3609975" cy="2374900"/>
            <a:chOff x="624" y="1877"/>
            <a:chExt cx="2274" cy="1496"/>
          </a:xfrm>
        </p:grpSpPr>
        <p:grpSp>
          <p:nvGrpSpPr>
            <p:cNvPr id="316421" name="Group 5"/>
            <p:cNvGrpSpPr>
              <a:grpSpLocks/>
            </p:cNvGrpSpPr>
            <p:nvPr/>
          </p:nvGrpSpPr>
          <p:grpSpPr bwMode="auto">
            <a:xfrm>
              <a:off x="1197" y="2337"/>
              <a:ext cx="371" cy="422"/>
              <a:chOff x="1197" y="2337"/>
              <a:chExt cx="371" cy="422"/>
            </a:xfrm>
          </p:grpSpPr>
          <p:sp>
            <p:nvSpPr>
              <p:cNvPr id="316422" name="Oval 6"/>
              <p:cNvSpPr>
                <a:spLocks noChangeArrowheads="1"/>
              </p:cNvSpPr>
              <p:nvPr/>
            </p:nvSpPr>
            <p:spPr bwMode="auto">
              <a:xfrm>
                <a:off x="1237" y="2337"/>
                <a:ext cx="240" cy="27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6423" name="Text Box 7"/>
              <p:cNvSpPr txBox="1">
                <a:spLocks noChangeArrowheads="1"/>
              </p:cNvSpPr>
              <p:nvPr/>
            </p:nvSpPr>
            <p:spPr bwMode="auto">
              <a:xfrm>
                <a:off x="1197" y="2352"/>
                <a:ext cx="37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0">
                    <a:ea typeface="宋体" pitchFamily="2" charset="-122"/>
                  </a:rPr>
                  <a:t>  0</a:t>
                </a:r>
              </a:p>
            </p:txBody>
          </p:sp>
        </p:grpSp>
        <p:sp>
          <p:nvSpPr>
            <p:cNvPr id="316442" name="Text Box 26"/>
            <p:cNvSpPr txBox="1">
              <a:spLocks noChangeArrowheads="1"/>
            </p:cNvSpPr>
            <p:nvPr/>
          </p:nvSpPr>
          <p:spPr bwMode="auto">
            <a:xfrm>
              <a:off x="2143" y="1877"/>
              <a:ext cx="755" cy="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000" b="0">
                  <a:ea typeface="宋体" pitchFamily="2" charset="-122"/>
                </a:rPr>
                <a:t>NFA M</a:t>
              </a:r>
              <a:r>
                <a:rPr lang="en-US" altLang="zh-CN" sz="2000" b="0" baseline="-25000">
                  <a:ea typeface="宋体" pitchFamily="2" charset="-122"/>
                </a:rPr>
                <a:t>1</a:t>
              </a:r>
              <a:endParaRPr lang="en-US" altLang="zh-CN" sz="2000" b="0">
                <a:ea typeface="宋体" pitchFamily="2" charset="-122"/>
              </a:endParaRPr>
            </a:p>
          </p:txBody>
        </p:sp>
        <p:sp>
          <p:nvSpPr>
            <p:cNvPr id="316443" name="Text Box 27"/>
            <p:cNvSpPr txBox="1">
              <a:spLocks noChangeArrowheads="1"/>
            </p:cNvSpPr>
            <p:nvPr/>
          </p:nvSpPr>
          <p:spPr bwMode="auto">
            <a:xfrm>
              <a:off x="2143" y="2330"/>
              <a:ext cx="755" cy="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000" b="0" dirty="0">
                  <a:ea typeface="宋体" pitchFamily="2" charset="-122"/>
                </a:rPr>
                <a:t>NFA </a:t>
              </a:r>
              <a:r>
                <a:rPr lang="en-US" altLang="zh-CN" sz="2000" b="0" dirty="0" smtClean="0">
                  <a:ea typeface="宋体" pitchFamily="2" charset="-122"/>
                </a:rPr>
                <a:t>M</a:t>
              </a:r>
              <a:r>
                <a:rPr lang="en-US" altLang="zh-CN" sz="2000" b="0" baseline="-25000" dirty="0" smtClean="0">
                  <a:ea typeface="宋体" pitchFamily="2" charset="-122"/>
                </a:rPr>
                <a:t>2</a:t>
              </a:r>
              <a:endParaRPr lang="en-US" altLang="zh-CN" sz="2000" b="0" baseline="-25000" dirty="0">
                <a:ea typeface="宋体" pitchFamily="2" charset="-122"/>
              </a:endParaRPr>
            </a:p>
          </p:txBody>
        </p:sp>
        <p:sp>
          <p:nvSpPr>
            <p:cNvPr id="316444" name="Text Box 28"/>
            <p:cNvSpPr txBox="1">
              <a:spLocks noChangeArrowheads="1"/>
            </p:cNvSpPr>
            <p:nvPr/>
          </p:nvSpPr>
          <p:spPr bwMode="auto">
            <a:xfrm>
              <a:off x="2143" y="3010"/>
              <a:ext cx="755" cy="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000" b="0" dirty="0">
                  <a:ea typeface="宋体" pitchFamily="2" charset="-122"/>
                </a:rPr>
                <a:t>NFA </a:t>
              </a:r>
              <a:r>
                <a:rPr lang="en-US" altLang="zh-CN" sz="2000" b="0" dirty="0" err="1" smtClean="0">
                  <a:ea typeface="宋体" pitchFamily="2" charset="-122"/>
                </a:rPr>
                <a:t>M</a:t>
              </a:r>
              <a:r>
                <a:rPr lang="en-US" altLang="zh-CN" sz="2000" b="0" baseline="-25000" dirty="0" err="1" smtClean="0">
                  <a:ea typeface="宋体" pitchFamily="2" charset="-122"/>
                </a:rPr>
                <a:t>n</a:t>
              </a:r>
              <a:endParaRPr lang="en-US" altLang="zh-CN" sz="2000" b="0" dirty="0">
                <a:ea typeface="宋体" pitchFamily="2" charset="-122"/>
              </a:endParaRPr>
            </a:p>
          </p:txBody>
        </p:sp>
        <p:sp>
          <p:nvSpPr>
            <p:cNvPr id="316451" name="Line 35"/>
            <p:cNvSpPr>
              <a:spLocks noChangeShapeType="1"/>
            </p:cNvSpPr>
            <p:nvPr/>
          </p:nvSpPr>
          <p:spPr bwMode="auto">
            <a:xfrm flipV="1">
              <a:off x="1454" y="2075"/>
              <a:ext cx="673" cy="3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6452" name="Line 36"/>
            <p:cNvSpPr>
              <a:spLocks noChangeShapeType="1"/>
            </p:cNvSpPr>
            <p:nvPr/>
          </p:nvSpPr>
          <p:spPr bwMode="auto">
            <a:xfrm>
              <a:off x="1489" y="2496"/>
              <a:ext cx="6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6453" name="Line 37"/>
            <p:cNvSpPr>
              <a:spLocks noChangeShapeType="1"/>
            </p:cNvSpPr>
            <p:nvPr/>
          </p:nvSpPr>
          <p:spPr bwMode="auto">
            <a:xfrm>
              <a:off x="1446" y="2586"/>
              <a:ext cx="679" cy="5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6454" name="Text Box 38"/>
            <p:cNvSpPr txBox="1">
              <a:spLocks noChangeArrowheads="1"/>
            </p:cNvSpPr>
            <p:nvPr/>
          </p:nvSpPr>
          <p:spPr bwMode="auto">
            <a:xfrm>
              <a:off x="1574" y="1923"/>
              <a:ext cx="37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0">
                  <a:ea typeface="宋体" pitchFamily="2" charset="-122"/>
                  <a:sym typeface="Symbol" pitchFamily="18" charset="2"/>
                </a:rPr>
                <a:t></a:t>
              </a:r>
              <a:endParaRPr lang="en-US" altLang="zh-CN" sz="2000" b="0">
                <a:ea typeface="宋体" pitchFamily="2" charset="-122"/>
              </a:endParaRPr>
            </a:p>
          </p:txBody>
        </p:sp>
        <p:sp>
          <p:nvSpPr>
            <p:cNvPr id="316461" name="Text Box 45"/>
            <p:cNvSpPr txBox="1">
              <a:spLocks noChangeArrowheads="1"/>
            </p:cNvSpPr>
            <p:nvPr/>
          </p:nvSpPr>
          <p:spPr bwMode="auto">
            <a:xfrm>
              <a:off x="1583" y="2796"/>
              <a:ext cx="37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0">
                  <a:ea typeface="宋体" pitchFamily="2" charset="-122"/>
                  <a:sym typeface="Symbol" pitchFamily="18" charset="2"/>
                </a:rPr>
                <a:t></a:t>
              </a:r>
              <a:endParaRPr lang="en-US" altLang="zh-CN" sz="2000" b="0">
                <a:ea typeface="宋体" pitchFamily="2" charset="-122"/>
              </a:endParaRPr>
            </a:p>
          </p:txBody>
        </p:sp>
        <p:sp>
          <p:nvSpPr>
            <p:cNvPr id="316462" name="Text Box 46"/>
            <p:cNvSpPr txBox="1">
              <a:spLocks noChangeArrowheads="1"/>
            </p:cNvSpPr>
            <p:nvPr/>
          </p:nvSpPr>
          <p:spPr bwMode="auto">
            <a:xfrm>
              <a:off x="1571" y="2405"/>
              <a:ext cx="37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0">
                  <a:ea typeface="宋体" pitchFamily="2" charset="-122"/>
                  <a:sym typeface="Symbol" pitchFamily="18" charset="2"/>
                </a:rPr>
                <a:t></a:t>
              </a:r>
              <a:endParaRPr lang="en-US" altLang="zh-CN" sz="2000" b="0">
                <a:ea typeface="宋体" pitchFamily="2" charset="-122"/>
              </a:endParaRPr>
            </a:p>
          </p:txBody>
        </p:sp>
        <p:sp>
          <p:nvSpPr>
            <p:cNvPr id="316463" name="Text Box 47"/>
            <p:cNvSpPr txBox="1">
              <a:spLocks noChangeArrowheads="1"/>
            </p:cNvSpPr>
            <p:nvPr/>
          </p:nvSpPr>
          <p:spPr bwMode="auto">
            <a:xfrm>
              <a:off x="624" y="2182"/>
              <a:ext cx="5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b="0">
                  <a:latin typeface="宋体" pitchFamily="2" charset="-122"/>
                  <a:ea typeface="宋体" pitchFamily="2" charset="-122"/>
                </a:rPr>
                <a:t>开始</a:t>
              </a:r>
            </a:p>
          </p:txBody>
        </p:sp>
        <p:sp>
          <p:nvSpPr>
            <p:cNvPr id="316464" name="Line 48"/>
            <p:cNvSpPr>
              <a:spLocks noChangeShapeType="1"/>
            </p:cNvSpPr>
            <p:nvPr/>
          </p:nvSpPr>
          <p:spPr bwMode="auto">
            <a:xfrm>
              <a:off x="760" y="2496"/>
              <a:ext cx="466"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316465" name="Rectangle 49"/>
          <p:cNvSpPr>
            <a:spLocks noChangeArrowheads="1"/>
          </p:cNvSpPr>
          <p:nvPr/>
        </p:nvSpPr>
        <p:spPr bwMode="auto">
          <a:xfrm>
            <a:off x="228600" y="5562600"/>
            <a:ext cx="86868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将</a:t>
            </a:r>
            <a:r>
              <a:rPr lang="en-US" altLang="zh-CN" sz="2800">
                <a:latin typeface="宋体" pitchFamily="2" charset="-122"/>
              </a:rPr>
              <a:t>NFA M</a:t>
            </a:r>
            <a:r>
              <a:rPr lang="zh-CN" altLang="en-US" sz="2800">
                <a:latin typeface="宋体" pitchFamily="2" charset="-122"/>
              </a:rPr>
              <a:t>确定化为</a:t>
            </a:r>
            <a:r>
              <a:rPr lang="en-US" altLang="zh-CN" sz="2800">
                <a:latin typeface="宋体" pitchFamily="2" charset="-122"/>
              </a:rPr>
              <a:t>DFA D</a:t>
            </a:r>
            <a:r>
              <a:rPr lang="zh-CN" altLang="en-US" sz="2800">
                <a:latin typeface="宋体" pitchFamily="2" charset="-122"/>
              </a:rPr>
              <a:t>，并生成该</a:t>
            </a:r>
            <a:r>
              <a:rPr lang="en-US" altLang="zh-CN" sz="2800">
                <a:latin typeface="宋体" pitchFamily="2" charset="-122"/>
              </a:rPr>
              <a:t>DFA D</a:t>
            </a:r>
            <a:r>
              <a:rPr lang="zh-CN" altLang="en-US" sz="2800">
                <a:latin typeface="宋体" pitchFamily="2" charset="-122"/>
              </a:rPr>
              <a:t>的状态转换矩阵和控制执行程序。</a:t>
            </a:r>
            <a:endParaRPr lang="zh-CN" altLang="en-US">
              <a:latin typeface="宋体" pitchFamily="2" charset="-122"/>
            </a:endParaRPr>
          </a:p>
        </p:txBody>
      </p:sp>
    </p:spTree>
    <p:extLst>
      <p:ext uri="{BB962C8B-B14F-4D97-AF65-F5344CB8AC3E}">
        <p14:creationId xmlns:p14="http://schemas.microsoft.com/office/powerpoint/2010/main" val="4276850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wipe(up)">
                                      <p:cBhvr>
                                        <p:cTn id="7" dur="500"/>
                                        <p:tgtEl>
                                          <p:spTgt spid="316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19">
                                            <p:txEl>
                                              <p:pRg st="1" end="1"/>
                                            </p:txEl>
                                          </p:spTgt>
                                        </p:tgtEl>
                                        <p:attrNameLst>
                                          <p:attrName>style.visibility</p:attrName>
                                        </p:attrNameLst>
                                      </p:cBhvr>
                                      <p:to>
                                        <p:strVal val="visible"/>
                                      </p:to>
                                    </p:set>
                                    <p:animEffect transition="in" filter="wipe(up)">
                                      <p:cBhvr>
                                        <p:cTn id="12" dur="500"/>
                                        <p:tgtEl>
                                          <p:spTgt spid="316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6420"/>
                                        </p:tgtEl>
                                        <p:attrNameLst>
                                          <p:attrName>style.visibility</p:attrName>
                                        </p:attrNameLst>
                                      </p:cBhvr>
                                      <p:to>
                                        <p:strVal val="visible"/>
                                      </p:to>
                                    </p:set>
                                    <p:animEffect transition="in" filter="wipe(left)">
                                      <p:cBhvr>
                                        <p:cTn id="17" dur="500"/>
                                        <p:tgtEl>
                                          <p:spTgt spid="316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65">
                                            <p:txEl>
                                              <p:pRg st="0" end="0"/>
                                            </p:txEl>
                                          </p:spTgt>
                                        </p:tgtEl>
                                        <p:attrNameLst>
                                          <p:attrName>style.visibility</p:attrName>
                                        </p:attrNameLst>
                                      </p:cBhvr>
                                      <p:to>
                                        <p:strVal val="visible"/>
                                      </p:to>
                                    </p:set>
                                    <p:animEffect transition="in" filter="wipe(up)">
                                      <p:cBhvr>
                                        <p:cTn id="22" dur="500"/>
                                        <p:tgtEl>
                                          <p:spTgt spid="3164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P spid="31646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556913A-58A5-42FC-AE07-95485D89B5D0}" type="slidenum">
              <a:rPr lang="en-US" altLang="zh-CN"/>
              <a:pPr/>
              <a:t>72</a:t>
            </a:fld>
            <a:endParaRPr lang="en-US" altLang="zh-CN"/>
          </a:p>
        </p:txBody>
      </p:sp>
      <p:sp>
        <p:nvSpPr>
          <p:cNvPr id="318466" name="Rectangle 2"/>
          <p:cNvSpPr>
            <a:spLocks noGrp="1" noChangeArrowheads="1"/>
          </p:cNvSpPr>
          <p:nvPr>
            <p:ph type="title"/>
          </p:nvPr>
        </p:nvSpPr>
        <p:spPr/>
        <p:txBody>
          <a:bodyPr/>
          <a:lstStyle/>
          <a:p>
            <a:r>
              <a:rPr lang="en-US" altLang="zh-CN" sz="3600" dirty="0" smtClean="0">
                <a:latin typeface="宋体" pitchFamily="2" charset="-122"/>
              </a:rPr>
              <a:t>2.</a:t>
            </a:r>
            <a:r>
              <a:rPr lang="zh-CN" altLang="en-US" sz="3600" dirty="0" smtClean="0">
                <a:latin typeface="宋体" pitchFamily="2" charset="-122"/>
              </a:rPr>
              <a:t>识别单词时的二义性</a:t>
            </a:r>
            <a:r>
              <a:rPr lang="zh-CN" altLang="en-US" sz="3600" dirty="0">
                <a:latin typeface="宋体" pitchFamily="2" charset="-122"/>
              </a:rPr>
              <a:t>处理</a:t>
            </a:r>
            <a:endParaRPr lang="zh-CN" altLang="en-US" sz="4400" dirty="0"/>
          </a:p>
        </p:txBody>
      </p:sp>
      <p:sp>
        <p:nvSpPr>
          <p:cNvPr id="318467" name="Rectangle 3"/>
          <p:cNvSpPr>
            <a:spLocks noGrp="1" noChangeArrowheads="1"/>
          </p:cNvSpPr>
          <p:nvPr>
            <p:ph type="body" idx="1"/>
          </p:nvPr>
        </p:nvSpPr>
        <p:spPr>
          <a:xfrm>
            <a:off x="228600" y="1219200"/>
            <a:ext cx="8483600" cy="5181600"/>
          </a:xfrm>
        </p:spPr>
        <p:txBody>
          <a:bodyPr/>
          <a:lstStyle/>
          <a:p>
            <a:r>
              <a:rPr lang="zh-CN" altLang="en-US" sz="2400" dirty="0">
                <a:latin typeface="宋体" pitchFamily="2" charset="-122"/>
              </a:rPr>
              <a:t>最长匹配原则</a:t>
            </a:r>
          </a:p>
          <a:p>
            <a:pPr lvl="1"/>
            <a:r>
              <a:rPr lang="zh-CN" altLang="en-US" dirty="0"/>
              <a:t>在识别单词符号过程中，当有几个规则看来都适用时，则实施最长匹配的那个规则</a:t>
            </a:r>
            <a:endParaRPr lang="zh-CN" altLang="en-US" dirty="0">
              <a:latin typeface="宋体" pitchFamily="2" charset="-122"/>
            </a:endParaRPr>
          </a:p>
          <a:p>
            <a:r>
              <a:rPr lang="zh-CN" altLang="en-US" sz="2400" dirty="0" smtClean="0">
                <a:latin typeface="宋体" pitchFamily="2" charset="-122"/>
              </a:rPr>
              <a:t>优先</a:t>
            </a:r>
            <a:r>
              <a:rPr lang="zh-CN" altLang="en-US" sz="2400" dirty="0">
                <a:latin typeface="宋体" pitchFamily="2" charset="-122"/>
              </a:rPr>
              <a:t>匹配原则</a:t>
            </a:r>
          </a:p>
          <a:p>
            <a:pPr lvl="1"/>
            <a:r>
              <a:rPr lang="zh-CN" altLang="en-US" dirty="0"/>
              <a:t>如有几条规则可以同时匹配一字符串，并且匹配的长度相同，则实施最上面的规则</a:t>
            </a:r>
            <a:r>
              <a:rPr lang="zh-CN" altLang="en-US" dirty="0" smtClean="0"/>
              <a:t>。</a:t>
            </a:r>
            <a:endParaRPr lang="en-US" altLang="zh-CN" dirty="0" smtClean="0"/>
          </a:p>
          <a:p>
            <a:pPr lvl="1"/>
            <a:endParaRPr lang="en-US" altLang="zh-CN" dirty="0"/>
          </a:p>
          <a:p>
            <a:r>
              <a:rPr lang="zh-CN" altLang="zh-CN" sz="2400" dirty="0"/>
              <a:t>如果有一些内容不匹配任何规则，则</a:t>
            </a:r>
            <a:r>
              <a:rPr lang="en-US" altLang="zh-CN" sz="2400" dirty="0"/>
              <a:t>LEX</a:t>
            </a:r>
            <a:r>
              <a:rPr lang="zh-CN" altLang="zh-CN" sz="2400" dirty="0"/>
              <a:t>将会把它拷贝到标准</a:t>
            </a:r>
            <a:r>
              <a:rPr lang="zh-CN" altLang="zh-CN" sz="2400" dirty="0" smtClean="0"/>
              <a:t>输出</a:t>
            </a:r>
            <a:endParaRPr lang="zh-CN" altLang="en-US" sz="2400" dirty="0"/>
          </a:p>
        </p:txBody>
      </p:sp>
    </p:spTree>
    <p:extLst>
      <p:ext uri="{BB962C8B-B14F-4D97-AF65-F5344CB8AC3E}">
        <p14:creationId xmlns:p14="http://schemas.microsoft.com/office/powerpoint/2010/main" val="2037604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8467"/>
                                        </p:tgtEl>
                                        <p:attrNameLst>
                                          <p:attrName>style.visibility</p:attrName>
                                        </p:attrNameLst>
                                      </p:cBhvr>
                                      <p:to>
                                        <p:strVal val="visible"/>
                                      </p:to>
                                    </p:set>
                                    <p:animEffect transition="in" filter="wipe(up)">
                                      <p:cBhvr>
                                        <p:cTn id="7" dur="500"/>
                                        <p:tgtEl>
                                          <p:spTgt spid="31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6B10BFF-E0E1-417B-9992-2A67B3709FFF}" type="slidenum">
              <a:rPr lang="en-US" altLang="zh-CN"/>
              <a:pPr/>
              <a:t>73</a:t>
            </a:fld>
            <a:endParaRPr lang="en-US" altLang="zh-CN"/>
          </a:p>
        </p:txBody>
      </p:sp>
      <p:sp>
        <p:nvSpPr>
          <p:cNvPr id="320514" name="Rectangle 2"/>
          <p:cNvSpPr>
            <a:spLocks noGrp="1" noChangeArrowheads="1"/>
          </p:cNvSpPr>
          <p:nvPr>
            <p:ph type="title"/>
          </p:nvPr>
        </p:nvSpPr>
        <p:spPr/>
        <p:txBody>
          <a:bodyPr/>
          <a:lstStyle/>
          <a:p>
            <a:r>
              <a:rPr lang="en-US" altLang="zh-CN">
                <a:latin typeface="宋体" pitchFamily="2" charset="-122"/>
              </a:rPr>
              <a:t>3.</a:t>
            </a:r>
            <a:r>
              <a:rPr lang="zh-CN" altLang="en-US">
                <a:latin typeface="宋体" pitchFamily="2" charset="-122"/>
              </a:rPr>
              <a:t>工作过程举例</a:t>
            </a:r>
            <a:endParaRPr lang="zh-CN" altLang="en-US" sz="4800"/>
          </a:p>
        </p:txBody>
      </p:sp>
      <p:sp>
        <p:nvSpPr>
          <p:cNvPr id="320515" name="Rectangle 3"/>
          <p:cNvSpPr>
            <a:spLocks noGrp="1" noChangeArrowheads="1"/>
          </p:cNvSpPr>
          <p:nvPr>
            <p:ph type="body" idx="1"/>
          </p:nvPr>
        </p:nvSpPr>
        <p:spPr>
          <a:xfrm>
            <a:off x="784225" y="1219200"/>
            <a:ext cx="7750175" cy="5181600"/>
          </a:xfrm>
        </p:spPr>
        <p:txBody>
          <a:bodyPr/>
          <a:lstStyle/>
          <a:p>
            <a:pPr algn="just">
              <a:buFont typeface="Monotype Sorts" pitchFamily="2" charset="2"/>
              <a:buNone/>
            </a:pPr>
            <a:r>
              <a:rPr lang="en-US" altLang="zh-CN">
                <a:latin typeface="宋体" pitchFamily="2" charset="-122"/>
              </a:rPr>
              <a:t>%%</a:t>
            </a:r>
          </a:p>
          <a:p>
            <a:pPr algn="just">
              <a:buFont typeface="Monotype Sorts" pitchFamily="2" charset="2"/>
              <a:buNone/>
            </a:pPr>
            <a:r>
              <a:rPr lang="en-US" altLang="zh-CN">
                <a:latin typeface="宋体" pitchFamily="2" charset="-122"/>
              </a:rPr>
              <a:t>a           {  }</a:t>
            </a:r>
          </a:p>
          <a:p>
            <a:pPr algn="just">
              <a:buFont typeface="Monotype Sorts" pitchFamily="2" charset="2"/>
              <a:buNone/>
            </a:pPr>
            <a:r>
              <a:rPr lang="en-US" altLang="zh-CN">
                <a:latin typeface="宋体" pitchFamily="2" charset="-122"/>
              </a:rPr>
              <a:t>abb         {  }</a:t>
            </a:r>
          </a:p>
          <a:p>
            <a:pPr algn="just">
              <a:buFont typeface="Monotype Sorts" pitchFamily="2" charset="2"/>
              <a:buNone/>
            </a:pPr>
            <a:r>
              <a:rPr lang="en-US" altLang="zh-CN">
                <a:latin typeface="宋体" pitchFamily="2" charset="-122"/>
              </a:rPr>
              <a:t>{a}</a:t>
            </a:r>
            <a:r>
              <a:rPr lang="en-US" altLang="zh-CN" baseline="30000">
                <a:latin typeface="宋体" pitchFamily="2" charset="-122"/>
              </a:rPr>
              <a:t>*</a:t>
            </a:r>
            <a:r>
              <a:rPr lang="en-US" altLang="zh-CN">
                <a:latin typeface="宋体" pitchFamily="2" charset="-122"/>
              </a:rPr>
              <a:t>b{b}</a:t>
            </a:r>
            <a:r>
              <a:rPr lang="en-US" altLang="zh-CN" baseline="30000">
                <a:latin typeface="宋体" pitchFamily="2" charset="-122"/>
              </a:rPr>
              <a:t>*</a:t>
            </a:r>
            <a:r>
              <a:rPr lang="en-US" altLang="zh-CN">
                <a:latin typeface="宋体" pitchFamily="2" charset="-122"/>
              </a:rPr>
              <a:t>    {  }</a:t>
            </a:r>
          </a:p>
          <a:p>
            <a:pPr algn="just">
              <a:buFont typeface="Monotype Sorts" pitchFamily="2" charset="2"/>
              <a:buNone/>
            </a:pPr>
            <a:r>
              <a:rPr lang="en-US" altLang="zh-CN">
                <a:latin typeface="宋体" pitchFamily="2" charset="-122"/>
              </a:rPr>
              <a:t>%%</a:t>
            </a:r>
          </a:p>
          <a:p>
            <a:endParaRPr lang="en-US" altLang="zh-CN"/>
          </a:p>
        </p:txBody>
      </p:sp>
    </p:spTree>
    <p:extLst>
      <p:ext uri="{BB962C8B-B14F-4D97-AF65-F5344CB8AC3E}">
        <p14:creationId xmlns:p14="http://schemas.microsoft.com/office/powerpoint/2010/main" val="1892571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0515"/>
                                        </p:tgtEl>
                                        <p:attrNameLst>
                                          <p:attrName>style.visibility</p:attrName>
                                        </p:attrNameLst>
                                      </p:cBhvr>
                                      <p:to>
                                        <p:strVal val="visible"/>
                                      </p:to>
                                    </p:set>
                                    <p:animEffect transition="in" filter="wipe(up)">
                                      <p:cBhvr>
                                        <p:cTn id="7" dur="500"/>
                                        <p:tgtEl>
                                          <p:spTgt spid="320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0"/>
          </p:nvPr>
        </p:nvSpPr>
        <p:spPr/>
        <p:txBody>
          <a:bodyPr/>
          <a:lstStyle/>
          <a:p>
            <a:fld id="{160D890B-D221-4E9B-938C-7993FABFB1F1}" type="slidenum">
              <a:rPr lang="en-US" altLang="zh-CN"/>
              <a:pPr/>
              <a:t>74</a:t>
            </a:fld>
            <a:endParaRPr lang="en-US" altLang="zh-CN"/>
          </a:p>
        </p:txBody>
      </p:sp>
      <p:sp>
        <p:nvSpPr>
          <p:cNvPr id="322562" name="Rectangle 2"/>
          <p:cNvSpPr>
            <a:spLocks noGrp="1" noChangeArrowheads="1"/>
          </p:cNvSpPr>
          <p:nvPr>
            <p:ph type="title"/>
          </p:nvPr>
        </p:nvSpPr>
        <p:spPr>
          <a:xfrm>
            <a:off x="384175" y="152400"/>
            <a:ext cx="8342313" cy="669925"/>
          </a:xfrm>
        </p:spPr>
        <p:txBody>
          <a:bodyPr/>
          <a:lstStyle/>
          <a:p>
            <a:r>
              <a:rPr lang="zh-CN" altLang="en-US" sz="3200">
                <a:latin typeface="宋体" pitchFamily="2" charset="-122"/>
              </a:rPr>
              <a:t>读</a:t>
            </a:r>
            <a:r>
              <a:rPr lang="en-US" altLang="zh-CN" sz="3200">
                <a:latin typeface="宋体" pitchFamily="2" charset="-122"/>
              </a:rPr>
              <a:t>LEX</a:t>
            </a:r>
            <a:r>
              <a:rPr lang="zh-CN" altLang="en-US" sz="3200">
                <a:latin typeface="宋体" pitchFamily="2" charset="-122"/>
              </a:rPr>
              <a:t>源程序，分别生成非确定的有限自动机</a:t>
            </a:r>
            <a:endParaRPr lang="zh-CN" altLang="en-US" sz="4800">
              <a:latin typeface="宋体" pitchFamily="2" charset="-122"/>
            </a:endParaRPr>
          </a:p>
        </p:txBody>
      </p:sp>
      <p:grpSp>
        <p:nvGrpSpPr>
          <p:cNvPr id="322563" name="Group 3"/>
          <p:cNvGrpSpPr>
            <a:grpSpLocks/>
          </p:cNvGrpSpPr>
          <p:nvPr/>
        </p:nvGrpSpPr>
        <p:grpSpPr bwMode="auto">
          <a:xfrm>
            <a:off x="2209800" y="1371600"/>
            <a:ext cx="3124200" cy="838200"/>
            <a:chOff x="720" y="1344"/>
            <a:chExt cx="1968" cy="528"/>
          </a:xfrm>
        </p:grpSpPr>
        <p:sp>
          <p:nvSpPr>
            <p:cNvPr id="322564" name="Text Box 4"/>
            <p:cNvSpPr txBox="1">
              <a:spLocks noChangeArrowheads="1"/>
            </p:cNvSpPr>
            <p:nvPr/>
          </p:nvSpPr>
          <p:spPr bwMode="auto">
            <a:xfrm>
              <a:off x="720" y="1372"/>
              <a:ext cx="695"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itchFamily="2" charset="-122"/>
                </a:rPr>
                <a:t>开始</a:t>
              </a:r>
            </a:p>
          </p:txBody>
        </p:sp>
        <p:sp>
          <p:nvSpPr>
            <p:cNvPr id="322565" name="Line 5"/>
            <p:cNvSpPr>
              <a:spLocks noChangeShapeType="1"/>
            </p:cNvSpPr>
            <p:nvPr/>
          </p:nvSpPr>
          <p:spPr bwMode="auto">
            <a:xfrm>
              <a:off x="851" y="1680"/>
              <a:ext cx="5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2566" name="Oval 6"/>
            <p:cNvSpPr>
              <a:spLocks noChangeArrowheads="1"/>
            </p:cNvSpPr>
            <p:nvPr/>
          </p:nvSpPr>
          <p:spPr bwMode="auto">
            <a:xfrm>
              <a:off x="1389" y="1525"/>
              <a:ext cx="314" cy="3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67" name="Text Box 7"/>
            <p:cNvSpPr txBox="1">
              <a:spLocks noChangeArrowheads="1"/>
            </p:cNvSpPr>
            <p:nvPr/>
          </p:nvSpPr>
          <p:spPr bwMode="auto">
            <a:xfrm>
              <a:off x="1440" y="1497"/>
              <a:ext cx="35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1</a:t>
              </a:r>
            </a:p>
          </p:txBody>
        </p:sp>
        <p:sp>
          <p:nvSpPr>
            <p:cNvPr id="322568" name="Oval 8"/>
            <p:cNvSpPr>
              <a:spLocks noChangeArrowheads="1"/>
            </p:cNvSpPr>
            <p:nvPr/>
          </p:nvSpPr>
          <p:spPr bwMode="auto">
            <a:xfrm>
              <a:off x="2279" y="1512"/>
              <a:ext cx="314" cy="320"/>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69" name="Text Box 9"/>
            <p:cNvSpPr txBox="1">
              <a:spLocks noChangeArrowheads="1"/>
            </p:cNvSpPr>
            <p:nvPr/>
          </p:nvSpPr>
          <p:spPr bwMode="auto">
            <a:xfrm>
              <a:off x="2335" y="1482"/>
              <a:ext cx="35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2800">
                  <a:ea typeface="宋体" pitchFamily="2" charset="-122"/>
                </a:rPr>
                <a:t>2</a:t>
              </a:r>
            </a:p>
          </p:txBody>
        </p:sp>
        <p:sp>
          <p:nvSpPr>
            <p:cNvPr id="322570" name="Line 10"/>
            <p:cNvSpPr>
              <a:spLocks noChangeShapeType="1"/>
            </p:cNvSpPr>
            <p:nvPr/>
          </p:nvSpPr>
          <p:spPr bwMode="auto">
            <a:xfrm>
              <a:off x="1706" y="1676"/>
              <a:ext cx="5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2571" name="Text Box 11"/>
            <p:cNvSpPr txBox="1">
              <a:spLocks noChangeArrowheads="1"/>
            </p:cNvSpPr>
            <p:nvPr/>
          </p:nvSpPr>
          <p:spPr bwMode="auto">
            <a:xfrm>
              <a:off x="1769" y="1344"/>
              <a:ext cx="43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a</a:t>
              </a:r>
            </a:p>
          </p:txBody>
        </p:sp>
      </p:grpSp>
      <p:grpSp>
        <p:nvGrpSpPr>
          <p:cNvPr id="322572" name="Group 12"/>
          <p:cNvGrpSpPr>
            <a:grpSpLocks/>
          </p:cNvGrpSpPr>
          <p:nvPr/>
        </p:nvGrpSpPr>
        <p:grpSpPr bwMode="auto">
          <a:xfrm>
            <a:off x="2232025" y="2743200"/>
            <a:ext cx="6226175" cy="839788"/>
            <a:chOff x="1406" y="1728"/>
            <a:chExt cx="3922" cy="529"/>
          </a:xfrm>
        </p:grpSpPr>
        <p:sp>
          <p:nvSpPr>
            <p:cNvPr id="322573" name="Text Box 13"/>
            <p:cNvSpPr txBox="1">
              <a:spLocks noChangeArrowheads="1"/>
            </p:cNvSpPr>
            <p:nvPr/>
          </p:nvSpPr>
          <p:spPr bwMode="auto">
            <a:xfrm>
              <a:off x="1406" y="1768"/>
              <a:ext cx="695"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itchFamily="2" charset="-122"/>
                </a:rPr>
                <a:t>开始</a:t>
              </a:r>
            </a:p>
          </p:txBody>
        </p:sp>
        <p:sp>
          <p:nvSpPr>
            <p:cNvPr id="322574" name="Line 14"/>
            <p:cNvSpPr>
              <a:spLocks noChangeShapeType="1"/>
            </p:cNvSpPr>
            <p:nvPr/>
          </p:nvSpPr>
          <p:spPr bwMode="auto">
            <a:xfrm>
              <a:off x="1537" y="2064"/>
              <a:ext cx="5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2575" name="Oval 15"/>
            <p:cNvSpPr>
              <a:spLocks noChangeArrowheads="1"/>
            </p:cNvSpPr>
            <p:nvPr/>
          </p:nvSpPr>
          <p:spPr bwMode="auto">
            <a:xfrm>
              <a:off x="2075" y="1909"/>
              <a:ext cx="314" cy="3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76" name="Text Box 16"/>
            <p:cNvSpPr txBox="1">
              <a:spLocks noChangeArrowheads="1"/>
            </p:cNvSpPr>
            <p:nvPr/>
          </p:nvSpPr>
          <p:spPr bwMode="auto">
            <a:xfrm>
              <a:off x="2143" y="1879"/>
              <a:ext cx="35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3</a:t>
              </a:r>
            </a:p>
          </p:txBody>
        </p:sp>
        <p:sp>
          <p:nvSpPr>
            <p:cNvPr id="322577" name="Oval 17"/>
            <p:cNvSpPr>
              <a:spLocks noChangeArrowheads="1"/>
            </p:cNvSpPr>
            <p:nvPr/>
          </p:nvSpPr>
          <p:spPr bwMode="auto">
            <a:xfrm>
              <a:off x="2937" y="1909"/>
              <a:ext cx="314" cy="3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78" name="Text Box 18"/>
            <p:cNvSpPr txBox="1">
              <a:spLocks noChangeArrowheads="1"/>
            </p:cNvSpPr>
            <p:nvPr/>
          </p:nvSpPr>
          <p:spPr bwMode="auto">
            <a:xfrm>
              <a:off x="2976" y="1879"/>
              <a:ext cx="35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4</a:t>
              </a:r>
            </a:p>
          </p:txBody>
        </p:sp>
        <p:sp>
          <p:nvSpPr>
            <p:cNvPr id="322579" name="Oval 19"/>
            <p:cNvSpPr>
              <a:spLocks noChangeArrowheads="1"/>
            </p:cNvSpPr>
            <p:nvPr/>
          </p:nvSpPr>
          <p:spPr bwMode="auto">
            <a:xfrm>
              <a:off x="3934" y="1913"/>
              <a:ext cx="314" cy="3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80" name="Text Box 20"/>
            <p:cNvSpPr txBox="1">
              <a:spLocks noChangeArrowheads="1"/>
            </p:cNvSpPr>
            <p:nvPr/>
          </p:nvSpPr>
          <p:spPr bwMode="auto">
            <a:xfrm>
              <a:off x="3967" y="1883"/>
              <a:ext cx="35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5</a:t>
              </a:r>
            </a:p>
          </p:txBody>
        </p:sp>
        <p:sp>
          <p:nvSpPr>
            <p:cNvPr id="322581" name="Oval 21"/>
            <p:cNvSpPr>
              <a:spLocks noChangeArrowheads="1"/>
            </p:cNvSpPr>
            <p:nvPr/>
          </p:nvSpPr>
          <p:spPr bwMode="auto">
            <a:xfrm>
              <a:off x="4943" y="1894"/>
              <a:ext cx="314" cy="320"/>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82" name="Text Box 22"/>
            <p:cNvSpPr txBox="1">
              <a:spLocks noChangeArrowheads="1"/>
            </p:cNvSpPr>
            <p:nvPr/>
          </p:nvSpPr>
          <p:spPr bwMode="auto">
            <a:xfrm>
              <a:off x="4975" y="1864"/>
              <a:ext cx="35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2800">
                  <a:ea typeface="宋体" pitchFamily="2" charset="-122"/>
                </a:rPr>
                <a:t>6</a:t>
              </a:r>
            </a:p>
          </p:txBody>
        </p:sp>
        <p:sp>
          <p:nvSpPr>
            <p:cNvPr id="322583" name="Line 23"/>
            <p:cNvSpPr>
              <a:spLocks noChangeShapeType="1"/>
            </p:cNvSpPr>
            <p:nvPr/>
          </p:nvSpPr>
          <p:spPr bwMode="auto">
            <a:xfrm>
              <a:off x="2387" y="2060"/>
              <a:ext cx="5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2584" name="Line 24"/>
            <p:cNvSpPr>
              <a:spLocks noChangeShapeType="1"/>
            </p:cNvSpPr>
            <p:nvPr/>
          </p:nvSpPr>
          <p:spPr bwMode="auto">
            <a:xfrm>
              <a:off x="3251" y="2060"/>
              <a:ext cx="6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2585" name="Line 25"/>
            <p:cNvSpPr>
              <a:spLocks noChangeShapeType="1"/>
            </p:cNvSpPr>
            <p:nvPr/>
          </p:nvSpPr>
          <p:spPr bwMode="auto">
            <a:xfrm>
              <a:off x="4246" y="2060"/>
              <a:ext cx="6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2586" name="Text Box 26"/>
            <p:cNvSpPr txBox="1">
              <a:spLocks noChangeArrowheads="1"/>
            </p:cNvSpPr>
            <p:nvPr/>
          </p:nvSpPr>
          <p:spPr bwMode="auto">
            <a:xfrm>
              <a:off x="4355" y="1728"/>
              <a:ext cx="43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2587" name="Text Box 27"/>
            <p:cNvSpPr txBox="1">
              <a:spLocks noChangeArrowheads="1"/>
            </p:cNvSpPr>
            <p:nvPr/>
          </p:nvSpPr>
          <p:spPr bwMode="auto">
            <a:xfrm>
              <a:off x="3384" y="1741"/>
              <a:ext cx="43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2588" name="Text Box 28"/>
            <p:cNvSpPr txBox="1">
              <a:spLocks noChangeArrowheads="1"/>
            </p:cNvSpPr>
            <p:nvPr/>
          </p:nvSpPr>
          <p:spPr bwMode="auto">
            <a:xfrm>
              <a:off x="2415" y="1728"/>
              <a:ext cx="43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a</a:t>
              </a:r>
            </a:p>
          </p:txBody>
        </p:sp>
      </p:grpSp>
      <p:grpSp>
        <p:nvGrpSpPr>
          <p:cNvPr id="322589" name="Group 29"/>
          <p:cNvGrpSpPr>
            <a:grpSpLocks/>
          </p:cNvGrpSpPr>
          <p:nvPr/>
        </p:nvGrpSpPr>
        <p:grpSpPr bwMode="auto">
          <a:xfrm>
            <a:off x="2736850" y="4017963"/>
            <a:ext cx="3511550" cy="1392237"/>
            <a:chOff x="734" y="2437"/>
            <a:chExt cx="2212" cy="877"/>
          </a:xfrm>
        </p:grpSpPr>
        <p:sp>
          <p:nvSpPr>
            <p:cNvPr id="322590" name="Text Box 30"/>
            <p:cNvSpPr txBox="1">
              <a:spLocks noChangeArrowheads="1"/>
            </p:cNvSpPr>
            <p:nvPr/>
          </p:nvSpPr>
          <p:spPr bwMode="auto">
            <a:xfrm>
              <a:off x="734" y="2830"/>
              <a:ext cx="695"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itchFamily="2" charset="-122"/>
                </a:rPr>
                <a:t>开始</a:t>
              </a:r>
            </a:p>
          </p:txBody>
        </p:sp>
        <p:sp>
          <p:nvSpPr>
            <p:cNvPr id="322591" name="Line 31"/>
            <p:cNvSpPr>
              <a:spLocks noChangeShapeType="1"/>
            </p:cNvSpPr>
            <p:nvPr/>
          </p:nvSpPr>
          <p:spPr bwMode="auto">
            <a:xfrm>
              <a:off x="865" y="3120"/>
              <a:ext cx="5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2592" name="Oval 32"/>
            <p:cNvSpPr>
              <a:spLocks noChangeArrowheads="1"/>
            </p:cNvSpPr>
            <p:nvPr/>
          </p:nvSpPr>
          <p:spPr bwMode="auto">
            <a:xfrm>
              <a:off x="1403" y="2954"/>
              <a:ext cx="314" cy="3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93" name="Text Box 33"/>
            <p:cNvSpPr txBox="1">
              <a:spLocks noChangeArrowheads="1"/>
            </p:cNvSpPr>
            <p:nvPr/>
          </p:nvSpPr>
          <p:spPr bwMode="auto">
            <a:xfrm>
              <a:off x="1471" y="2924"/>
              <a:ext cx="35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7</a:t>
              </a:r>
            </a:p>
          </p:txBody>
        </p:sp>
        <p:sp>
          <p:nvSpPr>
            <p:cNvPr id="322594" name="Oval 34"/>
            <p:cNvSpPr>
              <a:spLocks noChangeArrowheads="1"/>
            </p:cNvSpPr>
            <p:nvPr/>
          </p:nvSpPr>
          <p:spPr bwMode="auto">
            <a:xfrm>
              <a:off x="2265" y="2969"/>
              <a:ext cx="314" cy="320"/>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95" name="Text Box 35"/>
            <p:cNvSpPr txBox="1">
              <a:spLocks noChangeArrowheads="1"/>
            </p:cNvSpPr>
            <p:nvPr/>
          </p:nvSpPr>
          <p:spPr bwMode="auto">
            <a:xfrm>
              <a:off x="2287" y="2939"/>
              <a:ext cx="35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2800">
                  <a:ea typeface="宋体" pitchFamily="2" charset="-122"/>
                </a:rPr>
                <a:t>8</a:t>
              </a:r>
            </a:p>
          </p:txBody>
        </p:sp>
        <p:sp>
          <p:nvSpPr>
            <p:cNvPr id="322596" name="Line 36"/>
            <p:cNvSpPr>
              <a:spLocks noChangeShapeType="1"/>
            </p:cNvSpPr>
            <p:nvPr/>
          </p:nvSpPr>
          <p:spPr bwMode="auto">
            <a:xfrm>
              <a:off x="1741" y="3137"/>
              <a:ext cx="5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2597" name="Arc 37"/>
            <p:cNvSpPr>
              <a:spLocks/>
            </p:cNvSpPr>
            <p:nvPr/>
          </p:nvSpPr>
          <p:spPr bwMode="auto">
            <a:xfrm flipV="1">
              <a:off x="1469" y="2675"/>
              <a:ext cx="287" cy="298"/>
            </a:xfrm>
            <a:custGeom>
              <a:avLst/>
              <a:gdLst>
                <a:gd name="G0" fmla="+- 21600 0 0"/>
                <a:gd name="G1" fmla="+- 18125 0 0"/>
                <a:gd name="G2" fmla="+- 21600 0 0"/>
                <a:gd name="T0" fmla="*/ 33350 w 43200"/>
                <a:gd name="T1" fmla="*/ 0 h 39725"/>
                <a:gd name="T2" fmla="*/ 6009 w 43200"/>
                <a:gd name="T3" fmla="*/ 3176 h 39725"/>
                <a:gd name="T4" fmla="*/ 21600 w 43200"/>
                <a:gd name="T5" fmla="*/ 18125 h 39725"/>
              </a:gdLst>
              <a:ahLst/>
              <a:cxnLst>
                <a:cxn ang="0">
                  <a:pos x="T0" y="T1"/>
                </a:cxn>
                <a:cxn ang="0">
                  <a:pos x="T2" y="T3"/>
                </a:cxn>
                <a:cxn ang="0">
                  <a:pos x="T4" y="T5"/>
                </a:cxn>
              </a:cxnLst>
              <a:rect l="0" t="0" r="r" b="b"/>
              <a:pathLst>
                <a:path w="43200" h="39725" fill="none" extrusionOk="0">
                  <a:moveTo>
                    <a:pt x="33349" y="0"/>
                  </a:moveTo>
                  <a:cubicBezTo>
                    <a:pt x="39492" y="3982"/>
                    <a:pt x="43200" y="10804"/>
                    <a:pt x="43200" y="18125"/>
                  </a:cubicBezTo>
                  <a:cubicBezTo>
                    <a:pt x="43200" y="30054"/>
                    <a:pt x="33529" y="39725"/>
                    <a:pt x="21600" y="39725"/>
                  </a:cubicBezTo>
                  <a:cubicBezTo>
                    <a:pt x="9670" y="39725"/>
                    <a:pt x="0" y="30054"/>
                    <a:pt x="0" y="18125"/>
                  </a:cubicBezTo>
                  <a:cubicBezTo>
                    <a:pt x="-1" y="12553"/>
                    <a:pt x="2152" y="7197"/>
                    <a:pt x="6008" y="3175"/>
                  </a:cubicBezTo>
                </a:path>
                <a:path w="43200" h="39725" stroke="0" extrusionOk="0">
                  <a:moveTo>
                    <a:pt x="33349" y="0"/>
                  </a:moveTo>
                  <a:cubicBezTo>
                    <a:pt x="39492" y="3982"/>
                    <a:pt x="43200" y="10804"/>
                    <a:pt x="43200" y="18125"/>
                  </a:cubicBezTo>
                  <a:cubicBezTo>
                    <a:pt x="43200" y="30054"/>
                    <a:pt x="33529" y="39725"/>
                    <a:pt x="21600" y="39725"/>
                  </a:cubicBezTo>
                  <a:cubicBezTo>
                    <a:pt x="9670" y="39725"/>
                    <a:pt x="0" y="30054"/>
                    <a:pt x="0" y="18125"/>
                  </a:cubicBezTo>
                  <a:cubicBezTo>
                    <a:pt x="-1" y="12553"/>
                    <a:pt x="2152" y="7197"/>
                    <a:pt x="6008" y="3175"/>
                  </a:cubicBezTo>
                  <a:lnTo>
                    <a:pt x="21600" y="18125"/>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98" name="Arc 38"/>
            <p:cNvSpPr>
              <a:spLocks/>
            </p:cNvSpPr>
            <p:nvPr/>
          </p:nvSpPr>
          <p:spPr bwMode="auto">
            <a:xfrm flipV="1">
              <a:off x="2321" y="2675"/>
              <a:ext cx="287" cy="298"/>
            </a:xfrm>
            <a:custGeom>
              <a:avLst/>
              <a:gdLst>
                <a:gd name="G0" fmla="+- 21600 0 0"/>
                <a:gd name="G1" fmla="+- 18125 0 0"/>
                <a:gd name="G2" fmla="+- 21600 0 0"/>
                <a:gd name="T0" fmla="*/ 33350 w 43200"/>
                <a:gd name="T1" fmla="*/ 0 h 39725"/>
                <a:gd name="T2" fmla="*/ 5316 w 43200"/>
                <a:gd name="T3" fmla="*/ 3933 h 39725"/>
                <a:gd name="T4" fmla="*/ 21600 w 43200"/>
                <a:gd name="T5" fmla="*/ 18125 h 39725"/>
              </a:gdLst>
              <a:ahLst/>
              <a:cxnLst>
                <a:cxn ang="0">
                  <a:pos x="T0" y="T1"/>
                </a:cxn>
                <a:cxn ang="0">
                  <a:pos x="T2" y="T3"/>
                </a:cxn>
                <a:cxn ang="0">
                  <a:pos x="T4" y="T5"/>
                </a:cxn>
              </a:cxnLst>
              <a:rect l="0" t="0" r="r" b="b"/>
              <a:pathLst>
                <a:path w="43200" h="39725" fill="none" extrusionOk="0">
                  <a:moveTo>
                    <a:pt x="33349" y="0"/>
                  </a:moveTo>
                  <a:cubicBezTo>
                    <a:pt x="39492" y="3982"/>
                    <a:pt x="43200" y="10804"/>
                    <a:pt x="43200" y="18125"/>
                  </a:cubicBezTo>
                  <a:cubicBezTo>
                    <a:pt x="43200" y="30054"/>
                    <a:pt x="33529" y="39725"/>
                    <a:pt x="21600" y="39725"/>
                  </a:cubicBezTo>
                  <a:cubicBezTo>
                    <a:pt x="9670" y="39725"/>
                    <a:pt x="0" y="30054"/>
                    <a:pt x="0" y="18125"/>
                  </a:cubicBezTo>
                  <a:cubicBezTo>
                    <a:pt x="-1" y="12907"/>
                    <a:pt x="1888" y="7866"/>
                    <a:pt x="5316" y="3933"/>
                  </a:cubicBezTo>
                </a:path>
                <a:path w="43200" h="39725" stroke="0" extrusionOk="0">
                  <a:moveTo>
                    <a:pt x="33349" y="0"/>
                  </a:moveTo>
                  <a:cubicBezTo>
                    <a:pt x="39492" y="3982"/>
                    <a:pt x="43200" y="10804"/>
                    <a:pt x="43200" y="18125"/>
                  </a:cubicBezTo>
                  <a:cubicBezTo>
                    <a:pt x="43200" y="30054"/>
                    <a:pt x="33529" y="39725"/>
                    <a:pt x="21600" y="39725"/>
                  </a:cubicBezTo>
                  <a:cubicBezTo>
                    <a:pt x="9670" y="39725"/>
                    <a:pt x="0" y="30054"/>
                    <a:pt x="0" y="18125"/>
                  </a:cubicBezTo>
                  <a:cubicBezTo>
                    <a:pt x="-1" y="12907"/>
                    <a:pt x="1888" y="7866"/>
                    <a:pt x="5316" y="3933"/>
                  </a:cubicBezTo>
                  <a:lnTo>
                    <a:pt x="21600" y="18125"/>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99" name="Text Box 39"/>
            <p:cNvSpPr txBox="1">
              <a:spLocks noChangeArrowheads="1"/>
            </p:cNvSpPr>
            <p:nvPr/>
          </p:nvSpPr>
          <p:spPr bwMode="auto">
            <a:xfrm>
              <a:off x="2515" y="2479"/>
              <a:ext cx="43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2600" name="Text Box 40"/>
            <p:cNvSpPr txBox="1">
              <a:spLocks noChangeArrowheads="1"/>
            </p:cNvSpPr>
            <p:nvPr/>
          </p:nvSpPr>
          <p:spPr bwMode="auto">
            <a:xfrm>
              <a:off x="1809" y="2812"/>
              <a:ext cx="43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2601" name="Text Box 41"/>
            <p:cNvSpPr txBox="1">
              <a:spLocks noChangeArrowheads="1"/>
            </p:cNvSpPr>
            <p:nvPr/>
          </p:nvSpPr>
          <p:spPr bwMode="auto">
            <a:xfrm>
              <a:off x="1624" y="2437"/>
              <a:ext cx="43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a</a:t>
              </a:r>
            </a:p>
          </p:txBody>
        </p:sp>
      </p:grpSp>
      <p:sp>
        <p:nvSpPr>
          <p:cNvPr id="322602" name="Text Box 42"/>
          <p:cNvSpPr txBox="1">
            <a:spLocks noChangeArrowheads="1"/>
          </p:cNvSpPr>
          <p:nvPr/>
        </p:nvSpPr>
        <p:spPr bwMode="auto">
          <a:xfrm>
            <a:off x="730250" y="1547813"/>
            <a:ext cx="825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宋体" pitchFamily="2" charset="-122"/>
                <a:ea typeface="宋体" pitchFamily="2" charset="-122"/>
              </a:rPr>
              <a:t>a</a:t>
            </a:r>
            <a:r>
              <a:rPr lang="en-US" altLang="zh-CN">
                <a:latin typeface="宋体" pitchFamily="2" charset="-122"/>
                <a:ea typeface="宋体" pitchFamily="2" charset="-122"/>
              </a:rPr>
              <a:t>   </a:t>
            </a:r>
          </a:p>
        </p:txBody>
      </p:sp>
      <p:sp>
        <p:nvSpPr>
          <p:cNvPr id="322603" name="Text Box 43"/>
          <p:cNvSpPr txBox="1">
            <a:spLocks noChangeArrowheads="1"/>
          </p:cNvSpPr>
          <p:nvPr/>
        </p:nvSpPr>
        <p:spPr bwMode="auto">
          <a:xfrm>
            <a:off x="669925" y="2843213"/>
            <a:ext cx="1108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宋体" pitchFamily="2" charset="-122"/>
                <a:ea typeface="宋体" pitchFamily="2" charset="-122"/>
              </a:rPr>
              <a:t>abb</a:t>
            </a:r>
            <a:r>
              <a:rPr lang="en-US" altLang="zh-CN" sz="2000">
                <a:latin typeface="宋体" pitchFamily="2" charset="-122"/>
                <a:ea typeface="宋体" pitchFamily="2" charset="-122"/>
              </a:rPr>
              <a:t>   </a:t>
            </a:r>
          </a:p>
        </p:txBody>
      </p:sp>
      <p:sp>
        <p:nvSpPr>
          <p:cNvPr id="322604" name="Text Box 44"/>
          <p:cNvSpPr txBox="1">
            <a:spLocks noChangeArrowheads="1"/>
          </p:cNvSpPr>
          <p:nvPr/>
        </p:nvSpPr>
        <p:spPr bwMode="auto">
          <a:xfrm>
            <a:off x="593725" y="4651375"/>
            <a:ext cx="1992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宋体" pitchFamily="2" charset="-122"/>
                <a:ea typeface="宋体" pitchFamily="2" charset="-122"/>
              </a:rPr>
              <a:t>{a}</a:t>
            </a:r>
            <a:r>
              <a:rPr lang="en-US" altLang="zh-CN" sz="2800" baseline="30000">
                <a:latin typeface="宋体" pitchFamily="2" charset="-122"/>
                <a:ea typeface="宋体" pitchFamily="2" charset="-122"/>
              </a:rPr>
              <a:t>*</a:t>
            </a:r>
            <a:r>
              <a:rPr lang="en-US" altLang="zh-CN" sz="2800">
                <a:latin typeface="宋体" pitchFamily="2" charset="-122"/>
                <a:ea typeface="宋体" pitchFamily="2" charset="-122"/>
              </a:rPr>
              <a:t>b{b}</a:t>
            </a:r>
            <a:r>
              <a:rPr lang="en-US" altLang="zh-CN" sz="2800" baseline="30000">
                <a:latin typeface="宋体" pitchFamily="2" charset="-122"/>
                <a:ea typeface="宋体" pitchFamily="2" charset="-122"/>
              </a:rPr>
              <a:t>*</a:t>
            </a:r>
            <a:r>
              <a:rPr lang="en-US" altLang="zh-CN">
                <a:latin typeface="宋体" pitchFamily="2" charset="-122"/>
                <a:ea typeface="宋体" pitchFamily="2" charset="-122"/>
              </a:rPr>
              <a:t>  </a:t>
            </a:r>
          </a:p>
        </p:txBody>
      </p:sp>
    </p:spTree>
    <p:extLst>
      <p:ext uri="{BB962C8B-B14F-4D97-AF65-F5344CB8AC3E}">
        <p14:creationId xmlns:p14="http://schemas.microsoft.com/office/powerpoint/2010/main" val="3792940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602"/>
                                        </p:tgtEl>
                                        <p:attrNameLst>
                                          <p:attrName>style.visibility</p:attrName>
                                        </p:attrNameLst>
                                      </p:cBhvr>
                                      <p:to>
                                        <p:strVal val="visible"/>
                                      </p:to>
                                    </p:set>
                                    <p:animEffect transition="in" filter="wipe(left)">
                                      <p:cBhvr>
                                        <p:cTn id="7" dur="500"/>
                                        <p:tgtEl>
                                          <p:spTgt spid="322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2563"/>
                                        </p:tgtEl>
                                        <p:attrNameLst>
                                          <p:attrName>style.visibility</p:attrName>
                                        </p:attrNameLst>
                                      </p:cBhvr>
                                      <p:to>
                                        <p:strVal val="visible"/>
                                      </p:to>
                                    </p:set>
                                    <p:animEffect transition="in" filter="wipe(left)">
                                      <p:cBhvr>
                                        <p:cTn id="12" dur="500"/>
                                        <p:tgtEl>
                                          <p:spTgt spid="322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603"/>
                                        </p:tgtEl>
                                        <p:attrNameLst>
                                          <p:attrName>style.visibility</p:attrName>
                                        </p:attrNameLst>
                                      </p:cBhvr>
                                      <p:to>
                                        <p:strVal val="visible"/>
                                      </p:to>
                                    </p:set>
                                    <p:animEffect transition="in" filter="wipe(left)">
                                      <p:cBhvr>
                                        <p:cTn id="17" dur="500"/>
                                        <p:tgtEl>
                                          <p:spTgt spid="3226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2572"/>
                                        </p:tgtEl>
                                        <p:attrNameLst>
                                          <p:attrName>style.visibility</p:attrName>
                                        </p:attrNameLst>
                                      </p:cBhvr>
                                      <p:to>
                                        <p:strVal val="visible"/>
                                      </p:to>
                                    </p:set>
                                    <p:animEffect transition="in" filter="wipe(left)">
                                      <p:cBhvr>
                                        <p:cTn id="22" dur="500"/>
                                        <p:tgtEl>
                                          <p:spTgt spid="322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2604"/>
                                        </p:tgtEl>
                                        <p:attrNameLst>
                                          <p:attrName>style.visibility</p:attrName>
                                        </p:attrNameLst>
                                      </p:cBhvr>
                                      <p:to>
                                        <p:strVal val="visible"/>
                                      </p:to>
                                    </p:set>
                                    <p:animEffect transition="in" filter="wipe(left)">
                                      <p:cBhvr>
                                        <p:cTn id="27" dur="500"/>
                                        <p:tgtEl>
                                          <p:spTgt spid="3226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22589"/>
                                        </p:tgtEl>
                                        <p:attrNameLst>
                                          <p:attrName>style.visibility</p:attrName>
                                        </p:attrNameLst>
                                      </p:cBhvr>
                                      <p:to>
                                        <p:strVal val="visible"/>
                                      </p:to>
                                    </p:set>
                                    <p:animEffect transition="in" filter="wipe(left)">
                                      <p:cBhvr>
                                        <p:cTn id="32" dur="500"/>
                                        <p:tgtEl>
                                          <p:spTgt spid="322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602" grpId="0" autoUpdateAnimBg="0"/>
      <p:bldP spid="322603" grpId="0" autoUpdateAnimBg="0"/>
      <p:bldP spid="32260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0"/>
          </p:nvPr>
        </p:nvSpPr>
        <p:spPr/>
        <p:txBody>
          <a:bodyPr/>
          <a:lstStyle/>
          <a:p>
            <a:fld id="{496C126B-F959-48F9-A652-0F8B06B650C1}" type="slidenum">
              <a:rPr lang="en-US" altLang="zh-CN"/>
              <a:pPr/>
              <a:t>75</a:t>
            </a:fld>
            <a:endParaRPr lang="en-US" altLang="zh-CN"/>
          </a:p>
        </p:txBody>
      </p:sp>
      <p:sp>
        <p:nvSpPr>
          <p:cNvPr id="324610" name="Rectangle 2"/>
          <p:cNvSpPr>
            <a:spLocks noGrp="1" noChangeArrowheads="1"/>
          </p:cNvSpPr>
          <p:nvPr>
            <p:ph type="title"/>
          </p:nvPr>
        </p:nvSpPr>
        <p:spPr/>
        <p:txBody>
          <a:bodyPr/>
          <a:lstStyle/>
          <a:p>
            <a:r>
              <a:rPr lang="zh-CN" altLang="en-US" sz="3200">
                <a:latin typeface="宋体" pitchFamily="2" charset="-122"/>
              </a:rPr>
              <a:t>合并为一个</a:t>
            </a:r>
            <a:r>
              <a:rPr lang="en-US" altLang="zh-CN" sz="3200">
                <a:latin typeface="宋体" pitchFamily="2" charset="-122"/>
              </a:rPr>
              <a:t>NFA M</a:t>
            </a:r>
            <a:endParaRPr lang="en-US" altLang="zh-CN">
              <a:latin typeface="宋体" pitchFamily="2" charset="-122"/>
            </a:endParaRPr>
          </a:p>
        </p:txBody>
      </p:sp>
      <p:grpSp>
        <p:nvGrpSpPr>
          <p:cNvPr id="324611" name="Group 3"/>
          <p:cNvGrpSpPr>
            <a:grpSpLocks/>
          </p:cNvGrpSpPr>
          <p:nvPr/>
        </p:nvGrpSpPr>
        <p:grpSpPr bwMode="auto">
          <a:xfrm>
            <a:off x="3544888" y="1752600"/>
            <a:ext cx="4913312" cy="3124200"/>
            <a:chOff x="2233" y="1104"/>
            <a:chExt cx="3095" cy="1968"/>
          </a:xfrm>
        </p:grpSpPr>
        <p:grpSp>
          <p:nvGrpSpPr>
            <p:cNvPr id="324612" name="Group 4"/>
            <p:cNvGrpSpPr>
              <a:grpSpLocks/>
            </p:cNvGrpSpPr>
            <p:nvPr/>
          </p:nvGrpSpPr>
          <p:grpSpPr bwMode="auto">
            <a:xfrm>
              <a:off x="2233" y="1255"/>
              <a:ext cx="338" cy="375"/>
              <a:chOff x="3522" y="10454"/>
              <a:chExt cx="404" cy="406"/>
            </a:xfrm>
          </p:grpSpPr>
          <p:sp>
            <p:nvSpPr>
              <p:cNvPr id="324613" name="Oval 5"/>
              <p:cNvSpPr>
                <a:spLocks noChangeArrowheads="1"/>
              </p:cNvSpPr>
              <p:nvPr/>
            </p:nvSpPr>
            <p:spPr bwMode="auto">
              <a:xfrm>
                <a:off x="3540" y="10487"/>
                <a:ext cx="360" cy="3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14" name="Text Box 6"/>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1</a:t>
                </a:r>
              </a:p>
            </p:txBody>
          </p:sp>
        </p:grpSp>
        <p:grpSp>
          <p:nvGrpSpPr>
            <p:cNvPr id="324615" name="Group 7"/>
            <p:cNvGrpSpPr>
              <a:grpSpLocks/>
            </p:cNvGrpSpPr>
            <p:nvPr/>
          </p:nvGrpSpPr>
          <p:grpSpPr bwMode="auto">
            <a:xfrm>
              <a:off x="2247" y="1836"/>
              <a:ext cx="337" cy="375"/>
              <a:chOff x="3522" y="10454"/>
              <a:chExt cx="404" cy="406"/>
            </a:xfrm>
          </p:grpSpPr>
          <p:sp>
            <p:nvSpPr>
              <p:cNvPr id="324616" name="Oval 8"/>
              <p:cNvSpPr>
                <a:spLocks noChangeArrowheads="1"/>
              </p:cNvSpPr>
              <p:nvPr/>
            </p:nvSpPr>
            <p:spPr bwMode="auto">
              <a:xfrm>
                <a:off x="3540" y="10487"/>
                <a:ext cx="360" cy="3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17" name="Text Box 9"/>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3</a:t>
                </a:r>
              </a:p>
            </p:txBody>
          </p:sp>
        </p:grpSp>
        <p:grpSp>
          <p:nvGrpSpPr>
            <p:cNvPr id="324618" name="Group 10"/>
            <p:cNvGrpSpPr>
              <a:grpSpLocks/>
            </p:cNvGrpSpPr>
            <p:nvPr/>
          </p:nvGrpSpPr>
          <p:grpSpPr bwMode="auto">
            <a:xfrm>
              <a:off x="2247" y="2683"/>
              <a:ext cx="337" cy="374"/>
              <a:chOff x="3522" y="10454"/>
              <a:chExt cx="404" cy="406"/>
            </a:xfrm>
          </p:grpSpPr>
          <p:sp>
            <p:nvSpPr>
              <p:cNvPr id="324619" name="Oval 11"/>
              <p:cNvSpPr>
                <a:spLocks noChangeArrowheads="1"/>
              </p:cNvSpPr>
              <p:nvPr/>
            </p:nvSpPr>
            <p:spPr bwMode="auto">
              <a:xfrm>
                <a:off x="3540" y="10487"/>
                <a:ext cx="360" cy="3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20" name="Text Box 12"/>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7</a:t>
                </a:r>
              </a:p>
            </p:txBody>
          </p:sp>
        </p:grpSp>
        <p:grpSp>
          <p:nvGrpSpPr>
            <p:cNvPr id="324621" name="Group 13"/>
            <p:cNvGrpSpPr>
              <a:grpSpLocks/>
            </p:cNvGrpSpPr>
            <p:nvPr/>
          </p:nvGrpSpPr>
          <p:grpSpPr bwMode="auto">
            <a:xfrm>
              <a:off x="3085" y="1242"/>
              <a:ext cx="337" cy="375"/>
              <a:chOff x="3522" y="10454"/>
              <a:chExt cx="404" cy="406"/>
            </a:xfrm>
          </p:grpSpPr>
          <p:sp>
            <p:nvSpPr>
              <p:cNvPr id="324622" name="Oval 14"/>
              <p:cNvSpPr>
                <a:spLocks noChangeArrowheads="1"/>
              </p:cNvSpPr>
              <p:nvPr/>
            </p:nvSpPr>
            <p:spPr bwMode="auto">
              <a:xfrm>
                <a:off x="3540" y="10487"/>
                <a:ext cx="360" cy="346"/>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23" name="Text Box 15"/>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3200">
                    <a:ea typeface="宋体" pitchFamily="2" charset="-122"/>
                  </a:rPr>
                  <a:t>2</a:t>
                </a:r>
              </a:p>
            </p:txBody>
          </p:sp>
        </p:grpSp>
        <p:grpSp>
          <p:nvGrpSpPr>
            <p:cNvPr id="324624" name="Group 16"/>
            <p:cNvGrpSpPr>
              <a:grpSpLocks/>
            </p:cNvGrpSpPr>
            <p:nvPr/>
          </p:nvGrpSpPr>
          <p:grpSpPr bwMode="auto">
            <a:xfrm>
              <a:off x="3072" y="1836"/>
              <a:ext cx="337" cy="375"/>
              <a:chOff x="3522" y="10454"/>
              <a:chExt cx="404" cy="406"/>
            </a:xfrm>
          </p:grpSpPr>
          <p:sp>
            <p:nvSpPr>
              <p:cNvPr id="324625" name="Oval 17"/>
              <p:cNvSpPr>
                <a:spLocks noChangeArrowheads="1"/>
              </p:cNvSpPr>
              <p:nvPr/>
            </p:nvSpPr>
            <p:spPr bwMode="auto">
              <a:xfrm>
                <a:off x="3540" y="10487"/>
                <a:ext cx="360" cy="3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26" name="Text Box 18"/>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4</a:t>
                </a:r>
              </a:p>
            </p:txBody>
          </p:sp>
        </p:grpSp>
        <p:grpSp>
          <p:nvGrpSpPr>
            <p:cNvPr id="324627" name="Group 19"/>
            <p:cNvGrpSpPr>
              <a:grpSpLocks/>
            </p:cNvGrpSpPr>
            <p:nvPr/>
          </p:nvGrpSpPr>
          <p:grpSpPr bwMode="auto">
            <a:xfrm>
              <a:off x="3072" y="2698"/>
              <a:ext cx="337" cy="374"/>
              <a:chOff x="3522" y="10454"/>
              <a:chExt cx="404" cy="406"/>
            </a:xfrm>
          </p:grpSpPr>
          <p:sp>
            <p:nvSpPr>
              <p:cNvPr id="324628" name="Oval 20"/>
              <p:cNvSpPr>
                <a:spLocks noChangeArrowheads="1"/>
              </p:cNvSpPr>
              <p:nvPr/>
            </p:nvSpPr>
            <p:spPr bwMode="auto">
              <a:xfrm>
                <a:off x="3540" y="10487"/>
                <a:ext cx="360" cy="346"/>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29" name="Text Box 21"/>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3200">
                    <a:ea typeface="宋体" pitchFamily="2" charset="-122"/>
                  </a:rPr>
                  <a:t>8</a:t>
                </a:r>
              </a:p>
            </p:txBody>
          </p:sp>
        </p:grpSp>
        <p:grpSp>
          <p:nvGrpSpPr>
            <p:cNvPr id="324630" name="Group 22"/>
            <p:cNvGrpSpPr>
              <a:grpSpLocks/>
            </p:cNvGrpSpPr>
            <p:nvPr/>
          </p:nvGrpSpPr>
          <p:grpSpPr bwMode="auto">
            <a:xfrm>
              <a:off x="4025" y="1840"/>
              <a:ext cx="338" cy="374"/>
              <a:chOff x="3522" y="10454"/>
              <a:chExt cx="404" cy="406"/>
            </a:xfrm>
          </p:grpSpPr>
          <p:sp>
            <p:nvSpPr>
              <p:cNvPr id="324631" name="Oval 23"/>
              <p:cNvSpPr>
                <a:spLocks noChangeArrowheads="1"/>
              </p:cNvSpPr>
              <p:nvPr/>
            </p:nvSpPr>
            <p:spPr bwMode="auto">
              <a:xfrm>
                <a:off x="3540" y="10487"/>
                <a:ext cx="360" cy="3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32" name="Text Box 24"/>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5</a:t>
                </a:r>
              </a:p>
            </p:txBody>
          </p:sp>
        </p:grpSp>
        <p:grpSp>
          <p:nvGrpSpPr>
            <p:cNvPr id="324633" name="Group 25"/>
            <p:cNvGrpSpPr>
              <a:grpSpLocks/>
            </p:cNvGrpSpPr>
            <p:nvPr/>
          </p:nvGrpSpPr>
          <p:grpSpPr bwMode="auto">
            <a:xfrm>
              <a:off x="4991" y="1821"/>
              <a:ext cx="337" cy="375"/>
              <a:chOff x="3522" y="10454"/>
              <a:chExt cx="404" cy="406"/>
            </a:xfrm>
          </p:grpSpPr>
          <p:sp>
            <p:nvSpPr>
              <p:cNvPr id="324634" name="Oval 26"/>
              <p:cNvSpPr>
                <a:spLocks noChangeArrowheads="1"/>
              </p:cNvSpPr>
              <p:nvPr/>
            </p:nvSpPr>
            <p:spPr bwMode="auto">
              <a:xfrm>
                <a:off x="3540" y="10487"/>
                <a:ext cx="360" cy="346"/>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35" name="Text Box 27"/>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3200">
                    <a:ea typeface="宋体" pitchFamily="2" charset="-122"/>
                  </a:rPr>
                  <a:t>6</a:t>
                </a:r>
              </a:p>
            </p:txBody>
          </p:sp>
        </p:grpSp>
        <p:sp>
          <p:nvSpPr>
            <p:cNvPr id="324636" name="Line 28"/>
            <p:cNvSpPr>
              <a:spLocks noChangeShapeType="1"/>
            </p:cNvSpPr>
            <p:nvPr/>
          </p:nvSpPr>
          <p:spPr bwMode="auto">
            <a:xfrm>
              <a:off x="2551" y="1436"/>
              <a:ext cx="5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4637" name="Line 29"/>
            <p:cNvSpPr>
              <a:spLocks noChangeShapeType="1"/>
            </p:cNvSpPr>
            <p:nvPr/>
          </p:nvSpPr>
          <p:spPr bwMode="auto">
            <a:xfrm>
              <a:off x="2561" y="2017"/>
              <a:ext cx="51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4638" name="Line 30"/>
            <p:cNvSpPr>
              <a:spLocks noChangeShapeType="1"/>
            </p:cNvSpPr>
            <p:nvPr/>
          </p:nvSpPr>
          <p:spPr bwMode="auto">
            <a:xfrm>
              <a:off x="3387" y="2017"/>
              <a:ext cx="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4639" name="Line 31"/>
            <p:cNvSpPr>
              <a:spLocks noChangeShapeType="1"/>
            </p:cNvSpPr>
            <p:nvPr/>
          </p:nvSpPr>
          <p:spPr bwMode="auto">
            <a:xfrm>
              <a:off x="4339" y="2017"/>
              <a:ext cx="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4640" name="Line 32"/>
            <p:cNvSpPr>
              <a:spLocks noChangeShapeType="1"/>
            </p:cNvSpPr>
            <p:nvPr/>
          </p:nvSpPr>
          <p:spPr bwMode="auto">
            <a:xfrm>
              <a:off x="2586" y="2895"/>
              <a:ext cx="51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4641" name="Arc 33"/>
            <p:cNvSpPr>
              <a:spLocks/>
            </p:cNvSpPr>
            <p:nvPr/>
          </p:nvSpPr>
          <p:spPr bwMode="auto">
            <a:xfrm flipV="1">
              <a:off x="2325" y="2434"/>
              <a:ext cx="275" cy="297"/>
            </a:xfrm>
            <a:custGeom>
              <a:avLst/>
              <a:gdLst>
                <a:gd name="G0" fmla="+- 21600 0 0"/>
                <a:gd name="G1" fmla="+- 18125 0 0"/>
                <a:gd name="G2" fmla="+- 21600 0 0"/>
                <a:gd name="T0" fmla="*/ 33350 w 43200"/>
                <a:gd name="T1" fmla="*/ 0 h 39725"/>
                <a:gd name="T2" fmla="*/ 7148 w 43200"/>
                <a:gd name="T3" fmla="*/ 2072 h 39725"/>
                <a:gd name="T4" fmla="*/ 21600 w 43200"/>
                <a:gd name="T5" fmla="*/ 18125 h 39725"/>
              </a:gdLst>
              <a:ahLst/>
              <a:cxnLst>
                <a:cxn ang="0">
                  <a:pos x="T0" y="T1"/>
                </a:cxn>
                <a:cxn ang="0">
                  <a:pos x="T2" y="T3"/>
                </a:cxn>
                <a:cxn ang="0">
                  <a:pos x="T4" y="T5"/>
                </a:cxn>
              </a:cxnLst>
              <a:rect l="0" t="0" r="r" b="b"/>
              <a:pathLst>
                <a:path w="43200" h="39725" fill="none" extrusionOk="0">
                  <a:moveTo>
                    <a:pt x="33349" y="0"/>
                  </a:moveTo>
                  <a:cubicBezTo>
                    <a:pt x="39492" y="3982"/>
                    <a:pt x="43200" y="10804"/>
                    <a:pt x="43200" y="18125"/>
                  </a:cubicBezTo>
                  <a:cubicBezTo>
                    <a:pt x="43200" y="30054"/>
                    <a:pt x="33529" y="39725"/>
                    <a:pt x="21600" y="39725"/>
                  </a:cubicBezTo>
                  <a:cubicBezTo>
                    <a:pt x="9670" y="39725"/>
                    <a:pt x="0" y="30054"/>
                    <a:pt x="0" y="18125"/>
                  </a:cubicBezTo>
                  <a:cubicBezTo>
                    <a:pt x="-1" y="12002"/>
                    <a:pt x="2598" y="6168"/>
                    <a:pt x="7147" y="2071"/>
                  </a:cubicBezTo>
                </a:path>
                <a:path w="43200" h="39725" stroke="0" extrusionOk="0">
                  <a:moveTo>
                    <a:pt x="33349" y="0"/>
                  </a:moveTo>
                  <a:cubicBezTo>
                    <a:pt x="39492" y="3982"/>
                    <a:pt x="43200" y="10804"/>
                    <a:pt x="43200" y="18125"/>
                  </a:cubicBezTo>
                  <a:cubicBezTo>
                    <a:pt x="43200" y="30054"/>
                    <a:pt x="33529" y="39725"/>
                    <a:pt x="21600" y="39725"/>
                  </a:cubicBezTo>
                  <a:cubicBezTo>
                    <a:pt x="9670" y="39725"/>
                    <a:pt x="0" y="30054"/>
                    <a:pt x="0" y="18125"/>
                  </a:cubicBezTo>
                  <a:cubicBezTo>
                    <a:pt x="-1" y="12002"/>
                    <a:pt x="2598" y="6168"/>
                    <a:pt x="7147" y="2071"/>
                  </a:cubicBezTo>
                  <a:lnTo>
                    <a:pt x="21600" y="18125"/>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42" name="Arc 34"/>
            <p:cNvSpPr>
              <a:spLocks/>
            </p:cNvSpPr>
            <p:nvPr/>
          </p:nvSpPr>
          <p:spPr bwMode="auto">
            <a:xfrm flipV="1">
              <a:off x="3140" y="2448"/>
              <a:ext cx="275" cy="297"/>
            </a:xfrm>
            <a:custGeom>
              <a:avLst/>
              <a:gdLst>
                <a:gd name="G0" fmla="+- 21600 0 0"/>
                <a:gd name="G1" fmla="+- 18125 0 0"/>
                <a:gd name="G2" fmla="+- 21600 0 0"/>
                <a:gd name="T0" fmla="*/ 33350 w 43200"/>
                <a:gd name="T1" fmla="*/ 0 h 39725"/>
                <a:gd name="T2" fmla="*/ 5265 w 43200"/>
                <a:gd name="T3" fmla="*/ 3993 h 39725"/>
                <a:gd name="T4" fmla="*/ 21600 w 43200"/>
                <a:gd name="T5" fmla="*/ 18125 h 39725"/>
              </a:gdLst>
              <a:ahLst/>
              <a:cxnLst>
                <a:cxn ang="0">
                  <a:pos x="T0" y="T1"/>
                </a:cxn>
                <a:cxn ang="0">
                  <a:pos x="T2" y="T3"/>
                </a:cxn>
                <a:cxn ang="0">
                  <a:pos x="T4" y="T5"/>
                </a:cxn>
              </a:cxnLst>
              <a:rect l="0" t="0" r="r" b="b"/>
              <a:pathLst>
                <a:path w="43200" h="39725" fill="none" extrusionOk="0">
                  <a:moveTo>
                    <a:pt x="33349" y="0"/>
                  </a:moveTo>
                  <a:cubicBezTo>
                    <a:pt x="39492" y="3982"/>
                    <a:pt x="43200" y="10804"/>
                    <a:pt x="43200" y="18125"/>
                  </a:cubicBezTo>
                  <a:cubicBezTo>
                    <a:pt x="43200" y="30054"/>
                    <a:pt x="33529" y="39725"/>
                    <a:pt x="21600" y="39725"/>
                  </a:cubicBezTo>
                  <a:cubicBezTo>
                    <a:pt x="9670" y="39725"/>
                    <a:pt x="0" y="30054"/>
                    <a:pt x="0" y="18125"/>
                  </a:cubicBezTo>
                  <a:cubicBezTo>
                    <a:pt x="-1" y="12934"/>
                    <a:pt x="1868" y="7917"/>
                    <a:pt x="5264" y="3992"/>
                  </a:cubicBezTo>
                </a:path>
                <a:path w="43200" h="39725" stroke="0" extrusionOk="0">
                  <a:moveTo>
                    <a:pt x="33349" y="0"/>
                  </a:moveTo>
                  <a:cubicBezTo>
                    <a:pt x="39492" y="3982"/>
                    <a:pt x="43200" y="10804"/>
                    <a:pt x="43200" y="18125"/>
                  </a:cubicBezTo>
                  <a:cubicBezTo>
                    <a:pt x="43200" y="30054"/>
                    <a:pt x="33529" y="39725"/>
                    <a:pt x="21600" y="39725"/>
                  </a:cubicBezTo>
                  <a:cubicBezTo>
                    <a:pt x="9670" y="39725"/>
                    <a:pt x="0" y="30054"/>
                    <a:pt x="0" y="18125"/>
                  </a:cubicBezTo>
                  <a:cubicBezTo>
                    <a:pt x="-1" y="12934"/>
                    <a:pt x="1868" y="7917"/>
                    <a:pt x="5264" y="3992"/>
                  </a:cubicBezTo>
                  <a:lnTo>
                    <a:pt x="21600" y="18125"/>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43" name="Text Box 35"/>
            <p:cNvSpPr txBox="1">
              <a:spLocks noChangeArrowheads="1"/>
            </p:cNvSpPr>
            <p:nvPr/>
          </p:nvSpPr>
          <p:spPr bwMode="auto">
            <a:xfrm>
              <a:off x="2612" y="1104"/>
              <a:ext cx="413"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a</a:t>
              </a:r>
            </a:p>
          </p:txBody>
        </p:sp>
        <p:sp>
          <p:nvSpPr>
            <p:cNvPr id="324644" name="Text Box 36"/>
            <p:cNvSpPr txBox="1">
              <a:spLocks noChangeArrowheads="1"/>
            </p:cNvSpPr>
            <p:nvPr/>
          </p:nvSpPr>
          <p:spPr bwMode="auto">
            <a:xfrm>
              <a:off x="4443" y="1685"/>
              <a:ext cx="41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b</a:t>
              </a:r>
            </a:p>
          </p:txBody>
        </p:sp>
        <p:sp>
          <p:nvSpPr>
            <p:cNvPr id="324645" name="Text Box 37"/>
            <p:cNvSpPr txBox="1">
              <a:spLocks noChangeArrowheads="1"/>
            </p:cNvSpPr>
            <p:nvPr/>
          </p:nvSpPr>
          <p:spPr bwMode="auto">
            <a:xfrm>
              <a:off x="3514" y="1698"/>
              <a:ext cx="413"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b</a:t>
              </a:r>
            </a:p>
          </p:txBody>
        </p:sp>
        <p:sp>
          <p:nvSpPr>
            <p:cNvPr id="324646" name="Text Box 38"/>
            <p:cNvSpPr txBox="1">
              <a:spLocks noChangeArrowheads="1"/>
            </p:cNvSpPr>
            <p:nvPr/>
          </p:nvSpPr>
          <p:spPr bwMode="auto">
            <a:xfrm>
              <a:off x="2587" y="1685"/>
              <a:ext cx="413"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a</a:t>
              </a:r>
            </a:p>
          </p:txBody>
        </p:sp>
        <p:sp>
          <p:nvSpPr>
            <p:cNvPr id="324647" name="Text Box 39"/>
            <p:cNvSpPr txBox="1">
              <a:spLocks noChangeArrowheads="1"/>
            </p:cNvSpPr>
            <p:nvPr/>
          </p:nvSpPr>
          <p:spPr bwMode="auto">
            <a:xfrm>
              <a:off x="3325" y="2238"/>
              <a:ext cx="413"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b</a:t>
              </a:r>
            </a:p>
          </p:txBody>
        </p:sp>
        <p:sp>
          <p:nvSpPr>
            <p:cNvPr id="324648" name="Text Box 40"/>
            <p:cNvSpPr txBox="1">
              <a:spLocks noChangeArrowheads="1"/>
            </p:cNvSpPr>
            <p:nvPr/>
          </p:nvSpPr>
          <p:spPr bwMode="auto">
            <a:xfrm>
              <a:off x="2651" y="2570"/>
              <a:ext cx="41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b</a:t>
              </a:r>
            </a:p>
          </p:txBody>
        </p:sp>
        <p:sp>
          <p:nvSpPr>
            <p:cNvPr id="324649" name="Text Box 41"/>
            <p:cNvSpPr txBox="1">
              <a:spLocks noChangeArrowheads="1"/>
            </p:cNvSpPr>
            <p:nvPr/>
          </p:nvSpPr>
          <p:spPr bwMode="auto">
            <a:xfrm>
              <a:off x="2474" y="2196"/>
              <a:ext cx="41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a</a:t>
              </a:r>
            </a:p>
          </p:txBody>
        </p:sp>
      </p:grpSp>
      <p:grpSp>
        <p:nvGrpSpPr>
          <p:cNvPr id="324650" name="Group 42"/>
          <p:cNvGrpSpPr>
            <a:grpSpLocks/>
          </p:cNvGrpSpPr>
          <p:nvPr/>
        </p:nvGrpSpPr>
        <p:grpSpPr bwMode="auto">
          <a:xfrm>
            <a:off x="1143000" y="1863725"/>
            <a:ext cx="2552700" cy="2679700"/>
            <a:chOff x="720" y="1174"/>
            <a:chExt cx="1608" cy="1688"/>
          </a:xfrm>
        </p:grpSpPr>
        <p:sp>
          <p:nvSpPr>
            <p:cNvPr id="324651" name="Text Box 43"/>
            <p:cNvSpPr txBox="1">
              <a:spLocks noChangeArrowheads="1"/>
            </p:cNvSpPr>
            <p:nvPr/>
          </p:nvSpPr>
          <p:spPr bwMode="auto">
            <a:xfrm>
              <a:off x="720" y="1680"/>
              <a:ext cx="665"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ea typeface="宋体" pitchFamily="2" charset="-122"/>
                </a:rPr>
                <a:t>开始</a:t>
              </a:r>
            </a:p>
          </p:txBody>
        </p:sp>
        <p:sp>
          <p:nvSpPr>
            <p:cNvPr id="324652" name="Line 44"/>
            <p:cNvSpPr>
              <a:spLocks noChangeShapeType="1"/>
            </p:cNvSpPr>
            <p:nvPr/>
          </p:nvSpPr>
          <p:spPr bwMode="auto">
            <a:xfrm>
              <a:off x="845" y="2029"/>
              <a:ext cx="5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24653" name="Group 45"/>
            <p:cNvGrpSpPr>
              <a:grpSpLocks/>
            </p:cNvGrpSpPr>
            <p:nvPr/>
          </p:nvGrpSpPr>
          <p:grpSpPr bwMode="auto">
            <a:xfrm>
              <a:off x="1331" y="1851"/>
              <a:ext cx="338" cy="374"/>
              <a:chOff x="3522" y="10454"/>
              <a:chExt cx="404" cy="406"/>
            </a:xfrm>
          </p:grpSpPr>
          <p:sp>
            <p:nvSpPr>
              <p:cNvPr id="324654" name="Oval 46"/>
              <p:cNvSpPr>
                <a:spLocks noChangeArrowheads="1"/>
              </p:cNvSpPr>
              <p:nvPr/>
            </p:nvSpPr>
            <p:spPr bwMode="auto">
              <a:xfrm>
                <a:off x="3540" y="10487"/>
                <a:ext cx="360" cy="3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55" name="Text Box 47"/>
              <p:cNvSpPr txBox="1">
                <a:spLocks noChangeArrowheads="1"/>
              </p:cNvSpPr>
              <p:nvPr/>
            </p:nvSpPr>
            <p:spPr bwMode="auto">
              <a:xfrm>
                <a:off x="3522" y="10454"/>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rPr>
                  <a:t>0</a:t>
                </a:r>
              </a:p>
            </p:txBody>
          </p:sp>
        </p:grpSp>
        <p:sp>
          <p:nvSpPr>
            <p:cNvPr id="324656" name="Arc 48"/>
            <p:cNvSpPr>
              <a:spLocks/>
            </p:cNvSpPr>
            <p:nvPr/>
          </p:nvSpPr>
          <p:spPr bwMode="auto">
            <a:xfrm rot="-5400000">
              <a:off x="1709" y="1263"/>
              <a:ext cx="437" cy="801"/>
            </a:xfrm>
            <a:custGeom>
              <a:avLst/>
              <a:gdLst>
                <a:gd name="G0" fmla="+- 0 0 0"/>
                <a:gd name="G1" fmla="+- 21600 0 0"/>
                <a:gd name="G2" fmla="+- 21600 0 0"/>
                <a:gd name="T0" fmla="*/ 0 w 21451"/>
                <a:gd name="T1" fmla="*/ 0 h 21600"/>
                <a:gd name="T2" fmla="*/ 21451 w 21451"/>
                <a:gd name="T3" fmla="*/ 19068 h 21600"/>
                <a:gd name="T4" fmla="*/ 0 w 21451"/>
                <a:gd name="T5" fmla="*/ 21600 h 21600"/>
              </a:gdLst>
              <a:ahLst/>
              <a:cxnLst>
                <a:cxn ang="0">
                  <a:pos x="T0" y="T1"/>
                </a:cxn>
                <a:cxn ang="0">
                  <a:pos x="T2" y="T3"/>
                </a:cxn>
                <a:cxn ang="0">
                  <a:pos x="T4" y="T5"/>
                </a:cxn>
              </a:cxnLst>
              <a:rect l="0" t="0" r="r" b="b"/>
              <a:pathLst>
                <a:path w="21451" h="21600" fill="none" extrusionOk="0">
                  <a:moveTo>
                    <a:pt x="-1" y="0"/>
                  </a:moveTo>
                  <a:cubicBezTo>
                    <a:pt x="10949" y="0"/>
                    <a:pt x="20167" y="8193"/>
                    <a:pt x="21451" y="19067"/>
                  </a:cubicBezTo>
                </a:path>
                <a:path w="21451" h="21600" stroke="0" extrusionOk="0">
                  <a:moveTo>
                    <a:pt x="-1" y="0"/>
                  </a:moveTo>
                  <a:cubicBezTo>
                    <a:pt x="10949" y="0"/>
                    <a:pt x="20167" y="8193"/>
                    <a:pt x="21451" y="19067"/>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57" name="Line 49"/>
            <p:cNvSpPr>
              <a:spLocks noChangeShapeType="1"/>
            </p:cNvSpPr>
            <p:nvPr/>
          </p:nvSpPr>
          <p:spPr bwMode="auto">
            <a:xfrm>
              <a:off x="1647" y="2032"/>
              <a:ext cx="60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4658" name="Arc 50"/>
            <p:cNvSpPr>
              <a:spLocks/>
            </p:cNvSpPr>
            <p:nvPr/>
          </p:nvSpPr>
          <p:spPr bwMode="auto">
            <a:xfrm flipH="1" flipV="1">
              <a:off x="1497" y="2198"/>
              <a:ext cx="751" cy="6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4659" name="Text Box 51"/>
            <p:cNvSpPr txBox="1">
              <a:spLocks noChangeArrowheads="1"/>
            </p:cNvSpPr>
            <p:nvPr/>
          </p:nvSpPr>
          <p:spPr bwMode="auto">
            <a:xfrm>
              <a:off x="1672" y="2377"/>
              <a:ext cx="4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sym typeface="Symbol" pitchFamily="18" charset="2"/>
                </a:rPr>
                <a:t></a:t>
              </a:r>
              <a:endParaRPr lang="en-US" altLang="zh-CN" sz="3200">
                <a:ea typeface="宋体" pitchFamily="2" charset="-122"/>
              </a:endParaRPr>
            </a:p>
          </p:txBody>
        </p:sp>
        <p:sp>
          <p:nvSpPr>
            <p:cNvPr id="324660" name="Text Box 52"/>
            <p:cNvSpPr txBox="1">
              <a:spLocks noChangeArrowheads="1"/>
            </p:cNvSpPr>
            <p:nvPr/>
          </p:nvSpPr>
          <p:spPr bwMode="auto">
            <a:xfrm>
              <a:off x="1660" y="1685"/>
              <a:ext cx="413"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sym typeface="Symbol" pitchFamily="18" charset="2"/>
                </a:rPr>
                <a:t></a:t>
              </a:r>
              <a:endParaRPr lang="en-US" altLang="zh-CN" sz="3200">
                <a:ea typeface="宋体" pitchFamily="2" charset="-122"/>
              </a:endParaRPr>
            </a:p>
          </p:txBody>
        </p:sp>
        <p:sp>
          <p:nvSpPr>
            <p:cNvPr id="324661" name="Text Box 53"/>
            <p:cNvSpPr txBox="1">
              <a:spLocks noChangeArrowheads="1"/>
            </p:cNvSpPr>
            <p:nvPr/>
          </p:nvSpPr>
          <p:spPr bwMode="auto">
            <a:xfrm>
              <a:off x="1660" y="1174"/>
              <a:ext cx="413"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ea typeface="宋体" pitchFamily="2" charset="-122"/>
                  <a:sym typeface="Symbol" pitchFamily="18" charset="2"/>
                </a:rPr>
                <a:t></a:t>
              </a:r>
              <a:endParaRPr lang="en-US" altLang="zh-CN" sz="3200">
                <a:ea typeface="宋体" pitchFamily="2" charset="-122"/>
              </a:endParaRPr>
            </a:p>
          </p:txBody>
        </p:sp>
      </p:grpSp>
    </p:spTree>
    <p:extLst>
      <p:ext uri="{BB962C8B-B14F-4D97-AF65-F5344CB8AC3E}">
        <p14:creationId xmlns:p14="http://schemas.microsoft.com/office/powerpoint/2010/main" val="2171094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4611"/>
                                        </p:tgtEl>
                                        <p:attrNameLst>
                                          <p:attrName>style.visibility</p:attrName>
                                        </p:attrNameLst>
                                      </p:cBhvr>
                                      <p:to>
                                        <p:strVal val="visible"/>
                                      </p:to>
                                    </p:set>
                                    <p:animEffect transition="in" filter="wipe(up)">
                                      <p:cBhvr>
                                        <p:cTn id="7" dur="500"/>
                                        <p:tgtEl>
                                          <p:spTgt spid="324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4650"/>
                                        </p:tgtEl>
                                        <p:attrNameLst>
                                          <p:attrName>style.visibility</p:attrName>
                                        </p:attrNameLst>
                                      </p:cBhvr>
                                      <p:to>
                                        <p:strVal val="visible"/>
                                      </p:to>
                                    </p:set>
                                    <p:animEffect transition="in" filter="wipe(left)">
                                      <p:cBhvr>
                                        <p:cTn id="12" dur="500"/>
                                        <p:tgtEl>
                                          <p:spTgt spid="324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灯片编号占位符 3"/>
          <p:cNvSpPr>
            <a:spLocks noGrp="1"/>
          </p:cNvSpPr>
          <p:nvPr>
            <p:ph type="sldNum" sz="quarter" idx="10"/>
          </p:nvPr>
        </p:nvSpPr>
        <p:spPr/>
        <p:txBody>
          <a:bodyPr/>
          <a:lstStyle/>
          <a:p>
            <a:fld id="{E3D5DB06-B1E9-4782-9F29-8E6C5BD5973D}" type="slidenum">
              <a:rPr lang="en-US" altLang="zh-CN"/>
              <a:pPr/>
              <a:t>76</a:t>
            </a:fld>
            <a:endParaRPr lang="en-US" altLang="zh-CN"/>
          </a:p>
        </p:txBody>
      </p:sp>
      <p:sp>
        <p:nvSpPr>
          <p:cNvPr id="326658" name="Rectangle 2"/>
          <p:cNvSpPr>
            <a:spLocks noGrp="1" noChangeArrowheads="1"/>
          </p:cNvSpPr>
          <p:nvPr>
            <p:ph type="title"/>
          </p:nvPr>
        </p:nvSpPr>
        <p:spPr/>
        <p:txBody>
          <a:bodyPr/>
          <a:lstStyle/>
          <a:p>
            <a:r>
              <a:rPr lang="zh-CN" altLang="en-US" sz="3200">
                <a:latin typeface="宋体" pitchFamily="2" charset="-122"/>
              </a:rPr>
              <a:t>将该</a:t>
            </a:r>
            <a:r>
              <a:rPr lang="en-US" altLang="zh-CN" sz="3200">
                <a:latin typeface="宋体" pitchFamily="2" charset="-122"/>
              </a:rPr>
              <a:t>NFA M</a:t>
            </a:r>
            <a:r>
              <a:rPr lang="zh-CN" altLang="en-US" sz="3200">
                <a:latin typeface="宋体" pitchFamily="2" charset="-122"/>
              </a:rPr>
              <a:t>确定化为</a:t>
            </a:r>
            <a:r>
              <a:rPr lang="en-US" altLang="zh-CN" sz="3200">
                <a:latin typeface="宋体" pitchFamily="2" charset="-122"/>
              </a:rPr>
              <a:t>DFA D</a:t>
            </a:r>
            <a:endParaRPr lang="en-US" altLang="zh-CN">
              <a:latin typeface="宋体" pitchFamily="2" charset="-122"/>
            </a:endParaRPr>
          </a:p>
        </p:txBody>
      </p:sp>
      <p:sp>
        <p:nvSpPr>
          <p:cNvPr id="326659" name="Rectangle 3"/>
          <p:cNvSpPr>
            <a:spLocks noGrp="1" noChangeArrowheads="1"/>
          </p:cNvSpPr>
          <p:nvPr>
            <p:ph type="body" idx="1"/>
          </p:nvPr>
        </p:nvSpPr>
        <p:spPr>
          <a:xfrm>
            <a:off x="228600" y="1219200"/>
            <a:ext cx="8686800" cy="1568450"/>
          </a:xfrm>
        </p:spPr>
        <p:txBody>
          <a:bodyPr/>
          <a:lstStyle/>
          <a:p>
            <a:pPr marL="819150" lvl="1" algn="just">
              <a:buFontTx/>
              <a:buNone/>
            </a:pPr>
            <a:r>
              <a:rPr lang="en-US" altLang="zh-CN" sz="2800">
                <a:latin typeface="宋体" pitchFamily="2" charset="-122"/>
              </a:rPr>
              <a:t>DFA D=({a,b},{A,B,C,D,E,F},A,{B.C.E.F},</a:t>
            </a:r>
            <a:r>
              <a:rPr lang="en-US" altLang="zh-CN" sz="2800">
                <a:latin typeface="宋体" pitchFamily="2" charset="-122"/>
                <a:sym typeface="Symbol" pitchFamily="18" charset="2"/>
              </a:rPr>
              <a:t></a:t>
            </a:r>
            <a:r>
              <a:rPr lang="en-US" altLang="zh-CN" sz="2800">
                <a:latin typeface="宋体" pitchFamily="2" charset="-122"/>
              </a:rPr>
              <a:t>)</a:t>
            </a:r>
          </a:p>
          <a:p>
            <a:pPr marL="819150" lvl="1" algn="just">
              <a:buFontTx/>
              <a:buNone/>
            </a:pPr>
            <a:r>
              <a:rPr lang="zh-CN" altLang="en-US" sz="2800">
                <a:latin typeface="宋体" pitchFamily="2" charset="-122"/>
              </a:rPr>
              <a:t>其中：</a:t>
            </a:r>
            <a:r>
              <a:rPr lang="en-US" altLang="zh-CN" sz="2800">
                <a:latin typeface="宋体" pitchFamily="2" charset="-122"/>
              </a:rPr>
              <a:t>A={0,1,3,7}   B={2,4,7}   C={8} </a:t>
            </a:r>
          </a:p>
          <a:p>
            <a:pPr marL="819150" lvl="1" algn="just">
              <a:buFontTx/>
              <a:buNone/>
            </a:pPr>
            <a:r>
              <a:rPr lang="en-US" altLang="zh-CN" sz="2800">
                <a:latin typeface="宋体" pitchFamily="2" charset="-122"/>
              </a:rPr>
              <a:t>      D={7}         E={5,8}     F={6,8}</a:t>
            </a:r>
          </a:p>
        </p:txBody>
      </p:sp>
      <p:grpSp>
        <p:nvGrpSpPr>
          <p:cNvPr id="326660" name="Group 4"/>
          <p:cNvGrpSpPr>
            <a:grpSpLocks/>
          </p:cNvGrpSpPr>
          <p:nvPr/>
        </p:nvGrpSpPr>
        <p:grpSpPr bwMode="auto">
          <a:xfrm>
            <a:off x="1600200" y="3048000"/>
            <a:ext cx="6067425" cy="3048000"/>
            <a:chOff x="1008" y="1920"/>
            <a:chExt cx="3552" cy="1920"/>
          </a:xfrm>
        </p:grpSpPr>
        <p:grpSp>
          <p:nvGrpSpPr>
            <p:cNvPr id="326661" name="Group 5"/>
            <p:cNvGrpSpPr>
              <a:grpSpLocks/>
            </p:cNvGrpSpPr>
            <p:nvPr/>
          </p:nvGrpSpPr>
          <p:grpSpPr bwMode="auto">
            <a:xfrm>
              <a:off x="1655" y="2643"/>
              <a:ext cx="305" cy="350"/>
              <a:chOff x="5577" y="7920"/>
              <a:chExt cx="407" cy="434"/>
            </a:xfrm>
          </p:grpSpPr>
          <p:sp>
            <p:nvSpPr>
              <p:cNvPr id="326662" name="Oval 6"/>
              <p:cNvSpPr>
                <a:spLocks noChangeArrowheads="1"/>
              </p:cNvSpPr>
              <p:nvPr/>
            </p:nvSpPr>
            <p:spPr bwMode="auto">
              <a:xfrm>
                <a:off x="5577" y="7947"/>
                <a:ext cx="390" cy="4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63" name="Text Box 7"/>
              <p:cNvSpPr txBox="1">
                <a:spLocks noChangeArrowheads="1"/>
              </p:cNvSpPr>
              <p:nvPr/>
            </p:nvSpPr>
            <p:spPr bwMode="auto">
              <a:xfrm>
                <a:off x="5580" y="7920"/>
                <a:ext cx="40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A</a:t>
                </a:r>
              </a:p>
            </p:txBody>
          </p:sp>
        </p:grpSp>
        <p:sp>
          <p:nvSpPr>
            <p:cNvPr id="326664" name="Text Box 8"/>
            <p:cNvSpPr txBox="1">
              <a:spLocks noChangeArrowheads="1"/>
            </p:cNvSpPr>
            <p:nvPr/>
          </p:nvSpPr>
          <p:spPr bwMode="auto">
            <a:xfrm>
              <a:off x="1008" y="2524"/>
              <a:ext cx="58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itchFamily="2" charset="-122"/>
                </a:rPr>
                <a:t>开始</a:t>
              </a:r>
            </a:p>
          </p:txBody>
        </p:sp>
        <p:grpSp>
          <p:nvGrpSpPr>
            <p:cNvPr id="326665" name="Group 9"/>
            <p:cNvGrpSpPr>
              <a:grpSpLocks/>
            </p:cNvGrpSpPr>
            <p:nvPr/>
          </p:nvGrpSpPr>
          <p:grpSpPr bwMode="auto">
            <a:xfrm>
              <a:off x="2394" y="2041"/>
              <a:ext cx="304" cy="349"/>
              <a:chOff x="5577" y="7920"/>
              <a:chExt cx="407" cy="434"/>
            </a:xfrm>
          </p:grpSpPr>
          <p:sp>
            <p:nvSpPr>
              <p:cNvPr id="326666" name="Oval 10"/>
              <p:cNvSpPr>
                <a:spLocks noChangeArrowheads="1"/>
              </p:cNvSpPr>
              <p:nvPr/>
            </p:nvSpPr>
            <p:spPr bwMode="auto">
              <a:xfrm>
                <a:off x="5577" y="7947"/>
                <a:ext cx="390" cy="404"/>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67" name="Text Box 11"/>
              <p:cNvSpPr txBox="1">
                <a:spLocks noChangeArrowheads="1"/>
              </p:cNvSpPr>
              <p:nvPr/>
            </p:nvSpPr>
            <p:spPr bwMode="auto">
              <a:xfrm>
                <a:off x="5580" y="7920"/>
                <a:ext cx="40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2800">
                    <a:ea typeface="宋体" pitchFamily="2" charset="-122"/>
                  </a:rPr>
                  <a:t>B</a:t>
                </a:r>
              </a:p>
            </p:txBody>
          </p:sp>
        </p:grpSp>
        <p:grpSp>
          <p:nvGrpSpPr>
            <p:cNvPr id="326668" name="Group 12"/>
            <p:cNvGrpSpPr>
              <a:grpSpLocks/>
            </p:cNvGrpSpPr>
            <p:nvPr/>
          </p:nvGrpSpPr>
          <p:grpSpPr bwMode="auto">
            <a:xfrm>
              <a:off x="4155" y="2041"/>
              <a:ext cx="304" cy="349"/>
              <a:chOff x="5577" y="7920"/>
              <a:chExt cx="407" cy="434"/>
            </a:xfrm>
          </p:grpSpPr>
          <p:sp>
            <p:nvSpPr>
              <p:cNvPr id="326669" name="Oval 13"/>
              <p:cNvSpPr>
                <a:spLocks noChangeArrowheads="1"/>
              </p:cNvSpPr>
              <p:nvPr/>
            </p:nvSpPr>
            <p:spPr bwMode="auto">
              <a:xfrm>
                <a:off x="5577" y="7947"/>
                <a:ext cx="390" cy="404"/>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70" name="Text Box 14"/>
              <p:cNvSpPr txBox="1">
                <a:spLocks noChangeArrowheads="1"/>
              </p:cNvSpPr>
              <p:nvPr/>
            </p:nvSpPr>
            <p:spPr bwMode="auto">
              <a:xfrm>
                <a:off x="5580" y="7920"/>
                <a:ext cx="40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2800">
                    <a:ea typeface="宋体" pitchFamily="2" charset="-122"/>
                  </a:rPr>
                  <a:t>E</a:t>
                </a:r>
              </a:p>
            </p:txBody>
          </p:sp>
        </p:grpSp>
        <p:grpSp>
          <p:nvGrpSpPr>
            <p:cNvPr id="326671" name="Group 15"/>
            <p:cNvGrpSpPr>
              <a:grpSpLocks/>
            </p:cNvGrpSpPr>
            <p:nvPr/>
          </p:nvGrpSpPr>
          <p:grpSpPr bwMode="auto">
            <a:xfrm>
              <a:off x="4155" y="3152"/>
              <a:ext cx="304" cy="350"/>
              <a:chOff x="5577" y="7920"/>
              <a:chExt cx="407" cy="434"/>
            </a:xfrm>
          </p:grpSpPr>
          <p:sp>
            <p:nvSpPr>
              <p:cNvPr id="326672" name="Oval 16"/>
              <p:cNvSpPr>
                <a:spLocks noChangeArrowheads="1"/>
              </p:cNvSpPr>
              <p:nvPr/>
            </p:nvSpPr>
            <p:spPr bwMode="auto">
              <a:xfrm>
                <a:off x="5577" y="7947"/>
                <a:ext cx="390" cy="404"/>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73" name="Text Box 17"/>
              <p:cNvSpPr txBox="1">
                <a:spLocks noChangeArrowheads="1"/>
              </p:cNvSpPr>
              <p:nvPr/>
            </p:nvSpPr>
            <p:spPr bwMode="auto">
              <a:xfrm>
                <a:off x="5580" y="7920"/>
                <a:ext cx="40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2800">
                    <a:ea typeface="宋体" pitchFamily="2" charset="-122"/>
                  </a:rPr>
                  <a:t>F</a:t>
                </a:r>
              </a:p>
            </p:txBody>
          </p:sp>
        </p:grpSp>
        <p:grpSp>
          <p:nvGrpSpPr>
            <p:cNvPr id="326674" name="Group 18"/>
            <p:cNvGrpSpPr>
              <a:grpSpLocks/>
            </p:cNvGrpSpPr>
            <p:nvPr/>
          </p:nvGrpSpPr>
          <p:grpSpPr bwMode="auto">
            <a:xfrm>
              <a:off x="2382" y="3154"/>
              <a:ext cx="304" cy="349"/>
              <a:chOff x="5577" y="7920"/>
              <a:chExt cx="407" cy="434"/>
            </a:xfrm>
          </p:grpSpPr>
          <p:sp>
            <p:nvSpPr>
              <p:cNvPr id="326675" name="Oval 19"/>
              <p:cNvSpPr>
                <a:spLocks noChangeArrowheads="1"/>
              </p:cNvSpPr>
              <p:nvPr/>
            </p:nvSpPr>
            <p:spPr bwMode="auto">
              <a:xfrm>
                <a:off x="5577" y="7947"/>
                <a:ext cx="390" cy="404"/>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76" name="Text Box 20"/>
              <p:cNvSpPr txBox="1">
                <a:spLocks noChangeArrowheads="1"/>
              </p:cNvSpPr>
              <p:nvPr/>
            </p:nvSpPr>
            <p:spPr bwMode="auto">
              <a:xfrm>
                <a:off x="5580" y="7920"/>
                <a:ext cx="40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2800">
                    <a:ea typeface="宋体" pitchFamily="2" charset="-122"/>
                  </a:rPr>
                  <a:t>C</a:t>
                </a:r>
              </a:p>
            </p:txBody>
          </p:sp>
        </p:grpSp>
        <p:grpSp>
          <p:nvGrpSpPr>
            <p:cNvPr id="326677" name="Group 21"/>
            <p:cNvGrpSpPr>
              <a:grpSpLocks/>
            </p:cNvGrpSpPr>
            <p:nvPr/>
          </p:nvGrpSpPr>
          <p:grpSpPr bwMode="auto">
            <a:xfrm>
              <a:off x="3235" y="2632"/>
              <a:ext cx="305" cy="349"/>
              <a:chOff x="5577" y="7920"/>
              <a:chExt cx="407" cy="434"/>
            </a:xfrm>
          </p:grpSpPr>
          <p:sp>
            <p:nvSpPr>
              <p:cNvPr id="326678" name="Oval 22"/>
              <p:cNvSpPr>
                <a:spLocks noChangeArrowheads="1"/>
              </p:cNvSpPr>
              <p:nvPr/>
            </p:nvSpPr>
            <p:spPr bwMode="auto">
              <a:xfrm>
                <a:off x="5577" y="7947"/>
                <a:ext cx="390" cy="4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79" name="Text Box 23"/>
              <p:cNvSpPr txBox="1">
                <a:spLocks noChangeArrowheads="1"/>
              </p:cNvSpPr>
              <p:nvPr/>
            </p:nvSpPr>
            <p:spPr bwMode="auto">
              <a:xfrm>
                <a:off x="5580" y="7920"/>
                <a:ext cx="40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D</a:t>
                </a:r>
              </a:p>
            </p:txBody>
          </p:sp>
        </p:grpSp>
        <p:sp>
          <p:nvSpPr>
            <p:cNvPr id="326680" name="Line 24"/>
            <p:cNvSpPr>
              <a:spLocks noChangeShapeType="1"/>
            </p:cNvSpPr>
            <p:nvPr/>
          </p:nvSpPr>
          <p:spPr bwMode="auto">
            <a:xfrm>
              <a:off x="2688" y="2232"/>
              <a:ext cx="145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6681" name="Line 25"/>
            <p:cNvSpPr>
              <a:spLocks noChangeShapeType="1"/>
            </p:cNvSpPr>
            <p:nvPr/>
          </p:nvSpPr>
          <p:spPr bwMode="auto">
            <a:xfrm>
              <a:off x="4303" y="2377"/>
              <a:ext cx="0" cy="8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6682" name="Line 26"/>
            <p:cNvSpPr>
              <a:spLocks noChangeShapeType="1"/>
            </p:cNvSpPr>
            <p:nvPr/>
          </p:nvSpPr>
          <p:spPr bwMode="auto">
            <a:xfrm flipH="1">
              <a:off x="2666" y="3357"/>
              <a:ext cx="1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6683" name="Line 27"/>
            <p:cNvSpPr>
              <a:spLocks noChangeShapeType="1"/>
            </p:cNvSpPr>
            <p:nvPr/>
          </p:nvSpPr>
          <p:spPr bwMode="auto">
            <a:xfrm flipV="1">
              <a:off x="1924" y="2329"/>
              <a:ext cx="506" cy="4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6684" name="Line 28"/>
            <p:cNvSpPr>
              <a:spLocks noChangeShapeType="1"/>
            </p:cNvSpPr>
            <p:nvPr/>
          </p:nvSpPr>
          <p:spPr bwMode="auto">
            <a:xfrm>
              <a:off x="1938" y="2885"/>
              <a:ext cx="457" cy="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6685" name="Line 29"/>
            <p:cNvSpPr>
              <a:spLocks noChangeShapeType="1"/>
            </p:cNvSpPr>
            <p:nvPr/>
          </p:nvSpPr>
          <p:spPr bwMode="auto">
            <a:xfrm>
              <a:off x="2654" y="2318"/>
              <a:ext cx="605" cy="48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26686" name="Line 30"/>
            <p:cNvSpPr>
              <a:spLocks noChangeShapeType="1"/>
            </p:cNvSpPr>
            <p:nvPr/>
          </p:nvSpPr>
          <p:spPr bwMode="auto">
            <a:xfrm flipH="1">
              <a:off x="2654" y="2837"/>
              <a:ext cx="595" cy="42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26687" name="Line 31"/>
            <p:cNvSpPr>
              <a:spLocks noChangeShapeType="1"/>
            </p:cNvSpPr>
            <p:nvPr/>
          </p:nvSpPr>
          <p:spPr bwMode="auto">
            <a:xfrm>
              <a:off x="1116" y="2825"/>
              <a:ext cx="5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6688" name="Arc 32"/>
            <p:cNvSpPr>
              <a:spLocks/>
            </p:cNvSpPr>
            <p:nvPr/>
          </p:nvSpPr>
          <p:spPr bwMode="auto">
            <a:xfrm flipV="1">
              <a:off x="3452" y="2555"/>
              <a:ext cx="268" cy="274"/>
            </a:xfrm>
            <a:custGeom>
              <a:avLst/>
              <a:gdLst>
                <a:gd name="G0" fmla="+- 21496 0 0"/>
                <a:gd name="G1" fmla="+- 21600 0 0"/>
                <a:gd name="G2" fmla="+- 21600 0 0"/>
                <a:gd name="T0" fmla="*/ 15702 w 43096"/>
                <a:gd name="T1" fmla="*/ 792 h 43200"/>
                <a:gd name="T2" fmla="*/ 0 w 43096"/>
                <a:gd name="T3" fmla="*/ 23719 h 43200"/>
                <a:gd name="T4" fmla="*/ 21496 w 43096"/>
                <a:gd name="T5" fmla="*/ 21600 h 43200"/>
              </a:gdLst>
              <a:ahLst/>
              <a:cxnLst>
                <a:cxn ang="0">
                  <a:pos x="T0" y="T1"/>
                </a:cxn>
                <a:cxn ang="0">
                  <a:pos x="T2" y="T3"/>
                </a:cxn>
                <a:cxn ang="0">
                  <a:pos x="T4" y="T5"/>
                </a:cxn>
              </a:cxnLst>
              <a:rect l="0" t="0" r="r" b="b"/>
              <a:pathLst>
                <a:path w="43096" h="43200" fill="none" extrusionOk="0">
                  <a:moveTo>
                    <a:pt x="15701" y="791"/>
                  </a:moveTo>
                  <a:cubicBezTo>
                    <a:pt x="17588" y="266"/>
                    <a:pt x="19537" y="-1"/>
                    <a:pt x="21496" y="0"/>
                  </a:cubicBezTo>
                  <a:cubicBezTo>
                    <a:pt x="33425" y="0"/>
                    <a:pt x="43096" y="9670"/>
                    <a:pt x="43096" y="21600"/>
                  </a:cubicBezTo>
                  <a:cubicBezTo>
                    <a:pt x="43096" y="33529"/>
                    <a:pt x="33425" y="43200"/>
                    <a:pt x="21496" y="43200"/>
                  </a:cubicBezTo>
                  <a:cubicBezTo>
                    <a:pt x="10387" y="43200"/>
                    <a:pt x="1089" y="34774"/>
                    <a:pt x="0" y="23718"/>
                  </a:cubicBezTo>
                </a:path>
                <a:path w="43096" h="43200" stroke="0" extrusionOk="0">
                  <a:moveTo>
                    <a:pt x="15701" y="791"/>
                  </a:moveTo>
                  <a:cubicBezTo>
                    <a:pt x="17588" y="266"/>
                    <a:pt x="19537" y="-1"/>
                    <a:pt x="21496" y="0"/>
                  </a:cubicBezTo>
                  <a:cubicBezTo>
                    <a:pt x="33425" y="0"/>
                    <a:pt x="43096" y="9670"/>
                    <a:pt x="43096" y="21600"/>
                  </a:cubicBezTo>
                  <a:cubicBezTo>
                    <a:pt x="43096" y="33529"/>
                    <a:pt x="33425" y="43200"/>
                    <a:pt x="21496" y="43200"/>
                  </a:cubicBezTo>
                  <a:cubicBezTo>
                    <a:pt x="10387" y="43200"/>
                    <a:pt x="1089" y="34774"/>
                    <a:pt x="0" y="23718"/>
                  </a:cubicBezTo>
                  <a:lnTo>
                    <a:pt x="21496"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89" name="Text Box 33"/>
            <p:cNvSpPr txBox="1">
              <a:spLocks noChangeArrowheads="1"/>
            </p:cNvSpPr>
            <p:nvPr/>
          </p:nvSpPr>
          <p:spPr bwMode="auto">
            <a:xfrm>
              <a:off x="3665" y="2476"/>
              <a:ext cx="30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a</a:t>
              </a:r>
            </a:p>
          </p:txBody>
        </p:sp>
        <p:sp>
          <p:nvSpPr>
            <p:cNvPr id="326690" name="Text Box 34"/>
            <p:cNvSpPr txBox="1">
              <a:spLocks noChangeArrowheads="1"/>
            </p:cNvSpPr>
            <p:nvPr/>
          </p:nvSpPr>
          <p:spPr bwMode="auto">
            <a:xfrm>
              <a:off x="2890" y="2957"/>
              <a:ext cx="30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6691" name="Text Box 35"/>
            <p:cNvSpPr txBox="1">
              <a:spLocks noChangeArrowheads="1"/>
            </p:cNvSpPr>
            <p:nvPr/>
          </p:nvSpPr>
          <p:spPr bwMode="auto">
            <a:xfrm>
              <a:off x="2869" y="2294"/>
              <a:ext cx="30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a</a:t>
              </a:r>
            </a:p>
          </p:txBody>
        </p:sp>
        <p:sp>
          <p:nvSpPr>
            <p:cNvPr id="326692" name="Text Box 36"/>
            <p:cNvSpPr txBox="1">
              <a:spLocks noChangeArrowheads="1"/>
            </p:cNvSpPr>
            <p:nvPr/>
          </p:nvSpPr>
          <p:spPr bwMode="auto">
            <a:xfrm>
              <a:off x="1950" y="2972"/>
              <a:ext cx="30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6693" name="Text Box 37"/>
            <p:cNvSpPr txBox="1">
              <a:spLocks noChangeArrowheads="1"/>
            </p:cNvSpPr>
            <p:nvPr/>
          </p:nvSpPr>
          <p:spPr bwMode="auto">
            <a:xfrm>
              <a:off x="1938" y="2307"/>
              <a:ext cx="30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a</a:t>
              </a:r>
            </a:p>
          </p:txBody>
        </p:sp>
        <p:sp>
          <p:nvSpPr>
            <p:cNvPr id="326694" name="Text Box 38"/>
            <p:cNvSpPr txBox="1">
              <a:spLocks noChangeArrowheads="1"/>
            </p:cNvSpPr>
            <p:nvPr/>
          </p:nvSpPr>
          <p:spPr bwMode="auto">
            <a:xfrm>
              <a:off x="3351" y="3067"/>
              <a:ext cx="30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6695" name="Text Box 39"/>
            <p:cNvSpPr txBox="1">
              <a:spLocks noChangeArrowheads="1"/>
            </p:cNvSpPr>
            <p:nvPr/>
          </p:nvSpPr>
          <p:spPr bwMode="auto">
            <a:xfrm>
              <a:off x="4258" y="2572"/>
              <a:ext cx="30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6696" name="Text Box 40"/>
            <p:cNvSpPr txBox="1">
              <a:spLocks noChangeArrowheads="1"/>
            </p:cNvSpPr>
            <p:nvPr/>
          </p:nvSpPr>
          <p:spPr bwMode="auto">
            <a:xfrm>
              <a:off x="3283" y="1920"/>
              <a:ext cx="30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sp>
          <p:nvSpPr>
            <p:cNvPr id="326697" name="Arc 41"/>
            <p:cNvSpPr>
              <a:spLocks/>
            </p:cNvSpPr>
            <p:nvPr/>
          </p:nvSpPr>
          <p:spPr bwMode="auto">
            <a:xfrm>
              <a:off x="2400" y="3482"/>
              <a:ext cx="247" cy="263"/>
            </a:xfrm>
            <a:custGeom>
              <a:avLst/>
              <a:gdLst>
                <a:gd name="G0" fmla="+- 21600 0 0"/>
                <a:gd name="G1" fmla="+- 18147 0 0"/>
                <a:gd name="G2" fmla="+- 21600 0 0"/>
                <a:gd name="T0" fmla="*/ 36408 w 43200"/>
                <a:gd name="T1" fmla="*/ 2422 h 39747"/>
                <a:gd name="T2" fmla="*/ 9884 w 43200"/>
                <a:gd name="T3" fmla="*/ 0 h 39747"/>
                <a:gd name="T4" fmla="*/ 21600 w 43200"/>
                <a:gd name="T5" fmla="*/ 18147 h 39747"/>
              </a:gdLst>
              <a:ahLst/>
              <a:cxnLst>
                <a:cxn ang="0">
                  <a:pos x="T0" y="T1"/>
                </a:cxn>
                <a:cxn ang="0">
                  <a:pos x="T2" y="T3"/>
                </a:cxn>
                <a:cxn ang="0">
                  <a:pos x="T4" y="T5"/>
                </a:cxn>
              </a:cxnLst>
              <a:rect l="0" t="0" r="r" b="b"/>
              <a:pathLst>
                <a:path w="43200" h="39747" fill="none" extrusionOk="0">
                  <a:moveTo>
                    <a:pt x="36408" y="2421"/>
                  </a:moveTo>
                  <a:cubicBezTo>
                    <a:pt x="40742" y="6503"/>
                    <a:pt x="43200" y="12193"/>
                    <a:pt x="43200" y="18147"/>
                  </a:cubicBezTo>
                  <a:cubicBezTo>
                    <a:pt x="43200" y="30076"/>
                    <a:pt x="33529" y="39747"/>
                    <a:pt x="21600" y="39747"/>
                  </a:cubicBezTo>
                  <a:cubicBezTo>
                    <a:pt x="9670" y="39747"/>
                    <a:pt x="0" y="30076"/>
                    <a:pt x="0" y="18147"/>
                  </a:cubicBezTo>
                  <a:cubicBezTo>
                    <a:pt x="-1" y="10812"/>
                    <a:pt x="3722" y="3978"/>
                    <a:pt x="9884" y="0"/>
                  </a:cubicBezTo>
                </a:path>
                <a:path w="43200" h="39747" stroke="0" extrusionOk="0">
                  <a:moveTo>
                    <a:pt x="36408" y="2421"/>
                  </a:moveTo>
                  <a:cubicBezTo>
                    <a:pt x="40742" y="6503"/>
                    <a:pt x="43200" y="12193"/>
                    <a:pt x="43200" y="18147"/>
                  </a:cubicBezTo>
                  <a:cubicBezTo>
                    <a:pt x="43200" y="30076"/>
                    <a:pt x="33529" y="39747"/>
                    <a:pt x="21600" y="39747"/>
                  </a:cubicBezTo>
                  <a:cubicBezTo>
                    <a:pt x="9670" y="39747"/>
                    <a:pt x="0" y="30076"/>
                    <a:pt x="0" y="18147"/>
                  </a:cubicBezTo>
                  <a:cubicBezTo>
                    <a:pt x="-1" y="10812"/>
                    <a:pt x="3722" y="3978"/>
                    <a:pt x="9884" y="0"/>
                  </a:cubicBezTo>
                  <a:lnTo>
                    <a:pt x="21600" y="18147"/>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98" name="Text Box 42"/>
            <p:cNvSpPr txBox="1">
              <a:spLocks noChangeArrowheads="1"/>
            </p:cNvSpPr>
            <p:nvPr/>
          </p:nvSpPr>
          <p:spPr bwMode="auto">
            <a:xfrm>
              <a:off x="2611" y="3490"/>
              <a:ext cx="30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ea typeface="宋体" pitchFamily="2" charset="-122"/>
                </a:rPr>
                <a:t>b</a:t>
              </a:r>
            </a:p>
          </p:txBody>
        </p:sp>
      </p:grpSp>
    </p:spTree>
    <p:extLst>
      <p:ext uri="{BB962C8B-B14F-4D97-AF65-F5344CB8AC3E}">
        <p14:creationId xmlns:p14="http://schemas.microsoft.com/office/powerpoint/2010/main" val="1449112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wipe(up)">
                                      <p:cBhvr>
                                        <p:cTn id="7" dur="500"/>
                                        <p:tgtEl>
                                          <p:spTgt spid="32665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6659">
                                            <p:txEl>
                                              <p:pRg st="1" end="1"/>
                                            </p:txEl>
                                          </p:spTgt>
                                        </p:tgtEl>
                                        <p:attrNameLst>
                                          <p:attrName>style.visibility</p:attrName>
                                        </p:attrNameLst>
                                      </p:cBhvr>
                                      <p:to>
                                        <p:strVal val="visible"/>
                                      </p:to>
                                    </p:set>
                                    <p:animEffect transition="in" filter="wipe(up)">
                                      <p:cBhvr>
                                        <p:cTn id="11" dur="500"/>
                                        <p:tgtEl>
                                          <p:spTgt spid="326659">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6659">
                                            <p:txEl>
                                              <p:pRg st="2" end="2"/>
                                            </p:txEl>
                                          </p:spTgt>
                                        </p:tgtEl>
                                        <p:attrNameLst>
                                          <p:attrName>style.visibility</p:attrName>
                                        </p:attrNameLst>
                                      </p:cBhvr>
                                      <p:to>
                                        <p:strVal val="visible"/>
                                      </p:to>
                                    </p:set>
                                    <p:animEffect transition="in" filter="wipe(up)">
                                      <p:cBhvr>
                                        <p:cTn id="15" dur="500"/>
                                        <p:tgtEl>
                                          <p:spTgt spid="3266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26660"/>
                                        </p:tgtEl>
                                        <p:attrNameLst>
                                          <p:attrName>style.visibility</p:attrName>
                                        </p:attrNameLst>
                                      </p:cBhvr>
                                      <p:to>
                                        <p:strVal val="visible"/>
                                      </p:to>
                                    </p:set>
                                    <p:animEffect transition="in" filter="wipe(left)">
                                      <p:cBhvr>
                                        <p:cTn id="20" dur="500"/>
                                        <p:tgtEl>
                                          <p:spTgt spid="326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uiExpand="1"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77</a:t>
            </a:fld>
            <a:endParaRPr lang="en-US" altLang="zh-CN"/>
          </a:p>
        </p:txBody>
      </p:sp>
      <p:sp>
        <p:nvSpPr>
          <p:cNvPr id="4" name="Text Box 54"/>
          <p:cNvSpPr txBox="1">
            <a:spLocks noChangeArrowheads="1"/>
          </p:cNvSpPr>
          <p:nvPr/>
        </p:nvSpPr>
        <p:spPr bwMode="auto">
          <a:xfrm>
            <a:off x="990600" y="5867400"/>
            <a:ext cx="3200400" cy="457200"/>
          </a:xfrm>
          <a:prstGeom prst="rect">
            <a:avLst/>
          </a:prstGeom>
          <a:solidFill>
            <a:srgbClr val="00FF00"/>
          </a:solidFill>
          <a:ln w="9525">
            <a:noFill/>
            <a:miter lim="800000"/>
            <a:headEnd/>
            <a:tailEnd/>
          </a:ln>
        </p:spPr>
        <p:txBody>
          <a:bodyPr>
            <a:spAutoFit/>
          </a:bodyPr>
          <a:lstStyle/>
          <a:p>
            <a:endParaRPr lang="zh-CN" altLang="zh-CN"/>
          </a:p>
        </p:txBody>
      </p:sp>
      <p:sp>
        <p:nvSpPr>
          <p:cNvPr id="5"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FF3300"/>
                </a:solidFill>
                <a:effectLst/>
                <a:uLnTx/>
                <a:uFillTx/>
                <a:latin typeface="宋体" charset="-122"/>
                <a:ea typeface="+mj-ea"/>
                <a:cs typeface="+mj-cs"/>
              </a:rPr>
              <a:t>控制执行程序</a:t>
            </a:r>
            <a:r>
              <a:rPr kumimoji="1" lang="en-US" altLang="zh-CN" sz="3600" b="1" i="0" u="none" strike="noStrike" kern="0" cap="none" spc="0" normalizeH="0" baseline="0" noProof="0" smtClean="0">
                <a:ln>
                  <a:noFill/>
                </a:ln>
                <a:solidFill>
                  <a:srgbClr val="FF3300"/>
                </a:solidFill>
                <a:effectLst/>
                <a:uLnTx/>
                <a:uFillTx/>
                <a:latin typeface="Times New Roman" pitchFamily="18" charset="0"/>
                <a:ea typeface="+mj-ea"/>
                <a:cs typeface="+mj-cs"/>
              </a:rPr>
              <a:t>——</a:t>
            </a:r>
            <a:r>
              <a:rPr kumimoji="1" lang="zh-CN" altLang="en-US" sz="3200" b="1" i="0" u="none" strike="noStrike" kern="0" cap="none" spc="0" normalizeH="0" baseline="0" noProof="0" smtClean="0">
                <a:ln>
                  <a:noFill/>
                </a:ln>
                <a:solidFill>
                  <a:srgbClr val="FF0000"/>
                </a:solidFill>
                <a:effectLst/>
                <a:uLnTx/>
                <a:uFillTx/>
                <a:latin typeface="Times New Roman" pitchFamily="18" charset="0"/>
                <a:ea typeface="+mj-ea"/>
                <a:cs typeface="+mj-cs"/>
              </a:rPr>
              <a:t>最长匹配原则</a:t>
            </a:r>
          </a:p>
        </p:txBody>
      </p:sp>
      <p:sp>
        <p:nvSpPr>
          <p:cNvPr id="6" name="Rectangle 3"/>
          <p:cNvSpPr txBox="1">
            <a:spLocks noChangeArrowheads="1"/>
          </p:cNvSpPr>
          <p:nvPr/>
        </p:nvSpPr>
        <p:spPr>
          <a:xfrm>
            <a:off x="5105400" y="1644650"/>
            <a:ext cx="3733800" cy="23161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输入字符串为 </a:t>
            </a:r>
            <a:r>
              <a:rPr kumimoji="1" lang="en-US" altLang="zh-CN" sz="2800" b="1" i="0" u="none" strike="noStrike" kern="0" cap="none" spc="0" normalizeH="0" baseline="0" noProof="0" smtClean="0">
                <a:ln>
                  <a:noFill/>
                </a:ln>
                <a:solidFill>
                  <a:schemeClr val="tx1"/>
                </a:solidFill>
                <a:effectLst/>
                <a:uLnTx/>
                <a:uFillTx/>
                <a:latin typeface="宋体" charset="-122"/>
                <a:ea typeface="+mn-ea"/>
                <a:cs typeface="+mn-cs"/>
              </a:rPr>
              <a:t>aba</a:t>
            </a:r>
            <a:r>
              <a:rPr kumimoji="1" lang="en-US" altLang="zh-CN" sz="2800" b="1" i="0" u="none" strike="noStrike" kern="0" cap="none" spc="0" normalizeH="0" baseline="0" noProof="0" smtClean="0">
                <a:ln>
                  <a:noFill/>
                </a:ln>
                <a:solidFill>
                  <a:schemeClr val="tx1"/>
                </a:solidFill>
                <a:effectLst/>
                <a:uLnTx/>
                <a:uFillTx/>
                <a:latin typeface="Times New Roman" pitchFamily="18" charset="0"/>
                <a:ea typeface="+mn-ea"/>
                <a:cs typeface="+mn-cs"/>
              </a:rPr>
              <a:t>…</a:t>
            </a:r>
            <a:endParaRPr kumimoji="1" lang="en-US" altLang="zh-CN" sz="2800" b="1" i="0" u="none" strike="noStrike" kern="0" cap="none" spc="0" normalizeH="0" baseline="0" noProof="0" smtClean="0">
              <a:ln>
                <a:noFill/>
              </a:ln>
              <a:solidFill>
                <a:schemeClr val="tx1"/>
              </a:solidFill>
              <a:effectLst/>
              <a:uLnTx/>
              <a:uFillTx/>
              <a:latin typeface="宋体" charset="-122"/>
              <a:ea typeface="+mn-ea"/>
              <a:cs typeface="+mn-cs"/>
            </a:endParaRPr>
          </a:p>
          <a:p>
            <a:pPr marL="819150" marR="0" lvl="1" indent="-285750" algn="l" defTabSz="914400" rtl="0" eaLnBrk="1" fontAlgn="base" latinLnBrk="0" hangingPunct="1">
              <a:lnSpc>
                <a:spcPct val="100000"/>
              </a:lnSpc>
              <a:spcBef>
                <a:spcPct val="20000"/>
              </a:spcBef>
              <a:spcAft>
                <a:spcPct val="0"/>
              </a:spcAft>
              <a:buClrTx/>
              <a:buSzTx/>
              <a:buFontTx/>
              <a:buNone/>
              <a:tabLst/>
              <a:defRPr/>
            </a:pPr>
            <a:endParaRPr kumimoji="1" lang="en-US" altLang="zh-CN" sz="2400" b="1" i="0" u="none" strike="noStrike" kern="0" cap="none" spc="0" normalizeH="0" baseline="0" noProof="0" smtClean="0">
              <a:ln>
                <a:noFill/>
              </a:ln>
              <a:solidFill>
                <a:schemeClr val="tx1"/>
              </a:solidFill>
              <a:effectLst/>
              <a:uLnTx/>
              <a:uFillTx/>
              <a:latin typeface="宋体" charset="-122"/>
              <a:ea typeface="+mn-ea"/>
            </a:endParaRPr>
          </a:p>
          <a:p>
            <a:pPr marL="819150" marR="0" lvl="1" indent="-285750" algn="l" defTabSz="914400" rtl="0" eaLnBrk="1" fontAlgn="base" latinLnBrk="0" hangingPunct="1">
              <a:lnSpc>
                <a:spcPct val="100000"/>
              </a:lnSpc>
              <a:spcBef>
                <a:spcPct val="20000"/>
              </a:spcBef>
              <a:spcAft>
                <a:spcPct val="0"/>
              </a:spcAft>
              <a:buClrTx/>
              <a:buSzTx/>
              <a:buFontTx/>
              <a:buChar char="–"/>
              <a:tabLst/>
              <a:defRPr/>
            </a:pPr>
            <a:endParaRPr kumimoji="1" lang="en-US" altLang="zh-CN" sz="2400" b="1" i="0" u="none" strike="noStrike" kern="0" cap="none" spc="0" normalizeH="0" baseline="0" noProof="0" smtClean="0">
              <a:ln>
                <a:noFill/>
              </a:ln>
              <a:solidFill>
                <a:schemeClr val="tx1"/>
              </a:solidFill>
              <a:effectLst/>
              <a:uLnTx/>
              <a:uFillTx/>
              <a:latin typeface="宋体" charset="-122"/>
              <a:ea typeface="+mn-ea"/>
            </a:endParaRP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读入      状态</a:t>
            </a: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zh-CN" altLang="en-US" sz="2800" b="1" i="0" u="none" strike="noStrike" kern="0" cap="none" spc="0" normalizeH="0" baseline="0" noProof="0" smtClean="0">
                <a:ln>
                  <a:noFill/>
                </a:ln>
                <a:solidFill>
                  <a:schemeClr val="tx1"/>
                </a:solidFill>
                <a:effectLst/>
                <a:uLnTx/>
                <a:uFillTx/>
                <a:latin typeface="宋体" charset="-122"/>
                <a:ea typeface="+mn-ea"/>
                <a:cs typeface="+mn-cs"/>
              </a:rPr>
              <a:t>  </a:t>
            </a:r>
            <a:r>
              <a:rPr kumimoji="1" lang="en-US" altLang="zh-CN" sz="2800" b="1" i="0" u="none" strike="noStrike" kern="0" cap="none" spc="0" normalizeH="0" baseline="0" noProof="0" smtClean="0">
                <a:ln>
                  <a:noFill/>
                </a:ln>
                <a:solidFill>
                  <a:schemeClr val="tx1"/>
                </a:solidFill>
                <a:effectLst/>
                <a:uLnTx/>
                <a:uFillTx/>
                <a:latin typeface="宋体" charset="-122"/>
                <a:ea typeface="+mn-ea"/>
                <a:cs typeface="+mn-cs"/>
              </a:rPr>
              <a:t>-        A</a:t>
            </a:r>
          </a:p>
        </p:txBody>
      </p:sp>
      <p:grpSp>
        <p:nvGrpSpPr>
          <p:cNvPr id="7" name="Group 53"/>
          <p:cNvGrpSpPr>
            <a:grpSpLocks/>
          </p:cNvGrpSpPr>
          <p:nvPr/>
        </p:nvGrpSpPr>
        <p:grpSpPr bwMode="auto">
          <a:xfrm>
            <a:off x="381000" y="1143000"/>
            <a:ext cx="4343400" cy="5029200"/>
            <a:chOff x="240" y="1008"/>
            <a:chExt cx="2736" cy="3168"/>
          </a:xfrm>
        </p:grpSpPr>
        <p:grpSp>
          <p:nvGrpSpPr>
            <p:cNvPr id="8" name="Group 5"/>
            <p:cNvGrpSpPr>
              <a:grpSpLocks/>
            </p:cNvGrpSpPr>
            <p:nvPr/>
          </p:nvGrpSpPr>
          <p:grpSpPr bwMode="auto">
            <a:xfrm>
              <a:off x="288" y="1008"/>
              <a:ext cx="2688" cy="1440"/>
              <a:chOff x="1008" y="1920"/>
              <a:chExt cx="3552" cy="1920"/>
            </a:xfrm>
          </p:grpSpPr>
          <p:grpSp>
            <p:nvGrpSpPr>
              <p:cNvPr id="10" name="Group 6"/>
              <p:cNvGrpSpPr>
                <a:grpSpLocks/>
              </p:cNvGrpSpPr>
              <p:nvPr/>
            </p:nvGrpSpPr>
            <p:grpSpPr bwMode="auto">
              <a:xfrm>
                <a:off x="1655" y="2643"/>
                <a:ext cx="305" cy="350"/>
                <a:chOff x="5577" y="7920"/>
                <a:chExt cx="407" cy="434"/>
              </a:xfrm>
            </p:grpSpPr>
            <p:sp>
              <p:nvSpPr>
                <p:cNvPr id="46" name="Oval 7"/>
                <p:cNvSpPr>
                  <a:spLocks noChangeArrowheads="1"/>
                </p:cNvSpPr>
                <p:nvPr/>
              </p:nvSpPr>
              <p:spPr bwMode="auto">
                <a:xfrm>
                  <a:off x="5577" y="7947"/>
                  <a:ext cx="390" cy="404"/>
                </a:xfrm>
                <a:prstGeom prst="ellipse">
                  <a:avLst/>
                </a:prstGeom>
                <a:noFill/>
                <a:ln w="9525">
                  <a:solidFill>
                    <a:srgbClr val="000000"/>
                  </a:solidFill>
                  <a:round/>
                  <a:headEnd/>
                  <a:tailEnd/>
                </a:ln>
              </p:spPr>
              <p:txBody>
                <a:bodyPr/>
                <a:lstStyle/>
                <a:p>
                  <a:endParaRPr lang="zh-CN" altLang="en-US"/>
                </a:p>
              </p:txBody>
            </p:sp>
            <p:sp>
              <p:nvSpPr>
                <p:cNvPr id="47" name="Text Box 8"/>
                <p:cNvSpPr txBox="1">
                  <a:spLocks noChangeArrowheads="1"/>
                </p:cNvSpPr>
                <p:nvPr/>
              </p:nvSpPr>
              <p:spPr bwMode="auto">
                <a:xfrm>
                  <a:off x="5580" y="7920"/>
                  <a:ext cx="404" cy="434"/>
                </a:xfrm>
                <a:prstGeom prst="rect">
                  <a:avLst/>
                </a:prstGeom>
                <a:noFill/>
                <a:ln w="9525">
                  <a:noFill/>
                  <a:miter lim="800000"/>
                  <a:headEnd/>
                  <a:tailEnd/>
                </a:ln>
              </p:spPr>
              <p:txBody>
                <a:bodyPr/>
                <a:lstStyle/>
                <a:p>
                  <a:pPr algn="just"/>
                  <a:r>
                    <a:rPr lang="en-US" altLang="zh-CN" sz="2000">
                      <a:ea typeface="宋体" charset="-122"/>
                    </a:rPr>
                    <a:t>A</a:t>
                  </a:r>
                </a:p>
              </p:txBody>
            </p:sp>
          </p:grpSp>
          <p:sp>
            <p:nvSpPr>
              <p:cNvPr id="11" name="Text Box 9"/>
              <p:cNvSpPr txBox="1">
                <a:spLocks noChangeArrowheads="1"/>
              </p:cNvSpPr>
              <p:nvPr/>
            </p:nvSpPr>
            <p:spPr bwMode="auto">
              <a:xfrm>
                <a:off x="1008" y="2524"/>
                <a:ext cx="583" cy="350"/>
              </a:xfrm>
              <a:prstGeom prst="rect">
                <a:avLst/>
              </a:prstGeom>
              <a:noFill/>
              <a:ln w="9525">
                <a:noFill/>
                <a:miter lim="800000"/>
                <a:headEnd/>
                <a:tailEnd/>
              </a:ln>
            </p:spPr>
            <p:txBody>
              <a:bodyPr/>
              <a:lstStyle/>
              <a:p>
                <a:pPr algn="just"/>
                <a:r>
                  <a:rPr lang="zh-CN" altLang="en-US" sz="1800">
                    <a:ea typeface="宋体" charset="-122"/>
                  </a:rPr>
                  <a:t>开始</a:t>
                </a:r>
              </a:p>
            </p:txBody>
          </p:sp>
          <p:grpSp>
            <p:nvGrpSpPr>
              <p:cNvPr id="12" name="Group 10"/>
              <p:cNvGrpSpPr>
                <a:grpSpLocks/>
              </p:cNvGrpSpPr>
              <p:nvPr/>
            </p:nvGrpSpPr>
            <p:grpSpPr bwMode="auto">
              <a:xfrm>
                <a:off x="2394" y="2041"/>
                <a:ext cx="304" cy="349"/>
                <a:chOff x="5577" y="7920"/>
                <a:chExt cx="407" cy="434"/>
              </a:xfrm>
            </p:grpSpPr>
            <p:sp>
              <p:nvSpPr>
                <p:cNvPr id="44" name="Oval 11"/>
                <p:cNvSpPr>
                  <a:spLocks noChangeArrowheads="1"/>
                </p:cNvSpPr>
                <p:nvPr/>
              </p:nvSpPr>
              <p:spPr bwMode="auto">
                <a:xfrm>
                  <a:off x="5577" y="7947"/>
                  <a:ext cx="390" cy="404"/>
                </a:xfrm>
                <a:prstGeom prst="ellipse">
                  <a:avLst/>
                </a:prstGeom>
                <a:noFill/>
                <a:ln w="38100" cmpd="dbl">
                  <a:solidFill>
                    <a:srgbClr val="000000"/>
                  </a:solidFill>
                  <a:round/>
                  <a:headEnd/>
                  <a:tailEnd/>
                </a:ln>
              </p:spPr>
              <p:txBody>
                <a:bodyPr/>
                <a:lstStyle/>
                <a:p>
                  <a:endParaRPr lang="zh-CN" altLang="en-US"/>
                </a:p>
              </p:txBody>
            </p:sp>
            <p:sp>
              <p:nvSpPr>
                <p:cNvPr id="45" name="Text Box 12"/>
                <p:cNvSpPr txBox="1">
                  <a:spLocks noChangeArrowheads="1"/>
                </p:cNvSpPr>
                <p:nvPr/>
              </p:nvSpPr>
              <p:spPr bwMode="auto">
                <a:xfrm>
                  <a:off x="5580" y="7920"/>
                  <a:ext cx="404" cy="434"/>
                </a:xfrm>
                <a:prstGeom prst="rect">
                  <a:avLst/>
                </a:prstGeom>
                <a:noFill/>
                <a:ln w="38100" cmpd="dbl">
                  <a:noFill/>
                  <a:miter lim="800000"/>
                  <a:headEnd/>
                  <a:tailEnd/>
                </a:ln>
              </p:spPr>
              <p:txBody>
                <a:bodyPr/>
                <a:lstStyle/>
                <a:p>
                  <a:pPr algn="just"/>
                  <a:r>
                    <a:rPr lang="en-US" altLang="zh-CN" sz="2000">
                      <a:ea typeface="宋体" charset="-122"/>
                    </a:rPr>
                    <a:t>B</a:t>
                  </a:r>
                </a:p>
              </p:txBody>
            </p:sp>
          </p:grpSp>
          <p:grpSp>
            <p:nvGrpSpPr>
              <p:cNvPr id="13" name="Group 13"/>
              <p:cNvGrpSpPr>
                <a:grpSpLocks/>
              </p:cNvGrpSpPr>
              <p:nvPr/>
            </p:nvGrpSpPr>
            <p:grpSpPr bwMode="auto">
              <a:xfrm>
                <a:off x="4155" y="2041"/>
                <a:ext cx="304" cy="349"/>
                <a:chOff x="5577" y="7920"/>
                <a:chExt cx="407" cy="434"/>
              </a:xfrm>
            </p:grpSpPr>
            <p:sp>
              <p:nvSpPr>
                <p:cNvPr id="42" name="Oval 14"/>
                <p:cNvSpPr>
                  <a:spLocks noChangeArrowheads="1"/>
                </p:cNvSpPr>
                <p:nvPr/>
              </p:nvSpPr>
              <p:spPr bwMode="auto">
                <a:xfrm>
                  <a:off x="5577" y="7947"/>
                  <a:ext cx="390" cy="404"/>
                </a:xfrm>
                <a:prstGeom prst="ellipse">
                  <a:avLst/>
                </a:prstGeom>
                <a:noFill/>
                <a:ln w="38100" cmpd="dbl">
                  <a:solidFill>
                    <a:srgbClr val="000000"/>
                  </a:solidFill>
                  <a:round/>
                  <a:headEnd/>
                  <a:tailEnd/>
                </a:ln>
              </p:spPr>
              <p:txBody>
                <a:bodyPr/>
                <a:lstStyle/>
                <a:p>
                  <a:endParaRPr lang="zh-CN" altLang="en-US"/>
                </a:p>
              </p:txBody>
            </p:sp>
            <p:sp>
              <p:nvSpPr>
                <p:cNvPr id="43" name="Text Box 15"/>
                <p:cNvSpPr txBox="1">
                  <a:spLocks noChangeArrowheads="1"/>
                </p:cNvSpPr>
                <p:nvPr/>
              </p:nvSpPr>
              <p:spPr bwMode="auto">
                <a:xfrm>
                  <a:off x="5580" y="7920"/>
                  <a:ext cx="404" cy="434"/>
                </a:xfrm>
                <a:prstGeom prst="rect">
                  <a:avLst/>
                </a:prstGeom>
                <a:noFill/>
                <a:ln w="38100" cmpd="dbl">
                  <a:noFill/>
                  <a:miter lim="800000"/>
                  <a:headEnd/>
                  <a:tailEnd/>
                </a:ln>
              </p:spPr>
              <p:txBody>
                <a:bodyPr/>
                <a:lstStyle/>
                <a:p>
                  <a:pPr algn="just"/>
                  <a:r>
                    <a:rPr lang="en-US" altLang="zh-CN" sz="2000">
                      <a:ea typeface="宋体" charset="-122"/>
                    </a:rPr>
                    <a:t>E</a:t>
                  </a:r>
                </a:p>
              </p:txBody>
            </p:sp>
          </p:grpSp>
          <p:grpSp>
            <p:nvGrpSpPr>
              <p:cNvPr id="14" name="Group 16"/>
              <p:cNvGrpSpPr>
                <a:grpSpLocks/>
              </p:cNvGrpSpPr>
              <p:nvPr/>
            </p:nvGrpSpPr>
            <p:grpSpPr bwMode="auto">
              <a:xfrm>
                <a:off x="4155" y="3152"/>
                <a:ext cx="304" cy="350"/>
                <a:chOff x="5577" y="7920"/>
                <a:chExt cx="407" cy="434"/>
              </a:xfrm>
            </p:grpSpPr>
            <p:sp>
              <p:nvSpPr>
                <p:cNvPr id="40" name="Oval 17"/>
                <p:cNvSpPr>
                  <a:spLocks noChangeArrowheads="1"/>
                </p:cNvSpPr>
                <p:nvPr/>
              </p:nvSpPr>
              <p:spPr bwMode="auto">
                <a:xfrm>
                  <a:off x="5577" y="7947"/>
                  <a:ext cx="390" cy="404"/>
                </a:xfrm>
                <a:prstGeom prst="ellipse">
                  <a:avLst/>
                </a:prstGeom>
                <a:noFill/>
                <a:ln w="38100" cmpd="dbl">
                  <a:solidFill>
                    <a:srgbClr val="000000"/>
                  </a:solidFill>
                  <a:round/>
                  <a:headEnd/>
                  <a:tailEnd/>
                </a:ln>
              </p:spPr>
              <p:txBody>
                <a:bodyPr/>
                <a:lstStyle/>
                <a:p>
                  <a:endParaRPr lang="zh-CN" altLang="en-US"/>
                </a:p>
              </p:txBody>
            </p:sp>
            <p:sp>
              <p:nvSpPr>
                <p:cNvPr id="41" name="Text Box 18"/>
                <p:cNvSpPr txBox="1">
                  <a:spLocks noChangeArrowheads="1"/>
                </p:cNvSpPr>
                <p:nvPr/>
              </p:nvSpPr>
              <p:spPr bwMode="auto">
                <a:xfrm>
                  <a:off x="5580" y="7920"/>
                  <a:ext cx="404" cy="434"/>
                </a:xfrm>
                <a:prstGeom prst="rect">
                  <a:avLst/>
                </a:prstGeom>
                <a:noFill/>
                <a:ln w="38100" cmpd="dbl">
                  <a:noFill/>
                  <a:miter lim="800000"/>
                  <a:headEnd/>
                  <a:tailEnd/>
                </a:ln>
              </p:spPr>
              <p:txBody>
                <a:bodyPr/>
                <a:lstStyle/>
                <a:p>
                  <a:pPr algn="just"/>
                  <a:r>
                    <a:rPr lang="en-US" altLang="zh-CN" sz="2000">
                      <a:ea typeface="宋体" charset="-122"/>
                    </a:rPr>
                    <a:t>F</a:t>
                  </a:r>
                </a:p>
              </p:txBody>
            </p:sp>
          </p:grpSp>
          <p:grpSp>
            <p:nvGrpSpPr>
              <p:cNvPr id="15" name="Group 19"/>
              <p:cNvGrpSpPr>
                <a:grpSpLocks/>
              </p:cNvGrpSpPr>
              <p:nvPr/>
            </p:nvGrpSpPr>
            <p:grpSpPr bwMode="auto">
              <a:xfrm>
                <a:off x="2382" y="3154"/>
                <a:ext cx="304" cy="349"/>
                <a:chOff x="5577" y="7920"/>
                <a:chExt cx="407" cy="434"/>
              </a:xfrm>
            </p:grpSpPr>
            <p:sp>
              <p:nvSpPr>
                <p:cNvPr id="38" name="Oval 20"/>
                <p:cNvSpPr>
                  <a:spLocks noChangeArrowheads="1"/>
                </p:cNvSpPr>
                <p:nvPr/>
              </p:nvSpPr>
              <p:spPr bwMode="auto">
                <a:xfrm>
                  <a:off x="5577" y="7947"/>
                  <a:ext cx="390" cy="404"/>
                </a:xfrm>
                <a:prstGeom prst="ellipse">
                  <a:avLst/>
                </a:prstGeom>
                <a:noFill/>
                <a:ln w="38100" cmpd="dbl">
                  <a:solidFill>
                    <a:srgbClr val="000000"/>
                  </a:solidFill>
                  <a:round/>
                  <a:headEnd/>
                  <a:tailEnd/>
                </a:ln>
              </p:spPr>
              <p:txBody>
                <a:bodyPr/>
                <a:lstStyle/>
                <a:p>
                  <a:endParaRPr lang="zh-CN" altLang="en-US"/>
                </a:p>
              </p:txBody>
            </p:sp>
            <p:sp>
              <p:nvSpPr>
                <p:cNvPr id="39" name="Text Box 21"/>
                <p:cNvSpPr txBox="1">
                  <a:spLocks noChangeArrowheads="1"/>
                </p:cNvSpPr>
                <p:nvPr/>
              </p:nvSpPr>
              <p:spPr bwMode="auto">
                <a:xfrm>
                  <a:off x="5580" y="7920"/>
                  <a:ext cx="404" cy="434"/>
                </a:xfrm>
                <a:prstGeom prst="rect">
                  <a:avLst/>
                </a:prstGeom>
                <a:noFill/>
                <a:ln w="38100" cmpd="dbl">
                  <a:noFill/>
                  <a:miter lim="800000"/>
                  <a:headEnd/>
                  <a:tailEnd/>
                </a:ln>
              </p:spPr>
              <p:txBody>
                <a:bodyPr/>
                <a:lstStyle/>
                <a:p>
                  <a:pPr algn="just"/>
                  <a:r>
                    <a:rPr lang="en-US" altLang="zh-CN" sz="2000">
                      <a:ea typeface="宋体" charset="-122"/>
                    </a:rPr>
                    <a:t>C</a:t>
                  </a:r>
                </a:p>
              </p:txBody>
            </p:sp>
          </p:grpSp>
          <p:grpSp>
            <p:nvGrpSpPr>
              <p:cNvPr id="16" name="Group 22"/>
              <p:cNvGrpSpPr>
                <a:grpSpLocks/>
              </p:cNvGrpSpPr>
              <p:nvPr/>
            </p:nvGrpSpPr>
            <p:grpSpPr bwMode="auto">
              <a:xfrm>
                <a:off x="3235" y="2632"/>
                <a:ext cx="305" cy="349"/>
                <a:chOff x="5577" y="7920"/>
                <a:chExt cx="407" cy="434"/>
              </a:xfrm>
            </p:grpSpPr>
            <p:sp>
              <p:nvSpPr>
                <p:cNvPr id="36" name="Oval 23"/>
                <p:cNvSpPr>
                  <a:spLocks noChangeArrowheads="1"/>
                </p:cNvSpPr>
                <p:nvPr/>
              </p:nvSpPr>
              <p:spPr bwMode="auto">
                <a:xfrm>
                  <a:off x="5577" y="7947"/>
                  <a:ext cx="390" cy="404"/>
                </a:xfrm>
                <a:prstGeom prst="ellipse">
                  <a:avLst/>
                </a:prstGeom>
                <a:noFill/>
                <a:ln w="9525">
                  <a:solidFill>
                    <a:srgbClr val="000000"/>
                  </a:solidFill>
                  <a:round/>
                  <a:headEnd/>
                  <a:tailEnd/>
                </a:ln>
              </p:spPr>
              <p:txBody>
                <a:bodyPr/>
                <a:lstStyle/>
                <a:p>
                  <a:endParaRPr lang="zh-CN" altLang="en-US"/>
                </a:p>
              </p:txBody>
            </p:sp>
            <p:sp>
              <p:nvSpPr>
                <p:cNvPr id="37" name="Text Box 24"/>
                <p:cNvSpPr txBox="1">
                  <a:spLocks noChangeArrowheads="1"/>
                </p:cNvSpPr>
                <p:nvPr/>
              </p:nvSpPr>
              <p:spPr bwMode="auto">
                <a:xfrm>
                  <a:off x="5580" y="7920"/>
                  <a:ext cx="404" cy="434"/>
                </a:xfrm>
                <a:prstGeom prst="rect">
                  <a:avLst/>
                </a:prstGeom>
                <a:noFill/>
                <a:ln w="9525">
                  <a:noFill/>
                  <a:miter lim="800000"/>
                  <a:headEnd/>
                  <a:tailEnd/>
                </a:ln>
              </p:spPr>
              <p:txBody>
                <a:bodyPr/>
                <a:lstStyle/>
                <a:p>
                  <a:pPr algn="just"/>
                  <a:r>
                    <a:rPr lang="en-US" altLang="zh-CN" sz="2000">
                      <a:ea typeface="宋体" charset="-122"/>
                    </a:rPr>
                    <a:t>D</a:t>
                  </a:r>
                </a:p>
              </p:txBody>
            </p:sp>
          </p:grpSp>
          <p:sp>
            <p:nvSpPr>
              <p:cNvPr id="17" name="Line 25"/>
              <p:cNvSpPr>
                <a:spLocks noChangeShapeType="1"/>
              </p:cNvSpPr>
              <p:nvPr/>
            </p:nvSpPr>
            <p:spPr bwMode="auto">
              <a:xfrm>
                <a:off x="2688" y="2232"/>
                <a:ext cx="1458" cy="0"/>
              </a:xfrm>
              <a:prstGeom prst="line">
                <a:avLst/>
              </a:prstGeom>
              <a:noFill/>
              <a:ln w="9525">
                <a:solidFill>
                  <a:srgbClr val="000000"/>
                </a:solidFill>
                <a:round/>
                <a:headEnd/>
                <a:tailEnd type="triangle" w="med" len="med"/>
              </a:ln>
            </p:spPr>
            <p:txBody>
              <a:bodyPr/>
              <a:lstStyle/>
              <a:p>
                <a:endParaRPr lang="zh-CN" altLang="en-US"/>
              </a:p>
            </p:txBody>
          </p:sp>
          <p:sp>
            <p:nvSpPr>
              <p:cNvPr id="18" name="Line 26"/>
              <p:cNvSpPr>
                <a:spLocks noChangeShapeType="1"/>
              </p:cNvSpPr>
              <p:nvPr/>
            </p:nvSpPr>
            <p:spPr bwMode="auto">
              <a:xfrm>
                <a:off x="4303" y="2377"/>
                <a:ext cx="0" cy="811"/>
              </a:xfrm>
              <a:prstGeom prst="line">
                <a:avLst/>
              </a:prstGeom>
              <a:noFill/>
              <a:ln w="9525">
                <a:solidFill>
                  <a:srgbClr val="000000"/>
                </a:solidFill>
                <a:round/>
                <a:headEnd/>
                <a:tailEnd type="triangle" w="med" len="med"/>
              </a:ln>
            </p:spPr>
            <p:txBody>
              <a:bodyPr/>
              <a:lstStyle/>
              <a:p>
                <a:endParaRPr lang="zh-CN" altLang="en-US"/>
              </a:p>
            </p:txBody>
          </p:sp>
          <p:sp>
            <p:nvSpPr>
              <p:cNvPr id="19" name="Line 27"/>
              <p:cNvSpPr>
                <a:spLocks noChangeShapeType="1"/>
              </p:cNvSpPr>
              <p:nvPr/>
            </p:nvSpPr>
            <p:spPr bwMode="auto">
              <a:xfrm flipH="1">
                <a:off x="2666" y="3357"/>
                <a:ext cx="1480" cy="0"/>
              </a:xfrm>
              <a:prstGeom prst="line">
                <a:avLst/>
              </a:prstGeom>
              <a:noFill/>
              <a:ln w="9525">
                <a:solidFill>
                  <a:srgbClr val="000000"/>
                </a:solidFill>
                <a:round/>
                <a:headEnd/>
                <a:tailEnd type="triangle" w="med" len="med"/>
              </a:ln>
            </p:spPr>
            <p:txBody>
              <a:bodyPr/>
              <a:lstStyle/>
              <a:p>
                <a:endParaRPr lang="zh-CN" altLang="en-US"/>
              </a:p>
            </p:txBody>
          </p:sp>
          <p:sp>
            <p:nvSpPr>
              <p:cNvPr id="20" name="Line 28"/>
              <p:cNvSpPr>
                <a:spLocks noChangeShapeType="1"/>
              </p:cNvSpPr>
              <p:nvPr/>
            </p:nvSpPr>
            <p:spPr bwMode="auto">
              <a:xfrm flipV="1">
                <a:off x="1924" y="2329"/>
                <a:ext cx="506" cy="424"/>
              </a:xfrm>
              <a:prstGeom prst="line">
                <a:avLst/>
              </a:prstGeom>
              <a:noFill/>
              <a:ln w="9525">
                <a:solidFill>
                  <a:srgbClr val="000000"/>
                </a:solidFill>
                <a:round/>
                <a:headEnd/>
                <a:tailEnd type="triangle" w="med" len="med"/>
              </a:ln>
            </p:spPr>
            <p:txBody>
              <a:bodyPr/>
              <a:lstStyle/>
              <a:p>
                <a:endParaRPr lang="zh-CN" altLang="en-US"/>
              </a:p>
            </p:txBody>
          </p:sp>
          <p:sp>
            <p:nvSpPr>
              <p:cNvPr id="21" name="Line 29"/>
              <p:cNvSpPr>
                <a:spLocks noChangeShapeType="1"/>
              </p:cNvSpPr>
              <p:nvPr/>
            </p:nvSpPr>
            <p:spPr bwMode="auto">
              <a:xfrm>
                <a:off x="1938" y="2885"/>
                <a:ext cx="457" cy="375"/>
              </a:xfrm>
              <a:prstGeom prst="line">
                <a:avLst/>
              </a:prstGeom>
              <a:noFill/>
              <a:ln w="9525">
                <a:solidFill>
                  <a:srgbClr val="000000"/>
                </a:solidFill>
                <a:round/>
                <a:headEnd/>
                <a:tailEnd type="triangle" w="med" len="med"/>
              </a:ln>
            </p:spPr>
            <p:txBody>
              <a:bodyPr/>
              <a:lstStyle/>
              <a:p>
                <a:endParaRPr lang="zh-CN" altLang="en-US"/>
              </a:p>
            </p:txBody>
          </p:sp>
          <p:sp>
            <p:nvSpPr>
              <p:cNvPr id="22" name="Line 30"/>
              <p:cNvSpPr>
                <a:spLocks noChangeShapeType="1"/>
              </p:cNvSpPr>
              <p:nvPr/>
            </p:nvSpPr>
            <p:spPr bwMode="auto">
              <a:xfrm>
                <a:off x="2654" y="2318"/>
                <a:ext cx="605" cy="481"/>
              </a:xfrm>
              <a:prstGeom prst="line">
                <a:avLst/>
              </a:prstGeom>
              <a:noFill/>
              <a:ln w="9525">
                <a:solidFill>
                  <a:srgbClr val="000000"/>
                </a:solidFill>
                <a:round/>
                <a:headEnd/>
                <a:tailEnd type="triangle" w="sm" len="med"/>
              </a:ln>
            </p:spPr>
            <p:txBody>
              <a:bodyPr/>
              <a:lstStyle/>
              <a:p>
                <a:endParaRPr lang="zh-CN" altLang="en-US"/>
              </a:p>
            </p:txBody>
          </p:sp>
          <p:sp>
            <p:nvSpPr>
              <p:cNvPr id="23" name="Line 31"/>
              <p:cNvSpPr>
                <a:spLocks noChangeShapeType="1"/>
              </p:cNvSpPr>
              <p:nvPr/>
            </p:nvSpPr>
            <p:spPr bwMode="auto">
              <a:xfrm flipH="1">
                <a:off x="2654" y="2837"/>
                <a:ext cx="595" cy="423"/>
              </a:xfrm>
              <a:prstGeom prst="line">
                <a:avLst/>
              </a:prstGeom>
              <a:noFill/>
              <a:ln w="9525">
                <a:solidFill>
                  <a:srgbClr val="000000"/>
                </a:solidFill>
                <a:round/>
                <a:headEnd/>
                <a:tailEnd type="triangle" w="sm" len="med"/>
              </a:ln>
            </p:spPr>
            <p:txBody>
              <a:bodyPr/>
              <a:lstStyle/>
              <a:p>
                <a:endParaRPr lang="zh-CN" altLang="en-US"/>
              </a:p>
            </p:txBody>
          </p:sp>
          <p:sp>
            <p:nvSpPr>
              <p:cNvPr id="24" name="Line 32"/>
              <p:cNvSpPr>
                <a:spLocks noChangeShapeType="1"/>
              </p:cNvSpPr>
              <p:nvPr/>
            </p:nvSpPr>
            <p:spPr bwMode="auto">
              <a:xfrm>
                <a:off x="1116" y="2825"/>
                <a:ext cx="527" cy="0"/>
              </a:xfrm>
              <a:prstGeom prst="line">
                <a:avLst/>
              </a:prstGeom>
              <a:noFill/>
              <a:ln w="9525">
                <a:solidFill>
                  <a:srgbClr val="000000"/>
                </a:solidFill>
                <a:round/>
                <a:headEnd/>
                <a:tailEnd type="triangle" w="med" len="med"/>
              </a:ln>
            </p:spPr>
            <p:txBody>
              <a:bodyPr/>
              <a:lstStyle/>
              <a:p>
                <a:endParaRPr lang="zh-CN" altLang="en-US"/>
              </a:p>
            </p:txBody>
          </p:sp>
          <p:sp>
            <p:nvSpPr>
              <p:cNvPr id="25" name="Arc 33"/>
              <p:cNvSpPr>
                <a:spLocks/>
              </p:cNvSpPr>
              <p:nvPr/>
            </p:nvSpPr>
            <p:spPr bwMode="auto">
              <a:xfrm flipV="1">
                <a:off x="3452" y="2555"/>
                <a:ext cx="268" cy="274"/>
              </a:xfrm>
              <a:custGeom>
                <a:avLst/>
                <a:gdLst>
                  <a:gd name="T0" fmla="*/ 0 w 43096"/>
                  <a:gd name="T1" fmla="*/ 0 h 43200"/>
                  <a:gd name="T2" fmla="*/ 0 w 43096"/>
                  <a:gd name="T3" fmla="*/ 0 h 43200"/>
                  <a:gd name="T4" fmla="*/ 0 w 43096"/>
                  <a:gd name="T5" fmla="*/ 0 h 43200"/>
                  <a:gd name="T6" fmla="*/ 0 60000 65536"/>
                  <a:gd name="T7" fmla="*/ 0 60000 65536"/>
                  <a:gd name="T8" fmla="*/ 0 60000 65536"/>
                  <a:gd name="T9" fmla="*/ 0 w 43096"/>
                  <a:gd name="T10" fmla="*/ 0 h 43200"/>
                  <a:gd name="T11" fmla="*/ 43096 w 43096"/>
                  <a:gd name="T12" fmla="*/ 43200 h 43200"/>
                </a:gdLst>
                <a:ahLst/>
                <a:cxnLst>
                  <a:cxn ang="T6">
                    <a:pos x="T0" y="T1"/>
                  </a:cxn>
                  <a:cxn ang="T7">
                    <a:pos x="T2" y="T3"/>
                  </a:cxn>
                  <a:cxn ang="T8">
                    <a:pos x="T4" y="T5"/>
                  </a:cxn>
                </a:cxnLst>
                <a:rect l="T9" t="T10" r="T11" b="T12"/>
                <a:pathLst>
                  <a:path w="43096" h="43200" fill="none" extrusionOk="0">
                    <a:moveTo>
                      <a:pt x="15701" y="791"/>
                    </a:moveTo>
                    <a:cubicBezTo>
                      <a:pt x="17588" y="266"/>
                      <a:pt x="19537" y="-1"/>
                      <a:pt x="21496" y="0"/>
                    </a:cubicBezTo>
                    <a:cubicBezTo>
                      <a:pt x="33425" y="0"/>
                      <a:pt x="43096" y="9670"/>
                      <a:pt x="43096" y="21600"/>
                    </a:cubicBezTo>
                    <a:cubicBezTo>
                      <a:pt x="43096" y="33529"/>
                      <a:pt x="33425" y="43200"/>
                      <a:pt x="21496" y="43200"/>
                    </a:cubicBezTo>
                    <a:cubicBezTo>
                      <a:pt x="10387" y="43200"/>
                      <a:pt x="1089" y="34774"/>
                      <a:pt x="0" y="23718"/>
                    </a:cubicBezTo>
                  </a:path>
                  <a:path w="43096" h="43200" stroke="0" extrusionOk="0">
                    <a:moveTo>
                      <a:pt x="15701" y="791"/>
                    </a:moveTo>
                    <a:cubicBezTo>
                      <a:pt x="17588" y="266"/>
                      <a:pt x="19537" y="-1"/>
                      <a:pt x="21496" y="0"/>
                    </a:cubicBezTo>
                    <a:cubicBezTo>
                      <a:pt x="33425" y="0"/>
                      <a:pt x="43096" y="9670"/>
                      <a:pt x="43096" y="21600"/>
                    </a:cubicBezTo>
                    <a:cubicBezTo>
                      <a:pt x="43096" y="33529"/>
                      <a:pt x="33425" y="43200"/>
                      <a:pt x="21496" y="43200"/>
                    </a:cubicBezTo>
                    <a:cubicBezTo>
                      <a:pt x="10387" y="43200"/>
                      <a:pt x="1089" y="34774"/>
                      <a:pt x="0" y="23718"/>
                    </a:cubicBezTo>
                    <a:lnTo>
                      <a:pt x="21496" y="21600"/>
                    </a:lnTo>
                    <a:close/>
                  </a:path>
                </a:pathLst>
              </a:custGeom>
              <a:noFill/>
              <a:ln w="9525">
                <a:solidFill>
                  <a:srgbClr val="000000"/>
                </a:solidFill>
                <a:round/>
                <a:headEnd/>
                <a:tailEnd type="triangle" w="med" len="med"/>
              </a:ln>
            </p:spPr>
            <p:txBody>
              <a:bodyPr/>
              <a:lstStyle/>
              <a:p>
                <a:endParaRPr lang="zh-CN" altLang="en-US"/>
              </a:p>
            </p:txBody>
          </p:sp>
          <p:sp>
            <p:nvSpPr>
              <p:cNvPr id="26" name="Text Box 34"/>
              <p:cNvSpPr txBox="1">
                <a:spLocks noChangeArrowheads="1"/>
              </p:cNvSpPr>
              <p:nvPr/>
            </p:nvSpPr>
            <p:spPr bwMode="auto">
              <a:xfrm>
                <a:off x="3665" y="2476"/>
                <a:ext cx="302" cy="349"/>
              </a:xfrm>
              <a:prstGeom prst="rect">
                <a:avLst/>
              </a:prstGeom>
              <a:noFill/>
              <a:ln w="9525">
                <a:noFill/>
                <a:miter lim="800000"/>
                <a:headEnd/>
                <a:tailEnd/>
              </a:ln>
            </p:spPr>
            <p:txBody>
              <a:bodyPr/>
              <a:lstStyle/>
              <a:p>
                <a:pPr algn="just"/>
                <a:r>
                  <a:rPr lang="en-US" altLang="zh-CN" sz="2000">
                    <a:ea typeface="宋体" charset="-122"/>
                  </a:rPr>
                  <a:t>a</a:t>
                </a:r>
              </a:p>
            </p:txBody>
          </p:sp>
          <p:sp>
            <p:nvSpPr>
              <p:cNvPr id="27" name="Text Box 35"/>
              <p:cNvSpPr txBox="1">
                <a:spLocks noChangeArrowheads="1"/>
              </p:cNvSpPr>
              <p:nvPr/>
            </p:nvSpPr>
            <p:spPr bwMode="auto">
              <a:xfrm>
                <a:off x="2890" y="2957"/>
                <a:ext cx="302" cy="350"/>
              </a:xfrm>
              <a:prstGeom prst="rect">
                <a:avLst/>
              </a:prstGeom>
              <a:noFill/>
              <a:ln w="9525">
                <a:noFill/>
                <a:miter lim="800000"/>
                <a:headEnd/>
                <a:tailEnd/>
              </a:ln>
            </p:spPr>
            <p:txBody>
              <a:bodyPr/>
              <a:lstStyle/>
              <a:p>
                <a:pPr algn="just"/>
                <a:r>
                  <a:rPr lang="en-US" altLang="zh-CN" sz="2000">
                    <a:ea typeface="宋体" charset="-122"/>
                  </a:rPr>
                  <a:t>b</a:t>
                </a:r>
              </a:p>
            </p:txBody>
          </p:sp>
          <p:sp>
            <p:nvSpPr>
              <p:cNvPr id="28" name="Text Box 36"/>
              <p:cNvSpPr txBox="1">
                <a:spLocks noChangeArrowheads="1"/>
              </p:cNvSpPr>
              <p:nvPr/>
            </p:nvSpPr>
            <p:spPr bwMode="auto">
              <a:xfrm>
                <a:off x="2869" y="2294"/>
                <a:ext cx="302" cy="349"/>
              </a:xfrm>
              <a:prstGeom prst="rect">
                <a:avLst/>
              </a:prstGeom>
              <a:noFill/>
              <a:ln w="9525">
                <a:noFill/>
                <a:miter lim="800000"/>
                <a:headEnd/>
                <a:tailEnd/>
              </a:ln>
            </p:spPr>
            <p:txBody>
              <a:bodyPr/>
              <a:lstStyle/>
              <a:p>
                <a:pPr algn="just"/>
                <a:r>
                  <a:rPr lang="en-US" altLang="zh-CN" sz="2000">
                    <a:ea typeface="宋体" charset="-122"/>
                  </a:rPr>
                  <a:t>a</a:t>
                </a:r>
              </a:p>
            </p:txBody>
          </p:sp>
          <p:sp>
            <p:nvSpPr>
              <p:cNvPr id="29" name="Text Box 37"/>
              <p:cNvSpPr txBox="1">
                <a:spLocks noChangeArrowheads="1"/>
              </p:cNvSpPr>
              <p:nvPr/>
            </p:nvSpPr>
            <p:spPr bwMode="auto">
              <a:xfrm>
                <a:off x="1950" y="2972"/>
                <a:ext cx="302" cy="349"/>
              </a:xfrm>
              <a:prstGeom prst="rect">
                <a:avLst/>
              </a:prstGeom>
              <a:noFill/>
              <a:ln w="9525">
                <a:noFill/>
                <a:miter lim="800000"/>
                <a:headEnd/>
                <a:tailEnd/>
              </a:ln>
            </p:spPr>
            <p:txBody>
              <a:bodyPr/>
              <a:lstStyle/>
              <a:p>
                <a:pPr algn="just"/>
                <a:r>
                  <a:rPr lang="en-US" altLang="zh-CN" sz="2000">
                    <a:ea typeface="宋体" charset="-122"/>
                  </a:rPr>
                  <a:t>b</a:t>
                </a:r>
              </a:p>
            </p:txBody>
          </p:sp>
          <p:sp>
            <p:nvSpPr>
              <p:cNvPr id="30" name="Text Box 38"/>
              <p:cNvSpPr txBox="1">
                <a:spLocks noChangeArrowheads="1"/>
              </p:cNvSpPr>
              <p:nvPr/>
            </p:nvSpPr>
            <p:spPr bwMode="auto">
              <a:xfrm>
                <a:off x="1938" y="2307"/>
                <a:ext cx="302" cy="349"/>
              </a:xfrm>
              <a:prstGeom prst="rect">
                <a:avLst/>
              </a:prstGeom>
              <a:noFill/>
              <a:ln w="9525">
                <a:noFill/>
                <a:miter lim="800000"/>
                <a:headEnd/>
                <a:tailEnd/>
              </a:ln>
            </p:spPr>
            <p:txBody>
              <a:bodyPr/>
              <a:lstStyle/>
              <a:p>
                <a:pPr algn="just"/>
                <a:r>
                  <a:rPr lang="en-US" altLang="zh-CN" sz="2000">
                    <a:ea typeface="宋体" charset="-122"/>
                  </a:rPr>
                  <a:t>a</a:t>
                </a:r>
              </a:p>
            </p:txBody>
          </p:sp>
          <p:sp>
            <p:nvSpPr>
              <p:cNvPr id="31" name="Text Box 39"/>
              <p:cNvSpPr txBox="1">
                <a:spLocks noChangeArrowheads="1"/>
              </p:cNvSpPr>
              <p:nvPr/>
            </p:nvSpPr>
            <p:spPr bwMode="auto">
              <a:xfrm>
                <a:off x="3351" y="3067"/>
                <a:ext cx="302" cy="349"/>
              </a:xfrm>
              <a:prstGeom prst="rect">
                <a:avLst/>
              </a:prstGeom>
              <a:noFill/>
              <a:ln w="9525">
                <a:noFill/>
                <a:miter lim="800000"/>
                <a:headEnd/>
                <a:tailEnd/>
              </a:ln>
            </p:spPr>
            <p:txBody>
              <a:bodyPr/>
              <a:lstStyle/>
              <a:p>
                <a:pPr algn="just"/>
                <a:r>
                  <a:rPr lang="en-US" altLang="zh-CN" sz="2000">
                    <a:ea typeface="宋体" charset="-122"/>
                  </a:rPr>
                  <a:t>b</a:t>
                </a:r>
              </a:p>
            </p:txBody>
          </p:sp>
          <p:sp>
            <p:nvSpPr>
              <p:cNvPr id="32" name="Text Box 40"/>
              <p:cNvSpPr txBox="1">
                <a:spLocks noChangeArrowheads="1"/>
              </p:cNvSpPr>
              <p:nvPr/>
            </p:nvSpPr>
            <p:spPr bwMode="auto">
              <a:xfrm>
                <a:off x="4258" y="2572"/>
                <a:ext cx="302" cy="350"/>
              </a:xfrm>
              <a:prstGeom prst="rect">
                <a:avLst/>
              </a:prstGeom>
              <a:noFill/>
              <a:ln w="9525">
                <a:noFill/>
                <a:miter lim="800000"/>
                <a:headEnd/>
                <a:tailEnd/>
              </a:ln>
            </p:spPr>
            <p:txBody>
              <a:bodyPr/>
              <a:lstStyle/>
              <a:p>
                <a:pPr algn="just"/>
                <a:r>
                  <a:rPr lang="en-US" altLang="zh-CN" sz="2000">
                    <a:ea typeface="宋体" charset="-122"/>
                  </a:rPr>
                  <a:t>b</a:t>
                </a:r>
              </a:p>
            </p:txBody>
          </p:sp>
          <p:sp>
            <p:nvSpPr>
              <p:cNvPr id="33" name="Text Box 41"/>
              <p:cNvSpPr txBox="1">
                <a:spLocks noChangeArrowheads="1"/>
              </p:cNvSpPr>
              <p:nvPr/>
            </p:nvSpPr>
            <p:spPr bwMode="auto">
              <a:xfrm>
                <a:off x="3283" y="1920"/>
                <a:ext cx="302" cy="350"/>
              </a:xfrm>
              <a:prstGeom prst="rect">
                <a:avLst/>
              </a:prstGeom>
              <a:noFill/>
              <a:ln w="9525">
                <a:noFill/>
                <a:miter lim="800000"/>
                <a:headEnd/>
                <a:tailEnd/>
              </a:ln>
            </p:spPr>
            <p:txBody>
              <a:bodyPr/>
              <a:lstStyle/>
              <a:p>
                <a:pPr algn="just"/>
                <a:r>
                  <a:rPr lang="en-US" altLang="zh-CN" sz="2000">
                    <a:ea typeface="宋体" charset="-122"/>
                  </a:rPr>
                  <a:t>b</a:t>
                </a:r>
              </a:p>
            </p:txBody>
          </p:sp>
          <p:sp>
            <p:nvSpPr>
              <p:cNvPr id="34" name="Arc 42"/>
              <p:cNvSpPr>
                <a:spLocks/>
              </p:cNvSpPr>
              <p:nvPr/>
            </p:nvSpPr>
            <p:spPr bwMode="auto">
              <a:xfrm>
                <a:off x="2400" y="3482"/>
                <a:ext cx="247" cy="263"/>
              </a:xfrm>
              <a:custGeom>
                <a:avLst/>
                <a:gdLst>
                  <a:gd name="T0" fmla="*/ 0 w 43200"/>
                  <a:gd name="T1" fmla="*/ 0 h 39747"/>
                  <a:gd name="T2" fmla="*/ 0 w 43200"/>
                  <a:gd name="T3" fmla="*/ 0 h 39747"/>
                  <a:gd name="T4" fmla="*/ 0 w 43200"/>
                  <a:gd name="T5" fmla="*/ 0 h 39747"/>
                  <a:gd name="T6" fmla="*/ 0 60000 65536"/>
                  <a:gd name="T7" fmla="*/ 0 60000 65536"/>
                  <a:gd name="T8" fmla="*/ 0 60000 65536"/>
                  <a:gd name="T9" fmla="*/ 0 w 43200"/>
                  <a:gd name="T10" fmla="*/ 0 h 39747"/>
                  <a:gd name="T11" fmla="*/ 43200 w 43200"/>
                  <a:gd name="T12" fmla="*/ 39747 h 39747"/>
                </a:gdLst>
                <a:ahLst/>
                <a:cxnLst>
                  <a:cxn ang="T6">
                    <a:pos x="T0" y="T1"/>
                  </a:cxn>
                  <a:cxn ang="T7">
                    <a:pos x="T2" y="T3"/>
                  </a:cxn>
                  <a:cxn ang="T8">
                    <a:pos x="T4" y="T5"/>
                  </a:cxn>
                </a:cxnLst>
                <a:rect l="T9" t="T10" r="T11" b="T12"/>
                <a:pathLst>
                  <a:path w="43200" h="39747" fill="none" extrusionOk="0">
                    <a:moveTo>
                      <a:pt x="36408" y="2421"/>
                    </a:moveTo>
                    <a:cubicBezTo>
                      <a:pt x="40742" y="6503"/>
                      <a:pt x="43200" y="12193"/>
                      <a:pt x="43200" y="18147"/>
                    </a:cubicBezTo>
                    <a:cubicBezTo>
                      <a:pt x="43200" y="30076"/>
                      <a:pt x="33529" y="39747"/>
                      <a:pt x="21600" y="39747"/>
                    </a:cubicBezTo>
                    <a:cubicBezTo>
                      <a:pt x="9670" y="39747"/>
                      <a:pt x="0" y="30076"/>
                      <a:pt x="0" y="18147"/>
                    </a:cubicBezTo>
                    <a:cubicBezTo>
                      <a:pt x="-1" y="10812"/>
                      <a:pt x="3722" y="3978"/>
                      <a:pt x="9884" y="0"/>
                    </a:cubicBezTo>
                  </a:path>
                  <a:path w="43200" h="39747" stroke="0" extrusionOk="0">
                    <a:moveTo>
                      <a:pt x="36408" y="2421"/>
                    </a:moveTo>
                    <a:cubicBezTo>
                      <a:pt x="40742" y="6503"/>
                      <a:pt x="43200" y="12193"/>
                      <a:pt x="43200" y="18147"/>
                    </a:cubicBezTo>
                    <a:cubicBezTo>
                      <a:pt x="43200" y="30076"/>
                      <a:pt x="33529" y="39747"/>
                      <a:pt x="21600" y="39747"/>
                    </a:cubicBezTo>
                    <a:cubicBezTo>
                      <a:pt x="9670" y="39747"/>
                      <a:pt x="0" y="30076"/>
                      <a:pt x="0" y="18147"/>
                    </a:cubicBezTo>
                    <a:cubicBezTo>
                      <a:pt x="-1" y="10812"/>
                      <a:pt x="3722" y="3978"/>
                      <a:pt x="9884" y="0"/>
                    </a:cubicBezTo>
                    <a:lnTo>
                      <a:pt x="21600" y="18147"/>
                    </a:lnTo>
                    <a:close/>
                  </a:path>
                </a:pathLst>
              </a:custGeom>
              <a:noFill/>
              <a:ln w="9525">
                <a:solidFill>
                  <a:srgbClr val="000000"/>
                </a:solidFill>
                <a:round/>
                <a:headEnd/>
                <a:tailEnd type="triangle" w="med" len="med"/>
              </a:ln>
            </p:spPr>
            <p:txBody>
              <a:bodyPr/>
              <a:lstStyle/>
              <a:p>
                <a:endParaRPr lang="zh-CN" altLang="en-US"/>
              </a:p>
            </p:txBody>
          </p:sp>
          <p:sp>
            <p:nvSpPr>
              <p:cNvPr id="35" name="Text Box 43"/>
              <p:cNvSpPr txBox="1">
                <a:spLocks noChangeArrowheads="1"/>
              </p:cNvSpPr>
              <p:nvPr/>
            </p:nvSpPr>
            <p:spPr bwMode="auto">
              <a:xfrm>
                <a:off x="2611" y="3490"/>
                <a:ext cx="302" cy="350"/>
              </a:xfrm>
              <a:prstGeom prst="rect">
                <a:avLst/>
              </a:prstGeom>
              <a:noFill/>
              <a:ln w="9525">
                <a:noFill/>
                <a:miter lim="800000"/>
                <a:headEnd/>
                <a:tailEnd/>
              </a:ln>
            </p:spPr>
            <p:txBody>
              <a:bodyPr/>
              <a:lstStyle/>
              <a:p>
                <a:pPr algn="just"/>
                <a:r>
                  <a:rPr lang="en-US" altLang="zh-CN" sz="2000">
                    <a:ea typeface="宋体" charset="-122"/>
                  </a:rPr>
                  <a:t>b</a:t>
                </a:r>
              </a:p>
            </p:txBody>
          </p:sp>
        </p:grpSp>
        <p:sp>
          <p:nvSpPr>
            <p:cNvPr id="9" name="Rectangle 44"/>
            <p:cNvSpPr>
              <a:spLocks noChangeArrowheads="1"/>
            </p:cNvSpPr>
            <p:nvPr/>
          </p:nvSpPr>
          <p:spPr bwMode="auto">
            <a:xfrm>
              <a:off x="240" y="2544"/>
              <a:ext cx="2496" cy="1632"/>
            </a:xfrm>
            <a:prstGeom prst="rect">
              <a:avLst/>
            </a:prstGeom>
            <a:noFill/>
            <a:ln w="9525">
              <a:noFill/>
              <a:miter lim="800000"/>
              <a:headEnd/>
              <a:tailEnd/>
            </a:ln>
          </p:spPr>
          <p:txBody>
            <a:bodyPr/>
            <a:lstStyle/>
            <a:p>
              <a:pPr lvl="1"/>
              <a:r>
                <a:rPr lang="en-US" altLang="zh-CN">
                  <a:latin typeface="宋体" charset="-122"/>
                  <a:ea typeface="宋体" charset="-122"/>
                </a:rPr>
                <a:t>A={0,1,3,7} B={2,4,7}</a:t>
              </a:r>
            </a:p>
            <a:p>
              <a:pPr lvl="1"/>
              <a:r>
                <a:rPr lang="en-US" altLang="zh-CN">
                  <a:latin typeface="宋体" charset="-122"/>
                  <a:ea typeface="宋体" charset="-122"/>
                </a:rPr>
                <a:t>C={8} D={7} E={5,8} </a:t>
              </a:r>
            </a:p>
            <a:p>
              <a:pPr lvl="1"/>
              <a:r>
                <a:rPr lang="en-US" altLang="zh-CN">
                  <a:latin typeface="宋体" charset="-122"/>
                  <a:ea typeface="宋体" charset="-122"/>
                </a:rPr>
                <a:t>F={6,8}</a:t>
              </a:r>
            </a:p>
            <a:p>
              <a:pPr algn="just">
                <a:spcBef>
                  <a:spcPct val="10000"/>
                </a:spcBef>
                <a:buClr>
                  <a:schemeClr val="accent1"/>
                </a:buClr>
                <a:buSzPct val="70000"/>
                <a:buFont typeface="Monotype Sorts" pitchFamily="2" charset="2"/>
                <a:buNone/>
              </a:pPr>
              <a:r>
                <a:rPr lang="en-US" altLang="zh-CN">
                  <a:latin typeface="宋体" charset="-122"/>
                </a:rPr>
                <a:t>   </a:t>
              </a:r>
              <a:r>
                <a:rPr lang="zh-CN" altLang="en-US">
                  <a:latin typeface="宋体" charset="-122"/>
                </a:rPr>
                <a:t>规则顺序：</a:t>
              </a:r>
            </a:p>
            <a:p>
              <a:pPr algn="just">
                <a:buClr>
                  <a:schemeClr val="accent1"/>
                </a:buClr>
                <a:buSzPct val="70000"/>
                <a:buFont typeface="Monotype Sorts" pitchFamily="2" charset="2"/>
                <a:buNone/>
              </a:pPr>
              <a:r>
                <a:rPr lang="zh-CN" altLang="en-US">
                  <a:latin typeface="宋体" charset="-122"/>
                </a:rPr>
                <a:t>   </a:t>
              </a:r>
              <a:r>
                <a:rPr lang="en-US" altLang="zh-CN">
                  <a:latin typeface="宋体" charset="-122"/>
                </a:rPr>
                <a:t>a         </a:t>
              </a:r>
              <a:r>
                <a:rPr lang="zh-CN" altLang="en-US">
                  <a:latin typeface="宋体" charset="-122"/>
                </a:rPr>
                <a:t>终态：</a:t>
              </a:r>
              <a:r>
                <a:rPr lang="en-US" altLang="zh-CN">
                  <a:latin typeface="宋体" charset="-122"/>
                </a:rPr>
                <a:t>B</a:t>
              </a:r>
            </a:p>
            <a:p>
              <a:pPr algn="just">
                <a:buClr>
                  <a:schemeClr val="accent1"/>
                </a:buClr>
                <a:buSzPct val="70000"/>
                <a:buFont typeface="Monotype Sorts" pitchFamily="2" charset="2"/>
                <a:buNone/>
              </a:pPr>
              <a:r>
                <a:rPr lang="en-US" altLang="zh-CN">
                  <a:latin typeface="宋体" charset="-122"/>
                </a:rPr>
                <a:t>   abb       </a:t>
              </a:r>
              <a:r>
                <a:rPr lang="zh-CN" altLang="en-US">
                  <a:latin typeface="宋体" charset="-122"/>
                </a:rPr>
                <a:t>终态：</a:t>
              </a:r>
              <a:r>
                <a:rPr lang="en-US" altLang="zh-CN">
                  <a:latin typeface="宋体" charset="-122"/>
                </a:rPr>
                <a:t>F</a:t>
              </a:r>
            </a:p>
            <a:p>
              <a:pPr algn="just">
                <a:buClr>
                  <a:schemeClr val="accent1"/>
                </a:buClr>
                <a:buSzPct val="70000"/>
                <a:buFont typeface="Monotype Sorts" pitchFamily="2" charset="2"/>
                <a:buNone/>
              </a:pPr>
              <a:r>
                <a:rPr lang="en-US" altLang="zh-CN">
                  <a:latin typeface="宋体" charset="-122"/>
                </a:rPr>
                <a:t>   {a}</a:t>
              </a:r>
              <a:r>
                <a:rPr lang="en-US" altLang="zh-CN" baseline="30000">
                  <a:latin typeface="宋体" charset="-122"/>
                </a:rPr>
                <a:t>*</a:t>
              </a:r>
              <a:r>
                <a:rPr lang="en-US" altLang="zh-CN">
                  <a:latin typeface="宋体" charset="-122"/>
                </a:rPr>
                <a:t>b{b}</a:t>
              </a:r>
              <a:r>
                <a:rPr lang="en-US" altLang="zh-CN" baseline="30000">
                  <a:latin typeface="宋体" charset="-122"/>
                </a:rPr>
                <a:t>*  </a:t>
              </a:r>
              <a:r>
                <a:rPr lang="zh-CN" altLang="en-US">
                  <a:latin typeface="宋体" charset="-122"/>
                </a:rPr>
                <a:t>终态：</a:t>
              </a:r>
              <a:r>
                <a:rPr lang="en-US" altLang="zh-CN">
                  <a:latin typeface="宋体" charset="-122"/>
                </a:rPr>
                <a:t>C,E,F</a:t>
              </a:r>
            </a:p>
          </p:txBody>
        </p:sp>
      </p:grpSp>
      <p:sp>
        <p:nvSpPr>
          <p:cNvPr id="48" name="Rectangle 45"/>
          <p:cNvSpPr>
            <a:spLocks noChangeArrowheads="1"/>
          </p:cNvSpPr>
          <p:nvPr/>
        </p:nvSpPr>
        <p:spPr bwMode="auto">
          <a:xfrm>
            <a:off x="5491163" y="4067175"/>
            <a:ext cx="3311525" cy="6477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800">
                <a:latin typeface="宋体" charset="-122"/>
              </a:rPr>
              <a:t>a        B</a:t>
            </a:r>
          </a:p>
        </p:txBody>
      </p:sp>
      <p:sp>
        <p:nvSpPr>
          <p:cNvPr id="49" name="Rectangle 46"/>
          <p:cNvSpPr>
            <a:spLocks noChangeArrowheads="1"/>
          </p:cNvSpPr>
          <p:nvPr/>
        </p:nvSpPr>
        <p:spPr bwMode="auto">
          <a:xfrm>
            <a:off x="5491163" y="4570413"/>
            <a:ext cx="3228975" cy="576262"/>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800">
                <a:latin typeface="宋体" charset="-122"/>
              </a:rPr>
              <a:t>b        E  </a:t>
            </a:r>
          </a:p>
        </p:txBody>
      </p:sp>
      <p:sp>
        <p:nvSpPr>
          <p:cNvPr id="50" name="Rectangle 47"/>
          <p:cNvSpPr>
            <a:spLocks noChangeArrowheads="1"/>
          </p:cNvSpPr>
          <p:nvPr/>
        </p:nvSpPr>
        <p:spPr bwMode="auto">
          <a:xfrm>
            <a:off x="5491163" y="5075238"/>
            <a:ext cx="3228975" cy="60325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800" dirty="0">
                <a:latin typeface="宋体" charset="-122"/>
              </a:rPr>
              <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left)">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
                                            <p:txEl>
                                              <p:pRg st="0" end="0"/>
                                            </p:txEl>
                                          </p:spTgt>
                                        </p:tgtEl>
                                        <p:attrNameLst>
                                          <p:attrName>style.visibility</p:attrName>
                                        </p:attrNameLst>
                                      </p:cBhvr>
                                      <p:to>
                                        <p:strVal val="visible"/>
                                      </p:to>
                                    </p:set>
                                    <p:animEffect transition="in" filter="wipe(left)">
                                      <p:cBhvr>
                                        <p:cTn id="22" dur="500"/>
                                        <p:tgtEl>
                                          <p:spTgt spid="4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
                                            <p:txEl>
                                              <p:pRg st="0" end="0"/>
                                            </p:txEl>
                                          </p:spTgt>
                                        </p:tgtEl>
                                        <p:attrNameLst>
                                          <p:attrName>style.visibility</p:attrName>
                                        </p:attrNameLst>
                                      </p:cBhvr>
                                      <p:to>
                                        <p:strVal val="visible"/>
                                      </p:to>
                                    </p:set>
                                    <p:animEffect transition="in" filter="wipe(left)">
                                      <p:cBhvr>
                                        <p:cTn id="27" dur="500"/>
                                        <p:tgtEl>
                                          <p:spTgt spid="4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
                                            <p:txEl>
                                              <p:pRg st="0" end="0"/>
                                            </p:txEl>
                                          </p:spTgt>
                                        </p:tgtEl>
                                        <p:attrNameLst>
                                          <p:attrName>style.visibility</p:attrName>
                                        </p:attrNameLst>
                                      </p:cBhvr>
                                      <p:to>
                                        <p:strVal val="visible"/>
                                      </p:to>
                                    </p:set>
                                    <p:animEffect transition="in" filter="wipe(left)">
                                      <p:cBhvr>
                                        <p:cTn id="32" dur="500"/>
                                        <p:tgtEl>
                                          <p:spTgt spid="5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37" dur="500"/>
                                        <p:tgtEl>
                                          <p:spTgt spid="50">
                                            <p:txEl>
                                              <p:pRg st="0" end="0"/>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50">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build="p" autoUpdateAnimBg="0"/>
      <p:bldP spid="48" grpId="0" build="p" autoUpdateAnimBg="0"/>
      <p:bldP spid="49" grpId="0" build="p" autoUpdateAnimBg="0"/>
      <p:bldP spid="50"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69B85C73-B7BC-4501-9394-9CAED65415D1}" type="slidenum">
              <a:rPr lang="en-US" altLang="zh-CN" smtClean="0"/>
              <a:pPr/>
              <a:t>78</a:t>
            </a:fld>
            <a:endParaRPr lang="en-US" altLang="zh-CN"/>
          </a:p>
        </p:txBody>
      </p:sp>
      <p:sp>
        <p:nvSpPr>
          <p:cNvPr id="4" name="Text Box 92"/>
          <p:cNvSpPr txBox="1">
            <a:spLocks noChangeArrowheads="1"/>
          </p:cNvSpPr>
          <p:nvPr/>
        </p:nvSpPr>
        <p:spPr bwMode="auto">
          <a:xfrm>
            <a:off x="914400" y="5486400"/>
            <a:ext cx="2743200" cy="457200"/>
          </a:xfrm>
          <a:prstGeom prst="rect">
            <a:avLst/>
          </a:prstGeom>
          <a:solidFill>
            <a:srgbClr val="00FF00"/>
          </a:solidFill>
          <a:ln w="9525">
            <a:noFill/>
            <a:miter lim="800000"/>
            <a:headEnd/>
            <a:tailEnd/>
          </a:ln>
        </p:spPr>
        <p:txBody>
          <a:bodyPr>
            <a:spAutoFit/>
          </a:bodyPr>
          <a:lstStyle/>
          <a:p>
            <a:endParaRPr lang="zh-CN" altLang="zh-CN"/>
          </a:p>
        </p:txBody>
      </p:sp>
      <p:sp>
        <p:nvSpPr>
          <p:cNvPr id="5" name="Rectangle 2"/>
          <p:cNvSpPr>
            <a:spLocks noChangeArrowheads="1"/>
          </p:cNvSpPr>
          <p:nvPr/>
        </p:nvSpPr>
        <p:spPr bwMode="auto">
          <a:xfrm>
            <a:off x="304800" y="152400"/>
            <a:ext cx="8610600" cy="838200"/>
          </a:xfrm>
          <a:prstGeom prst="rect">
            <a:avLst/>
          </a:prstGeom>
          <a:noFill/>
          <a:ln w="9525">
            <a:noFill/>
            <a:miter lim="800000"/>
            <a:headEnd/>
            <a:tailEnd/>
          </a:ln>
        </p:spPr>
        <p:txBody>
          <a:bodyPr anchor="ctr"/>
          <a:lstStyle/>
          <a:p>
            <a:r>
              <a:rPr lang="zh-CN" altLang="en-US" sz="3200">
                <a:solidFill>
                  <a:srgbClr val="FF3300"/>
                </a:solidFill>
                <a:latin typeface="宋体" charset="-122"/>
              </a:rPr>
              <a:t>控制执行程序</a:t>
            </a:r>
            <a:r>
              <a:rPr lang="en-US" altLang="zh-CN" sz="3600">
                <a:solidFill>
                  <a:srgbClr val="FF3300"/>
                </a:solidFill>
              </a:rPr>
              <a:t>——</a:t>
            </a:r>
            <a:r>
              <a:rPr lang="zh-CN" altLang="en-US" sz="3200">
                <a:solidFill>
                  <a:srgbClr val="FF0000"/>
                </a:solidFill>
              </a:rPr>
              <a:t>优先匹配原则</a:t>
            </a:r>
          </a:p>
        </p:txBody>
      </p:sp>
      <p:sp>
        <p:nvSpPr>
          <p:cNvPr id="6" name="Rectangle 3"/>
          <p:cNvSpPr>
            <a:spLocks noChangeArrowheads="1"/>
          </p:cNvSpPr>
          <p:nvPr/>
        </p:nvSpPr>
        <p:spPr bwMode="auto">
          <a:xfrm>
            <a:off x="5105400" y="1644650"/>
            <a:ext cx="3733800" cy="2316163"/>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zh-CN" altLang="en-US" sz="2800">
                <a:latin typeface="宋体" charset="-122"/>
              </a:rPr>
              <a:t>输入字符串为 </a:t>
            </a:r>
            <a:r>
              <a:rPr lang="en-US" altLang="zh-CN" sz="2800">
                <a:latin typeface="宋体" charset="-122"/>
              </a:rPr>
              <a:t>abba</a:t>
            </a:r>
            <a:r>
              <a:rPr lang="en-US" altLang="zh-CN" sz="2800"/>
              <a:t>…</a:t>
            </a:r>
            <a:endParaRPr lang="en-US" altLang="zh-CN" sz="2800">
              <a:latin typeface="宋体" charset="-122"/>
            </a:endParaRPr>
          </a:p>
          <a:p>
            <a:pPr marL="819150" lvl="1" indent="-285750">
              <a:spcBef>
                <a:spcPct val="20000"/>
              </a:spcBef>
            </a:pPr>
            <a:endParaRPr lang="en-US" altLang="zh-CN">
              <a:latin typeface="宋体" charset="-122"/>
            </a:endParaRPr>
          </a:p>
          <a:p>
            <a:pPr marL="819150" lvl="1" indent="-285750">
              <a:spcBef>
                <a:spcPct val="20000"/>
              </a:spcBef>
              <a:buFontTx/>
              <a:buChar char="–"/>
            </a:pPr>
            <a:endParaRPr lang="en-US" altLang="zh-CN">
              <a:latin typeface="宋体" charset="-122"/>
            </a:endParaRPr>
          </a:p>
          <a:p>
            <a:pPr marL="342900" indent="-342900">
              <a:spcBef>
                <a:spcPct val="20000"/>
              </a:spcBef>
              <a:buClr>
                <a:schemeClr val="accent1"/>
              </a:buClr>
              <a:buSzPct val="70000"/>
              <a:buFont typeface="Monotype Sorts" pitchFamily="2" charset="2"/>
              <a:buNone/>
            </a:pPr>
            <a:r>
              <a:rPr lang="zh-CN" altLang="en-US" sz="2800">
                <a:latin typeface="宋体" charset="-122"/>
              </a:rPr>
              <a:t>读入      状态</a:t>
            </a:r>
          </a:p>
          <a:p>
            <a:pPr marL="342900" indent="-342900">
              <a:spcBef>
                <a:spcPct val="20000"/>
              </a:spcBef>
              <a:buClr>
                <a:schemeClr val="accent1"/>
              </a:buClr>
              <a:buSzPct val="70000"/>
              <a:buFont typeface="Monotype Sorts" pitchFamily="2" charset="2"/>
              <a:buNone/>
            </a:pPr>
            <a:r>
              <a:rPr lang="zh-CN" altLang="en-US" sz="2800">
                <a:latin typeface="宋体" charset="-122"/>
              </a:rPr>
              <a:t>  </a:t>
            </a:r>
            <a:r>
              <a:rPr lang="en-US" altLang="zh-CN" sz="2800">
                <a:latin typeface="宋体" charset="-122"/>
              </a:rPr>
              <a:t>-        A</a:t>
            </a:r>
          </a:p>
        </p:txBody>
      </p:sp>
      <p:sp>
        <p:nvSpPr>
          <p:cNvPr id="7" name="Rectangle 45"/>
          <p:cNvSpPr>
            <a:spLocks noChangeArrowheads="1"/>
          </p:cNvSpPr>
          <p:nvPr/>
        </p:nvSpPr>
        <p:spPr bwMode="auto">
          <a:xfrm>
            <a:off x="5491163" y="4067175"/>
            <a:ext cx="3311525" cy="6477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800">
                <a:latin typeface="宋体" charset="-122"/>
              </a:rPr>
              <a:t>a        B</a:t>
            </a:r>
          </a:p>
        </p:txBody>
      </p:sp>
      <p:sp>
        <p:nvSpPr>
          <p:cNvPr id="8" name="Rectangle 46"/>
          <p:cNvSpPr>
            <a:spLocks noChangeArrowheads="1"/>
          </p:cNvSpPr>
          <p:nvPr/>
        </p:nvSpPr>
        <p:spPr bwMode="auto">
          <a:xfrm>
            <a:off x="5491163" y="4570413"/>
            <a:ext cx="3228975" cy="576262"/>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800">
                <a:latin typeface="宋体" charset="-122"/>
              </a:rPr>
              <a:t>b        E  </a:t>
            </a:r>
          </a:p>
        </p:txBody>
      </p:sp>
      <p:sp>
        <p:nvSpPr>
          <p:cNvPr id="9" name="Rectangle 47"/>
          <p:cNvSpPr>
            <a:spLocks noChangeArrowheads="1"/>
          </p:cNvSpPr>
          <p:nvPr/>
        </p:nvSpPr>
        <p:spPr bwMode="auto">
          <a:xfrm>
            <a:off x="5491163" y="5075238"/>
            <a:ext cx="3228975" cy="60325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800">
                <a:latin typeface="宋体" charset="-122"/>
              </a:rPr>
              <a:t>b        F</a:t>
            </a:r>
          </a:p>
        </p:txBody>
      </p:sp>
      <p:sp>
        <p:nvSpPr>
          <p:cNvPr id="10" name="Rectangle 50"/>
          <p:cNvSpPr>
            <a:spLocks noChangeArrowheads="1"/>
          </p:cNvSpPr>
          <p:nvPr/>
        </p:nvSpPr>
        <p:spPr bwMode="auto">
          <a:xfrm>
            <a:off x="5562600" y="5562600"/>
            <a:ext cx="3228975" cy="60325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800" dirty="0">
                <a:latin typeface="宋体" charset="-122"/>
              </a:rPr>
              <a:t>a        -</a:t>
            </a:r>
          </a:p>
        </p:txBody>
      </p:sp>
      <p:grpSp>
        <p:nvGrpSpPr>
          <p:cNvPr id="12" name="Group 51"/>
          <p:cNvGrpSpPr>
            <a:grpSpLocks/>
          </p:cNvGrpSpPr>
          <p:nvPr/>
        </p:nvGrpSpPr>
        <p:grpSpPr bwMode="auto">
          <a:xfrm>
            <a:off x="381000" y="1143000"/>
            <a:ext cx="4343400" cy="5029200"/>
            <a:chOff x="240" y="1008"/>
            <a:chExt cx="2736" cy="3168"/>
          </a:xfrm>
        </p:grpSpPr>
        <p:grpSp>
          <p:nvGrpSpPr>
            <p:cNvPr id="13" name="Group 52"/>
            <p:cNvGrpSpPr>
              <a:grpSpLocks/>
            </p:cNvGrpSpPr>
            <p:nvPr/>
          </p:nvGrpSpPr>
          <p:grpSpPr bwMode="auto">
            <a:xfrm>
              <a:off x="288" y="1008"/>
              <a:ext cx="2688" cy="1440"/>
              <a:chOff x="1008" y="1920"/>
              <a:chExt cx="3552" cy="1920"/>
            </a:xfrm>
          </p:grpSpPr>
          <p:grpSp>
            <p:nvGrpSpPr>
              <p:cNvPr id="15" name="Group 53"/>
              <p:cNvGrpSpPr>
                <a:grpSpLocks/>
              </p:cNvGrpSpPr>
              <p:nvPr/>
            </p:nvGrpSpPr>
            <p:grpSpPr bwMode="auto">
              <a:xfrm>
                <a:off x="1655" y="2643"/>
                <a:ext cx="305" cy="350"/>
                <a:chOff x="5577" y="7920"/>
                <a:chExt cx="407" cy="434"/>
              </a:xfrm>
            </p:grpSpPr>
            <p:sp>
              <p:nvSpPr>
                <p:cNvPr id="51" name="Oval 54"/>
                <p:cNvSpPr>
                  <a:spLocks noChangeArrowheads="1"/>
                </p:cNvSpPr>
                <p:nvPr/>
              </p:nvSpPr>
              <p:spPr bwMode="auto">
                <a:xfrm>
                  <a:off x="5577" y="7947"/>
                  <a:ext cx="390" cy="404"/>
                </a:xfrm>
                <a:prstGeom prst="ellipse">
                  <a:avLst/>
                </a:prstGeom>
                <a:noFill/>
                <a:ln w="9525">
                  <a:solidFill>
                    <a:srgbClr val="000000"/>
                  </a:solidFill>
                  <a:round/>
                  <a:headEnd/>
                  <a:tailEnd/>
                </a:ln>
              </p:spPr>
              <p:txBody>
                <a:bodyPr/>
                <a:lstStyle/>
                <a:p>
                  <a:endParaRPr lang="zh-CN" altLang="en-US"/>
                </a:p>
              </p:txBody>
            </p:sp>
            <p:sp>
              <p:nvSpPr>
                <p:cNvPr id="52" name="Text Box 55"/>
                <p:cNvSpPr txBox="1">
                  <a:spLocks noChangeArrowheads="1"/>
                </p:cNvSpPr>
                <p:nvPr/>
              </p:nvSpPr>
              <p:spPr bwMode="auto">
                <a:xfrm>
                  <a:off x="5580" y="7920"/>
                  <a:ext cx="404" cy="434"/>
                </a:xfrm>
                <a:prstGeom prst="rect">
                  <a:avLst/>
                </a:prstGeom>
                <a:noFill/>
                <a:ln w="9525">
                  <a:noFill/>
                  <a:miter lim="800000"/>
                  <a:headEnd/>
                  <a:tailEnd/>
                </a:ln>
              </p:spPr>
              <p:txBody>
                <a:bodyPr/>
                <a:lstStyle/>
                <a:p>
                  <a:pPr algn="just"/>
                  <a:r>
                    <a:rPr lang="en-US" altLang="zh-CN" sz="2000">
                      <a:ea typeface="宋体" charset="-122"/>
                    </a:rPr>
                    <a:t>A</a:t>
                  </a:r>
                </a:p>
              </p:txBody>
            </p:sp>
          </p:grpSp>
          <p:sp>
            <p:nvSpPr>
              <p:cNvPr id="16" name="Text Box 56"/>
              <p:cNvSpPr txBox="1">
                <a:spLocks noChangeArrowheads="1"/>
              </p:cNvSpPr>
              <p:nvPr/>
            </p:nvSpPr>
            <p:spPr bwMode="auto">
              <a:xfrm>
                <a:off x="1008" y="2524"/>
                <a:ext cx="583" cy="350"/>
              </a:xfrm>
              <a:prstGeom prst="rect">
                <a:avLst/>
              </a:prstGeom>
              <a:noFill/>
              <a:ln w="9525">
                <a:noFill/>
                <a:miter lim="800000"/>
                <a:headEnd/>
                <a:tailEnd/>
              </a:ln>
            </p:spPr>
            <p:txBody>
              <a:bodyPr/>
              <a:lstStyle/>
              <a:p>
                <a:pPr algn="just"/>
                <a:r>
                  <a:rPr lang="zh-CN" altLang="en-US" sz="1800">
                    <a:ea typeface="宋体" charset="-122"/>
                  </a:rPr>
                  <a:t>开始</a:t>
                </a:r>
              </a:p>
            </p:txBody>
          </p:sp>
          <p:grpSp>
            <p:nvGrpSpPr>
              <p:cNvPr id="17" name="Group 57"/>
              <p:cNvGrpSpPr>
                <a:grpSpLocks/>
              </p:cNvGrpSpPr>
              <p:nvPr/>
            </p:nvGrpSpPr>
            <p:grpSpPr bwMode="auto">
              <a:xfrm>
                <a:off x="2394" y="2041"/>
                <a:ext cx="304" cy="349"/>
                <a:chOff x="5577" y="7920"/>
                <a:chExt cx="407" cy="434"/>
              </a:xfrm>
            </p:grpSpPr>
            <p:sp>
              <p:nvSpPr>
                <p:cNvPr id="49" name="Oval 58"/>
                <p:cNvSpPr>
                  <a:spLocks noChangeArrowheads="1"/>
                </p:cNvSpPr>
                <p:nvPr/>
              </p:nvSpPr>
              <p:spPr bwMode="auto">
                <a:xfrm>
                  <a:off x="5577" y="7947"/>
                  <a:ext cx="390" cy="404"/>
                </a:xfrm>
                <a:prstGeom prst="ellipse">
                  <a:avLst/>
                </a:prstGeom>
                <a:noFill/>
                <a:ln w="38100" cmpd="dbl">
                  <a:solidFill>
                    <a:srgbClr val="000000"/>
                  </a:solidFill>
                  <a:round/>
                  <a:headEnd/>
                  <a:tailEnd/>
                </a:ln>
              </p:spPr>
              <p:txBody>
                <a:bodyPr/>
                <a:lstStyle/>
                <a:p>
                  <a:endParaRPr lang="zh-CN" altLang="en-US"/>
                </a:p>
              </p:txBody>
            </p:sp>
            <p:sp>
              <p:nvSpPr>
                <p:cNvPr id="50" name="Text Box 59"/>
                <p:cNvSpPr txBox="1">
                  <a:spLocks noChangeArrowheads="1"/>
                </p:cNvSpPr>
                <p:nvPr/>
              </p:nvSpPr>
              <p:spPr bwMode="auto">
                <a:xfrm>
                  <a:off x="5580" y="7920"/>
                  <a:ext cx="404" cy="434"/>
                </a:xfrm>
                <a:prstGeom prst="rect">
                  <a:avLst/>
                </a:prstGeom>
                <a:noFill/>
                <a:ln w="38100" cmpd="dbl">
                  <a:noFill/>
                  <a:miter lim="800000"/>
                  <a:headEnd/>
                  <a:tailEnd/>
                </a:ln>
              </p:spPr>
              <p:txBody>
                <a:bodyPr/>
                <a:lstStyle/>
                <a:p>
                  <a:pPr algn="just"/>
                  <a:r>
                    <a:rPr lang="en-US" altLang="zh-CN" sz="2000">
                      <a:ea typeface="宋体" charset="-122"/>
                    </a:rPr>
                    <a:t>B</a:t>
                  </a:r>
                </a:p>
              </p:txBody>
            </p:sp>
          </p:grpSp>
          <p:grpSp>
            <p:nvGrpSpPr>
              <p:cNvPr id="18" name="Group 60"/>
              <p:cNvGrpSpPr>
                <a:grpSpLocks/>
              </p:cNvGrpSpPr>
              <p:nvPr/>
            </p:nvGrpSpPr>
            <p:grpSpPr bwMode="auto">
              <a:xfrm>
                <a:off x="4155" y="2041"/>
                <a:ext cx="304" cy="349"/>
                <a:chOff x="5577" y="7920"/>
                <a:chExt cx="407" cy="434"/>
              </a:xfrm>
            </p:grpSpPr>
            <p:sp>
              <p:nvSpPr>
                <p:cNvPr id="47" name="Oval 61"/>
                <p:cNvSpPr>
                  <a:spLocks noChangeArrowheads="1"/>
                </p:cNvSpPr>
                <p:nvPr/>
              </p:nvSpPr>
              <p:spPr bwMode="auto">
                <a:xfrm>
                  <a:off x="5577" y="7947"/>
                  <a:ext cx="390" cy="404"/>
                </a:xfrm>
                <a:prstGeom prst="ellipse">
                  <a:avLst/>
                </a:prstGeom>
                <a:noFill/>
                <a:ln w="38100" cmpd="dbl">
                  <a:solidFill>
                    <a:srgbClr val="000000"/>
                  </a:solidFill>
                  <a:round/>
                  <a:headEnd/>
                  <a:tailEnd/>
                </a:ln>
              </p:spPr>
              <p:txBody>
                <a:bodyPr/>
                <a:lstStyle/>
                <a:p>
                  <a:endParaRPr lang="zh-CN" altLang="en-US"/>
                </a:p>
              </p:txBody>
            </p:sp>
            <p:sp>
              <p:nvSpPr>
                <p:cNvPr id="48" name="Text Box 62"/>
                <p:cNvSpPr txBox="1">
                  <a:spLocks noChangeArrowheads="1"/>
                </p:cNvSpPr>
                <p:nvPr/>
              </p:nvSpPr>
              <p:spPr bwMode="auto">
                <a:xfrm>
                  <a:off x="5580" y="7920"/>
                  <a:ext cx="404" cy="434"/>
                </a:xfrm>
                <a:prstGeom prst="rect">
                  <a:avLst/>
                </a:prstGeom>
                <a:noFill/>
                <a:ln w="38100" cmpd="dbl">
                  <a:noFill/>
                  <a:miter lim="800000"/>
                  <a:headEnd/>
                  <a:tailEnd/>
                </a:ln>
              </p:spPr>
              <p:txBody>
                <a:bodyPr/>
                <a:lstStyle/>
                <a:p>
                  <a:pPr algn="just"/>
                  <a:r>
                    <a:rPr lang="en-US" altLang="zh-CN" sz="2000">
                      <a:ea typeface="宋体" charset="-122"/>
                    </a:rPr>
                    <a:t>E</a:t>
                  </a:r>
                </a:p>
              </p:txBody>
            </p:sp>
          </p:grpSp>
          <p:grpSp>
            <p:nvGrpSpPr>
              <p:cNvPr id="19" name="Group 63"/>
              <p:cNvGrpSpPr>
                <a:grpSpLocks/>
              </p:cNvGrpSpPr>
              <p:nvPr/>
            </p:nvGrpSpPr>
            <p:grpSpPr bwMode="auto">
              <a:xfrm>
                <a:off x="4155" y="3152"/>
                <a:ext cx="304" cy="350"/>
                <a:chOff x="5577" y="7920"/>
                <a:chExt cx="407" cy="434"/>
              </a:xfrm>
            </p:grpSpPr>
            <p:sp>
              <p:nvSpPr>
                <p:cNvPr id="45" name="Oval 64"/>
                <p:cNvSpPr>
                  <a:spLocks noChangeArrowheads="1"/>
                </p:cNvSpPr>
                <p:nvPr/>
              </p:nvSpPr>
              <p:spPr bwMode="auto">
                <a:xfrm>
                  <a:off x="5577" y="7947"/>
                  <a:ext cx="390" cy="404"/>
                </a:xfrm>
                <a:prstGeom prst="ellipse">
                  <a:avLst/>
                </a:prstGeom>
                <a:noFill/>
                <a:ln w="38100" cmpd="dbl">
                  <a:solidFill>
                    <a:srgbClr val="000000"/>
                  </a:solidFill>
                  <a:round/>
                  <a:headEnd/>
                  <a:tailEnd/>
                </a:ln>
              </p:spPr>
              <p:txBody>
                <a:bodyPr/>
                <a:lstStyle/>
                <a:p>
                  <a:endParaRPr lang="zh-CN" altLang="en-US"/>
                </a:p>
              </p:txBody>
            </p:sp>
            <p:sp>
              <p:nvSpPr>
                <p:cNvPr id="46" name="Text Box 65"/>
                <p:cNvSpPr txBox="1">
                  <a:spLocks noChangeArrowheads="1"/>
                </p:cNvSpPr>
                <p:nvPr/>
              </p:nvSpPr>
              <p:spPr bwMode="auto">
                <a:xfrm>
                  <a:off x="5580" y="7920"/>
                  <a:ext cx="404" cy="434"/>
                </a:xfrm>
                <a:prstGeom prst="rect">
                  <a:avLst/>
                </a:prstGeom>
                <a:noFill/>
                <a:ln w="38100" cmpd="dbl">
                  <a:noFill/>
                  <a:miter lim="800000"/>
                  <a:headEnd/>
                  <a:tailEnd/>
                </a:ln>
              </p:spPr>
              <p:txBody>
                <a:bodyPr/>
                <a:lstStyle/>
                <a:p>
                  <a:pPr algn="just"/>
                  <a:r>
                    <a:rPr lang="en-US" altLang="zh-CN" sz="2000">
                      <a:ea typeface="宋体" charset="-122"/>
                    </a:rPr>
                    <a:t>F</a:t>
                  </a:r>
                </a:p>
              </p:txBody>
            </p:sp>
          </p:grpSp>
          <p:grpSp>
            <p:nvGrpSpPr>
              <p:cNvPr id="20" name="Group 66"/>
              <p:cNvGrpSpPr>
                <a:grpSpLocks/>
              </p:cNvGrpSpPr>
              <p:nvPr/>
            </p:nvGrpSpPr>
            <p:grpSpPr bwMode="auto">
              <a:xfrm>
                <a:off x="2382" y="3154"/>
                <a:ext cx="304" cy="349"/>
                <a:chOff x="5577" y="7920"/>
                <a:chExt cx="407" cy="434"/>
              </a:xfrm>
            </p:grpSpPr>
            <p:sp>
              <p:nvSpPr>
                <p:cNvPr id="43" name="Oval 67"/>
                <p:cNvSpPr>
                  <a:spLocks noChangeArrowheads="1"/>
                </p:cNvSpPr>
                <p:nvPr/>
              </p:nvSpPr>
              <p:spPr bwMode="auto">
                <a:xfrm>
                  <a:off x="5577" y="7947"/>
                  <a:ext cx="390" cy="404"/>
                </a:xfrm>
                <a:prstGeom prst="ellipse">
                  <a:avLst/>
                </a:prstGeom>
                <a:noFill/>
                <a:ln w="38100" cmpd="dbl">
                  <a:solidFill>
                    <a:srgbClr val="000000"/>
                  </a:solidFill>
                  <a:round/>
                  <a:headEnd/>
                  <a:tailEnd/>
                </a:ln>
              </p:spPr>
              <p:txBody>
                <a:bodyPr/>
                <a:lstStyle/>
                <a:p>
                  <a:endParaRPr lang="zh-CN" altLang="en-US"/>
                </a:p>
              </p:txBody>
            </p:sp>
            <p:sp>
              <p:nvSpPr>
                <p:cNvPr id="44" name="Text Box 68"/>
                <p:cNvSpPr txBox="1">
                  <a:spLocks noChangeArrowheads="1"/>
                </p:cNvSpPr>
                <p:nvPr/>
              </p:nvSpPr>
              <p:spPr bwMode="auto">
                <a:xfrm>
                  <a:off x="5580" y="7920"/>
                  <a:ext cx="404" cy="434"/>
                </a:xfrm>
                <a:prstGeom prst="rect">
                  <a:avLst/>
                </a:prstGeom>
                <a:noFill/>
                <a:ln w="38100" cmpd="dbl">
                  <a:noFill/>
                  <a:miter lim="800000"/>
                  <a:headEnd/>
                  <a:tailEnd/>
                </a:ln>
              </p:spPr>
              <p:txBody>
                <a:bodyPr/>
                <a:lstStyle/>
                <a:p>
                  <a:pPr algn="just"/>
                  <a:r>
                    <a:rPr lang="en-US" altLang="zh-CN" sz="2000">
                      <a:ea typeface="宋体" charset="-122"/>
                    </a:rPr>
                    <a:t>C</a:t>
                  </a:r>
                </a:p>
              </p:txBody>
            </p:sp>
          </p:grpSp>
          <p:grpSp>
            <p:nvGrpSpPr>
              <p:cNvPr id="21" name="Group 69"/>
              <p:cNvGrpSpPr>
                <a:grpSpLocks/>
              </p:cNvGrpSpPr>
              <p:nvPr/>
            </p:nvGrpSpPr>
            <p:grpSpPr bwMode="auto">
              <a:xfrm>
                <a:off x="3235" y="2632"/>
                <a:ext cx="305" cy="349"/>
                <a:chOff x="5577" y="7920"/>
                <a:chExt cx="407" cy="434"/>
              </a:xfrm>
            </p:grpSpPr>
            <p:sp>
              <p:nvSpPr>
                <p:cNvPr id="41" name="Oval 70"/>
                <p:cNvSpPr>
                  <a:spLocks noChangeArrowheads="1"/>
                </p:cNvSpPr>
                <p:nvPr/>
              </p:nvSpPr>
              <p:spPr bwMode="auto">
                <a:xfrm>
                  <a:off x="5577" y="7947"/>
                  <a:ext cx="390" cy="404"/>
                </a:xfrm>
                <a:prstGeom prst="ellipse">
                  <a:avLst/>
                </a:prstGeom>
                <a:noFill/>
                <a:ln w="9525">
                  <a:solidFill>
                    <a:srgbClr val="000000"/>
                  </a:solidFill>
                  <a:round/>
                  <a:headEnd/>
                  <a:tailEnd/>
                </a:ln>
              </p:spPr>
              <p:txBody>
                <a:bodyPr/>
                <a:lstStyle/>
                <a:p>
                  <a:endParaRPr lang="zh-CN" altLang="en-US"/>
                </a:p>
              </p:txBody>
            </p:sp>
            <p:sp>
              <p:nvSpPr>
                <p:cNvPr id="42" name="Text Box 71"/>
                <p:cNvSpPr txBox="1">
                  <a:spLocks noChangeArrowheads="1"/>
                </p:cNvSpPr>
                <p:nvPr/>
              </p:nvSpPr>
              <p:spPr bwMode="auto">
                <a:xfrm>
                  <a:off x="5580" y="7920"/>
                  <a:ext cx="404" cy="434"/>
                </a:xfrm>
                <a:prstGeom prst="rect">
                  <a:avLst/>
                </a:prstGeom>
                <a:noFill/>
                <a:ln w="9525">
                  <a:noFill/>
                  <a:miter lim="800000"/>
                  <a:headEnd/>
                  <a:tailEnd/>
                </a:ln>
              </p:spPr>
              <p:txBody>
                <a:bodyPr/>
                <a:lstStyle/>
                <a:p>
                  <a:pPr algn="just"/>
                  <a:r>
                    <a:rPr lang="en-US" altLang="zh-CN" sz="2000">
                      <a:ea typeface="宋体" charset="-122"/>
                    </a:rPr>
                    <a:t>D</a:t>
                  </a:r>
                </a:p>
              </p:txBody>
            </p:sp>
          </p:grpSp>
          <p:sp>
            <p:nvSpPr>
              <p:cNvPr id="22" name="Line 72"/>
              <p:cNvSpPr>
                <a:spLocks noChangeShapeType="1"/>
              </p:cNvSpPr>
              <p:nvPr/>
            </p:nvSpPr>
            <p:spPr bwMode="auto">
              <a:xfrm>
                <a:off x="2688" y="2232"/>
                <a:ext cx="1458" cy="0"/>
              </a:xfrm>
              <a:prstGeom prst="line">
                <a:avLst/>
              </a:prstGeom>
              <a:noFill/>
              <a:ln w="9525">
                <a:solidFill>
                  <a:srgbClr val="000000"/>
                </a:solidFill>
                <a:round/>
                <a:headEnd/>
                <a:tailEnd type="triangle" w="med" len="med"/>
              </a:ln>
            </p:spPr>
            <p:txBody>
              <a:bodyPr/>
              <a:lstStyle/>
              <a:p>
                <a:endParaRPr lang="zh-CN" altLang="en-US"/>
              </a:p>
            </p:txBody>
          </p:sp>
          <p:sp>
            <p:nvSpPr>
              <p:cNvPr id="23" name="Line 73"/>
              <p:cNvSpPr>
                <a:spLocks noChangeShapeType="1"/>
              </p:cNvSpPr>
              <p:nvPr/>
            </p:nvSpPr>
            <p:spPr bwMode="auto">
              <a:xfrm>
                <a:off x="4303" y="2377"/>
                <a:ext cx="0" cy="811"/>
              </a:xfrm>
              <a:prstGeom prst="line">
                <a:avLst/>
              </a:prstGeom>
              <a:noFill/>
              <a:ln w="9525">
                <a:solidFill>
                  <a:srgbClr val="000000"/>
                </a:solidFill>
                <a:round/>
                <a:headEnd/>
                <a:tailEnd type="triangle" w="med" len="med"/>
              </a:ln>
            </p:spPr>
            <p:txBody>
              <a:bodyPr/>
              <a:lstStyle/>
              <a:p>
                <a:endParaRPr lang="zh-CN" altLang="en-US"/>
              </a:p>
            </p:txBody>
          </p:sp>
          <p:sp>
            <p:nvSpPr>
              <p:cNvPr id="24" name="Line 74"/>
              <p:cNvSpPr>
                <a:spLocks noChangeShapeType="1"/>
              </p:cNvSpPr>
              <p:nvPr/>
            </p:nvSpPr>
            <p:spPr bwMode="auto">
              <a:xfrm flipH="1">
                <a:off x="2666" y="3357"/>
                <a:ext cx="1480" cy="0"/>
              </a:xfrm>
              <a:prstGeom prst="line">
                <a:avLst/>
              </a:prstGeom>
              <a:noFill/>
              <a:ln w="9525">
                <a:solidFill>
                  <a:srgbClr val="000000"/>
                </a:solidFill>
                <a:round/>
                <a:headEnd/>
                <a:tailEnd type="triangle" w="med" len="med"/>
              </a:ln>
            </p:spPr>
            <p:txBody>
              <a:bodyPr/>
              <a:lstStyle/>
              <a:p>
                <a:endParaRPr lang="zh-CN" altLang="en-US"/>
              </a:p>
            </p:txBody>
          </p:sp>
          <p:sp>
            <p:nvSpPr>
              <p:cNvPr id="25" name="Line 75"/>
              <p:cNvSpPr>
                <a:spLocks noChangeShapeType="1"/>
              </p:cNvSpPr>
              <p:nvPr/>
            </p:nvSpPr>
            <p:spPr bwMode="auto">
              <a:xfrm flipV="1">
                <a:off x="1924" y="2329"/>
                <a:ext cx="506" cy="424"/>
              </a:xfrm>
              <a:prstGeom prst="line">
                <a:avLst/>
              </a:prstGeom>
              <a:noFill/>
              <a:ln w="9525">
                <a:solidFill>
                  <a:srgbClr val="000000"/>
                </a:solidFill>
                <a:round/>
                <a:headEnd/>
                <a:tailEnd type="triangle" w="med" len="med"/>
              </a:ln>
            </p:spPr>
            <p:txBody>
              <a:bodyPr/>
              <a:lstStyle/>
              <a:p>
                <a:endParaRPr lang="zh-CN" altLang="en-US"/>
              </a:p>
            </p:txBody>
          </p:sp>
          <p:sp>
            <p:nvSpPr>
              <p:cNvPr id="26" name="Line 76"/>
              <p:cNvSpPr>
                <a:spLocks noChangeShapeType="1"/>
              </p:cNvSpPr>
              <p:nvPr/>
            </p:nvSpPr>
            <p:spPr bwMode="auto">
              <a:xfrm>
                <a:off x="1938" y="2885"/>
                <a:ext cx="457" cy="375"/>
              </a:xfrm>
              <a:prstGeom prst="line">
                <a:avLst/>
              </a:prstGeom>
              <a:noFill/>
              <a:ln w="9525">
                <a:solidFill>
                  <a:srgbClr val="000000"/>
                </a:solidFill>
                <a:round/>
                <a:headEnd/>
                <a:tailEnd type="triangle" w="med" len="med"/>
              </a:ln>
            </p:spPr>
            <p:txBody>
              <a:bodyPr/>
              <a:lstStyle/>
              <a:p>
                <a:endParaRPr lang="zh-CN" altLang="en-US"/>
              </a:p>
            </p:txBody>
          </p:sp>
          <p:sp>
            <p:nvSpPr>
              <p:cNvPr id="27" name="Line 77"/>
              <p:cNvSpPr>
                <a:spLocks noChangeShapeType="1"/>
              </p:cNvSpPr>
              <p:nvPr/>
            </p:nvSpPr>
            <p:spPr bwMode="auto">
              <a:xfrm>
                <a:off x="2654" y="2318"/>
                <a:ext cx="605" cy="481"/>
              </a:xfrm>
              <a:prstGeom prst="line">
                <a:avLst/>
              </a:prstGeom>
              <a:noFill/>
              <a:ln w="9525">
                <a:solidFill>
                  <a:srgbClr val="000000"/>
                </a:solidFill>
                <a:round/>
                <a:headEnd/>
                <a:tailEnd type="triangle" w="sm" len="med"/>
              </a:ln>
            </p:spPr>
            <p:txBody>
              <a:bodyPr/>
              <a:lstStyle/>
              <a:p>
                <a:endParaRPr lang="zh-CN" altLang="en-US"/>
              </a:p>
            </p:txBody>
          </p:sp>
          <p:sp>
            <p:nvSpPr>
              <p:cNvPr id="28" name="Line 78"/>
              <p:cNvSpPr>
                <a:spLocks noChangeShapeType="1"/>
              </p:cNvSpPr>
              <p:nvPr/>
            </p:nvSpPr>
            <p:spPr bwMode="auto">
              <a:xfrm flipH="1">
                <a:off x="2654" y="2837"/>
                <a:ext cx="595" cy="423"/>
              </a:xfrm>
              <a:prstGeom prst="line">
                <a:avLst/>
              </a:prstGeom>
              <a:noFill/>
              <a:ln w="9525">
                <a:solidFill>
                  <a:srgbClr val="000000"/>
                </a:solidFill>
                <a:round/>
                <a:headEnd/>
                <a:tailEnd type="triangle" w="sm" len="med"/>
              </a:ln>
            </p:spPr>
            <p:txBody>
              <a:bodyPr/>
              <a:lstStyle/>
              <a:p>
                <a:endParaRPr lang="zh-CN" altLang="en-US"/>
              </a:p>
            </p:txBody>
          </p:sp>
          <p:sp>
            <p:nvSpPr>
              <p:cNvPr id="29" name="Line 79"/>
              <p:cNvSpPr>
                <a:spLocks noChangeShapeType="1"/>
              </p:cNvSpPr>
              <p:nvPr/>
            </p:nvSpPr>
            <p:spPr bwMode="auto">
              <a:xfrm>
                <a:off x="1116" y="2825"/>
                <a:ext cx="527" cy="0"/>
              </a:xfrm>
              <a:prstGeom prst="line">
                <a:avLst/>
              </a:prstGeom>
              <a:noFill/>
              <a:ln w="9525">
                <a:solidFill>
                  <a:srgbClr val="000000"/>
                </a:solidFill>
                <a:round/>
                <a:headEnd/>
                <a:tailEnd type="triangle" w="med" len="med"/>
              </a:ln>
            </p:spPr>
            <p:txBody>
              <a:bodyPr/>
              <a:lstStyle/>
              <a:p>
                <a:endParaRPr lang="zh-CN" altLang="en-US"/>
              </a:p>
            </p:txBody>
          </p:sp>
          <p:sp>
            <p:nvSpPr>
              <p:cNvPr id="30" name="Arc 80"/>
              <p:cNvSpPr>
                <a:spLocks/>
              </p:cNvSpPr>
              <p:nvPr/>
            </p:nvSpPr>
            <p:spPr bwMode="auto">
              <a:xfrm flipV="1">
                <a:off x="3452" y="2555"/>
                <a:ext cx="268" cy="274"/>
              </a:xfrm>
              <a:custGeom>
                <a:avLst/>
                <a:gdLst>
                  <a:gd name="T0" fmla="*/ 0 w 43096"/>
                  <a:gd name="T1" fmla="*/ 0 h 43200"/>
                  <a:gd name="T2" fmla="*/ 0 w 43096"/>
                  <a:gd name="T3" fmla="*/ 0 h 43200"/>
                  <a:gd name="T4" fmla="*/ 0 w 43096"/>
                  <a:gd name="T5" fmla="*/ 0 h 43200"/>
                  <a:gd name="T6" fmla="*/ 0 60000 65536"/>
                  <a:gd name="T7" fmla="*/ 0 60000 65536"/>
                  <a:gd name="T8" fmla="*/ 0 60000 65536"/>
                  <a:gd name="T9" fmla="*/ 0 w 43096"/>
                  <a:gd name="T10" fmla="*/ 0 h 43200"/>
                  <a:gd name="T11" fmla="*/ 43096 w 43096"/>
                  <a:gd name="T12" fmla="*/ 43200 h 43200"/>
                </a:gdLst>
                <a:ahLst/>
                <a:cxnLst>
                  <a:cxn ang="T6">
                    <a:pos x="T0" y="T1"/>
                  </a:cxn>
                  <a:cxn ang="T7">
                    <a:pos x="T2" y="T3"/>
                  </a:cxn>
                  <a:cxn ang="T8">
                    <a:pos x="T4" y="T5"/>
                  </a:cxn>
                </a:cxnLst>
                <a:rect l="T9" t="T10" r="T11" b="T12"/>
                <a:pathLst>
                  <a:path w="43096" h="43200" fill="none" extrusionOk="0">
                    <a:moveTo>
                      <a:pt x="15701" y="791"/>
                    </a:moveTo>
                    <a:cubicBezTo>
                      <a:pt x="17588" y="266"/>
                      <a:pt x="19537" y="-1"/>
                      <a:pt x="21496" y="0"/>
                    </a:cubicBezTo>
                    <a:cubicBezTo>
                      <a:pt x="33425" y="0"/>
                      <a:pt x="43096" y="9670"/>
                      <a:pt x="43096" y="21600"/>
                    </a:cubicBezTo>
                    <a:cubicBezTo>
                      <a:pt x="43096" y="33529"/>
                      <a:pt x="33425" y="43200"/>
                      <a:pt x="21496" y="43200"/>
                    </a:cubicBezTo>
                    <a:cubicBezTo>
                      <a:pt x="10387" y="43200"/>
                      <a:pt x="1089" y="34774"/>
                      <a:pt x="0" y="23718"/>
                    </a:cubicBezTo>
                  </a:path>
                  <a:path w="43096" h="43200" stroke="0" extrusionOk="0">
                    <a:moveTo>
                      <a:pt x="15701" y="791"/>
                    </a:moveTo>
                    <a:cubicBezTo>
                      <a:pt x="17588" y="266"/>
                      <a:pt x="19537" y="-1"/>
                      <a:pt x="21496" y="0"/>
                    </a:cubicBezTo>
                    <a:cubicBezTo>
                      <a:pt x="33425" y="0"/>
                      <a:pt x="43096" y="9670"/>
                      <a:pt x="43096" y="21600"/>
                    </a:cubicBezTo>
                    <a:cubicBezTo>
                      <a:pt x="43096" y="33529"/>
                      <a:pt x="33425" y="43200"/>
                      <a:pt x="21496" y="43200"/>
                    </a:cubicBezTo>
                    <a:cubicBezTo>
                      <a:pt x="10387" y="43200"/>
                      <a:pt x="1089" y="34774"/>
                      <a:pt x="0" y="23718"/>
                    </a:cubicBezTo>
                    <a:lnTo>
                      <a:pt x="21496" y="21600"/>
                    </a:lnTo>
                    <a:close/>
                  </a:path>
                </a:pathLst>
              </a:custGeom>
              <a:noFill/>
              <a:ln w="9525">
                <a:solidFill>
                  <a:srgbClr val="000000"/>
                </a:solidFill>
                <a:round/>
                <a:headEnd/>
                <a:tailEnd type="triangle" w="med" len="med"/>
              </a:ln>
            </p:spPr>
            <p:txBody>
              <a:bodyPr/>
              <a:lstStyle/>
              <a:p>
                <a:endParaRPr lang="zh-CN" altLang="en-US"/>
              </a:p>
            </p:txBody>
          </p:sp>
          <p:sp>
            <p:nvSpPr>
              <p:cNvPr id="31" name="Text Box 81"/>
              <p:cNvSpPr txBox="1">
                <a:spLocks noChangeArrowheads="1"/>
              </p:cNvSpPr>
              <p:nvPr/>
            </p:nvSpPr>
            <p:spPr bwMode="auto">
              <a:xfrm>
                <a:off x="3665" y="2476"/>
                <a:ext cx="302" cy="349"/>
              </a:xfrm>
              <a:prstGeom prst="rect">
                <a:avLst/>
              </a:prstGeom>
              <a:noFill/>
              <a:ln w="9525">
                <a:noFill/>
                <a:miter lim="800000"/>
                <a:headEnd/>
                <a:tailEnd/>
              </a:ln>
            </p:spPr>
            <p:txBody>
              <a:bodyPr/>
              <a:lstStyle/>
              <a:p>
                <a:pPr algn="just"/>
                <a:r>
                  <a:rPr lang="en-US" altLang="zh-CN" sz="2000">
                    <a:ea typeface="宋体" charset="-122"/>
                  </a:rPr>
                  <a:t>a</a:t>
                </a:r>
              </a:p>
            </p:txBody>
          </p:sp>
          <p:sp>
            <p:nvSpPr>
              <p:cNvPr id="32" name="Text Box 82"/>
              <p:cNvSpPr txBox="1">
                <a:spLocks noChangeArrowheads="1"/>
              </p:cNvSpPr>
              <p:nvPr/>
            </p:nvSpPr>
            <p:spPr bwMode="auto">
              <a:xfrm>
                <a:off x="2890" y="2957"/>
                <a:ext cx="302" cy="350"/>
              </a:xfrm>
              <a:prstGeom prst="rect">
                <a:avLst/>
              </a:prstGeom>
              <a:noFill/>
              <a:ln w="9525">
                <a:noFill/>
                <a:miter lim="800000"/>
                <a:headEnd/>
                <a:tailEnd/>
              </a:ln>
            </p:spPr>
            <p:txBody>
              <a:bodyPr/>
              <a:lstStyle/>
              <a:p>
                <a:pPr algn="just"/>
                <a:r>
                  <a:rPr lang="en-US" altLang="zh-CN" sz="2000">
                    <a:ea typeface="宋体" charset="-122"/>
                  </a:rPr>
                  <a:t>b</a:t>
                </a:r>
              </a:p>
            </p:txBody>
          </p:sp>
          <p:sp>
            <p:nvSpPr>
              <p:cNvPr id="33" name="Text Box 83"/>
              <p:cNvSpPr txBox="1">
                <a:spLocks noChangeArrowheads="1"/>
              </p:cNvSpPr>
              <p:nvPr/>
            </p:nvSpPr>
            <p:spPr bwMode="auto">
              <a:xfrm>
                <a:off x="2869" y="2294"/>
                <a:ext cx="302" cy="349"/>
              </a:xfrm>
              <a:prstGeom prst="rect">
                <a:avLst/>
              </a:prstGeom>
              <a:noFill/>
              <a:ln w="9525">
                <a:noFill/>
                <a:miter lim="800000"/>
                <a:headEnd/>
                <a:tailEnd/>
              </a:ln>
            </p:spPr>
            <p:txBody>
              <a:bodyPr/>
              <a:lstStyle/>
              <a:p>
                <a:pPr algn="just"/>
                <a:r>
                  <a:rPr lang="en-US" altLang="zh-CN" sz="2000">
                    <a:ea typeface="宋体" charset="-122"/>
                  </a:rPr>
                  <a:t>a</a:t>
                </a:r>
              </a:p>
            </p:txBody>
          </p:sp>
          <p:sp>
            <p:nvSpPr>
              <p:cNvPr id="34" name="Text Box 84"/>
              <p:cNvSpPr txBox="1">
                <a:spLocks noChangeArrowheads="1"/>
              </p:cNvSpPr>
              <p:nvPr/>
            </p:nvSpPr>
            <p:spPr bwMode="auto">
              <a:xfrm>
                <a:off x="1950" y="2972"/>
                <a:ext cx="302" cy="349"/>
              </a:xfrm>
              <a:prstGeom prst="rect">
                <a:avLst/>
              </a:prstGeom>
              <a:noFill/>
              <a:ln w="9525">
                <a:noFill/>
                <a:miter lim="800000"/>
                <a:headEnd/>
                <a:tailEnd/>
              </a:ln>
            </p:spPr>
            <p:txBody>
              <a:bodyPr/>
              <a:lstStyle/>
              <a:p>
                <a:pPr algn="just"/>
                <a:r>
                  <a:rPr lang="en-US" altLang="zh-CN" sz="2000">
                    <a:ea typeface="宋体" charset="-122"/>
                  </a:rPr>
                  <a:t>b</a:t>
                </a:r>
              </a:p>
            </p:txBody>
          </p:sp>
          <p:sp>
            <p:nvSpPr>
              <p:cNvPr id="35" name="Text Box 85"/>
              <p:cNvSpPr txBox="1">
                <a:spLocks noChangeArrowheads="1"/>
              </p:cNvSpPr>
              <p:nvPr/>
            </p:nvSpPr>
            <p:spPr bwMode="auto">
              <a:xfrm>
                <a:off x="1938" y="2307"/>
                <a:ext cx="302" cy="349"/>
              </a:xfrm>
              <a:prstGeom prst="rect">
                <a:avLst/>
              </a:prstGeom>
              <a:noFill/>
              <a:ln w="9525">
                <a:noFill/>
                <a:miter lim="800000"/>
                <a:headEnd/>
                <a:tailEnd/>
              </a:ln>
            </p:spPr>
            <p:txBody>
              <a:bodyPr/>
              <a:lstStyle/>
              <a:p>
                <a:pPr algn="just"/>
                <a:r>
                  <a:rPr lang="en-US" altLang="zh-CN" sz="2000">
                    <a:ea typeface="宋体" charset="-122"/>
                  </a:rPr>
                  <a:t>a</a:t>
                </a:r>
              </a:p>
            </p:txBody>
          </p:sp>
          <p:sp>
            <p:nvSpPr>
              <p:cNvPr id="36" name="Text Box 86"/>
              <p:cNvSpPr txBox="1">
                <a:spLocks noChangeArrowheads="1"/>
              </p:cNvSpPr>
              <p:nvPr/>
            </p:nvSpPr>
            <p:spPr bwMode="auto">
              <a:xfrm>
                <a:off x="3351" y="3067"/>
                <a:ext cx="302" cy="349"/>
              </a:xfrm>
              <a:prstGeom prst="rect">
                <a:avLst/>
              </a:prstGeom>
              <a:noFill/>
              <a:ln w="9525">
                <a:noFill/>
                <a:miter lim="800000"/>
                <a:headEnd/>
                <a:tailEnd/>
              </a:ln>
            </p:spPr>
            <p:txBody>
              <a:bodyPr/>
              <a:lstStyle/>
              <a:p>
                <a:pPr algn="just"/>
                <a:r>
                  <a:rPr lang="en-US" altLang="zh-CN" sz="2000">
                    <a:ea typeface="宋体" charset="-122"/>
                  </a:rPr>
                  <a:t>b</a:t>
                </a:r>
              </a:p>
            </p:txBody>
          </p:sp>
          <p:sp>
            <p:nvSpPr>
              <p:cNvPr id="37" name="Text Box 87"/>
              <p:cNvSpPr txBox="1">
                <a:spLocks noChangeArrowheads="1"/>
              </p:cNvSpPr>
              <p:nvPr/>
            </p:nvSpPr>
            <p:spPr bwMode="auto">
              <a:xfrm>
                <a:off x="4258" y="2572"/>
                <a:ext cx="302" cy="350"/>
              </a:xfrm>
              <a:prstGeom prst="rect">
                <a:avLst/>
              </a:prstGeom>
              <a:noFill/>
              <a:ln w="9525">
                <a:noFill/>
                <a:miter lim="800000"/>
                <a:headEnd/>
                <a:tailEnd/>
              </a:ln>
            </p:spPr>
            <p:txBody>
              <a:bodyPr/>
              <a:lstStyle/>
              <a:p>
                <a:pPr algn="just"/>
                <a:r>
                  <a:rPr lang="en-US" altLang="zh-CN" sz="2000">
                    <a:ea typeface="宋体" charset="-122"/>
                  </a:rPr>
                  <a:t>b</a:t>
                </a:r>
              </a:p>
            </p:txBody>
          </p:sp>
          <p:sp>
            <p:nvSpPr>
              <p:cNvPr id="38" name="Text Box 88"/>
              <p:cNvSpPr txBox="1">
                <a:spLocks noChangeArrowheads="1"/>
              </p:cNvSpPr>
              <p:nvPr/>
            </p:nvSpPr>
            <p:spPr bwMode="auto">
              <a:xfrm>
                <a:off x="3283" y="1920"/>
                <a:ext cx="302" cy="350"/>
              </a:xfrm>
              <a:prstGeom prst="rect">
                <a:avLst/>
              </a:prstGeom>
              <a:noFill/>
              <a:ln w="9525">
                <a:noFill/>
                <a:miter lim="800000"/>
                <a:headEnd/>
                <a:tailEnd/>
              </a:ln>
            </p:spPr>
            <p:txBody>
              <a:bodyPr/>
              <a:lstStyle/>
              <a:p>
                <a:pPr algn="just"/>
                <a:r>
                  <a:rPr lang="en-US" altLang="zh-CN" sz="2000">
                    <a:ea typeface="宋体" charset="-122"/>
                  </a:rPr>
                  <a:t>b</a:t>
                </a:r>
              </a:p>
            </p:txBody>
          </p:sp>
          <p:sp>
            <p:nvSpPr>
              <p:cNvPr id="39" name="Arc 89"/>
              <p:cNvSpPr>
                <a:spLocks/>
              </p:cNvSpPr>
              <p:nvPr/>
            </p:nvSpPr>
            <p:spPr bwMode="auto">
              <a:xfrm>
                <a:off x="2400" y="3482"/>
                <a:ext cx="247" cy="263"/>
              </a:xfrm>
              <a:custGeom>
                <a:avLst/>
                <a:gdLst>
                  <a:gd name="T0" fmla="*/ 0 w 43200"/>
                  <a:gd name="T1" fmla="*/ 0 h 39747"/>
                  <a:gd name="T2" fmla="*/ 0 w 43200"/>
                  <a:gd name="T3" fmla="*/ 0 h 39747"/>
                  <a:gd name="T4" fmla="*/ 0 w 43200"/>
                  <a:gd name="T5" fmla="*/ 0 h 39747"/>
                  <a:gd name="T6" fmla="*/ 0 60000 65536"/>
                  <a:gd name="T7" fmla="*/ 0 60000 65536"/>
                  <a:gd name="T8" fmla="*/ 0 60000 65536"/>
                  <a:gd name="T9" fmla="*/ 0 w 43200"/>
                  <a:gd name="T10" fmla="*/ 0 h 39747"/>
                  <a:gd name="T11" fmla="*/ 43200 w 43200"/>
                  <a:gd name="T12" fmla="*/ 39747 h 39747"/>
                </a:gdLst>
                <a:ahLst/>
                <a:cxnLst>
                  <a:cxn ang="T6">
                    <a:pos x="T0" y="T1"/>
                  </a:cxn>
                  <a:cxn ang="T7">
                    <a:pos x="T2" y="T3"/>
                  </a:cxn>
                  <a:cxn ang="T8">
                    <a:pos x="T4" y="T5"/>
                  </a:cxn>
                </a:cxnLst>
                <a:rect l="T9" t="T10" r="T11" b="T12"/>
                <a:pathLst>
                  <a:path w="43200" h="39747" fill="none" extrusionOk="0">
                    <a:moveTo>
                      <a:pt x="36408" y="2421"/>
                    </a:moveTo>
                    <a:cubicBezTo>
                      <a:pt x="40742" y="6503"/>
                      <a:pt x="43200" y="12193"/>
                      <a:pt x="43200" y="18147"/>
                    </a:cubicBezTo>
                    <a:cubicBezTo>
                      <a:pt x="43200" y="30076"/>
                      <a:pt x="33529" y="39747"/>
                      <a:pt x="21600" y="39747"/>
                    </a:cubicBezTo>
                    <a:cubicBezTo>
                      <a:pt x="9670" y="39747"/>
                      <a:pt x="0" y="30076"/>
                      <a:pt x="0" y="18147"/>
                    </a:cubicBezTo>
                    <a:cubicBezTo>
                      <a:pt x="-1" y="10812"/>
                      <a:pt x="3722" y="3978"/>
                      <a:pt x="9884" y="0"/>
                    </a:cubicBezTo>
                  </a:path>
                  <a:path w="43200" h="39747" stroke="0" extrusionOk="0">
                    <a:moveTo>
                      <a:pt x="36408" y="2421"/>
                    </a:moveTo>
                    <a:cubicBezTo>
                      <a:pt x="40742" y="6503"/>
                      <a:pt x="43200" y="12193"/>
                      <a:pt x="43200" y="18147"/>
                    </a:cubicBezTo>
                    <a:cubicBezTo>
                      <a:pt x="43200" y="30076"/>
                      <a:pt x="33529" y="39747"/>
                      <a:pt x="21600" y="39747"/>
                    </a:cubicBezTo>
                    <a:cubicBezTo>
                      <a:pt x="9670" y="39747"/>
                      <a:pt x="0" y="30076"/>
                      <a:pt x="0" y="18147"/>
                    </a:cubicBezTo>
                    <a:cubicBezTo>
                      <a:pt x="-1" y="10812"/>
                      <a:pt x="3722" y="3978"/>
                      <a:pt x="9884" y="0"/>
                    </a:cubicBezTo>
                    <a:lnTo>
                      <a:pt x="21600" y="18147"/>
                    </a:lnTo>
                    <a:close/>
                  </a:path>
                </a:pathLst>
              </a:custGeom>
              <a:noFill/>
              <a:ln w="9525">
                <a:solidFill>
                  <a:srgbClr val="000000"/>
                </a:solidFill>
                <a:round/>
                <a:headEnd/>
                <a:tailEnd type="triangle" w="med" len="med"/>
              </a:ln>
            </p:spPr>
            <p:txBody>
              <a:bodyPr/>
              <a:lstStyle/>
              <a:p>
                <a:endParaRPr lang="zh-CN" altLang="en-US"/>
              </a:p>
            </p:txBody>
          </p:sp>
          <p:sp>
            <p:nvSpPr>
              <p:cNvPr id="40" name="Text Box 90"/>
              <p:cNvSpPr txBox="1">
                <a:spLocks noChangeArrowheads="1"/>
              </p:cNvSpPr>
              <p:nvPr/>
            </p:nvSpPr>
            <p:spPr bwMode="auto">
              <a:xfrm>
                <a:off x="2611" y="3490"/>
                <a:ext cx="302" cy="350"/>
              </a:xfrm>
              <a:prstGeom prst="rect">
                <a:avLst/>
              </a:prstGeom>
              <a:noFill/>
              <a:ln w="9525">
                <a:noFill/>
                <a:miter lim="800000"/>
                <a:headEnd/>
                <a:tailEnd/>
              </a:ln>
            </p:spPr>
            <p:txBody>
              <a:bodyPr/>
              <a:lstStyle/>
              <a:p>
                <a:pPr algn="just"/>
                <a:r>
                  <a:rPr lang="en-US" altLang="zh-CN" sz="2000">
                    <a:ea typeface="宋体" charset="-122"/>
                  </a:rPr>
                  <a:t>b</a:t>
                </a:r>
              </a:p>
            </p:txBody>
          </p:sp>
        </p:grpSp>
        <p:sp>
          <p:nvSpPr>
            <p:cNvPr id="14" name="Rectangle 91"/>
            <p:cNvSpPr>
              <a:spLocks noChangeArrowheads="1"/>
            </p:cNvSpPr>
            <p:nvPr/>
          </p:nvSpPr>
          <p:spPr bwMode="auto">
            <a:xfrm>
              <a:off x="240" y="2544"/>
              <a:ext cx="2496" cy="1632"/>
            </a:xfrm>
            <a:prstGeom prst="rect">
              <a:avLst/>
            </a:prstGeom>
            <a:noFill/>
            <a:ln w="9525">
              <a:noFill/>
              <a:miter lim="800000"/>
              <a:headEnd/>
              <a:tailEnd/>
            </a:ln>
          </p:spPr>
          <p:txBody>
            <a:bodyPr/>
            <a:lstStyle/>
            <a:p>
              <a:pPr lvl="1"/>
              <a:r>
                <a:rPr lang="en-US" altLang="zh-CN">
                  <a:latin typeface="宋体" charset="-122"/>
                  <a:ea typeface="宋体" charset="-122"/>
                </a:rPr>
                <a:t>A={0,1,3,7} B={2,4,7}</a:t>
              </a:r>
            </a:p>
            <a:p>
              <a:pPr lvl="1"/>
              <a:r>
                <a:rPr lang="en-US" altLang="zh-CN">
                  <a:latin typeface="宋体" charset="-122"/>
                  <a:ea typeface="宋体" charset="-122"/>
                </a:rPr>
                <a:t>C={8} D={7} E={5,8} </a:t>
              </a:r>
            </a:p>
            <a:p>
              <a:pPr lvl="1"/>
              <a:r>
                <a:rPr lang="en-US" altLang="zh-CN">
                  <a:latin typeface="宋体" charset="-122"/>
                  <a:ea typeface="宋体" charset="-122"/>
                </a:rPr>
                <a:t>F={6,8}</a:t>
              </a:r>
            </a:p>
            <a:p>
              <a:pPr algn="just">
                <a:spcBef>
                  <a:spcPct val="10000"/>
                </a:spcBef>
                <a:buClr>
                  <a:schemeClr val="accent1"/>
                </a:buClr>
                <a:buSzPct val="70000"/>
                <a:buFont typeface="Monotype Sorts" pitchFamily="2" charset="2"/>
                <a:buNone/>
              </a:pPr>
              <a:r>
                <a:rPr lang="en-US" altLang="zh-CN">
                  <a:latin typeface="宋体" charset="-122"/>
                </a:rPr>
                <a:t>   </a:t>
              </a:r>
              <a:r>
                <a:rPr lang="zh-CN" altLang="en-US">
                  <a:latin typeface="宋体" charset="-122"/>
                </a:rPr>
                <a:t>规则顺序：</a:t>
              </a:r>
            </a:p>
            <a:p>
              <a:pPr algn="just">
                <a:buClr>
                  <a:schemeClr val="accent1"/>
                </a:buClr>
                <a:buSzPct val="70000"/>
                <a:buFont typeface="Monotype Sorts" pitchFamily="2" charset="2"/>
                <a:buNone/>
              </a:pPr>
              <a:r>
                <a:rPr lang="zh-CN" altLang="en-US">
                  <a:latin typeface="宋体" charset="-122"/>
                </a:rPr>
                <a:t>   </a:t>
              </a:r>
              <a:r>
                <a:rPr lang="en-US" altLang="zh-CN">
                  <a:latin typeface="宋体" charset="-122"/>
                </a:rPr>
                <a:t>a         </a:t>
              </a:r>
              <a:r>
                <a:rPr lang="zh-CN" altLang="en-US">
                  <a:latin typeface="宋体" charset="-122"/>
                </a:rPr>
                <a:t>终态：</a:t>
              </a:r>
              <a:r>
                <a:rPr lang="en-US" altLang="zh-CN">
                  <a:latin typeface="宋体" charset="-122"/>
                </a:rPr>
                <a:t>B</a:t>
              </a:r>
            </a:p>
            <a:p>
              <a:pPr algn="just">
                <a:buClr>
                  <a:schemeClr val="accent1"/>
                </a:buClr>
                <a:buSzPct val="70000"/>
                <a:buFont typeface="Monotype Sorts" pitchFamily="2" charset="2"/>
                <a:buNone/>
              </a:pPr>
              <a:r>
                <a:rPr lang="en-US" altLang="zh-CN">
                  <a:latin typeface="宋体" charset="-122"/>
                </a:rPr>
                <a:t>   abb       </a:t>
              </a:r>
              <a:r>
                <a:rPr lang="zh-CN" altLang="en-US">
                  <a:latin typeface="宋体" charset="-122"/>
                </a:rPr>
                <a:t>终态：</a:t>
              </a:r>
              <a:r>
                <a:rPr lang="en-US" altLang="zh-CN">
                  <a:latin typeface="宋体" charset="-122"/>
                </a:rPr>
                <a:t>F</a:t>
              </a:r>
            </a:p>
            <a:p>
              <a:pPr algn="just">
                <a:buClr>
                  <a:schemeClr val="accent1"/>
                </a:buClr>
                <a:buSzPct val="70000"/>
                <a:buFont typeface="Monotype Sorts" pitchFamily="2" charset="2"/>
                <a:buNone/>
              </a:pPr>
              <a:r>
                <a:rPr lang="en-US" altLang="zh-CN">
                  <a:latin typeface="宋体" charset="-122"/>
                </a:rPr>
                <a:t>   {a}</a:t>
              </a:r>
              <a:r>
                <a:rPr lang="en-US" altLang="zh-CN" baseline="30000">
                  <a:latin typeface="宋体" charset="-122"/>
                </a:rPr>
                <a:t>*</a:t>
              </a:r>
              <a:r>
                <a:rPr lang="en-US" altLang="zh-CN">
                  <a:latin typeface="宋体" charset="-122"/>
                </a:rPr>
                <a:t>b{b}</a:t>
              </a:r>
              <a:r>
                <a:rPr lang="en-US" altLang="zh-CN" baseline="30000">
                  <a:latin typeface="宋体" charset="-122"/>
                </a:rPr>
                <a:t>*  </a:t>
              </a:r>
              <a:r>
                <a:rPr lang="zh-CN" altLang="en-US">
                  <a:latin typeface="宋体" charset="-122"/>
                </a:rPr>
                <a:t>终态：</a:t>
              </a:r>
              <a:r>
                <a:rPr lang="en-US" altLang="zh-CN">
                  <a:latin typeface="宋体" charset="-122"/>
                </a:rPr>
                <a:t>C,E,F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left)">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left)">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nodeType="clickEffect">
                                  <p:stCondLst>
                                    <p:cond delay="0"/>
                                  </p:stCondLst>
                                  <p:childTnLst>
                                    <p:anim calcmode="lin" valueType="num">
                                      <p:cBhvr additive="base">
                                        <p:cTn id="41" dur="500"/>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2" dur="500"/>
                                        <p:tgtEl>
                                          <p:spTgt spid="10">
                                            <p:txEl>
                                              <p:pRg st="0" end="0"/>
                                            </p:txEl>
                                          </p:spTgt>
                                        </p:tgtEl>
                                        <p:attrNameLst>
                                          <p:attrName>ppt_y</p:attrName>
                                        </p:attrNameLst>
                                      </p:cBhvr>
                                      <p:tavLst>
                                        <p:tav tm="0">
                                          <p:val>
                                            <p:strVal val="ppt_y"/>
                                          </p:val>
                                        </p:tav>
                                        <p:tav tm="100000">
                                          <p:val>
                                            <p:strVal val="1+ppt_h/2"/>
                                          </p:val>
                                        </p:tav>
                                      </p:tavLst>
                                    </p:anim>
                                    <p:set>
                                      <p:cBhvr>
                                        <p:cTn id="43" dur="1" fill="hold">
                                          <p:stCondLst>
                                            <p:cond delay="499"/>
                                          </p:stCondLst>
                                        </p:cTn>
                                        <p:tgtEl>
                                          <p:spTgt spid="10">
                                            <p:txEl>
                                              <p:pRg st="0" end="0"/>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build="p" autoUpdateAnimBg="0"/>
      <p:bldP spid="7" grpId="0" build="p" autoUpdateAnimBg="0"/>
      <p:bldP spid="8" grpId="0" build="p" autoUpdateAnimBg="0"/>
      <p:bldP spid="9" grpId="0" build="p" autoUpdateAnimBg="0"/>
      <p:bldP spid="10"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25D02B4-4D20-406D-B7FD-A75676D3BDDD}" type="slidenum">
              <a:rPr lang="en-US" altLang="zh-CN"/>
              <a:pPr/>
              <a:t>79</a:t>
            </a:fld>
            <a:endParaRPr lang="en-US" altLang="zh-CN"/>
          </a:p>
        </p:txBody>
      </p:sp>
      <p:sp>
        <p:nvSpPr>
          <p:cNvPr id="330754" name="Rectangle 2"/>
          <p:cNvSpPr>
            <a:spLocks noGrp="1" noChangeArrowheads="1"/>
          </p:cNvSpPr>
          <p:nvPr>
            <p:ph type="title"/>
          </p:nvPr>
        </p:nvSpPr>
        <p:spPr/>
        <p:txBody>
          <a:bodyPr/>
          <a:lstStyle/>
          <a:p>
            <a:r>
              <a:rPr lang="zh-CN" altLang="en-US"/>
              <a:t>小    结</a:t>
            </a:r>
          </a:p>
        </p:txBody>
      </p:sp>
      <p:sp>
        <p:nvSpPr>
          <p:cNvPr id="330755" name="Rectangle 3"/>
          <p:cNvSpPr>
            <a:spLocks noGrp="1" noChangeArrowheads="1"/>
          </p:cNvSpPr>
          <p:nvPr>
            <p:ph type="body" idx="1"/>
          </p:nvPr>
        </p:nvSpPr>
        <p:spPr>
          <a:xfrm>
            <a:off x="304800" y="1290638"/>
            <a:ext cx="8153400" cy="5038725"/>
          </a:xfrm>
        </p:spPr>
        <p:txBody>
          <a:bodyPr/>
          <a:lstStyle/>
          <a:p>
            <a:r>
              <a:rPr lang="zh-CN" altLang="en-US"/>
              <a:t>词法分析器的作用</a:t>
            </a:r>
          </a:p>
          <a:p>
            <a:r>
              <a:rPr lang="zh-CN" altLang="en-US"/>
              <a:t>与语法分析器的关系</a:t>
            </a:r>
          </a:p>
          <a:p>
            <a:pPr lvl="1"/>
            <a:r>
              <a:rPr lang="zh-CN" altLang="en-US"/>
              <a:t>独立、子程序、协同程序</a:t>
            </a:r>
          </a:p>
          <a:p>
            <a:r>
              <a:rPr lang="zh-CN" altLang="en-US"/>
              <a:t>配对缓冲区</a:t>
            </a:r>
          </a:p>
          <a:p>
            <a:pPr lvl="1"/>
            <a:r>
              <a:rPr lang="zh-CN" altLang="en-US"/>
              <a:t>必要性、算法</a:t>
            </a:r>
          </a:p>
          <a:p>
            <a:r>
              <a:rPr lang="zh-CN" altLang="en-US"/>
              <a:t>记号</a:t>
            </a:r>
          </a:p>
          <a:p>
            <a:pPr lvl="1"/>
            <a:r>
              <a:rPr lang="zh-CN" altLang="en-US"/>
              <a:t>记号、模式、单词</a:t>
            </a:r>
          </a:p>
          <a:p>
            <a:pPr lvl="1"/>
            <a:r>
              <a:rPr lang="zh-CN" altLang="en-US"/>
              <a:t>属性</a:t>
            </a:r>
          </a:p>
          <a:p>
            <a:pPr lvl="1"/>
            <a:r>
              <a:rPr lang="zh-CN" altLang="en-US"/>
              <a:t>二元式形式       </a:t>
            </a:r>
            <a:r>
              <a:rPr lang="en-US" altLang="zh-CN"/>
              <a:t>&lt;</a:t>
            </a:r>
            <a:r>
              <a:rPr lang="zh-CN" altLang="en-US"/>
              <a:t>记号，属性</a:t>
            </a:r>
            <a:r>
              <a:rPr lang="en-US" altLang="zh-CN"/>
              <a:t>&gt;</a:t>
            </a:r>
          </a:p>
          <a:p>
            <a:pPr lvl="1"/>
            <a:r>
              <a:rPr lang="zh-CN" altLang="en-US"/>
              <a:t>描述：正规表达式、正规文法</a:t>
            </a:r>
          </a:p>
          <a:p>
            <a:pPr lvl="1"/>
            <a:r>
              <a:rPr lang="zh-CN" altLang="en-US"/>
              <a:t>识别：状态转换图</a:t>
            </a:r>
          </a:p>
        </p:txBody>
      </p:sp>
    </p:spTree>
    <p:extLst>
      <p:ext uri="{BB962C8B-B14F-4D97-AF65-F5344CB8AC3E}">
        <p14:creationId xmlns:p14="http://schemas.microsoft.com/office/powerpoint/2010/main" val="767368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wipe(up)">
                                      <p:cBhvr>
                                        <p:cTn id="7" dur="500"/>
                                        <p:tgtEl>
                                          <p:spTgt spid="330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wipe(up)">
                                      <p:cBhvr>
                                        <p:cTn id="12" dur="500"/>
                                        <p:tgtEl>
                                          <p:spTgt spid="330755">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30755">
                                            <p:txEl>
                                              <p:pRg st="2" end="2"/>
                                            </p:txEl>
                                          </p:spTgt>
                                        </p:tgtEl>
                                        <p:attrNameLst>
                                          <p:attrName>style.visibility</p:attrName>
                                        </p:attrNameLst>
                                      </p:cBhvr>
                                      <p:to>
                                        <p:strVal val="visible"/>
                                      </p:to>
                                    </p:set>
                                    <p:animEffect transition="in" filter="wipe(up)">
                                      <p:cBhvr>
                                        <p:cTn id="16" dur="500"/>
                                        <p:tgtEl>
                                          <p:spTgt spid="33075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30755">
                                            <p:txEl>
                                              <p:pRg st="3" end="3"/>
                                            </p:txEl>
                                          </p:spTgt>
                                        </p:tgtEl>
                                        <p:attrNameLst>
                                          <p:attrName>style.visibility</p:attrName>
                                        </p:attrNameLst>
                                      </p:cBhvr>
                                      <p:to>
                                        <p:strVal val="visible"/>
                                      </p:to>
                                    </p:set>
                                    <p:animEffect transition="in" filter="wipe(up)">
                                      <p:cBhvr>
                                        <p:cTn id="21" dur="500"/>
                                        <p:tgtEl>
                                          <p:spTgt spid="330755">
                                            <p:txEl>
                                              <p:pRg st="3" end="3"/>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30755">
                                            <p:txEl>
                                              <p:pRg st="4" end="4"/>
                                            </p:txEl>
                                          </p:spTgt>
                                        </p:tgtEl>
                                        <p:attrNameLst>
                                          <p:attrName>style.visibility</p:attrName>
                                        </p:attrNameLst>
                                      </p:cBhvr>
                                      <p:to>
                                        <p:strVal val="visible"/>
                                      </p:to>
                                    </p:set>
                                    <p:animEffect transition="in" filter="wipe(up)">
                                      <p:cBhvr>
                                        <p:cTn id="25" dur="500"/>
                                        <p:tgtEl>
                                          <p:spTgt spid="33075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30755">
                                            <p:txEl>
                                              <p:pRg st="5" end="5"/>
                                            </p:txEl>
                                          </p:spTgt>
                                        </p:tgtEl>
                                        <p:attrNameLst>
                                          <p:attrName>style.visibility</p:attrName>
                                        </p:attrNameLst>
                                      </p:cBhvr>
                                      <p:to>
                                        <p:strVal val="visible"/>
                                      </p:to>
                                    </p:set>
                                    <p:animEffect transition="in" filter="wipe(up)">
                                      <p:cBhvr>
                                        <p:cTn id="30" dur="500"/>
                                        <p:tgtEl>
                                          <p:spTgt spid="330755">
                                            <p:txEl>
                                              <p:pRg st="5" end="5"/>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30755">
                                            <p:txEl>
                                              <p:pRg st="6" end="6"/>
                                            </p:txEl>
                                          </p:spTgt>
                                        </p:tgtEl>
                                        <p:attrNameLst>
                                          <p:attrName>style.visibility</p:attrName>
                                        </p:attrNameLst>
                                      </p:cBhvr>
                                      <p:to>
                                        <p:strVal val="visible"/>
                                      </p:to>
                                    </p:set>
                                    <p:animEffect transition="in" filter="wipe(up)">
                                      <p:cBhvr>
                                        <p:cTn id="34" dur="500"/>
                                        <p:tgtEl>
                                          <p:spTgt spid="330755">
                                            <p:txEl>
                                              <p:pRg st="6" end="6"/>
                                            </p:txEl>
                                          </p:spTgt>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30755">
                                            <p:txEl>
                                              <p:pRg st="7" end="7"/>
                                            </p:txEl>
                                          </p:spTgt>
                                        </p:tgtEl>
                                        <p:attrNameLst>
                                          <p:attrName>style.visibility</p:attrName>
                                        </p:attrNameLst>
                                      </p:cBhvr>
                                      <p:to>
                                        <p:strVal val="visible"/>
                                      </p:to>
                                    </p:set>
                                    <p:animEffect transition="in" filter="wipe(up)">
                                      <p:cBhvr>
                                        <p:cTn id="38" dur="500"/>
                                        <p:tgtEl>
                                          <p:spTgt spid="330755">
                                            <p:txEl>
                                              <p:pRg st="7" end="7"/>
                                            </p:txEl>
                                          </p:spTgt>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330755">
                                            <p:txEl>
                                              <p:pRg st="8" end="8"/>
                                            </p:txEl>
                                          </p:spTgt>
                                        </p:tgtEl>
                                        <p:attrNameLst>
                                          <p:attrName>style.visibility</p:attrName>
                                        </p:attrNameLst>
                                      </p:cBhvr>
                                      <p:to>
                                        <p:strVal val="visible"/>
                                      </p:to>
                                    </p:set>
                                    <p:animEffect transition="in" filter="wipe(up)">
                                      <p:cBhvr>
                                        <p:cTn id="42" dur="500"/>
                                        <p:tgtEl>
                                          <p:spTgt spid="330755">
                                            <p:txEl>
                                              <p:pRg st="8" end="8"/>
                                            </p:txEl>
                                          </p:spTgt>
                                        </p:tgtEl>
                                      </p:cBhvr>
                                    </p:animEffect>
                                  </p:child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330755">
                                            <p:txEl>
                                              <p:pRg st="9" end="9"/>
                                            </p:txEl>
                                          </p:spTgt>
                                        </p:tgtEl>
                                        <p:attrNameLst>
                                          <p:attrName>style.visibility</p:attrName>
                                        </p:attrNameLst>
                                      </p:cBhvr>
                                      <p:to>
                                        <p:strVal val="visible"/>
                                      </p:to>
                                    </p:set>
                                    <p:animEffect transition="in" filter="wipe(up)">
                                      <p:cBhvr>
                                        <p:cTn id="46" dur="500"/>
                                        <p:tgtEl>
                                          <p:spTgt spid="330755">
                                            <p:txEl>
                                              <p:pRg st="9" end="9"/>
                                            </p:txEl>
                                          </p:spTgt>
                                        </p:tgtEl>
                                      </p:cBhvr>
                                    </p:animEffect>
                                  </p:childTnLst>
                                </p:cTn>
                              </p:par>
                            </p:childTnLst>
                          </p:cTn>
                        </p:par>
                        <p:par>
                          <p:cTn id="47" fill="hold">
                            <p:stCondLst>
                              <p:cond delay="2500"/>
                            </p:stCondLst>
                            <p:childTnLst>
                              <p:par>
                                <p:cTn id="48" presetID="22" presetClass="entr" presetSubtype="1" fill="hold" grpId="0" nodeType="afterEffect">
                                  <p:stCondLst>
                                    <p:cond delay="0"/>
                                  </p:stCondLst>
                                  <p:childTnLst>
                                    <p:set>
                                      <p:cBhvr>
                                        <p:cTn id="49" dur="1" fill="hold">
                                          <p:stCondLst>
                                            <p:cond delay="0"/>
                                          </p:stCondLst>
                                        </p:cTn>
                                        <p:tgtEl>
                                          <p:spTgt spid="330755">
                                            <p:txEl>
                                              <p:pRg st="10" end="10"/>
                                            </p:txEl>
                                          </p:spTgt>
                                        </p:tgtEl>
                                        <p:attrNameLst>
                                          <p:attrName>style.visibility</p:attrName>
                                        </p:attrNameLst>
                                      </p:cBhvr>
                                      <p:to>
                                        <p:strVal val="visible"/>
                                      </p:to>
                                    </p:set>
                                    <p:animEffect transition="in" filter="wipe(up)">
                                      <p:cBhvr>
                                        <p:cTn id="50" dur="500"/>
                                        <p:tgtEl>
                                          <p:spTgt spid="3307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fld id="{416A9AD9-9E62-4D22-8D1C-10F654860F74}" type="slidenum">
              <a:rPr lang="en-US" altLang="zh-CN"/>
              <a:pPr/>
              <a:t>8</a:t>
            </a:fld>
            <a:endParaRPr lang="en-US" altLang="zh-CN"/>
          </a:p>
        </p:txBody>
      </p:sp>
      <p:sp>
        <p:nvSpPr>
          <p:cNvPr id="197634" name="Rectangle 2"/>
          <p:cNvSpPr>
            <a:spLocks noGrp="1" noChangeArrowheads="1"/>
          </p:cNvSpPr>
          <p:nvPr>
            <p:ph type="title"/>
          </p:nvPr>
        </p:nvSpPr>
        <p:spPr/>
        <p:txBody>
          <a:bodyPr/>
          <a:lstStyle/>
          <a:p>
            <a:r>
              <a:rPr lang="zh-CN" altLang="en-US" sz="3200">
                <a:latin typeface="宋体" pitchFamily="2" charset="-122"/>
              </a:rPr>
              <a:t>词法分析程序与语法分析程</a:t>
            </a:r>
            <a:r>
              <a:rPr lang="zh-CN" sz="3200">
                <a:latin typeface="宋体" pitchFamily="2" charset="-122"/>
              </a:rPr>
              <a:t>序</a:t>
            </a:r>
            <a:r>
              <a:rPr lang="zh-CN" altLang="en-US" sz="3200">
                <a:latin typeface="宋体" pitchFamily="2" charset="-122"/>
              </a:rPr>
              <a:t>作为协同程序</a:t>
            </a:r>
          </a:p>
        </p:txBody>
      </p:sp>
      <p:sp>
        <p:nvSpPr>
          <p:cNvPr id="197635" name="Rectangle 3"/>
          <p:cNvSpPr>
            <a:spLocks noGrp="1" noChangeArrowheads="1"/>
          </p:cNvSpPr>
          <p:nvPr>
            <p:ph type="body" idx="1"/>
          </p:nvPr>
        </p:nvSpPr>
        <p:spPr>
          <a:xfrm>
            <a:off x="228600" y="1377950"/>
            <a:ext cx="4344988" cy="2509838"/>
          </a:xfrm>
        </p:spPr>
        <p:txBody>
          <a:bodyPr/>
          <a:lstStyle/>
          <a:p>
            <a:r>
              <a:rPr lang="zh-CN" altLang="en-US">
                <a:latin typeface="宋体" pitchFamily="2" charset="-122"/>
              </a:rPr>
              <a:t>协同程序：</a:t>
            </a:r>
          </a:p>
          <a:p>
            <a:pPr lvl="1">
              <a:buFontTx/>
              <a:buNone/>
            </a:pPr>
            <a:r>
              <a:rPr lang="zh-CN" altLang="en-US">
                <a:latin typeface="宋体" pitchFamily="2" charset="-122"/>
              </a:rPr>
              <a:t>  如果两个或两个以上的程序，它们之间交叉地执行，这些程序称为协同程序。</a:t>
            </a:r>
          </a:p>
        </p:txBody>
      </p:sp>
      <p:sp>
        <p:nvSpPr>
          <p:cNvPr id="197636" name="Rectangle 4"/>
          <p:cNvSpPr>
            <a:spLocks noChangeArrowheads="1"/>
          </p:cNvSpPr>
          <p:nvPr/>
        </p:nvSpPr>
        <p:spPr bwMode="auto">
          <a:xfrm>
            <a:off x="685800" y="4419600"/>
            <a:ext cx="3886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latin typeface="黑体" pitchFamily="2" charset="-122"/>
              </a:rPr>
              <a:t>词法分析程序与语法分析程序在同一遍中，以生产者和消费者的关系同步运行。</a:t>
            </a:r>
          </a:p>
        </p:txBody>
      </p:sp>
      <p:grpSp>
        <p:nvGrpSpPr>
          <p:cNvPr id="197637" name="Group 5"/>
          <p:cNvGrpSpPr>
            <a:grpSpLocks/>
          </p:cNvGrpSpPr>
          <p:nvPr/>
        </p:nvGrpSpPr>
        <p:grpSpPr bwMode="auto">
          <a:xfrm>
            <a:off x="5665788" y="1752600"/>
            <a:ext cx="1893887" cy="457200"/>
            <a:chOff x="3569" y="1104"/>
            <a:chExt cx="1193" cy="288"/>
          </a:xfrm>
        </p:grpSpPr>
        <p:sp>
          <p:nvSpPr>
            <p:cNvPr id="197638" name="Text Box 6"/>
            <p:cNvSpPr txBox="1">
              <a:spLocks noChangeArrowheads="1"/>
            </p:cNvSpPr>
            <p:nvPr/>
          </p:nvSpPr>
          <p:spPr bwMode="auto">
            <a:xfrm>
              <a:off x="3569" y="110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P1</a:t>
              </a:r>
            </a:p>
          </p:txBody>
        </p:sp>
        <p:sp>
          <p:nvSpPr>
            <p:cNvPr id="197639" name="Text Box 7"/>
            <p:cNvSpPr txBox="1">
              <a:spLocks noChangeArrowheads="1"/>
            </p:cNvSpPr>
            <p:nvPr/>
          </p:nvSpPr>
          <p:spPr bwMode="auto">
            <a:xfrm>
              <a:off x="4433" y="110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P2</a:t>
              </a:r>
            </a:p>
          </p:txBody>
        </p:sp>
      </p:grpSp>
      <p:grpSp>
        <p:nvGrpSpPr>
          <p:cNvPr id="197640" name="Group 8"/>
          <p:cNvGrpSpPr>
            <a:grpSpLocks/>
          </p:cNvGrpSpPr>
          <p:nvPr/>
        </p:nvGrpSpPr>
        <p:grpSpPr bwMode="auto">
          <a:xfrm>
            <a:off x="5440363" y="2209800"/>
            <a:ext cx="977900" cy="914400"/>
            <a:chOff x="3427" y="1392"/>
            <a:chExt cx="616" cy="576"/>
          </a:xfrm>
        </p:grpSpPr>
        <p:sp>
          <p:nvSpPr>
            <p:cNvPr id="197641" name="Text Box 9"/>
            <p:cNvSpPr txBox="1">
              <a:spLocks noChangeArrowheads="1"/>
            </p:cNvSpPr>
            <p:nvPr/>
          </p:nvSpPr>
          <p:spPr bwMode="auto">
            <a:xfrm>
              <a:off x="3427" y="1718"/>
              <a:ext cx="6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宋体" pitchFamily="2" charset="-122"/>
                </a:rPr>
                <a:t>唤醒</a:t>
              </a:r>
              <a:r>
                <a:rPr lang="en-US" altLang="zh-CN" sz="2000">
                  <a:ea typeface="宋体" pitchFamily="2" charset="-122"/>
                </a:rPr>
                <a:t>P2</a:t>
              </a:r>
            </a:p>
          </p:txBody>
        </p:sp>
        <p:cxnSp>
          <p:nvCxnSpPr>
            <p:cNvPr id="197642" name="AutoShape 10"/>
            <p:cNvCxnSpPr>
              <a:cxnSpLocks noChangeShapeType="1"/>
              <a:stCxn id="197638" idx="2"/>
              <a:endCxn id="197641" idx="0"/>
            </p:cNvCxnSpPr>
            <p:nvPr/>
          </p:nvCxnSpPr>
          <p:spPr bwMode="auto">
            <a:xfrm>
              <a:off x="3729" y="1392"/>
              <a:ext cx="1" cy="3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7643" name="Group 11"/>
          <p:cNvGrpSpPr>
            <a:grpSpLocks/>
          </p:cNvGrpSpPr>
          <p:nvPr/>
        </p:nvGrpSpPr>
        <p:grpSpPr bwMode="auto">
          <a:xfrm>
            <a:off x="6811963" y="2209800"/>
            <a:ext cx="977900" cy="1143000"/>
            <a:chOff x="4291" y="1392"/>
            <a:chExt cx="616" cy="720"/>
          </a:xfrm>
        </p:grpSpPr>
        <p:sp>
          <p:nvSpPr>
            <p:cNvPr id="197644" name="Text Box 12"/>
            <p:cNvSpPr txBox="1">
              <a:spLocks noChangeArrowheads="1"/>
            </p:cNvSpPr>
            <p:nvPr/>
          </p:nvSpPr>
          <p:spPr bwMode="auto">
            <a:xfrm>
              <a:off x="4291" y="1862"/>
              <a:ext cx="6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宋体" pitchFamily="2" charset="-122"/>
                </a:rPr>
                <a:t>唤醒</a:t>
              </a:r>
              <a:r>
                <a:rPr lang="en-US" altLang="zh-CN" sz="2000">
                  <a:ea typeface="宋体" pitchFamily="2" charset="-122"/>
                </a:rPr>
                <a:t>P1</a:t>
              </a:r>
            </a:p>
          </p:txBody>
        </p:sp>
        <p:cxnSp>
          <p:nvCxnSpPr>
            <p:cNvPr id="197645" name="AutoShape 13"/>
            <p:cNvCxnSpPr>
              <a:cxnSpLocks noChangeShapeType="1"/>
              <a:stCxn id="197639" idx="2"/>
              <a:endCxn id="197644" idx="0"/>
            </p:cNvCxnSpPr>
            <p:nvPr/>
          </p:nvCxnSpPr>
          <p:spPr bwMode="auto">
            <a:xfrm>
              <a:off x="4593" y="1392"/>
              <a:ext cx="1" cy="47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7646" name="Group 14"/>
          <p:cNvGrpSpPr>
            <a:grpSpLocks/>
          </p:cNvGrpSpPr>
          <p:nvPr/>
        </p:nvGrpSpPr>
        <p:grpSpPr bwMode="auto">
          <a:xfrm>
            <a:off x="5440363" y="3124200"/>
            <a:ext cx="977900" cy="990600"/>
            <a:chOff x="3427" y="1968"/>
            <a:chExt cx="616" cy="624"/>
          </a:xfrm>
        </p:grpSpPr>
        <p:sp>
          <p:nvSpPr>
            <p:cNvPr id="197647" name="Text Box 15"/>
            <p:cNvSpPr txBox="1">
              <a:spLocks noChangeArrowheads="1"/>
            </p:cNvSpPr>
            <p:nvPr/>
          </p:nvSpPr>
          <p:spPr bwMode="auto">
            <a:xfrm>
              <a:off x="3427" y="2342"/>
              <a:ext cx="6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宋体" pitchFamily="2" charset="-122"/>
                </a:rPr>
                <a:t>唤醒</a:t>
              </a:r>
              <a:r>
                <a:rPr lang="en-US" altLang="zh-CN" sz="2000">
                  <a:ea typeface="宋体" pitchFamily="2" charset="-122"/>
                </a:rPr>
                <a:t>P2</a:t>
              </a:r>
            </a:p>
          </p:txBody>
        </p:sp>
        <p:cxnSp>
          <p:nvCxnSpPr>
            <p:cNvPr id="197648" name="AutoShape 16"/>
            <p:cNvCxnSpPr>
              <a:cxnSpLocks noChangeShapeType="1"/>
              <a:stCxn id="197641" idx="2"/>
              <a:endCxn id="197647" idx="0"/>
            </p:cNvCxnSpPr>
            <p:nvPr/>
          </p:nvCxnSpPr>
          <p:spPr bwMode="auto">
            <a:xfrm>
              <a:off x="3730" y="1968"/>
              <a:ext cx="0" cy="37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7649" name="Group 17"/>
          <p:cNvGrpSpPr>
            <a:grpSpLocks/>
          </p:cNvGrpSpPr>
          <p:nvPr/>
        </p:nvGrpSpPr>
        <p:grpSpPr bwMode="auto">
          <a:xfrm>
            <a:off x="6811963" y="3352800"/>
            <a:ext cx="977900" cy="1219200"/>
            <a:chOff x="4291" y="2112"/>
            <a:chExt cx="616" cy="768"/>
          </a:xfrm>
        </p:grpSpPr>
        <p:sp>
          <p:nvSpPr>
            <p:cNvPr id="197650" name="Text Box 18"/>
            <p:cNvSpPr txBox="1">
              <a:spLocks noChangeArrowheads="1"/>
            </p:cNvSpPr>
            <p:nvPr/>
          </p:nvSpPr>
          <p:spPr bwMode="auto">
            <a:xfrm>
              <a:off x="4291" y="2630"/>
              <a:ext cx="6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宋体" pitchFamily="2" charset="-122"/>
                </a:rPr>
                <a:t>唤醒</a:t>
              </a:r>
              <a:r>
                <a:rPr lang="en-US" altLang="zh-CN" sz="2000">
                  <a:ea typeface="宋体" pitchFamily="2" charset="-122"/>
                </a:rPr>
                <a:t>P1</a:t>
              </a:r>
            </a:p>
          </p:txBody>
        </p:sp>
        <p:cxnSp>
          <p:nvCxnSpPr>
            <p:cNvPr id="197651" name="AutoShape 19"/>
            <p:cNvCxnSpPr>
              <a:cxnSpLocks noChangeShapeType="1"/>
              <a:stCxn id="197644" idx="2"/>
              <a:endCxn id="197650" idx="0"/>
            </p:cNvCxnSpPr>
            <p:nvPr/>
          </p:nvCxnSpPr>
          <p:spPr bwMode="auto">
            <a:xfrm>
              <a:off x="4594" y="2112"/>
              <a:ext cx="0" cy="5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7652" name="Line 20"/>
          <p:cNvSpPr>
            <a:spLocks noChangeShapeType="1"/>
          </p:cNvSpPr>
          <p:nvPr/>
        </p:nvSpPr>
        <p:spPr bwMode="auto">
          <a:xfrm flipV="1">
            <a:off x="6372225" y="2205038"/>
            <a:ext cx="936625" cy="6477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53" name="Line 21"/>
          <p:cNvSpPr>
            <a:spLocks noChangeShapeType="1"/>
          </p:cNvSpPr>
          <p:nvPr/>
        </p:nvSpPr>
        <p:spPr bwMode="auto">
          <a:xfrm flipV="1">
            <a:off x="6300788" y="3357563"/>
            <a:ext cx="1008062" cy="503237"/>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54" name="Line 22"/>
          <p:cNvSpPr>
            <a:spLocks noChangeShapeType="1"/>
          </p:cNvSpPr>
          <p:nvPr/>
        </p:nvSpPr>
        <p:spPr bwMode="auto">
          <a:xfrm flipH="1">
            <a:off x="5940425" y="3141663"/>
            <a:ext cx="936625"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up)">
                                      <p:cBhvr>
                                        <p:cTn id="7" dur="500"/>
                                        <p:tgtEl>
                                          <p:spTgt spid="19763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7635">
                                            <p:txEl>
                                              <p:pRg st="1" end="1"/>
                                            </p:txEl>
                                          </p:spTgt>
                                        </p:tgtEl>
                                        <p:attrNameLst>
                                          <p:attrName>style.visibility</p:attrName>
                                        </p:attrNameLst>
                                      </p:cBhvr>
                                      <p:to>
                                        <p:strVal val="visible"/>
                                      </p:to>
                                    </p:set>
                                    <p:animEffect transition="in" filter="wipe(up)">
                                      <p:cBhvr>
                                        <p:cTn id="11" dur="500"/>
                                        <p:tgtEl>
                                          <p:spTgt spid="19763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97637"/>
                                        </p:tgtEl>
                                        <p:attrNameLst>
                                          <p:attrName>style.visibility</p:attrName>
                                        </p:attrNameLst>
                                      </p:cBhvr>
                                      <p:to>
                                        <p:strVal val="visible"/>
                                      </p:to>
                                    </p:set>
                                    <p:animEffect transition="in" filter="box(out)">
                                      <p:cBhvr>
                                        <p:cTn id="16" dur="500"/>
                                        <p:tgtEl>
                                          <p:spTgt spid="1976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97640"/>
                                        </p:tgtEl>
                                        <p:attrNameLst>
                                          <p:attrName>style.visibility</p:attrName>
                                        </p:attrNameLst>
                                      </p:cBhvr>
                                      <p:to>
                                        <p:strVal val="visible"/>
                                      </p:to>
                                    </p:set>
                                    <p:animEffect transition="in" filter="wipe(up)">
                                      <p:cBhvr>
                                        <p:cTn id="21" dur="500"/>
                                        <p:tgtEl>
                                          <p:spTgt spid="1976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97652"/>
                                        </p:tgtEl>
                                        <p:attrNameLst>
                                          <p:attrName>style.visibility</p:attrName>
                                        </p:attrNameLst>
                                      </p:cBhvr>
                                      <p:to>
                                        <p:strVal val="visible"/>
                                      </p:to>
                                    </p:set>
                                    <p:animEffect transition="in" filter="strips(upRight)">
                                      <p:cBhvr>
                                        <p:cTn id="26" dur="500"/>
                                        <p:tgtEl>
                                          <p:spTgt spid="197652"/>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197643"/>
                                        </p:tgtEl>
                                        <p:attrNameLst>
                                          <p:attrName>style.visibility</p:attrName>
                                        </p:attrNameLst>
                                      </p:cBhvr>
                                      <p:to>
                                        <p:strVal val="visible"/>
                                      </p:to>
                                    </p:set>
                                    <p:animEffect transition="in" filter="wipe(up)">
                                      <p:cBhvr>
                                        <p:cTn id="30" dur="500"/>
                                        <p:tgtEl>
                                          <p:spTgt spid="1976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97654"/>
                                        </p:tgtEl>
                                        <p:attrNameLst>
                                          <p:attrName>style.visibility</p:attrName>
                                        </p:attrNameLst>
                                      </p:cBhvr>
                                      <p:to>
                                        <p:strVal val="visible"/>
                                      </p:to>
                                    </p:set>
                                    <p:animEffect transition="in" filter="wipe(right)">
                                      <p:cBhvr>
                                        <p:cTn id="35" dur="500"/>
                                        <p:tgtEl>
                                          <p:spTgt spid="197654"/>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197646"/>
                                        </p:tgtEl>
                                        <p:attrNameLst>
                                          <p:attrName>style.visibility</p:attrName>
                                        </p:attrNameLst>
                                      </p:cBhvr>
                                      <p:to>
                                        <p:strVal val="visible"/>
                                      </p:to>
                                    </p:set>
                                    <p:animEffect transition="in" filter="wipe(up)">
                                      <p:cBhvr>
                                        <p:cTn id="39" dur="500"/>
                                        <p:tgtEl>
                                          <p:spTgt spid="1976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197653"/>
                                        </p:tgtEl>
                                        <p:attrNameLst>
                                          <p:attrName>style.visibility</p:attrName>
                                        </p:attrNameLst>
                                      </p:cBhvr>
                                      <p:to>
                                        <p:strVal val="visible"/>
                                      </p:to>
                                    </p:set>
                                    <p:animEffect transition="in" filter="strips(upRight)">
                                      <p:cBhvr>
                                        <p:cTn id="44" dur="500"/>
                                        <p:tgtEl>
                                          <p:spTgt spid="197653"/>
                                        </p:tgtEl>
                                      </p:cBhvr>
                                    </p:animEffect>
                                  </p:child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197649"/>
                                        </p:tgtEl>
                                        <p:attrNameLst>
                                          <p:attrName>style.visibility</p:attrName>
                                        </p:attrNameLst>
                                      </p:cBhvr>
                                      <p:to>
                                        <p:strVal val="visible"/>
                                      </p:to>
                                    </p:set>
                                    <p:animEffect transition="in" filter="wipe(up)">
                                      <p:cBhvr>
                                        <p:cTn id="48" dur="500"/>
                                        <p:tgtEl>
                                          <p:spTgt spid="19764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97636">
                                            <p:txEl>
                                              <p:pRg st="0" end="0"/>
                                            </p:txEl>
                                          </p:spTgt>
                                        </p:tgtEl>
                                        <p:attrNameLst>
                                          <p:attrName>style.visibility</p:attrName>
                                        </p:attrNameLst>
                                      </p:cBhvr>
                                      <p:to>
                                        <p:strVal val="visible"/>
                                      </p:to>
                                    </p:set>
                                    <p:animEffect transition="in" filter="wipe(up)">
                                      <p:cBhvr>
                                        <p:cTn id="53" dur="500"/>
                                        <p:tgtEl>
                                          <p:spTgt spid="1976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P spid="197636" grpId="0" build="p" autoUpdateAnimBg="0"/>
      <p:bldP spid="197652" grpId="0" animBg="1"/>
      <p:bldP spid="197653" grpId="0" animBg="1"/>
      <p:bldP spid="19765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AAFD149-E1FF-4693-AFBF-E5508E288100}" type="slidenum">
              <a:rPr lang="en-US" altLang="zh-CN"/>
              <a:pPr/>
              <a:t>80</a:t>
            </a:fld>
            <a:endParaRPr lang="en-US" altLang="zh-CN"/>
          </a:p>
        </p:txBody>
      </p:sp>
      <p:sp>
        <p:nvSpPr>
          <p:cNvPr id="332802" name="Rectangle 2"/>
          <p:cNvSpPr>
            <a:spLocks noGrp="1" noChangeArrowheads="1"/>
          </p:cNvSpPr>
          <p:nvPr>
            <p:ph type="title"/>
          </p:nvPr>
        </p:nvSpPr>
        <p:spPr/>
        <p:txBody>
          <a:bodyPr/>
          <a:lstStyle/>
          <a:p>
            <a:r>
              <a:rPr lang="zh-CN" altLang="en-US"/>
              <a:t>小    结</a:t>
            </a:r>
            <a:r>
              <a:rPr lang="zh-CN" altLang="en-US" sz="2000"/>
              <a:t>（续）</a:t>
            </a:r>
            <a:endParaRPr lang="zh-CN" altLang="en-US"/>
          </a:p>
        </p:txBody>
      </p:sp>
      <p:sp>
        <p:nvSpPr>
          <p:cNvPr id="332803" name="Rectangle 3"/>
          <p:cNvSpPr>
            <a:spLocks noGrp="1" noChangeArrowheads="1"/>
          </p:cNvSpPr>
          <p:nvPr>
            <p:ph type="body" idx="1"/>
          </p:nvPr>
        </p:nvSpPr>
        <p:spPr>
          <a:xfrm>
            <a:off x="304800" y="1219200"/>
            <a:ext cx="8153400" cy="5110163"/>
          </a:xfrm>
        </p:spPr>
        <p:txBody>
          <a:bodyPr>
            <a:normAutofit lnSpcReduction="10000"/>
          </a:bodyPr>
          <a:lstStyle/>
          <a:p>
            <a:r>
              <a:rPr lang="zh-CN" altLang="en-US" dirty="0"/>
              <a:t>词法分析器的设计与实现</a:t>
            </a:r>
          </a:p>
          <a:p>
            <a:pPr lvl="1"/>
            <a:r>
              <a:rPr lang="zh-CN" altLang="en-US" dirty="0"/>
              <a:t>各类单词符号的正规表达式</a:t>
            </a:r>
          </a:p>
          <a:p>
            <a:pPr lvl="1"/>
            <a:r>
              <a:rPr lang="zh-CN" altLang="en-US" dirty="0"/>
              <a:t>各类单词符号的正规文法</a:t>
            </a:r>
          </a:p>
          <a:p>
            <a:pPr lvl="1"/>
            <a:r>
              <a:rPr lang="zh-CN" altLang="en-US" dirty="0"/>
              <a:t>构造与文法相应的状态转换图</a:t>
            </a:r>
          </a:p>
          <a:p>
            <a:pPr lvl="1"/>
            <a:r>
              <a:rPr lang="zh-CN" altLang="en-US" dirty="0"/>
              <a:t>合并为词法分析器的状态转换图</a:t>
            </a:r>
          </a:p>
          <a:p>
            <a:pPr lvl="1"/>
            <a:r>
              <a:rPr lang="zh-CN" altLang="en-US" dirty="0"/>
              <a:t>增加语义动作，构造词法分析器的程序框图</a:t>
            </a:r>
          </a:p>
          <a:p>
            <a:pPr lvl="1"/>
            <a:r>
              <a:rPr lang="zh-CN" altLang="en-US" dirty="0"/>
              <a:t>确定输出形式、设计翻译表</a:t>
            </a:r>
          </a:p>
          <a:p>
            <a:pPr lvl="1"/>
            <a:r>
              <a:rPr lang="zh-CN" altLang="en-US" dirty="0"/>
              <a:t>定义变量和过程</a:t>
            </a:r>
          </a:p>
          <a:p>
            <a:pPr lvl="1"/>
            <a:r>
              <a:rPr lang="zh-CN" altLang="en-US" dirty="0"/>
              <a:t>编码</a:t>
            </a:r>
            <a:r>
              <a:rPr lang="zh-CN" altLang="en-US" dirty="0" smtClean="0"/>
              <a:t>实现</a:t>
            </a:r>
            <a:endParaRPr lang="en-US" altLang="zh-CN" dirty="0" smtClean="0"/>
          </a:p>
          <a:p>
            <a:r>
              <a:rPr lang="en-US" altLang="zh-CN" dirty="0" smtClean="0"/>
              <a:t>LEX</a:t>
            </a:r>
            <a:r>
              <a:rPr lang="zh-CN" altLang="en-US" dirty="0" smtClean="0"/>
              <a:t>工具</a:t>
            </a:r>
            <a:endParaRPr lang="en-US" altLang="zh-CN" dirty="0" smtClean="0"/>
          </a:p>
          <a:p>
            <a:pPr lvl="1"/>
            <a:r>
              <a:rPr lang="en-US" altLang="zh-CN" dirty="0"/>
              <a:t>LEX</a:t>
            </a:r>
            <a:r>
              <a:rPr lang="zh-CN" altLang="en-US" dirty="0" smtClean="0"/>
              <a:t>源程序的结构</a:t>
            </a:r>
            <a:endParaRPr lang="en-US" altLang="zh-CN" dirty="0" smtClean="0"/>
          </a:p>
          <a:p>
            <a:pPr lvl="1"/>
            <a:r>
              <a:rPr lang="en-US" altLang="zh-CN" dirty="0" smtClean="0"/>
              <a:t>LEX</a:t>
            </a:r>
            <a:r>
              <a:rPr lang="zh-CN" altLang="en-US" dirty="0" smtClean="0"/>
              <a:t>工具的使用</a:t>
            </a:r>
            <a:endParaRPr lang="zh-CN" altLang="en-US" dirty="0"/>
          </a:p>
        </p:txBody>
      </p:sp>
    </p:spTree>
    <p:extLst>
      <p:ext uri="{BB962C8B-B14F-4D97-AF65-F5344CB8AC3E}">
        <p14:creationId xmlns:p14="http://schemas.microsoft.com/office/powerpoint/2010/main" val="2677042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wipe(up)">
                                      <p:cBhvr>
                                        <p:cTn id="7" dur="500"/>
                                        <p:tgtEl>
                                          <p:spTgt spid="33280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2803">
                                            <p:txEl>
                                              <p:pRg st="1" end="1"/>
                                            </p:txEl>
                                          </p:spTgt>
                                        </p:tgtEl>
                                        <p:attrNameLst>
                                          <p:attrName>style.visibility</p:attrName>
                                        </p:attrNameLst>
                                      </p:cBhvr>
                                      <p:to>
                                        <p:strVal val="visible"/>
                                      </p:to>
                                    </p:set>
                                    <p:animEffect transition="in" filter="wipe(up)">
                                      <p:cBhvr>
                                        <p:cTn id="11" dur="500"/>
                                        <p:tgtEl>
                                          <p:spTgt spid="33280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2803">
                                            <p:txEl>
                                              <p:pRg st="2" end="2"/>
                                            </p:txEl>
                                          </p:spTgt>
                                        </p:tgtEl>
                                        <p:attrNameLst>
                                          <p:attrName>style.visibility</p:attrName>
                                        </p:attrNameLst>
                                      </p:cBhvr>
                                      <p:to>
                                        <p:strVal val="visible"/>
                                      </p:to>
                                    </p:set>
                                    <p:animEffect transition="in" filter="wipe(up)">
                                      <p:cBhvr>
                                        <p:cTn id="15" dur="500"/>
                                        <p:tgtEl>
                                          <p:spTgt spid="33280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32803">
                                            <p:txEl>
                                              <p:pRg st="3" end="3"/>
                                            </p:txEl>
                                          </p:spTgt>
                                        </p:tgtEl>
                                        <p:attrNameLst>
                                          <p:attrName>style.visibility</p:attrName>
                                        </p:attrNameLst>
                                      </p:cBhvr>
                                      <p:to>
                                        <p:strVal val="visible"/>
                                      </p:to>
                                    </p:set>
                                    <p:animEffect transition="in" filter="wipe(up)">
                                      <p:cBhvr>
                                        <p:cTn id="19" dur="500"/>
                                        <p:tgtEl>
                                          <p:spTgt spid="33280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32803">
                                            <p:txEl>
                                              <p:pRg st="4" end="4"/>
                                            </p:txEl>
                                          </p:spTgt>
                                        </p:tgtEl>
                                        <p:attrNameLst>
                                          <p:attrName>style.visibility</p:attrName>
                                        </p:attrNameLst>
                                      </p:cBhvr>
                                      <p:to>
                                        <p:strVal val="visible"/>
                                      </p:to>
                                    </p:set>
                                    <p:animEffect transition="in" filter="wipe(up)">
                                      <p:cBhvr>
                                        <p:cTn id="23" dur="500"/>
                                        <p:tgtEl>
                                          <p:spTgt spid="332803">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32803">
                                            <p:txEl>
                                              <p:pRg st="5" end="5"/>
                                            </p:txEl>
                                          </p:spTgt>
                                        </p:tgtEl>
                                        <p:attrNameLst>
                                          <p:attrName>style.visibility</p:attrName>
                                        </p:attrNameLst>
                                      </p:cBhvr>
                                      <p:to>
                                        <p:strVal val="visible"/>
                                      </p:to>
                                    </p:set>
                                    <p:animEffect transition="in" filter="wipe(up)">
                                      <p:cBhvr>
                                        <p:cTn id="27" dur="500"/>
                                        <p:tgtEl>
                                          <p:spTgt spid="332803">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32803">
                                            <p:txEl>
                                              <p:pRg st="6" end="6"/>
                                            </p:txEl>
                                          </p:spTgt>
                                        </p:tgtEl>
                                        <p:attrNameLst>
                                          <p:attrName>style.visibility</p:attrName>
                                        </p:attrNameLst>
                                      </p:cBhvr>
                                      <p:to>
                                        <p:strVal val="visible"/>
                                      </p:to>
                                    </p:set>
                                    <p:animEffect transition="in" filter="wipe(up)">
                                      <p:cBhvr>
                                        <p:cTn id="31" dur="500"/>
                                        <p:tgtEl>
                                          <p:spTgt spid="332803">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32803">
                                            <p:txEl>
                                              <p:pRg st="7" end="7"/>
                                            </p:txEl>
                                          </p:spTgt>
                                        </p:tgtEl>
                                        <p:attrNameLst>
                                          <p:attrName>style.visibility</p:attrName>
                                        </p:attrNameLst>
                                      </p:cBhvr>
                                      <p:to>
                                        <p:strVal val="visible"/>
                                      </p:to>
                                    </p:set>
                                    <p:animEffect transition="in" filter="wipe(up)">
                                      <p:cBhvr>
                                        <p:cTn id="35" dur="500"/>
                                        <p:tgtEl>
                                          <p:spTgt spid="332803">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32803">
                                            <p:txEl>
                                              <p:pRg st="8" end="8"/>
                                            </p:txEl>
                                          </p:spTgt>
                                        </p:tgtEl>
                                        <p:attrNameLst>
                                          <p:attrName>style.visibility</p:attrName>
                                        </p:attrNameLst>
                                      </p:cBhvr>
                                      <p:to>
                                        <p:strVal val="visible"/>
                                      </p:to>
                                    </p:set>
                                    <p:animEffect transition="in" filter="wipe(up)">
                                      <p:cBhvr>
                                        <p:cTn id="39" dur="500"/>
                                        <p:tgtEl>
                                          <p:spTgt spid="33280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32803">
                                            <p:txEl>
                                              <p:pRg st="9" end="9"/>
                                            </p:txEl>
                                          </p:spTgt>
                                        </p:tgtEl>
                                        <p:attrNameLst>
                                          <p:attrName>style.visibility</p:attrName>
                                        </p:attrNameLst>
                                      </p:cBhvr>
                                      <p:to>
                                        <p:strVal val="visible"/>
                                      </p:to>
                                    </p:set>
                                    <p:animEffect transition="in" filter="wipe(up)">
                                      <p:cBhvr>
                                        <p:cTn id="44" dur="500"/>
                                        <p:tgtEl>
                                          <p:spTgt spid="332803">
                                            <p:txEl>
                                              <p:pRg st="9" end="9"/>
                                            </p:txEl>
                                          </p:spTgt>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332803">
                                            <p:txEl>
                                              <p:pRg st="10" end="10"/>
                                            </p:txEl>
                                          </p:spTgt>
                                        </p:tgtEl>
                                        <p:attrNameLst>
                                          <p:attrName>style.visibility</p:attrName>
                                        </p:attrNameLst>
                                      </p:cBhvr>
                                      <p:to>
                                        <p:strVal val="visible"/>
                                      </p:to>
                                    </p:set>
                                    <p:animEffect transition="in" filter="wipe(up)">
                                      <p:cBhvr>
                                        <p:cTn id="48" dur="500"/>
                                        <p:tgtEl>
                                          <p:spTgt spid="332803">
                                            <p:txEl>
                                              <p:pRg st="10" end="10"/>
                                            </p:txEl>
                                          </p:spTgt>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332803">
                                            <p:txEl>
                                              <p:pRg st="11" end="11"/>
                                            </p:txEl>
                                          </p:spTgt>
                                        </p:tgtEl>
                                        <p:attrNameLst>
                                          <p:attrName>style.visibility</p:attrName>
                                        </p:attrNameLst>
                                      </p:cBhvr>
                                      <p:to>
                                        <p:strVal val="visible"/>
                                      </p:to>
                                    </p:set>
                                    <p:animEffect transition="in" filter="wipe(up)">
                                      <p:cBhvr>
                                        <p:cTn id="52" dur="500"/>
                                        <p:tgtEl>
                                          <p:spTgt spid="3328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EA5E713-4BE4-41F3-B3E5-CD35D0F919C4}" type="slidenum">
              <a:rPr lang="en-US" altLang="zh-CN"/>
              <a:pPr/>
              <a:t>9</a:t>
            </a:fld>
            <a:endParaRPr lang="en-US" altLang="zh-CN"/>
          </a:p>
        </p:txBody>
      </p:sp>
      <p:sp>
        <p:nvSpPr>
          <p:cNvPr id="199682" name="Rectangle 2"/>
          <p:cNvSpPr>
            <a:spLocks noGrp="1" noChangeArrowheads="1"/>
          </p:cNvSpPr>
          <p:nvPr>
            <p:ph type="title"/>
          </p:nvPr>
        </p:nvSpPr>
        <p:spPr/>
        <p:txBody>
          <a:bodyPr/>
          <a:lstStyle/>
          <a:p>
            <a:r>
              <a:rPr lang="zh-CN" altLang="en-US" sz="3600">
                <a:latin typeface="宋体" pitchFamily="2" charset="-122"/>
              </a:rPr>
              <a:t>分离词法分析程序的好处</a:t>
            </a:r>
            <a:endParaRPr lang="zh-CN" altLang="en-US" sz="4400">
              <a:latin typeface="宋体" pitchFamily="2" charset="-122"/>
            </a:endParaRPr>
          </a:p>
        </p:txBody>
      </p:sp>
      <p:sp>
        <p:nvSpPr>
          <p:cNvPr id="199683" name="Rectangle 3"/>
          <p:cNvSpPr>
            <a:spLocks noGrp="1" noChangeArrowheads="1"/>
          </p:cNvSpPr>
          <p:nvPr>
            <p:ph type="body" idx="1"/>
          </p:nvPr>
        </p:nvSpPr>
        <p:spPr/>
        <p:txBody>
          <a:bodyPr/>
          <a:lstStyle/>
          <a:p>
            <a:r>
              <a:rPr lang="zh-CN" altLang="en-US" dirty="0">
                <a:latin typeface="宋体" pitchFamily="2" charset="-122"/>
              </a:rPr>
              <a:t>可以简化设计</a:t>
            </a:r>
          </a:p>
          <a:p>
            <a:pPr lvl="1"/>
            <a:r>
              <a:rPr lang="zh-CN" altLang="en-US" dirty="0">
                <a:latin typeface="宋体" pitchFamily="2" charset="-122"/>
              </a:rPr>
              <a:t>词法程</a:t>
            </a:r>
            <a:r>
              <a:rPr lang="zh-CN" dirty="0">
                <a:latin typeface="宋体" pitchFamily="2" charset="-122"/>
              </a:rPr>
              <a:t>序</a:t>
            </a:r>
            <a:r>
              <a:rPr lang="zh-CN" altLang="en-US" dirty="0">
                <a:latin typeface="宋体" pitchFamily="2" charset="-122"/>
              </a:rPr>
              <a:t>很容易识别并去除空格、注释，使语法分析程</a:t>
            </a:r>
            <a:r>
              <a:rPr lang="zh-CN" dirty="0">
                <a:latin typeface="宋体" pitchFamily="2" charset="-122"/>
              </a:rPr>
              <a:t>序</a:t>
            </a:r>
            <a:r>
              <a:rPr lang="zh-CN" altLang="en-US" dirty="0">
                <a:latin typeface="宋体" pitchFamily="2" charset="-122"/>
              </a:rPr>
              <a:t>致力于语法分析，结构清晰，易于实现。</a:t>
            </a:r>
          </a:p>
          <a:p>
            <a:pPr lvl="1"/>
            <a:endParaRPr lang="zh-CN" altLang="en-US" dirty="0">
              <a:latin typeface="宋体" pitchFamily="2" charset="-122"/>
            </a:endParaRPr>
          </a:p>
          <a:p>
            <a:r>
              <a:rPr lang="zh-CN" altLang="en-US" dirty="0">
                <a:latin typeface="宋体" pitchFamily="2" charset="-122"/>
              </a:rPr>
              <a:t>可以改进编译程</a:t>
            </a:r>
            <a:r>
              <a:rPr lang="zh-CN" dirty="0">
                <a:latin typeface="宋体" pitchFamily="2" charset="-122"/>
              </a:rPr>
              <a:t>序</a:t>
            </a:r>
            <a:r>
              <a:rPr lang="zh-CN" altLang="en-US" dirty="0">
                <a:latin typeface="宋体" pitchFamily="2" charset="-122"/>
              </a:rPr>
              <a:t>的效率</a:t>
            </a:r>
          </a:p>
          <a:p>
            <a:pPr lvl="1"/>
            <a:r>
              <a:rPr lang="zh-CN" altLang="en-US" dirty="0">
                <a:latin typeface="宋体" pitchFamily="2" charset="-122"/>
              </a:rPr>
              <a:t>利用专门的读字符和处理记号的技术构造更有效的词法分析程</a:t>
            </a:r>
            <a:r>
              <a:rPr lang="zh-CN" dirty="0">
                <a:latin typeface="宋体" pitchFamily="2" charset="-122"/>
              </a:rPr>
              <a:t>序</a:t>
            </a:r>
            <a:r>
              <a:rPr lang="zh-CN" altLang="en-US" dirty="0">
                <a:latin typeface="宋体" pitchFamily="2" charset="-122"/>
              </a:rPr>
              <a:t>。</a:t>
            </a:r>
          </a:p>
          <a:p>
            <a:pPr lvl="1"/>
            <a:endParaRPr lang="zh-CN" altLang="en-US" dirty="0">
              <a:latin typeface="宋体" pitchFamily="2" charset="-122"/>
            </a:endParaRPr>
          </a:p>
          <a:p>
            <a:r>
              <a:rPr lang="zh-CN" altLang="en-US" dirty="0">
                <a:latin typeface="宋体" pitchFamily="2" charset="-122"/>
              </a:rPr>
              <a:t>可以加强编译程</a:t>
            </a:r>
            <a:r>
              <a:rPr lang="zh-CN" dirty="0">
                <a:latin typeface="宋体" pitchFamily="2" charset="-122"/>
              </a:rPr>
              <a:t>序</a:t>
            </a:r>
            <a:r>
              <a:rPr lang="zh-CN" altLang="en-US" dirty="0">
                <a:latin typeface="宋体" pitchFamily="2" charset="-122"/>
              </a:rPr>
              <a:t>的可移植性</a:t>
            </a:r>
          </a:p>
          <a:p>
            <a:pPr lvl="1"/>
            <a:r>
              <a:rPr lang="zh-CN" altLang="en-US" dirty="0">
                <a:latin typeface="宋体" pitchFamily="2" charset="-122"/>
              </a:rPr>
              <a:t>在词法分析程</a:t>
            </a:r>
            <a:r>
              <a:rPr lang="zh-CN" dirty="0">
                <a:latin typeface="宋体" pitchFamily="2" charset="-122"/>
              </a:rPr>
              <a:t>序</a:t>
            </a:r>
            <a:r>
              <a:rPr lang="zh-CN" altLang="en-US" dirty="0">
                <a:latin typeface="宋体" pitchFamily="2" charset="-122"/>
              </a:rPr>
              <a:t>中处理特殊的或非标准的符号。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up)">
                                      <p:cBhvr>
                                        <p:cTn id="7" dur="500"/>
                                        <p:tgtEl>
                                          <p:spTgt spid="19968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9683">
                                            <p:txEl>
                                              <p:pRg st="1" end="1"/>
                                            </p:txEl>
                                          </p:spTgt>
                                        </p:tgtEl>
                                        <p:attrNameLst>
                                          <p:attrName>style.visibility</p:attrName>
                                        </p:attrNameLst>
                                      </p:cBhvr>
                                      <p:to>
                                        <p:strVal val="visible"/>
                                      </p:to>
                                    </p:set>
                                    <p:animEffect transition="in" filter="wipe(up)">
                                      <p:cBhvr>
                                        <p:cTn id="11" dur="500"/>
                                        <p:tgtEl>
                                          <p:spTgt spid="1996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9683">
                                            <p:txEl>
                                              <p:pRg st="3" end="3"/>
                                            </p:txEl>
                                          </p:spTgt>
                                        </p:tgtEl>
                                        <p:attrNameLst>
                                          <p:attrName>style.visibility</p:attrName>
                                        </p:attrNameLst>
                                      </p:cBhvr>
                                      <p:to>
                                        <p:strVal val="visible"/>
                                      </p:to>
                                    </p:set>
                                    <p:animEffect transition="in" filter="wipe(up)">
                                      <p:cBhvr>
                                        <p:cTn id="16" dur="500"/>
                                        <p:tgtEl>
                                          <p:spTgt spid="199683">
                                            <p:txEl>
                                              <p:pRg st="3" end="3"/>
                                            </p:txEl>
                                          </p:spTgt>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9683">
                                            <p:txEl>
                                              <p:pRg st="4" end="4"/>
                                            </p:txEl>
                                          </p:spTgt>
                                        </p:tgtEl>
                                        <p:attrNameLst>
                                          <p:attrName>style.visibility</p:attrName>
                                        </p:attrNameLst>
                                      </p:cBhvr>
                                      <p:to>
                                        <p:strVal val="visible"/>
                                      </p:to>
                                    </p:set>
                                    <p:animEffect transition="in" filter="wipe(up)">
                                      <p:cBhvr>
                                        <p:cTn id="20" dur="500"/>
                                        <p:tgtEl>
                                          <p:spTgt spid="19968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99683">
                                            <p:txEl>
                                              <p:pRg st="6" end="6"/>
                                            </p:txEl>
                                          </p:spTgt>
                                        </p:tgtEl>
                                        <p:attrNameLst>
                                          <p:attrName>style.visibility</p:attrName>
                                        </p:attrNameLst>
                                      </p:cBhvr>
                                      <p:to>
                                        <p:strVal val="visible"/>
                                      </p:to>
                                    </p:set>
                                    <p:animEffect transition="in" filter="wipe(up)">
                                      <p:cBhvr>
                                        <p:cTn id="25" dur="500"/>
                                        <p:tgtEl>
                                          <p:spTgt spid="199683">
                                            <p:txEl>
                                              <p:pRg st="6" end="6"/>
                                            </p:txEl>
                                          </p:spTgt>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99683">
                                            <p:txEl>
                                              <p:pRg st="7" end="7"/>
                                            </p:txEl>
                                          </p:spTgt>
                                        </p:tgtEl>
                                        <p:attrNameLst>
                                          <p:attrName>style.visibility</p:attrName>
                                        </p:attrNameLst>
                                      </p:cBhvr>
                                      <p:to>
                                        <p:strVal val="visible"/>
                                      </p:to>
                                    </p:set>
                                    <p:animEffect transition="in" filter="wipe(up)">
                                      <p:cBhvr>
                                        <p:cTn id="29" dur="500"/>
                                        <p:tgtEl>
                                          <p:spTgt spid="199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uiExpand="1" build="p" autoUpdateAnimBg="0"/>
    </p:bld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2329</TotalTime>
  <Words>5868</Words>
  <Application>Microsoft Office PowerPoint</Application>
  <PresentationFormat>全屏显示(4:3)</PresentationFormat>
  <Paragraphs>1235</Paragraphs>
  <Slides>80</Slides>
  <Notes>63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80</vt:i4>
      </vt:variant>
    </vt:vector>
  </HeadingPairs>
  <TitlesOfParts>
    <vt:vector size="93" baseType="lpstr">
      <vt:lpstr>Monotype Sorts</vt:lpstr>
      <vt:lpstr>黑体</vt:lpstr>
      <vt:lpstr>楷体_GB2312</vt:lpstr>
      <vt:lpstr>宋体</vt:lpstr>
      <vt:lpstr>Arial</vt:lpstr>
      <vt:lpstr>Symbol</vt:lpstr>
      <vt:lpstr>Times New Roman</vt:lpstr>
      <vt:lpstr>Verdana</vt:lpstr>
      <vt:lpstr>Wingdings</vt:lpstr>
      <vt:lpstr>领带型模板</vt:lpstr>
      <vt:lpstr>剪辑</vt:lpstr>
      <vt:lpstr>文档</vt:lpstr>
      <vt:lpstr>Document</vt:lpstr>
      <vt:lpstr>第3章  词法分析</vt:lpstr>
      <vt:lpstr>词法分析</vt:lpstr>
      <vt:lpstr>简介</vt:lpstr>
      <vt:lpstr>词法分析程序的作用</vt:lpstr>
      <vt:lpstr>3.1 词法分析程序与语法分析程序的关系</vt:lpstr>
      <vt:lpstr>词法分析程序作为独立的一遍</vt:lpstr>
      <vt:lpstr>词法分析程序作为语法分析程序的子程序</vt:lpstr>
      <vt:lpstr>词法分析程序与语法分析程序作为协同程序</vt:lpstr>
      <vt:lpstr>分离词法分析程序的好处</vt:lpstr>
      <vt:lpstr>PowerPoint 演示文稿</vt:lpstr>
      <vt:lpstr>3.2  词法分析程序的输入与输出</vt:lpstr>
      <vt:lpstr>一、词法分析程序的实现方法</vt:lpstr>
      <vt:lpstr>PowerPoint 演示文稿</vt:lpstr>
      <vt:lpstr>PowerPoint 演示文稿</vt:lpstr>
      <vt:lpstr>PowerPoint 演示文稿</vt:lpstr>
      <vt:lpstr>PowerPoint 演示文稿</vt:lpstr>
      <vt:lpstr>PowerPoint 演示文稿</vt:lpstr>
      <vt:lpstr>四、词法分析程序的输出——记号</vt:lpstr>
      <vt:lpstr>记号的属性</vt:lpstr>
      <vt:lpstr>total:=total+rate*4 的词法分析结果</vt:lpstr>
      <vt:lpstr>3.3  记号的描述和识别</vt:lpstr>
      <vt:lpstr>一、词法与正规文法</vt:lpstr>
      <vt:lpstr>二、记号的文法</vt:lpstr>
      <vt:lpstr>标识符</vt:lpstr>
      <vt:lpstr>标识符的正规文法</vt:lpstr>
      <vt:lpstr>常数——整数</vt:lpstr>
      <vt:lpstr>常数——无符号数</vt:lpstr>
      <vt:lpstr>无符号数的正规文法</vt:lpstr>
      <vt:lpstr>无符号数 4.6E-8 的分析树</vt:lpstr>
      <vt:lpstr>运算符</vt:lpstr>
      <vt:lpstr>三、状态转换图与记号的识别</vt:lpstr>
      <vt:lpstr>状态转换图</vt:lpstr>
      <vt:lpstr>标识符的状态转换图</vt:lpstr>
      <vt:lpstr>利用状态转换图识别记号</vt:lpstr>
      <vt:lpstr>为线性文法构造相应的状态转换图</vt:lpstr>
      <vt:lpstr>无符号数的右线性文法的状态转换图</vt:lpstr>
      <vt:lpstr>3.4  词法分析程序的设计与实现</vt:lpstr>
      <vt:lpstr>一、文法及状态转换图</vt:lpstr>
      <vt:lpstr>记号的正规文法</vt:lpstr>
      <vt:lpstr>记号的正规文法(续1)</vt:lpstr>
      <vt:lpstr>记号的正规文法(续2)</vt:lpstr>
      <vt:lpstr>状态转换图</vt:lpstr>
      <vt:lpstr>识别注释的DFA</vt:lpstr>
      <vt:lpstr>二、词法分析程序的构造</vt:lpstr>
      <vt:lpstr>PowerPoint 演示文稿</vt:lpstr>
      <vt:lpstr>三、词法分析程序的实现</vt:lpstr>
      <vt:lpstr>输出形式</vt:lpstr>
      <vt:lpstr>翻译表</vt:lpstr>
      <vt:lpstr>设计全局变量和过程</vt:lpstr>
      <vt:lpstr>设计全局变量和过程（续）</vt:lpstr>
      <vt:lpstr>PowerPoint 演示文稿</vt:lpstr>
      <vt:lpstr>PowerPoint 演示文稿</vt:lpstr>
      <vt:lpstr>PowerPoint 演示文稿</vt:lpstr>
      <vt:lpstr>编制词法分析程序 (方法二)</vt:lpstr>
      <vt:lpstr>词法分析程序（类C语言描述）</vt:lpstr>
      <vt:lpstr>词法分析程序(续1)</vt:lpstr>
      <vt:lpstr>词法分析程序（续2）</vt:lpstr>
      <vt:lpstr>3.5  软件工具 LEX</vt:lpstr>
      <vt:lpstr>一、LEX使用流程</vt:lpstr>
      <vt:lpstr>二、LEX源程序结构</vt:lpstr>
      <vt:lpstr>1.说明部分</vt:lpstr>
      <vt:lpstr>2.翻译规则</vt:lpstr>
      <vt:lpstr>Pi书写中可能用到的规则</vt:lpstr>
      <vt:lpstr>3.辅助过程</vt:lpstr>
      <vt:lpstr>LEX源程序举例</vt:lpstr>
      <vt:lpstr>相应的 LEX 源程序 框架</vt:lpstr>
      <vt:lpstr>相应的 LEX 源程序 框架</vt:lpstr>
      <vt:lpstr>相应的 LEX 源程序 框架</vt:lpstr>
      <vt:lpstr>PowerPoint 演示文稿</vt:lpstr>
      <vt:lpstr>三、LEX的工作原理</vt:lpstr>
      <vt:lpstr>1.工作过程</vt:lpstr>
      <vt:lpstr>2.识别单词时的二义性处理</vt:lpstr>
      <vt:lpstr>3.工作过程举例</vt:lpstr>
      <vt:lpstr>读LEX源程序，分别生成非确定的有限自动机</vt:lpstr>
      <vt:lpstr>合并为一个NFA M</vt:lpstr>
      <vt:lpstr>将该NFA M确定化为DFA D</vt:lpstr>
      <vt:lpstr>PowerPoint 演示文稿</vt:lpstr>
      <vt:lpstr>PowerPoint 演示文稿</vt:lpstr>
      <vt:lpstr>小    结</vt:lpstr>
      <vt:lpstr>小    结（续）</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词法分析</dc:title>
  <dc:creator>Li Wensheng</dc:creator>
  <cp:lastModifiedBy>BUPT</cp:lastModifiedBy>
  <cp:revision>269</cp:revision>
  <cp:lastPrinted>2002-07-19T08:01:10Z</cp:lastPrinted>
  <dcterms:created xsi:type="dcterms:W3CDTF">2002-06-11T01:14:55Z</dcterms:created>
  <dcterms:modified xsi:type="dcterms:W3CDTF">2020-09-21T00:54:35Z</dcterms:modified>
</cp:coreProperties>
</file>