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1"/>
  </p:notesMasterIdLst>
  <p:handoutMasterIdLst>
    <p:handoutMasterId r:id="rId102"/>
  </p:handoutMasterIdLst>
  <p:sldIdLst>
    <p:sldId id="256" r:id="rId2"/>
    <p:sldId id="263" r:id="rId3"/>
    <p:sldId id="257" r:id="rId4"/>
    <p:sldId id="384" r:id="rId5"/>
    <p:sldId id="385" r:id="rId6"/>
    <p:sldId id="258" r:id="rId7"/>
    <p:sldId id="259" r:id="rId8"/>
    <p:sldId id="262" r:id="rId9"/>
    <p:sldId id="393" r:id="rId10"/>
    <p:sldId id="261" r:id="rId11"/>
    <p:sldId id="265" r:id="rId12"/>
    <p:sldId id="264" r:id="rId13"/>
    <p:sldId id="266" r:id="rId14"/>
    <p:sldId id="267" r:id="rId15"/>
    <p:sldId id="268" r:id="rId16"/>
    <p:sldId id="269" r:id="rId17"/>
    <p:sldId id="270" r:id="rId18"/>
    <p:sldId id="271" r:id="rId19"/>
    <p:sldId id="394" r:id="rId20"/>
    <p:sldId id="273" r:id="rId21"/>
    <p:sldId id="274" r:id="rId22"/>
    <p:sldId id="275" r:id="rId23"/>
    <p:sldId id="276" r:id="rId24"/>
    <p:sldId id="277" r:id="rId25"/>
    <p:sldId id="278" r:id="rId26"/>
    <p:sldId id="279" r:id="rId27"/>
    <p:sldId id="358" r:id="rId28"/>
    <p:sldId id="359" r:id="rId29"/>
    <p:sldId id="360" r:id="rId30"/>
    <p:sldId id="361" r:id="rId31"/>
    <p:sldId id="372" r:id="rId32"/>
    <p:sldId id="363" r:id="rId33"/>
    <p:sldId id="364" r:id="rId34"/>
    <p:sldId id="365" r:id="rId35"/>
    <p:sldId id="368" r:id="rId36"/>
    <p:sldId id="280" r:id="rId37"/>
    <p:sldId id="395" r:id="rId38"/>
    <p:sldId id="396" r:id="rId39"/>
    <p:sldId id="397" r:id="rId40"/>
    <p:sldId id="398" r:id="rId41"/>
    <p:sldId id="411" r:id="rId42"/>
    <p:sldId id="399" r:id="rId43"/>
    <p:sldId id="400" r:id="rId44"/>
    <p:sldId id="401" r:id="rId45"/>
    <p:sldId id="402" r:id="rId46"/>
    <p:sldId id="281" r:id="rId47"/>
    <p:sldId id="282" r:id="rId48"/>
    <p:sldId id="283" r:id="rId49"/>
    <p:sldId id="284" r:id="rId50"/>
    <p:sldId id="285" r:id="rId51"/>
    <p:sldId id="286" r:id="rId52"/>
    <p:sldId id="287" r:id="rId53"/>
    <p:sldId id="288" r:id="rId54"/>
    <p:sldId id="290" r:id="rId55"/>
    <p:sldId id="403" r:id="rId56"/>
    <p:sldId id="291" r:id="rId57"/>
    <p:sldId id="311" r:id="rId58"/>
    <p:sldId id="312" r:id="rId59"/>
    <p:sldId id="313" r:id="rId60"/>
    <p:sldId id="314" r:id="rId61"/>
    <p:sldId id="404" r:id="rId62"/>
    <p:sldId id="315" r:id="rId63"/>
    <p:sldId id="316" r:id="rId64"/>
    <p:sldId id="405" r:id="rId65"/>
    <p:sldId id="406" r:id="rId66"/>
    <p:sldId id="407" r:id="rId67"/>
    <p:sldId id="320" r:id="rId68"/>
    <p:sldId id="321" r:id="rId69"/>
    <p:sldId id="322" r:id="rId70"/>
    <p:sldId id="323" r:id="rId71"/>
    <p:sldId id="370" r:id="rId72"/>
    <p:sldId id="324" r:id="rId73"/>
    <p:sldId id="325" r:id="rId74"/>
    <p:sldId id="326" r:id="rId75"/>
    <p:sldId id="327" r:id="rId76"/>
    <p:sldId id="328" r:id="rId77"/>
    <p:sldId id="329" r:id="rId78"/>
    <p:sldId id="330" r:id="rId79"/>
    <p:sldId id="331" r:id="rId80"/>
    <p:sldId id="332" r:id="rId81"/>
    <p:sldId id="333" r:id="rId82"/>
    <p:sldId id="334" r:id="rId83"/>
    <p:sldId id="371" r:id="rId84"/>
    <p:sldId id="335" r:id="rId85"/>
    <p:sldId id="408" r:id="rId86"/>
    <p:sldId id="338" r:id="rId87"/>
    <p:sldId id="339" r:id="rId88"/>
    <p:sldId id="340" r:id="rId89"/>
    <p:sldId id="409" r:id="rId90"/>
    <p:sldId id="341" r:id="rId91"/>
    <p:sldId id="342" r:id="rId92"/>
    <p:sldId id="386" r:id="rId93"/>
    <p:sldId id="410" r:id="rId94"/>
    <p:sldId id="387" r:id="rId95"/>
    <p:sldId id="388" r:id="rId96"/>
    <p:sldId id="389" r:id="rId97"/>
    <p:sldId id="390" r:id="rId98"/>
    <p:sldId id="391" r:id="rId99"/>
    <p:sldId id="392" r:id="rId100"/>
  </p:sldIdLst>
  <p:sldSz cx="9144000" cy="6858000" type="screen4x3"/>
  <p:notesSz cx="9939338" cy="6811963"/>
  <p:defaultTextStyle>
    <a:defPPr>
      <a:defRPr lang="zh-CN"/>
    </a:defPPr>
    <a:lvl1pPr algn="l" rtl="0" fontAlgn="base">
      <a:spcBef>
        <a:spcPct val="0"/>
      </a:spcBef>
      <a:spcAft>
        <a:spcPct val="0"/>
      </a:spcAft>
      <a:defRPr kumimoji="1" sz="2400" b="1" kern="1200">
        <a:solidFill>
          <a:schemeClr val="tx1"/>
        </a:solidFill>
        <a:latin typeface="Verdana" pitchFamily="34"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Verdana" pitchFamily="34"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Verdana" pitchFamily="34"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Verdana" pitchFamily="34"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Verdana" pitchFamily="34" charset="0"/>
        <a:ea typeface="黑体" pitchFamily="2" charset="-122"/>
        <a:cs typeface="+mn-cs"/>
      </a:defRPr>
    </a:lvl5pPr>
    <a:lvl6pPr marL="2286000" algn="l" defTabSz="914400" rtl="0" eaLnBrk="1" latinLnBrk="0" hangingPunct="1">
      <a:defRPr kumimoji="1" sz="2400" b="1" kern="1200">
        <a:solidFill>
          <a:schemeClr val="tx1"/>
        </a:solidFill>
        <a:latin typeface="Verdana" pitchFamily="34" charset="0"/>
        <a:ea typeface="黑体" pitchFamily="2" charset="-122"/>
        <a:cs typeface="+mn-cs"/>
      </a:defRPr>
    </a:lvl6pPr>
    <a:lvl7pPr marL="2743200" algn="l" defTabSz="914400" rtl="0" eaLnBrk="1" latinLnBrk="0" hangingPunct="1">
      <a:defRPr kumimoji="1" sz="2400" b="1" kern="1200">
        <a:solidFill>
          <a:schemeClr val="tx1"/>
        </a:solidFill>
        <a:latin typeface="Verdana" pitchFamily="34" charset="0"/>
        <a:ea typeface="黑体" pitchFamily="2" charset="-122"/>
        <a:cs typeface="+mn-cs"/>
      </a:defRPr>
    </a:lvl7pPr>
    <a:lvl8pPr marL="3200400" algn="l" defTabSz="914400" rtl="0" eaLnBrk="1" latinLnBrk="0" hangingPunct="1">
      <a:defRPr kumimoji="1" sz="2400" b="1" kern="1200">
        <a:solidFill>
          <a:schemeClr val="tx1"/>
        </a:solidFill>
        <a:latin typeface="Verdana" pitchFamily="34" charset="0"/>
        <a:ea typeface="黑体" pitchFamily="2" charset="-122"/>
        <a:cs typeface="+mn-cs"/>
      </a:defRPr>
    </a:lvl8pPr>
    <a:lvl9pPr marL="3657600" algn="l" defTabSz="914400" rtl="0" eaLnBrk="1" latinLnBrk="0" hangingPunct="1">
      <a:defRPr kumimoji="1" sz="2400" b="1" kern="1200">
        <a:solidFill>
          <a:schemeClr val="tx1"/>
        </a:solidFill>
        <a:latin typeface="Verdana" pitchFamily="34"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6">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3300"/>
    <a:srgbClr val="FFFF00"/>
    <a:srgbClr val="FFFF66"/>
    <a:srgbClr val="DDDDDD"/>
    <a:srgbClr val="C0C0C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32" autoAdjust="0"/>
    <p:restoredTop sz="94660"/>
  </p:normalViewPr>
  <p:slideViewPr>
    <p:cSldViewPr>
      <p:cViewPr varScale="1">
        <p:scale>
          <a:sx n="115" d="100"/>
          <a:sy n="115" d="100"/>
        </p:scale>
        <p:origin x="132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304"/>
    </p:cViewPr>
  </p:sorterViewPr>
  <p:notesViewPr>
    <p:cSldViewPr>
      <p:cViewPr>
        <p:scale>
          <a:sx n="75" d="100"/>
          <a:sy n="75" d="100"/>
        </p:scale>
        <p:origin x="-1404" y="702"/>
      </p:cViewPr>
      <p:guideLst>
        <p:guide orient="horz" pos="2146"/>
        <p:guide pos="3131"/>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7.jpe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lvl1pPr defTabSz="957263">
              <a:defRPr sz="1300" b="0">
                <a:latin typeface="Times New Roman" pitchFamily="18" charset="0"/>
                <a:ea typeface="宋体" pitchFamily="2" charset="-122"/>
              </a:defRPr>
            </a:lvl1pPr>
          </a:lstStyle>
          <a:p>
            <a:pPr>
              <a:defRPr/>
            </a:pPr>
            <a:endParaRPr lang="en-US" altLang="zh-CN"/>
          </a:p>
        </p:txBody>
      </p:sp>
      <p:sp>
        <p:nvSpPr>
          <p:cNvPr id="32771" name="Rectangle 3"/>
          <p:cNvSpPr>
            <a:spLocks noGrp="1" noChangeArrowheads="1"/>
          </p:cNvSpPr>
          <p:nvPr>
            <p:ph type="dt" sz="quarter" idx="1"/>
          </p:nvPr>
        </p:nvSpPr>
        <p:spPr bwMode="auto">
          <a:xfrm>
            <a:off x="5632450" y="0"/>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lvl1pPr algn="r" defTabSz="957263">
              <a:defRPr sz="1300" b="0">
                <a:latin typeface="Times New Roman" pitchFamily="18" charset="0"/>
                <a:ea typeface="宋体" pitchFamily="2" charset="-122"/>
              </a:defRPr>
            </a:lvl1pPr>
          </a:lstStyle>
          <a:p>
            <a:pPr>
              <a:defRPr/>
            </a:pPr>
            <a:endParaRPr lang="en-US" altLang="zh-CN"/>
          </a:p>
        </p:txBody>
      </p:sp>
      <p:sp>
        <p:nvSpPr>
          <p:cNvPr id="32772" name="Rectangle 4"/>
          <p:cNvSpPr>
            <a:spLocks noGrp="1" noChangeArrowheads="1"/>
          </p:cNvSpPr>
          <p:nvPr>
            <p:ph type="ftr" sz="quarter" idx="2"/>
          </p:nvPr>
        </p:nvSpPr>
        <p:spPr bwMode="auto">
          <a:xfrm>
            <a:off x="0" y="6472238"/>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b" anchorCtr="0" compatLnSpc="1">
            <a:prstTxWarp prst="textNoShape">
              <a:avLst/>
            </a:prstTxWarp>
          </a:bodyPr>
          <a:lstStyle>
            <a:lvl1pPr defTabSz="957263">
              <a:defRPr sz="1300" b="0">
                <a:latin typeface="Times New Roman" pitchFamily="18" charset="0"/>
                <a:ea typeface="宋体" pitchFamily="2" charset="-122"/>
              </a:defRPr>
            </a:lvl1pPr>
          </a:lstStyle>
          <a:p>
            <a:pPr>
              <a:defRPr/>
            </a:pPr>
            <a:endParaRPr lang="en-US" altLang="zh-CN"/>
          </a:p>
        </p:txBody>
      </p:sp>
      <p:sp>
        <p:nvSpPr>
          <p:cNvPr id="32773" name="Rectangle 5"/>
          <p:cNvSpPr>
            <a:spLocks noGrp="1" noChangeArrowheads="1"/>
          </p:cNvSpPr>
          <p:nvPr>
            <p:ph type="sldNum" sz="quarter" idx="3"/>
          </p:nvPr>
        </p:nvSpPr>
        <p:spPr bwMode="auto">
          <a:xfrm>
            <a:off x="5632450" y="6472238"/>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b" anchorCtr="0" compatLnSpc="1">
            <a:prstTxWarp prst="textNoShape">
              <a:avLst/>
            </a:prstTxWarp>
          </a:bodyPr>
          <a:lstStyle>
            <a:lvl1pPr algn="r" defTabSz="957263">
              <a:defRPr sz="1300" b="0">
                <a:latin typeface="Times New Roman" pitchFamily="18" charset="0"/>
                <a:ea typeface="宋体" pitchFamily="2" charset="-122"/>
              </a:defRPr>
            </a:lvl1pPr>
          </a:lstStyle>
          <a:p>
            <a:pPr>
              <a:defRPr/>
            </a:pPr>
            <a:fld id="{BABC3D6E-A7DF-406E-9235-E336B8F2CB13}" type="slidenum">
              <a:rPr lang="en-US" altLang="zh-CN"/>
              <a:pPr>
                <a:defRPr/>
              </a:pPr>
              <a:t>‹#›</a:t>
            </a:fld>
            <a:endParaRPr lang="en-US" altLang="zh-CN"/>
          </a:p>
        </p:txBody>
      </p:sp>
    </p:spTree>
    <p:extLst>
      <p:ext uri="{BB962C8B-B14F-4D97-AF65-F5344CB8AC3E}">
        <p14:creationId xmlns:p14="http://schemas.microsoft.com/office/powerpoint/2010/main" val="151610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lvl1pPr defTabSz="957263">
              <a:defRPr sz="1300" b="0">
                <a:latin typeface="Times New Roman" pitchFamily="18" charset="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5632450" y="0"/>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lvl1pPr algn="r" defTabSz="957263">
              <a:defRPr sz="1300" b="0">
                <a:latin typeface="Times New Roman" pitchFamily="18" charset="0"/>
                <a:ea typeface="宋体" pitchFamily="2" charset="-122"/>
              </a:defRPr>
            </a:lvl1pPr>
          </a:lstStyle>
          <a:p>
            <a:pPr>
              <a:defRPr/>
            </a:pPr>
            <a:endParaRPr lang="en-US" altLang="zh-CN"/>
          </a:p>
        </p:txBody>
      </p:sp>
      <p:sp>
        <p:nvSpPr>
          <p:cNvPr id="92164" name="Rectangle 4"/>
          <p:cNvSpPr>
            <a:spLocks noGrp="1" noRot="1" noChangeAspect="1" noChangeArrowheads="1" noTextEdit="1"/>
          </p:cNvSpPr>
          <p:nvPr>
            <p:ph type="sldImg" idx="2"/>
          </p:nvPr>
        </p:nvSpPr>
        <p:spPr bwMode="auto">
          <a:xfrm>
            <a:off x="3267075" y="511175"/>
            <a:ext cx="3405188" cy="2554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3975" y="3292475"/>
            <a:ext cx="7291388"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6472238"/>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b" anchorCtr="0" compatLnSpc="1">
            <a:prstTxWarp prst="textNoShape">
              <a:avLst/>
            </a:prstTxWarp>
          </a:bodyPr>
          <a:lstStyle>
            <a:lvl1pPr defTabSz="957263">
              <a:defRPr sz="1300" b="0">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5632450" y="6472238"/>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b" anchorCtr="0" compatLnSpc="1">
            <a:prstTxWarp prst="textNoShape">
              <a:avLst/>
            </a:prstTxWarp>
          </a:bodyPr>
          <a:lstStyle>
            <a:lvl1pPr algn="r" defTabSz="957263">
              <a:defRPr sz="1300" b="0">
                <a:latin typeface="Times New Roman" pitchFamily="18" charset="0"/>
                <a:ea typeface="宋体" pitchFamily="2" charset="-122"/>
              </a:defRPr>
            </a:lvl1pPr>
          </a:lstStyle>
          <a:p>
            <a:pPr>
              <a:defRPr/>
            </a:pPr>
            <a:fld id="{F175DB77-BA22-4768-98E5-CA1F4580CBB1}" type="slidenum">
              <a:rPr lang="en-US" altLang="zh-CN"/>
              <a:pPr>
                <a:defRPr/>
              </a:pPr>
              <a:t>‹#›</a:t>
            </a:fld>
            <a:endParaRPr lang="en-US" altLang="zh-CN"/>
          </a:p>
        </p:txBody>
      </p:sp>
    </p:spTree>
    <p:extLst>
      <p:ext uri="{BB962C8B-B14F-4D97-AF65-F5344CB8AC3E}">
        <p14:creationId xmlns:p14="http://schemas.microsoft.com/office/powerpoint/2010/main" val="3670944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CB02E8D-26BF-4868-9AD9-A8920A76A179}" type="slidenum">
              <a:rPr lang="en-US" altLang="zh-CN" sz="1300" b="0" smtClean="0">
                <a:latin typeface="Times New Roman" pitchFamily="18" charset="0"/>
                <a:ea typeface="宋体" pitchFamily="2" charset="-122"/>
              </a:rPr>
              <a:pPr eaLnBrk="1" hangingPunct="1"/>
              <a:t>1</a:t>
            </a:fld>
            <a:endParaRPr lang="en-US" altLang="zh-CN" sz="1300" b="0" smtClean="0">
              <a:latin typeface="Times New Roman" pitchFamily="18" charset="0"/>
              <a:ea typeface="宋体" pitchFamily="2"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8FE62277-1EBC-46F1-AC54-29A13CD640EA}" type="slidenum">
              <a:rPr lang="en-US" altLang="zh-CN" sz="1300" b="0" smtClean="0">
                <a:latin typeface="Times New Roman" pitchFamily="18" charset="0"/>
                <a:ea typeface="宋体" pitchFamily="2" charset="-122"/>
              </a:rPr>
              <a:pPr eaLnBrk="1" hangingPunct="1"/>
              <a:t>25</a:t>
            </a:fld>
            <a:endParaRPr lang="en-US" altLang="zh-CN" sz="1300" b="0" smtClean="0">
              <a:latin typeface="Times New Roman" pitchFamily="18" charset="0"/>
              <a:ea typeface="宋体" pitchFamily="2"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31A9045-F0AB-429D-9BB5-DD075DA01459}" type="slidenum">
              <a:rPr lang="en-US" altLang="zh-CN" sz="1300" b="0" smtClean="0">
                <a:latin typeface="Times New Roman" pitchFamily="18" charset="0"/>
                <a:ea typeface="宋体" pitchFamily="2" charset="-122"/>
              </a:rPr>
              <a:pPr eaLnBrk="1" hangingPunct="1"/>
              <a:t>28</a:t>
            </a:fld>
            <a:endParaRPr lang="en-US" altLang="zh-CN" sz="1300" b="0" smtClean="0">
              <a:latin typeface="Times New Roman" pitchFamily="18" charset="0"/>
              <a:ea typeface="宋体" pitchFamily="2"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3B56E1D-968A-4DFD-881C-F86BC3C982A4}" type="slidenum">
              <a:rPr lang="en-US" altLang="zh-CN" sz="1300" b="0" smtClean="0">
                <a:latin typeface="Times New Roman" pitchFamily="18" charset="0"/>
                <a:ea typeface="宋体" pitchFamily="2" charset="-122"/>
              </a:rPr>
              <a:pPr eaLnBrk="1" hangingPunct="1"/>
              <a:t>29</a:t>
            </a:fld>
            <a:endParaRPr lang="en-US" altLang="zh-CN" sz="1300" b="0" smtClean="0">
              <a:latin typeface="Times New Roman" pitchFamily="18" charset="0"/>
              <a:ea typeface="宋体" pitchFamily="2"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12EA391-3A9C-42AD-AA54-E48A9D7A433A}" type="slidenum">
              <a:rPr lang="en-US" altLang="zh-CN" sz="1300" b="0" smtClean="0">
                <a:latin typeface="Times New Roman" pitchFamily="18" charset="0"/>
                <a:ea typeface="宋体" pitchFamily="2" charset="-122"/>
              </a:rPr>
              <a:pPr eaLnBrk="1" hangingPunct="1"/>
              <a:t>31</a:t>
            </a:fld>
            <a:endParaRPr lang="en-US" altLang="zh-CN" sz="1300" b="0" smtClean="0">
              <a:latin typeface="Times New Roman" pitchFamily="18" charset="0"/>
              <a:ea typeface="宋体" pitchFamily="2"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81045C6-65F3-4D2B-87B0-9CC9FC516428}" type="slidenum">
              <a:rPr lang="en-US" altLang="zh-CN" sz="1300" b="0" smtClean="0">
                <a:latin typeface="Times New Roman" pitchFamily="18" charset="0"/>
                <a:ea typeface="宋体" pitchFamily="2" charset="-122"/>
              </a:rPr>
              <a:pPr eaLnBrk="1" hangingPunct="1"/>
              <a:t>32</a:t>
            </a:fld>
            <a:endParaRPr lang="en-US" altLang="zh-CN" sz="1300" b="0" smtClean="0">
              <a:latin typeface="Times New Roman" pitchFamily="18" charset="0"/>
              <a:ea typeface="宋体"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6477C7F6-436C-4E13-9523-ED8BF0BCC3A6}" type="slidenum">
              <a:rPr lang="en-US" altLang="zh-CN" sz="1300" b="0" smtClean="0">
                <a:latin typeface="Times New Roman" pitchFamily="18" charset="0"/>
                <a:ea typeface="宋体" pitchFamily="2" charset="-122"/>
              </a:rPr>
              <a:pPr eaLnBrk="1" hangingPunct="1"/>
              <a:t>34</a:t>
            </a:fld>
            <a:endParaRPr lang="en-US" altLang="zh-CN" sz="1300" b="0" smtClean="0">
              <a:latin typeface="Times New Roman" pitchFamily="18" charset="0"/>
              <a:ea typeface="宋体" pitchFamily="2"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4EA9D717-3064-4F2A-B65A-414EFC9DEBB2}" type="slidenum">
              <a:rPr lang="en-US" altLang="zh-CN" sz="1300" b="0" smtClean="0">
                <a:latin typeface="Times New Roman" pitchFamily="18" charset="0"/>
                <a:ea typeface="宋体" pitchFamily="2" charset="-122"/>
              </a:rPr>
              <a:pPr eaLnBrk="1" hangingPunct="1"/>
              <a:t>36</a:t>
            </a:fld>
            <a:endParaRPr lang="en-US" altLang="zh-CN" sz="1300" b="0" smtClean="0">
              <a:latin typeface="Times New Roman" pitchFamily="18" charset="0"/>
              <a:ea typeface="宋体" pitchFamily="2"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C1F316E-CA26-4121-A2AD-FA96EF98D7E1}" type="slidenum">
              <a:rPr lang="en-US" altLang="zh-CN" sz="1300" b="0" smtClean="0">
                <a:latin typeface="Times New Roman" pitchFamily="18" charset="0"/>
                <a:ea typeface="宋体" pitchFamily="2" charset="-122"/>
              </a:rPr>
              <a:pPr eaLnBrk="1" hangingPunct="1"/>
              <a:t>49</a:t>
            </a:fld>
            <a:endParaRPr lang="en-US" altLang="zh-CN" sz="1300" b="0" smtClean="0">
              <a:latin typeface="Times New Roman" pitchFamily="18" charset="0"/>
              <a:ea typeface="宋体" pitchFamily="2"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BFFAF6E1-9DDC-4A21-8CB4-F20378CEA58B}" type="slidenum">
              <a:rPr lang="en-US" altLang="zh-CN" sz="1300" b="0" smtClean="0">
                <a:latin typeface="Times New Roman" pitchFamily="18" charset="0"/>
                <a:ea typeface="宋体" pitchFamily="2" charset="-122"/>
              </a:rPr>
              <a:pPr eaLnBrk="1" hangingPunct="1"/>
              <a:t>50</a:t>
            </a:fld>
            <a:endParaRPr lang="en-US" altLang="zh-CN" sz="1300" b="0" smtClean="0">
              <a:latin typeface="Times New Roman" pitchFamily="18" charset="0"/>
              <a:ea typeface="宋体"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6331375D-5F28-4F61-881A-7AB756D6B254}" type="slidenum">
              <a:rPr lang="en-US" altLang="zh-CN" sz="1300" b="0" smtClean="0">
                <a:latin typeface="Times New Roman" pitchFamily="18" charset="0"/>
                <a:ea typeface="宋体" pitchFamily="2" charset="-122"/>
              </a:rPr>
              <a:pPr eaLnBrk="1" hangingPunct="1"/>
              <a:t>51</a:t>
            </a:fld>
            <a:endParaRPr lang="en-US" altLang="zh-CN" sz="1300" b="0" smtClean="0">
              <a:latin typeface="Times New Roman" pitchFamily="18" charset="0"/>
              <a:ea typeface="宋体"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91C8514-3ABF-42B2-8F30-BC8ECA877E87}" type="slidenum">
              <a:rPr lang="en-US" altLang="zh-CN" sz="1300" b="0" smtClean="0">
                <a:latin typeface="Times New Roman" pitchFamily="18" charset="0"/>
                <a:ea typeface="宋体" pitchFamily="2" charset="-122"/>
              </a:rPr>
              <a:pPr eaLnBrk="1" hangingPunct="1"/>
              <a:t>3</a:t>
            </a:fld>
            <a:endParaRPr lang="en-US" altLang="zh-CN" sz="1300" b="0" smtClean="0">
              <a:latin typeface="Times New Roman" pitchFamily="18" charset="0"/>
              <a:ea typeface="宋体" pitchFamily="2"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F876BE0-9189-497C-83EC-0A10A0128D03}" type="slidenum">
              <a:rPr lang="en-US" altLang="zh-CN" sz="1300" b="0" smtClean="0">
                <a:latin typeface="Times New Roman" pitchFamily="18" charset="0"/>
                <a:ea typeface="宋体" pitchFamily="2" charset="-122"/>
              </a:rPr>
              <a:pPr eaLnBrk="1" hangingPunct="1"/>
              <a:t>53</a:t>
            </a:fld>
            <a:endParaRPr lang="en-US" altLang="zh-CN" sz="1300" b="0" smtClean="0">
              <a:latin typeface="Times New Roman" pitchFamily="18" charset="0"/>
              <a:ea typeface="宋体" pitchFamily="2"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B3F5F66C-EBC2-4941-9033-291C7B3F3222}" type="slidenum">
              <a:rPr lang="en-US" altLang="zh-CN" sz="1300" b="0" smtClean="0">
                <a:latin typeface="Times New Roman" pitchFamily="18" charset="0"/>
                <a:ea typeface="宋体" pitchFamily="2" charset="-122"/>
              </a:rPr>
              <a:pPr eaLnBrk="1" hangingPunct="1"/>
              <a:t>54</a:t>
            </a:fld>
            <a:endParaRPr lang="en-US" altLang="zh-CN" sz="1300" b="0" smtClean="0">
              <a:latin typeface="Times New Roman" pitchFamily="18" charset="0"/>
              <a:ea typeface="宋体" pitchFamily="2"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88D9096-F32D-461F-9AEA-6CA8278F7DFC}" type="slidenum">
              <a:rPr lang="en-US" altLang="zh-CN" sz="1300" b="0" smtClean="0">
                <a:latin typeface="Times New Roman" pitchFamily="18" charset="0"/>
                <a:ea typeface="宋体" pitchFamily="2" charset="-122"/>
              </a:rPr>
              <a:pPr eaLnBrk="1" hangingPunct="1"/>
              <a:t>56</a:t>
            </a:fld>
            <a:endParaRPr lang="en-US" altLang="zh-CN" sz="1300" b="0" smtClean="0">
              <a:latin typeface="Times New Roman" pitchFamily="18" charset="0"/>
              <a:ea typeface="宋体" pitchFamily="2"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338A674-0FB8-4AFC-A9D6-8600BB912765}" type="slidenum">
              <a:rPr lang="en-US" altLang="zh-CN" sz="1300" b="0" smtClean="0">
                <a:latin typeface="Times New Roman" pitchFamily="18" charset="0"/>
                <a:ea typeface="宋体" pitchFamily="2" charset="-122"/>
              </a:rPr>
              <a:pPr eaLnBrk="1" hangingPunct="1"/>
              <a:t>58</a:t>
            </a:fld>
            <a:endParaRPr lang="en-US" altLang="zh-CN" sz="1300" b="0" smtClean="0">
              <a:latin typeface="Times New Roman" pitchFamily="18" charset="0"/>
              <a:ea typeface="宋体" pitchFamily="2"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sym typeface="Symbol" pitchFamily="18" charset="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ABA984B-01F5-44C9-B888-A94DE81F3470}" type="slidenum">
              <a:rPr lang="en-US" altLang="zh-CN" sz="1300" b="0" smtClean="0">
                <a:latin typeface="Times New Roman" pitchFamily="18" charset="0"/>
                <a:ea typeface="宋体" pitchFamily="2" charset="-122"/>
              </a:rPr>
              <a:pPr eaLnBrk="1" hangingPunct="1"/>
              <a:t>59</a:t>
            </a:fld>
            <a:endParaRPr lang="en-US" altLang="zh-CN" sz="1300" b="0" smtClean="0">
              <a:latin typeface="Times New Roman" pitchFamily="18" charset="0"/>
              <a:ea typeface="宋体" pitchFamily="2"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E87AF5E5-D66B-4914-8B1E-1C1ED7701F2F}" type="slidenum">
              <a:rPr lang="en-US" altLang="zh-CN" sz="1300" b="0" smtClean="0">
                <a:latin typeface="Times New Roman" pitchFamily="18" charset="0"/>
                <a:ea typeface="宋体" pitchFamily="2" charset="-122"/>
              </a:rPr>
              <a:pPr eaLnBrk="1" hangingPunct="1"/>
              <a:t>60</a:t>
            </a:fld>
            <a:endParaRPr lang="en-US" altLang="zh-CN" sz="1300" b="0" smtClean="0">
              <a:latin typeface="Times New Roman" pitchFamily="18" charset="0"/>
              <a:ea typeface="宋体" pitchFamily="2"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AA7C9F0-1D63-40F0-8C1C-53CB4BCB3547}" type="slidenum">
              <a:rPr lang="en-US" altLang="zh-CN" sz="1300" b="0" smtClean="0">
                <a:latin typeface="Times New Roman" pitchFamily="18" charset="0"/>
                <a:ea typeface="宋体" pitchFamily="2" charset="-122"/>
              </a:rPr>
              <a:pPr eaLnBrk="1" hangingPunct="1"/>
              <a:t>62</a:t>
            </a:fld>
            <a:endParaRPr lang="en-US" altLang="zh-CN" sz="1300" b="0" smtClean="0">
              <a:latin typeface="Times New Roman" pitchFamily="18" charset="0"/>
              <a:ea typeface="宋体" pitchFamily="2"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8889C721-CDE2-4BC2-A643-FE30D741F032}" type="slidenum">
              <a:rPr lang="en-US" altLang="zh-CN" sz="1300" b="0" smtClean="0">
                <a:latin typeface="Times New Roman" pitchFamily="18" charset="0"/>
                <a:ea typeface="宋体" pitchFamily="2" charset="-122"/>
              </a:rPr>
              <a:pPr eaLnBrk="1" hangingPunct="1"/>
              <a:t>67</a:t>
            </a:fld>
            <a:endParaRPr lang="en-US" altLang="zh-CN" sz="1300" b="0" smtClean="0">
              <a:latin typeface="Times New Roman" pitchFamily="18" charset="0"/>
              <a:ea typeface="宋体" pitchFamily="2"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B5A700C3-6075-4AA9-A478-FBAAAA9547D8}" type="slidenum">
              <a:rPr lang="en-US" altLang="zh-CN" sz="1300" b="0" smtClean="0">
                <a:latin typeface="Times New Roman" pitchFamily="18" charset="0"/>
                <a:ea typeface="宋体" pitchFamily="2" charset="-122"/>
              </a:rPr>
              <a:pPr eaLnBrk="1" hangingPunct="1"/>
              <a:t>69</a:t>
            </a:fld>
            <a:endParaRPr lang="en-US" altLang="zh-CN" sz="1300" b="0" smtClean="0">
              <a:latin typeface="Times New Roman" pitchFamily="18" charset="0"/>
              <a:ea typeface="宋体" pitchFamily="2"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BC9E5906-F65B-450C-88C9-215717671167}" type="slidenum">
              <a:rPr lang="en-US" altLang="zh-CN" sz="1300" b="0" smtClean="0">
                <a:latin typeface="Times New Roman" pitchFamily="18" charset="0"/>
                <a:ea typeface="宋体" pitchFamily="2" charset="-122"/>
              </a:rPr>
              <a:pPr eaLnBrk="1" hangingPunct="1"/>
              <a:t>72</a:t>
            </a:fld>
            <a:endParaRPr lang="en-US" altLang="zh-CN" sz="1300" b="0" smtClean="0">
              <a:latin typeface="Times New Roman" pitchFamily="18" charset="0"/>
              <a:ea typeface="宋体" pitchFamily="2"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B5DE9E9E-A55A-4985-A678-08FF30BDBD78}" type="slidenum">
              <a:rPr lang="en-US" altLang="zh-CN" sz="1300" b="0" smtClean="0">
                <a:latin typeface="Times New Roman" pitchFamily="18" charset="0"/>
                <a:ea typeface="宋体" pitchFamily="2" charset="-122"/>
              </a:rPr>
              <a:pPr eaLnBrk="1" hangingPunct="1"/>
              <a:t>10</a:t>
            </a:fld>
            <a:endParaRPr lang="en-US" altLang="zh-CN" sz="1300" b="0" smtClean="0">
              <a:latin typeface="Times New Roman" pitchFamily="18" charset="0"/>
              <a:ea typeface="宋体" pitchFamily="2"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C4B12E0-B9E2-41C3-B4BA-9F9C0AD25082}" type="slidenum">
              <a:rPr lang="en-US" altLang="zh-CN" sz="1300" b="0" smtClean="0">
                <a:latin typeface="Times New Roman" pitchFamily="18" charset="0"/>
                <a:ea typeface="宋体" pitchFamily="2" charset="-122"/>
              </a:rPr>
              <a:pPr eaLnBrk="1" hangingPunct="1"/>
              <a:t>74</a:t>
            </a:fld>
            <a:endParaRPr lang="en-US" altLang="zh-CN" sz="1300" b="0" smtClean="0">
              <a:latin typeface="Times New Roman" pitchFamily="18" charset="0"/>
              <a:ea typeface="宋体" pitchFamily="2"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D4CFC3F-454D-4F4D-9075-779AE8AA7EB5}" type="slidenum">
              <a:rPr lang="en-US" altLang="zh-CN" sz="1300" b="0" smtClean="0">
                <a:latin typeface="Times New Roman" pitchFamily="18" charset="0"/>
                <a:ea typeface="宋体" pitchFamily="2" charset="-122"/>
              </a:rPr>
              <a:pPr eaLnBrk="1" hangingPunct="1"/>
              <a:t>77</a:t>
            </a:fld>
            <a:endParaRPr lang="en-US" altLang="zh-CN" sz="1300" b="0" smtClean="0">
              <a:latin typeface="Times New Roman" pitchFamily="18" charset="0"/>
              <a:ea typeface="宋体" pitchFamily="2"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B0ABC57-CF6C-4A94-A55F-10ED6E7FEF20}" type="slidenum">
              <a:rPr lang="en-US" altLang="zh-CN" sz="1300" b="0" smtClean="0">
                <a:latin typeface="Times New Roman" pitchFamily="18" charset="0"/>
                <a:ea typeface="宋体" pitchFamily="2" charset="-122"/>
              </a:rPr>
              <a:pPr eaLnBrk="1" hangingPunct="1"/>
              <a:t>78</a:t>
            </a:fld>
            <a:endParaRPr lang="en-US" altLang="zh-CN" sz="1300" b="0" smtClean="0">
              <a:latin typeface="Times New Roman" pitchFamily="18" charset="0"/>
              <a:ea typeface="宋体" pitchFamily="2"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7353DF4-FA72-4DB2-A6BD-9BD714B57961}" type="slidenum">
              <a:rPr lang="en-US" altLang="zh-CN" sz="1300" b="0" smtClean="0">
                <a:latin typeface="Times New Roman" pitchFamily="18" charset="0"/>
                <a:ea typeface="宋体" pitchFamily="2" charset="-122"/>
              </a:rPr>
              <a:pPr eaLnBrk="1" hangingPunct="1"/>
              <a:t>79</a:t>
            </a:fld>
            <a:endParaRPr lang="en-US" altLang="zh-CN" sz="1300" b="0" smtClean="0">
              <a:latin typeface="Times New Roman" pitchFamily="18" charset="0"/>
              <a:ea typeface="宋体" pitchFamily="2"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6150438-0C12-4FD8-95DC-319288EC644F}" type="slidenum">
              <a:rPr lang="en-US" altLang="zh-CN" sz="1300" b="0" smtClean="0">
                <a:latin typeface="Times New Roman" pitchFamily="18" charset="0"/>
                <a:ea typeface="宋体" pitchFamily="2" charset="-122"/>
              </a:rPr>
              <a:pPr eaLnBrk="1" hangingPunct="1"/>
              <a:t>80</a:t>
            </a:fld>
            <a:endParaRPr lang="en-US" altLang="zh-CN" sz="1300" b="0" smtClean="0">
              <a:latin typeface="Times New Roman" pitchFamily="18" charset="0"/>
              <a:ea typeface="宋体" pitchFamily="2"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5D37E86-0A9A-4F3D-A3EC-C067E3DB9AAB}" type="slidenum">
              <a:rPr lang="en-US" altLang="zh-CN" sz="1300" b="0" smtClean="0">
                <a:latin typeface="Times New Roman" pitchFamily="18" charset="0"/>
                <a:ea typeface="宋体" pitchFamily="2" charset="-122"/>
              </a:rPr>
              <a:pPr eaLnBrk="1" hangingPunct="1"/>
              <a:t>81</a:t>
            </a:fld>
            <a:endParaRPr lang="en-US" altLang="zh-CN" sz="1300" b="0" smtClean="0">
              <a:latin typeface="Times New Roman" pitchFamily="18" charset="0"/>
              <a:ea typeface="宋体" pitchFamily="2" charset="-122"/>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9346F5B-2F12-4C8F-BE71-4D58080220B9}" type="slidenum">
              <a:rPr lang="en-US" altLang="zh-CN" sz="1300" b="0" smtClean="0">
                <a:latin typeface="Times New Roman" pitchFamily="18" charset="0"/>
                <a:ea typeface="宋体" pitchFamily="2" charset="-122"/>
              </a:rPr>
              <a:pPr eaLnBrk="1" hangingPunct="1"/>
              <a:t>82</a:t>
            </a:fld>
            <a:endParaRPr lang="en-US" altLang="zh-CN" sz="1300" b="0" smtClean="0">
              <a:latin typeface="Times New Roman" pitchFamily="18" charset="0"/>
              <a:ea typeface="宋体" pitchFamily="2" charset="-122"/>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z="1000" smtClean="0">
              <a:latin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94BE542-198E-4560-B21C-CF6DC29A1A5A}" type="slidenum">
              <a:rPr lang="en-US" altLang="zh-CN" sz="1300" b="0" smtClean="0">
                <a:latin typeface="Times New Roman" pitchFamily="18" charset="0"/>
                <a:ea typeface="宋体" pitchFamily="2" charset="-122"/>
              </a:rPr>
              <a:pPr eaLnBrk="1" hangingPunct="1"/>
              <a:t>83</a:t>
            </a:fld>
            <a:endParaRPr lang="en-US" altLang="zh-CN" sz="1300" b="0" smtClean="0">
              <a:latin typeface="Times New Roman" pitchFamily="18" charset="0"/>
              <a:ea typeface="宋体" pitchFamily="2"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z="1000" smtClean="0">
              <a:latin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87BF763-B86D-4F2B-A0C2-6904C31904FE}" type="slidenum">
              <a:rPr lang="en-US" altLang="zh-CN" sz="1300" b="0" smtClean="0">
                <a:latin typeface="Times New Roman" pitchFamily="18" charset="0"/>
                <a:ea typeface="宋体" pitchFamily="2" charset="-122"/>
              </a:rPr>
              <a:pPr eaLnBrk="1" hangingPunct="1"/>
              <a:t>84</a:t>
            </a:fld>
            <a:endParaRPr lang="en-US" altLang="zh-CN" sz="1300" b="0" smtClean="0">
              <a:latin typeface="Times New Roman" pitchFamily="18" charset="0"/>
              <a:ea typeface="宋体" pitchFamily="2"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0F621FC3-904F-4E9D-A4CA-29DD4B4D7BB6}" type="slidenum">
              <a:rPr lang="en-US" altLang="zh-CN" sz="1300" b="0" smtClean="0">
                <a:latin typeface="Times New Roman" pitchFamily="18" charset="0"/>
                <a:ea typeface="宋体" pitchFamily="2" charset="-122"/>
              </a:rPr>
              <a:pPr eaLnBrk="1" hangingPunct="1"/>
              <a:t>86</a:t>
            </a:fld>
            <a:endParaRPr lang="en-US" altLang="zh-CN" sz="1300" b="0" smtClean="0">
              <a:latin typeface="Times New Roman" pitchFamily="18" charset="0"/>
              <a:ea typeface="宋体" pitchFamily="2"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6D523DC9-5E1D-44C3-9AD3-AA8F7D502C80}" type="slidenum">
              <a:rPr lang="en-US" altLang="zh-CN" sz="1300" b="0" smtClean="0">
                <a:latin typeface="Times New Roman" pitchFamily="18" charset="0"/>
                <a:ea typeface="宋体" pitchFamily="2" charset="-122"/>
              </a:rPr>
              <a:pPr eaLnBrk="1" hangingPunct="1"/>
              <a:t>11</a:t>
            </a:fld>
            <a:endParaRPr lang="en-US" altLang="zh-CN" sz="1300" b="0" smtClean="0">
              <a:latin typeface="Times New Roman" pitchFamily="18" charset="0"/>
              <a:ea typeface="宋体" pitchFamily="2"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1798347-DE1A-4F42-A79D-B742D099AE63}" type="slidenum">
              <a:rPr lang="en-US" altLang="zh-CN" sz="1300" b="0" smtClean="0">
                <a:latin typeface="Times New Roman" pitchFamily="18" charset="0"/>
                <a:ea typeface="宋体" pitchFamily="2" charset="-122"/>
              </a:rPr>
              <a:pPr eaLnBrk="1" hangingPunct="1"/>
              <a:t>88</a:t>
            </a:fld>
            <a:endParaRPr lang="en-US" altLang="zh-CN" sz="1300" b="0" smtClean="0">
              <a:latin typeface="Times New Roman" pitchFamily="18" charset="0"/>
              <a:ea typeface="宋体" pitchFamily="2"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48579A34-8A93-47D3-99DA-04325905306A}" type="slidenum">
              <a:rPr lang="en-US" altLang="zh-CN" sz="1300" b="0" smtClean="0">
                <a:latin typeface="Times New Roman" pitchFamily="18" charset="0"/>
                <a:ea typeface="宋体" pitchFamily="2" charset="-122"/>
              </a:rPr>
              <a:pPr eaLnBrk="1" hangingPunct="1"/>
              <a:t>90</a:t>
            </a:fld>
            <a:endParaRPr lang="en-US" altLang="zh-CN" sz="1300" b="0" smtClean="0">
              <a:latin typeface="Times New Roman" pitchFamily="18" charset="0"/>
              <a:ea typeface="宋体" pitchFamily="2" charset="-122"/>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3142EAA-EF27-4FEF-95A6-85047A2F72B6}" type="slidenum">
              <a:rPr lang="en-US" altLang="zh-CN" sz="1300" b="0" smtClean="0">
                <a:latin typeface="Times New Roman" pitchFamily="18" charset="0"/>
                <a:ea typeface="宋体" pitchFamily="2" charset="-122"/>
              </a:rPr>
              <a:pPr eaLnBrk="1" hangingPunct="1"/>
              <a:t>12</a:t>
            </a:fld>
            <a:endParaRPr lang="en-US" altLang="zh-CN" sz="1300" b="0" smtClean="0">
              <a:latin typeface="Times New Roman" pitchFamily="18" charset="0"/>
              <a:ea typeface="宋体" pitchFamily="2"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4C620DB4-9FE8-487B-ADDF-F3E3F35944EB}" type="slidenum">
              <a:rPr lang="en-US" altLang="zh-CN" sz="1300" b="0" smtClean="0">
                <a:latin typeface="Times New Roman" pitchFamily="18" charset="0"/>
                <a:ea typeface="宋体" pitchFamily="2" charset="-122"/>
              </a:rPr>
              <a:pPr eaLnBrk="1" hangingPunct="1"/>
              <a:t>15</a:t>
            </a:fld>
            <a:endParaRPr lang="en-US" altLang="zh-CN" sz="1300" b="0" smtClean="0">
              <a:latin typeface="Times New Roman" pitchFamily="18" charset="0"/>
              <a:ea typeface="宋体" pitchFamily="2"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F916DC1-8F44-4CCF-B4E8-4054EE8A56BD}" type="slidenum">
              <a:rPr lang="en-US" altLang="zh-CN" sz="1300" b="0" smtClean="0">
                <a:latin typeface="Times New Roman" pitchFamily="18" charset="0"/>
                <a:ea typeface="宋体" pitchFamily="2" charset="-122"/>
              </a:rPr>
              <a:pPr eaLnBrk="1" hangingPunct="1"/>
              <a:t>16</a:t>
            </a:fld>
            <a:endParaRPr lang="en-US" altLang="zh-CN" sz="1300" b="0" smtClean="0">
              <a:latin typeface="Times New Roman" pitchFamily="18" charset="0"/>
              <a:ea typeface="宋体" pitchFamily="2"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楷体_GB2312" pitchFamily="49" charset="-122"/>
              <a:ea typeface="楷体_GB2312"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FC37637-D5B5-48C1-B904-51E211BFE073}" type="slidenum">
              <a:rPr lang="en-US" altLang="zh-CN" sz="1300" b="0" smtClean="0">
                <a:latin typeface="Times New Roman" pitchFamily="18" charset="0"/>
                <a:ea typeface="宋体" pitchFamily="2" charset="-122"/>
              </a:rPr>
              <a:pPr eaLnBrk="1" hangingPunct="1"/>
              <a:t>18</a:t>
            </a:fld>
            <a:endParaRPr lang="en-US" altLang="zh-CN" sz="1300" b="0" smtClean="0">
              <a:latin typeface="Times New Roman" pitchFamily="18" charset="0"/>
              <a:ea typeface="宋体" pitchFamily="2"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2C4D9B7-31A5-41C8-B9B6-AEEDB039556F}" type="slidenum">
              <a:rPr lang="en-US" altLang="zh-CN" sz="1300" b="0" smtClean="0">
                <a:latin typeface="Times New Roman" pitchFamily="18" charset="0"/>
                <a:ea typeface="宋体" pitchFamily="2" charset="-122"/>
              </a:rPr>
              <a:pPr eaLnBrk="1" hangingPunct="1"/>
              <a:t>21</a:t>
            </a:fld>
            <a:endParaRPr lang="en-US" altLang="zh-CN" sz="1300" b="0" smtClean="0">
              <a:latin typeface="Times New Roman" pitchFamily="18" charset="0"/>
              <a:ea typeface="宋体" pitchFamily="2"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33"/>
          <p:cNvGraphicFramePr>
            <a:graphicFrameLocks noChangeAspect="1"/>
          </p:cNvGraphicFramePr>
          <p:nvPr/>
        </p:nvGraphicFramePr>
        <p:xfrm>
          <a:off x="323850" y="2419350"/>
          <a:ext cx="8534400" cy="422275"/>
        </p:xfrm>
        <a:graphic>
          <a:graphicData uri="http://schemas.openxmlformats.org/presentationml/2006/ole">
            <mc:AlternateContent xmlns:mc="http://schemas.openxmlformats.org/markup-compatibility/2006">
              <mc:Choice xmlns:v="urn:schemas-microsoft-com:vml" Requires="v">
                <p:oleObj spid="_x0000_s155751" name="剪辑" r:id="rId3" imgW="4732934" imgH="423367" progId="">
                  <p:embed/>
                </p:oleObj>
              </mc:Choice>
              <mc:Fallback>
                <p:oleObj name="剪辑" r:id="rId3" imgW="4732934" imgH="423367" progId="">
                  <p:embed/>
                  <p:pic>
                    <p:nvPicPr>
                      <p:cNvPr id="0" name="Picture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19350"/>
                        <a:ext cx="85344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6"/>
          <p:cNvSpPr txBox="1">
            <a:spLocks noChangeArrowheads="1"/>
          </p:cNvSpPr>
          <p:nvPr/>
        </p:nvSpPr>
        <p:spPr bwMode="auto">
          <a:xfrm>
            <a:off x="2339975" y="242093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defRPr/>
            </a:pPr>
            <a:r>
              <a:rPr lang="en-US" altLang="zh-CN" sz="1800" i="1" dirty="0" smtClean="0">
                <a:solidFill>
                  <a:srgbClr val="0000FF"/>
                </a:solidFill>
                <a:latin typeface="Times New Roman" pitchFamily="18" charset="0"/>
                <a:ea typeface="宋体" pitchFamily="2" charset="-122"/>
              </a:rPr>
              <a:t>LI </a:t>
            </a:r>
            <a:r>
              <a:rPr lang="en-US" altLang="zh-CN" sz="1800" i="1" dirty="0" err="1" smtClean="0">
                <a:solidFill>
                  <a:srgbClr val="0000FF"/>
                </a:solidFill>
                <a:latin typeface="Times New Roman" pitchFamily="18" charset="0"/>
                <a:ea typeface="宋体" pitchFamily="2" charset="-122"/>
              </a:rPr>
              <a:t>Wensheng</a:t>
            </a:r>
            <a:r>
              <a:rPr lang="en-US" altLang="zh-CN" sz="1800" i="1" dirty="0" smtClean="0">
                <a:solidFill>
                  <a:srgbClr val="0000FF"/>
                </a:solidFill>
                <a:latin typeface="Times New Roman" pitchFamily="18" charset="0"/>
                <a:ea typeface="宋体" pitchFamily="2" charset="-122"/>
              </a:rPr>
              <a:t>,  SCS, BUPT        </a:t>
            </a:r>
          </a:p>
        </p:txBody>
      </p:sp>
      <p:pic>
        <p:nvPicPr>
          <p:cNvPr id="6" name="Picture 37"/>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2590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45" name="Rectangle 25"/>
          <p:cNvSpPr>
            <a:spLocks noGrp="1" noChangeArrowheads="1"/>
          </p:cNvSpPr>
          <p:nvPr>
            <p:ph type="ctrTitle"/>
          </p:nvPr>
        </p:nvSpPr>
        <p:spPr>
          <a:xfrm>
            <a:off x="1173163" y="1052513"/>
            <a:ext cx="77724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lvl="0"/>
            <a:r>
              <a:rPr lang="zh-CN" altLang="en-US" noProof="0" smtClean="0"/>
              <a:t>单击此处编辑母版副标题样式</a:t>
            </a:r>
          </a:p>
        </p:txBody>
      </p:sp>
      <p:sp>
        <p:nvSpPr>
          <p:cNvPr id="7" name="Rectangle 27"/>
          <p:cNvSpPr>
            <a:spLocks noGrp="1" noChangeArrowheads="1"/>
          </p:cNvSpPr>
          <p:nvPr>
            <p:ph type="dt" sz="half" idx="10"/>
          </p:nvPr>
        </p:nvSpPr>
        <p:spPr bwMode="auto">
          <a:xfrm>
            <a:off x="1166813"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Arial" pitchFamily="34" charset="0"/>
                <a:ea typeface="宋体" pitchFamily="2" charset="-122"/>
              </a:defRPr>
            </a:lvl1pPr>
          </a:lstStyle>
          <a:p>
            <a:pPr>
              <a:defRPr/>
            </a:pPr>
            <a:endParaRPr lang="en-US" altLang="zh-CN"/>
          </a:p>
        </p:txBody>
      </p:sp>
      <p:sp>
        <p:nvSpPr>
          <p:cNvPr id="8" name="Rectangle 28"/>
          <p:cNvSpPr>
            <a:spLocks noGrp="1" noChangeArrowheads="1"/>
          </p:cNvSpPr>
          <p:nvPr>
            <p:ph type="ftr" sz="quarter" idx="11"/>
          </p:nvPr>
        </p:nvSpPr>
        <p:spPr bwMode="auto">
          <a:xfrm>
            <a:off x="35814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000000"/>
                </a:solidFill>
                <a:latin typeface="Arial" pitchFamily="34" charset="0"/>
                <a:ea typeface="宋体" pitchFamily="2" charset="-122"/>
              </a:defRPr>
            </a:lvl1pPr>
          </a:lstStyle>
          <a:p>
            <a:pPr>
              <a:defRPr/>
            </a:pPr>
            <a:endParaRPr lang="en-US" altLang="zh-CN"/>
          </a:p>
        </p:txBody>
      </p:sp>
      <p:sp>
        <p:nvSpPr>
          <p:cNvPr id="9" name="Rectangle 29"/>
          <p:cNvSpPr>
            <a:spLocks noGrp="1" noChangeArrowheads="1"/>
          </p:cNvSpPr>
          <p:nvPr>
            <p:ph type="sldNum" sz="quarter" idx="12"/>
          </p:nvPr>
        </p:nvSpPr>
        <p:spPr>
          <a:xfrm>
            <a:off x="7010400" y="6248400"/>
            <a:ext cx="1905000" cy="457200"/>
          </a:xfrm>
        </p:spPr>
        <p:txBody>
          <a:bodyPr/>
          <a:lstStyle>
            <a:lvl1pPr>
              <a:defRPr>
                <a:solidFill>
                  <a:srgbClr val="000000"/>
                </a:solidFill>
                <a:latin typeface="Arial" pitchFamily="34" charset="0"/>
                <a:ea typeface="宋体" pitchFamily="2" charset="-122"/>
              </a:defRPr>
            </a:lvl1pPr>
          </a:lstStyle>
          <a:p>
            <a:pPr>
              <a:defRPr/>
            </a:pPr>
            <a:fld id="{4C1C6F82-EBA0-4754-BED6-7C9CD9687DA8}" type="slidenum">
              <a:rPr lang="en-US" altLang="zh-CN"/>
              <a:pPr>
                <a:defRPr/>
              </a:pPr>
              <a:t>‹#›</a:t>
            </a:fld>
            <a:endParaRPr lang="en-US" altLang="zh-CN"/>
          </a:p>
        </p:txBody>
      </p:sp>
    </p:spTree>
    <p:extLst>
      <p:ext uri="{BB962C8B-B14F-4D97-AF65-F5344CB8AC3E}">
        <p14:creationId xmlns:p14="http://schemas.microsoft.com/office/powerpoint/2010/main" val="37790828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8BE1CF5B-3516-4043-9A05-911CE3E63FD3}" type="slidenum">
              <a:rPr lang="en-US" altLang="zh-CN"/>
              <a:pPr>
                <a:defRPr/>
              </a:pPr>
              <a:t>‹#›</a:t>
            </a:fld>
            <a:endParaRPr lang="en-US" altLang="zh-CN"/>
          </a:p>
        </p:txBody>
      </p:sp>
    </p:spTree>
    <p:extLst>
      <p:ext uri="{BB962C8B-B14F-4D97-AF65-F5344CB8AC3E}">
        <p14:creationId xmlns:p14="http://schemas.microsoft.com/office/powerpoint/2010/main" val="425445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0AA9880F-145F-43E1-919C-61D7011DD454}" type="slidenum">
              <a:rPr lang="en-US" altLang="zh-CN"/>
              <a:pPr>
                <a:defRPr/>
              </a:pPr>
              <a:t>‹#›</a:t>
            </a:fld>
            <a:endParaRPr lang="en-US" altLang="zh-CN"/>
          </a:p>
        </p:txBody>
      </p:sp>
    </p:spTree>
    <p:extLst>
      <p:ext uri="{BB962C8B-B14F-4D97-AF65-F5344CB8AC3E}">
        <p14:creationId xmlns:p14="http://schemas.microsoft.com/office/powerpoint/2010/main" val="377736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219200"/>
            <a:ext cx="4267200" cy="5181600"/>
          </a:xfrm>
        </p:spPr>
        <p:txBody>
          <a:bodyPr/>
          <a:lstStyle/>
          <a:p>
            <a:pPr lvl="0"/>
            <a:endParaRPr lang="zh-CN" altLang="en-US" noProof="0" smtClean="0"/>
          </a:p>
        </p:txBody>
      </p:sp>
      <p:sp>
        <p:nvSpPr>
          <p:cNvPr id="5" name="Rectangle 29"/>
          <p:cNvSpPr>
            <a:spLocks noGrp="1" noChangeArrowheads="1"/>
          </p:cNvSpPr>
          <p:nvPr>
            <p:ph type="sldNum" sz="quarter" idx="10"/>
          </p:nvPr>
        </p:nvSpPr>
        <p:spPr>
          <a:ln/>
        </p:spPr>
        <p:txBody>
          <a:bodyPr/>
          <a:lstStyle>
            <a:lvl1pPr>
              <a:defRPr/>
            </a:lvl1pPr>
          </a:lstStyle>
          <a:p>
            <a:pPr>
              <a:defRPr/>
            </a:pPr>
            <a:fld id="{5A8D9F6A-6277-4BD2-A9DB-FCF219C6DB2D}" type="slidenum">
              <a:rPr lang="en-US" altLang="zh-CN"/>
              <a:pPr>
                <a:defRPr/>
              </a:pPr>
              <a:t>‹#›</a:t>
            </a:fld>
            <a:endParaRPr lang="en-US" altLang="zh-CN"/>
          </a:p>
        </p:txBody>
      </p:sp>
    </p:spTree>
    <p:extLst>
      <p:ext uri="{BB962C8B-B14F-4D97-AF65-F5344CB8AC3E}">
        <p14:creationId xmlns:p14="http://schemas.microsoft.com/office/powerpoint/2010/main" val="3376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9"/>
          <p:cNvSpPr>
            <a:spLocks noGrp="1" noChangeArrowheads="1"/>
          </p:cNvSpPr>
          <p:nvPr>
            <p:ph type="sldNum" sz="quarter" idx="10"/>
          </p:nvPr>
        </p:nvSpPr>
        <p:spPr>
          <a:ln/>
        </p:spPr>
        <p:txBody>
          <a:bodyPr/>
          <a:lstStyle>
            <a:lvl1pPr>
              <a:defRPr/>
            </a:lvl1pPr>
          </a:lstStyle>
          <a:p>
            <a:pPr>
              <a:defRPr/>
            </a:pPr>
            <a:fld id="{A9CE88FD-7ED8-440D-A2EC-3B3E29E0B739}" type="slidenum">
              <a:rPr lang="en-US" altLang="zh-CN"/>
              <a:pPr>
                <a:defRPr/>
              </a:pPr>
              <a:t>‹#›</a:t>
            </a:fld>
            <a:endParaRPr lang="en-US" altLang="zh-CN"/>
          </a:p>
        </p:txBody>
      </p:sp>
    </p:spTree>
    <p:extLst>
      <p:ext uri="{BB962C8B-B14F-4D97-AF65-F5344CB8AC3E}">
        <p14:creationId xmlns:p14="http://schemas.microsoft.com/office/powerpoint/2010/main" val="135933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9"/>
          <p:cNvSpPr>
            <a:spLocks noGrp="1" noChangeArrowheads="1"/>
          </p:cNvSpPr>
          <p:nvPr>
            <p:ph type="sldNum" sz="quarter" idx="10"/>
          </p:nvPr>
        </p:nvSpPr>
        <p:spPr>
          <a:ln/>
        </p:spPr>
        <p:txBody>
          <a:bodyPr/>
          <a:lstStyle>
            <a:lvl1pPr>
              <a:defRPr/>
            </a:lvl1pPr>
          </a:lstStyle>
          <a:p>
            <a:pPr>
              <a:defRPr/>
            </a:pPr>
            <a:fld id="{FB08A8A7-F375-47F5-8519-A951E30D1ABC}" type="slidenum">
              <a:rPr lang="en-US" altLang="zh-CN"/>
              <a:pPr>
                <a:defRPr/>
              </a:pPr>
              <a:t>‹#›</a:t>
            </a:fld>
            <a:endParaRPr lang="en-US" altLang="zh-CN"/>
          </a:p>
        </p:txBody>
      </p:sp>
    </p:spTree>
    <p:extLst>
      <p:ext uri="{BB962C8B-B14F-4D97-AF65-F5344CB8AC3E}">
        <p14:creationId xmlns:p14="http://schemas.microsoft.com/office/powerpoint/2010/main" val="12721051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9"/>
          <p:cNvSpPr>
            <a:spLocks noGrp="1" noChangeArrowheads="1"/>
          </p:cNvSpPr>
          <p:nvPr>
            <p:ph type="sldNum" sz="quarter" idx="10"/>
          </p:nvPr>
        </p:nvSpPr>
        <p:spPr>
          <a:ln/>
        </p:spPr>
        <p:txBody>
          <a:bodyPr/>
          <a:lstStyle>
            <a:lvl1pPr>
              <a:defRPr/>
            </a:lvl1pPr>
          </a:lstStyle>
          <a:p>
            <a:pPr>
              <a:defRPr/>
            </a:pPr>
            <a:fld id="{1AE97126-7906-47CD-B942-0555C3B4EC1D}" type="slidenum">
              <a:rPr lang="en-US" altLang="zh-CN"/>
              <a:pPr>
                <a:defRPr/>
              </a:pPr>
              <a:t>‹#›</a:t>
            </a:fld>
            <a:endParaRPr lang="en-US" altLang="zh-CN"/>
          </a:p>
        </p:txBody>
      </p:sp>
    </p:spTree>
    <p:extLst>
      <p:ext uri="{BB962C8B-B14F-4D97-AF65-F5344CB8AC3E}">
        <p14:creationId xmlns:p14="http://schemas.microsoft.com/office/powerpoint/2010/main" val="303967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9"/>
          <p:cNvSpPr>
            <a:spLocks noGrp="1" noChangeArrowheads="1"/>
          </p:cNvSpPr>
          <p:nvPr>
            <p:ph type="sldNum" sz="quarter" idx="10"/>
          </p:nvPr>
        </p:nvSpPr>
        <p:spPr>
          <a:ln/>
        </p:spPr>
        <p:txBody>
          <a:bodyPr/>
          <a:lstStyle>
            <a:lvl1pPr>
              <a:defRPr/>
            </a:lvl1pPr>
          </a:lstStyle>
          <a:p>
            <a:pPr>
              <a:defRPr/>
            </a:pPr>
            <a:fld id="{D76BF1A8-5C24-4646-A189-AE3D036B5BC7}" type="slidenum">
              <a:rPr lang="en-US" altLang="zh-CN"/>
              <a:pPr>
                <a:defRPr/>
              </a:pPr>
              <a:t>‹#›</a:t>
            </a:fld>
            <a:endParaRPr lang="en-US" altLang="zh-CN"/>
          </a:p>
        </p:txBody>
      </p:sp>
    </p:spTree>
    <p:extLst>
      <p:ext uri="{BB962C8B-B14F-4D97-AF65-F5344CB8AC3E}">
        <p14:creationId xmlns:p14="http://schemas.microsoft.com/office/powerpoint/2010/main" val="1836633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9"/>
          <p:cNvSpPr>
            <a:spLocks noGrp="1" noChangeArrowheads="1"/>
          </p:cNvSpPr>
          <p:nvPr>
            <p:ph type="sldNum" sz="quarter" idx="10"/>
          </p:nvPr>
        </p:nvSpPr>
        <p:spPr>
          <a:ln/>
        </p:spPr>
        <p:txBody>
          <a:bodyPr/>
          <a:lstStyle>
            <a:lvl1pPr>
              <a:defRPr/>
            </a:lvl1pPr>
          </a:lstStyle>
          <a:p>
            <a:pPr>
              <a:defRPr/>
            </a:pPr>
            <a:fld id="{EA79043A-B55F-46A8-B88F-171AB7C2A06B}" type="slidenum">
              <a:rPr lang="en-US" altLang="zh-CN"/>
              <a:pPr>
                <a:defRPr/>
              </a:pPr>
              <a:t>‹#›</a:t>
            </a:fld>
            <a:endParaRPr lang="en-US" altLang="zh-CN"/>
          </a:p>
        </p:txBody>
      </p:sp>
    </p:spTree>
    <p:extLst>
      <p:ext uri="{BB962C8B-B14F-4D97-AF65-F5344CB8AC3E}">
        <p14:creationId xmlns:p14="http://schemas.microsoft.com/office/powerpoint/2010/main" val="178056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9"/>
          <p:cNvSpPr>
            <a:spLocks noGrp="1" noChangeArrowheads="1"/>
          </p:cNvSpPr>
          <p:nvPr>
            <p:ph type="sldNum" sz="quarter" idx="10"/>
          </p:nvPr>
        </p:nvSpPr>
        <p:spPr>
          <a:ln/>
        </p:spPr>
        <p:txBody>
          <a:bodyPr/>
          <a:lstStyle>
            <a:lvl1pPr>
              <a:defRPr/>
            </a:lvl1pPr>
          </a:lstStyle>
          <a:p>
            <a:pPr>
              <a:defRPr/>
            </a:pPr>
            <a:fld id="{C365AEA6-CDBB-4096-93ED-A8275D664FE7}" type="slidenum">
              <a:rPr lang="en-US" altLang="zh-CN"/>
              <a:pPr>
                <a:defRPr/>
              </a:pPr>
              <a:t>‹#›</a:t>
            </a:fld>
            <a:endParaRPr lang="en-US" altLang="zh-CN"/>
          </a:p>
        </p:txBody>
      </p:sp>
    </p:spTree>
    <p:extLst>
      <p:ext uri="{BB962C8B-B14F-4D97-AF65-F5344CB8AC3E}">
        <p14:creationId xmlns:p14="http://schemas.microsoft.com/office/powerpoint/2010/main" val="302169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1E609CB8-C78D-45C4-BBEA-9FFCF8FDA6A1}" type="slidenum">
              <a:rPr lang="en-US" altLang="zh-CN"/>
              <a:pPr>
                <a:defRPr/>
              </a:pPr>
              <a:t>‹#›</a:t>
            </a:fld>
            <a:endParaRPr lang="en-US" altLang="zh-CN"/>
          </a:p>
        </p:txBody>
      </p:sp>
    </p:spTree>
    <p:extLst>
      <p:ext uri="{BB962C8B-B14F-4D97-AF65-F5344CB8AC3E}">
        <p14:creationId xmlns:p14="http://schemas.microsoft.com/office/powerpoint/2010/main" val="13374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9"/>
          <p:cNvSpPr>
            <a:spLocks noGrp="1" noChangeArrowheads="1"/>
          </p:cNvSpPr>
          <p:nvPr>
            <p:ph type="sldNum" sz="quarter" idx="10"/>
          </p:nvPr>
        </p:nvSpPr>
        <p:spPr>
          <a:ln/>
        </p:spPr>
        <p:txBody>
          <a:bodyPr/>
          <a:lstStyle>
            <a:lvl1pPr>
              <a:defRPr/>
            </a:lvl1pPr>
          </a:lstStyle>
          <a:p>
            <a:pPr>
              <a:defRPr/>
            </a:pPr>
            <a:fld id="{FE10420E-ED1C-49E6-9855-76700AC2EDBA}" type="slidenum">
              <a:rPr lang="en-US" altLang="zh-CN"/>
              <a:pPr>
                <a:defRPr/>
              </a:pPr>
              <a:t>‹#›</a:t>
            </a:fld>
            <a:endParaRPr lang="en-US" altLang="zh-CN"/>
          </a:p>
        </p:txBody>
      </p:sp>
    </p:spTree>
    <p:extLst>
      <p:ext uri="{BB962C8B-B14F-4D97-AF65-F5344CB8AC3E}">
        <p14:creationId xmlns:p14="http://schemas.microsoft.com/office/powerpoint/2010/main" val="194861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9"/>
          <p:cNvSpPr>
            <a:spLocks noGrp="1" noChangeArrowheads="1"/>
          </p:cNvSpPr>
          <p:nvPr>
            <p:ph type="sldNum" sz="quarter" idx="10"/>
          </p:nvPr>
        </p:nvSpPr>
        <p:spPr>
          <a:ln/>
        </p:spPr>
        <p:txBody>
          <a:bodyPr/>
          <a:lstStyle>
            <a:lvl1pPr>
              <a:defRPr/>
            </a:lvl1pPr>
          </a:lstStyle>
          <a:p>
            <a:pPr>
              <a:defRPr/>
            </a:pPr>
            <a:fld id="{5F49A82F-C98A-4C9F-B766-CF2EDC16CC23}" type="slidenum">
              <a:rPr lang="en-US" altLang="zh-CN"/>
              <a:pPr>
                <a:defRPr/>
              </a:pPr>
              <a:t>‹#›</a:t>
            </a:fld>
            <a:endParaRPr lang="en-US" altLang="zh-CN"/>
          </a:p>
        </p:txBody>
      </p:sp>
    </p:spTree>
    <p:extLst>
      <p:ext uri="{BB962C8B-B14F-4D97-AF65-F5344CB8AC3E}">
        <p14:creationId xmlns:p14="http://schemas.microsoft.com/office/powerpoint/2010/main" val="8915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graphicFrame>
        <p:nvGraphicFramePr>
          <p:cNvPr id="1028" name="Object 34"/>
          <p:cNvGraphicFramePr>
            <a:graphicFrameLocks noChangeAspect="1"/>
          </p:cNvGraphicFramePr>
          <p:nvPr/>
        </p:nvGraphicFramePr>
        <p:xfrm>
          <a:off x="-19050" y="0"/>
          <a:ext cx="76200" cy="6858000"/>
        </p:xfrm>
        <a:graphic>
          <a:graphicData uri="http://schemas.openxmlformats.org/presentationml/2006/ole">
            <mc:AlternateContent xmlns:mc="http://schemas.openxmlformats.org/markup-compatibility/2006">
              <mc:Choice xmlns:v="urn:schemas-microsoft-com:vml" Requires="v">
                <p:oleObj spid="_x0000_s1254" name="剪辑" r:id="rId16" imgW="44806" imgH="2658161" progId="">
                  <p:embed/>
                </p:oleObj>
              </mc:Choice>
              <mc:Fallback>
                <p:oleObj name="剪辑" r:id="rId16" imgW="44806" imgH="2658161" progId="">
                  <p:embed/>
                  <p:pic>
                    <p:nvPicPr>
                      <p:cNvPr id="0" name="Picture 2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 y="0"/>
                        <a:ext cx="7620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1255" name="剪辑" r:id="rId18" imgW="44806" imgH="2658161" progId="">
                  <p:embed/>
                </p:oleObj>
              </mc:Choice>
              <mc:Fallback>
                <p:oleObj name="剪辑" r:id="rId18" imgW="44806" imgH="2658161" progId="">
                  <p:embed/>
                  <p:pic>
                    <p:nvPicPr>
                      <p:cNvPr id="0" name="Picture 2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30"/>
          <p:cNvSpPr txBox="1">
            <a:spLocks noChangeArrowheads="1"/>
          </p:cNvSpPr>
          <p:nvPr/>
        </p:nvSpPr>
        <p:spPr bwMode="auto">
          <a:xfrm rot="5400000">
            <a:off x="-1045369" y="5487194"/>
            <a:ext cx="2409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r" eaLnBrk="1" hangingPunct="1">
              <a:defRPr/>
            </a:pPr>
            <a:r>
              <a:rPr lang="en-US" altLang="zh-CN" sz="1200" b="0" i="1" smtClean="0">
                <a:solidFill>
                  <a:srgbClr val="0000FF"/>
                </a:solidFill>
                <a:latin typeface="黑体" pitchFamily="2" charset="-122"/>
              </a:rPr>
              <a:t>Wensheng Li     BUPT</a:t>
            </a:r>
          </a:p>
        </p:txBody>
      </p:sp>
      <p:sp>
        <p:nvSpPr>
          <p:cNvPr id="4125" name="Rectangle 29"/>
          <p:cNvSpPr>
            <a:spLocks noGrp="1" noChangeArrowheads="1"/>
          </p:cNvSpPr>
          <p:nvPr>
            <p:ph type="sldNum" sz="quarter" idx="4"/>
          </p:nvPr>
        </p:nvSpPr>
        <p:spPr bwMode="auto">
          <a:xfrm>
            <a:off x="8262410" y="6534345"/>
            <a:ext cx="855095"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Times New Roman" pitchFamily="18" charset="0"/>
              </a:defRPr>
            </a:lvl1pPr>
          </a:lstStyle>
          <a:p>
            <a:pPr>
              <a:defRPr/>
            </a:pPr>
            <a:fld id="{02335796-53C2-4045-ACE7-193CEA7C42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slide" Target="slide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slide" Target="slide23.x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slide" Target="slide19.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24.x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slide" Target="slide43.xml"/><Relationship Id="rId4" Type="http://schemas.openxmlformats.org/officeDocument/2006/relationships/image" Target="../media/image1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7.jpeg"/><Relationship Id="rId5" Type="http://schemas.openxmlformats.org/officeDocument/2006/relationships/image" Target="../media/image12.wmf"/><Relationship Id="rId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1.wmf"/><Relationship Id="rId5" Type="http://schemas.openxmlformats.org/officeDocument/2006/relationships/oleObject" Target="../embeddings/oleObject16.bin"/><Relationship Id="rId4" Type="http://schemas.openxmlformats.org/officeDocument/2006/relationships/slide" Target="slide6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2.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12.wmf"/><Relationship Id="rId5" Type="http://schemas.openxmlformats.org/officeDocument/2006/relationships/oleObject" Target="../embeddings/oleObject19.bin"/><Relationship Id="rId4" Type="http://schemas.openxmlformats.org/officeDocument/2006/relationships/slide" Target="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1.wmf"/><Relationship Id="rId4" Type="http://schemas.openxmlformats.org/officeDocument/2006/relationships/oleObject" Target="../embeddings/oleObject20.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2.wmf"/><Relationship Id="rId4" Type="http://schemas.openxmlformats.org/officeDocument/2006/relationships/oleObject" Target="../embeddings/oleObject21.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1.wmf"/><Relationship Id="rId4" Type="http://schemas.openxmlformats.org/officeDocument/2006/relationships/oleObject" Target="../embeddings/oleObject22.bin"/></Relationships>
</file>

<file path=ppt/slides/_rels/slide9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12.wmf"/><Relationship Id="rId5" Type="http://schemas.openxmlformats.org/officeDocument/2006/relationships/oleObject" Target="../embeddings/oleObject23.bin"/><Relationship Id="rId4" Type="http://schemas.openxmlformats.org/officeDocument/2006/relationships/image" Target="../media/image2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73163" y="1133475"/>
            <a:ext cx="7132637" cy="1143000"/>
          </a:xfrm>
        </p:spPr>
        <p:txBody>
          <a:bodyPr/>
          <a:lstStyle/>
          <a:p>
            <a:pPr algn="ctr" eaLnBrk="1" hangingPunct="1"/>
            <a:r>
              <a:rPr lang="zh-CN" altLang="en-US" sz="4400" smtClean="0">
                <a:latin typeface="Verdana" pitchFamily="34" charset="0"/>
              </a:rPr>
              <a:t>第</a:t>
            </a:r>
            <a:r>
              <a:rPr lang="en-US" altLang="zh-CN" sz="4400" smtClean="0">
                <a:latin typeface="Verdana" pitchFamily="34" charset="0"/>
              </a:rPr>
              <a:t>5</a:t>
            </a:r>
            <a:r>
              <a:rPr lang="zh-CN" altLang="en-US" sz="4400" smtClean="0">
                <a:latin typeface="Verdana" pitchFamily="34" charset="0"/>
              </a:rPr>
              <a:t>章  语法制导翻译技术</a:t>
            </a:r>
          </a:p>
        </p:txBody>
      </p:sp>
      <p:sp>
        <p:nvSpPr>
          <p:cNvPr id="183299" name="Rectangle 3"/>
          <p:cNvSpPr>
            <a:spLocks noGrp="1" noChangeArrowheads="1"/>
          </p:cNvSpPr>
          <p:nvPr>
            <p:ph type="subTitle" idx="1"/>
          </p:nvPr>
        </p:nvSpPr>
        <p:spPr>
          <a:xfrm>
            <a:off x="1166813" y="3886200"/>
            <a:ext cx="6834187" cy="2514600"/>
          </a:xfrm>
        </p:spPr>
        <p:txBody>
          <a:bodyPr/>
          <a:lstStyle/>
          <a:p>
            <a:pPr eaLnBrk="1" hangingPunct="1"/>
            <a:r>
              <a:rPr lang="zh-CN" altLang="en-US" smtClean="0">
                <a:latin typeface="Verdana" pitchFamily="34" charset="0"/>
              </a:rPr>
              <a:t>知识点：语法制导定义、翻译方案</a:t>
            </a:r>
          </a:p>
          <a:p>
            <a:pPr eaLnBrk="1" hangingPunct="1"/>
            <a:r>
              <a:rPr lang="zh-CN" altLang="en-US" smtClean="0">
                <a:latin typeface="Verdana" pitchFamily="34" charset="0"/>
              </a:rPr>
              <a:t>            </a:t>
            </a:r>
            <a:r>
              <a:rPr lang="en-US" altLang="zh-CN" smtClean="0">
                <a:latin typeface="Verdana" pitchFamily="34" charset="0"/>
              </a:rPr>
              <a:t>S-</a:t>
            </a:r>
            <a:r>
              <a:rPr lang="zh-CN" altLang="en-US" smtClean="0">
                <a:latin typeface="Verdana" pitchFamily="34" charset="0"/>
              </a:rPr>
              <a:t>属性定义、</a:t>
            </a:r>
            <a:r>
              <a:rPr lang="en-US" altLang="zh-CN" smtClean="0">
                <a:latin typeface="Verdana" pitchFamily="34" charset="0"/>
              </a:rPr>
              <a:t>L-</a:t>
            </a:r>
            <a:r>
              <a:rPr lang="zh-CN" altLang="en-US" smtClean="0">
                <a:latin typeface="Verdana" pitchFamily="34" charset="0"/>
              </a:rPr>
              <a:t>属性定义</a:t>
            </a:r>
          </a:p>
          <a:p>
            <a:pPr eaLnBrk="1" hangingPunct="1"/>
            <a:r>
              <a:rPr lang="zh-CN" altLang="en-US" smtClean="0">
                <a:latin typeface="Verdana" pitchFamily="34" charset="0"/>
              </a:rPr>
              <a:t>            </a:t>
            </a:r>
            <a:r>
              <a:rPr lang="en-US" altLang="zh-CN" smtClean="0">
                <a:latin typeface="Verdana" pitchFamily="34" charset="0"/>
              </a:rPr>
              <a:t>S-</a:t>
            </a:r>
            <a:r>
              <a:rPr lang="zh-CN" altLang="en-US" smtClean="0">
                <a:latin typeface="Verdana" pitchFamily="34" charset="0"/>
              </a:rPr>
              <a:t>属性定义的翻译</a:t>
            </a:r>
          </a:p>
          <a:p>
            <a:pPr marL="457200" lvl="1" indent="0" eaLnBrk="1" hangingPunct="1">
              <a:buFontTx/>
              <a:buNone/>
            </a:pPr>
            <a:r>
              <a:rPr lang="zh-CN" altLang="en-US" sz="2800" smtClean="0">
                <a:latin typeface="Verdana" pitchFamily="34" charset="0"/>
              </a:rPr>
              <a:t>        </a:t>
            </a:r>
            <a:r>
              <a:rPr lang="en-US" altLang="zh-CN" sz="2800" smtClean="0">
                <a:latin typeface="Verdana" pitchFamily="34" charset="0"/>
              </a:rPr>
              <a:t>L-</a:t>
            </a:r>
            <a:r>
              <a:rPr lang="zh-CN" altLang="en-US" sz="2800" smtClean="0">
                <a:latin typeface="Verdana" pitchFamily="34" charset="0"/>
              </a:rPr>
              <a:t>属性定义的翻译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wipe(up)">
                                      <p:cBhvr>
                                        <p:cTn id="7" dur="500"/>
                                        <p:tgtEl>
                                          <p:spTgt spid="183299">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3299">
                                            <p:txEl>
                                              <p:pRg st="1" end="1"/>
                                            </p:txEl>
                                          </p:spTgt>
                                        </p:tgtEl>
                                        <p:attrNameLst>
                                          <p:attrName>style.visibility</p:attrName>
                                        </p:attrNameLst>
                                      </p:cBhvr>
                                      <p:to>
                                        <p:strVal val="visible"/>
                                      </p:to>
                                    </p:set>
                                    <p:animEffect transition="in" filter="wipe(up)">
                                      <p:cBhvr>
                                        <p:cTn id="11" dur="500"/>
                                        <p:tgtEl>
                                          <p:spTgt spid="18329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3299">
                                            <p:txEl>
                                              <p:pRg st="2" end="2"/>
                                            </p:txEl>
                                          </p:spTgt>
                                        </p:tgtEl>
                                        <p:attrNameLst>
                                          <p:attrName>style.visibility</p:attrName>
                                        </p:attrNameLst>
                                      </p:cBhvr>
                                      <p:to>
                                        <p:strVal val="visible"/>
                                      </p:to>
                                    </p:set>
                                    <p:animEffect transition="in" filter="wipe(up)">
                                      <p:cBhvr>
                                        <p:cTn id="15" dur="500"/>
                                        <p:tgtEl>
                                          <p:spTgt spid="183299">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3299">
                                            <p:txEl>
                                              <p:pRg st="3" end="3"/>
                                            </p:txEl>
                                          </p:spTgt>
                                        </p:tgtEl>
                                        <p:attrNameLst>
                                          <p:attrName>style.visibility</p:attrName>
                                        </p:attrNameLst>
                                      </p:cBhvr>
                                      <p:to>
                                        <p:strVal val="visible"/>
                                      </p:to>
                                    </p:set>
                                    <p:animEffect transition="in" filter="wipe(up)">
                                      <p:cBhvr>
                                        <p:cTn id="19" dur="500"/>
                                        <p:tgtEl>
                                          <p:spTgt spid="183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uiExpand="1"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01FFFAC-BE7C-42C3-8A30-086DE62BB2F2}" type="slidenum">
              <a:rPr lang="en-US" altLang="zh-CN" sz="1400" b="0" smtClean="0">
                <a:latin typeface="Times New Roman" pitchFamily="18" charset="0"/>
              </a:rPr>
              <a:pPr eaLnBrk="1" hangingPunct="1"/>
              <a:t>10</a:t>
            </a:fld>
            <a:endParaRPr lang="en-US" altLang="zh-CN" sz="1400" b="0" smtClean="0">
              <a:latin typeface="Times New Roman" pitchFamily="18" charset="0"/>
            </a:endParaRPr>
          </a:p>
        </p:txBody>
      </p:sp>
      <p:sp>
        <p:nvSpPr>
          <p:cNvPr id="9219" name="Rectangle 2"/>
          <p:cNvSpPr>
            <a:spLocks noGrp="1" noChangeArrowheads="1"/>
          </p:cNvSpPr>
          <p:nvPr>
            <p:ph type="title"/>
          </p:nvPr>
        </p:nvSpPr>
        <p:spPr/>
        <p:txBody>
          <a:bodyPr/>
          <a:lstStyle/>
          <a:p>
            <a:pPr eaLnBrk="1" hangingPunct="1"/>
            <a:r>
              <a:rPr lang="zh-CN" altLang="en-US" smtClean="0">
                <a:latin typeface="宋体" pitchFamily="2" charset="-122"/>
              </a:rPr>
              <a:t>语法制导翻译的一般步骤</a:t>
            </a:r>
          </a:p>
        </p:txBody>
      </p:sp>
      <p:grpSp>
        <p:nvGrpSpPr>
          <p:cNvPr id="10" name="组合 9"/>
          <p:cNvGrpSpPr/>
          <p:nvPr/>
        </p:nvGrpSpPr>
        <p:grpSpPr>
          <a:xfrm>
            <a:off x="476545" y="1493785"/>
            <a:ext cx="8370888" cy="2925762"/>
            <a:chOff x="476545" y="1493785"/>
            <a:chExt cx="8370888" cy="2925762"/>
          </a:xfrm>
        </p:grpSpPr>
        <p:sp>
          <p:nvSpPr>
            <p:cNvPr id="9220" name="Text Box 5"/>
            <p:cNvSpPr txBox="1">
              <a:spLocks noChangeArrowheads="1"/>
            </p:cNvSpPr>
            <p:nvPr/>
          </p:nvSpPr>
          <p:spPr bwMode="auto">
            <a:xfrm>
              <a:off x="476545" y="1493785"/>
              <a:ext cx="837088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30000"/>
                </a:lnSpc>
              </a:pPr>
              <a:r>
                <a:rPr lang="zh-CN" altLang="en-US" dirty="0">
                  <a:latin typeface="黑体" pitchFamily="2" charset="-122"/>
                </a:rPr>
                <a:t>输入符号串</a:t>
              </a:r>
            </a:p>
            <a:p>
              <a:pPr algn="just" eaLnBrk="1" hangingPunct="1">
                <a:lnSpc>
                  <a:spcPct val="130000"/>
                </a:lnSpc>
              </a:pPr>
              <a:r>
                <a:rPr lang="zh-CN" altLang="en-US" dirty="0">
                  <a:latin typeface="黑体" pitchFamily="2" charset="-122"/>
                </a:rPr>
                <a:t>          </a:t>
              </a:r>
              <a:r>
                <a:rPr lang="zh-CN" altLang="en-US" dirty="0" smtClean="0">
                  <a:latin typeface="黑体" pitchFamily="2" charset="-122"/>
                </a:rPr>
                <a:t> 分析树</a:t>
              </a:r>
              <a:endParaRPr lang="zh-CN" altLang="en-US" dirty="0">
                <a:latin typeface="黑体" pitchFamily="2" charset="-122"/>
              </a:endParaRPr>
            </a:p>
            <a:p>
              <a:pPr algn="just" eaLnBrk="1" hangingPunct="1">
                <a:lnSpc>
                  <a:spcPct val="130000"/>
                </a:lnSpc>
              </a:pPr>
              <a:r>
                <a:rPr lang="zh-CN" altLang="en-US" dirty="0">
                  <a:latin typeface="黑体" pitchFamily="2" charset="-122"/>
                </a:rPr>
                <a:t>                </a:t>
              </a:r>
              <a:r>
                <a:rPr lang="zh-CN" altLang="en-US" dirty="0" smtClean="0">
                  <a:latin typeface="黑体" pitchFamily="2" charset="-122"/>
                </a:rPr>
                <a:t>  依赖图</a:t>
              </a:r>
              <a:endParaRPr lang="zh-CN" altLang="en-US" dirty="0">
                <a:latin typeface="黑体" pitchFamily="2" charset="-122"/>
              </a:endParaRPr>
            </a:p>
            <a:p>
              <a:pPr algn="just" eaLnBrk="1" hangingPunct="1">
                <a:lnSpc>
                  <a:spcPct val="130000"/>
                </a:lnSpc>
              </a:pPr>
              <a:r>
                <a:rPr lang="zh-CN" altLang="en-US" dirty="0">
                  <a:latin typeface="黑体" pitchFamily="2" charset="-122"/>
                </a:rPr>
                <a:t>                        </a:t>
              </a:r>
              <a:r>
                <a:rPr lang="zh-CN" altLang="en-US" dirty="0" smtClean="0">
                  <a:latin typeface="黑体" pitchFamily="2" charset="-122"/>
                </a:rPr>
                <a:t> 语义</a:t>
              </a:r>
              <a:r>
                <a:rPr lang="zh-CN" altLang="en-US" dirty="0">
                  <a:latin typeface="黑体" pitchFamily="2" charset="-122"/>
                </a:rPr>
                <a:t>规则的计算顺序</a:t>
              </a:r>
            </a:p>
            <a:p>
              <a:pPr algn="just" eaLnBrk="1" hangingPunct="1">
                <a:lnSpc>
                  <a:spcPct val="130000"/>
                </a:lnSpc>
              </a:pPr>
              <a:r>
                <a:rPr lang="zh-CN" altLang="en-US" dirty="0">
                  <a:latin typeface="黑体" pitchFamily="2" charset="-122"/>
                </a:rPr>
                <a:t>                                           </a:t>
              </a:r>
              <a:r>
                <a:rPr lang="zh-CN" altLang="en-US" dirty="0" smtClean="0">
                  <a:latin typeface="黑体" pitchFamily="2" charset="-122"/>
                </a:rPr>
                <a:t> 计算</a:t>
              </a:r>
              <a:r>
                <a:rPr lang="zh-CN" altLang="en-US" dirty="0">
                  <a:latin typeface="黑体" pitchFamily="2" charset="-122"/>
                </a:rPr>
                <a:t>结果</a:t>
              </a:r>
            </a:p>
          </p:txBody>
        </p:sp>
        <p:sp>
          <p:nvSpPr>
            <p:cNvPr id="9221" name="Line 6"/>
            <p:cNvSpPr>
              <a:spLocks noChangeShapeType="1"/>
            </p:cNvSpPr>
            <p:nvPr/>
          </p:nvSpPr>
          <p:spPr bwMode="auto">
            <a:xfrm>
              <a:off x="1387407" y="2258972"/>
              <a:ext cx="709613"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2" name="Line 7"/>
            <p:cNvSpPr>
              <a:spLocks noChangeShapeType="1"/>
            </p:cNvSpPr>
            <p:nvPr/>
          </p:nvSpPr>
          <p:spPr bwMode="auto">
            <a:xfrm>
              <a:off x="2467527" y="2754272"/>
              <a:ext cx="709613"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3" name="Line 8"/>
            <p:cNvSpPr>
              <a:spLocks noChangeShapeType="1"/>
            </p:cNvSpPr>
            <p:nvPr/>
          </p:nvSpPr>
          <p:spPr bwMode="auto">
            <a:xfrm>
              <a:off x="3537180" y="3249572"/>
              <a:ext cx="70961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4" name="Line 9"/>
            <p:cNvSpPr>
              <a:spLocks noChangeShapeType="1"/>
            </p:cNvSpPr>
            <p:nvPr/>
          </p:nvSpPr>
          <p:spPr bwMode="auto">
            <a:xfrm>
              <a:off x="6472973" y="3700422"/>
              <a:ext cx="70961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10"/>
          <p:cNvSpPr txBox="1">
            <a:spLocks noChangeArrowheads="1"/>
          </p:cNvSpPr>
          <p:nvPr/>
        </p:nvSpPr>
        <p:spPr bwMode="auto">
          <a:xfrm>
            <a:off x="521550" y="4734145"/>
            <a:ext cx="8305800" cy="1200329"/>
          </a:xfrm>
          <a:prstGeom prst="rect">
            <a:avLst/>
          </a:prstGeom>
          <a:noFill/>
          <a:ln w="9525">
            <a:noFill/>
            <a:miter lim="800000"/>
            <a:headEnd/>
            <a:tailEnd/>
          </a:ln>
        </p:spPr>
        <p:txBody>
          <a:bodyPr wrap="square">
            <a:spAutoFit/>
          </a:bodyPr>
          <a:lstStyle/>
          <a:p>
            <a:pPr marL="292100" indent="-292100" algn="just">
              <a:spcBef>
                <a:spcPct val="20000"/>
              </a:spcBef>
              <a:buClr>
                <a:schemeClr val="accent1"/>
              </a:buClr>
              <a:buSzPct val="70000"/>
              <a:buFont typeface="Monotype Sorts" pitchFamily="2" charset="2"/>
              <a:buChar char="n"/>
            </a:pPr>
            <a:r>
              <a:rPr lang="zh-CN" altLang="en-US" dirty="0">
                <a:latin typeface="+mn-ea"/>
                <a:ea typeface="+mn-ea"/>
              </a:rPr>
              <a:t>在某些限制下，可以在一遍扫描中实现，不需要显式地产生分析树和依赖图。</a:t>
            </a:r>
            <a:r>
              <a:rPr lang="zh-CN" altLang="en-US" dirty="0">
                <a:solidFill>
                  <a:srgbClr val="FF0000"/>
                </a:solidFill>
                <a:latin typeface="+mn-ea"/>
                <a:ea typeface="+mn-ea"/>
              </a:rPr>
              <a:t>“</a:t>
            </a:r>
            <a:r>
              <a:rPr lang="en-US" altLang="zh-CN" dirty="0">
                <a:solidFill>
                  <a:srgbClr val="FF0000"/>
                </a:solidFill>
                <a:latin typeface="+mn-ea"/>
                <a:ea typeface="+mn-ea"/>
              </a:rPr>
              <a:t>L-</a:t>
            </a:r>
            <a:r>
              <a:rPr lang="zh-CN" altLang="en-US" dirty="0">
                <a:solidFill>
                  <a:srgbClr val="FF0000"/>
                </a:solidFill>
                <a:latin typeface="+mn-ea"/>
                <a:ea typeface="+mn-ea"/>
              </a:rPr>
              <a:t>属性”定义</a:t>
            </a:r>
            <a:r>
              <a:rPr lang="zh-CN" altLang="en-US" dirty="0">
                <a:latin typeface="+mn-ea"/>
                <a:ea typeface="+mn-ea"/>
              </a:rPr>
              <a:t>包含了所有能够不显式构造分析树而完成的翻译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75B5B74-0EB3-4F8B-BC98-B77B9FEE9C43}" type="slidenum">
              <a:rPr lang="en-US" altLang="zh-CN" sz="1400" b="0" smtClean="0">
                <a:latin typeface="Times New Roman" pitchFamily="18" charset="0"/>
              </a:rPr>
              <a:pPr eaLnBrk="1" hangingPunct="1"/>
              <a:t>11</a:t>
            </a:fld>
            <a:endParaRPr lang="en-US" altLang="zh-CN" sz="1400" b="0" smtClean="0">
              <a:latin typeface="Times New Roman" pitchFamily="18" charset="0"/>
            </a:endParaRPr>
          </a:p>
        </p:txBody>
      </p:sp>
      <p:sp>
        <p:nvSpPr>
          <p:cNvPr id="12291" name="Rectangle 2"/>
          <p:cNvSpPr>
            <a:spLocks noGrp="1" noChangeArrowheads="1"/>
          </p:cNvSpPr>
          <p:nvPr>
            <p:ph type="title"/>
          </p:nvPr>
        </p:nvSpPr>
        <p:spPr/>
        <p:txBody>
          <a:bodyPr/>
          <a:lstStyle/>
          <a:p>
            <a:pPr eaLnBrk="1" hangingPunct="1"/>
            <a:r>
              <a:rPr lang="en-US" altLang="zh-CN" dirty="0"/>
              <a:t>5.1  </a:t>
            </a:r>
            <a:r>
              <a:rPr lang="zh-CN" altLang="en-US" dirty="0"/>
              <a:t>语法制导定义及翻译方案</a:t>
            </a:r>
            <a:endParaRPr lang="zh-CN" altLang="en-US" dirty="0" smtClean="0"/>
          </a:p>
        </p:txBody>
      </p:sp>
      <p:sp>
        <p:nvSpPr>
          <p:cNvPr id="12292" name="Rectangle 3"/>
          <p:cNvSpPr>
            <a:spLocks noGrp="1" noChangeArrowheads="1"/>
          </p:cNvSpPr>
          <p:nvPr>
            <p:ph type="body" idx="1"/>
          </p:nvPr>
        </p:nvSpPr>
        <p:spPr/>
        <p:txBody>
          <a:bodyPr/>
          <a:lstStyle/>
          <a:p>
            <a:pPr eaLnBrk="1" hangingPunct="1">
              <a:buFont typeface="Monotype Sorts" pitchFamily="2" charset="2"/>
              <a:buNone/>
            </a:pPr>
            <a:r>
              <a:rPr lang="en-US" altLang="zh-CN" dirty="0" smtClean="0">
                <a:latin typeface="宋体" pitchFamily="2" charset="-122"/>
              </a:rPr>
              <a:t>5.1.1  </a:t>
            </a:r>
            <a:r>
              <a:rPr lang="zh-CN" altLang="en-US" dirty="0" smtClean="0">
                <a:latin typeface="宋体" pitchFamily="2" charset="-122"/>
              </a:rPr>
              <a:t>语法制导定义</a:t>
            </a:r>
          </a:p>
          <a:p>
            <a:pPr eaLnBrk="1" hangingPunct="1">
              <a:buFont typeface="Monotype Sorts" pitchFamily="2" charset="2"/>
              <a:buNone/>
            </a:pPr>
            <a:r>
              <a:rPr lang="en-US" altLang="zh-CN" dirty="0" smtClean="0">
                <a:latin typeface="宋体" pitchFamily="2" charset="-122"/>
              </a:rPr>
              <a:t>5.1.2  </a:t>
            </a:r>
            <a:r>
              <a:rPr lang="zh-CN" altLang="en-US" dirty="0" smtClean="0">
                <a:latin typeface="宋体" pitchFamily="2" charset="-122"/>
              </a:rPr>
              <a:t>依赖图</a:t>
            </a:r>
          </a:p>
          <a:p>
            <a:pPr eaLnBrk="1" hangingPunct="1">
              <a:buFont typeface="Monotype Sorts" pitchFamily="2" charset="2"/>
              <a:buNone/>
            </a:pPr>
            <a:r>
              <a:rPr lang="en-US" altLang="zh-CN" dirty="0" smtClean="0">
                <a:latin typeface="宋体" pitchFamily="2" charset="-122"/>
              </a:rPr>
              <a:t>5.1.3  </a:t>
            </a:r>
            <a:r>
              <a:rPr lang="zh-CN" altLang="en-US" dirty="0" smtClean="0">
                <a:latin typeface="宋体" pitchFamily="2" charset="-122"/>
              </a:rPr>
              <a:t>计算次序</a:t>
            </a:r>
          </a:p>
          <a:p>
            <a:pPr eaLnBrk="1" hangingPunct="1">
              <a:buFont typeface="Monotype Sorts" pitchFamily="2" charset="2"/>
              <a:buNone/>
            </a:pPr>
            <a:r>
              <a:rPr lang="en-US" altLang="zh-CN" dirty="0" smtClean="0">
                <a:latin typeface="宋体" pitchFamily="2" charset="-122"/>
              </a:rPr>
              <a:t>5.1.4  S</a:t>
            </a:r>
            <a:r>
              <a:rPr lang="zh-CN" altLang="en-US" dirty="0" smtClean="0">
                <a:latin typeface="宋体" pitchFamily="2" charset="-122"/>
              </a:rPr>
              <a:t>属性定义和</a:t>
            </a:r>
            <a:r>
              <a:rPr lang="en-US" altLang="zh-CN" dirty="0" smtClean="0">
                <a:latin typeface="宋体" pitchFamily="2" charset="-122"/>
              </a:rPr>
              <a:t>L</a:t>
            </a:r>
            <a:r>
              <a:rPr lang="zh-CN" altLang="en-US" dirty="0" smtClean="0">
                <a:latin typeface="宋体" pitchFamily="2" charset="-122"/>
              </a:rPr>
              <a:t>属性定义</a:t>
            </a:r>
          </a:p>
          <a:p>
            <a:pPr eaLnBrk="1" hangingPunct="1">
              <a:buFont typeface="Monotype Sorts" pitchFamily="2" charset="2"/>
              <a:buNone/>
            </a:pPr>
            <a:r>
              <a:rPr lang="en-US" altLang="zh-CN" dirty="0" smtClean="0">
                <a:latin typeface="宋体" pitchFamily="2" charset="-122"/>
              </a:rPr>
              <a:t>5.1.5  </a:t>
            </a:r>
            <a:r>
              <a:rPr lang="zh-CN" altLang="en-US" dirty="0" smtClean="0">
                <a:latin typeface="宋体" pitchFamily="2" charset="-122"/>
              </a:rPr>
              <a:t>翻译方案</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B741E86-6317-44AB-9D42-5FE1ACB06DDD}" type="slidenum">
              <a:rPr lang="en-US" altLang="zh-CN" sz="1400" b="0" smtClean="0">
                <a:latin typeface="Times New Roman" pitchFamily="18" charset="0"/>
              </a:rPr>
              <a:pPr eaLnBrk="1" hangingPunct="1"/>
              <a:t>12</a:t>
            </a:fld>
            <a:endParaRPr lang="en-US" altLang="zh-CN" sz="1400" b="0" smtClean="0">
              <a:latin typeface="Times New Roman" pitchFamily="18" charset="0"/>
            </a:endParaRPr>
          </a:p>
        </p:txBody>
      </p:sp>
      <p:sp>
        <p:nvSpPr>
          <p:cNvPr id="11267" name="Rectangle 2"/>
          <p:cNvSpPr>
            <a:spLocks noGrp="1" noChangeArrowheads="1"/>
          </p:cNvSpPr>
          <p:nvPr>
            <p:ph type="title"/>
          </p:nvPr>
        </p:nvSpPr>
        <p:spPr/>
        <p:txBody>
          <a:bodyPr/>
          <a:lstStyle/>
          <a:p>
            <a:pPr eaLnBrk="1" hangingPunct="1"/>
            <a:r>
              <a:rPr lang="en-US" altLang="zh-CN" sz="4400" dirty="0" smtClean="0"/>
              <a:t>5.1.1  </a:t>
            </a:r>
            <a:r>
              <a:rPr lang="zh-CN" altLang="en-US" sz="4400" dirty="0" smtClean="0"/>
              <a:t>语法制导定义</a:t>
            </a:r>
          </a:p>
        </p:txBody>
      </p:sp>
      <p:sp>
        <p:nvSpPr>
          <p:cNvPr id="194563" name="Rectangle 3"/>
          <p:cNvSpPr>
            <a:spLocks noGrp="1" noChangeArrowheads="1"/>
          </p:cNvSpPr>
          <p:nvPr>
            <p:ph type="body" idx="1"/>
          </p:nvPr>
        </p:nvSpPr>
        <p:spPr/>
        <p:txBody>
          <a:bodyPr/>
          <a:lstStyle/>
          <a:p>
            <a:pPr eaLnBrk="1" hangingPunct="1"/>
            <a:r>
              <a:rPr lang="zh-CN" altLang="en-US" sz="2400" dirty="0" smtClean="0"/>
              <a:t>对上下文无关文法的推广</a:t>
            </a:r>
          </a:p>
          <a:p>
            <a:pPr eaLnBrk="1" hangingPunct="1"/>
            <a:r>
              <a:rPr lang="zh-CN" altLang="en-US" sz="2400" dirty="0" smtClean="0"/>
              <a:t>每个文法符号都可以有一个</a:t>
            </a:r>
            <a:r>
              <a:rPr lang="zh-CN" altLang="en-US" sz="2400" dirty="0" smtClean="0">
                <a:solidFill>
                  <a:srgbClr val="0000FF"/>
                </a:solidFill>
              </a:rPr>
              <a:t>属性集</a:t>
            </a:r>
            <a:r>
              <a:rPr lang="zh-CN" altLang="en-US" sz="2400" dirty="0" smtClean="0"/>
              <a:t>，其中可以包括两类属性：综合属性和继承属性。</a:t>
            </a:r>
          </a:p>
          <a:p>
            <a:pPr lvl="1" eaLnBrk="1" hangingPunct="1"/>
            <a:r>
              <a:rPr lang="zh-CN" altLang="en-US" sz="2000" dirty="0" smtClean="0"/>
              <a:t>左部符号的综合属性是从该产生式右部文法符号的属性值计算出来的；在分析树中，一个内部结点的</a:t>
            </a:r>
            <a:r>
              <a:rPr lang="zh-CN" altLang="en-US" sz="2000" dirty="0" smtClean="0">
                <a:solidFill>
                  <a:srgbClr val="0000FF"/>
                </a:solidFill>
              </a:rPr>
              <a:t>综合属性</a:t>
            </a:r>
            <a:r>
              <a:rPr lang="zh-CN" altLang="en-US" sz="2000" dirty="0" smtClean="0"/>
              <a:t>是从其子结点的属性值计算出来的。</a:t>
            </a:r>
          </a:p>
          <a:p>
            <a:pPr lvl="1" eaLnBrk="1" hangingPunct="1"/>
            <a:r>
              <a:rPr lang="zh-CN" altLang="en-US" sz="2000" dirty="0" smtClean="0"/>
              <a:t>出现在产生式右部的某文法符号的</a:t>
            </a:r>
            <a:r>
              <a:rPr lang="zh-CN" altLang="en-US" sz="2000" dirty="0" smtClean="0">
                <a:solidFill>
                  <a:srgbClr val="0000FF"/>
                </a:solidFill>
              </a:rPr>
              <a:t>继承属性</a:t>
            </a:r>
            <a:r>
              <a:rPr lang="zh-CN" altLang="en-US" sz="2000" dirty="0" smtClean="0"/>
              <a:t>是从其所在产生式的左部非终结符号和</a:t>
            </a:r>
            <a:r>
              <a:rPr lang="en-US" altLang="zh-CN" sz="2000" dirty="0" smtClean="0"/>
              <a:t>/</a:t>
            </a:r>
            <a:r>
              <a:rPr lang="zh-CN" altLang="en-US" sz="2000" dirty="0" smtClean="0"/>
              <a:t>或右部文法符号的属性值计算出来的；</a:t>
            </a:r>
            <a:br>
              <a:rPr lang="zh-CN" altLang="en-US" sz="2000" dirty="0" smtClean="0"/>
            </a:br>
            <a:r>
              <a:rPr lang="zh-CN" altLang="en-US" sz="2000" dirty="0" smtClean="0"/>
              <a:t>在分析树中，一个结点的</a:t>
            </a:r>
            <a:r>
              <a:rPr lang="zh-CN" altLang="en-US" sz="2000" dirty="0" smtClean="0">
                <a:solidFill>
                  <a:srgbClr val="0000FF"/>
                </a:solidFill>
              </a:rPr>
              <a:t>继承属性</a:t>
            </a:r>
            <a:r>
              <a:rPr lang="zh-CN" altLang="en-US" sz="2000" dirty="0" smtClean="0"/>
              <a:t>是从其兄弟结点和</a:t>
            </a:r>
            <a:r>
              <a:rPr lang="en-US" altLang="zh-CN" sz="2000" dirty="0" smtClean="0"/>
              <a:t>/</a:t>
            </a:r>
            <a:r>
              <a:rPr lang="zh-CN" altLang="en-US" sz="2000" dirty="0" smtClean="0"/>
              <a:t>或父结点的属性值计算出来的。</a:t>
            </a:r>
          </a:p>
          <a:p>
            <a:pPr lvl="1" eaLnBrk="1" hangingPunct="1"/>
            <a:r>
              <a:rPr lang="zh-CN" altLang="en-US" sz="2000" dirty="0" smtClean="0"/>
              <a:t>分析树中某个结点的</a:t>
            </a:r>
            <a:r>
              <a:rPr lang="zh-CN" altLang="en-US" sz="2000" dirty="0" smtClean="0">
                <a:solidFill>
                  <a:srgbClr val="0000FF"/>
                </a:solidFill>
              </a:rPr>
              <a:t>属性值</a:t>
            </a:r>
            <a:r>
              <a:rPr lang="zh-CN" altLang="en-US" sz="2000" dirty="0" smtClean="0"/>
              <a:t>是由与在这个结点上所用产生式相应的</a:t>
            </a:r>
            <a:r>
              <a:rPr lang="zh-CN" altLang="en-US" sz="2000" dirty="0" smtClean="0">
                <a:solidFill>
                  <a:srgbClr val="0000FF"/>
                </a:solidFill>
              </a:rPr>
              <a:t>语义规则决定的</a:t>
            </a:r>
            <a:r>
              <a:rPr lang="zh-CN" altLang="en-US" sz="2000" dirty="0" smtClean="0"/>
              <a:t>。</a:t>
            </a:r>
          </a:p>
          <a:p>
            <a:pPr eaLnBrk="1" hangingPunct="1"/>
            <a:r>
              <a:rPr lang="zh-CN" altLang="en-US" sz="2400" dirty="0" smtClean="0"/>
              <a:t>和产生式相联系的</a:t>
            </a:r>
            <a:r>
              <a:rPr lang="zh-CN" altLang="en-US" sz="2400" dirty="0" smtClean="0">
                <a:solidFill>
                  <a:srgbClr val="0000FF"/>
                </a:solidFill>
              </a:rPr>
              <a:t>语义规则建立了属性之间的关系</a:t>
            </a:r>
            <a:r>
              <a:rPr lang="zh-CN" altLang="en-US" sz="2400" dirty="0" smtClean="0"/>
              <a:t>，这些关系可用</a:t>
            </a:r>
            <a:r>
              <a:rPr lang="zh-CN" altLang="en-US" sz="2400" dirty="0" smtClean="0">
                <a:solidFill>
                  <a:srgbClr val="0000FF"/>
                </a:solidFill>
              </a:rPr>
              <a:t>有向图</a:t>
            </a:r>
            <a:r>
              <a:rPr lang="zh-CN" altLang="en-US" sz="2400" dirty="0" smtClean="0"/>
              <a:t>（即：</a:t>
            </a:r>
            <a:r>
              <a:rPr lang="zh-CN" altLang="en-US" sz="2400" dirty="0" smtClean="0">
                <a:solidFill>
                  <a:srgbClr val="0000FF"/>
                </a:solidFill>
              </a:rPr>
              <a:t>依赖图</a:t>
            </a:r>
            <a:r>
              <a:rPr lang="zh-CN" altLang="en-US" sz="2400" dirty="0" smtClean="0"/>
              <a:t>）来表示。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wipe(up)">
                                      <p:cBhvr>
                                        <p:cTn id="7" dur="500"/>
                                        <p:tgtEl>
                                          <p:spTgt spid="194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wipe(up)">
                                      <p:cBhvr>
                                        <p:cTn id="12" dur="500"/>
                                        <p:tgtEl>
                                          <p:spTgt spid="194563">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4563">
                                            <p:txEl>
                                              <p:pRg st="2" end="2"/>
                                            </p:txEl>
                                          </p:spTgt>
                                        </p:tgtEl>
                                        <p:attrNameLst>
                                          <p:attrName>style.visibility</p:attrName>
                                        </p:attrNameLst>
                                      </p:cBhvr>
                                      <p:to>
                                        <p:strVal val="visible"/>
                                      </p:to>
                                    </p:set>
                                    <p:animEffect transition="in" filter="wipe(up)">
                                      <p:cBhvr>
                                        <p:cTn id="16" dur="500"/>
                                        <p:tgtEl>
                                          <p:spTgt spid="194563">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94563">
                                            <p:txEl>
                                              <p:pRg st="3" end="3"/>
                                            </p:txEl>
                                          </p:spTgt>
                                        </p:tgtEl>
                                        <p:attrNameLst>
                                          <p:attrName>style.visibility</p:attrName>
                                        </p:attrNameLst>
                                      </p:cBhvr>
                                      <p:to>
                                        <p:strVal val="visible"/>
                                      </p:to>
                                    </p:set>
                                    <p:animEffect transition="in" filter="wipe(up)">
                                      <p:cBhvr>
                                        <p:cTn id="20" dur="500"/>
                                        <p:tgtEl>
                                          <p:spTgt spid="194563">
                                            <p:txEl>
                                              <p:pRg st="3" end="3"/>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94563">
                                            <p:txEl>
                                              <p:pRg st="4" end="4"/>
                                            </p:txEl>
                                          </p:spTgt>
                                        </p:tgtEl>
                                        <p:attrNameLst>
                                          <p:attrName>style.visibility</p:attrName>
                                        </p:attrNameLst>
                                      </p:cBhvr>
                                      <p:to>
                                        <p:strVal val="visible"/>
                                      </p:to>
                                    </p:set>
                                    <p:animEffect transition="in" filter="wipe(up)">
                                      <p:cBhvr>
                                        <p:cTn id="24" dur="500"/>
                                        <p:tgtEl>
                                          <p:spTgt spid="19456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4563">
                                            <p:txEl>
                                              <p:pRg st="5" end="5"/>
                                            </p:txEl>
                                          </p:spTgt>
                                        </p:tgtEl>
                                        <p:attrNameLst>
                                          <p:attrName>style.visibility</p:attrName>
                                        </p:attrNameLst>
                                      </p:cBhvr>
                                      <p:to>
                                        <p:strVal val="visible"/>
                                      </p:to>
                                    </p:set>
                                    <p:animEffect transition="in" filter="wipe(up)">
                                      <p:cBhvr>
                                        <p:cTn id="29" dur="500"/>
                                        <p:tgtEl>
                                          <p:spTgt spid="194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uiExpand="1"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47B134D-DE5D-4A15-AB38-97E1E095DB21}" type="slidenum">
              <a:rPr lang="en-US" altLang="zh-CN" sz="1400" b="0" smtClean="0">
                <a:latin typeface="Times New Roman" pitchFamily="18" charset="0"/>
              </a:rPr>
              <a:pPr eaLnBrk="1" hangingPunct="1"/>
              <a:t>13</a:t>
            </a:fld>
            <a:endParaRPr lang="en-US" altLang="zh-CN" sz="1400" b="0" smtClean="0">
              <a:latin typeface="Times New Roman" pitchFamily="18" charset="0"/>
            </a:endParaRPr>
          </a:p>
        </p:txBody>
      </p:sp>
      <p:sp>
        <p:nvSpPr>
          <p:cNvPr id="13315" name="Rectangle 2"/>
          <p:cNvSpPr>
            <a:spLocks noGrp="1" noChangeArrowheads="1"/>
          </p:cNvSpPr>
          <p:nvPr>
            <p:ph type="title"/>
          </p:nvPr>
        </p:nvSpPr>
        <p:spPr/>
        <p:txBody>
          <a:bodyPr/>
          <a:lstStyle/>
          <a:p>
            <a:pPr eaLnBrk="1" hangingPunct="1"/>
            <a:r>
              <a:rPr lang="zh-CN" altLang="en-US" dirty="0" smtClean="0">
                <a:latin typeface="宋体" pitchFamily="2" charset="-122"/>
              </a:rPr>
              <a:t>语法制导定义</a:t>
            </a:r>
            <a:endParaRPr lang="zh-CN" altLang="en-US" dirty="0" smtClean="0">
              <a:latin typeface="楷体_GB2312" pitchFamily="49" charset="-122"/>
              <a:ea typeface="楷体_GB2312" pitchFamily="49" charset="-122"/>
            </a:endParaRPr>
          </a:p>
        </p:txBody>
      </p:sp>
      <p:sp>
        <p:nvSpPr>
          <p:cNvPr id="198659" name="Rectangle 3"/>
          <p:cNvSpPr>
            <a:spLocks noGrp="1" noChangeArrowheads="1"/>
          </p:cNvSpPr>
          <p:nvPr>
            <p:ph type="body" idx="1"/>
          </p:nvPr>
        </p:nvSpPr>
        <p:spPr>
          <a:xfrm>
            <a:off x="395288" y="1143000"/>
            <a:ext cx="8335962" cy="5410200"/>
          </a:xfrm>
        </p:spPr>
        <p:txBody>
          <a:bodyPr/>
          <a:lstStyle/>
          <a:p>
            <a:pPr marL="0" indent="0" algn="just"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      </a:t>
            </a:r>
            <a:r>
              <a:rPr lang="zh-CN" altLang="en-US" dirty="0" smtClean="0">
                <a:solidFill>
                  <a:srgbClr val="FF0000"/>
                </a:solidFill>
                <a:latin typeface="Times New Roman" panose="02020603050405020304" pitchFamily="18" charset="0"/>
                <a:cs typeface="Times New Roman" panose="02020603050405020304" pitchFamily="18" charset="0"/>
              </a:rPr>
              <a:t>定义</a:t>
            </a:r>
            <a:r>
              <a:rPr lang="en-US" altLang="zh-CN" dirty="0" smtClean="0">
                <a:solidFill>
                  <a:srgbClr val="FF0000"/>
                </a:solidFill>
                <a:latin typeface="Times New Roman" panose="02020603050405020304" pitchFamily="18" charset="0"/>
                <a:cs typeface="Times New Roman" panose="02020603050405020304" pitchFamily="18" charset="0"/>
              </a:rPr>
              <a:t>5.1</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在一个语法制导定义中，对应于每一个文法产生式</a:t>
            </a: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zh-CN" altLang="en-US" dirty="0" smtClean="0">
                <a:latin typeface="Times New Roman" panose="02020603050405020304" pitchFamily="18" charset="0"/>
                <a:cs typeface="Times New Roman" panose="02020603050405020304" pitchFamily="18" charset="0"/>
                <a:sym typeface="Symbol" pitchFamily="18" charset="2"/>
              </a:rPr>
              <a:t>，</a:t>
            </a:r>
            <a:r>
              <a:rPr lang="zh-CN" altLang="en-US" dirty="0" smtClean="0">
                <a:latin typeface="Times New Roman" panose="02020603050405020304" pitchFamily="18" charset="0"/>
                <a:cs typeface="Times New Roman" panose="02020603050405020304" pitchFamily="18" charset="0"/>
              </a:rPr>
              <a:t>都有与之相联系的一组语义规则，其形式为：</a:t>
            </a:r>
            <a:r>
              <a:rPr lang="en-US" altLang="zh-CN"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a:t>
            </a:r>
          </a:p>
          <a:p>
            <a:pPr marL="0" indent="0"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这里，</a:t>
            </a:r>
            <a:r>
              <a:rPr lang="zh-CN" altLang="en-US" dirty="0" smtClean="0">
                <a:latin typeface="Times New Roman" panose="02020603050405020304" pitchFamily="18" charset="0"/>
                <a:cs typeface="Times New Roman" panose="02020603050405020304" pitchFamily="18" charset="0"/>
                <a:sym typeface="Symbol" pitchFamily="18" charset="2"/>
              </a:rPr>
              <a:t></a:t>
            </a:r>
            <a:r>
              <a:rPr lang="zh-CN" altLang="en-US" dirty="0" smtClean="0">
                <a:latin typeface="Times New Roman" panose="02020603050405020304" pitchFamily="18" charset="0"/>
                <a:cs typeface="Times New Roman" panose="02020603050405020304" pitchFamily="18" charset="0"/>
              </a:rPr>
              <a:t>是一个函数，而且</a:t>
            </a:r>
          </a:p>
          <a:p>
            <a:pPr marL="1047750" lvl="1" indent="-590550" eaLnBrk="1" hangingPunct="1">
              <a:buFontTx/>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如果</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是</a:t>
            </a:r>
            <a:r>
              <a:rPr lang="en-US" altLang="zh-CN" dirty="0" smtClean="0">
                <a:solidFill>
                  <a:srgbClr val="0000FF"/>
                </a:solidFill>
                <a:latin typeface="Times New Roman" panose="02020603050405020304" pitchFamily="18" charset="0"/>
                <a:cs typeface="Times New Roman" panose="02020603050405020304" pitchFamily="18" charset="0"/>
              </a:rPr>
              <a:t>A</a:t>
            </a:r>
            <a:r>
              <a:rPr lang="zh-CN" altLang="en-US" dirty="0" smtClean="0">
                <a:solidFill>
                  <a:srgbClr val="0000FF"/>
                </a:solidFill>
                <a:latin typeface="Times New Roman" panose="02020603050405020304" pitchFamily="18" charset="0"/>
                <a:cs typeface="Times New Roman" panose="02020603050405020304" pitchFamily="18" charset="0"/>
              </a:rPr>
              <a:t>的一个综合属性</a:t>
            </a:r>
            <a:r>
              <a:rPr lang="zh-CN" altLang="en-US" dirty="0" smtClean="0">
                <a:latin typeface="Times New Roman" panose="02020603050405020304" pitchFamily="18" charset="0"/>
                <a:cs typeface="Times New Roman" panose="02020603050405020304" pitchFamily="18" charset="0"/>
              </a:rPr>
              <a:t>，则 </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是产生式右部文法符号的属性或者</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的继承属性；</a:t>
            </a:r>
          </a:p>
          <a:p>
            <a:pPr marL="1047750" lvl="1" indent="-590550" eaLnBrk="1" hangingPunct="1">
              <a:buFontTx/>
              <a:buNone/>
            </a:pPr>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如果</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是产生式</a:t>
            </a:r>
            <a:r>
              <a:rPr lang="zh-CN" altLang="en-US" dirty="0" smtClean="0">
                <a:solidFill>
                  <a:srgbClr val="0000FF"/>
                </a:solidFill>
                <a:latin typeface="Times New Roman" panose="02020603050405020304" pitchFamily="18" charset="0"/>
                <a:cs typeface="Times New Roman" panose="02020603050405020304" pitchFamily="18" charset="0"/>
              </a:rPr>
              <a:t>右部某个文法符号的一个继承属性</a:t>
            </a:r>
            <a:r>
              <a:rPr lang="zh-CN" altLang="en-US" dirty="0" smtClean="0">
                <a:latin typeface="Times New Roman" panose="02020603050405020304" pitchFamily="18" charset="0"/>
                <a:cs typeface="Times New Roman" panose="02020603050405020304" pitchFamily="18" charset="0"/>
              </a:rPr>
              <a:t>，则</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是</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或产生式右部任何文法符号的属性。</a:t>
            </a:r>
          </a:p>
          <a:p>
            <a:pPr marL="1466850" lvl="2" eaLnBrk="1" hangingPunct="1">
              <a:buFontTx/>
              <a:buNone/>
            </a:pPr>
            <a:endParaRPr lang="zh-CN" altLang="en-US" dirty="0" smtClean="0">
              <a:latin typeface="Times New Roman" panose="02020603050405020304" pitchFamily="18" charset="0"/>
              <a:cs typeface="Times New Roman" panose="02020603050405020304" pitchFamily="18" charset="0"/>
            </a:endParaRPr>
          </a:p>
          <a:p>
            <a:pPr marL="0" indent="0" eaLnBrk="1" hangingPunct="1"/>
            <a:r>
              <a:rPr lang="zh-CN" altLang="en-US" dirty="0" smtClean="0">
                <a:latin typeface="Times New Roman" panose="02020603050405020304" pitchFamily="18" charset="0"/>
                <a:cs typeface="Times New Roman" panose="02020603050405020304" pitchFamily="18" charset="0"/>
              </a:rPr>
              <a:t> 属性</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依赖于属性</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a:t>
            </a:r>
          </a:p>
          <a:p>
            <a:pPr marL="0" indent="0" eaLnBrk="1" hangingPunct="1"/>
            <a:r>
              <a:rPr lang="zh-CN" altLang="en-US" dirty="0" smtClean="0">
                <a:latin typeface="Times New Roman" panose="02020603050405020304" pitchFamily="18" charset="0"/>
                <a:cs typeface="Times New Roman" panose="02020603050405020304" pitchFamily="18" charset="0"/>
              </a:rPr>
              <a:t> 语义规则函数都不具有</a:t>
            </a:r>
            <a:r>
              <a:rPr lang="zh-CN" altLang="en-US" dirty="0" smtClean="0">
                <a:solidFill>
                  <a:srgbClr val="0000FF"/>
                </a:solidFill>
                <a:latin typeface="Times New Roman" panose="02020603050405020304" pitchFamily="18" charset="0"/>
                <a:cs typeface="Times New Roman" panose="02020603050405020304" pitchFamily="18" charset="0"/>
              </a:rPr>
              <a:t>副作用</a:t>
            </a:r>
            <a:r>
              <a:rPr lang="zh-CN" altLang="en-US" dirty="0" smtClean="0">
                <a:latin typeface="Times New Roman" panose="02020603050405020304" pitchFamily="18" charset="0"/>
                <a:cs typeface="Times New Roman" panose="02020603050405020304" pitchFamily="18" charset="0"/>
              </a:rPr>
              <a:t>的语法制导定义称</a:t>
            </a:r>
            <a:br>
              <a:rPr lang="zh-CN" altLang="en-US" dirty="0" smtClean="0">
                <a:latin typeface="Times New Roman" panose="02020603050405020304" pitchFamily="18" charset="0"/>
                <a:cs typeface="Times New Roman" panose="02020603050405020304" pitchFamily="18" charset="0"/>
              </a:rPr>
            </a:br>
            <a:r>
              <a:rPr lang="zh-CN" altLang="en-US" dirty="0" smtClean="0">
                <a:latin typeface="Times New Roman" panose="02020603050405020304" pitchFamily="18" charset="0"/>
                <a:cs typeface="Times New Roman" panose="02020603050405020304" pitchFamily="18" charset="0"/>
              </a:rPr>
              <a:t>  为</a:t>
            </a:r>
            <a:r>
              <a:rPr lang="zh-CN" altLang="en-US" dirty="0" smtClean="0">
                <a:solidFill>
                  <a:srgbClr val="0000FF"/>
                </a:solidFill>
                <a:latin typeface="Times New Roman" panose="02020603050405020304" pitchFamily="18" charset="0"/>
                <a:cs typeface="Times New Roman" panose="02020603050405020304" pitchFamily="18" charset="0"/>
              </a:rPr>
              <a:t>属性文法</a:t>
            </a: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up)">
                                      <p:cBhvr>
                                        <p:cTn id="7" dur="500"/>
                                        <p:tgtEl>
                                          <p:spTgt spid="198659">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8659">
                                            <p:txEl>
                                              <p:pRg st="1" end="1"/>
                                            </p:txEl>
                                          </p:spTgt>
                                        </p:tgtEl>
                                        <p:attrNameLst>
                                          <p:attrName>style.visibility</p:attrName>
                                        </p:attrNameLst>
                                      </p:cBhvr>
                                      <p:to>
                                        <p:strVal val="visible"/>
                                      </p:to>
                                    </p:set>
                                    <p:animEffect transition="in" filter="wipe(up)">
                                      <p:cBhvr>
                                        <p:cTn id="11" dur="500"/>
                                        <p:tgtEl>
                                          <p:spTgt spid="19865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8659">
                                            <p:txEl>
                                              <p:pRg st="2" end="2"/>
                                            </p:txEl>
                                          </p:spTgt>
                                        </p:tgtEl>
                                        <p:attrNameLst>
                                          <p:attrName>style.visibility</p:attrName>
                                        </p:attrNameLst>
                                      </p:cBhvr>
                                      <p:to>
                                        <p:strVal val="visible"/>
                                      </p:to>
                                    </p:set>
                                    <p:animEffect transition="in" filter="wipe(up)">
                                      <p:cBhvr>
                                        <p:cTn id="16" dur="500"/>
                                        <p:tgtEl>
                                          <p:spTgt spid="19865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8659">
                                            <p:txEl>
                                              <p:pRg st="3" end="3"/>
                                            </p:txEl>
                                          </p:spTgt>
                                        </p:tgtEl>
                                        <p:attrNameLst>
                                          <p:attrName>style.visibility</p:attrName>
                                        </p:attrNameLst>
                                      </p:cBhvr>
                                      <p:to>
                                        <p:strVal val="visible"/>
                                      </p:to>
                                    </p:set>
                                    <p:animEffect transition="in" filter="wipe(up)">
                                      <p:cBhvr>
                                        <p:cTn id="21" dur="500"/>
                                        <p:tgtEl>
                                          <p:spTgt spid="19865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98659">
                                            <p:txEl>
                                              <p:pRg st="5" end="5"/>
                                            </p:txEl>
                                          </p:spTgt>
                                        </p:tgtEl>
                                        <p:attrNameLst>
                                          <p:attrName>style.visibility</p:attrName>
                                        </p:attrNameLst>
                                      </p:cBhvr>
                                      <p:to>
                                        <p:strVal val="visible"/>
                                      </p:to>
                                    </p:set>
                                    <p:animEffect transition="in" filter="wipe(up)">
                                      <p:cBhvr>
                                        <p:cTn id="26" dur="500"/>
                                        <p:tgtEl>
                                          <p:spTgt spid="19865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8659">
                                            <p:txEl>
                                              <p:pRg st="6" end="6"/>
                                            </p:txEl>
                                          </p:spTgt>
                                        </p:tgtEl>
                                        <p:attrNameLst>
                                          <p:attrName>style.visibility</p:attrName>
                                        </p:attrNameLst>
                                      </p:cBhvr>
                                      <p:to>
                                        <p:strVal val="visible"/>
                                      </p:to>
                                    </p:set>
                                    <p:animEffect transition="in" filter="wipe(up)">
                                      <p:cBhvr>
                                        <p:cTn id="31" dur="500"/>
                                        <p:tgtEl>
                                          <p:spTgt spid="198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uiExpand="1"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0F1C363E-4E6E-45BA-A2B1-400730AE3FAC}" type="slidenum">
              <a:rPr lang="en-US" altLang="zh-CN" sz="1400" b="0" smtClean="0">
                <a:latin typeface="Times New Roman" pitchFamily="18" charset="0"/>
              </a:rPr>
              <a:pPr eaLnBrk="1" hangingPunct="1"/>
              <a:t>14</a:t>
            </a:fld>
            <a:endParaRPr lang="en-US" altLang="zh-CN" sz="1400" b="0" smtClean="0">
              <a:latin typeface="Times New Roman" pitchFamily="18" charset="0"/>
            </a:endParaRPr>
          </a:p>
        </p:txBody>
      </p:sp>
      <p:sp>
        <p:nvSpPr>
          <p:cNvPr id="14339" name="Rectangle 2"/>
          <p:cNvSpPr>
            <a:spLocks noGrp="1" noChangeArrowheads="1"/>
          </p:cNvSpPr>
          <p:nvPr>
            <p:ph type="title"/>
          </p:nvPr>
        </p:nvSpPr>
        <p:spPr/>
        <p:txBody>
          <a:bodyPr/>
          <a:lstStyle/>
          <a:p>
            <a:pPr eaLnBrk="1" hangingPunct="1"/>
            <a:r>
              <a:rPr lang="zh-CN" altLang="en-US" smtClean="0"/>
              <a:t>语义规则</a:t>
            </a:r>
          </a:p>
        </p:txBody>
      </p:sp>
      <p:sp>
        <p:nvSpPr>
          <p:cNvPr id="199683" name="Rectangle 3"/>
          <p:cNvSpPr>
            <a:spLocks noGrp="1" noChangeArrowheads="1"/>
          </p:cNvSpPr>
          <p:nvPr>
            <p:ph type="body" idx="1"/>
          </p:nvPr>
        </p:nvSpPr>
        <p:spPr/>
        <p:txBody>
          <a:bodyPr/>
          <a:lstStyle/>
          <a:p>
            <a:pPr eaLnBrk="1" hangingPunct="1"/>
            <a:r>
              <a:rPr lang="zh-CN" altLang="en-US" dirty="0" smtClean="0"/>
              <a:t>一般情况：</a:t>
            </a:r>
          </a:p>
          <a:p>
            <a:pPr lvl="1" eaLnBrk="1" hangingPunct="1"/>
            <a:r>
              <a:rPr lang="zh-CN" altLang="en-US" dirty="0" smtClean="0"/>
              <a:t>语义规则函数可写成表达式的形式。</a:t>
            </a:r>
            <a:endParaRPr lang="en-US" altLang="zh-CN" dirty="0" smtClean="0"/>
          </a:p>
          <a:p>
            <a:pPr lvl="1" eaLnBrk="1" hangingPunct="1"/>
            <a:r>
              <a:rPr lang="zh-CN" altLang="en-US" dirty="0" smtClean="0"/>
              <a:t>比如：</a:t>
            </a:r>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E.val</a:t>
            </a:r>
            <a:r>
              <a:rPr lang="en-US" altLang="zh-CN" dirty="0">
                <a:latin typeface="Times New Roman" pitchFamily="18" charset="0"/>
                <a:ea typeface="宋体" pitchFamily="2" charset="-122"/>
              </a:rPr>
              <a:t>=E</a:t>
            </a:r>
            <a:r>
              <a:rPr lang="en-US" altLang="zh-CN" baseline="-25000" dirty="0">
                <a:latin typeface="Times New Roman" pitchFamily="18" charset="0"/>
                <a:ea typeface="宋体" pitchFamily="2" charset="-122"/>
              </a:rPr>
              <a:t>1</a:t>
            </a:r>
            <a:r>
              <a:rPr lang="en-US" altLang="zh-CN" dirty="0">
                <a:latin typeface="Times New Roman" pitchFamily="18" charset="0"/>
                <a:ea typeface="宋体" pitchFamily="2" charset="-122"/>
              </a:rPr>
              <a:t>.val+T.val</a:t>
            </a:r>
            <a:endParaRPr lang="zh-CN" altLang="en-US" dirty="0" smtClean="0"/>
          </a:p>
          <a:p>
            <a:pPr eaLnBrk="1" hangingPunct="1"/>
            <a:r>
              <a:rPr lang="zh-CN" altLang="en-US" dirty="0" smtClean="0"/>
              <a:t>某些情况下：</a:t>
            </a:r>
          </a:p>
          <a:p>
            <a:pPr lvl="1" eaLnBrk="1" hangingPunct="1"/>
            <a:r>
              <a:rPr lang="zh-CN" altLang="en-US" dirty="0" smtClean="0"/>
              <a:t>一个语义规则的唯一目的就是</a:t>
            </a:r>
            <a:r>
              <a:rPr lang="zh-CN" altLang="en-US" dirty="0" smtClean="0">
                <a:solidFill>
                  <a:srgbClr val="0000FF"/>
                </a:solidFill>
              </a:rPr>
              <a:t>产生某个副作用</a:t>
            </a:r>
            <a:r>
              <a:rPr lang="zh-CN" altLang="en-US" dirty="0" smtClean="0"/>
              <a:t>，如打印一个值、向符号表中插入一条记录等；</a:t>
            </a:r>
          </a:p>
          <a:p>
            <a:pPr lvl="1" eaLnBrk="1" hangingPunct="1"/>
            <a:r>
              <a:rPr lang="zh-CN" altLang="en-US" dirty="0" smtClean="0"/>
              <a:t>这样的语义规则通常写成</a:t>
            </a:r>
            <a:r>
              <a:rPr lang="zh-CN" altLang="en-US" dirty="0" smtClean="0">
                <a:solidFill>
                  <a:srgbClr val="0000FF"/>
                </a:solidFill>
              </a:rPr>
              <a:t>过程调用或程序段</a:t>
            </a:r>
            <a:r>
              <a:rPr lang="zh-CN" altLang="en-US" dirty="0" smtClean="0"/>
              <a:t>。</a:t>
            </a:r>
          </a:p>
          <a:p>
            <a:pPr lvl="1" eaLnBrk="1" hangingPunct="1"/>
            <a:r>
              <a:rPr lang="zh-CN" altLang="en-US" dirty="0" smtClean="0"/>
              <a:t>看成是相应产生式左部非终结符号的</a:t>
            </a:r>
            <a:r>
              <a:rPr lang="zh-CN" altLang="en-US" dirty="0" smtClean="0">
                <a:solidFill>
                  <a:srgbClr val="0000FF"/>
                </a:solidFill>
              </a:rPr>
              <a:t>虚拟综合属性</a:t>
            </a:r>
            <a:r>
              <a:rPr lang="zh-CN" altLang="en-US" dirty="0" smtClean="0"/>
              <a:t>。</a:t>
            </a:r>
          </a:p>
          <a:p>
            <a:pPr lvl="1" eaLnBrk="1" hangingPunct="1"/>
            <a:r>
              <a:rPr lang="zh-CN" altLang="en-US" dirty="0" smtClean="0"/>
              <a:t>虚属性和符号‘</a:t>
            </a:r>
            <a:r>
              <a:rPr lang="en-US" altLang="zh-CN" dirty="0" smtClean="0"/>
              <a:t>=’</a:t>
            </a:r>
            <a:r>
              <a:rPr lang="zh-CN" altLang="en-US" dirty="0" smtClean="0"/>
              <a:t>都没有表示出来。</a:t>
            </a:r>
            <a:endParaRPr lang="en-US" altLang="zh-CN" dirty="0" smtClean="0"/>
          </a:p>
          <a:p>
            <a:pPr lvl="1" eaLnBrk="1" hangingPunct="1"/>
            <a:r>
              <a:rPr lang="zh-CN" altLang="en-US" dirty="0" smtClean="0"/>
              <a:t>比如：</a:t>
            </a:r>
            <a:r>
              <a:rPr lang="en-US" altLang="zh-CN" dirty="0" smtClean="0">
                <a:latin typeface="Times New Roman" panose="02020603050405020304" pitchFamily="18" charset="0"/>
                <a:cs typeface="Times New Roman" panose="02020603050405020304" pitchFamily="18" charset="0"/>
              </a:rPr>
              <a:t>print(</a:t>
            </a:r>
            <a:r>
              <a:rPr lang="en-US" altLang="zh-CN" dirty="0" err="1" smtClean="0">
                <a:latin typeface="Times New Roman" panose="02020603050405020304" pitchFamily="18" charset="0"/>
                <a:cs typeface="Times New Roman" panose="02020603050405020304" pitchFamily="18" charset="0"/>
              </a:rPr>
              <a:t>E.val</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up)">
                                      <p:cBhvr>
                                        <p:cTn id="7" dur="500"/>
                                        <p:tgtEl>
                                          <p:spTgt spid="199683">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9683">
                                            <p:txEl>
                                              <p:pRg st="1" end="1"/>
                                            </p:txEl>
                                          </p:spTgt>
                                        </p:tgtEl>
                                        <p:attrNameLst>
                                          <p:attrName>style.visibility</p:attrName>
                                        </p:attrNameLst>
                                      </p:cBhvr>
                                      <p:to>
                                        <p:strVal val="visible"/>
                                      </p:to>
                                    </p:set>
                                    <p:animEffect transition="in" filter="wipe(up)">
                                      <p:cBhvr>
                                        <p:cTn id="11" dur="500"/>
                                        <p:tgtEl>
                                          <p:spTgt spid="19968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9683">
                                            <p:txEl>
                                              <p:pRg st="2" end="2"/>
                                            </p:txEl>
                                          </p:spTgt>
                                        </p:tgtEl>
                                        <p:attrNameLst>
                                          <p:attrName>style.visibility</p:attrName>
                                        </p:attrNameLst>
                                      </p:cBhvr>
                                      <p:to>
                                        <p:strVal val="visible"/>
                                      </p:to>
                                    </p:set>
                                    <p:animEffect transition="in" filter="wipe(up)">
                                      <p:cBhvr>
                                        <p:cTn id="15" dur="500"/>
                                        <p:tgtEl>
                                          <p:spTgt spid="1996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99683">
                                            <p:txEl>
                                              <p:pRg st="3" end="3"/>
                                            </p:txEl>
                                          </p:spTgt>
                                        </p:tgtEl>
                                        <p:attrNameLst>
                                          <p:attrName>style.visibility</p:attrName>
                                        </p:attrNameLst>
                                      </p:cBhvr>
                                      <p:to>
                                        <p:strVal val="visible"/>
                                      </p:to>
                                    </p:set>
                                    <p:animEffect transition="in" filter="wipe(up)">
                                      <p:cBhvr>
                                        <p:cTn id="20" dur="500"/>
                                        <p:tgtEl>
                                          <p:spTgt spid="199683">
                                            <p:txEl>
                                              <p:pRg st="3" end="3"/>
                                            </p:txEl>
                                          </p:spTgt>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99683">
                                            <p:txEl>
                                              <p:pRg st="4" end="4"/>
                                            </p:txEl>
                                          </p:spTgt>
                                        </p:tgtEl>
                                        <p:attrNameLst>
                                          <p:attrName>style.visibility</p:attrName>
                                        </p:attrNameLst>
                                      </p:cBhvr>
                                      <p:to>
                                        <p:strVal val="visible"/>
                                      </p:to>
                                    </p:set>
                                    <p:animEffect transition="in" filter="wipe(up)">
                                      <p:cBhvr>
                                        <p:cTn id="24" dur="500"/>
                                        <p:tgtEl>
                                          <p:spTgt spid="199683">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99683">
                                            <p:txEl>
                                              <p:pRg st="5" end="5"/>
                                            </p:txEl>
                                          </p:spTgt>
                                        </p:tgtEl>
                                        <p:attrNameLst>
                                          <p:attrName>style.visibility</p:attrName>
                                        </p:attrNameLst>
                                      </p:cBhvr>
                                      <p:to>
                                        <p:strVal val="visible"/>
                                      </p:to>
                                    </p:set>
                                    <p:animEffect transition="in" filter="wipe(up)">
                                      <p:cBhvr>
                                        <p:cTn id="28" dur="500"/>
                                        <p:tgtEl>
                                          <p:spTgt spid="199683">
                                            <p:txEl>
                                              <p:pRg st="5" end="5"/>
                                            </p:txEl>
                                          </p:spTgt>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99683">
                                            <p:txEl>
                                              <p:pRg st="6" end="6"/>
                                            </p:txEl>
                                          </p:spTgt>
                                        </p:tgtEl>
                                        <p:attrNameLst>
                                          <p:attrName>style.visibility</p:attrName>
                                        </p:attrNameLst>
                                      </p:cBhvr>
                                      <p:to>
                                        <p:strVal val="visible"/>
                                      </p:to>
                                    </p:set>
                                    <p:animEffect transition="in" filter="wipe(up)">
                                      <p:cBhvr>
                                        <p:cTn id="32" dur="500"/>
                                        <p:tgtEl>
                                          <p:spTgt spid="199683">
                                            <p:txEl>
                                              <p:pRg st="6" end="6"/>
                                            </p:txEl>
                                          </p:spTgt>
                                        </p:tgtEl>
                                      </p:cBhvr>
                                    </p:animEffect>
                                  </p:childTnLst>
                                </p:cTn>
                              </p:par>
                            </p:childTnLst>
                          </p:cTn>
                        </p:par>
                        <p:par>
                          <p:cTn id="33" fill="hold" nodeType="afterGroup">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99683">
                                            <p:txEl>
                                              <p:pRg st="7" end="7"/>
                                            </p:txEl>
                                          </p:spTgt>
                                        </p:tgtEl>
                                        <p:attrNameLst>
                                          <p:attrName>style.visibility</p:attrName>
                                        </p:attrNameLst>
                                      </p:cBhvr>
                                      <p:to>
                                        <p:strVal val="visible"/>
                                      </p:to>
                                    </p:set>
                                    <p:animEffect transition="in" filter="wipe(up)">
                                      <p:cBhvr>
                                        <p:cTn id="36" dur="500"/>
                                        <p:tgtEl>
                                          <p:spTgt spid="199683">
                                            <p:txEl>
                                              <p:pRg st="7" end="7"/>
                                            </p:txEl>
                                          </p:spTgt>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199683">
                                            <p:txEl>
                                              <p:pRg st="8" end="8"/>
                                            </p:txEl>
                                          </p:spTgt>
                                        </p:tgtEl>
                                        <p:attrNameLst>
                                          <p:attrName>style.visibility</p:attrName>
                                        </p:attrNameLst>
                                      </p:cBhvr>
                                      <p:to>
                                        <p:strVal val="visible"/>
                                      </p:to>
                                    </p:set>
                                    <p:animEffect transition="in" filter="wipe(up)">
                                      <p:cBhvr>
                                        <p:cTn id="40" dur="500"/>
                                        <p:tgtEl>
                                          <p:spTgt spid="1996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uiExpand="1"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2F9336B-C5CE-43FA-A75A-4D39C1DE77AB}" type="slidenum">
              <a:rPr lang="en-US" altLang="zh-CN" sz="1400" b="0" smtClean="0">
                <a:latin typeface="Times New Roman" pitchFamily="18" charset="0"/>
              </a:rPr>
              <a:pPr eaLnBrk="1" hangingPunct="1"/>
              <a:t>15</a:t>
            </a:fld>
            <a:endParaRPr lang="en-US" altLang="zh-CN" sz="1400" b="0" smtClean="0">
              <a:latin typeface="Times New Roman" pitchFamily="18" charset="0"/>
            </a:endParaRPr>
          </a:p>
        </p:txBody>
      </p:sp>
      <p:sp>
        <p:nvSpPr>
          <p:cNvPr id="15363" name="Rectangle 2"/>
          <p:cNvSpPr>
            <a:spLocks noGrp="1" noChangeArrowheads="1"/>
          </p:cNvSpPr>
          <p:nvPr>
            <p:ph type="title"/>
          </p:nvPr>
        </p:nvSpPr>
        <p:spPr>
          <a:xfrm>
            <a:off x="304800" y="152400"/>
            <a:ext cx="8610600" cy="558800"/>
          </a:xfrm>
        </p:spPr>
        <p:txBody>
          <a:bodyPr/>
          <a:lstStyle/>
          <a:p>
            <a:pPr eaLnBrk="1" hangingPunct="1"/>
            <a:r>
              <a:rPr lang="zh-CN" altLang="en-US" sz="3600" dirty="0" smtClean="0">
                <a:latin typeface="宋体" pitchFamily="2" charset="-122"/>
              </a:rPr>
              <a:t>简单算术表达式求值的语法制导定义</a:t>
            </a:r>
          </a:p>
        </p:txBody>
      </p:sp>
      <p:sp>
        <p:nvSpPr>
          <p:cNvPr id="200707" name="Rectangle 3"/>
          <p:cNvSpPr>
            <a:spLocks noGrp="1" noChangeArrowheads="1"/>
          </p:cNvSpPr>
          <p:nvPr>
            <p:ph type="body" idx="1"/>
          </p:nvPr>
        </p:nvSpPr>
        <p:spPr>
          <a:xfrm>
            <a:off x="296863" y="4724400"/>
            <a:ext cx="8648700" cy="1981200"/>
          </a:xfrm>
        </p:spPr>
        <p:txBody>
          <a:bodyPr/>
          <a:lstStyle/>
          <a:p>
            <a:pPr eaLnBrk="1" hangingPunct="1"/>
            <a:r>
              <a:rPr lang="zh-CN" altLang="en-US" sz="2400" dirty="0" smtClean="0">
                <a:solidFill>
                  <a:srgbClr val="0000FF"/>
                </a:solidFill>
                <a:latin typeface="Times New Roman" panose="02020603050405020304" pitchFamily="18" charset="0"/>
                <a:cs typeface="Times New Roman" panose="02020603050405020304" pitchFamily="18" charset="0"/>
              </a:rPr>
              <a:t>综合属性</a:t>
            </a:r>
            <a:r>
              <a:rPr lang="en-US" altLang="zh-CN" sz="2400" dirty="0" err="1" smtClean="0">
                <a:latin typeface="Times New Roman" panose="02020603050405020304" pitchFamily="18" charset="0"/>
                <a:cs typeface="Times New Roman" panose="02020603050405020304" pitchFamily="18" charset="0"/>
              </a:rPr>
              <a:t>val</a:t>
            </a:r>
            <a:r>
              <a:rPr lang="zh-CN" altLang="en-US" sz="2400" dirty="0" smtClean="0">
                <a:latin typeface="Times New Roman" panose="02020603050405020304" pitchFamily="18" charset="0"/>
                <a:cs typeface="Times New Roman" panose="02020603050405020304" pitchFamily="18" charset="0"/>
              </a:rPr>
              <a:t>与每一个非终结符号</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相联系</a:t>
            </a:r>
          </a:p>
          <a:p>
            <a:pPr lvl="1" eaLnBrk="1" hangingPunct="1"/>
            <a:r>
              <a:rPr lang="zh-CN" altLang="en-US" sz="2000" dirty="0" smtClean="0">
                <a:latin typeface="Times New Roman" panose="02020603050405020304" pitchFamily="18" charset="0"/>
                <a:cs typeface="Times New Roman" panose="02020603050405020304" pitchFamily="18" charset="0"/>
              </a:rPr>
              <a:t>表示相应非终结符号所代表的子表达式的整数值</a:t>
            </a:r>
          </a:p>
          <a:p>
            <a:pPr eaLnBrk="1" hangingPunct="1"/>
            <a:r>
              <a:rPr lang="en-US" altLang="zh-CN" sz="2400" dirty="0" smtClean="0">
                <a:latin typeface="Times New Roman" panose="02020603050405020304" pitchFamily="18" charset="0"/>
                <a:cs typeface="Times New Roman" panose="02020603050405020304" pitchFamily="18" charset="0"/>
              </a:rPr>
              <a:t>L</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的语义规则是一个过程，打印出由</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产生的算术表达式的值，可以认为是非终结符号</a:t>
            </a:r>
            <a:r>
              <a:rPr lang="en-US" altLang="zh-CN" sz="2400" dirty="0" smtClean="0">
                <a:solidFill>
                  <a:srgbClr val="0000FF"/>
                </a:solidFill>
                <a:latin typeface="Times New Roman" panose="02020603050405020304" pitchFamily="18" charset="0"/>
                <a:cs typeface="Times New Roman" panose="02020603050405020304" pitchFamily="18" charset="0"/>
              </a:rPr>
              <a:t>L</a:t>
            </a:r>
            <a:r>
              <a:rPr lang="zh-CN" altLang="en-US" sz="2400" dirty="0" smtClean="0">
                <a:solidFill>
                  <a:srgbClr val="0000FF"/>
                </a:solidFill>
                <a:latin typeface="Times New Roman" panose="02020603050405020304" pitchFamily="18" charset="0"/>
                <a:cs typeface="Times New Roman" panose="02020603050405020304" pitchFamily="18" charset="0"/>
              </a:rPr>
              <a:t>的一个虚拟综合属性</a:t>
            </a:r>
            <a:r>
              <a:rPr lang="zh-CN" altLang="en-US" sz="2400"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p:txBody>
      </p:sp>
      <p:grpSp>
        <p:nvGrpSpPr>
          <p:cNvPr id="200708" name="Group 4"/>
          <p:cNvGrpSpPr>
            <a:grpSpLocks/>
          </p:cNvGrpSpPr>
          <p:nvPr/>
        </p:nvGrpSpPr>
        <p:grpSpPr bwMode="auto">
          <a:xfrm>
            <a:off x="1447800" y="991825"/>
            <a:ext cx="5562600" cy="3606800"/>
            <a:chOff x="912" y="792"/>
            <a:chExt cx="3504" cy="2272"/>
          </a:xfrm>
        </p:grpSpPr>
        <p:sp>
          <p:nvSpPr>
            <p:cNvPr id="15366" name="Text Box 5"/>
            <p:cNvSpPr txBox="1">
              <a:spLocks noChangeArrowheads="1"/>
            </p:cNvSpPr>
            <p:nvPr/>
          </p:nvSpPr>
          <p:spPr bwMode="auto">
            <a:xfrm>
              <a:off x="912" y="792"/>
              <a:ext cx="1104" cy="2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zh-CN" altLang="en-US" dirty="0">
                  <a:latin typeface="Times New Roman" panose="02020603050405020304" pitchFamily="18" charset="0"/>
                  <a:ea typeface="宋体" pitchFamily="2" charset="-122"/>
                  <a:cs typeface="Times New Roman" panose="02020603050405020304" pitchFamily="18" charset="0"/>
                </a:rPr>
                <a:t>产生式       </a:t>
              </a:r>
            </a:p>
            <a:p>
              <a:pPr eaLnBrk="1" hangingPunct="1">
                <a:lnSpc>
                  <a:spcPct val="120000"/>
                </a:lnSpc>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L</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E</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E</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E</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+T</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E</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T</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T</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T</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*F</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T</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F</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F</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(E) </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F</a:t>
              </a:r>
              <a:r>
                <a:rPr lang="en-US" altLang="zh-CN" dirty="0" err="1">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err="1">
                  <a:latin typeface="Times New Roman" panose="02020603050405020304" pitchFamily="18" charset="0"/>
                  <a:ea typeface="宋体" pitchFamily="2" charset="-122"/>
                  <a:cs typeface="Times New Roman" panose="02020603050405020304" pitchFamily="18" charset="0"/>
                </a:rPr>
                <a:t>digit</a:t>
              </a:r>
              <a:endParaRPr lang="en-US" altLang="zh-CN" dirty="0">
                <a:latin typeface="Times New Roman" panose="02020603050405020304" pitchFamily="18" charset="0"/>
                <a:ea typeface="宋体" pitchFamily="2" charset="-122"/>
                <a:cs typeface="Times New Roman" panose="02020603050405020304" pitchFamily="18" charset="0"/>
              </a:endParaRPr>
            </a:p>
          </p:txBody>
        </p:sp>
        <p:sp>
          <p:nvSpPr>
            <p:cNvPr id="15367" name="Line 6"/>
            <p:cNvSpPr>
              <a:spLocks noChangeShapeType="1"/>
            </p:cNvSpPr>
            <p:nvPr/>
          </p:nvSpPr>
          <p:spPr bwMode="auto">
            <a:xfrm>
              <a:off x="912" y="1065"/>
              <a:ext cx="35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68" name="Line 7"/>
            <p:cNvSpPr>
              <a:spLocks noChangeShapeType="1"/>
            </p:cNvSpPr>
            <p:nvPr/>
          </p:nvSpPr>
          <p:spPr bwMode="auto">
            <a:xfrm>
              <a:off x="912" y="1348"/>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69" name="Line 8"/>
            <p:cNvSpPr>
              <a:spLocks noChangeShapeType="1"/>
            </p:cNvSpPr>
            <p:nvPr/>
          </p:nvSpPr>
          <p:spPr bwMode="auto">
            <a:xfrm>
              <a:off x="912" y="1632"/>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0" name="Line 9"/>
            <p:cNvSpPr>
              <a:spLocks noChangeShapeType="1"/>
            </p:cNvSpPr>
            <p:nvPr/>
          </p:nvSpPr>
          <p:spPr bwMode="auto">
            <a:xfrm>
              <a:off x="912" y="1915"/>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1" name="Line 10"/>
            <p:cNvSpPr>
              <a:spLocks noChangeShapeType="1"/>
            </p:cNvSpPr>
            <p:nvPr/>
          </p:nvSpPr>
          <p:spPr bwMode="auto">
            <a:xfrm>
              <a:off x="912" y="2199"/>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2" name="Line 11"/>
            <p:cNvSpPr>
              <a:spLocks noChangeShapeType="1"/>
            </p:cNvSpPr>
            <p:nvPr/>
          </p:nvSpPr>
          <p:spPr bwMode="auto">
            <a:xfrm>
              <a:off x="912" y="2454"/>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3" name="Line 12"/>
            <p:cNvSpPr>
              <a:spLocks noChangeShapeType="1"/>
            </p:cNvSpPr>
            <p:nvPr/>
          </p:nvSpPr>
          <p:spPr bwMode="auto">
            <a:xfrm>
              <a:off x="912" y="2737"/>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4" name="Text Box 13"/>
            <p:cNvSpPr txBox="1">
              <a:spLocks noChangeArrowheads="1"/>
            </p:cNvSpPr>
            <p:nvPr/>
          </p:nvSpPr>
          <p:spPr bwMode="auto">
            <a:xfrm>
              <a:off x="2016" y="792"/>
              <a:ext cx="2400" cy="2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zh-CN" altLang="en-US" dirty="0">
                  <a:latin typeface="Times New Roman" panose="02020603050405020304" pitchFamily="18" charset="0"/>
                  <a:ea typeface="宋体" pitchFamily="2" charset="-122"/>
                  <a:cs typeface="Times New Roman" panose="02020603050405020304" pitchFamily="18" charset="0"/>
                </a:rPr>
                <a:t>语义规则	</a:t>
              </a:r>
            </a:p>
            <a:p>
              <a:pPr eaLnBrk="1" hangingPunct="1">
                <a:lnSpc>
                  <a:spcPct val="120000"/>
                </a:lnSpc>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print(</a:t>
              </a:r>
              <a:r>
                <a:rPr lang="en-US" altLang="zh-CN" dirty="0" err="1">
                  <a:latin typeface="Times New Roman" panose="02020603050405020304" pitchFamily="18" charset="0"/>
                  <a:ea typeface="宋体" pitchFamily="2" charset="-122"/>
                  <a:cs typeface="Times New Roman" panose="02020603050405020304" pitchFamily="18" charset="0"/>
                </a:rPr>
                <a:t>E.val</a:t>
              </a:r>
              <a:r>
                <a:rPr lang="en-US" altLang="zh-CN" dirty="0">
                  <a:latin typeface="Times New Roman" panose="02020603050405020304" pitchFamily="18" charset="0"/>
                  <a:ea typeface="宋体" pitchFamily="2" charset="-122"/>
                  <a:cs typeface="Times New Roman" panose="02020603050405020304" pitchFamily="18" charset="0"/>
                </a:rPr>
                <a:t>)	</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E.val</a:t>
              </a:r>
              <a:r>
                <a:rPr lang="en-US" altLang="zh-CN" dirty="0">
                  <a:latin typeface="Times New Roman" panose="02020603050405020304" pitchFamily="18" charset="0"/>
                  <a:ea typeface="宋体" pitchFamily="2" charset="-122"/>
                  <a:cs typeface="Times New Roman" panose="02020603050405020304" pitchFamily="18" charset="0"/>
                </a:rPr>
                <a:t>=E</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.val+T.val</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E.val</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T.val</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T.val</a:t>
              </a:r>
              <a:r>
                <a:rPr lang="en-US" altLang="zh-CN" dirty="0">
                  <a:latin typeface="Times New Roman" panose="02020603050405020304" pitchFamily="18" charset="0"/>
                  <a:ea typeface="宋体" pitchFamily="2" charset="-122"/>
                  <a:cs typeface="Times New Roman" panose="02020603050405020304" pitchFamily="18" charset="0"/>
                </a:rPr>
                <a:t>=T</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.val*</a:t>
              </a:r>
              <a:r>
                <a:rPr lang="en-US" altLang="zh-CN" dirty="0" err="1">
                  <a:latin typeface="Times New Roman" panose="02020603050405020304" pitchFamily="18" charset="0"/>
                  <a:ea typeface="宋体" pitchFamily="2" charset="-122"/>
                  <a:cs typeface="Times New Roman" panose="02020603050405020304" pitchFamily="18" charset="0"/>
                </a:rPr>
                <a:t>F.val</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T.val</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F.val</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F.val</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E.val</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F.val</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digit.lexval</a:t>
              </a:r>
              <a:r>
                <a:rPr lang="en-US" altLang="zh-CN" dirty="0">
                  <a:latin typeface="Times New Roman" panose="02020603050405020304" pitchFamily="18" charset="0"/>
                  <a:ea typeface="宋体" pitchFamily="2" charset="-122"/>
                  <a:cs typeface="Times New Roman" panose="02020603050405020304" pitchFamily="18" charset="0"/>
                </a:rPr>
                <a:t>   </a:t>
              </a:r>
            </a:p>
          </p:txBody>
        </p:sp>
      </p:grpSp>
      <p:graphicFrame>
        <p:nvGraphicFramePr>
          <p:cNvPr id="156674" name="Object 15">
            <a:hlinkClick r:id="rId4" action="ppaction://hlinksldjump"/>
          </p:cNvPr>
          <p:cNvGraphicFramePr>
            <a:graphicFrameLocks noChangeAspect="1"/>
          </p:cNvGraphicFramePr>
          <p:nvPr/>
        </p:nvGraphicFramePr>
        <p:xfrm>
          <a:off x="8534400" y="152400"/>
          <a:ext cx="461963" cy="538163"/>
        </p:xfrm>
        <a:graphic>
          <a:graphicData uri="http://schemas.openxmlformats.org/presentationml/2006/ole">
            <mc:AlternateContent xmlns:mc="http://schemas.openxmlformats.org/markup-compatibility/2006">
              <mc:Choice xmlns:v="urn:schemas-microsoft-com:vml" Requires="v">
                <p:oleObj spid="_x0000_s156675" name="剪辑" r:id="rId5" imgW="3543101" imgH="4123546" progId="">
                  <p:embed/>
                </p:oleObj>
              </mc:Choice>
              <mc:Fallback>
                <p:oleObj name="剪辑" r:id="rId5" imgW="3543101" imgH="4123546" progId="">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4400" y="152400"/>
                        <a:ext cx="46196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0708"/>
                                        </p:tgtEl>
                                        <p:attrNameLst>
                                          <p:attrName>style.visibility</p:attrName>
                                        </p:attrNameLst>
                                      </p:cBhvr>
                                      <p:to>
                                        <p:strVal val="visible"/>
                                      </p:to>
                                    </p:set>
                                    <p:animEffect transition="in" filter="wipe(up)">
                                      <p:cBhvr>
                                        <p:cTn id="7" dur="500"/>
                                        <p:tgtEl>
                                          <p:spTgt spid="200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0707">
                                            <p:txEl>
                                              <p:pRg st="0" end="0"/>
                                            </p:txEl>
                                          </p:spTgt>
                                        </p:tgtEl>
                                        <p:attrNameLst>
                                          <p:attrName>style.visibility</p:attrName>
                                        </p:attrNameLst>
                                      </p:cBhvr>
                                      <p:to>
                                        <p:strVal val="visible"/>
                                      </p:to>
                                    </p:set>
                                    <p:animEffect transition="in" filter="wipe(up)">
                                      <p:cBhvr>
                                        <p:cTn id="12" dur="500"/>
                                        <p:tgtEl>
                                          <p:spTgt spid="200707">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00707">
                                            <p:txEl>
                                              <p:pRg st="1" end="1"/>
                                            </p:txEl>
                                          </p:spTgt>
                                        </p:tgtEl>
                                        <p:attrNameLst>
                                          <p:attrName>style.visibility</p:attrName>
                                        </p:attrNameLst>
                                      </p:cBhvr>
                                      <p:to>
                                        <p:strVal val="visible"/>
                                      </p:to>
                                    </p:set>
                                    <p:animEffect transition="in" filter="wipe(up)">
                                      <p:cBhvr>
                                        <p:cTn id="16" dur="500"/>
                                        <p:tgtEl>
                                          <p:spTgt spid="20070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00707">
                                            <p:txEl>
                                              <p:pRg st="2" end="2"/>
                                            </p:txEl>
                                          </p:spTgt>
                                        </p:tgtEl>
                                        <p:attrNameLst>
                                          <p:attrName>style.visibility</p:attrName>
                                        </p:attrNameLst>
                                      </p:cBhvr>
                                      <p:to>
                                        <p:strVal val="visible"/>
                                      </p:to>
                                    </p:set>
                                    <p:animEffect transition="in" filter="wipe(up)">
                                      <p:cBhvr>
                                        <p:cTn id="21" dur="500"/>
                                        <p:tgtEl>
                                          <p:spTgt spid="200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91353BC-18D0-4D4B-BA93-84AEA877DC16}" type="slidenum">
              <a:rPr lang="en-US" altLang="zh-CN" sz="1400" b="0" smtClean="0">
                <a:latin typeface="Times New Roman" pitchFamily="18" charset="0"/>
              </a:rPr>
              <a:pPr eaLnBrk="1" hangingPunct="1"/>
              <a:t>16</a:t>
            </a:fld>
            <a:endParaRPr lang="en-US" altLang="zh-CN" sz="1400" b="0" smtClean="0">
              <a:latin typeface="Times New Roman" pitchFamily="18" charset="0"/>
            </a:endParaRPr>
          </a:p>
        </p:txBody>
      </p:sp>
      <p:sp>
        <p:nvSpPr>
          <p:cNvPr id="16387" name="Rectangle 2"/>
          <p:cNvSpPr>
            <a:spLocks noGrp="1" noChangeArrowheads="1"/>
          </p:cNvSpPr>
          <p:nvPr>
            <p:ph type="title"/>
          </p:nvPr>
        </p:nvSpPr>
        <p:spPr/>
        <p:txBody>
          <a:bodyPr/>
          <a:lstStyle/>
          <a:p>
            <a:pPr eaLnBrk="1" hangingPunct="1"/>
            <a:r>
              <a:rPr lang="zh-CN" altLang="en-US" smtClean="0"/>
              <a:t>综合属性</a:t>
            </a:r>
          </a:p>
        </p:txBody>
      </p:sp>
      <p:sp>
        <p:nvSpPr>
          <p:cNvPr id="202755" name="Rectangle 3"/>
          <p:cNvSpPr>
            <a:spLocks noGrp="1" noChangeArrowheads="1"/>
          </p:cNvSpPr>
          <p:nvPr>
            <p:ph type="body" idx="1"/>
          </p:nvPr>
        </p:nvSpPr>
        <p:spPr/>
        <p:txBody>
          <a:bodyPr/>
          <a:lstStyle/>
          <a:p>
            <a:pPr eaLnBrk="1" hangingPunct="1"/>
            <a:r>
              <a:rPr lang="zh-CN" altLang="en-US" smtClean="0">
                <a:latin typeface="宋体" pitchFamily="2" charset="-122"/>
              </a:rPr>
              <a:t>分析树中，如果一个结点的某一属性由其子结点的属性确定，则这种属性为该结点的</a:t>
            </a:r>
            <a:r>
              <a:rPr lang="zh-CN" altLang="en-US" smtClean="0">
                <a:solidFill>
                  <a:srgbClr val="0000FF"/>
                </a:solidFill>
                <a:latin typeface="宋体" pitchFamily="2" charset="-122"/>
              </a:rPr>
              <a:t>综合属性。</a:t>
            </a:r>
          </a:p>
          <a:p>
            <a:pPr eaLnBrk="1" hangingPunct="1"/>
            <a:r>
              <a:rPr lang="zh-CN" altLang="en-US" smtClean="0">
                <a:latin typeface="宋体" pitchFamily="2" charset="-122"/>
              </a:rPr>
              <a:t>如果一个语法制导定义仅仅使用综合属性，则称这种语法制导定义为</a:t>
            </a:r>
            <a:r>
              <a:rPr lang="en-US" altLang="zh-CN" smtClean="0">
                <a:solidFill>
                  <a:srgbClr val="0000FF"/>
                </a:solidFill>
                <a:latin typeface="Verdana" pitchFamily="34" charset="0"/>
              </a:rPr>
              <a:t>S-</a:t>
            </a:r>
            <a:r>
              <a:rPr lang="zh-CN" altLang="en-US" smtClean="0">
                <a:solidFill>
                  <a:srgbClr val="0000FF"/>
                </a:solidFill>
                <a:latin typeface="宋体" pitchFamily="2" charset="-122"/>
              </a:rPr>
              <a:t>属性定义</a:t>
            </a:r>
            <a:r>
              <a:rPr lang="zh-CN" altLang="en-US" smtClean="0">
                <a:latin typeface="宋体" pitchFamily="2" charset="-122"/>
              </a:rPr>
              <a:t>。</a:t>
            </a:r>
          </a:p>
          <a:p>
            <a:pPr eaLnBrk="1" hangingPunct="1"/>
            <a:r>
              <a:rPr lang="zh-CN" altLang="en-US" smtClean="0">
                <a:latin typeface="宋体" pitchFamily="2" charset="-122"/>
              </a:rPr>
              <a:t>对于</a:t>
            </a:r>
            <a:r>
              <a:rPr lang="en-US" altLang="zh-CN" smtClean="0">
                <a:latin typeface="Verdana" pitchFamily="34" charset="0"/>
              </a:rPr>
              <a:t>S-</a:t>
            </a:r>
            <a:r>
              <a:rPr lang="zh-CN" altLang="en-US" smtClean="0">
                <a:latin typeface="宋体" pitchFamily="2" charset="-122"/>
              </a:rPr>
              <a:t>属性定义，通常采用</a:t>
            </a:r>
            <a:r>
              <a:rPr lang="zh-CN" altLang="en-US" smtClean="0">
                <a:solidFill>
                  <a:srgbClr val="0000FF"/>
                </a:solidFill>
                <a:latin typeface="宋体" pitchFamily="2" charset="-122"/>
              </a:rPr>
              <a:t>自底向上</a:t>
            </a:r>
            <a:r>
              <a:rPr lang="zh-CN" altLang="en-US" smtClean="0">
                <a:latin typeface="宋体" pitchFamily="2" charset="-122"/>
              </a:rPr>
              <a:t>的方法对其分析树加注释，即从树叶到树根，按照语义规则计算每个结点的属性值。</a:t>
            </a:r>
          </a:p>
          <a:p>
            <a:pPr eaLnBrk="1" hangingPunct="1"/>
            <a:r>
              <a:rPr lang="zh-CN" altLang="en-US" smtClean="0">
                <a:latin typeface="宋体" pitchFamily="2" charset="-122"/>
              </a:rPr>
              <a:t>简单台式计算机的语法制导定义是</a:t>
            </a:r>
            <a:r>
              <a:rPr lang="en-US" altLang="zh-CN" smtClean="0">
                <a:latin typeface="Verdana" pitchFamily="34" charset="0"/>
              </a:rPr>
              <a:t>S-</a:t>
            </a:r>
            <a:r>
              <a:rPr lang="zh-CN" altLang="en-US" smtClean="0">
                <a:latin typeface="宋体" pitchFamily="2" charset="-122"/>
              </a:rPr>
              <a:t>属性定义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wipe(up)">
                                      <p:cBhvr>
                                        <p:cTn id="7" dur="500"/>
                                        <p:tgtEl>
                                          <p:spTgt spid="20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wipe(up)">
                                      <p:cBhvr>
                                        <p:cTn id="12" dur="500"/>
                                        <p:tgtEl>
                                          <p:spTgt spid="202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Effect transition="in" filter="wipe(up)">
                                      <p:cBhvr>
                                        <p:cTn id="17" dur="500"/>
                                        <p:tgtEl>
                                          <p:spTgt spid="202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2755">
                                            <p:txEl>
                                              <p:pRg st="3" end="3"/>
                                            </p:txEl>
                                          </p:spTgt>
                                        </p:tgtEl>
                                        <p:attrNameLst>
                                          <p:attrName>style.visibility</p:attrName>
                                        </p:attrNameLst>
                                      </p:cBhvr>
                                      <p:to>
                                        <p:strVal val="visible"/>
                                      </p:to>
                                    </p:set>
                                    <p:animEffect transition="in" filter="wipe(up)">
                                      <p:cBhvr>
                                        <p:cTn id="22" dur="500"/>
                                        <p:tgtEl>
                                          <p:spTgt spid="202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8621" y="998458"/>
            <a:ext cx="5980343" cy="4680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B116DBB-92C4-4349-A615-79D77559DCC0}" type="slidenum">
              <a:rPr lang="en-US" altLang="zh-CN" sz="1400" b="0" smtClean="0">
                <a:latin typeface="Times New Roman" pitchFamily="18" charset="0"/>
              </a:rPr>
              <a:pPr eaLnBrk="1" hangingPunct="1"/>
              <a:t>17</a:t>
            </a:fld>
            <a:endParaRPr lang="en-US" altLang="zh-CN" sz="1400" b="0" smtClean="0">
              <a:latin typeface="Times New Roman" pitchFamily="18" charset="0"/>
            </a:endParaRPr>
          </a:p>
        </p:txBody>
      </p:sp>
      <p:sp>
        <p:nvSpPr>
          <p:cNvPr id="17411" name="Rectangle 2"/>
          <p:cNvSpPr>
            <a:spLocks noGrp="1" noChangeArrowheads="1"/>
          </p:cNvSpPr>
          <p:nvPr>
            <p:ph type="title"/>
          </p:nvPr>
        </p:nvSpPr>
        <p:spPr>
          <a:xfrm>
            <a:off x="304800" y="152400"/>
            <a:ext cx="8610600" cy="614363"/>
          </a:xfrm>
        </p:spPr>
        <p:txBody>
          <a:bodyPr/>
          <a:lstStyle/>
          <a:p>
            <a:pPr eaLnBrk="1" hangingPunct="1"/>
            <a:r>
              <a:rPr lang="en-US" altLang="zh-CN" sz="3600" dirty="0" smtClean="0">
                <a:latin typeface="Verdana" pitchFamily="34" charset="0"/>
              </a:rPr>
              <a:t>6+7*8</a:t>
            </a:r>
            <a:r>
              <a:rPr lang="zh-CN" altLang="en-US" sz="3600" dirty="0" smtClean="0">
                <a:latin typeface="宋体" pitchFamily="2" charset="-122"/>
              </a:rPr>
              <a:t>的分析树加注释的过程</a:t>
            </a:r>
          </a:p>
        </p:txBody>
      </p:sp>
      <p:sp>
        <p:nvSpPr>
          <p:cNvPr id="204803" name="Rectangle 3"/>
          <p:cNvSpPr>
            <a:spLocks noGrp="1" noChangeArrowheads="1"/>
          </p:cNvSpPr>
          <p:nvPr>
            <p:ph type="body" idx="1"/>
          </p:nvPr>
        </p:nvSpPr>
        <p:spPr>
          <a:xfrm>
            <a:off x="609600" y="5867400"/>
            <a:ext cx="8335963" cy="685800"/>
          </a:xfrm>
        </p:spPr>
        <p:txBody>
          <a:bodyPr/>
          <a:lstStyle/>
          <a:p>
            <a:pPr eaLnBrk="1" hangingPunct="1"/>
            <a:r>
              <a:rPr lang="zh-CN" altLang="en-US" smtClean="0"/>
              <a:t>属性值的计算可以在语法分析过程中进行。</a:t>
            </a:r>
          </a:p>
        </p:txBody>
      </p:sp>
      <p:sp>
        <p:nvSpPr>
          <p:cNvPr id="204856" name="Text Box 56"/>
          <p:cNvSpPr txBox="1">
            <a:spLocks noChangeArrowheads="1"/>
          </p:cNvSpPr>
          <p:nvPr/>
        </p:nvSpPr>
        <p:spPr bwMode="auto">
          <a:xfrm>
            <a:off x="1511660" y="5274205"/>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lexval</a:t>
            </a:r>
            <a:r>
              <a:rPr lang="en-US" altLang="zh-CN" sz="2000" dirty="0" smtClean="0">
                <a:solidFill>
                  <a:srgbClr val="0000FF"/>
                </a:solidFill>
                <a:latin typeface="Times New Roman" pitchFamily="18" charset="0"/>
                <a:ea typeface="宋体" pitchFamily="2" charset="-122"/>
              </a:rPr>
              <a:t>=6</a:t>
            </a:r>
            <a:endParaRPr lang="en-US" altLang="zh-CN" sz="2000" dirty="0">
              <a:solidFill>
                <a:srgbClr val="0000FF"/>
              </a:solidFill>
              <a:latin typeface="Times New Roman" pitchFamily="18" charset="0"/>
              <a:ea typeface="宋体" pitchFamily="2" charset="-122"/>
            </a:endParaRPr>
          </a:p>
        </p:txBody>
      </p:sp>
      <p:sp>
        <p:nvSpPr>
          <p:cNvPr id="204857" name="Text Box 57"/>
          <p:cNvSpPr txBox="1">
            <a:spLocks noChangeArrowheads="1"/>
          </p:cNvSpPr>
          <p:nvPr/>
        </p:nvSpPr>
        <p:spPr bwMode="auto">
          <a:xfrm>
            <a:off x="1511660" y="4366955"/>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=6</a:t>
            </a:r>
            <a:endParaRPr lang="en-US" altLang="zh-CN" sz="2000" dirty="0">
              <a:solidFill>
                <a:srgbClr val="0000FF"/>
              </a:solidFill>
              <a:latin typeface="Times New Roman" pitchFamily="18" charset="0"/>
              <a:ea typeface="宋体" pitchFamily="2" charset="-122"/>
            </a:endParaRPr>
          </a:p>
        </p:txBody>
      </p:sp>
      <p:sp>
        <p:nvSpPr>
          <p:cNvPr id="204858" name="Text Box 58"/>
          <p:cNvSpPr txBox="1">
            <a:spLocks noChangeArrowheads="1"/>
          </p:cNvSpPr>
          <p:nvPr/>
        </p:nvSpPr>
        <p:spPr bwMode="auto">
          <a:xfrm>
            <a:off x="1513248" y="3519010"/>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=6</a:t>
            </a:r>
            <a:endParaRPr lang="en-US" altLang="zh-CN" sz="2000" dirty="0">
              <a:solidFill>
                <a:srgbClr val="0000FF"/>
              </a:solidFill>
              <a:latin typeface="Times New Roman" pitchFamily="18" charset="0"/>
              <a:ea typeface="宋体" pitchFamily="2" charset="-122"/>
            </a:endParaRPr>
          </a:p>
        </p:txBody>
      </p:sp>
      <p:sp>
        <p:nvSpPr>
          <p:cNvPr id="204859" name="Text Box 59"/>
          <p:cNvSpPr txBox="1">
            <a:spLocks noChangeArrowheads="1"/>
          </p:cNvSpPr>
          <p:nvPr/>
        </p:nvSpPr>
        <p:spPr bwMode="auto">
          <a:xfrm>
            <a:off x="4031940" y="5274205"/>
            <a:ext cx="1175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lexval</a:t>
            </a:r>
            <a:r>
              <a:rPr lang="en-US" altLang="zh-CN" sz="2000" dirty="0" smtClean="0">
                <a:solidFill>
                  <a:srgbClr val="0000FF"/>
                </a:solidFill>
                <a:latin typeface="Times New Roman" pitchFamily="18" charset="0"/>
                <a:ea typeface="宋体" pitchFamily="2" charset="-122"/>
              </a:rPr>
              <a:t>=7</a:t>
            </a:r>
            <a:endParaRPr lang="en-US" altLang="zh-CN" sz="2000" dirty="0">
              <a:solidFill>
                <a:srgbClr val="0000FF"/>
              </a:solidFill>
              <a:latin typeface="Times New Roman" pitchFamily="18" charset="0"/>
              <a:ea typeface="宋体" pitchFamily="2" charset="-122"/>
            </a:endParaRPr>
          </a:p>
        </p:txBody>
      </p:sp>
      <p:sp>
        <p:nvSpPr>
          <p:cNvPr id="204860" name="Text Box 60"/>
          <p:cNvSpPr txBox="1">
            <a:spLocks noChangeArrowheads="1"/>
          </p:cNvSpPr>
          <p:nvPr/>
        </p:nvSpPr>
        <p:spPr bwMode="auto">
          <a:xfrm>
            <a:off x="4031940" y="4407495"/>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=7</a:t>
            </a:r>
            <a:endParaRPr lang="en-US" altLang="zh-CN" sz="2000" dirty="0">
              <a:solidFill>
                <a:srgbClr val="0000FF"/>
              </a:solidFill>
              <a:latin typeface="Times New Roman" pitchFamily="18" charset="0"/>
              <a:ea typeface="宋体" pitchFamily="2" charset="-122"/>
            </a:endParaRPr>
          </a:p>
        </p:txBody>
      </p:sp>
      <p:sp>
        <p:nvSpPr>
          <p:cNvPr id="204861" name="Text Box 61"/>
          <p:cNvSpPr txBox="1">
            <a:spLocks noChangeArrowheads="1"/>
          </p:cNvSpPr>
          <p:nvPr/>
        </p:nvSpPr>
        <p:spPr bwMode="auto">
          <a:xfrm>
            <a:off x="5389537" y="2618910"/>
            <a:ext cx="9909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=56</a:t>
            </a:r>
            <a:endParaRPr lang="en-US" altLang="zh-CN" sz="2000" dirty="0">
              <a:solidFill>
                <a:srgbClr val="0000FF"/>
              </a:solidFill>
              <a:latin typeface="Times New Roman" pitchFamily="18" charset="0"/>
              <a:ea typeface="宋体" pitchFamily="2" charset="-122"/>
            </a:endParaRPr>
          </a:p>
        </p:txBody>
      </p:sp>
      <p:sp>
        <p:nvSpPr>
          <p:cNvPr id="204863" name="Text Box 63"/>
          <p:cNvSpPr txBox="1">
            <a:spLocks noChangeArrowheads="1"/>
          </p:cNvSpPr>
          <p:nvPr/>
        </p:nvSpPr>
        <p:spPr bwMode="auto">
          <a:xfrm>
            <a:off x="6867255" y="4464115"/>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lexval</a:t>
            </a:r>
            <a:r>
              <a:rPr lang="en-US" altLang="zh-CN" sz="2000" dirty="0" smtClean="0">
                <a:solidFill>
                  <a:srgbClr val="0000FF"/>
                </a:solidFill>
                <a:latin typeface="Times New Roman" pitchFamily="18" charset="0"/>
                <a:ea typeface="宋体" pitchFamily="2" charset="-122"/>
              </a:rPr>
              <a:t>=8</a:t>
            </a:r>
            <a:endParaRPr lang="en-US" altLang="zh-CN" sz="2000" dirty="0">
              <a:solidFill>
                <a:srgbClr val="0000FF"/>
              </a:solidFill>
              <a:latin typeface="Times New Roman" pitchFamily="18" charset="0"/>
              <a:ea typeface="宋体" pitchFamily="2" charset="-122"/>
            </a:endParaRPr>
          </a:p>
        </p:txBody>
      </p:sp>
      <p:sp>
        <p:nvSpPr>
          <p:cNvPr id="204866" name="Text Box 66"/>
          <p:cNvSpPr txBox="1">
            <a:spLocks noChangeArrowheads="1"/>
          </p:cNvSpPr>
          <p:nvPr/>
        </p:nvSpPr>
        <p:spPr bwMode="auto">
          <a:xfrm>
            <a:off x="3482013" y="1791824"/>
            <a:ext cx="9909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=62</a:t>
            </a:r>
            <a:endParaRPr lang="en-US" altLang="zh-CN" sz="2000" dirty="0">
              <a:solidFill>
                <a:srgbClr val="0000FF"/>
              </a:solidFill>
              <a:latin typeface="Times New Roman" pitchFamily="18" charset="0"/>
              <a:ea typeface="宋体" pitchFamily="2" charset="-122"/>
            </a:endParaRPr>
          </a:p>
        </p:txBody>
      </p:sp>
      <p:sp>
        <p:nvSpPr>
          <p:cNvPr id="204867" name="Text Box 67"/>
          <p:cNvSpPr txBox="1">
            <a:spLocks noChangeArrowheads="1"/>
          </p:cNvSpPr>
          <p:nvPr/>
        </p:nvSpPr>
        <p:spPr bwMode="auto">
          <a:xfrm>
            <a:off x="3534401" y="1006900"/>
            <a:ext cx="15504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a:solidFill>
                  <a:srgbClr val="0000FF"/>
                </a:solidFill>
                <a:latin typeface="Times New Roman" pitchFamily="18" charset="0"/>
                <a:ea typeface="宋体" pitchFamily="2" charset="-122"/>
              </a:rPr>
              <a:t>Print </a:t>
            </a:r>
            <a:r>
              <a:rPr lang="en-US" altLang="zh-CN" sz="2000" dirty="0" smtClean="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E.val</a:t>
            </a:r>
            <a:r>
              <a:rPr lang="en-US" altLang="zh-CN" sz="2000" dirty="0" smtClean="0">
                <a:solidFill>
                  <a:srgbClr val="0000FF"/>
                </a:solidFill>
                <a:latin typeface="Times New Roman" pitchFamily="18" charset="0"/>
                <a:ea typeface="宋体" pitchFamily="2" charset="-122"/>
              </a:rPr>
              <a:t>)</a:t>
            </a:r>
            <a:endParaRPr lang="en-US" altLang="zh-CN" sz="2000" dirty="0">
              <a:solidFill>
                <a:srgbClr val="0000FF"/>
              </a:solidFill>
              <a:latin typeface="Times New Roman" pitchFamily="18" charset="0"/>
              <a:ea typeface="宋体" pitchFamily="2" charset="-122"/>
            </a:endParaRPr>
          </a:p>
        </p:txBody>
      </p:sp>
      <p:sp>
        <p:nvSpPr>
          <p:cNvPr id="204868" name="Line 68"/>
          <p:cNvSpPr>
            <a:spLocks noChangeShapeType="1"/>
          </p:cNvSpPr>
          <p:nvPr/>
        </p:nvSpPr>
        <p:spPr bwMode="auto">
          <a:xfrm flipV="1">
            <a:off x="1770423" y="4824155"/>
            <a:ext cx="0" cy="50990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9" name="Line 69"/>
          <p:cNvSpPr>
            <a:spLocks noChangeShapeType="1"/>
          </p:cNvSpPr>
          <p:nvPr/>
        </p:nvSpPr>
        <p:spPr bwMode="auto">
          <a:xfrm flipV="1">
            <a:off x="1770423" y="3951287"/>
            <a:ext cx="0" cy="512827"/>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0" name="Line 70"/>
          <p:cNvSpPr>
            <a:spLocks noChangeShapeType="1"/>
          </p:cNvSpPr>
          <p:nvPr/>
        </p:nvSpPr>
        <p:spPr bwMode="auto">
          <a:xfrm flipV="1">
            <a:off x="4309753" y="4828619"/>
            <a:ext cx="0" cy="55433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4" name="Line 74"/>
          <p:cNvSpPr>
            <a:spLocks noChangeShapeType="1"/>
          </p:cNvSpPr>
          <p:nvPr/>
        </p:nvSpPr>
        <p:spPr bwMode="auto">
          <a:xfrm flipV="1">
            <a:off x="3721726" y="1358770"/>
            <a:ext cx="0" cy="541003"/>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4875" name="Group 75"/>
          <p:cNvGrpSpPr>
            <a:grpSpLocks/>
          </p:cNvGrpSpPr>
          <p:nvPr/>
        </p:nvGrpSpPr>
        <p:grpSpPr bwMode="auto">
          <a:xfrm>
            <a:off x="4348364" y="3101032"/>
            <a:ext cx="2878931" cy="507988"/>
            <a:chOff x="1292" y="2160"/>
            <a:chExt cx="1497" cy="272"/>
          </a:xfrm>
        </p:grpSpPr>
        <p:sp>
          <p:nvSpPr>
            <p:cNvPr id="17437" name="Line 76"/>
            <p:cNvSpPr>
              <a:spLocks noChangeShapeType="1"/>
            </p:cNvSpPr>
            <p:nvPr/>
          </p:nvSpPr>
          <p:spPr bwMode="auto">
            <a:xfrm flipV="1">
              <a:off x="1292" y="2160"/>
              <a:ext cx="772"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8" name="Line 77"/>
            <p:cNvSpPr>
              <a:spLocks noChangeShapeType="1"/>
            </p:cNvSpPr>
            <p:nvPr/>
          </p:nvSpPr>
          <p:spPr bwMode="auto">
            <a:xfrm flipH="1" flipV="1">
              <a:off x="2064" y="2160"/>
              <a:ext cx="725"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878" name="Group 78"/>
          <p:cNvGrpSpPr>
            <a:grpSpLocks/>
          </p:cNvGrpSpPr>
          <p:nvPr/>
        </p:nvGrpSpPr>
        <p:grpSpPr bwMode="auto">
          <a:xfrm>
            <a:off x="1943028" y="2232115"/>
            <a:ext cx="3754097" cy="431800"/>
            <a:chOff x="1292" y="2160"/>
            <a:chExt cx="1497" cy="272"/>
          </a:xfrm>
        </p:grpSpPr>
        <p:sp>
          <p:nvSpPr>
            <p:cNvPr id="17435" name="Line 79"/>
            <p:cNvSpPr>
              <a:spLocks noChangeShapeType="1"/>
            </p:cNvSpPr>
            <p:nvPr/>
          </p:nvSpPr>
          <p:spPr bwMode="auto">
            <a:xfrm flipV="1">
              <a:off x="1292" y="2160"/>
              <a:ext cx="772"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6" name="Line 80"/>
            <p:cNvSpPr>
              <a:spLocks noChangeShapeType="1"/>
            </p:cNvSpPr>
            <p:nvPr/>
          </p:nvSpPr>
          <p:spPr bwMode="auto">
            <a:xfrm flipH="1" flipV="1">
              <a:off x="2064" y="2160"/>
              <a:ext cx="725"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 name="Text Box 58"/>
          <p:cNvSpPr txBox="1">
            <a:spLocks noChangeArrowheads="1"/>
          </p:cNvSpPr>
          <p:nvPr/>
        </p:nvSpPr>
        <p:spPr bwMode="auto">
          <a:xfrm>
            <a:off x="1491454" y="2663916"/>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=6</a:t>
            </a:r>
            <a:endParaRPr lang="en-US" altLang="zh-CN" sz="2000" dirty="0">
              <a:solidFill>
                <a:srgbClr val="0000FF"/>
              </a:solidFill>
              <a:latin typeface="Times New Roman" pitchFamily="18" charset="0"/>
              <a:ea typeface="宋体" pitchFamily="2" charset="-122"/>
            </a:endParaRPr>
          </a:p>
        </p:txBody>
      </p:sp>
      <p:sp>
        <p:nvSpPr>
          <p:cNvPr id="56" name="Line 69"/>
          <p:cNvSpPr>
            <a:spLocks noChangeShapeType="1"/>
          </p:cNvSpPr>
          <p:nvPr/>
        </p:nvSpPr>
        <p:spPr bwMode="auto">
          <a:xfrm flipV="1">
            <a:off x="1748629" y="3096193"/>
            <a:ext cx="0" cy="512827"/>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60"/>
          <p:cNvSpPr txBox="1">
            <a:spLocks noChangeArrowheads="1"/>
          </p:cNvSpPr>
          <p:nvPr/>
        </p:nvSpPr>
        <p:spPr bwMode="auto">
          <a:xfrm>
            <a:off x="4048842" y="3519009"/>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=7</a:t>
            </a:r>
            <a:endParaRPr lang="en-US" altLang="zh-CN" sz="2000" dirty="0">
              <a:solidFill>
                <a:srgbClr val="0000FF"/>
              </a:solidFill>
              <a:latin typeface="Times New Roman" pitchFamily="18" charset="0"/>
              <a:ea typeface="宋体" pitchFamily="2" charset="-122"/>
            </a:endParaRPr>
          </a:p>
        </p:txBody>
      </p:sp>
      <p:sp>
        <p:nvSpPr>
          <p:cNvPr id="58" name="Line 70"/>
          <p:cNvSpPr>
            <a:spLocks noChangeShapeType="1"/>
          </p:cNvSpPr>
          <p:nvPr/>
        </p:nvSpPr>
        <p:spPr bwMode="auto">
          <a:xfrm flipV="1">
            <a:off x="4326655" y="3940133"/>
            <a:ext cx="0" cy="55433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Text Box 60"/>
          <p:cNvSpPr txBox="1">
            <a:spLocks noChangeArrowheads="1"/>
          </p:cNvSpPr>
          <p:nvPr/>
        </p:nvSpPr>
        <p:spPr bwMode="auto">
          <a:xfrm>
            <a:off x="6867255" y="3519010"/>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=8</a:t>
            </a:r>
            <a:endParaRPr lang="en-US" altLang="zh-CN" sz="2000" dirty="0">
              <a:solidFill>
                <a:srgbClr val="0000FF"/>
              </a:solidFill>
              <a:latin typeface="Times New Roman" pitchFamily="18" charset="0"/>
              <a:ea typeface="宋体" pitchFamily="2" charset="-122"/>
            </a:endParaRPr>
          </a:p>
        </p:txBody>
      </p:sp>
      <p:sp>
        <p:nvSpPr>
          <p:cNvPr id="60" name="Line 70"/>
          <p:cNvSpPr>
            <a:spLocks noChangeShapeType="1"/>
          </p:cNvSpPr>
          <p:nvPr/>
        </p:nvSpPr>
        <p:spPr bwMode="auto">
          <a:xfrm flipV="1">
            <a:off x="7145068" y="3940134"/>
            <a:ext cx="0" cy="55433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4881" name="Object 81">
            <a:hlinkClick r:id="rId4" action="ppaction://hlinksldjump"/>
          </p:cNvPr>
          <p:cNvGraphicFramePr>
            <a:graphicFrameLocks noChangeAspect="1"/>
          </p:cNvGraphicFramePr>
          <p:nvPr/>
        </p:nvGraphicFramePr>
        <p:xfrm>
          <a:off x="8217405" y="233645"/>
          <a:ext cx="762000" cy="441325"/>
        </p:xfrm>
        <a:graphic>
          <a:graphicData uri="http://schemas.openxmlformats.org/presentationml/2006/ole">
            <mc:AlternateContent xmlns:mc="http://schemas.openxmlformats.org/markup-compatibility/2006">
              <mc:Choice xmlns:v="urn:schemas-microsoft-com:vml" Requires="v">
                <p:oleObj spid="_x0000_s157699" name="Clip" r:id="rId5" imgW="7002463" imgH="4060825" progId="">
                  <p:embed/>
                </p:oleObj>
              </mc:Choice>
              <mc:Fallback>
                <p:oleObj name="Clip" r:id="rId5" imgW="7002463" imgH="4060825" progId="">
                  <p:embed/>
                  <p:pic>
                    <p:nvPicPr>
                      <p:cNvPr id="0" name="Object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7405" y="233645"/>
                        <a:ext cx="762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56"/>
                                        </p:tgtEl>
                                        <p:attrNameLst>
                                          <p:attrName>style.visibility</p:attrName>
                                        </p:attrNameLst>
                                      </p:cBhvr>
                                      <p:to>
                                        <p:strVal val="visible"/>
                                      </p:to>
                                    </p:set>
                                    <p:animEffect transition="in" filter="wipe(left)">
                                      <p:cBhvr>
                                        <p:cTn id="7" dur="500"/>
                                        <p:tgtEl>
                                          <p:spTgt spid="204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4868"/>
                                        </p:tgtEl>
                                        <p:attrNameLst>
                                          <p:attrName>style.visibility</p:attrName>
                                        </p:attrNameLst>
                                      </p:cBhvr>
                                      <p:to>
                                        <p:strVal val="visible"/>
                                      </p:to>
                                    </p:set>
                                    <p:animEffect transition="in" filter="wipe(down)">
                                      <p:cBhvr>
                                        <p:cTn id="12" dur="500"/>
                                        <p:tgtEl>
                                          <p:spTgt spid="20486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4857"/>
                                        </p:tgtEl>
                                        <p:attrNameLst>
                                          <p:attrName>style.visibility</p:attrName>
                                        </p:attrNameLst>
                                      </p:cBhvr>
                                      <p:to>
                                        <p:strVal val="visible"/>
                                      </p:to>
                                    </p:set>
                                    <p:animEffect transition="in" filter="wipe(left)">
                                      <p:cBhvr>
                                        <p:cTn id="16" dur="500"/>
                                        <p:tgtEl>
                                          <p:spTgt spid="2048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04869"/>
                                        </p:tgtEl>
                                        <p:attrNameLst>
                                          <p:attrName>style.visibility</p:attrName>
                                        </p:attrNameLst>
                                      </p:cBhvr>
                                      <p:to>
                                        <p:strVal val="visible"/>
                                      </p:to>
                                    </p:set>
                                    <p:animEffect transition="in" filter="wipe(down)">
                                      <p:cBhvr>
                                        <p:cTn id="21" dur="500"/>
                                        <p:tgtEl>
                                          <p:spTgt spid="204869"/>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04858"/>
                                        </p:tgtEl>
                                        <p:attrNameLst>
                                          <p:attrName>style.visibility</p:attrName>
                                        </p:attrNameLst>
                                      </p:cBhvr>
                                      <p:to>
                                        <p:strVal val="visible"/>
                                      </p:to>
                                    </p:set>
                                    <p:animEffect transition="in" filter="wipe(left)">
                                      <p:cBhvr>
                                        <p:cTn id="25" dur="500"/>
                                        <p:tgtEl>
                                          <p:spTgt spid="2048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down)">
                                      <p:cBhvr>
                                        <p:cTn id="30" dur="500"/>
                                        <p:tgtEl>
                                          <p:spTgt spid="5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left)">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4859"/>
                                        </p:tgtEl>
                                        <p:attrNameLst>
                                          <p:attrName>style.visibility</p:attrName>
                                        </p:attrNameLst>
                                      </p:cBhvr>
                                      <p:to>
                                        <p:strVal val="visible"/>
                                      </p:to>
                                    </p:set>
                                    <p:animEffect transition="in" filter="wipe(left)">
                                      <p:cBhvr>
                                        <p:cTn id="39" dur="500"/>
                                        <p:tgtEl>
                                          <p:spTgt spid="20485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04870"/>
                                        </p:tgtEl>
                                        <p:attrNameLst>
                                          <p:attrName>style.visibility</p:attrName>
                                        </p:attrNameLst>
                                      </p:cBhvr>
                                      <p:to>
                                        <p:strVal val="visible"/>
                                      </p:to>
                                    </p:set>
                                    <p:animEffect transition="in" filter="wipe(down)">
                                      <p:cBhvr>
                                        <p:cTn id="44" dur="500"/>
                                        <p:tgtEl>
                                          <p:spTgt spid="204870"/>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04860"/>
                                        </p:tgtEl>
                                        <p:attrNameLst>
                                          <p:attrName>style.visibility</p:attrName>
                                        </p:attrNameLst>
                                      </p:cBhvr>
                                      <p:to>
                                        <p:strVal val="visible"/>
                                      </p:to>
                                    </p:set>
                                    <p:animEffect transition="in" filter="wipe(left)">
                                      <p:cBhvr>
                                        <p:cTn id="48" dur="500"/>
                                        <p:tgtEl>
                                          <p:spTgt spid="20486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wipe(down)">
                                      <p:cBhvr>
                                        <p:cTn id="53" dur="500"/>
                                        <p:tgtEl>
                                          <p:spTgt spid="58"/>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left)">
                                      <p:cBhvr>
                                        <p:cTn id="57" dur="500"/>
                                        <p:tgtEl>
                                          <p:spTgt spid="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4863"/>
                                        </p:tgtEl>
                                        <p:attrNameLst>
                                          <p:attrName>style.visibility</p:attrName>
                                        </p:attrNameLst>
                                      </p:cBhvr>
                                      <p:to>
                                        <p:strVal val="visible"/>
                                      </p:to>
                                    </p:set>
                                    <p:animEffect transition="in" filter="wipe(left)">
                                      <p:cBhvr>
                                        <p:cTn id="62" dur="500"/>
                                        <p:tgtEl>
                                          <p:spTgt spid="2048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down)">
                                      <p:cBhvr>
                                        <p:cTn id="67" dur="500"/>
                                        <p:tgtEl>
                                          <p:spTgt spid="60"/>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04875"/>
                                        </p:tgtEl>
                                        <p:attrNameLst>
                                          <p:attrName>style.visibility</p:attrName>
                                        </p:attrNameLst>
                                      </p:cBhvr>
                                      <p:to>
                                        <p:strVal val="visible"/>
                                      </p:to>
                                    </p:set>
                                    <p:animEffect transition="in" filter="wipe(down)">
                                      <p:cBhvr>
                                        <p:cTn id="76" dur="500"/>
                                        <p:tgtEl>
                                          <p:spTgt spid="204875"/>
                                        </p:tgtEl>
                                      </p:cBhvr>
                                    </p:animEffect>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04861"/>
                                        </p:tgtEl>
                                        <p:attrNameLst>
                                          <p:attrName>style.visibility</p:attrName>
                                        </p:attrNameLst>
                                      </p:cBhvr>
                                      <p:to>
                                        <p:strVal val="visible"/>
                                      </p:to>
                                    </p:set>
                                    <p:animEffect transition="in" filter="wipe(left)">
                                      <p:cBhvr>
                                        <p:cTn id="80" dur="500"/>
                                        <p:tgtEl>
                                          <p:spTgt spid="20486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204878"/>
                                        </p:tgtEl>
                                        <p:attrNameLst>
                                          <p:attrName>style.visibility</p:attrName>
                                        </p:attrNameLst>
                                      </p:cBhvr>
                                      <p:to>
                                        <p:strVal val="visible"/>
                                      </p:to>
                                    </p:set>
                                    <p:animEffect transition="in" filter="wipe(down)">
                                      <p:cBhvr>
                                        <p:cTn id="85" dur="500"/>
                                        <p:tgtEl>
                                          <p:spTgt spid="204878"/>
                                        </p:tgtEl>
                                      </p:cBhvr>
                                    </p:animEffect>
                                  </p:childTnLst>
                                </p:cTn>
                              </p:par>
                            </p:childTnLst>
                          </p:cTn>
                        </p:par>
                        <p:par>
                          <p:cTn id="86" fill="hold" nodeType="afterGroup">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204866"/>
                                        </p:tgtEl>
                                        <p:attrNameLst>
                                          <p:attrName>style.visibility</p:attrName>
                                        </p:attrNameLst>
                                      </p:cBhvr>
                                      <p:to>
                                        <p:strVal val="visible"/>
                                      </p:to>
                                    </p:set>
                                    <p:animEffect transition="in" filter="wipe(left)">
                                      <p:cBhvr>
                                        <p:cTn id="89" dur="500"/>
                                        <p:tgtEl>
                                          <p:spTgt spid="20486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04874"/>
                                        </p:tgtEl>
                                        <p:attrNameLst>
                                          <p:attrName>style.visibility</p:attrName>
                                        </p:attrNameLst>
                                      </p:cBhvr>
                                      <p:to>
                                        <p:strVal val="visible"/>
                                      </p:to>
                                    </p:set>
                                    <p:animEffect transition="in" filter="wipe(down)">
                                      <p:cBhvr>
                                        <p:cTn id="94" dur="500"/>
                                        <p:tgtEl>
                                          <p:spTgt spid="204874"/>
                                        </p:tgtEl>
                                      </p:cBhvr>
                                    </p:animEffect>
                                  </p:childTnLst>
                                </p:cTn>
                              </p:par>
                            </p:childTnLst>
                          </p:cTn>
                        </p:par>
                        <p:par>
                          <p:cTn id="95" fill="hold" nodeType="afterGroup">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204867"/>
                                        </p:tgtEl>
                                        <p:attrNameLst>
                                          <p:attrName>style.visibility</p:attrName>
                                        </p:attrNameLst>
                                      </p:cBhvr>
                                      <p:to>
                                        <p:strVal val="visible"/>
                                      </p:to>
                                    </p:set>
                                    <p:animEffect transition="in" filter="wipe(left)">
                                      <p:cBhvr>
                                        <p:cTn id="98" dur="500"/>
                                        <p:tgtEl>
                                          <p:spTgt spid="20486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04803">
                                            <p:txEl>
                                              <p:pRg st="0" end="0"/>
                                            </p:txEl>
                                          </p:spTgt>
                                        </p:tgtEl>
                                        <p:attrNameLst>
                                          <p:attrName>style.visibility</p:attrName>
                                        </p:attrNameLst>
                                      </p:cBhvr>
                                      <p:to>
                                        <p:strVal val="visible"/>
                                      </p:to>
                                    </p:set>
                                    <p:animEffect transition="in" filter="wipe(left)">
                                      <p:cBhvr>
                                        <p:cTn id="103" dur="500"/>
                                        <p:tgtEl>
                                          <p:spTgt spid="204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P spid="204856" grpId="0" autoUpdateAnimBg="0"/>
      <p:bldP spid="204857" grpId="0" autoUpdateAnimBg="0"/>
      <p:bldP spid="204858" grpId="0" autoUpdateAnimBg="0"/>
      <p:bldP spid="204859" grpId="0" autoUpdateAnimBg="0"/>
      <p:bldP spid="204860" grpId="0" autoUpdateAnimBg="0"/>
      <p:bldP spid="204861" grpId="0" autoUpdateAnimBg="0"/>
      <p:bldP spid="204863" grpId="0" autoUpdateAnimBg="0"/>
      <p:bldP spid="204866" grpId="0" autoUpdateAnimBg="0"/>
      <p:bldP spid="204867" grpId="0" autoUpdateAnimBg="0"/>
      <p:bldP spid="204868" grpId="0" animBg="1"/>
      <p:bldP spid="204869" grpId="0" animBg="1"/>
      <p:bldP spid="204870" grpId="0" animBg="1"/>
      <p:bldP spid="204874" grpId="0" animBg="1"/>
      <p:bldP spid="55" grpId="0" autoUpdateAnimBg="0"/>
      <p:bldP spid="56" grpId="0" animBg="1"/>
      <p:bldP spid="57" grpId="0" autoUpdateAnimBg="0"/>
      <p:bldP spid="58" grpId="0" animBg="1"/>
      <p:bldP spid="59" grpId="0" autoUpdateAnimBg="0"/>
      <p:bldP spid="6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8255FE47-49DA-4BF5-B721-B72902717932}" type="slidenum">
              <a:rPr lang="en-US" altLang="zh-CN" sz="1400" b="0" smtClean="0">
                <a:latin typeface="Times New Roman" pitchFamily="18" charset="0"/>
              </a:rPr>
              <a:pPr eaLnBrk="1" hangingPunct="1"/>
              <a:t>18</a:t>
            </a:fld>
            <a:endParaRPr lang="en-US" altLang="zh-CN" sz="1400" b="0" smtClean="0">
              <a:latin typeface="Times New Roman" pitchFamily="18" charset="0"/>
            </a:endParaRPr>
          </a:p>
        </p:txBody>
      </p:sp>
      <p:sp>
        <p:nvSpPr>
          <p:cNvPr id="18435" name="Rectangle 2"/>
          <p:cNvSpPr>
            <a:spLocks noGrp="1" noChangeArrowheads="1"/>
          </p:cNvSpPr>
          <p:nvPr>
            <p:ph type="title"/>
          </p:nvPr>
        </p:nvSpPr>
        <p:spPr/>
        <p:txBody>
          <a:bodyPr/>
          <a:lstStyle/>
          <a:p>
            <a:pPr eaLnBrk="1" hangingPunct="1"/>
            <a:r>
              <a:rPr lang="zh-CN" altLang="en-US" smtClean="0"/>
              <a:t>继承属性</a:t>
            </a:r>
          </a:p>
        </p:txBody>
      </p:sp>
      <p:sp>
        <p:nvSpPr>
          <p:cNvPr id="205827" name="Rectangle 3"/>
          <p:cNvSpPr>
            <a:spLocks noGrp="1" noChangeArrowheads="1"/>
          </p:cNvSpPr>
          <p:nvPr>
            <p:ph type="body" idx="1"/>
          </p:nvPr>
        </p:nvSpPr>
        <p:spPr>
          <a:xfrm>
            <a:off x="228600" y="1219200"/>
            <a:ext cx="8686800" cy="4938713"/>
          </a:xfrm>
        </p:spPr>
        <p:txBody>
          <a:bodyPr/>
          <a:lstStyle/>
          <a:p>
            <a:pPr eaLnBrk="1" hangingPunct="1"/>
            <a:r>
              <a:rPr lang="zh-CN" altLang="en-US" smtClean="0">
                <a:latin typeface="宋体" pitchFamily="2" charset="-122"/>
              </a:rPr>
              <a:t>分析树中，一个结点的</a:t>
            </a:r>
            <a:r>
              <a:rPr lang="zh-CN" altLang="en-US" smtClean="0">
                <a:solidFill>
                  <a:srgbClr val="0000FF"/>
                </a:solidFill>
                <a:latin typeface="宋体" pitchFamily="2" charset="-122"/>
              </a:rPr>
              <a:t>继承属性</a:t>
            </a:r>
            <a:r>
              <a:rPr lang="zh-CN" altLang="en-US" smtClean="0">
                <a:latin typeface="宋体" pitchFamily="2" charset="-122"/>
              </a:rPr>
              <a:t>值由该结点的父结点和</a:t>
            </a:r>
            <a:r>
              <a:rPr lang="en-US" altLang="zh-CN" smtClean="0">
                <a:latin typeface="宋体" pitchFamily="2" charset="-122"/>
              </a:rPr>
              <a:t>/</a:t>
            </a:r>
            <a:r>
              <a:rPr lang="zh-CN" altLang="en-US" smtClean="0">
                <a:latin typeface="宋体" pitchFamily="2" charset="-122"/>
              </a:rPr>
              <a:t>或它的兄弟结点的属性值决定。</a:t>
            </a:r>
          </a:p>
          <a:p>
            <a:pPr eaLnBrk="1" hangingPunct="1"/>
            <a:r>
              <a:rPr lang="zh-CN" altLang="en-US" smtClean="0">
                <a:latin typeface="宋体" pitchFamily="2" charset="-122"/>
              </a:rPr>
              <a:t>可用继承属性表示程序设计语言结构中</a:t>
            </a:r>
            <a:r>
              <a:rPr lang="zh-CN" altLang="en-US" smtClean="0">
                <a:solidFill>
                  <a:srgbClr val="0000FF"/>
                </a:solidFill>
                <a:latin typeface="宋体" pitchFamily="2" charset="-122"/>
              </a:rPr>
              <a:t>上下文之间的依赖关系</a:t>
            </a:r>
            <a:endParaRPr lang="zh-CN" altLang="en-US" smtClean="0">
              <a:latin typeface="宋体" pitchFamily="2" charset="-122"/>
            </a:endParaRPr>
          </a:p>
          <a:p>
            <a:pPr lvl="1" eaLnBrk="1" hangingPunct="1"/>
            <a:r>
              <a:rPr lang="zh-CN" altLang="en-US" smtClean="0">
                <a:latin typeface="宋体" pitchFamily="2" charset="-122"/>
              </a:rPr>
              <a:t>可以跟踪一个标识符的类型</a:t>
            </a:r>
          </a:p>
          <a:p>
            <a:pPr lvl="1" eaLnBrk="1" hangingPunct="1"/>
            <a:r>
              <a:rPr lang="zh-CN" altLang="en-US" smtClean="0">
                <a:latin typeface="宋体" pitchFamily="2" charset="-122"/>
              </a:rPr>
              <a:t>可以跟踪一个标识符，了解它是出现在赋值号的右边还是左边，以确定是需要该标识符的值还是地址。</a:t>
            </a:r>
          </a:p>
          <a:p>
            <a:pPr lvl="1" eaLnBrk="1" hangingPunct="1"/>
            <a:endParaRPr lang="en-US" altLang="zh-CN"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up)">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wipe(up)">
                                      <p:cBhvr>
                                        <p:cTn id="12" dur="500"/>
                                        <p:tgtEl>
                                          <p:spTgt spid="205827">
                                            <p:txEl>
                                              <p:pRg st="1" end="1"/>
                                            </p:txEl>
                                          </p:spTgt>
                                        </p:tgtEl>
                                      </p:cBhvr>
                                    </p:animEffect>
                                  </p:childTnLst>
                                </p:cTn>
                              </p:par>
                            </p:childTnLst>
                          </p:cTn>
                        </p:par>
                        <p:par>
                          <p:cTn id="13" fill="hold" nodeType="with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05827">
                                            <p:txEl>
                                              <p:pRg st="2" end="2"/>
                                            </p:txEl>
                                          </p:spTgt>
                                        </p:tgtEl>
                                        <p:attrNameLst>
                                          <p:attrName>style.visibility</p:attrName>
                                        </p:attrNameLst>
                                      </p:cBhvr>
                                      <p:to>
                                        <p:strVal val="visible"/>
                                      </p:to>
                                    </p:set>
                                    <p:animEffect transition="in" filter="wipe(up)">
                                      <p:cBhvr>
                                        <p:cTn id="16" dur="500"/>
                                        <p:tgtEl>
                                          <p:spTgt spid="205827">
                                            <p:txEl>
                                              <p:pRg st="2" end="2"/>
                                            </p:txEl>
                                          </p:spTgt>
                                        </p:tgtEl>
                                      </p:cBhvr>
                                    </p:animEffect>
                                  </p:childTnLst>
                                </p:cTn>
                              </p:par>
                            </p:childTnLst>
                          </p:cTn>
                        </p:par>
                        <p:par>
                          <p:cTn id="17" fill="hold" nodeType="with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05827">
                                            <p:txEl>
                                              <p:pRg st="3" end="3"/>
                                            </p:txEl>
                                          </p:spTgt>
                                        </p:tgtEl>
                                        <p:attrNameLst>
                                          <p:attrName>style.visibility</p:attrName>
                                        </p:attrNameLst>
                                      </p:cBhvr>
                                      <p:to>
                                        <p:strVal val="visible"/>
                                      </p:to>
                                    </p:set>
                                    <p:animEffect transition="in" filter="wipe(up)">
                                      <p:cBhvr>
                                        <p:cTn id="20" dur="500"/>
                                        <p:tgtEl>
                                          <p:spTgt spid="205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uiExpand="1"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19</a:t>
            </a:fld>
            <a:endParaRPr lang="en-US" altLang="zh-CN"/>
          </a:p>
        </p:txBody>
      </p:sp>
      <p:sp>
        <p:nvSpPr>
          <p:cNvPr id="4"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smtClean="0">
                <a:ln>
                  <a:noFill/>
                </a:ln>
                <a:solidFill>
                  <a:srgbClr val="FF3300"/>
                </a:solidFill>
                <a:effectLst/>
                <a:uLnTx/>
                <a:uFillTx/>
                <a:latin typeface="宋体" pitchFamily="2" charset="-122"/>
                <a:ea typeface="+mj-ea"/>
                <a:cs typeface="+mj-cs"/>
              </a:rPr>
              <a:t>用继承属性</a:t>
            </a:r>
            <a:r>
              <a:rPr kumimoji="1" lang="en-US" altLang="zh-CN" sz="3200" b="1" i="0" u="none" strike="noStrike" kern="0" cap="none" spc="0" normalizeH="0" baseline="0" noProof="0" smtClean="0">
                <a:ln>
                  <a:noFill/>
                </a:ln>
                <a:solidFill>
                  <a:srgbClr val="FF3300"/>
                </a:solidFill>
                <a:effectLst/>
                <a:uLnTx/>
                <a:uFillTx/>
                <a:latin typeface="Verdana" pitchFamily="34" charset="0"/>
                <a:ea typeface="+mj-ea"/>
                <a:cs typeface="+mj-cs"/>
              </a:rPr>
              <a:t>L.in</a:t>
            </a:r>
            <a:r>
              <a:rPr kumimoji="1" lang="zh-CN" altLang="en-US" sz="3200" b="1" i="0" u="none" strike="noStrike" kern="0" cap="none" spc="0" normalizeH="0" baseline="0" noProof="0" smtClean="0">
                <a:ln>
                  <a:noFill/>
                </a:ln>
                <a:solidFill>
                  <a:srgbClr val="FF3300"/>
                </a:solidFill>
                <a:effectLst/>
                <a:uLnTx/>
                <a:uFillTx/>
                <a:latin typeface="Verdana" pitchFamily="34" charset="0"/>
                <a:ea typeface="+mj-ea"/>
                <a:cs typeface="+mj-cs"/>
              </a:rPr>
              <a:t>传递类型信息</a:t>
            </a:r>
            <a:r>
              <a:rPr kumimoji="1" lang="zh-CN" altLang="en-US" sz="3200" b="1" i="0" u="none" strike="noStrike" kern="0" cap="none" spc="0" normalizeH="0" baseline="0" noProof="0" smtClean="0">
                <a:ln>
                  <a:noFill/>
                </a:ln>
                <a:solidFill>
                  <a:srgbClr val="FF3300"/>
                </a:solidFill>
                <a:effectLst/>
                <a:uLnTx/>
                <a:uFillTx/>
                <a:latin typeface="宋体" pitchFamily="2" charset="-122"/>
                <a:ea typeface="+mj-ea"/>
                <a:cs typeface="+mj-cs"/>
              </a:rPr>
              <a:t>的语法制导定义</a:t>
            </a:r>
          </a:p>
        </p:txBody>
      </p:sp>
      <p:sp>
        <p:nvSpPr>
          <p:cNvPr id="5" name="Rectangle 3"/>
          <p:cNvSpPr txBox="1">
            <a:spLocks noChangeArrowheads="1"/>
          </p:cNvSpPr>
          <p:nvPr/>
        </p:nvSpPr>
        <p:spPr>
          <a:xfrm>
            <a:off x="228600" y="4149725"/>
            <a:ext cx="8375650" cy="25193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en-US" altLang="zh-CN" sz="2400" b="1" i="0" u="none" strike="noStrike" kern="0" cap="none" spc="0" normalizeH="0" baseline="0" noProof="0" dirty="0" smtClean="0">
                <a:ln>
                  <a:noFill/>
                </a:ln>
                <a:solidFill>
                  <a:schemeClr val="tx1"/>
                </a:solidFill>
                <a:effectLst/>
                <a:uLnTx/>
                <a:uFillTx/>
                <a:latin typeface="Verdana" pitchFamily="34" charset="0"/>
                <a:ea typeface="+mn-ea"/>
                <a:cs typeface="+mn-cs"/>
              </a:rPr>
              <a:t>D</a:t>
            </a:r>
            <a:r>
              <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产生的声明语句包含了类型关键字</a:t>
            </a:r>
            <a:r>
              <a:rPr kumimoji="1" lang="en-US" altLang="zh-CN" sz="2400" b="1" i="0" u="none" strike="noStrike" kern="0" cap="none" spc="0" normalizeH="0" baseline="0" noProof="0" dirty="0" err="1" smtClean="0">
                <a:ln>
                  <a:noFill/>
                </a:ln>
                <a:solidFill>
                  <a:schemeClr val="tx1"/>
                </a:solidFill>
                <a:effectLst/>
                <a:uLnTx/>
                <a:uFillTx/>
                <a:latin typeface="Verdana" pitchFamily="34" charset="0"/>
                <a:ea typeface="+mn-ea"/>
                <a:cs typeface="+mn-cs"/>
              </a:rPr>
              <a:t>int</a:t>
            </a:r>
            <a:r>
              <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或</a:t>
            </a:r>
            <a:r>
              <a:rPr kumimoji="1" lang="en-US" altLang="zh-CN" sz="2400" b="1" i="0" u="none" strike="noStrike" kern="0" cap="none" spc="0" normalizeH="0" baseline="0" noProof="0" dirty="0" smtClean="0">
                <a:ln>
                  <a:noFill/>
                </a:ln>
                <a:solidFill>
                  <a:schemeClr val="tx1"/>
                </a:solidFill>
                <a:effectLst/>
                <a:uLnTx/>
                <a:uFillTx/>
                <a:latin typeface="Verdana" pitchFamily="34" charset="0"/>
                <a:ea typeface="+mn-ea"/>
                <a:cs typeface="+mn-cs"/>
              </a:rPr>
              <a:t>real</a:t>
            </a:r>
            <a:r>
              <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，后跟一个标识符表。</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en-US" altLang="zh-CN" sz="2400" b="1" i="0" u="none" strike="noStrike" kern="0" cap="none" spc="0" normalizeH="0" baseline="0" noProof="0" dirty="0" smtClean="0">
                <a:ln>
                  <a:noFill/>
                </a:ln>
                <a:solidFill>
                  <a:schemeClr val="tx1"/>
                </a:solidFill>
                <a:effectLst/>
                <a:uLnTx/>
                <a:uFillTx/>
                <a:latin typeface="Verdana" pitchFamily="34" charset="0"/>
                <a:ea typeface="+mn-ea"/>
                <a:cs typeface="+mn-cs"/>
              </a:rPr>
              <a:t>T</a:t>
            </a:r>
            <a:r>
              <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有综合属性</a:t>
            </a:r>
            <a:r>
              <a:rPr kumimoji="1" lang="en-US" altLang="zh-CN" sz="2400" b="1" i="0" u="none" strike="noStrike" kern="0" cap="none" spc="0" normalizeH="0" baseline="0" noProof="0" dirty="0" smtClean="0">
                <a:ln>
                  <a:noFill/>
                </a:ln>
                <a:solidFill>
                  <a:schemeClr val="tx1"/>
                </a:solidFill>
                <a:effectLst/>
                <a:uLnTx/>
                <a:uFillTx/>
                <a:latin typeface="Verdana" pitchFamily="34" charset="0"/>
                <a:ea typeface="+mn-ea"/>
                <a:cs typeface="+mn-cs"/>
              </a:rPr>
              <a:t>type</a:t>
            </a:r>
            <a:r>
              <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，其值由声明中的关键字确定。</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en-US" altLang="zh-CN" sz="2400" b="1" i="0" u="none" strike="noStrike" kern="0" cap="none" spc="0" normalizeH="0" baseline="0" noProof="0" dirty="0" smtClean="0">
                <a:ln>
                  <a:noFill/>
                </a:ln>
                <a:solidFill>
                  <a:schemeClr val="tx1"/>
                </a:solidFill>
                <a:effectLst/>
                <a:uLnTx/>
                <a:uFillTx/>
                <a:latin typeface="Verdana" pitchFamily="34" charset="0"/>
                <a:ea typeface="+mn-ea"/>
                <a:cs typeface="+mn-cs"/>
              </a:rPr>
              <a:t>L</a:t>
            </a:r>
            <a:r>
              <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的继承属性</a:t>
            </a:r>
            <a:r>
              <a:rPr kumimoji="1" lang="en-US" altLang="zh-CN" sz="2400" b="1" i="0" u="none" strike="noStrike" kern="0" cap="none" spc="0" normalizeH="0" baseline="0" noProof="0" dirty="0" err="1" smtClean="0">
                <a:ln>
                  <a:noFill/>
                </a:ln>
                <a:solidFill>
                  <a:schemeClr val="tx1"/>
                </a:solidFill>
                <a:effectLst/>
                <a:uLnTx/>
                <a:uFillTx/>
                <a:latin typeface="Verdana" pitchFamily="34" charset="0"/>
                <a:ea typeface="+mn-ea"/>
                <a:cs typeface="+mn-cs"/>
              </a:rPr>
              <a:t>L.in</a:t>
            </a:r>
            <a:r>
              <a:rPr kumimoji="1" lang="zh-CN" altLang="en-US" sz="2400" b="1" i="0" u="none" strike="noStrike" kern="0" cap="none" spc="0" normalizeH="0" baseline="0" noProof="0" dirty="0" smtClean="0">
                <a:ln>
                  <a:noFill/>
                </a:ln>
                <a:solidFill>
                  <a:schemeClr val="tx1"/>
                </a:solidFill>
                <a:effectLst/>
                <a:uLnTx/>
                <a:uFillTx/>
                <a:latin typeface="Verdana" pitchFamily="34" charset="0"/>
                <a:ea typeface="+mn-ea"/>
                <a:cs typeface="+mn-cs"/>
              </a:rPr>
              <a:t>，</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mn-ea"/>
              </a:rPr>
              <a:t>产生式</a:t>
            </a:r>
            <a:r>
              <a:rPr kumimoji="0" lang="en-US" altLang="zh-CN" sz="2000" b="1" i="0" u="none" strike="noStrike" kern="0" cap="none" spc="0" normalizeH="0" baseline="0" noProof="0" dirty="0" smtClean="0">
                <a:ln>
                  <a:noFill/>
                </a:ln>
                <a:solidFill>
                  <a:schemeClr val="tx1"/>
                </a:solidFill>
                <a:effectLst/>
                <a:uLnTx/>
                <a:uFillTx/>
                <a:latin typeface="Verdana" pitchFamily="34" charset="0"/>
                <a:ea typeface="+mn-ea"/>
              </a:rPr>
              <a:t>D</a:t>
            </a:r>
            <a:r>
              <a:rPr kumimoji="0" lang="en-US" altLang="zh-CN" sz="2000" b="1" i="0" u="none" strike="noStrike" kern="0" cap="none" spc="0" normalizeH="0" baseline="0" noProof="0" dirty="0" smtClean="0">
                <a:ln>
                  <a:noFill/>
                </a:ln>
                <a:solidFill>
                  <a:schemeClr val="tx1"/>
                </a:solidFill>
                <a:effectLst/>
                <a:uLnTx/>
                <a:uFillTx/>
                <a:latin typeface="Verdana" pitchFamily="34" charset="0"/>
                <a:ea typeface="+mn-ea"/>
                <a:sym typeface="Wingdings" pitchFamily="2" charset="2"/>
              </a:rPr>
              <a:t>TL</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mn-ea"/>
                <a:sym typeface="Wingdings" pitchFamily="2" charset="2"/>
              </a:rPr>
              <a:t>, </a:t>
            </a:r>
            <a:r>
              <a:rPr kumimoji="0" lang="en-US" altLang="zh-CN" sz="2000" b="1" i="0" u="none" strike="noStrike" kern="0" cap="none" spc="0" normalizeH="0" baseline="0" noProof="0" dirty="0" err="1" smtClean="0">
                <a:ln>
                  <a:noFill/>
                </a:ln>
                <a:solidFill>
                  <a:schemeClr val="tx1"/>
                </a:solidFill>
                <a:effectLst/>
                <a:uLnTx/>
                <a:uFillTx/>
                <a:latin typeface="Verdana" pitchFamily="34" charset="0"/>
                <a:ea typeface="+mn-ea"/>
                <a:sym typeface="Wingdings" pitchFamily="2" charset="2"/>
              </a:rPr>
              <a:t>L.in</a:t>
            </a:r>
            <a:r>
              <a:rPr kumimoji="0" lang="en-US" altLang="zh-CN" sz="2000" b="1" i="0" u="none" strike="noStrike" kern="0" cap="none" spc="0" normalizeH="0" baseline="0" noProof="0" dirty="0" smtClean="0">
                <a:ln>
                  <a:noFill/>
                </a:ln>
                <a:solidFill>
                  <a:schemeClr val="tx1"/>
                </a:solidFill>
                <a:effectLst/>
                <a:uLnTx/>
                <a:uFillTx/>
                <a:latin typeface="Verdana" pitchFamily="34" charset="0"/>
                <a:ea typeface="+mn-ea"/>
                <a:sym typeface="Wingdings" pitchFamily="2" charset="2"/>
              </a:rPr>
              <a:t> </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mn-ea"/>
              </a:rPr>
              <a:t>表</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示从其兄弟结点</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T</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继承下来的类型信息。</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产生式</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sym typeface="Wingdings" pitchFamily="2" charset="2"/>
              </a:rPr>
              <a:t>L</a:t>
            </a:r>
            <a:r>
              <a:rPr kumimoji="1" lang="en-US" altLang="zh-CN" sz="2000" b="1" i="0" u="none" strike="noStrike" kern="0" cap="none" spc="0" normalizeH="0" baseline="-25000" noProof="0" dirty="0" smtClean="0">
                <a:ln>
                  <a:noFill/>
                </a:ln>
                <a:solidFill>
                  <a:schemeClr val="tx1"/>
                </a:solidFill>
                <a:effectLst/>
                <a:uLnTx/>
                <a:uFillTx/>
                <a:latin typeface="Verdana" pitchFamily="34" charset="0"/>
                <a:ea typeface="+mn-ea"/>
                <a:sym typeface="Wingdings" pitchFamily="2" charset="2"/>
              </a:rPr>
              <a:t>1</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sym typeface="Wingdings" pitchFamily="2" charset="2"/>
              </a:rPr>
              <a:t>,id</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sym typeface="Wingdings" pitchFamily="2" charset="2"/>
              </a:rPr>
              <a:t>， </a:t>
            </a:r>
            <a:r>
              <a:rPr kumimoji="0" lang="en-US" altLang="zh-CN" sz="2000" b="1" i="0" u="none" strike="noStrike" kern="0" cap="none" spc="0" normalizeH="0" baseline="0" noProof="0" dirty="0" smtClean="0">
                <a:ln>
                  <a:noFill/>
                </a:ln>
                <a:solidFill>
                  <a:schemeClr val="tx1"/>
                </a:solidFill>
                <a:effectLst/>
                <a:uLnTx/>
                <a:uFillTx/>
                <a:latin typeface="Verdana" pitchFamily="34" charset="0"/>
                <a:ea typeface="+mn-ea"/>
                <a:sym typeface="Wingdings" pitchFamily="2" charset="2"/>
              </a:rPr>
              <a:t>L</a:t>
            </a:r>
            <a:r>
              <a:rPr kumimoji="1" lang="en-US" altLang="zh-CN" sz="2000" b="1" i="0" u="none" strike="noStrike" kern="0" cap="none" spc="0" normalizeH="0" baseline="-25000" noProof="0" dirty="0" smtClean="0">
                <a:ln>
                  <a:noFill/>
                </a:ln>
                <a:solidFill>
                  <a:schemeClr val="tx1"/>
                </a:solidFill>
                <a:effectLst/>
                <a:uLnTx/>
                <a:uFillTx/>
                <a:latin typeface="Verdana" pitchFamily="34" charset="0"/>
                <a:ea typeface="+mn-ea"/>
                <a:sym typeface="Wingdings" pitchFamily="2" charset="2"/>
              </a:rPr>
              <a:t>1</a:t>
            </a:r>
            <a:r>
              <a:rPr kumimoji="0" lang="en-US" altLang="zh-CN" sz="2000" b="1" i="0" u="none" strike="noStrike" kern="0" cap="none" spc="0" normalizeH="0" baseline="0" noProof="0" dirty="0" smtClean="0">
                <a:ln>
                  <a:noFill/>
                </a:ln>
                <a:solidFill>
                  <a:schemeClr val="tx1"/>
                </a:solidFill>
                <a:effectLst/>
                <a:uLnTx/>
                <a:uFillTx/>
                <a:latin typeface="Verdana" pitchFamily="34" charset="0"/>
                <a:ea typeface="+mn-ea"/>
                <a:sym typeface="Wingdings" pitchFamily="2" charset="2"/>
              </a:rPr>
              <a:t>.in </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mn-ea"/>
              </a:rPr>
              <a:t>表</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示从其父结点</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L</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继承下来的类型信息</a:t>
            </a:r>
          </a:p>
        </p:txBody>
      </p:sp>
      <p:grpSp>
        <p:nvGrpSpPr>
          <p:cNvPr id="6" name="Group 4"/>
          <p:cNvGrpSpPr>
            <a:grpSpLocks/>
          </p:cNvGrpSpPr>
          <p:nvPr/>
        </p:nvGrpSpPr>
        <p:grpSpPr bwMode="auto">
          <a:xfrm>
            <a:off x="1285875" y="1089025"/>
            <a:ext cx="5761038" cy="2876550"/>
            <a:chOff x="810" y="2443"/>
            <a:chExt cx="3629" cy="1812"/>
          </a:xfrm>
        </p:grpSpPr>
        <p:grpSp>
          <p:nvGrpSpPr>
            <p:cNvPr id="7" name="Group 5"/>
            <p:cNvGrpSpPr>
              <a:grpSpLocks/>
            </p:cNvGrpSpPr>
            <p:nvPr/>
          </p:nvGrpSpPr>
          <p:grpSpPr bwMode="auto">
            <a:xfrm>
              <a:off x="810" y="2443"/>
              <a:ext cx="3629" cy="1812"/>
              <a:chOff x="836" y="2443"/>
              <a:chExt cx="3629" cy="1812"/>
            </a:xfrm>
          </p:grpSpPr>
          <p:sp>
            <p:nvSpPr>
              <p:cNvPr id="13" name="Text Box 6"/>
              <p:cNvSpPr txBox="1">
                <a:spLocks noChangeArrowheads="1"/>
              </p:cNvSpPr>
              <p:nvPr/>
            </p:nvSpPr>
            <p:spPr bwMode="auto">
              <a:xfrm>
                <a:off x="836" y="2443"/>
                <a:ext cx="982" cy="1812"/>
              </a:xfrm>
              <a:prstGeom prst="rect">
                <a:avLst/>
              </a:prstGeom>
              <a:noFill/>
              <a:ln w="9525">
                <a:solidFill>
                  <a:schemeClr val="tx1"/>
                </a:solidFill>
                <a:miter lim="800000"/>
                <a:headEnd/>
                <a:tailEnd/>
              </a:ln>
            </p:spPr>
            <p:txBody>
              <a:bodyPr wrap="none">
                <a:spAutoFit/>
              </a:bodyPr>
              <a:lstStyle/>
              <a:p>
                <a:pPr>
                  <a:lnSpc>
                    <a:spcPct val="110000"/>
                  </a:lnSpc>
                </a:pPr>
                <a:r>
                  <a:rPr lang="en-US" altLang="zh-CN">
                    <a:ea typeface="宋体" pitchFamily="2" charset="-122"/>
                  </a:rPr>
                  <a:t> </a:t>
                </a:r>
                <a:r>
                  <a:rPr lang="zh-CN" altLang="en-US">
                    <a:ea typeface="宋体" pitchFamily="2" charset="-122"/>
                  </a:rPr>
                  <a:t>产生式</a:t>
                </a:r>
              </a:p>
              <a:p>
                <a:pPr>
                  <a:lnSpc>
                    <a:spcPct val="110000"/>
                  </a:lnSpc>
                </a:pPr>
                <a:r>
                  <a:rPr lang="zh-CN" altLang="en-US">
                    <a:ea typeface="宋体" pitchFamily="2" charset="-122"/>
                  </a:rPr>
                  <a:t> </a:t>
                </a:r>
                <a:r>
                  <a:rPr lang="en-US" altLang="zh-CN">
                    <a:ea typeface="宋体" pitchFamily="2" charset="-122"/>
                  </a:rPr>
                  <a:t>D</a:t>
                </a:r>
                <a:r>
                  <a:rPr lang="en-US" altLang="zh-CN">
                    <a:ea typeface="宋体" pitchFamily="2" charset="-122"/>
                    <a:sym typeface="Symbol" pitchFamily="18" charset="2"/>
                  </a:rPr>
                  <a:t></a:t>
                </a:r>
                <a:r>
                  <a:rPr lang="en-US" altLang="zh-CN">
                    <a:ea typeface="宋体" pitchFamily="2" charset="-122"/>
                  </a:rPr>
                  <a:t>TL</a:t>
                </a:r>
              </a:p>
              <a:p>
                <a:pPr>
                  <a:lnSpc>
                    <a:spcPct val="110000"/>
                  </a:lnSpc>
                </a:pPr>
                <a:r>
                  <a:rPr lang="en-US" altLang="zh-CN">
                    <a:ea typeface="宋体" pitchFamily="2" charset="-122"/>
                  </a:rPr>
                  <a:t> T</a:t>
                </a:r>
                <a:r>
                  <a:rPr lang="en-US" altLang="zh-CN">
                    <a:ea typeface="宋体" pitchFamily="2" charset="-122"/>
                    <a:sym typeface="Symbol" pitchFamily="18" charset="2"/>
                  </a:rPr>
                  <a:t></a:t>
                </a:r>
                <a:r>
                  <a:rPr lang="en-US" altLang="zh-CN">
                    <a:ea typeface="宋体" pitchFamily="2" charset="-122"/>
                  </a:rPr>
                  <a:t>int</a:t>
                </a:r>
              </a:p>
              <a:p>
                <a:pPr>
                  <a:lnSpc>
                    <a:spcPct val="110000"/>
                  </a:lnSpc>
                </a:pPr>
                <a:r>
                  <a:rPr lang="en-US" altLang="zh-CN">
                    <a:ea typeface="宋体" pitchFamily="2" charset="-122"/>
                  </a:rPr>
                  <a:t> T</a:t>
                </a:r>
                <a:r>
                  <a:rPr lang="en-US" altLang="zh-CN">
                    <a:ea typeface="宋体" pitchFamily="2" charset="-122"/>
                    <a:sym typeface="Symbol" pitchFamily="18" charset="2"/>
                  </a:rPr>
                  <a:t></a:t>
                </a:r>
                <a:r>
                  <a:rPr lang="en-US" altLang="zh-CN">
                    <a:ea typeface="宋体" pitchFamily="2" charset="-122"/>
                  </a:rPr>
                  <a:t>real</a:t>
                </a:r>
              </a:p>
              <a:p>
                <a:pPr>
                  <a:lnSpc>
                    <a:spcPct val="110000"/>
                  </a:lnSpc>
                </a:pPr>
                <a:r>
                  <a:rPr lang="en-US" altLang="zh-CN">
                    <a:ea typeface="宋体" pitchFamily="2" charset="-122"/>
                  </a:rPr>
                  <a:t> L</a:t>
                </a:r>
                <a:r>
                  <a:rPr lang="en-US" altLang="zh-CN">
                    <a:ea typeface="宋体" pitchFamily="2" charset="-122"/>
                    <a:sym typeface="Symbol" pitchFamily="18" charset="2"/>
                  </a:rPr>
                  <a:t></a:t>
                </a:r>
                <a:r>
                  <a:rPr lang="en-US" altLang="zh-CN">
                    <a:ea typeface="宋体" pitchFamily="2" charset="-122"/>
                  </a:rPr>
                  <a:t>L</a:t>
                </a:r>
                <a:r>
                  <a:rPr lang="en-US" altLang="zh-CN" baseline="-25000">
                    <a:ea typeface="宋体" pitchFamily="2" charset="-122"/>
                  </a:rPr>
                  <a:t>1</a:t>
                </a:r>
                <a:r>
                  <a:rPr lang="en-US" altLang="zh-CN">
                    <a:ea typeface="宋体" pitchFamily="2" charset="-122"/>
                  </a:rPr>
                  <a:t>,id</a:t>
                </a:r>
              </a:p>
              <a:p>
                <a:r>
                  <a:rPr lang="en-US" altLang="zh-CN">
                    <a:ea typeface="宋体" pitchFamily="2" charset="-122"/>
                  </a:rPr>
                  <a:t> </a:t>
                </a:r>
              </a:p>
              <a:p>
                <a:pPr>
                  <a:lnSpc>
                    <a:spcPct val="110000"/>
                  </a:lnSpc>
                </a:pPr>
                <a:r>
                  <a:rPr lang="en-US" altLang="zh-CN">
                    <a:ea typeface="宋体" pitchFamily="2" charset="-122"/>
                  </a:rPr>
                  <a:t> L</a:t>
                </a:r>
                <a:r>
                  <a:rPr lang="en-US" altLang="zh-CN">
                    <a:ea typeface="宋体" pitchFamily="2" charset="-122"/>
                    <a:sym typeface="Symbol" pitchFamily="18" charset="2"/>
                  </a:rPr>
                  <a:t></a:t>
                </a:r>
                <a:r>
                  <a:rPr lang="en-US" altLang="zh-CN">
                    <a:ea typeface="宋体" pitchFamily="2" charset="-122"/>
                  </a:rPr>
                  <a:t>id</a:t>
                </a:r>
              </a:p>
            </p:txBody>
          </p:sp>
          <p:sp>
            <p:nvSpPr>
              <p:cNvPr id="14" name="Text Box 7"/>
              <p:cNvSpPr txBox="1">
                <a:spLocks noChangeArrowheads="1"/>
              </p:cNvSpPr>
              <p:nvPr/>
            </p:nvSpPr>
            <p:spPr bwMode="auto">
              <a:xfrm>
                <a:off x="1829" y="2443"/>
                <a:ext cx="2636" cy="1812"/>
              </a:xfrm>
              <a:prstGeom prst="rect">
                <a:avLst/>
              </a:prstGeom>
              <a:noFill/>
              <a:ln w="9525">
                <a:solidFill>
                  <a:schemeClr val="tx1"/>
                </a:solidFill>
                <a:miter lim="800000"/>
                <a:headEnd/>
                <a:tailEnd/>
              </a:ln>
            </p:spPr>
            <p:txBody>
              <a:bodyPr wrap="none">
                <a:spAutoFit/>
              </a:bodyPr>
              <a:lstStyle/>
              <a:p>
                <a:pPr>
                  <a:lnSpc>
                    <a:spcPct val="110000"/>
                  </a:lnSpc>
                </a:pPr>
                <a:r>
                  <a:rPr lang="en-US" altLang="zh-CN">
                    <a:ea typeface="宋体" pitchFamily="2" charset="-122"/>
                  </a:rPr>
                  <a:t> </a:t>
                </a:r>
                <a:r>
                  <a:rPr lang="zh-CN" altLang="en-US">
                    <a:ea typeface="宋体" pitchFamily="2" charset="-122"/>
                  </a:rPr>
                  <a:t>语义规则</a:t>
                </a:r>
              </a:p>
              <a:p>
                <a:pPr>
                  <a:lnSpc>
                    <a:spcPct val="110000"/>
                  </a:lnSpc>
                </a:pPr>
                <a:r>
                  <a:rPr lang="zh-CN" altLang="en-US">
                    <a:ea typeface="宋体" pitchFamily="2" charset="-122"/>
                  </a:rPr>
                  <a:t> </a:t>
                </a:r>
                <a:r>
                  <a:rPr lang="en-US" altLang="zh-CN">
                    <a:ea typeface="宋体" pitchFamily="2" charset="-122"/>
                  </a:rPr>
                  <a:t>L.in=T.type</a:t>
                </a:r>
              </a:p>
              <a:p>
                <a:pPr>
                  <a:lnSpc>
                    <a:spcPct val="110000"/>
                  </a:lnSpc>
                </a:pPr>
                <a:r>
                  <a:rPr lang="en-US" altLang="zh-CN">
                    <a:ea typeface="宋体" pitchFamily="2" charset="-122"/>
                  </a:rPr>
                  <a:t> T.type=integer</a:t>
                </a:r>
              </a:p>
              <a:p>
                <a:pPr>
                  <a:lnSpc>
                    <a:spcPct val="110000"/>
                  </a:lnSpc>
                </a:pPr>
                <a:r>
                  <a:rPr lang="en-US" altLang="zh-CN">
                    <a:ea typeface="宋体" pitchFamily="2" charset="-122"/>
                  </a:rPr>
                  <a:t> T.type=real</a:t>
                </a:r>
              </a:p>
              <a:p>
                <a:r>
                  <a:rPr lang="en-US" altLang="zh-CN">
                    <a:ea typeface="宋体" pitchFamily="2" charset="-122"/>
                  </a:rPr>
                  <a:t> L</a:t>
                </a:r>
                <a:r>
                  <a:rPr lang="en-US" altLang="zh-CN" baseline="-25000">
                    <a:ea typeface="宋体" pitchFamily="2" charset="-122"/>
                  </a:rPr>
                  <a:t>1</a:t>
                </a:r>
                <a:r>
                  <a:rPr lang="en-US" altLang="zh-CN">
                    <a:ea typeface="宋体" pitchFamily="2" charset="-122"/>
                  </a:rPr>
                  <a:t>.in=L.in</a:t>
                </a:r>
              </a:p>
              <a:p>
                <a:pPr>
                  <a:lnSpc>
                    <a:spcPct val="110000"/>
                  </a:lnSpc>
                </a:pPr>
                <a:r>
                  <a:rPr lang="en-US" altLang="zh-CN">
                    <a:ea typeface="宋体" pitchFamily="2" charset="-122"/>
                  </a:rPr>
                  <a:t> addtype(id.entry,L.in)</a:t>
                </a:r>
              </a:p>
              <a:p>
                <a:pPr>
                  <a:lnSpc>
                    <a:spcPct val="110000"/>
                  </a:lnSpc>
                </a:pPr>
                <a:r>
                  <a:rPr lang="en-US" altLang="zh-CN">
                    <a:ea typeface="宋体" pitchFamily="2" charset="-122"/>
                  </a:rPr>
                  <a:t> addtype(id.entry,L.in) </a:t>
                </a:r>
              </a:p>
            </p:txBody>
          </p:sp>
        </p:grpSp>
        <p:sp>
          <p:nvSpPr>
            <p:cNvPr id="8" name="Line 8"/>
            <p:cNvSpPr>
              <a:spLocks noChangeShapeType="1"/>
            </p:cNvSpPr>
            <p:nvPr/>
          </p:nvSpPr>
          <p:spPr bwMode="auto">
            <a:xfrm flipV="1">
              <a:off x="816" y="2726"/>
              <a:ext cx="3623" cy="10"/>
            </a:xfrm>
            <a:prstGeom prst="line">
              <a:avLst/>
            </a:prstGeom>
            <a:noFill/>
            <a:ln w="9525">
              <a:solidFill>
                <a:schemeClr val="tx1"/>
              </a:solidFill>
              <a:round/>
              <a:headEnd/>
              <a:tailEnd/>
            </a:ln>
          </p:spPr>
          <p:txBody>
            <a:bodyPr wrap="none" anchor="ctr"/>
            <a:lstStyle/>
            <a:p>
              <a:endParaRPr lang="zh-CN" altLang="en-US"/>
            </a:p>
          </p:txBody>
        </p:sp>
        <p:sp>
          <p:nvSpPr>
            <p:cNvPr id="9" name="Line 9"/>
            <p:cNvSpPr>
              <a:spLocks noChangeShapeType="1"/>
            </p:cNvSpPr>
            <p:nvPr/>
          </p:nvSpPr>
          <p:spPr bwMode="auto">
            <a:xfrm>
              <a:off x="816" y="2976"/>
              <a:ext cx="3623" cy="5"/>
            </a:xfrm>
            <a:prstGeom prst="line">
              <a:avLst/>
            </a:prstGeom>
            <a:noFill/>
            <a:ln w="9525">
              <a:solidFill>
                <a:schemeClr val="tx1"/>
              </a:solidFill>
              <a:round/>
              <a:headEnd/>
              <a:tailEnd/>
            </a:ln>
          </p:spPr>
          <p:txBody>
            <a:bodyPr wrap="none" anchor="ctr"/>
            <a:lstStyle/>
            <a:p>
              <a:endParaRPr lang="zh-CN" altLang="en-US"/>
            </a:p>
          </p:txBody>
        </p:sp>
        <p:sp>
          <p:nvSpPr>
            <p:cNvPr id="10" name="Line 10"/>
            <p:cNvSpPr>
              <a:spLocks noChangeShapeType="1"/>
            </p:cNvSpPr>
            <p:nvPr/>
          </p:nvSpPr>
          <p:spPr bwMode="auto">
            <a:xfrm>
              <a:off x="816" y="3264"/>
              <a:ext cx="3623" cy="1"/>
            </a:xfrm>
            <a:prstGeom prst="line">
              <a:avLst/>
            </a:prstGeom>
            <a:noFill/>
            <a:ln w="9525">
              <a:solidFill>
                <a:schemeClr val="tx1"/>
              </a:solidFill>
              <a:round/>
              <a:headEnd/>
              <a:tailEnd/>
            </a:ln>
          </p:spPr>
          <p:txBody>
            <a:bodyPr wrap="none" anchor="ctr"/>
            <a:lstStyle/>
            <a:p>
              <a:endParaRPr lang="zh-CN" altLang="en-US"/>
            </a:p>
          </p:txBody>
        </p:sp>
        <p:sp>
          <p:nvSpPr>
            <p:cNvPr id="11" name="Line 11"/>
            <p:cNvSpPr>
              <a:spLocks noChangeShapeType="1"/>
            </p:cNvSpPr>
            <p:nvPr/>
          </p:nvSpPr>
          <p:spPr bwMode="auto">
            <a:xfrm flipV="1">
              <a:off x="816" y="3492"/>
              <a:ext cx="3623" cy="12"/>
            </a:xfrm>
            <a:prstGeom prst="line">
              <a:avLst/>
            </a:prstGeom>
            <a:noFill/>
            <a:ln w="9525">
              <a:solidFill>
                <a:schemeClr val="tx1"/>
              </a:solidFill>
              <a:round/>
              <a:headEnd/>
              <a:tailEnd/>
            </a:ln>
          </p:spPr>
          <p:txBody>
            <a:bodyPr wrap="none" anchor="ctr"/>
            <a:lstStyle/>
            <a:p>
              <a:endParaRPr lang="zh-CN" altLang="en-US"/>
            </a:p>
          </p:txBody>
        </p:sp>
        <p:sp>
          <p:nvSpPr>
            <p:cNvPr id="12" name="Line 12"/>
            <p:cNvSpPr>
              <a:spLocks noChangeShapeType="1"/>
            </p:cNvSpPr>
            <p:nvPr/>
          </p:nvSpPr>
          <p:spPr bwMode="auto">
            <a:xfrm flipV="1">
              <a:off x="816" y="3974"/>
              <a:ext cx="3623" cy="10"/>
            </a:xfrm>
            <a:prstGeom prst="line">
              <a:avLst/>
            </a:prstGeom>
            <a:noFill/>
            <a:ln w="9525">
              <a:solidFill>
                <a:schemeClr val="tx1"/>
              </a:solidFill>
              <a:round/>
              <a:headEnd/>
              <a:tailEnd/>
            </a:ln>
          </p:spPr>
          <p:txBody>
            <a:bodyPr wrap="none" anchor="ctr"/>
            <a:lstStyle/>
            <a:p>
              <a:endParaRPr lang="zh-CN" altLang="en-US"/>
            </a:p>
          </p:txBody>
        </p:sp>
      </p:grpSp>
      <p:graphicFrame>
        <p:nvGraphicFramePr>
          <p:cNvPr id="15" name="Object 14">
            <a:hlinkClick r:id="" action="ppaction://hlinkshowjump?jump=nextslide"/>
          </p:cNvPr>
          <p:cNvGraphicFramePr>
            <a:graphicFrameLocks noChangeAspect="1"/>
          </p:cNvGraphicFramePr>
          <p:nvPr/>
        </p:nvGraphicFramePr>
        <p:xfrm>
          <a:off x="8382000" y="1066800"/>
          <a:ext cx="573088" cy="668338"/>
        </p:xfrm>
        <a:graphic>
          <a:graphicData uri="http://schemas.openxmlformats.org/presentationml/2006/ole">
            <mc:AlternateContent xmlns:mc="http://schemas.openxmlformats.org/markup-compatibility/2006">
              <mc:Choice xmlns:v="urn:schemas-microsoft-com:vml" Requires="v">
                <p:oleObj spid="_x0000_s194564" name="剪辑" r:id="rId3" imgW="3543101" imgH="4123546" progId="">
                  <p:embed/>
                </p:oleObj>
              </mc:Choice>
              <mc:Fallback>
                <p:oleObj name="剪辑" r:id="rId3" imgW="3543101" imgH="4123546"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1066800"/>
                        <a:ext cx="573088"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a:hlinkClick r:id="rId5" action="ppaction://hlinksldjump"/>
          </p:cNvPr>
          <p:cNvGraphicFramePr>
            <a:graphicFrameLocks noChangeAspect="1"/>
          </p:cNvGraphicFramePr>
          <p:nvPr/>
        </p:nvGraphicFramePr>
        <p:xfrm>
          <a:off x="8352420" y="3113965"/>
          <a:ext cx="569913" cy="663575"/>
        </p:xfrm>
        <a:graphic>
          <a:graphicData uri="http://schemas.openxmlformats.org/presentationml/2006/ole">
            <mc:AlternateContent xmlns:mc="http://schemas.openxmlformats.org/markup-compatibility/2006">
              <mc:Choice xmlns:v="urn:schemas-microsoft-com:vml" Requires="v">
                <p:oleObj spid="_x0000_s194565" name="剪辑" r:id="rId6" imgW="3543101" imgH="4123546" progId="">
                  <p:embed/>
                </p:oleObj>
              </mc:Choice>
              <mc:Fallback>
                <p:oleObj name="剪辑" r:id="rId6" imgW="3543101" imgH="4123546" progId="">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2420" y="3113965"/>
                        <a:ext cx="569913" cy="663575"/>
                      </a:xfrm>
                      <a:prstGeom prst="rect">
                        <a:avLst/>
                      </a:prstGeom>
                      <a:solidFill>
                        <a:srgbClr val="FF7C8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6" presetClass="entr" presetSubtype="2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Horizont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up)">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up)">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up)">
                                      <p:cBhvr>
                                        <p:cTn id="26" dur="500"/>
                                        <p:tgtEl>
                                          <p:spTgt spid="5">
                                            <p:txEl>
                                              <p:pRg st="2" end="2"/>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wipe(up)">
                                      <p:cBhvr>
                                        <p:cTn id="30" dur="500"/>
                                        <p:tgtEl>
                                          <p:spTgt spid="5">
                                            <p:txEl>
                                              <p:pRg st="3" end="3"/>
                                            </p:txEl>
                                          </p:spTgt>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wipe(up)">
                                      <p:cBhvr>
                                        <p:cTn id="34"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BB054450-7053-411F-9DA4-A6B2D7EE8416}" type="slidenum">
              <a:rPr lang="en-US" altLang="zh-CN" sz="1400" b="0" smtClean="0">
                <a:latin typeface="Times New Roman" pitchFamily="18" charset="0"/>
              </a:rPr>
              <a:pPr eaLnBrk="1" hangingPunct="1"/>
              <a:t>2</a:t>
            </a:fld>
            <a:endParaRPr lang="en-US" altLang="zh-CN" sz="1400" b="0" smtClean="0">
              <a:latin typeface="Times New Roman" pitchFamily="18" charset="0"/>
            </a:endParaRPr>
          </a:p>
        </p:txBody>
      </p:sp>
      <p:sp>
        <p:nvSpPr>
          <p:cNvPr id="10243" name="Rectangle 2"/>
          <p:cNvSpPr>
            <a:spLocks noGrp="1" noChangeArrowheads="1"/>
          </p:cNvSpPr>
          <p:nvPr>
            <p:ph type="title"/>
          </p:nvPr>
        </p:nvSpPr>
        <p:spPr>
          <a:xfrm>
            <a:off x="304800" y="152400"/>
            <a:ext cx="8610600" cy="669925"/>
          </a:xfrm>
        </p:spPr>
        <p:txBody>
          <a:bodyPr/>
          <a:lstStyle/>
          <a:p>
            <a:pPr eaLnBrk="1" hangingPunct="1"/>
            <a:r>
              <a:rPr lang="zh-CN" altLang="en-US" smtClean="0"/>
              <a:t>语法制导翻译技术</a:t>
            </a:r>
          </a:p>
        </p:txBody>
      </p:sp>
      <p:sp>
        <p:nvSpPr>
          <p:cNvPr id="10244" name="Rectangle 3"/>
          <p:cNvSpPr>
            <a:spLocks noGrp="1" noChangeArrowheads="1"/>
          </p:cNvSpPr>
          <p:nvPr>
            <p:ph type="body" idx="1"/>
          </p:nvPr>
        </p:nvSpPr>
        <p:spPr>
          <a:xfrm>
            <a:off x="412750" y="1236663"/>
            <a:ext cx="8335963" cy="5019675"/>
          </a:xfrm>
        </p:spPr>
        <p:txBody>
          <a:bodyPr/>
          <a:lstStyle/>
          <a:p>
            <a:pPr eaLnBrk="1" hangingPunct="1">
              <a:buFont typeface="Monotype Sorts" pitchFamily="2" charset="2"/>
              <a:buNone/>
            </a:pPr>
            <a:r>
              <a:rPr lang="zh-CN" altLang="en-US" sz="3200" dirty="0" smtClean="0"/>
              <a:t>     语法制导翻译概述</a:t>
            </a:r>
            <a:endParaRPr lang="en-US" altLang="zh-CN" sz="3200" dirty="0" smtClean="0"/>
          </a:p>
          <a:p>
            <a:pPr eaLnBrk="1" hangingPunct="1">
              <a:buFont typeface="Monotype Sorts" pitchFamily="2" charset="2"/>
              <a:buNone/>
            </a:pPr>
            <a:r>
              <a:rPr lang="en-US" altLang="zh-CN" sz="3200" dirty="0" smtClean="0"/>
              <a:t>5.1  </a:t>
            </a:r>
            <a:r>
              <a:rPr lang="zh-CN" altLang="en-US" sz="3200" dirty="0" smtClean="0"/>
              <a:t>语法制导定义及翻译方案</a:t>
            </a:r>
          </a:p>
          <a:p>
            <a:pPr eaLnBrk="1" hangingPunct="1">
              <a:buFont typeface="Monotype Sorts" pitchFamily="2" charset="2"/>
              <a:buNone/>
            </a:pPr>
            <a:r>
              <a:rPr lang="en-US" altLang="zh-CN" sz="3200" dirty="0" smtClean="0"/>
              <a:t>5.2  </a:t>
            </a:r>
            <a:r>
              <a:rPr lang="en-US" altLang="zh-CN" sz="3200" dirty="0" smtClean="0">
                <a:latin typeface="Verdana" pitchFamily="34" charset="0"/>
              </a:rPr>
              <a:t>S-</a:t>
            </a:r>
            <a:r>
              <a:rPr lang="zh-CN" altLang="en-US" sz="3200" dirty="0" smtClean="0"/>
              <a:t>属性定义的自底向上翻译</a:t>
            </a:r>
          </a:p>
          <a:p>
            <a:pPr eaLnBrk="1" hangingPunct="1">
              <a:buFont typeface="Monotype Sorts" pitchFamily="2" charset="2"/>
              <a:buNone/>
            </a:pPr>
            <a:r>
              <a:rPr lang="en-US" altLang="zh-CN" sz="3200" dirty="0" smtClean="0"/>
              <a:t>5.3  </a:t>
            </a:r>
            <a:r>
              <a:rPr lang="en-US" altLang="zh-CN" sz="3200" dirty="0" smtClean="0">
                <a:latin typeface="Verdana" pitchFamily="34" charset="0"/>
              </a:rPr>
              <a:t>L-</a:t>
            </a:r>
            <a:r>
              <a:rPr lang="zh-CN" altLang="en-US" sz="3200" dirty="0" smtClean="0"/>
              <a:t>属性定义的自顶向下翻译</a:t>
            </a:r>
          </a:p>
          <a:p>
            <a:pPr eaLnBrk="1" hangingPunct="1">
              <a:buFont typeface="Monotype Sorts" pitchFamily="2" charset="2"/>
              <a:buNone/>
            </a:pPr>
            <a:r>
              <a:rPr lang="en-US" altLang="zh-CN" sz="3200" dirty="0" smtClean="0"/>
              <a:t>5.4  </a:t>
            </a:r>
            <a:r>
              <a:rPr lang="en-US" altLang="zh-CN" sz="3200" dirty="0" smtClean="0">
                <a:latin typeface="Verdana" pitchFamily="34" charset="0"/>
              </a:rPr>
              <a:t>L-</a:t>
            </a:r>
            <a:r>
              <a:rPr lang="zh-CN" altLang="en-US" sz="3200" dirty="0" smtClean="0"/>
              <a:t>属性定义的自底向上翻译</a:t>
            </a:r>
            <a:endParaRPr lang="en-US" altLang="zh-CN" sz="3200" dirty="0" smtClean="0"/>
          </a:p>
          <a:p>
            <a:pPr eaLnBrk="1" hangingPunct="1">
              <a:buNone/>
            </a:pPr>
            <a:r>
              <a:rPr lang="en-US" altLang="zh-CN" sz="3200" dirty="0" smtClean="0"/>
              <a:t>5.5  </a:t>
            </a:r>
            <a:r>
              <a:rPr lang="zh-CN" altLang="zh-CN" sz="3200" dirty="0" smtClean="0"/>
              <a:t>通用</a:t>
            </a:r>
            <a:r>
              <a:rPr lang="zh-CN" altLang="zh-CN" sz="3200" dirty="0"/>
              <a:t>的语法制导翻译</a:t>
            </a:r>
            <a:r>
              <a:rPr lang="zh-CN" altLang="zh-CN" sz="3200" dirty="0" smtClean="0"/>
              <a:t>方法</a:t>
            </a:r>
            <a:r>
              <a:rPr lang="zh-CN" altLang="en-US" sz="3200" dirty="0" smtClean="0"/>
              <a:t> </a:t>
            </a:r>
            <a:endParaRPr lang="en-US" altLang="zh-CN" sz="3200" dirty="0" smtClean="0"/>
          </a:p>
          <a:p>
            <a:pPr eaLnBrk="1" hangingPunct="1">
              <a:buNone/>
            </a:pPr>
            <a:r>
              <a:rPr lang="en-US" altLang="zh-CN" sz="3200" dirty="0"/>
              <a:t> </a:t>
            </a:r>
            <a:r>
              <a:rPr lang="en-US" altLang="zh-CN" sz="3200" dirty="0" smtClean="0"/>
              <a:t>    </a:t>
            </a:r>
            <a:r>
              <a:rPr lang="zh-CN" altLang="en-US" sz="3200" smtClean="0"/>
              <a:t>小结 </a:t>
            </a:r>
            <a:endParaRPr lang="zh-CN" altLang="en-US"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0D481C1E-8AE1-4B53-BE38-C166844FF45F}" type="slidenum">
              <a:rPr lang="en-US" altLang="zh-CN" sz="1400" b="0" smtClean="0">
                <a:latin typeface="Times New Roman" pitchFamily="18" charset="0"/>
              </a:rPr>
              <a:pPr eaLnBrk="1" hangingPunct="1"/>
              <a:t>20</a:t>
            </a:fld>
            <a:endParaRPr lang="en-US" altLang="zh-CN" sz="1400" b="0" smtClean="0">
              <a:latin typeface="Times New Roman" pitchFamily="18" charset="0"/>
            </a:endParaRPr>
          </a:p>
        </p:txBody>
      </p:sp>
      <p:sp>
        <p:nvSpPr>
          <p:cNvPr id="20483" name="Rectangle 2"/>
          <p:cNvSpPr>
            <a:spLocks noGrp="1" noChangeArrowheads="1"/>
          </p:cNvSpPr>
          <p:nvPr>
            <p:ph type="title"/>
          </p:nvPr>
        </p:nvSpPr>
        <p:spPr>
          <a:xfrm>
            <a:off x="304800" y="152400"/>
            <a:ext cx="8610600" cy="558800"/>
          </a:xfrm>
        </p:spPr>
        <p:txBody>
          <a:bodyPr/>
          <a:lstStyle/>
          <a:p>
            <a:pPr eaLnBrk="1" hangingPunct="1"/>
            <a:r>
              <a:rPr lang="zh-CN" altLang="en-US" sz="3200" dirty="0" smtClean="0"/>
              <a:t>语句</a:t>
            </a:r>
            <a:r>
              <a:rPr lang="en-US" altLang="zh-CN" sz="3200" dirty="0" smtClean="0"/>
              <a:t>real id</a:t>
            </a:r>
            <a:r>
              <a:rPr lang="en-US" altLang="zh-CN" sz="3200" baseline="-25000" dirty="0" smtClean="0"/>
              <a:t>1</a:t>
            </a:r>
            <a:r>
              <a:rPr lang="en-US" altLang="zh-CN" sz="3200" dirty="0" smtClean="0"/>
              <a:t>,id</a:t>
            </a:r>
            <a:r>
              <a:rPr lang="en-US" altLang="zh-CN" sz="3200" baseline="-25000" dirty="0" smtClean="0"/>
              <a:t>2</a:t>
            </a:r>
            <a:r>
              <a:rPr lang="en-US" altLang="zh-CN" sz="3200" dirty="0" smtClean="0"/>
              <a:t>,id</a:t>
            </a:r>
            <a:r>
              <a:rPr lang="en-US" altLang="zh-CN" sz="3200" baseline="-25000" dirty="0" smtClean="0"/>
              <a:t>3</a:t>
            </a:r>
            <a:r>
              <a:rPr lang="zh-CN" altLang="en-US" sz="3200" dirty="0" smtClean="0"/>
              <a:t>的注释分析树</a:t>
            </a:r>
          </a:p>
        </p:txBody>
      </p:sp>
      <p:sp>
        <p:nvSpPr>
          <p:cNvPr id="208899" name="Rectangle 3"/>
          <p:cNvSpPr>
            <a:spLocks noGrp="1" noChangeArrowheads="1"/>
          </p:cNvSpPr>
          <p:nvPr>
            <p:ph type="body" idx="1"/>
          </p:nvPr>
        </p:nvSpPr>
        <p:spPr>
          <a:xfrm>
            <a:off x="609600" y="4800600"/>
            <a:ext cx="8335963" cy="1905000"/>
          </a:xfrm>
        </p:spPr>
        <p:txBody>
          <a:bodyPr/>
          <a:lstStyle/>
          <a:p>
            <a:pPr marL="0" indent="0"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产生式的语义规则使用继承属性</a:t>
            </a:r>
            <a:r>
              <a:rPr lang="en-US" altLang="zh-CN" sz="2400" dirty="0" smtClean="0">
                <a:latin typeface="Times New Roman" panose="02020603050405020304" pitchFamily="18" charset="0"/>
                <a:cs typeface="Times New Roman" panose="02020603050405020304" pitchFamily="18" charset="0"/>
              </a:rPr>
              <a:t>L.in</a:t>
            </a:r>
            <a:r>
              <a:rPr lang="zh-CN" altLang="en-US" sz="2400" dirty="0" smtClean="0">
                <a:latin typeface="Times New Roman" panose="02020603050405020304" pitchFamily="18" charset="0"/>
                <a:cs typeface="Times New Roman" panose="02020603050405020304" pitchFamily="18" charset="0"/>
              </a:rPr>
              <a:t>把类型信息在分析树中向下传递；</a:t>
            </a:r>
          </a:p>
          <a:p>
            <a:pPr marL="0" indent="0"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并通过调用过程</a:t>
            </a:r>
            <a:r>
              <a:rPr lang="en-US" altLang="zh-CN" sz="2400" dirty="0" err="1" smtClean="0">
                <a:latin typeface="Times New Roman" panose="02020603050405020304" pitchFamily="18" charset="0"/>
                <a:cs typeface="Times New Roman" panose="02020603050405020304" pitchFamily="18" charset="0"/>
              </a:rPr>
              <a:t>addtype</a:t>
            </a:r>
            <a:r>
              <a:rPr lang="zh-CN" altLang="en-US" sz="2400" dirty="0" smtClean="0">
                <a:latin typeface="Times New Roman" panose="02020603050405020304" pitchFamily="18" charset="0"/>
                <a:cs typeface="Times New Roman" panose="02020603050405020304" pitchFamily="18" charset="0"/>
              </a:rPr>
              <a:t>，把类型信息填入标识符在符号表中相应的表项中。</a:t>
            </a:r>
          </a:p>
        </p:txBody>
      </p:sp>
      <p:sp>
        <p:nvSpPr>
          <p:cNvPr id="20485" name="Rectangle 4"/>
          <p:cNvSpPr>
            <a:spLocks noChangeArrowheads="1"/>
          </p:cNvSpPr>
          <p:nvPr/>
        </p:nvSpPr>
        <p:spPr bwMode="auto">
          <a:xfrm>
            <a:off x="3622675" y="314960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 </a:t>
            </a:r>
            <a:endParaRPr lang="en-US" altLang="zh-CN" sz="3600">
              <a:latin typeface="Times New Roman" pitchFamily="18" charset="0"/>
              <a:ea typeface="宋体" pitchFamily="2" charset="-122"/>
              <a:cs typeface="Times New Roman" panose="02020603050405020304" pitchFamily="18" charset="0"/>
            </a:endParaRPr>
          </a:p>
        </p:txBody>
      </p:sp>
      <p:grpSp>
        <p:nvGrpSpPr>
          <p:cNvPr id="208901" name="Group 5"/>
          <p:cNvGrpSpPr>
            <a:grpSpLocks/>
          </p:cNvGrpSpPr>
          <p:nvPr/>
        </p:nvGrpSpPr>
        <p:grpSpPr bwMode="auto">
          <a:xfrm>
            <a:off x="838200" y="1066800"/>
            <a:ext cx="5688013" cy="3586163"/>
            <a:chOff x="1056" y="864"/>
            <a:chExt cx="3583" cy="2259"/>
          </a:xfrm>
        </p:grpSpPr>
        <p:sp>
          <p:nvSpPr>
            <p:cNvPr id="20498" name="Rectangle 6"/>
            <p:cNvSpPr>
              <a:spLocks noChangeArrowheads="1"/>
            </p:cNvSpPr>
            <p:nvPr/>
          </p:nvSpPr>
          <p:spPr bwMode="auto">
            <a:xfrm>
              <a:off x="2261" y="864"/>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D</a:t>
              </a:r>
              <a:endParaRPr lang="en-US" altLang="zh-CN" sz="3600">
                <a:latin typeface="Times New Roman" pitchFamily="18" charset="0"/>
                <a:ea typeface="宋体" pitchFamily="2" charset="-122"/>
                <a:cs typeface="Times New Roman" panose="02020603050405020304" pitchFamily="18" charset="0"/>
              </a:endParaRPr>
            </a:p>
          </p:txBody>
        </p:sp>
        <p:grpSp>
          <p:nvGrpSpPr>
            <p:cNvPr id="20499" name="Group 7"/>
            <p:cNvGrpSpPr>
              <a:grpSpLocks/>
            </p:cNvGrpSpPr>
            <p:nvPr/>
          </p:nvGrpSpPr>
          <p:grpSpPr bwMode="auto">
            <a:xfrm>
              <a:off x="1236" y="1104"/>
              <a:ext cx="2220" cy="230"/>
              <a:chOff x="1236" y="1019"/>
              <a:chExt cx="1487" cy="219"/>
            </a:xfrm>
          </p:grpSpPr>
          <p:sp>
            <p:nvSpPr>
              <p:cNvPr id="20517" name="Line 8"/>
              <p:cNvSpPr>
                <a:spLocks noChangeShapeType="1"/>
              </p:cNvSpPr>
              <p:nvPr/>
            </p:nvSpPr>
            <p:spPr bwMode="auto">
              <a:xfrm>
                <a:off x="2002" y="1020"/>
                <a:ext cx="721" cy="20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8" name="Line 9"/>
              <p:cNvSpPr>
                <a:spLocks noChangeShapeType="1"/>
              </p:cNvSpPr>
              <p:nvPr/>
            </p:nvSpPr>
            <p:spPr bwMode="auto">
              <a:xfrm flipH="1">
                <a:off x="1236" y="1019"/>
                <a:ext cx="686" cy="21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0500" name="Rectangle 10"/>
            <p:cNvSpPr>
              <a:spLocks noChangeArrowheads="1"/>
            </p:cNvSpPr>
            <p:nvPr/>
          </p:nvSpPr>
          <p:spPr bwMode="auto">
            <a:xfrm>
              <a:off x="1152" y="1361"/>
              <a:ext cx="24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T                                              L</a:t>
              </a:r>
              <a:endParaRPr lang="en-US" altLang="zh-CN" sz="3600">
                <a:latin typeface="Times New Roman" pitchFamily="18" charset="0"/>
                <a:ea typeface="宋体" pitchFamily="2" charset="-122"/>
                <a:cs typeface="Times New Roman" panose="02020603050405020304" pitchFamily="18" charset="0"/>
              </a:endParaRPr>
            </a:p>
          </p:txBody>
        </p:sp>
        <p:sp>
          <p:nvSpPr>
            <p:cNvPr id="20501" name="Rectangle 11"/>
            <p:cNvSpPr>
              <a:spLocks noChangeArrowheads="1"/>
            </p:cNvSpPr>
            <p:nvPr/>
          </p:nvSpPr>
          <p:spPr bwMode="auto">
            <a:xfrm>
              <a:off x="1638" y="2362"/>
              <a:ext cx="21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L                  ,                  id</a:t>
              </a:r>
              <a:r>
                <a:rPr lang="en-US" altLang="zh-CN" baseline="-25000">
                  <a:solidFill>
                    <a:srgbClr val="000000"/>
                  </a:solidFill>
                  <a:latin typeface="Times New Roman" pitchFamily="18" charset="0"/>
                  <a:ea typeface="宋体" pitchFamily="2" charset="-122"/>
                  <a:cs typeface="Times New Roman" panose="02020603050405020304" pitchFamily="18" charset="0"/>
                </a:rPr>
                <a:t>2</a:t>
              </a:r>
            </a:p>
          </p:txBody>
        </p:sp>
        <p:grpSp>
          <p:nvGrpSpPr>
            <p:cNvPr id="20502" name="Group 12"/>
            <p:cNvGrpSpPr>
              <a:grpSpLocks/>
            </p:cNvGrpSpPr>
            <p:nvPr/>
          </p:nvGrpSpPr>
          <p:grpSpPr bwMode="auto">
            <a:xfrm>
              <a:off x="1638" y="1584"/>
              <a:ext cx="3001" cy="1539"/>
              <a:chOff x="1248" y="1584"/>
              <a:chExt cx="3001" cy="1539"/>
            </a:xfrm>
          </p:grpSpPr>
          <p:sp>
            <p:nvSpPr>
              <p:cNvPr id="20505" name="Rectangle 13"/>
              <p:cNvSpPr>
                <a:spLocks noChangeArrowheads="1"/>
              </p:cNvSpPr>
              <p:nvPr/>
            </p:nvSpPr>
            <p:spPr bwMode="auto">
              <a:xfrm>
                <a:off x="2208" y="1834"/>
                <a:ext cx="20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L                 ,                 id</a:t>
                </a:r>
                <a:r>
                  <a:rPr lang="en-US" altLang="zh-CN" baseline="-25000">
                    <a:solidFill>
                      <a:srgbClr val="000000"/>
                    </a:solidFill>
                    <a:latin typeface="Times New Roman" pitchFamily="18" charset="0"/>
                    <a:ea typeface="宋体" pitchFamily="2" charset="-122"/>
                    <a:cs typeface="Times New Roman" panose="02020603050405020304" pitchFamily="18" charset="0"/>
                  </a:rPr>
                  <a:t>3</a:t>
                </a:r>
              </a:p>
            </p:txBody>
          </p:sp>
          <p:grpSp>
            <p:nvGrpSpPr>
              <p:cNvPr id="20506" name="Group 14"/>
              <p:cNvGrpSpPr>
                <a:grpSpLocks/>
              </p:cNvGrpSpPr>
              <p:nvPr/>
            </p:nvGrpSpPr>
            <p:grpSpPr bwMode="auto">
              <a:xfrm>
                <a:off x="1296" y="2061"/>
                <a:ext cx="1905" cy="291"/>
                <a:chOff x="1610" y="1818"/>
                <a:chExt cx="1089" cy="243"/>
              </a:xfrm>
            </p:grpSpPr>
            <p:sp>
              <p:nvSpPr>
                <p:cNvPr id="20514" name="Line 15"/>
                <p:cNvSpPr>
                  <a:spLocks noChangeShapeType="1"/>
                </p:cNvSpPr>
                <p:nvPr/>
              </p:nvSpPr>
              <p:spPr bwMode="auto">
                <a:xfrm>
                  <a:off x="2158" y="1818"/>
                  <a:ext cx="1" cy="2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5" name="Line 16"/>
                <p:cNvSpPr>
                  <a:spLocks noChangeShapeType="1"/>
                </p:cNvSpPr>
                <p:nvPr/>
              </p:nvSpPr>
              <p:spPr bwMode="auto">
                <a:xfrm flipH="1">
                  <a:off x="1610" y="1818"/>
                  <a:ext cx="522" cy="2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6" name="Line 17"/>
                <p:cNvSpPr>
                  <a:spLocks noChangeShapeType="1"/>
                </p:cNvSpPr>
                <p:nvPr/>
              </p:nvSpPr>
              <p:spPr bwMode="auto">
                <a:xfrm>
                  <a:off x="2187" y="1826"/>
                  <a:ext cx="512" cy="23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20507" name="Group 18"/>
              <p:cNvGrpSpPr>
                <a:grpSpLocks/>
              </p:cNvGrpSpPr>
              <p:nvPr/>
            </p:nvGrpSpPr>
            <p:grpSpPr bwMode="auto">
              <a:xfrm>
                <a:off x="1248" y="2603"/>
                <a:ext cx="226" cy="520"/>
                <a:chOff x="1579" y="2555"/>
                <a:chExt cx="226" cy="520"/>
              </a:xfrm>
            </p:grpSpPr>
            <p:sp>
              <p:nvSpPr>
                <p:cNvPr id="20512" name="Line 19"/>
                <p:cNvSpPr>
                  <a:spLocks noChangeShapeType="1"/>
                </p:cNvSpPr>
                <p:nvPr/>
              </p:nvSpPr>
              <p:spPr bwMode="auto">
                <a:xfrm>
                  <a:off x="1631" y="2555"/>
                  <a:ext cx="1" cy="27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3" name="Rectangle 20"/>
                <p:cNvSpPr>
                  <a:spLocks noChangeArrowheads="1"/>
                </p:cNvSpPr>
                <p:nvPr/>
              </p:nvSpPr>
              <p:spPr bwMode="auto">
                <a:xfrm>
                  <a:off x="1579" y="2842"/>
                  <a:ext cx="2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id</a:t>
                  </a:r>
                  <a:r>
                    <a:rPr lang="en-US" altLang="zh-CN" baseline="-25000">
                      <a:solidFill>
                        <a:srgbClr val="000000"/>
                      </a:solidFill>
                      <a:latin typeface="Times New Roman" pitchFamily="18" charset="0"/>
                      <a:ea typeface="宋体" pitchFamily="2" charset="-122"/>
                      <a:cs typeface="Times New Roman" panose="02020603050405020304" pitchFamily="18" charset="0"/>
                    </a:rPr>
                    <a:t>1</a:t>
                  </a:r>
                  <a:endParaRPr lang="en-US" altLang="zh-CN" sz="3600">
                    <a:latin typeface="Times New Roman" pitchFamily="18" charset="0"/>
                    <a:ea typeface="宋体" pitchFamily="2" charset="-122"/>
                    <a:cs typeface="Times New Roman" panose="02020603050405020304" pitchFamily="18" charset="0"/>
                  </a:endParaRPr>
                </a:p>
              </p:txBody>
            </p:sp>
          </p:grpSp>
          <p:grpSp>
            <p:nvGrpSpPr>
              <p:cNvPr id="20508" name="Group 21"/>
              <p:cNvGrpSpPr>
                <a:grpSpLocks/>
              </p:cNvGrpSpPr>
              <p:nvPr/>
            </p:nvGrpSpPr>
            <p:grpSpPr bwMode="auto">
              <a:xfrm>
                <a:off x="2256" y="1584"/>
                <a:ext cx="1776" cy="240"/>
                <a:chOff x="2206" y="1419"/>
                <a:chExt cx="1041" cy="242"/>
              </a:xfrm>
            </p:grpSpPr>
            <p:sp>
              <p:nvSpPr>
                <p:cNvPr id="20509" name="Line 22"/>
                <p:cNvSpPr>
                  <a:spLocks noChangeShapeType="1"/>
                </p:cNvSpPr>
                <p:nvPr/>
              </p:nvSpPr>
              <p:spPr bwMode="auto">
                <a:xfrm>
                  <a:off x="2731" y="1419"/>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0" name="Line 23"/>
                <p:cNvSpPr>
                  <a:spLocks noChangeShapeType="1"/>
                </p:cNvSpPr>
                <p:nvPr/>
              </p:nvSpPr>
              <p:spPr bwMode="auto">
                <a:xfrm flipH="1">
                  <a:off x="2206" y="1419"/>
                  <a:ext cx="498" cy="2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1" name="Line 24"/>
                <p:cNvSpPr>
                  <a:spLocks noChangeShapeType="1"/>
                </p:cNvSpPr>
                <p:nvPr/>
              </p:nvSpPr>
              <p:spPr bwMode="auto">
                <a:xfrm>
                  <a:off x="2758" y="1426"/>
                  <a:ext cx="489" cy="23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20503" name="Line 25"/>
            <p:cNvSpPr>
              <a:spLocks noChangeShapeType="1"/>
            </p:cNvSpPr>
            <p:nvPr/>
          </p:nvSpPr>
          <p:spPr bwMode="auto">
            <a:xfrm>
              <a:off x="1200" y="1595"/>
              <a:ext cx="1" cy="27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04" name="Rectangle 26"/>
            <p:cNvSpPr>
              <a:spLocks noChangeArrowheads="1"/>
            </p:cNvSpPr>
            <p:nvPr/>
          </p:nvSpPr>
          <p:spPr bwMode="auto">
            <a:xfrm>
              <a:off x="1056" y="1834"/>
              <a:ext cx="3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real</a:t>
              </a:r>
              <a:endParaRPr lang="en-US" altLang="zh-CN" sz="3600">
                <a:latin typeface="Times New Roman" pitchFamily="18" charset="0"/>
                <a:ea typeface="宋体" pitchFamily="2" charset="-122"/>
                <a:cs typeface="Times New Roman" panose="02020603050405020304" pitchFamily="18" charset="0"/>
              </a:endParaRPr>
            </a:p>
          </p:txBody>
        </p:sp>
      </p:grpSp>
      <p:sp>
        <p:nvSpPr>
          <p:cNvPr id="208923" name="Text Box 27"/>
          <p:cNvSpPr txBox="1">
            <a:spLocks noChangeArrowheads="1"/>
          </p:cNvSpPr>
          <p:nvPr/>
        </p:nvSpPr>
        <p:spPr bwMode="auto">
          <a:xfrm>
            <a:off x="1141413" y="1846263"/>
            <a:ext cx="12989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type=real</a:t>
            </a:r>
          </a:p>
        </p:txBody>
      </p:sp>
      <p:sp>
        <p:nvSpPr>
          <p:cNvPr id="208924" name="Text Box 28"/>
          <p:cNvSpPr txBox="1">
            <a:spLocks noChangeArrowheads="1"/>
          </p:cNvSpPr>
          <p:nvPr/>
        </p:nvSpPr>
        <p:spPr bwMode="auto">
          <a:xfrm>
            <a:off x="4887913" y="1752600"/>
            <a:ext cx="1042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a:solidFill>
                  <a:srgbClr val="0000FF"/>
                </a:solidFill>
                <a:latin typeface="Times New Roman" panose="02020603050405020304" pitchFamily="18" charset="0"/>
                <a:ea typeface="宋体" pitchFamily="2" charset="-122"/>
                <a:cs typeface="Times New Roman" panose="02020603050405020304" pitchFamily="18" charset="0"/>
              </a:rPr>
              <a:t>in=real</a:t>
            </a:r>
          </a:p>
        </p:txBody>
      </p:sp>
      <p:sp>
        <p:nvSpPr>
          <p:cNvPr id="208925" name="Text Box 29"/>
          <p:cNvSpPr txBox="1">
            <a:spLocks noChangeArrowheads="1"/>
          </p:cNvSpPr>
          <p:nvPr/>
        </p:nvSpPr>
        <p:spPr bwMode="auto">
          <a:xfrm>
            <a:off x="3440113" y="2514600"/>
            <a:ext cx="1042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a:solidFill>
                  <a:srgbClr val="0000FF"/>
                </a:solidFill>
                <a:latin typeface="Times New Roman" panose="02020603050405020304" pitchFamily="18" charset="0"/>
                <a:ea typeface="宋体" pitchFamily="2" charset="-122"/>
                <a:cs typeface="Times New Roman" panose="02020603050405020304" pitchFamily="18" charset="0"/>
              </a:rPr>
              <a:t>in=real</a:t>
            </a:r>
          </a:p>
        </p:txBody>
      </p:sp>
      <p:sp>
        <p:nvSpPr>
          <p:cNvPr id="208926" name="Text Box 30"/>
          <p:cNvSpPr txBox="1">
            <a:spLocks noChangeArrowheads="1"/>
          </p:cNvSpPr>
          <p:nvPr/>
        </p:nvSpPr>
        <p:spPr bwMode="auto">
          <a:xfrm>
            <a:off x="1905000" y="3352800"/>
            <a:ext cx="1042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a:solidFill>
                  <a:srgbClr val="0000FF"/>
                </a:solidFill>
                <a:latin typeface="Times New Roman" panose="02020603050405020304" pitchFamily="18" charset="0"/>
                <a:ea typeface="宋体" pitchFamily="2" charset="-122"/>
                <a:cs typeface="Times New Roman" panose="02020603050405020304" pitchFamily="18" charset="0"/>
              </a:rPr>
              <a:t>in=real</a:t>
            </a:r>
          </a:p>
        </p:txBody>
      </p:sp>
      <p:sp>
        <p:nvSpPr>
          <p:cNvPr id="208927" name="Text Box 31"/>
          <p:cNvSpPr txBox="1">
            <a:spLocks noChangeArrowheads="1"/>
          </p:cNvSpPr>
          <p:nvPr/>
        </p:nvSpPr>
        <p:spPr bwMode="auto">
          <a:xfrm>
            <a:off x="5410200" y="2127250"/>
            <a:ext cx="2828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addtype</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(id</a:t>
            </a:r>
            <a:r>
              <a:rPr lang="en-US" altLang="zh-CN" baseline="-25000" dirty="0">
                <a:solidFill>
                  <a:srgbClr val="0000FF"/>
                </a:solidFill>
                <a:latin typeface="Times New Roman" panose="02020603050405020304" pitchFamily="18" charset="0"/>
                <a:ea typeface="宋体" pitchFamily="2" charset="-122"/>
                <a:cs typeface="Times New Roman" panose="02020603050405020304" pitchFamily="18" charset="0"/>
              </a:rPr>
              <a:t>3</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.entry</a:t>
            </a:r>
            <a:r>
              <a:rPr lang="en-US" altLang="zh-CN" sz="2000" dirty="0" smtClean="0">
                <a:solidFill>
                  <a:srgbClr val="0000FF"/>
                </a:solidFill>
                <a:latin typeface="Times New Roman" panose="02020603050405020304" pitchFamily="18" charset="0"/>
                <a:ea typeface="宋体" pitchFamily="2" charset="-122"/>
                <a:cs typeface="Times New Roman" panose="02020603050405020304" pitchFamily="18" charset="0"/>
              </a:rPr>
              <a:t>,  L.in</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p>
        </p:txBody>
      </p:sp>
      <p:sp>
        <p:nvSpPr>
          <p:cNvPr id="208928" name="Text Box 32"/>
          <p:cNvSpPr txBox="1">
            <a:spLocks noChangeArrowheads="1"/>
          </p:cNvSpPr>
          <p:nvPr/>
        </p:nvSpPr>
        <p:spPr bwMode="auto">
          <a:xfrm>
            <a:off x="1905000" y="3743325"/>
            <a:ext cx="2828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addtype</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(id</a:t>
            </a:r>
            <a:r>
              <a:rPr lang="en-US" altLang="zh-CN" baseline="-25000" dirty="0">
                <a:solidFill>
                  <a:srgbClr val="0000FF"/>
                </a:solidFill>
                <a:latin typeface="Times New Roman" panose="02020603050405020304" pitchFamily="18" charset="0"/>
                <a:ea typeface="宋体" pitchFamily="2" charset="-122"/>
                <a:cs typeface="Times New Roman" panose="02020603050405020304" pitchFamily="18" charset="0"/>
              </a:rPr>
              <a:t>1</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.entry</a:t>
            </a:r>
            <a:r>
              <a:rPr lang="en-US" altLang="zh-CN" sz="2000" dirty="0" smtClean="0">
                <a:solidFill>
                  <a:srgbClr val="0000FF"/>
                </a:solidFill>
                <a:latin typeface="Times New Roman" panose="02020603050405020304" pitchFamily="18" charset="0"/>
                <a:ea typeface="宋体" pitchFamily="2" charset="-122"/>
                <a:cs typeface="Times New Roman" panose="02020603050405020304" pitchFamily="18" charset="0"/>
              </a:rPr>
              <a:t>,  L.in</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p>
        </p:txBody>
      </p:sp>
      <p:sp>
        <p:nvSpPr>
          <p:cNvPr id="208929" name="Text Box 33"/>
          <p:cNvSpPr txBox="1">
            <a:spLocks noChangeArrowheads="1"/>
          </p:cNvSpPr>
          <p:nvPr/>
        </p:nvSpPr>
        <p:spPr bwMode="auto">
          <a:xfrm>
            <a:off x="3886200" y="2852738"/>
            <a:ext cx="2828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addtype</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(id</a:t>
            </a:r>
            <a:r>
              <a:rPr lang="en-US" altLang="zh-CN" baseline="-25000" dirty="0">
                <a:solidFill>
                  <a:srgbClr val="0000FF"/>
                </a:solidFill>
                <a:latin typeface="Times New Roman" panose="02020603050405020304" pitchFamily="18" charset="0"/>
                <a:ea typeface="宋体" pitchFamily="2" charset="-122"/>
                <a:cs typeface="Times New Roman" panose="02020603050405020304" pitchFamily="18" charset="0"/>
              </a:rPr>
              <a:t>2</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.entry</a:t>
            </a:r>
            <a:r>
              <a:rPr lang="en-US" altLang="zh-CN" sz="2000" dirty="0" smtClean="0">
                <a:solidFill>
                  <a:srgbClr val="0000FF"/>
                </a:solidFill>
                <a:latin typeface="Times New Roman" panose="02020603050405020304" pitchFamily="18" charset="0"/>
                <a:ea typeface="宋体" pitchFamily="2" charset="-122"/>
                <a:cs typeface="Times New Roman" panose="02020603050405020304" pitchFamily="18" charset="0"/>
              </a:rPr>
              <a:t>,  L.in</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p>
        </p:txBody>
      </p:sp>
      <p:sp>
        <p:nvSpPr>
          <p:cNvPr id="208930" name="Line 34"/>
          <p:cNvSpPr>
            <a:spLocks noChangeShapeType="1"/>
          </p:cNvSpPr>
          <p:nvPr/>
        </p:nvSpPr>
        <p:spPr bwMode="auto">
          <a:xfrm flipV="1">
            <a:off x="1403350" y="2276475"/>
            <a:ext cx="0" cy="3603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8931" name="Line 35"/>
          <p:cNvSpPr>
            <a:spLocks noChangeShapeType="1"/>
          </p:cNvSpPr>
          <p:nvPr/>
        </p:nvSpPr>
        <p:spPr bwMode="auto">
          <a:xfrm>
            <a:off x="2997200" y="2079625"/>
            <a:ext cx="153035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8932" name="Line 36"/>
          <p:cNvSpPr>
            <a:spLocks noChangeShapeType="1"/>
          </p:cNvSpPr>
          <p:nvPr/>
        </p:nvSpPr>
        <p:spPr bwMode="auto">
          <a:xfrm flipH="1">
            <a:off x="3851275" y="2133600"/>
            <a:ext cx="1512888" cy="50323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8933" name="Line 37"/>
          <p:cNvSpPr>
            <a:spLocks noChangeShapeType="1"/>
          </p:cNvSpPr>
          <p:nvPr/>
        </p:nvSpPr>
        <p:spPr bwMode="auto">
          <a:xfrm flipH="1">
            <a:off x="2339975" y="2924175"/>
            <a:ext cx="1584325" cy="5762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208934" name="Object 38">
            <a:hlinkClick r:id="" action="ppaction://hlinkshowjump?jump=previousslide"/>
          </p:cNvPr>
          <p:cNvGraphicFramePr>
            <a:graphicFrameLocks noChangeAspect="1"/>
          </p:cNvGraphicFramePr>
          <p:nvPr/>
        </p:nvGraphicFramePr>
        <p:xfrm>
          <a:off x="8217405" y="1268760"/>
          <a:ext cx="762000" cy="441325"/>
        </p:xfrm>
        <a:graphic>
          <a:graphicData uri="http://schemas.openxmlformats.org/presentationml/2006/ole">
            <mc:AlternateContent xmlns:mc="http://schemas.openxmlformats.org/markup-compatibility/2006">
              <mc:Choice xmlns:v="urn:schemas-microsoft-com:vml" Requires="v">
                <p:oleObj spid="_x0000_s195587" name="Clip" r:id="rId3" imgW="7002463" imgH="4060825" progId="">
                  <p:embed/>
                </p:oleObj>
              </mc:Choice>
              <mc:Fallback>
                <p:oleObj name="Clip" r:id="rId3" imgW="7002463" imgH="4060825" progId="">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7405" y="1268760"/>
                        <a:ext cx="762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wipe(up)">
                                      <p:cBhvr>
                                        <p:cTn id="7" dur="500"/>
                                        <p:tgtEl>
                                          <p:spTgt spid="208901"/>
                                        </p:tgtEl>
                                      </p:cBhvr>
                                    </p:animEffect>
                                  </p:childTnLst>
                                </p:cTn>
                              </p:par>
                            </p:childTnLst>
                          </p:cTn>
                        </p:par>
                        <p:par>
                          <p:cTn id="8" fill="hold" nodeType="with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08934"/>
                                        </p:tgtEl>
                                        <p:attrNameLst>
                                          <p:attrName>style.visibility</p:attrName>
                                        </p:attrNameLst>
                                      </p:cBhvr>
                                      <p:to>
                                        <p:strVal val="visible"/>
                                      </p:to>
                                    </p:set>
                                    <p:animEffect transition="in" filter="box(out)">
                                      <p:cBhvr>
                                        <p:cTn id="11" dur="500"/>
                                        <p:tgtEl>
                                          <p:spTgt spid="2089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08930"/>
                                        </p:tgtEl>
                                        <p:attrNameLst>
                                          <p:attrName>style.visibility</p:attrName>
                                        </p:attrNameLst>
                                      </p:cBhvr>
                                      <p:to>
                                        <p:strVal val="visible"/>
                                      </p:to>
                                    </p:set>
                                    <p:animEffect transition="in" filter="wipe(down)">
                                      <p:cBhvr>
                                        <p:cTn id="16" dur="500"/>
                                        <p:tgtEl>
                                          <p:spTgt spid="20893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08923"/>
                                        </p:tgtEl>
                                        <p:attrNameLst>
                                          <p:attrName>style.visibility</p:attrName>
                                        </p:attrNameLst>
                                      </p:cBhvr>
                                      <p:to>
                                        <p:strVal val="visible"/>
                                      </p:to>
                                    </p:set>
                                    <p:animEffect transition="in" filter="wipe(left)">
                                      <p:cBhvr>
                                        <p:cTn id="20" dur="500"/>
                                        <p:tgtEl>
                                          <p:spTgt spid="2089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8931"/>
                                        </p:tgtEl>
                                        <p:attrNameLst>
                                          <p:attrName>style.visibility</p:attrName>
                                        </p:attrNameLst>
                                      </p:cBhvr>
                                      <p:to>
                                        <p:strVal val="visible"/>
                                      </p:to>
                                    </p:set>
                                    <p:animEffect transition="in" filter="wipe(left)">
                                      <p:cBhvr>
                                        <p:cTn id="25" dur="500"/>
                                        <p:tgtEl>
                                          <p:spTgt spid="20893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08924"/>
                                        </p:tgtEl>
                                        <p:attrNameLst>
                                          <p:attrName>style.visibility</p:attrName>
                                        </p:attrNameLst>
                                      </p:cBhvr>
                                      <p:to>
                                        <p:strVal val="visible"/>
                                      </p:to>
                                    </p:set>
                                    <p:animEffect transition="in" filter="wipe(left)">
                                      <p:cBhvr>
                                        <p:cTn id="29" dur="500"/>
                                        <p:tgtEl>
                                          <p:spTgt spid="2089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08932"/>
                                        </p:tgtEl>
                                        <p:attrNameLst>
                                          <p:attrName>style.visibility</p:attrName>
                                        </p:attrNameLst>
                                      </p:cBhvr>
                                      <p:to>
                                        <p:strVal val="visible"/>
                                      </p:to>
                                    </p:set>
                                    <p:animEffect transition="in" filter="wipe(up)">
                                      <p:cBhvr>
                                        <p:cTn id="34" dur="500"/>
                                        <p:tgtEl>
                                          <p:spTgt spid="20893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08925"/>
                                        </p:tgtEl>
                                        <p:attrNameLst>
                                          <p:attrName>style.visibility</p:attrName>
                                        </p:attrNameLst>
                                      </p:cBhvr>
                                      <p:to>
                                        <p:strVal val="visible"/>
                                      </p:to>
                                    </p:set>
                                    <p:animEffect transition="in" filter="wipe(left)">
                                      <p:cBhvr>
                                        <p:cTn id="38" dur="500"/>
                                        <p:tgtEl>
                                          <p:spTgt spid="2089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08933"/>
                                        </p:tgtEl>
                                        <p:attrNameLst>
                                          <p:attrName>style.visibility</p:attrName>
                                        </p:attrNameLst>
                                      </p:cBhvr>
                                      <p:to>
                                        <p:strVal val="visible"/>
                                      </p:to>
                                    </p:set>
                                    <p:animEffect transition="in" filter="wipe(up)">
                                      <p:cBhvr>
                                        <p:cTn id="43" dur="500"/>
                                        <p:tgtEl>
                                          <p:spTgt spid="208933"/>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08926"/>
                                        </p:tgtEl>
                                        <p:attrNameLst>
                                          <p:attrName>style.visibility</p:attrName>
                                        </p:attrNameLst>
                                      </p:cBhvr>
                                      <p:to>
                                        <p:strVal val="visible"/>
                                      </p:to>
                                    </p:set>
                                    <p:animEffect transition="in" filter="wipe(left)">
                                      <p:cBhvr>
                                        <p:cTn id="47" dur="500"/>
                                        <p:tgtEl>
                                          <p:spTgt spid="2089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8928">
                                            <p:txEl>
                                              <p:pRg st="0" end="0"/>
                                            </p:txEl>
                                          </p:spTgt>
                                        </p:tgtEl>
                                        <p:attrNameLst>
                                          <p:attrName>style.visibility</p:attrName>
                                        </p:attrNameLst>
                                      </p:cBhvr>
                                      <p:to>
                                        <p:strVal val="visible"/>
                                      </p:to>
                                    </p:set>
                                    <p:animEffect transition="in" filter="wipe(left)">
                                      <p:cBhvr>
                                        <p:cTn id="52" dur="500"/>
                                        <p:tgtEl>
                                          <p:spTgt spid="20892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8929">
                                            <p:txEl>
                                              <p:pRg st="0" end="0"/>
                                            </p:txEl>
                                          </p:spTgt>
                                        </p:tgtEl>
                                        <p:attrNameLst>
                                          <p:attrName>style.visibility</p:attrName>
                                        </p:attrNameLst>
                                      </p:cBhvr>
                                      <p:to>
                                        <p:strVal val="visible"/>
                                      </p:to>
                                    </p:set>
                                    <p:animEffect transition="in" filter="wipe(left)">
                                      <p:cBhvr>
                                        <p:cTn id="57" dur="500"/>
                                        <p:tgtEl>
                                          <p:spTgt spid="20892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8927">
                                            <p:txEl>
                                              <p:pRg st="0" end="0"/>
                                            </p:txEl>
                                          </p:spTgt>
                                        </p:tgtEl>
                                        <p:attrNameLst>
                                          <p:attrName>style.visibility</p:attrName>
                                        </p:attrNameLst>
                                      </p:cBhvr>
                                      <p:to>
                                        <p:strVal val="visible"/>
                                      </p:to>
                                    </p:set>
                                    <p:animEffect transition="in" filter="wipe(left)">
                                      <p:cBhvr>
                                        <p:cTn id="62" dur="500"/>
                                        <p:tgtEl>
                                          <p:spTgt spid="20892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08899">
                                            <p:txEl>
                                              <p:pRg st="0" end="0"/>
                                            </p:txEl>
                                          </p:spTgt>
                                        </p:tgtEl>
                                        <p:attrNameLst>
                                          <p:attrName>style.visibility</p:attrName>
                                        </p:attrNameLst>
                                      </p:cBhvr>
                                      <p:to>
                                        <p:strVal val="visible"/>
                                      </p:to>
                                    </p:set>
                                    <p:animEffect transition="in" filter="wipe(up)">
                                      <p:cBhvr>
                                        <p:cTn id="67" dur="500"/>
                                        <p:tgtEl>
                                          <p:spTgt spid="208899">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08899">
                                            <p:txEl>
                                              <p:pRg st="1" end="1"/>
                                            </p:txEl>
                                          </p:spTgt>
                                        </p:tgtEl>
                                        <p:attrNameLst>
                                          <p:attrName>style.visibility</p:attrName>
                                        </p:attrNameLst>
                                      </p:cBhvr>
                                      <p:to>
                                        <p:strVal val="visible"/>
                                      </p:to>
                                    </p:set>
                                    <p:animEffect transition="in" filter="wipe(up)">
                                      <p:cBhvr>
                                        <p:cTn id="72" dur="500"/>
                                        <p:tgtEl>
                                          <p:spTgt spid="2088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P spid="208923" grpId="0" autoUpdateAnimBg="0"/>
      <p:bldP spid="208924" grpId="0" autoUpdateAnimBg="0"/>
      <p:bldP spid="208925" grpId="0" autoUpdateAnimBg="0"/>
      <p:bldP spid="208926" grpId="0" autoUpdateAnimBg="0"/>
      <p:bldP spid="208927" grpId="0" build="p" autoUpdateAnimBg="0"/>
      <p:bldP spid="208928" grpId="0" build="p" autoUpdateAnimBg="0"/>
      <p:bldP spid="208929" grpId="0" build="p" autoUpdateAnimBg="0"/>
      <p:bldP spid="208930" grpId="0" animBg="1"/>
      <p:bldP spid="208931" grpId="0" animBg="1"/>
      <p:bldP spid="208932" grpId="0" animBg="1"/>
      <p:bldP spid="20893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390B7DA-4F6A-4DF7-B189-3762B6D033F0}" type="slidenum">
              <a:rPr lang="en-US" altLang="zh-CN" sz="1400" b="0" smtClean="0">
                <a:latin typeface="Times New Roman" pitchFamily="18" charset="0"/>
              </a:rPr>
              <a:pPr eaLnBrk="1" hangingPunct="1"/>
              <a:t>21</a:t>
            </a:fld>
            <a:endParaRPr lang="en-US" altLang="zh-CN" sz="1400" b="0" smtClean="0">
              <a:latin typeface="Times New Roman" pitchFamily="18" charset="0"/>
            </a:endParaRPr>
          </a:p>
        </p:txBody>
      </p:sp>
      <p:sp>
        <p:nvSpPr>
          <p:cNvPr id="21507" name="Rectangle 2"/>
          <p:cNvSpPr>
            <a:spLocks noGrp="1" noChangeArrowheads="1"/>
          </p:cNvSpPr>
          <p:nvPr>
            <p:ph type="title"/>
          </p:nvPr>
        </p:nvSpPr>
        <p:spPr/>
        <p:txBody>
          <a:bodyPr/>
          <a:lstStyle/>
          <a:p>
            <a:pPr eaLnBrk="1" hangingPunct="1"/>
            <a:r>
              <a:rPr lang="en-US" altLang="zh-CN" dirty="0" smtClean="0"/>
              <a:t>5.1.2  </a:t>
            </a:r>
            <a:r>
              <a:rPr lang="zh-CN" altLang="en-US" dirty="0" smtClean="0">
                <a:latin typeface="宋体" pitchFamily="2" charset="-122"/>
              </a:rPr>
              <a:t>依赖图</a:t>
            </a:r>
            <a:endParaRPr lang="zh-CN" altLang="en-US" dirty="0" smtClean="0">
              <a:solidFill>
                <a:schemeClr val="tx1"/>
              </a:solidFill>
              <a:latin typeface="楷体_GB2312" pitchFamily="49" charset="-122"/>
              <a:ea typeface="楷体_GB2312" pitchFamily="49" charset="-122"/>
            </a:endParaRPr>
          </a:p>
        </p:txBody>
      </p:sp>
      <p:sp>
        <p:nvSpPr>
          <p:cNvPr id="209923" name="Rectangle 3"/>
          <p:cNvSpPr>
            <a:spLocks noGrp="1" noChangeArrowheads="1"/>
          </p:cNvSpPr>
          <p:nvPr>
            <p:ph type="body" idx="1"/>
          </p:nvPr>
        </p:nvSpPr>
        <p:spPr/>
        <p:txBody>
          <a:bodyPr/>
          <a:lstStyle/>
          <a:p>
            <a:pPr eaLnBrk="1" hangingPunct="1"/>
            <a:r>
              <a:rPr lang="zh-CN" altLang="en-US" smtClean="0">
                <a:latin typeface="宋体" pitchFamily="2" charset="-122"/>
              </a:rPr>
              <a:t>分析树中，结点的继承属性和综合属性之间的相互依赖关系可以由依赖图表示。</a:t>
            </a:r>
          </a:p>
          <a:p>
            <a:pPr eaLnBrk="1" hangingPunct="1"/>
            <a:r>
              <a:rPr lang="zh-CN" altLang="en-US" smtClean="0">
                <a:latin typeface="宋体" pitchFamily="2" charset="-122"/>
              </a:rPr>
              <a:t>为每个包含过程调用的语义规则引入一个</a:t>
            </a:r>
            <a:r>
              <a:rPr lang="zh-CN" altLang="en-US" smtClean="0">
                <a:solidFill>
                  <a:srgbClr val="0000FF"/>
                </a:solidFill>
                <a:latin typeface="宋体" pitchFamily="2" charset="-122"/>
              </a:rPr>
              <a:t>虚拟综合属性</a:t>
            </a:r>
            <a:r>
              <a:rPr lang="en-US" altLang="zh-CN" smtClean="0">
                <a:latin typeface="Verdana" pitchFamily="34" charset="0"/>
              </a:rPr>
              <a:t>b</a:t>
            </a:r>
            <a:r>
              <a:rPr lang="zh-CN" altLang="en-US" smtClean="0">
                <a:latin typeface="宋体" pitchFamily="2" charset="-122"/>
              </a:rPr>
              <a:t>，以便把语义规则统一为</a:t>
            </a:r>
            <a:r>
              <a:rPr lang="en-US" altLang="zh-CN" smtClean="0">
                <a:latin typeface="Verdana" pitchFamily="34" charset="0"/>
              </a:rPr>
              <a:t>b=</a:t>
            </a:r>
            <a:r>
              <a:rPr lang="en-US" altLang="zh-CN" smtClean="0">
                <a:latin typeface="Verdana" pitchFamily="34" charset="0"/>
                <a:sym typeface="Symbol" pitchFamily="18" charset="2"/>
              </a:rPr>
              <a:t></a:t>
            </a:r>
            <a:r>
              <a:rPr lang="en-US" altLang="zh-CN" smtClean="0">
                <a:latin typeface="Verdana" pitchFamily="34" charset="0"/>
              </a:rPr>
              <a:t>(c</a:t>
            </a:r>
            <a:r>
              <a:rPr lang="en-US" altLang="zh-CN" baseline="-25000" smtClean="0">
                <a:latin typeface="Verdana" pitchFamily="34" charset="0"/>
              </a:rPr>
              <a:t>1</a:t>
            </a:r>
            <a:r>
              <a:rPr lang="en-US" altLang="zh-CN" smtClean="0">
                <a:latin typeface="Verdana" pitchFamily="34" charset="0"/>
              </a:rPr>
              <a:t>,c</a:t>
            </a:r>
            <a:r>
              <a:rPr lang="en-US" altLang="zh-CN" baseline="-25000" smtClean="0">
                <a:latin typeface="Verdana" pitchFamily="34" charset="0"/>
              </a:rPr>
              <a:t>2</a:t>
            </a:r>
            <a:r>
              <a:rPr lang="en-US" altLang="zh-CN" smtClean="0">
                <a:latin typeface="Verdana" pitchFamily="34" charset="0"/>
              </a:rPr>
              <a:t>,…,c</a:t>
            </a:r>
            <a:r>
              <a:rPr lang="en-US" altLang="zh-CN" baseline="-25000" smtClean="0">
                <a:latin typeface="Verdana" pitchFamily="34" charset="0"/>
              </a:rPr>
              <a:t>k</a:t>
            </a:r>
            <a:r>
              <a:rPr lang="en-US" altLang="zh-CN" smtClean="0">
                <a:latin typeface="Verdana" pitchFamily="34" charset="0"/>
              </a:rPr>
              <a:t>)</a:t>
            </a:r>
            <a:r>
              <a:rPr lang="zh-CN" altLang="en-US" smtClean="0">
                <a:latin typeface="宋体" pitchFamily="2" charset="-122"/>
              </a:rPr>
              <a:t>的形式。</a:t>
            </a:r>
          </a:p>
          <a:p>
            <a:pPr eaLnBrk="1" hangingPunct="1"/>
            <a:r>
              <a:rPr lang="zh-CN" altLang="en-US" smtClean="0">
                <a:latin typeface="宋体" pitchFamily="2" charset="-122"/>
              </a:rPr>
              <a:t>依赖图中：</a:t>
            </a:r>
          </a:p>
          <a:p>
            <a:pPr lvl="1" eaLnBrk="1" hangingPunct="1"/>
            <a:r>
              <a:rPr lang="zh-CN" altLang="en-US" smtClean="0">
                <a:latin typeface="宋体" pitchFamily="2" charset="-122"/>
              </a:rPr>
              <a:t>为每个属性设置一个结点</a:t>
            </a:r>
          </a:p>
          <a:p>
            <a:pPr lvl="1" eaLnBrk="1" hangingPunct="1"/>
            <a:r>
              <a:rPr lang="zh-CN" altLang="en-US" smtClean="0">
                <a:latin typeface="宋体" pitchFamily="2" charset="-122"/>
              </a:rPr>
              <a:t>如果属性</a:t>
            </a:r>
            <a:r>
              <a:rPr lang="en-US" altLang="zh-CN" smtClean="0">
                <a:latin typeface="Verdana" pitchFamily="34" charset="0"/>
              </a:rPr>
              <a:t>b</a:t>
            </a:r>
            <a:r>
              <a:rPr lang="zh-CN" altLang="en-US" smtClean="0">
                <a:latin typeface="宋体" pitchFamily="2" charset="-122"/>
              </a:rPr>
              <a:t>依赖于</a:t>
            </a:r>
            <a:r>
              <a:rPr lang="en-US" altLang="zh-CN" smtClean="0">
                <a:latin typeface="Verdana" pitchFamily="34" charset="0"/>
              </a:rPr>
              <a:t>c</a:t>
            </a:r>
            <a:r>
              <a:rPr lang="zh-CN" altLang="en-US" smtClean="0">
                <a:latin typeface="宋体" pitchFamily="2" charset="-122"/>
              </a:rPr>
              <a:t>，那么从属性</a:t>
            </a:r>
            <a:r>
              <a:rPr lang="en-US" altLang="zh-CN" smtClean="0">
                <a:latin typeface="Verdana" pitchFamily="34" charset="0"/>
              </a:rPr>
              <a:t>c</a:t>
            </a:r>
            <a:r>
              <a:rPr lang="zh-CN" altLang="en-US" smtClean="0">
                <a:latin typeface="宋体" pitchFamily="2" charset="-122"/>
              </a:rPr>
              <a:t>的结点有一条有向边连到属性</a:t>
            </a:r>
            <a:r>
              <a:rPr lang="en-US" altLang="zh-CN" smtClean="0">
                <a:latin typeface="Verdana" pitchFamily="34" charset="0"/>
              </a:rPr>
              <a:t>b</a:t>
            </a:r>
            <a:r>
              <a:rPr lang="zh-CN" altLang="en-US" smtClean="0">
                <a:latin typeface="宋体" pitchFamily="2" charset="-122"/>
              </a:rPr>
              <a:t>的结点。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wipe(up)">
                                      <p:cBhvr>
                                        <p:cTn id="7" dur="500"/>
                                        <p:tgtEl>
                                          <p:spTgt spid="20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wipe(up)">
                                      <p:cBhvr>
                                        <p:cTn id="12" dur="500"/>
                                        <p:tgtEl>
                                          <p:spTgt spid="209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wipe(up)">
                                      <p:cBhvr>
                                        <p:cTn id="17" dur="500"/>
                                        <p:tgtEl>
                                          <p:spTgt spid="209923">
                                            <p:txEl>
                                              <p:pRg st="2" end="2"/>
                                            </p:txEl>
                                          </p:spTgt>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09923">
                                            <p:txEl>
                                              <p:pRg st="3" end="3"/>
                                            </p:txEl>
                                          </p:spTgt>
                                        </p:tgtEl>
                                        <p:attrNameLst>
                                          <p:attrName>style.visibility</p:attrName>
                                        </p:attrNameLst>
                                      </p:cBhvr>
                                      <p:to>
                                        <p:strVal val="visible"/>
                                      </p:to>
                                    </p:set>
                                    <p:animEffect transition="in" filter="wipe(up)">
                                      <p:cBhvr>
                                        <p:cTn id="21" dur="500"/>
                                        <p:tgtEl>
                                          <p:spTgt spid="209923">
                                            <p:txEl>
                                              <p:pRg st="3" end="3"/>
                                            </p:txEl>
                                          </p:spTgt>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09923">
                                            <p:txEl>
                                              <p:pRg st="4" end="4"/>
                                            </p:txEl>
                                          </p:spTgt>
                                        </p:tgtEl>
                                        <p:attrNameLst>
                                          <p:attrName>style.visibility</p:attrName>
                                        </p:attrNameLst>
                                      </p:cBhvr>
                                      <p:to>
                                        <p:strVal val="visible"/>
                                      </p:to>
                                    </p:set>
                                    <p:animEffect transition="in" filter="wipe(up)">
                                      <p:cBhvr>
                                        <p:cTn id="25" dur="500"/>
                                        <p:tgtEl>
                                          <p:spTgt spid="209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uiExpand="1"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12DE4BA-4852-48B7-9A9A-F6CEA0F0EFA0}" type="slidenum">
              <a:rPr lang="en-US" altLang="zh-CN" sz="1400" b="0" smtClean="0">
                <a:latin typeface="Times New Roman" pitchFamily="18" charset="0"/>
              </a:rPr>
              <a:pPr eaLnBrk="1" hangingPunct="1"/>
              <a:t>22</a:t>
            </a:fld>
            <a:endParaRPr lang="en-US" altLang="zh-CN" sz="1400" b="0" smtClean="0">
              <a:latin typeface="Times New Roman" pitchFamily="18" charset="0"/>
            </a:endParaRPr>
          </a:p>
        </p:txBody>
      </p:sp>
      <p:sp>
        <p:nvSpPr>
          <p:cNvPr id="22531" name="Rectangle 2"/>
          <p:cNvSpPr>
            <a:spLocks noGrp="1" noChangeArrowheads="1"/>
          </p:cNvSpPr>
          <p:nvPr>
            <p:ph type="title"/>
          </p:nvPr>
        </p:nvSpPr>
        <p:spPr>
          <a:xfrm>
            <a:off x="304800" y="152400"/>
            <a:ext cx="8610600" cy="669925"/>
          </a:xfrm>
        </p:spPr>
        <p:txBody>
          <a:bodyPr/>
          <a:lstStyle/>
          <a:p>
            <a:pPr eaLnBrk="1" hangingPunct="1"/>
            <a:r>
              <a:rPr lang="zh-CN" altLang="en-US" sz="3600" smtClean="0">
                <a:latin typeface="宋体" pitchFamily="2" charset="-122"/>
              </a:rPr>
              <a:t>算法</a:t>
            </a:r>
            <a:r>
              <a:rPr lang="en-US" altLang="zh-CN" sz="3600" smtClean="0">
                <a:latin typeface="宋体" pitchFamily="2" charset="-122"/>
              </a:rPr>
              <a:t>5.1  </a:t>
            </a:r>
            <a:r>
              <a:rPr lang="zh-CN" altLang="en-US" sz="3600" smtClean="0">
                <a:latin typeface="宋体" pitchFamily="2" charset="-122"/>
              </a:rPr>
              <a:t>构造依赖图</a:t>
            </a:r>
          </a:p>
        </p:txBody>
      </p:sp>
      <p:sp>
        <p:nvSpPr>
          <p:cNvPr id="211971" name="Rectangle 3"/>
          <p:cNvSpPr>
            <a:spLocks noGrp="1" noChangeArrowheads="1"/>
          </p:cNvSpPr>
          <p:nvPr>
            <p:ph type="body" idx="1"/>
          </p:nvPr>
        </p:nvSpPr>
        <p:spPr>
          <a:xfrm>
            <a:off x="609600" y="1066800"/>
            <a:ext cx="8335963" cy="5257800"/>
          </a:xfrm>
        </p:spPr>
        <p:txBody>
          <a:bodyPr/>
          <a:lstStyle/>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输入：一棵分析树</a:t>
            </a:r>
          </a:p>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输出：一张依赖图</a:t>
            </a:r>
          </a:p>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方法：</a:t>
            </a:r>
          </a:p>
          <a:p>
            <a:pPr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for (</a:t>
            </a:r>
            <a:r>
              <a:rPr lang="zh-CN" altLang="en-US" sz="2400" dirty="0" smtClean="0">
                <a:latin typeface="Times New Roman" panose="02020603050405020304" pitchFamily="18" charset="0"/>
                <a:cs typeface="Times New Roman" panose="02020603050405020304" pitchFamily="18" charset="0"/>
              </a:rPr>
              <a:t>分析树中每一个结点</a:t>
            </a:r>
            <a:r>
              <a:rPr lang="en-US" altLang="zh-CN" sz="2400" dirty="0" smtClean="0">
                <a:latin typeface="Times New Roman" panose="02020603050405020304" pitchFamily="18" charset="0"/>
                <a:cs typeface="Times New Roman" panose="02020603050405020304" pitchFamily="18" charset="0"/>
              </a:rPr>
              <a:t>n)</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for (</a:t>
            </a:r>
            <a:r>
              <a:rPr lang="zh-CN" altLang="en-US" dirty="0" smtClean="0">
                <a:latin typeface="Times New Roman" panose="02020603050405020304" pitchFamily="18" charset="0"/>
                <a:cs typeface="Times New Roman" panose="02020603050405020304" pitchFamily="18" charset="0"/>
              </a:rPr>
              <a:t>结点</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处的文法符号的每一个属性</a:t>
            </a:r>
            <a:r>
              <a:rPr lang="en-US" altLang="zh-CN" dirty="0" smtClean="0">
                <a:latin typeface="Times New Roman" panose="02020603050405020304" pitchFamily="18" charset="0"/>
                <a:cs typeface="Times New Roman" panose="02020603050405020304" pitchFamily="18" charset="0"/>
              </a:rPr>
              <a:t>a)</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在依赖图中建立一个结点</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for (</a:t>
            </a:r>
            <a:r>
              <a:rPr lang="zh-CN" altLang="en-US" sz="2400" dirty="0" smtClean="0">
                <a:latin typeface="Times New Roman" panose="02020603050405020304" pitchFamily="18" charset="0"/>
                <a:cs typeface="Times New Roman" panose="02020603050405020304" pitchFamily="18" charset="0"/>
              </a:rPr>
              <a:t>分析树中每一个结点</a:t>
            </a:r>
            <a:r>
              <a:rPr lang="en-US" altLang="zh-CN" sz="2400" dirty="0" smtClean="0">
                <a:latin typeface="Times New Roman" panose="02020603050405020304" pitchFamily="18" charset="0"/>
                <a:cs typeface="Times New Roman" panose="02020603050405020304" pitchFamily="18" charset="0"/>
              </a:rPr>
              <a:t>n)</a:t>
            </a:r>
            <a:endParaRPr lang="en-US" altLang="zh-CN" dirty="0" smtClean="0">
              <a:latin typeface="Times New Roman" panose="02020603050405020304" pitchFamily="18" charset="0"/>
              <a:cs typeface="Times New Roman" panose="02020603050405020304" pitchFamily="18" charset="0"/>
            </a:endParaRPr>
          </a:p>
          <a:p>
            <a:pPr lvl="1" eaLnBrk="1" hangingPunct="1">
              <a:buFontTx/>
              <a:buNone/>
            </a:pPr>
            <a:r>
              <a:rPr lang="en-US" altLang="zh-CN" dirty="0" smtClean="0">
                <a:latin typeface="Times New Roman" panose="02020603050405020304" pitchFamily="18" charset="0"/>
                <a:cs typeface="Times New Roman" panose="02020603050405020304" pitchFamily="18" charset="0"/>
              </a:rPr>
              <a:t>  for (</a:t>
            </a:r>
            <a:r>
              <a:rPr lang="zh-CN" altLang="en-US" dirty="0" smtClean="0">
                <a:latin typeface="Times New Roman" panose="02020603050405020304" pitchFamily="18" charset="0"/>
                <a:cs typeface="Times New Roman" panose="02020603050405020304" pitchFamily="18" charset="0"/>
              </a:rPr>
              <a:t>结点</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处所用产生式对应的每一个语义规则</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for (</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=1; </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&lt;=k; </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从</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结点到</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结点构造一条有向边</a:t>
            </a:r>
            <a:r>
              <a:rPr lang="en-US" altLang="zh-CN"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up)">
                                      <p:cBhvr>
                                        <p:cTn id="7" dur="500"/>
                                        <p:tgtEl>
                                          <p:spTgt spid="21197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animEffect transition="in" filter="wipe(up)">
                                      <p:cBhvr>
                                        <p:cTn id="11" dur="500"/>
                                        <p:tgtEl>
                                          <p:spTgt spid="21197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1971">
                                            <p:txEl>
                                              <p:pRg st="2" end="2"/>
                                            </p:txEl>
                                          </p:spTgt>
                                        </p:tgtEl>
                                        <p:attrNameLst>
                                          <p:attrName>style.visibility</p:attrName>
                                        </p:attrNameLst>
                                      </p:cBhvr>
                                      <p:to>
                                        <p:strVal val="visible"/>
                                      </p:to>
                                    </p:set>
                                    <p:animEffect transition="in" filter="wipe(up)">
                                      <p:cBhvr>
                                        <p:cTn id="16" dur="500"/>
                                        <p:tgtEl>
                                          <p:spTgt spid="21197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11971">
                                            <p:txEl>
                                              <p:pRg st="3" end="3"/>
                                            </p:txEl>
                                          </p:spTgt>
                                        </p:tgtEl>
                                        <p:attrNameLst>
                                          <p:attrName>style.visibility</p:attrName>
                                        </p:attrNameLst>
                                      </p:cBhvr>
                                      <p:to>
                                        <p:strVal val="visible"/>
                                      </p:to>
                                    </p:set>
                                    <p:animEffect transition="in" filter="wipe(up)">
                                      <p:cBhvr>
                                        <p:cTn id="21" dur="500"/>
                                        <p:tgtEl>
                                          <p:spTgt spid="211971">
                                            <p:txEl>
                                              <p:pRg st="3" end="3"/>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11971">
                                            <p:txEl>
                                              <p:pRg st="4" end="4"/>
                                            </p:txEl>
                                          </p:spTgt>
                                        </p:tgtEl>
                                        <p:attrNameLst>
                                          <p:attrName>style.visibility</p:attrName>
                                        </p:attrNameLst>
                                      </p:cBhvr>
                                      <p:to>
                                        <p:strVal val="visible"/>
                                      </p:to>
                                    </p:set>
                                    <p:animEffect transition="in" filter="wipe(up)">
                                      <p:cBhvr>
                                        <p:cTn id="25" dur="500"/>
                                        <p:tgtEl>
                                          <p:spTgt spid="211971">
                                            <p:txEl>
                                              <p:pRg st="4" end="4"/>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11971">
                                            <p:txEl>
                                              <p:pRg st="5" end="5"/>
                                            </p:txEl>
                                          </p:spTgt>
                                        </p:tgtEl>
                                        <p:attrNameLst>
                                          <p:attrName>style.visibility</p:attrName>
                                        </p:attrNameLst>
                                      </p:cBhvr>
                                      <p:to>
                                        <p:strVal val="visible"/>
                                      </p:to>
                                    </p:set>
                                    <p:animEffect transition="in" filter="wipe(up)">
                                      <p:cBhvr>
                                        <p:cTn id="29" dur="500"/>
                                        <p:tgtEl>
                                          <p:spTgt spid="21197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11971">
                                            <p:txEl>
                                              <p:pRg st="6" end="6"/>
                                            </p:txEl>
                                          </p:spTgt>
                                        </p:tgtEl>
                                        <p:attrNameLst>
                                          <p:attrName>style.visibility</p:attrName>
                                        </p:attrNameLst>
                                      </p:cBhvr>
                                      <p:to>
                                        <p:strVal val="visible"/>
                                      </p:to>
                                    </p:set>
                                    <p:animEffect transition="in" filter="wipe(up)">
                                      <p:cBhvr>
                                        <p:cTn id="34" dur="500"/>
                                        <p:tgtEl>
                                          <p:spTgt spid="211971">
                                            <p:txEl>
                                              <p:pRg st="6" end="6"/>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211971">
                                            <p:txEl>
                                              <p:pRg st="7" end="7"/>
                                            </p:txEl>
                                          </p:spTgt>
                                        </p:tgtEl>
                                        <p:attrNameLst>
                                          <p:attrName>style.visibility</p:attrName>
                                        </p:attrNameLst>
                                      </p:cBhvr>
                                      <p:to>
                                        <p:strVal val="visible"/>
                                      </p:to>
                                    </p:set>
                                    <p:animEffect transition="in" filter="wipe(up)">
                                      <p:cBhvr>
                                        <p:cTn id="38" dur="500"/>
                                        <p:tgtEl>
                                          <p:spTgt spid="211971">
                                            <p:txEl>
                                              <p:pRg st="7" end="7"/>
                                            </p:txEl>
                                          </p:spTgt>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211971">
                                            <p:txEl>
                                              <p:pRg st="8" end="8"/>
                                            </p:txEl>
                                          </p:spTgt>
                                        </p:tgtEl>
                                        <p:attrNameLst>
                                          <p:attrName>style.visibility</p:attrName>
                                        </p:attrNameLst>
                                      </p:cBhvr>
                                      <p:to>
                                        <p:strVal val="visible"/>
                                      </p:to>
                                    </p:set>
                                    <p:animEffect transition="in" filter="wipe(up)">
                                      <p:cBhvr>
                                        <p:cTn id="42" dur="500"/>
                                        <p:tgtEl>
                                          <p:spTgt spid="211971">
                                            <p:txEl>
                                              <p:pRg st="8" end="8"/>
                                            </p:txEl>
                                          </p:spTgt>
                                        </p:tgtEl>
                                      </p:cBhvr>
                                    </p:animEffect>
                                  </p:childTnLst>
                                </p:cTn>
                              </p:par>
                            </p:childTnLst>
                          </p:cTn>
                        </p:par>
                        <p:par>
                          <p:cTn id="43" fill="hold">
                            <p:stCondLst>
                              <p:cond delay="1500"/>
                            </p:stCondLst>
                            <p:childTnLst>
                              <p:par>
                                <p:cTn id="44" presetID="22" presetClass="entr" presetSubtype="1" fill="hold" grpId="0" nodeType="afterEffect">
                                  <p:stCondLst>
                                    <p:cond delay="0"/>
                                  </p:stCondLst>
                                  <p:childTnLst>
                                    <p:set>
                                      <p:cBhvr>
                                        <p:cTn id="45" dur="1" fill="hold">
                                          <p:stCondLst>
                                            <p:cond delay="0"/>
                                          </p:stCondLst>
                                        </p:cTn>
                                        <p:tgtEl>
                                          <p:spTgt spid="211971">
                                            <p:txEl>
                                              <p:pRg st="9" end="9"/>
                                            </p:txEl>
                                          </p:spTgt>
                                        </p:tgtEl>
                                        <p:attrNameLst>
                                          <p:attrName>style.visibility</p:attrName>
                                        </p:attrNameLst>
                                      </p:cBhvr>
                                      <p:to>
                                        <p:strVal val="visible"/>
                                      </p:to>
                                    </p:set>
                                    <p:animEffect transition="in" filter="wipe(up)">
                                      <p:cBhvr>
                                        <p:cTn id="46" dur="500"/>
                                        <p:tgtEl>
                                          <p:spTgt spid="2119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uiExpand="1"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45E5D91-8FC6-4A46-A071-D7AF48178A37}" type="slidenum">
              <a:rPr lang="en-US" altLang="zh-CN" sz="1400" b="0" smtClean="0">
                <a:latin typeface="Times New Roman" pitchFamily="18" charset="0"/>
              </a:rPr>
              <a:pPr eaLnBrk="1" hangingPunct="1"/>
              <a:t>23</a:t>
            </a:fld>
            <a:endParaRPr lang="en-US" altLang="zh-CN" sz="1400" b="0" smtClean="0">
              <a:latin typeface="Times New Roman" pitchFamily="18" charset="0"/>
            </a:endParaRPr>
          </a:p>
        </p:txBody>
      </p:sp>
      <p:sp>
        <p:nvSpPr>
          <p:cNvPr id="23555" name="Rectangle 2"/>
          <p:cNvSpPr>
            <a:spLocks noGrp="1" noChangeArrowheads="1"/>
          </p:cNvSpPr>
          <p:nvPr>
            <p:ph type="title"/>
          </p:nvPr>
        </p:nvSpPr>
        <p:spPr>
          <a:xfrm>
            <a:off x="304800" y="152400"/>
            <a:ext cx="8610600" cy="614363"/>
          </a:xfrm>
        </p:spPr>
        <p:txBody>
          <a:bodyPr/>
          <a:lstStyle/>
          <a:p>
            <a:pPr eaLnBrk="1" hangingPunct="1"/>
            <a:r>
              <a:rPr lang="zh-CN" altLang="en-US" sz="3600" smtClean="0"/>
              <a:t>依赖图构造举例</a:t>
            </a:r>
          </a:p>
        </p:txBody>
      </p:sp>
      <p:sp>
        <p:nvSpPr>
          <p:cNvPr id="212995" name="Rectangle 3"/>
          <p:cNvSpPr>
            <a:spLocks noGrp="1" noChangeArrowheads="1"/>
          </p:cNvSpPr>
          <p:nvPr>
            <p:ph type="body" idx="1"/>
          </p:nvPr>
        </p:nvSpPr>
        <p:spPr>
          <a:xfrm>
            <a:off x="609600" y="990600"/>
            <a:ext cx="4572000" cy="1600200"/>
          </a:xfrm>
        </p:spPr>
        <p:txBody>
          <a:bodyPr/>
          <a:lstStyle/>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产生式     语义规则 </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XY    </a:t>
            </a:r>
            <a:r>
              <a:rPr lang="en-US" altLang="zh-CN" dirty="0" err="1" smtClean="0">
                <a:latin typeface="Times New Roman" panose="02020603050405020304" pitchFamily="18" charset="0"/>
                <a:cs typeface="Times New Roman" panose="02020603050405020304" pitchFamily="18" charset="0"/>
              </a:rPr>
              <a:t>A.a</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X.x,Y.y</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X.i</a:t>
            </a:r>
            <a:r>
              <a:rPr lang="en-US" altLang="zh-CN" dirty="0" smtClean="0">
                <a:latin typeface="Times New Roman" panose="02020603050405020304" pitchFamily="18" charset="0"/>
                <a:cs typeface="Times New Roman" panose="02020603050405020304" pitchFamily="18" charset="0"/>
              </a:rPr>
              <a:t>=g(</a:t>
            </a:r>
            <a:r>
              <a:rPr lang="en-US" altLang="zh-CN" dirty="0" err="1" smtClean="0">
                <a:latin typeface="Times New Roman" panose="02020603050405020304" pitchFamily="18" charset="0"/>
                <a:cs typeface="Times New Roman" panose="02020603050405020304" pitchFamily="18" charset="0"/>
              </a:rPr>
              <a:t>A.a,Y.y</a:t>
            </a:r>
            <a:r>
              <a:rPr lang="en-US" altLang="zh-CN" dirty="0" smtClean="0">
                <a:latin typeface="Times New Roman" panose="02020603050405020304" pitchFamily="18" charset="0"/>
                <a:cs typeface="Times New Roman" panose="02020603050405020304" pitchFamily="18" charset="0"/>
              </a:rPr>
              <a:t>)</a:t>
            </a:r>
          </a:p>
        </p:txBody>
      </p:sp>
      <p:grpSp>
        <p:nvGrpSpPr>
          <p:cNvPr id="212996" name="Group 4"/>
          <p:cNvGrpSpPr>
            <a:grpSpLocks/>
          </p:cNvGrpSpPr>
          <p:nvPr/>
        </p:nvGrpSpPr>
        <p:grpSpPr bwMode="auto">
          <a:xfrm>
            <a:off x="6080125" y="955675"/>
            <a:ext cx="2149475" cy="1552575"/>
            <a:chOff x="3830" y="602"/>
            <a:chExt cx="1354" cy="978"/>
          </a:xfrm>
        </p:grpSpPr>
        <p:sp>
          <p:nvSpPr>
            <p:cNvPr id="23615" name="Text Box 5"/>
            <p:cNvSpPr txBox="1">
              <a:spLocks noChangeArrowheads="1"/>
            </p:cNvSpPr>
            <p:nvPr/>
          </p:nvSpPr>
          <p:spPr bwMode="auto">
            <a:xfrm>
              <a:off x="3830" y="602"/>
              <a:ext cx="1354"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            A</a:t>
              </a:r>
            </a:p>
            <a:p>
              <a:pPr eaLnBrk="1" hangingPunct="1"/>
              <a:endParaRPr lang="en-US" altLang="zh-CN">
                <a:latin typeface="Times New Roman" pitchFamily="18" charset="0"/>
                <a:ea typeface="宋体" pitchFamily="2" charset="-122"/>
              </a:endParaRPr>
            </a:p>
            <a:p>
              <a:pPr eaLnBrk="1" hangingPunct="1"/>
              <a:endParaRPr lang="en-US" altLang="zh-CN">
                <a:latin typeface="Times New Roman" pitchFamily="18" charset="0"/>
                <a:ea typeface="宋体" pitchFamily="2" charset="-122"/>
              </a:endParaRPr>
            </a:p>
            <a:p>
              <a:pPr eaLnBrk="1" hangingPunct="1"/>
              <a:r>
                <a:rPr lang="en-US" altLang="zh-CN">
                  <a:latin typeface="Times New Roman" pitchFamily="18" charset="0"/>
                  <a:ea typeface="宋体" pitchFamily="2" charset="-122"/>
                </a:rPr>
                <a:t>X                    Y</a:t>
              </a:r>
            </a:p>
          </p:txBody>
        </p:sp>
        <p:grpSp>
          <p:nvGrpSpPr>
            <p:cNvPr id="23616" name="Group 6"/>
            <p:cNvGrpSpPr>
              <a:grpSpLocks/>
            </p:cNvGrpSpPr>
            <p:nvPr/>
          </p:nvGrpSpPr>
          <p:grpSpPr bwMode="auto">
            <a:xfrm>
              <a:off x="4032" y="864"/>
              <a:ext cx="960" cy="432"/>
              <a:chOff x="4032" y="864"/>
              <a:chExt cx="960" cy="432"/>
            </a:xfrm>
          </p:grpSpPr>
          <p:sp>
            <p:nvSpPr>
              <p:cNvPr id="23617" name="Line 7"/>
              <p:cNvSpPr>
                <a:spLocks noChangeShapeType="1"/>
              </p:cNvSpPr>
              <p:nvPr/>
            </p:nvSpPr>
            <p:spPr bwMode="auto">
              <a:xfrm flipH="1">
                <a:off x="4032" y="864"/>
                <a:ext cx="480" cy="43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8" name="Line 8"/>
              <p:cNvSpPr>
                <a:spLocks noChangeShapeType="1"/>
              </p:cNvSpPr>
              <p:nvPr/>
            </p:nvSpPr>
            <p:spPr bwMode="auto">
              <a:xfrm>
                <a:off x="4512" y="864"/>
                <a:ext cx="480" cy="43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13001" name="Text Box 9"/>
          <p:cNvSpPr txBox="1">
            <a:spLocks noChangeArrowheads="1"/>
          </p:cNvSpPr>
          <p:nvPr/>
        </p:nvSpPr>
        <p:spPr bwMode="auto">
          <a:xfrm>
            <a:off x="7402513" y="762000"/>
            <a:ext cx="463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a:t>
            </a:r>
            <a:r>
              <a:rPr lang="en-US" altLang="zh-CN">
                <a:solidFill>
                  <a:srgbClr val="0000FF"/>
                </a:solidFill>
                <a:latin typeface="Times New Roman" pitchFamily="18" charset="0"/>
                <a:ea typeface="宋体" pitchFamily="2" charset="-122"/>
              </a:rPr>
              <a:t>a</a:t>
            </a:r>
          </a:p>
        </p:txBody>
      </p:sp>
      <p:grpSp>
        <p:nvGrpSpPr>
          <p:cNvPr id="213002" name="Group 10"/>
          <p:cNvGrpSpPr>
            <a:grpSpLocks/>
          </p:cNvGrpSpPr>
          <p:nvPr/>
        </p:nvGrpSpPr>
        <p:grpSpPr bwMode="auto">
          <a:xfrm>
            <a:off x="5715000" y="1889125"/>
            <a:ext cx="1149350" cy="701675"/>
            <a:chOff x="3600" y="1190"/>
            <a:chExt cx="724" cy="442"/>
          </a:xfrm>
        </p:grpSpPr>
        <p:sp>
          <p:nvSpPr>
            <p:cNvPr id="23613" name="Text Box 11"/>
            <p:cNvSpPr txBox="1">
              <a:spLocks noChangeArrowheads="1"/>
            </p:cNvSpPr>
            <p:nvPr/>
          </p:nvSpPr>
          <p:spPr bwMode="auto">
            <a:xfrm>
              <a:off x="4032" y="1190"/>
              <a:ext cx="2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a:t>
              </a:r>
              <a:r>
                <a:rPr lang="en-US" altLang="zh-CN">
                  <a:solidFill>
                    <a:srgbClr val="0000FF"/>
                  </a:solidFill>
                  <a:latin typeface="Times New Roman" pitchFamily="18" charset="0"/>
                  <a:ea typeface="宋体" pitchFamily="2" charset="-122"/>
                </a:rPr>
                <a:t>x</a:t>
              </a:r>
            </a:p>
          </p:txBody>
        </p:sp>
        <p:sp>
          <p:nvSpPr>
            <p:cNvPr id="23614" name="Text Box 12"/>
            <p:cNvSpPr txBox="1">
              <a:spLocks noChangeArrowheads="1"/>
            </p:cNvSpPr>
            <p:nvPr/>
          </p:nvSpPr>
          <p:spPr bwMode="auto">
            <a:xfrm>
              <a:off x="3600" y="1190"/>
              <a:ext cx="24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a:t>
              </a:r>
              <a:r>
                <a:rPr lang="en-US" altLang="zh-CN">
                  <a:solidFill>
                    <a:srgbClr val="0000FF"/>
                  </a:solidFill>
                  <a:latin typeface="Times New Roman" pitchFamily="18" charset="0"/>
                  <a:ea typeface="宋体" pitchFamily="2" charset="-122"/>
                </a:rPr>
                <a:t>i</a:t>
              </a:r>
            </a:p>
          </p:txBody>
        </p:sp>
      </p:grpSp>
      <p:sp>
        <p:nvSpPr>
          <p:cNvPr id="213005" name="Text Box 13"/>
          <p:cNvSpPr txBox="1">
            <a:spLocks noChangeArrowheads="1"/>
          </p:cNvSpPr>
          <p:nvPr/>
        </p:nvSpPr>
        <p:spPr bwMode="auto">
          <a:xfrm>
            <a:off x="8299450" y="1828800"/>
            <a:ext cx="463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a:t>
            </a:r>
            <a:r>
              <a:rPr lang="en-US" altLang="zh-CN">
                <a:solidFill>
                  <a:srgbClr val="0000FF"/>
                </a:solidFill>
                <a:latin typeface="Times New Roman" pitchFamily="18" charset="0"/>
                <a:ea typeface="宋体" pitchFamily="2" charset="-122"/>
              </a:rPr>
              <a:t>y</a:t>
            </a:r>
          </a:p>
        </p:txBody>
      </p:sp>
      <p:grpSp>
        <p:nvGrpSpPr>
          <p:cNvPr id="213006" name="Group 14"/>
          <p:cNvGrpSpPr>
            <a:grpSpLocks/>
          </p:cNvGrpSpPr>
          <p:nvPr/>
        </p:nvGrpSpPr>
        <p:grpSpPr bwMode="auto">
          <a:xfrm>
            <a:off x="6705600" y="1371600"/>
            <a:ext cx="1676400" cy="762000"/>
            <a:chOff x="4128" y="864"/>
            <a:chExt cx="1248" cy="576"/>
          </a:xfrm>
        </p:grpSpPr>
        <p:sp>
          <p:nvSpPr>
            <p:cNvPr id="23611" name="Line 15"/>
            <p:cNvSpPr>
              <a:spLocks noChangeShapeType="1"/>
            </p:cNvSpPr>
            <p:nvPr/>
          </p:nvSpPr>
          <p:spPr bwMode="auto">
            <a:xfrm flipV="1">
              <a:off x="4128" y="864"/>
              <a:ext cx="576" cy="57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2" name="Line 16"/>
            <p:cNvSpPr>
              <a:spLocks noChangeShapeType="1"/>
            </p:cNvSpPr>
            <p:nvPr/>
          </p:nvSpPr>
          <p:spPr bwMode="auto">
            <a:xfrm flipH="1" flipV="1">
              <a:off x="4800" y="864"/>
              <a:ext cx="576" cy="57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3009" name="Group 17"/>
          <p:cNvGrpSpPr>
            <a:grpSpLocks/>
          </p:cNvGrpSpPr>
          <p:nvPr/>
        </p:nvGrpSpPr>
        <p:grpSpPr bwMode="auto">
          <a:xfrm>
            <a:off x="5867400" y="762000"/>
            <a:ext cx="2622550" cy="2209800"/>
            <a:chOff x="3696" y="480"/>
            <a:chExt cx="1652" cy="1392"/>
          </a:xfrm>
        </p:grpSpPr>
        <p:sp>
          <p:nvSpPr>
            <p:cNvPr id="23609" name="Arc 18"/>
            <p:cNvSpPr>
              <a:spLocks/>
            </p:cNvSpPr>
            <p:nvPr/>
          </p:nvSpPr>
          <p:spPr bwMode="auto">
            <a:xfrm flipH="1">
              <a:off x="3696" y="480"/>
              <a:ext cx="1002" cy="864"/>
            </a:xfrm>
            <a:custGeom>
              <a:avLst/>
              <a:gdLst>
                <a:gd name="T0" fmla="*/ 0 w 36787"/>
                <a:gd name="T1" fmla="*/ 0 h 21600"/>
                <a:gd name="T2" fmla="*/ 1 w 36787"/>
                <a:gd name="T3" fmla="*/ 1 h 21600"/>
                <a:gd name="T4" fmla="*/ 0 w 36787"/>
                <a:gd name="T5" fmla="*/ 1 h 21600"/>
                <a:gd name="T6" fmla="*/ 0 60000 65536"/>
                <a:gd name="T7" fmla="*/ 0 60000 65536"/>
                <a:gd name="T8" fmla="*/ 0 60000 65536"/>
              </a:gdLst>
              <a:ahLst/>
              <a:cxnLst>
                <a:cxn ang="T6">
                  <a:pos x="T0" y="T1"/>
                </a:cxn>
                <a:cxn ang="T7">
                  <a:pos x="T2" y="T3"/>
                </a:cxn>
                <a:cxn ang="T8">
                  <a:pos x="T4" y="T5"/>
                </a:cxn>
              </a:cxnLst>
              <a:rect l="0" t="0" r="r" b="b"/>
              <a:pathLst>
                <a:path w="36787" h="21600" fill="none" extrusionOk="0">
                  <a:moveTo>
                    <a:pt x="0" y="6240"/>
                  </a:moveTo>
                  <a:cubicBezTo>
                    <a:pt x="4043" y="2242"/>
                    <a:pt x="9500" y="-1"/>
                    <a:pt x="15187" y="0"/>
                  </a:cubicBezTo>
                  <a:cubicBezTo>
                    <a:pt x="27116" y="0"/>
                    <a:pt x="36787" y="9670"/>
                    <a:pt x="36787" y="21600"/>
                  </a:cubicBezTo>
                </a:path>
                <a:path w="36787" h="21600" stroke="0" extrusionOk="0">
                  <a:moveTo>
                    <a:pt x="0" y="6240"/>
                  </a:moveTo>
                  <a:cubicBezTo>
                    <a:pt x="4043" y="2242"/>
                    <a:pt x="9500" y="-1"/>
                    <a:pt x="15187" y="0"/>
                  </a:cubicBezTo>
                  <a:cubicBezTo>
                    <a:pt x="27116" y="0"/>
                    <a:pt x="36787" y="9670"/>
                    <a:pt x="36787" y="21600"/>
                  </a:cubicBezTo>
                  <a:lnTo>
                    <a:pt x="15187" y="21600"/>
                  </a:lnTo>
                  <a:lnTo>
                    <a:pt x="0" y="6240"/>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0" name="Arc 19"/>
            <p:cNvSpPr>
              <a:spLocks/>
            </p:cNvSpPr>
            <p:nvPr/>
          </p:nvSpPr>
          <p:spPr bwMode="auto">
            <a:xfrm flipH="1" flipV="1">
              <a:off x="3712" y="1488"/>
              <a:ext cx="1636" cy="384"/>
            </a:xfrm>
            <a:custGeom>
              <a:avLst/>
              <a:gdLst>
                <a:gd name="T0" fmla="*/ 0 w 40848"/>
                <a:gd name="T1" fmla="*/ 0 h 21600"/>
                <a:gd name="T2" fmla="*/ 3 w 40848"/>
                <a:gd name="T3" fmla="*/ 0 h 21600"/>
                <a:gd name="T4" fmla="*/ 1 w 40848"/>
                <a:gd name="T5" fmla="*/ 0 h 21600"/>
                <a:gd name="T6" fmla="*/ 0 60000 65536"/>
                <a:gd name="T7" fmla="*/ 0 60000 65536"/>
                <a:gd name="T8" fmla="*/ 0 60000 65536"/>
              </a:gdLst>
              <a:ahLst/>
              <a:cxnLst>
                <a:cxn ang="T6">
                  <a:pos x="T0" y="T1"/>
                </a:cxn>
                <a:cxn ang="T7">
                  <a:pos x="T2" y="T3"/>
                </a:cxn>
                <a:cxn ang="T8">
                  <a:pos x="T4" y="T5"/>
                </a:cxn>
              </a:cxnLst>
              <a:rect l="0" t="0" r="r" b="b"/>
              <a:pathLst>
                <a:path w="40848" h="21600" fill="none" extrusionOk="0">
                  <a:moveTo>
                    <a:pt x="0" y="14891"/>
                  </a:moveTo>
                  <a:cubicBezTo>
                    <a:pt x="2902" y="6008"/>
                    <a:pt x="11187" y="-1"/>
                    <a:pt x="20532" y="0"/>
                  </a:cubicBezTo>
                  <a:cubicBezTo>
                    <a:pt x="29632" y="0"/>
                    <a:pt x="37756" y="5703"/>
                    <a:pt x="40847" y="14263"/>
                  </a:cubicBezTo>
                </a:path>
                <a:path w="40848" h="21600" stroke="0" extrusionOk="0">
                  <a:moveTo>
                    <a:pt x="0" y="14891"/>
                  </a:moveTo>
                  <a:cubicBezTo>
                    <a:pt x="2902" y="6008"/>
                    <a:pt x="11187" y="-1"/>
                    <a:pt x="20532" y="0"/>
                  </a:cubicBezTo>
                  <a:cubicBezTo>
                    <a:pt x="29632" y="0"/>
                    <a:pt x="37756" y="5703"/>
                    <a:pt x="40847" y="14263"/>
                  </a:cubicBezTo>
                  <a:lnTo>
                    <a:pt x="20532" y="21600"/>
                  </a:lnTo>
                  <a:lnTo>
                    <a:pt x="0" y="14891"/>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3012" name="Group 20"/>
          <p:cNvGrpSpPr>
            <a:grpSpLocks/>
          </p:cNvGrpSpPr>
          <p:nvPr/>
        </p:nvGrpSpPr>
        <p:grpSpPr bwMode="auto">
          <a:xfrm>
            <a:off x="1196625" y="2888940"/>
            <a:ext cx="5673725" cy="3581400"/>
            <a:chOff x="1152" y="1824"/>
            <a:chExt cx="3574" cy="2256"/>
          </a:xfrm>
        </p:grpSpPr>
        <p:sp>
          <p:nvSpPr>
            <p:cNvPr id="23590" name="Rectangle 21"/>
            <p:cNvSpPr>
              <a:spLocks noChangeArrowheads="1"/>
            </p:cNvSpPr>
            <p:nvPr/>
          </p:nvSpPr>
          <p:spPr bwMode="auto">
            <a:xfrm>
              <a:off x="2357" y="1824"/>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D</a:t>
              </a:r>
              <a:endParaRPr lang="en-US" altLang="zh-CN" sz="3600">
                <a:latin typeface="Times New Roman" pitchFamily="18" charset="0"/>
                <a:ea typeface="宋体" pitchFamily="2" charset="-122"/>
              </a:endParaRPr>
            </a:p>
          </p:txBody>
        </p:sp>
        <p:grpSp>
          <p:nvGrpSpPr>
            <p:cNvPr id="23591" name="Group 22"/>
            <p:cNvGrpSpPr>
              <a:grpSpLocks/>
            </p:cNvGrpSpPr>
            <p:nvPr/>
          </p:nvGrpSpPr>
          <p:grpSpPr bwMode="auto">
            <a:xfrm>
              <a:off x="1332" y="2064"/>
              <a:ext cx="2220" cy="230"/>
              <a:chOff x="1236" y="1019"/>
              <a:chExt cx="1487" cy="219"/>
            </a:xfrm>
          </p:grpSpPr>
          <p:sp>
            <p:nvSpPr>
              <p:cNvPr id="23607" name="Line 23"/>
              <p:cNvSpPr>
                <a:spLocks noChangeShapeType="1"/>
              </p:cNvSpPr>
              <p:nvPr/>
            </p:nvSpPr>
            <p:spPr bwMode="auto">
              <a:xfrm>
                <a:off x="2002" y="1020"/>
                <a:ext cx="721" cy="208"/>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8" name="Line 24"/>
              <p:cNvSpPr>
                <a:spLocks noChangeShapeType="1"/>
              </p:cNvSpPr>
              <p:nvPr/>
            </p:nvSpPr>
            <p:spPr bwMode="auto">
              <a:xfrm flipH="1">
                <a:off x="1236" y="1019"/>
                <a:ext cx="686" cy="219"/>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2" name="Rectangle 25"/>
            <p:cNvSpPr>
              <a:spLocks noChangeArrowheads="1"/>
            </p:cNvSpPr>
            <p:nvPr/>
          </p:nvSpPr>
          <p:spPr bwMode="auto">
            <a:xfrm>
              <a:off x="1248" y="2321"/>
              <a:ext cx="24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T                                              L</a:t>
              </a:r>
              <a:endParaRPr lang="en-US" altLang="zh-CN" sz="3600">
                <a:latin typeface="Times New Roman" pitchFamily="18" charset="0"/>
                <a:ea typeface="宋体" pitchFamily="2" charset="-122"/>
              </a:endParaRPr>
            </a:p>
          </p:txBody>
        </p:sp>
        <p:sp>
          <p:nvSpPr>
            <p:cNvPr id="23593" name="Rectangle 26"/>
            <p:cNvSpPr>
              <a:spLocks noChangeArrowheads="1"/>
            </p:cNvSpPr>
            <p:nvPr/>
          </p:nvSpPr>
          <p:spPr bwMode="auto">
            <a:xfrm>
              <a:off x="1734" y="3322"/>
              <a:ext cx="2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L                  ,                  id</a:t>
              </a:r>
              <a:r>
                <a:rPr lang="en-US" altLang="zh-CN" baseline="-25000">
                  <a:solidFill>
                    <a:srgbClr val="000000"/>
                  </a:solidFill>
                  <a:latin typeface="Times New Roman" pitchFamily="18" charset="0"/>
                  <a:ea typeface="宋体" pitchFamily="2" charset="-122"/>
                </a:rPr>
                <a:t>2</a:t>
              </a:r>
            </a:p>
          </p:txBody>
        </p:sp>
        <p:sp>
          <p:nvSpPr>
            <p:cNvPr id="23594" name="Rectangle 27"/>
            <p:cNvSpPr>
              <a:spLocks noChangeArrowheads="1"/>
            </p:cNvSpPr>
            <p:nvPr/>
          </p:nvSpPr>
          <p:spPr bwMode="auto">
            <a:xfrm>
              <a:off x="2694" y="2794"/>
              <a:ext cx="20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L                 ,                 id</a:t>
              </a:r>
              <a:r>
                <a:rPr lang="en-US" altLang="zh-CN" baseline="-25000">
                  <a:solidFill>
                    <a:srgbClr val="000000"/>
                  </a:solidFill>
                  <a:latin typeface="Times New Roman" pitchFamily="18" charset="0"/>
                  <a:ea typeface="宋体" pitchFamily="2" charset="-122"/>
                </a:rPr>
                <a:t>3</a:t>
              </a:r>
            </a:p>
          </p:txBody>
        </p:sp>
        <p:grpSp>
          <p:nvGrpSpPr>
            <p:cNvPr id="23595" name="Group 28"/>
            <p:cNvGrpSpPr>
              <a:grpSpLocks/>
            </p:cNvGrpSpPr>
            <p:nvPr/>
          </p:nvGrpSpPr>
          <p:grpSpPr bwMode="auto">
            <a:xfrm>
              <a:off x="1782" y="3021"/>
              <a:ext cx="1905" cy="291"/>
              <a:chOff x="1610" y="1818"/>
              <a:chExt cx="1089" cy="243"/>
            </a:xfrm>
          </p:grpSpPr>
          <p:sp>
            <p:nvSpPr>
              <p:cNvPr id="23604" name="Line 29"/>
              <p:cNvSpPr>
                <a:spLocks noChangeShapeType="1"/>
              </p:cNvSpPr>
              <p:nvPr/>
            </p:nvSpPr>
            <p:spPr bwMode="auto">
              <a:xfrm>
                <a:off x="2158" y="1818"/>
                <a:ext cx="1" cy="238"/>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5" name="Line 30"/>
              <p:cNvSpPr>
                <a:spLocks noChangeShapeType="1"/>
              </p:cNvSpPr>
              <p:nvPr/>
            </p:nvSpPr>
            <p:spPr bwMode="auto">
              <a:xfrm flipH="1">
                <a:off x="1610" y="1818"/>
                <a:ext cx="522" cy="243"/>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6" name="Line 31"/>
              <p:cNvSpPr>
                <a:spLocks noChangeShapeType="1"/>
              </p:cNvSpPr>
              <p:nvPr/>
            </p:nvSpPr>
            <p:spPr bwMode="auto">
              <a:xfrm>
                <a:off x="2187" y="1826"/>
                <a:ext cx="512" cy="235"/>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6" name="Line 32"/>
            <p:cNvSpPr>
              <a:spLocks noChangeShapeType="1"/>
            </p:cNvSpPr>
            <p:nvPr/>
          </p:nvSpPr>
          <p:spPr bwMode="auto">
            <a:xfrm>
              <a:off x="1786" y="3563"/>
              <a:ext cx="1" cy="277"/>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7" name="Rectangle 33"/>
            <p:cNvSpPr>
              <a:spLocks noChangeArrowheads="1"/>
            </p:cNvSpPr>
            <p:nvPr/>
          </p:nvSpPr>
          <p:spPr bwMode="auto">
            <a:xfrm>
              <a:off x="1734" y="3850"/>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id</a:t>
              </a:r>
              <a:r>
                <a:rPr lang="en-US" altLang="zh-CN" baseline="-25000">
                  <a:solidFill>
                    <a:srgbClr val="000000"/>
                  </a:solidFill>
                  <a:latin typeface="Times New Roman" pitchFamily="18" charset="0"/>
                  <a:ea typeface="宋体" pitchFamily="2" charset="-122"/>
                </a:rPr>
                <a:t>1</a:t>
              </a:r>
              <a:endParaRPr lang="en-US" altLang="zh-CN" sz="3600">
                <a:latin typeface="Times New Roman" pitchFamily="18" charset="0"/>
                <a:ea typeface="宋体" pitchFamily="2" charset="-122"/>
              </a:endParaRPr>
            </a:p>
          </p:txBody>
        </p:sp>
        <p:grpSp>
          <p:nvGrpSpPr>
            <p:cNvPr id="23598" name="Group 34"/>
            <p:cNvGrpSpPr>
              <a:grpSpLocks/>
            </p:cNvGrpSpPr>
            <p:nvPr/>
          </p:nvGrpSpPr>
          <p:grpSpPr bwMode="auto">
            <a:xfrm>
              <a:off x="2742" y="2544"/>
              <a:ext cx="1776" cy="240"/>
              <a:chOff x="2206" y="1419"/>
              <a:chExt cx="1041" cy="242"/>
            </a:xfrm>
          </p:grpSpPr>
          <p:sp>
            <p:nvSpPr>
              <p:cNvPr id="23601" name="Line 35"/>
              <p:cNvSpPr>
                <a:spLocks noChangeShapeType="1"/>
              </p:cNvSpPr>
              <p:nvPr/>
            </p:nvSpPr>
            <p:spPr bwMode="auto">
              <a:xfrm>
                <a:off x="2731" y="1419"/>
                <a:ext cx="1" cy="237"/>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2" name="Line 36"/>
              <p:cNvSpPr>
                <a:spLocks noChangeShapeType="1"/>
              </p:cNvSpPr>
              <p:nvPr/>
            </p:nvSpPr>
            <p:spPr bwMode="auto">
              <a:xfrm flipH="1">
                <a:off x="2206" y="1419"/>
                <a:ext cx="498" cy="242"/>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3" name="Line 37"/>
              <p:cNvSpPr>
                <a:spLocks noChangeShapeType="1"/>
              </p:cNvSpPr>
              <p:nvPr/>
            </p:nvSpPr>
            <p:spPr bwMode="auto">
              <a:xfrm>
                <a:off x="2758" y="1426"/>
                <a:ext cx="489" cy="235"/>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9" name="Line 38"/>
            <p:cNvSpPr>
              <a:spLocks noChangeShapeType="1"/>
            </p:cNvSpPr>
            <p:nvPr/>
          </p:nvSpPr>
          <p:spPr bwMode="auto">
            <a:xfrm>
              <a:off x="1296" y="2555"/>
              <a:ext cx="1" cy="277"/>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0" name="Rectangle 39"/>
            <p:cNvSpPr>
              <a:spLocks noChangeArrowheads="1"/>
            </p:cNvSpPr>
            <p:nvPr/>
          </p:nvSpPr>
          <p:spPr bwMode="auto">
            <a:xfrm>
              <a:off x="1152" y="2794"/>
              <a:ext cx="3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real</a:t>
              </a:r>
              <a:endParaRPr lang="en-US" altLang="zh-CN" sz="3600">
                <a:latin typeface="Times New Roman" pitchFamily="18" charset="0"/>
                <a:ea typeface="宋体" pitchFamily="2" charset="-122"/>
              </a:endParaRPr>
            </a:p>
          </p:txBody>
        </p:sp>
      </p:grpSp>
      <p:sp>
        <p:nvSpPr>
          <p:cNvPr id="213032" name="Text Box 40"/>
          <p:cNvSpPr txBox="1">
            <a:spLocks noChangeArrowheads="1"/>
          </p:cNvSpPr>
          <p:nvPr/>
        </p:nvSpPr>
        <p:spPr bwMode="auto">
          <a:xfrm>
            <a:off x="1501425" y="3530290"/>
            <a:ext cx="915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4</a:t>
            </a:r>
            <a:r>
              <a:rPr lang="en-US" altLang="zh-CN" sz="36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type</a:t>
            </a:r>
            <a:endParaRPr lang="en-US" altLang="zh-CN">
              <a:solidFill>
                <a:srgbClr val="0000FF"/>
              </a:solidFill>
              <a:latin typeface="Times New Roman" pitchFamily="18" charset="0"/>
              <a:ea typeface="宋体" pitchFamily="2" charset="-122"/>
            </a:endParaRPr>
          </a:p>
        </p:txBody>
      </p:sp>
      <p:grpSp>
        <p:nvGrpSpPr>
          <p:cNvPr id="213033" name="Group 41"/>
          <p:cNvGrpSpPr>
            <a:grpSpLocks/>
          </p:cNvGrpSpPr>
          <p:nvPr/>
        </p:nvGrpSpPr>
        <p:grpSpPr bwMode="auto">
          <a:xfrm>
            <a:off x="1425225" y="5006665"/>
            <a:ext cx="2416175" cy="717550"/>
            <a:chOff x="1296" y="3158"/>
            <a:chExt cx="1522" cy="452"/>
          </a:xfrm>
        </p:grpSpPr>
        <p:sp>
          <p:nvSpPr>
            <p:cNvPr id="23588" name="Text Box 42"/>
            <p:cNvSpPr txBox="1">
              <a:spLocks noChangeArrowheads="1"/>
            </p:cNvSpPr>
            <p:nvPr/>
          </p:nvSpPr>
          <p:spPr bwMode="auto">
            <a:xfrm>
              <a:off x="1296" y="3158"/>
              <a:ext cx="4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9</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in</a:t>
              </a:r>
              <a:endParaRPr lang="en-US" altLang="zh-CN">
                <a:solidFill>
                  <a:srgbClr val="0000FF"/>
                </a:solidFill>
                <a:latin typeface="Times New Roman" pitchFamily="18" charset="0"/>
                <a:ea typeface="宋体" pitchFamily="2" charset="-122"/>
              </a:endParaRPr>
            </a:p>
          </p:txBody>
        </p:sp>
        <p:sp>
          <p:nvSpPr>
            <p:cNvPr id="23589" name="Text Box 43"/>
            <p:cNvSpPr txBox="1">
              <a:spLocks noChangeArrowheads="1"/>
            </p:cNvSpPr>
            <p:nvPr/>
          </p:nvSpPr>
          <p:spPr bwMode="auto">
            <a:xfrm>
              <a:off x="1879" y="3168"/>
              <a:ext cx="9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10</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addtype</a:t>
              </a:r>
              <a:endParaRPr lang="en-US" altLang="zh-CN">
                <a:solidFill>
                  <a:srgbClr val="0000FF"/>
                </a:solidFill>
                <a:latin typeface="Times New Roman" pitchFamily="18" charset="0"/>
                <a:ea typeface="宋体" pitchFamily="2" charset="-122"/>
              </a:endParaRPr>
            </a:p>
          </p:txBody>
        </p:sp>
      </p:grpSp>
      <p:grpSp>
        <p:nvGrpSpPr>
          <p:cNvPr id="213036" name="Group 44"/>
          <p:cNvGrpSpPr>
            <a:grpSpLocks/>
          </p:cNvGrpSpPr>
          <p:nvPr/>
        </p:nvGrpSpPr>
        <p:grpSpPr bwMode="auto">
          <a:xfrm>
            <a:off x="3025425" y="4168465"/>
            <a:ext cx="2306638" cy="701675"/>
            <a:chOff x="2304" y="2630"/>
            <a:chExt cx="1453" cy="442"/>
          </a:xfrm>
        </p:grpSpPr>
        <p:sp>
          <p:nvSpPr>
            <p:cNvPr id="23586" name="Text Box 45"/>
            <p:cNvSpPr txBox="1">
              <a:spLocks noChangeArrowheads="1"/>
            </p:cNvSpPr>
            <p:nvPr/>
          </p:nvSpPr>
          <p:spPr bwMode="auto">
            <a:xfrm>
              <a:off x="2304" y="2630"/>
              <a:ext cx="4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7</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in</a:t>
              </a:r>
              <a:endParaRPr lang="en-US" altLang="zh-CN">
                <a:solidFill>
                  <a:srgbClr val="0000FF"/>
                </a:solidFill>
                <a:latin typeface="Times New Roman" pitchFamily="18" charset="0"/>
                <a:ea typeface="宋体" pitchFamily="2" charset="-122"/>
              </a:endParaRPr>
            </a:p>
          </p:txBody>
        </p:sp>
        <p:sp>
          <p:nvSpPr>
            <p:cNvPr id="23587" name="Text Box 46"/>
            <p:cNvSpPr txBox="1">
              <a:spLocks noChangeArrowheads="1"/>
            </p:cNvSpPr>
            <p:nvPr/>
          </p:nvSpPr>
          <p:spPr bwMode="auto">
            <a:xfrm>
              <a:off x="2866" y="2630"/>
              <a:ext cx="89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 8</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addtype</a:t>
              </a:r>
              <a:endParaRPr lang="en-US" altLang="zh-CN">
                <a:solidFill>
                  <a:srgbClr val="0000FF"/>
                </a:solidFill>
                <a:latin typeface="Times New Roman" pitchFamily="18" charset="0"/>
                <a:ea typeface="宋体" pitchFamily="2" charset="-122"/>
              </a:endParaRPr>
            </a:p>
          </p:txBody>
        </p:sp>
      </p:grpSp>
      <p:grpSp>
        <p:nvGrpSpPr>
          <p:cNvPr id="213039" name="Group 47"/>
          <p:cNvGrpSpPr>
            <a:grpSpLocks/>
          </p:cNvGrpSpPr>
          <p:nvPr/>
        </p:nvGrpSpPr>
        <p:grpSpPr bwMode="auto">
          <a:xfrm>
            <a:off x="4397025" y="3422340"/>
            <a:ext cx="2230438" cy="701675"/>
            <a:chOff x="3168" y="2160"/>
            <a:chExt cx="1405" cy="442"/>
          </a:xfrm>
        </p:grpSpPr>
        <p:sp>
          <p:nvSpPr>
            <p:cNvPr id="23584" name="Text Box 48"/>
            <p:cNvSpPr txBox="1">
              <a:spLocks noChangeArrowheads="1"/>
            </p:cNvSpPr>
            <p:nvPr/>
          </p:nvSpPr>
          <p:spPr bwMode="auto">
            <a:xfrm>
              <a:off x="3168" y="2160"/>
              <a:ext cx="4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5</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in</a:t>
              </a:r>
              <a:endParaRPr lang="en-US" altLang="zh-CN">
                <a:solidFill>
                  <a:srgbClr val="0000FF"/>
                </a:solidFill>
                <a:latin typeface="Times New Roman" pitchFamily="18" charset="0"/>
                <a:ea typeface="宋体" pitchFamily="2" charset="-122"/>
              </a:endParaRPr>
            </a:p>
          </p:txBody>
        </p:sp>
        <p:sp>
          <p:nvSpPr>
            <p:cNvPr id="23585" name="Text Box 49"/>
            <p:cNvSpPr txBox="1">
              <a:spLocks noChangeArrowheads="1"/>
            </p:cNvSpPr>
            <p:nvPr/>
          </p:nvSpPr>
          <p:spPr bwMode="auto">
            <a:xfrm>
              <a:off x="3730" y="2160"/>
              <a:ext cx="84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6</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addtype</a:t>
              </a:r>
              <a:endParaRPr lang="en-US" altLang="zh-CN">
                <a:solidFill>
                  <a:srgbClr val="0000FF"/>
                </a:solidFill>
                <a:latin typeface="Times New Roman" pitchFamily="18" charset="0"/>
                <a:ea typeface="宋体" pitchFamily="2" charset="-122"/>
              </a:endParaRPr>
            </a:p>
          </p:txBody>
        </p:sp>
      </p:grpSp>
      <p:grpSp>
        <p:nvGrpSpPr>
          <p:cNvPr id="213042" name="Group 50"/>
          <p:cNvGrpSpPr>
            <a:grpSpLocks/>
          </p:cNvGrpSpPr>
          <p:nvPr/>
        </p:nvGrpSpPr>
        <p:grpSpPr bwMode="auto">
          <a:xfrm>
            <a:off x="2364650" y="4142420"/>
            <a:ext cx="5848350" cy="2462213"/>
            <a:chOff x="1872" y="2592"/>
            <a:chExt cx="3684" cy="1551"/>
          </a:xfrm>
        </p:grpSpPr>
        <p:sp>
          <p:nvSpPr>
            <p:cNvPr id="23581" name="Text Box 51"/>
            <p:cNvSpPr txBox="1">
              <a:spLocks noChangeArrowheads="1"/>
            </p:cNvSpPr>
            <p:nvPr/>
          </p:nvSpPr>
          <p:spPr bwMode="auto">
            <a:xfrm>
              <a:off x="1872" y="3624"/>
              <a:ext cx="720"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sz="2000" dirty="0">
                  <a:solidFill>
                    <a:srgbClr val="0000FF"/>
                  </a:solidFill>
                  <a:latin typeface="Times New Roman" pitchFamily="18" charset="0"/>
                  <a:ea typeface="宋体" pitchFamily="2" charset="-122"/>
                </a:rPr>
                <a:t>  1</a:t>
              </a:r>
              <a:r>
                <a:rPr lang="en-US" altLang="zh-CN" sz="4000" dirty="0">
                  <a:solidFill>
                    <a:srgbClr val="0000FF"/>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rPr>
                <a:t>entry</a:t>
              </a:r>
              <a:endParaRPr lang="en-US" altLang="zh-CN" dirty="0">
                <a:solidFill>
                  <a:srgbClr val="0000FF"/>
                </a:solidFill>
                <a:latin typeface="Times New Roman" pitchFamily="18" charset="0"/>
                <a:ea typeface="宋体" pitchFamily="2" charset="-122"/>
              </a:endParaRPr>
            </a:p>
          </p:txBody>
        </p:sp>
        <p:sp>
          <p:nvSpPr>
            <p:cNvPr id="23582" name="Text Box 52"/>
            <p:cNvSpPr txBox="1">
              <a:spLocks noChangeArrowheads="1"/>
            </p:cNvSpPr>
            <p:nvPr/>
          </p:nvSpPr>
          <p:spPr bwMode="auto">
            <a:xfrm>
              <a:off x="3956" y="3168"/>
              <a:ext cx="75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FF3300"/>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2</a:t>
              </a:r>
              <a:r>
                <a:rPr lang="en-US" altLang="zh-CN" sz="4000" dirty="0">
                  <a:solidFill>
                    <a:srgbClr val="0000FF"/>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rPr>
                <a:t>entry</a:t>
              </a:r>
              <a:endParaRPr lang="en-US" altLang="zh-CN" dirty="0">
                <a:solidFill>
                  <a:srgbClr val="0000FF"/>
                </a:solidFill>
                <a:latin typeface="Times New Roman" pitchFamily="18" charset="0"/>
                <a:ea typeface="宋体" pitchFamily="2" charset="-122"/>
              </a:endParaRPr>
            </a:p>
          </p:txBody>
        </p:sp>
        <p:sp>
          <p:nvSpPr>
            <p:cNvPr id="23583" name="Text Box 53"/>
            <p:cNvSpPr txBox="1">
              <a:spLocks noChangeArrowheads="1"/>
            </p:cNvSpPr>
            <p:nvPr/>
          </p:nvSpPr>
          <p:spPr bwMode="auto">
            <a:xfrm>
              <a:off x="4820" y="2592"/>
              <a:ext cx="7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3</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entry</a:t>
              </a:r>
              <a:endParaRPr lang="en-US" altLang="zh-CN">
                <a:solidFill>
                  <a:srgbClr val="0000FF"/>
                </a:solidFill>
                <a:latin typeface="Times New Roman" pitchFamily="18" charset="0"/>
                <a:ea typeface="宋体" pitchFamily="2" charset="-122"/>
              </a:endParaRPr>
            </a:p>
          </p:txBody>
        </p:sp>
      </p:grpSp>
      <p:sp>
        <p:nvSpPr>
          <p:cNvPr id="213046" name="Arc 54"/>
          <p:cNvSpPr>
            <a:spLocks/>
          </p:cNvSpPr>
          <p:nvPr/>
        </p:nvSpPr>
        <p:spPr bwMode="auto">
          <a:xfrm>
            <a:off x="1806225" y="3496953"/>
            <a:ext cx="2667000" cy="458787"/>
          </a:xfrm>
          <a:custGeom>
            <a:avLst/>
            <a:gdLst>
              <a:gd name="T0" fmla="*/ 0 w 41262"/>
              <a:gd name="T1" fmla="*/ 143677921 h 21600"/>
              <a:gd name="T2" fmla="*/ 2147483647 w 41262"/>
              <a:gd name="T3" fmla="*/ 147740480 h 21600"/>
              <a:gd name="T4" fmla="*/ 2147483647 w 41262"/>
              <a:gd name="T5" fmla="*/ 206978781 h 21600"/>
              <a:gd name="T6" fmla="*/ 0 60000 65536"/>
              <a:gd name="T7" fmla="*/ 0 60000 65536"/>
              <a:gd name="T8" fmla="*/ 0 60000 65536"/>
            </a:gdLst>
            <a:ahLst/>
            <a:cxnLst>
              <a:cxn ang="T6">
                <a:pos x="T0" y="T1"/>
              </a:cxn>
              <a:cxn ang="T7">
                <a:pos x="T2" y="T3"/>
              </a:cxn>
              <a:cxn ang="T8">
                <a:pos x="T4" y="T5"/>
              </a:cxn>
            </a:cxnLst>
            <a:rect l="0" t="0" r="r" b="b"/>
            <a:pathLst>
              <a:path w="41262" h="21600" fill="none" extrusionOk="0">
                <a:moveTo>
                  <a:pt x="-1" y="14993"/>
                </a:moveTo>
                <a:cubicBezTo>
                  <a:pt x="2870" y="6059"/>
                  <a:pt x="11180" y="-1"/>
                  <a:pt x="20565" y="0"/>
                </a:cubicBezTo>
                <a:cubicBezTo>
                  <a:pt x="30113" y="0"/>
                  <a:pt x="38528" y="6269"/>
                  <a:pt x="41261" y="15418"/>
                </a:cubicBezTo>
              </a:path>
              <a:path w="41262" h="21600" stroke="0" extrusionOk="0">
                <a:moveTo>
                  <a:pt x="-1" y="14993"/>
                </a:moveTo>
                <a:cubicBezTo>
                  <a:pt x="2870" y="6059"/>
                  <a:pt x="11180" y="-1"/>
                  <a:pt x="20565" y="0"/>
                </a:cubicBezTo>
                <a:cubicBezTo>
                  <a:pt x="30113" y="0"/>
                  <a:pt x="38528" y="6269"/>
                  <a:pt x="41261" y="15418"/>
                </a:cubicBezTo>
                <a:lnTo>
                  <a:pt x="20565" y="21600"/>
                </a:lnTo>
                <a:lnTo>
                  <a:pt x="-1" y="14993"/>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3047" name="Group 55"/>
          <p:cNvGrpSpPr>
            <a:grpSpLocks/>
          </p:cNvGrpSpPr>
          <p:nvPr/>
        </p:nvGrpSpPr>
        <p:grpSpPr bwMode="auto">
          <a:xfrm>
            <a:off x="4549425" y="3955740"/>
            <a:ext cx="2590800" cy="533400"/>
            <a:chOff x="3264" y="2496"/>
            <a:chExt cx="1632" cy="336"/>
          </a:xfrm>
        </p:grpSpPr>
        <p:sp>
          <p:nvSpPr>
            <p:cNvPr id="23579" name="Line 56"/>
            <p:cNvSpPr>
              <a:spLocks noChangeShapeType="1"/>
            </p:cNvSpPr>
            <p:nvPr/>
          </p:nvSpPr>
          <p:spPr bwMode="auto">
            <a:xfrm flipH="1" flipV="1">
              <a:off x="3888" y="2496"/>
              <a:ext cx="1008" cy="33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0" name="Arc 57"/>
            <p:cNvSpPr>
              <a:spLocks/>
            </p:cNvSpPr>
            <p:nvPr/>
          </p:nvSpPr>
          <p:spPr bwMode="auto">
            <a:xfrm flipV="1">
              <a:off x="3264" y="2496"/>
              <a:ext cx="576" cy="145"/>
            </a:xfrm>
            <a:custGeom>
              <a:avLst/>
              <a:gdLst>
                <a:gd name="T0" fmla="*/ 0 w 43065"/>
                <a:gd name="T1" fmla="*/ 0 h 21600"/>
                <a:gd name="T2" fmla="*/ 0 w 43065"/>
                <a:gd name="T3" fmla="*/ 0 h 21600"/>
                <a:gd name="T4" fmla="*/ 0 w 43065"/>
                <a:gd name="T5" fmla="*/ 0 h 21600"/>
                <a:gd name="T6" fmla="*/ 0 60000 65536"/>
                <a:gd name="T7" fmla="*/ 0 60000 65536"/>
                <a:gd name="T8" fmla="*/ 0 60000 65536"/>
              </a:gdLst>
              <a:ahLst/>
              <a:cxnLst>
                <a:cxn ang="T6">
                  <a:pos x="T0" y="T1"/>
                </a:cxn>
                <a:cxn ang="T7">
                  <a:pos x="T2" y="T3"/>
                </a:cxn>
                <a:cxn ang="T8">
                  <a:pos x="T4" y="T5"/>
                </a:cxn>
              </a:cxnLst>
              <a:rect l="0" t="0" r="r" b="b"/>
              <a:pathLst>
                <a:path w="43065" h="21600" fill="none" extrusionOk="0">
                  <a:moveTo>
                    <a:pt x="0" y="19185"/>
                  </a:moveTo>
                  <a:cubicBezTo>
                    <a:pt x="1229" y="8259"/>
                    <a:pt x="10470" y="-1"/>
                    <a:pt x="21465" y="0"/>
                  </a:cubicBezTo>
                  <a:cubicBezTo>
                    <a:pt x="33394" y="0"/>
                    <a:pt x="43065" y="9670"/>
                    <a:pt x="43065" y="21600"/>
                  </a:cubicBezTo>
                </a:path>
                <a:path w="43065" h="21600" stroke="0" extrusionOk="0">
                  <a:moveTo>
                    <a:pt x="0" y="19185"/>
                  </a:moveTo>
                  <a:cubicBezTo>
                    <a:pt x="1229" y="8259"/>
                    <a:pt x="10470" y="-1"/>
                    <a:pt x="21465" y="0"/>
                  </a:cubicBezTo>
                  <a:cubicBezTo>
                    <a:pt x="33394" y="0"/>
                    <a:pt x="43065" y="9670"/>
                    <a:pt x="43065" y="21600"/>
                  </a:cubicBezTo>
                  <a:lnTo>
                    <a:pt x="21465" y="21600"/>
                  </a:lnTo>
                  <a:lnTo>
                    <a:pt x="0" y="1918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3050" name="Group 58"/>
          <p:cNvGrpSpPr>
            <a:grpSpLocks/>
          </p:cNvGrpSpPr>
          <p:nvPr/>
        </p:nvGrpSpPr>
        <p:grpSpPr bwMode="auto">
          <a:xfrm>
            <a:off x="3177825" y="4717740"/>
            <a:ext cx="2590800" cy="685800"/>
            <a:chOff x="2400" y="2976"/>
            <a:chExt cx="1632" cy="432"/>
          </a:xfrm>
        </p:grpSpPr>
        <p:sp>
          <p:nvSpPr>
            <p:cNvPr id="23577" name="Line 59"/>
            <p:cNvSpPr>
              <a:spLocks noChangeShapeType="1"/>
            </p:cNvSpPr>
            <p:nvPr/>
          </p:nvSpPr>
          <p:spPr bwMode="auto">
            <a:xfrm flipH="1" flipV="1">
              <a:off x="3024" y="2976"/>
              <a:ext cx="1008" cy="43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8" name="Arc 60"/>
            <p:cNvSpPr>
              <a:spLocks/>
            </p:cNvSpPr>
            <p:nvPr/>
          </p:nvSpPr>
          <p:spPr bwMode="auto">
            <a:xfrm flipV="1">
              <a:off x="2400" y="2976"/>
              <a:ext cx="576" cy="145"/>
            </a:xfrm>
            <a:custGeom>
              <a:avLst/>
              <a:gdLst>
                <a:gd name="T0" fmla="*/ 0 w 43065"/>
                <a:gd name="T1" fmla="*/ 0 h 21600"/>
                <a:gd name="T2" fmla="*/ 0 w 43065"/>
                <a:gd name="T3" fmla="*/ 0 h 21600"/>
                <a:gd name="T4" fmla="*/ 0 w 43065"/>
                <a:gd name="T5" fmla="*/ 0 h 21600"/>
                <a:gd name="T6" fmla="*/ 0 60000 65536"/>
                <a:gd name="T7" fmla="*/ 0 60000 65536"/>
                <a:gd name="T8" fmla="*/ 0 60000 65536"/>
              </a:gdLst>
              <a:ahLst/>
              <a:cxnLst>
                <a:cxn ang="T6">
                  <a:pos x="T0" y="T1"/>
                </a:cxn>
                <a:cxn ang="T7">
                  <a:pos x="T2" y="T3"/>
                </a:cxn>
                <a:cxn ang="T8">
                  <a:pos x="T4" y="T5"/>
                </a:cxn>
              </a:cxnLst>
              <a:rect l="0" t="0" r="r" b="b"/>
              <a:pathLst>
                <a:path w="43065" h="21600" fill="none" extrusionOk="0">
                  <a:moveTo>
                    <a:pt x="0" y="19185"/>
                  </a:moveTo>
                  <a:cubicBezTo>
                    <a:pt x="1229" y="8259"/>
                    <a:pt x="10470" y="-1"/>
                    <a:pt x="21465" y="0"/>
                  </a:cubicBezTo>
                  <a:cubicBezTo>
                    <a:pt x="33394" y="0"/>
                    <a:pt x="43065" y="9670"/>
                    <a:pt x="43065" y="21600"/>
                  </a:cubicBezTo>
                </a:path>
                <a:path w="43065" h="21600" stroke="0" extrusionOk="0">
                  <a:moveTo>
                    <a:pt x="0" y="19185"/>
                  </a:moveTo>
                  <a:cubicBezTo>
                    <a:pt x="1229" y="8259"/>
                    <a:pt x="10470" y="-1"/>
                    <a:pt x="21465" y="0"/>
                  </a:cubicBezTo>
                  <a:cubicBezTo>
                    <a:pt x="33394" y="0"/>
                    <a:pt x="43065" y="9670"/>
                    <a:pt x="43065" y="21600"/>
                  </a:cubicBezTo>
                  <a:lnTo>
                    <a:pt x="21465" y="21600"/>
                  </a:lnTo>
                  <a:lnTo>
                    <a:pt x="0" y="1918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3053" name="Group 61"/>
          <p:cNvGrpSpPr>
            <a:grpSpLocks/>
          </p:cNvGrpSpPr>
          <p:nvPr/>
        </p:nvGrpSpPr>
        <p:grpSpPr bwMode="auto">
          <a:xfrm>
            <a:off x="1577625" y="5632140"/>
            <a:ext cx="990600" cy="457200"/>
            <a:chOff x="1392" y="3552"/>
            <a:chExt cx="624" cy="288"/>
          </a:xfrm>
        </p:grpSpPr>
        <p:sp>
          <p:nvSpPr>
            <p:cNvPr id="23575" name="Line 62"/>
            <p:cNvSpPr>
              <a:spLocks noChangeShapeType="1"/>
            </p:cNvSpPr>
            <p:nvPr/>
          </p:nvSpPr>
          <p:spPr bwMode="auto">
            <a:xfrm flipV="1">
              <a:off x="2016" y="3552"/>
              <a:ext cx="0" cy="28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Arc 63"/>
            <p:cNvSpPr>
              <a:spLocks/>
            </p:cNvSpPr>
            <p:nvPr/>
          </p:nvSpPr>
          <p:spPr bwMode="auto">
            <a:xfrm flipV="1">
              <a:off x="1392" y="3552"/>
              <a:ext cx="576" cy="145"/>
            </a:xfrm>
            <a:custGeom>
              <a:avLst/>
              <a:gdLst>
                <a:gd name="T0" fmla="*/ 0 w 43065"/>
                <a:gd name="T1" fmla="*/ 0 h 21600"/>
                <a:gd name="T2" fmla="*/ 0 w 43065"/>
                <a:gd name="T3" fmla="*/ 0 h 21600"/>
                <a:gd name="T4" fmla="*/ 0 w 43065"/>
                <a:gd name="T5" fmla="*/ 0 h 21600"/>
                <a:gd name="T6" fmla="*/ 0 60000 65536"/>
                <a:gd name="T7" fmla="*/ 0 60000 65536"/>
                <a:gd name="T8" fmla="*/ 0 60000 65536"/>
              </a:gdLst>
              <a:ahLst/>
              <a:cxnLst>
                <a:cxn ang="T6">
                  <a:pos x="T0" y="T1"/>
                </a:cxn>
                <a:cxn ang="T7">
                  <a:pos x="T2" y="T3"/>
                </a:cxn>
                <a:cxn ang="T8">
                  <a:pos x="T4" y="T5"/>
                </a:cxn>
              </a:cxnLst>
              <a:rect l="0" t="0" r="r" b="b"/>
              <a:pathLst>
                <a:path w="43065" h="21600" fill="none" extrusionOk="0">
                  <a:moveTo>
                    <a:pt x="0" y="19185"/>
                  </a:moveTo>
                  <a:cubicBezTo>
                    <a:pt x="1229" y="8259"/>
                    <a:pt x="10470" y="-1"/>
                    <a:pt x="21465" y="0"/>
                  </a:cubicBezTo>
                  <a:cubicBezTo>
                    <a:pt x="33394" y="0"/>
                    <a:pt x="43065" y="9670"/>
                    <a:pt x="43065" y="21600"/>
                  </a:cubicBezTo>
                </a:path>
                <a:path w="43065" h="21600" stroke="0" extrusionOk="0">
                  <a:moveTo>
                    <a:pt x="0" y="19185"/>
                  </a:moveTo>
                  <a:cubicBezTo>
                    <a:pt x="1229" y="8259"/>
                    <a:pt x="10470" y="-1"/>
                    <a:pt x="21465" y="0"/>
                  </a:cubicBezTo>
                  <a:cubicBezTo>
                    <a:pt x="33394" y="0"/>
                    <a:pt x="43065" y="9670"/>
                    <a:pt x="43065" y="21600"/>
                  </a:cubicBezTo>
                  <a:lnTo>
                    <a:pt x="21465" y="21600"/>
                  </a:lnTo>
                  <a:lnTo>
                    <a:pt x="0" y="1918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3056" name="Line 64"/>
          <p:cNvSpPr>
            <a:spLocks noChangeShapeType="1"/>
          </p:cNvSpPr>
          <p:nvPr/>
        </p:nvSpPr>
        <p:spPr bwMode="auto">
          <a:xfrm flipH="1">
            <a:off x="3330225" y="3955740"/>
            <a:ext cx="1066800" cy="457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57" name="Line 65"/>
          <p:cNvSpPr>
            <a:spLocks noChangeShapeType="1"/>
          </p:cNvSpPr>
          <p:nvPr/>
        </p:nvSpPr>
        <p:spPr bwMode="auto">
          <a:xfrm flipH="1">
            <a:off x="1730025" y="4641540"/>
            <a:ext cx="1295400" cy="6096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3059" name="Object 67">
            <a:hlinkClick r:id="rId3" action="ppaction://hlinksldjump"/>
          </p:cNvPr>
          <p:cNvGraphicFramePr>
            <a:graphicFrameLocks noChangeAspect="1"/>
          </p:cNvGraphicFramePr>
          <p:nvPr/>
        </p:nvGraphicFramePr>
        <p:xfrm>
          <a:off x="8037385" y="3338990"/>
          <a:ext cx="915987" cy="530225"/>
        </p:xfrm>
        <a:graphic>
          <a:graphicData uri="http://schemas.openxmlformats.org/presentationml/2006/ole">
            <mc:AlternateContent xmlns:mc="http://schemas.openxmlformats.org/markup-compatibility/2006">
              <mc:Choice xmlns:v="urn:schemas-microsoft-com:vml" Requires="v">
                <p:oleObj spid="_x0000_s196612" name="剪辑" r:id="rId4" imgW="7002463" imgH="4060825" progId="">
                  <p:embed/>
                </p:oleObj>
              </mc:Choice>
              <mc:Fallback>
                <p:oleObj name="剪辑" r:id="rId4" imgW="7002463" imgH="4060825" progId="">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7385" y="3338990"/>
                        <a:ext cx="915987" cy="530225"/>
                      </a:xfrm>
                      <a:prstGeom prst="rect">
                        <a:avLst/>
                      </a:prstGeom>
                      <a:solidFill>
                        <a:srgbClr val="FF7C80"/>
                      </a:solidFill>
                    </p:spPr>
                  </p:pic>
                </p:oleObj>
              </mc:Fallback>
            </mc:AlternateContent>
          </a:graphicData>
        </a:graphic>
      </p:graphicFrame>
      <p:graphicFrame>
        <p:nvGraphicFramePr>
          <p:cNvPr id="213060" name="Object 68">
            <a:hlinkClick r:id="rId6" action="ppaction://hlinksldjump"/>
          </p:cNvPr>
          <p:cNvGraphicFramePr>
            <a:graphicFrameLocks noChangeAspect="1"/>
          </p:cNvGraphicFramePr>
          <p:nvPr/>
        </p:nvGraphicFramePr>
        <p:xfrm>
          <a:off x="8442430" y="5319210"/>
          <a:ext cx="527050" cy="614362"/>
        </p:xfrm>
        <a:graphic>
          <a:graphicData uri="http://schemas.openxmlformats.org/presentationml/2006/ole">
            <mc:AlternateContent xmlns:mc="http://schemas.openxmlformats.org/markup-compatibility/2006">
              <mc:Choice xmlns:v="urn:schemas-microsoft-com:vml" Requires="v">
                <p:oleObj spid="_x0000_s196613" name="剪辑" r:id="rId7" imgW="3543101" imgH="4123546" progId="">
                  <p:embed/>
                </p:oleObj>
              </mc:Choice>
              <mc:Fallback>
                <p:oleObj name="剪辑" r:id="rId7" imgW="3543101" imgH="4123546" progId="">
                  <p:embed/>
                  <p:pic>
                    <p:nvPicPr>
                      <p:cNvPr id="0" name="Object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2430" y="5319210"/>
                        <a:ext cx="527050"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wipe(up)">
                                      <p:cBhvr>
                                        <p:cTn id="7" dur="500"/>
                                        <p:tgtEl>
                                          <p:spTgt spid="212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2996"/>
                                        </p:tgtEl>
                                        <p:attrNameLst>
                                          <p:attrName>style.visibility</p:attrName>
                                        </p:attrNameLst>
                                      </p:cBhvr>
                                      <p:to>
                                        <p:strVal val="visible"/>
                                      </p:to>
                                    </p:set>
                                    <p:animEffect transition="in" filter="wipe(up)">
                                      <p:cBhvr>
                                        <p:cTn id="12" dur="500"/>
                                        <p:tgtEl>
                                          <p:spTgt spid="212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3001"/>
                                        </p:tgtEl>
                                        <p:attrNameLst>
                                          <p:attrName>style.visibility</p:attrName>
                                        </p:attrNameLst>
                                      </p:cBhvr>
                                      <p:to>
                                        <p:strVal val="visible"/>
                                      </p:to>
                                    </p:set>
                                    <p:animEffect transition="in" filter="wipe(left)">
                                      <p:cBhvr>
                                        <p:cTn id="17" dur="500"/>
                                        <p:tgtEl>
                                          <p:spTgt spid="213001"/>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13002"/>
                                        </p:tgtEl>
                                        <p:attrNameLst>
                                          <p:attrName>style.visibility</p:attrName>
                                        </p:attrNameLst>
                                      </p:cBhvr>
                                      <p:to>
                                        <p:strVal val="visible"/>
                                      </p:to>
                                    </p:set>
                                    <p:animEffect transition="in" filter="wipe(left)">
                                      <p:cBhvr>
                                        <p:cTn id="21" dur="500"/>
                                        <p:tgtEl>
                                          <p:spTgt spid="21300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13005"/>
                                        </p:tgtEl>
                                        <p:attrNameLst>
                                          <p:attrName>style.visibility</p:attrName>
                                        </p:attrNameLst>
                                      </p:cBhvr>
                                      <p:to>
                                        <p:strVal val="visible"/>
                                      </p:to>
                                    </p:set>
                                    <p:animEffect transition="in" filter="wipe(left)">
                                      <p:cBhvr>
                                        <p:cTn id="25" dur="500"/>
                                        <p:tgtEl>
                                          <p:spTgt spid="2130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13006"/>
                                        </p:tgtEl>
                                        <p:attrNameLst>
                                          <p:attrName>style.visibility</p:attrName>
                                        </p:attrNameLst>
                                      </p:cBhvr>
                                      <p:to>
                                        <p:strVal val="visible"/>
                                      </p:to>
                                    </p:set>
                                    <p:animEffect transition="in" filter="wipe(down)">
                                      <p:cBhvr>
                                        <p:cTn id="30" dur="500"/>
                                        <p:tgtEl>
                                          <p:spTgt spid="21300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213009"/>
                                        </p:tgtEl>
                                        <p:attrNameLst>
                                          <p:attrName>style.visibility</p:attrName>
                                        </p:attrNameLst>
                                      </p:cBhvr>
                                      <p:to>
                                        <p:strVal val="visible"/>
                                      </p:to>
                                    </p:set>
                                    <p:animEffect transition="in" filter="wipe(right)">
                                      <p:cBhvr>
                                        <p:cTn id="35" dur="500"/>
                                        <p:tgtEl>
                                          <p:spTgt spid="21300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213012"/>
                                        </p:tgtEl>
                                        <p:attrNameLst>
                                          <p:attrName>style.visibility</p:attrName>
                                        </p:attrNameLst>
                                      </p:cBhvr>
                                      <p:to>
                                        <p:strVal val="visible"/>
                                      </p:to>
                                    </p:set>
                                    <p:animEffect transition="in" filter="wipe(up)">
                                      <p:cBhvr>
                                        <p:cTn id="40" dur="500"/>
                                        <p:tgtEl>
                                          <p:spTgt spid="213012"/>
                                        </p:tgtEl>
                                      </p:cBhvr>
                                    </p:animEffect>
                                  </p:childTnLst>
                                </p:cTn>
                              </p:par>
                            </p:childTnLst>
                          </p:cTn>
                        </p:par>
                        <p:par>
                          <p:cTn id="41" fill="hold" nodeType="withGroup">
                            <p:stCondLst>
                              <p:cond delay="500"/>
                            </p:stCondLst>
                            <p:childTnLst>
                              <p:par>
                                <p:cTn id="42" presetID="4" presetClass="entr" presetSubtype="32" fill="hold" nodeType="afterEffect">
                                  <p:stCondLst>
                                    <p:cond delay="0"/>
                                  </p:stCondLst>
                                  <p:childTnLst>
                                    <p:set>
                                      <p:cBhvr>
                                        <p:cTn id="43" dur="1" fill="hold">
                                          <p:stCondLst>
                                            <p:cond delay="0"/>
                                          </p:stCondLst>
                                        </p:cTn>
                                        <p:tgtEl>
                                          <p:spTgt spid="213059"/>
                                        </p:tgtEl>
                                        <p:attrNameLst>
                                          <p:attrName>style.visibility</p:attrName>
                                        </p:attrNameLst>
                                      </p:cBhvr>
                                      <p:to>
                                        <p:strVal val="visible"/>
                                      </p:to>
                                    </p:set>
                                    <p:animEffect transition="in" filter="box(out)">
                                      <p:cBhvr>
                                        <p:cTn id="44" dur="500"/>
                                        <p:tgtEl>
                                          <p:spTgt spid="21305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13042"/>
                                        </p:tgtEl>
                                        <p:attrNameLst>
                                          <p:attrName>style.visibility</p:attrName>
                                        </p:attrNameLst>
                                      </p:cBhvr>
                                      <p:to>
                                        <p:strVal val="visible"/>
                                      </p:to>
                                    </p:set>
                                    <p:animEffect transition="in" filter="wipe(left)">
                                      <p:cBhvr>
                                        <p:cTn id="49" dur="500"/>
                                        <p:tgtEl>
                                          <p:spTgt spid="213042"/>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13032"/>
                                        </p:tgtEl>
                                        <p:attrNameLst>
                                          <p:attrName>style.visibility</p:attrName>
                                        </p:attrNameLst>
                                      </p:cBhvr>
                                      <p:to>
                                        <p:strVal val="visible"/>
                                      </p:to>
                                    </p:set>
                                    <p:animEffect transition="in" filter="wipe(left)">
                                      <p:cBhvr>
                                        <p:cTn id="53" dur="500"/>
                                        <p:tgtEl>
                                          <p:spTgt spid="213032"/>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213039"/>
                                        </p:tgtEl>
                                        <p:attrNameLst>
                                          <p:attrName>style.visibility</p:attrName>
                                        </p:attrNameLst>
                                      </p:cBhvr>
                                      <p:to>
                                        <p:strVal val="visible"/>
                                      </p:to>
                                    </p:set>
                                    <p:animEffect transition="in" filter="wipe(left)">
                                      <p:cBhvr>
                                        <p:cTn id="57" dur="500"/>
                                        <p:tgtEl>
                                          <p:spTgt spid="213039"/>
                                        </p:tgtEl>
                                      </p:cBhvr>
                                    </p:animEffect>
                                  </p:childTnLst>
                                </p:cTn>
                              </p:par>
                            </p:childTnLst>
                          </p:cTn>
                        </p:par>
                        <p:par>
                          <p:cTn id="58" fill="hold">
                            <p:stCondLst>
                              <p:cond delay="1500"/>
                            </p:stCondLst>
                            <p:childTnLst>
                              <p:par>
                                <p:cTn id="59" presetID="22" presetClass="entr" presetSubtype="8" fill="hold" nodeType="afterEffect">
                                  <p:stCondLst>
                                    <p:cond delay="0"/>
                                  </p:stCondLst>
                                  <p:childTnLst>
                                    <p:set>
                                      <p:cBhvr>
                                        <p:cTn id="60" dur="1" fill="hold">
                                          <p:stCondLst>
                                            <p:cond delay="0"/>
                                          </p:stCondLst>
                                        </p:cTn>
                                        <p:tgtEl>
                                          <p:spTgt spid="213036"/>
                                        </p:tgtEl>
                                        <p:attrNameLst>
                                          <p:attrName>style.visibility</p:attrName>
                                        </p:attrNameLst>
                                      </p:cBhvr>
                                      <p:to>
                                        <p:strVal val="visible"/>
                                      </p:to>
                                    </p:set>
                                    <p:animEffect transition="in" filter="wipe(left)">
                                      <p:cBhvr>
                                        <p:cTn id="61" dur="500"/>
                                        <p:tgtEl>
                                          <p:spTgt spid="213036"/>
                                        </p:tgtEl>
                                      </p:cBhvr>
                                    </p:animEffect>
                                  </p:childTnLst>
                                </p:cTn>
                              </p:par>
                            </p:childTnLst>
                          </p:cTn>
                        </p:par>
                        <p:par>
                          <p:cTn id="62" fill="hold">
                            <p:stCondLst>
                              <p:cond delay="2000"/>
                            </p:stCondLst>
                            <p:childTnLst>
                              <p:par>
                                <p:cTn id="63" presetID="22" presetClass="entr" presetSubtype="8" fill="hold" nodeType="afterEffect">
                                  <p:stCondLst>
                                    <p:cond delay="0"/>
                                  </p:stCondLst>
                                  <p:childTnLst>
                                    <p:set>
                                      <p:cBhvr>
                                        <p:cTn id="64" dur="1" fill="hold">
                                          <p:stCondLst>
                                            <p:cond delay="0"/>
                                          </p:stCondLst>
                                        </p:cTn>
                                        <p:tgtEl>
                                          <p:spTgt spid="213033"/>
                                        </p:tgtEl>
                                        <p:attrNameLst>
                                          <p:attrName>style.visibility</p:attrName>
                                        </p:attrNameLst>
                                      </p:cBhvr>
                                      <p:to>
                                        <p:strVal val="visible"/>
                                      </p:to>
                                    </p:set>
                                    <p:animEffect transition="in" filter="wipe(left)">
                                      <p:cBhvr>
                                        <p:cTn id="65" dur="500"/>
                                        <p:tgtEl>
                                          <p:spTgt spid="21303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13046"/>
                                        </p:tgtEl>
                                        <p:attrNameLst>
                                          <p:attrName>style.visibility</p:attrName>
                                        </p:attrNameLst>
                                      </p:cBhvr>
                                      <p:to>
                                        <p:strVal val="visible"/>
                                      </p:to>
                                    </p:set>
                                    <p:animEffect transition="in" filter="wipe(left)">
                                      <p:cBhvr>
                                        <p:cTn id="70" dur="500"/>
                                        <p:tgtEl>
                                          <p:spTgt spid="21304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13047"/>
                                        </p:tgtEl>
                                        <p:attrNameLst>
                                          <p:attrName>style.visibility</p:attrName>
                                        </p:attrNameLst>
                                      </p:cBhvr>
                                      <p:to>
                                        <p:strVal val="visible"/>
                                      </p:to>
                                    </p:set>
                                    <p:animEffect transition="in" filter="wipe(down)">
                                      <p:cBhvr>
                                        <p:cTn id="75" dur="500"/>
                                        <p:tgtEl>
                                          <p:spTgt spid="2130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13056"/>
                                        </p:tgtEl>
                                        <p:attrNameLst>
                                          <p:attrName>style.visibility</p:attrName>
                                        </p:attrNameLst>
                                      </p:cBhvr>
                                      <p:to>
                                        <p:strVal val="visible"/>
                                      </p:to>
                                    </p:set>
                                    <p:animEffect transition="in" filter="wipe(up)">
                                      <p:cBhvr>
                                        <p:cTn id="80" dur="500"/>
                                        <p:tgtEl>
                                          <p:spTgt spid="21305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13050"/>
                                        </p:tgtEl>
                                        <p:attrNameLst>
                                          <p:attrName>style.visibility</p:attrName>
                                        </p:attrNameLst>
                                      </p:cBhvr>
                                      <p:to>
                                        <p:strVal val="visible"/>
                                      </p:to>
                                    </p:set>
                                    <p:animEffect transition="in" filter="wipe(down)">
                                      <p:cBhvr>
                                        <p:cTn id="85" dur="500"/>
                                        <p:tgtEl>
                                          <p:spTgt spid="21305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13057"/>
                                        </p:tgtEl>
                                        <p:attrNameLst>
                                          <p:attrName>style.visibility</p:attrName>
                                        </p:attrNameLst>
                                      </p:cBhvr>
                                      <p:to>
                                        <p:strVal val="visible"/>
                                      </p:to>
                                    </p:set>
                                    <p:animEffect transition="in" filter="wipe(up)">
                                      <p:cBhvr>
                                        <p:cTn id="90" dur="500"/>
                                        <p:tgtEl>
                                          <p:spTgt spid="213057"/>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3" fill="hold" nodeType="clickEffect">
                                  <p:stCondLst>
                                    <p:cond delay="0"/>
                                  </p:stCondLst>
                                  <p:childTnLst>
                                    <p:set>
                                      <p:cBhvr>
                                        <p:cTn id="94" dur="1" fill="hold">
                                          <p:stCondLst>
                                            <p:cond delay="0"/>
                                          </p:stCondLst>
                                        </p:cTn>
                                        <p:tgtEl>
                                          <p:spTgt spid="213053"/>
                                        </p:tgtEl>
                                        <p:attrNameLst>
                                          <p:attrName>style.visibility</p:attrName>
                                        </p:attrNameLst>
                                      </p:cBhvr>
                                      <p:to>
                                        <p:strVal val="visible"/>
                                      </p:to>
                                    </p:set>
                                    <p:animEffect transition="in" filter="strips(upRight)">
                                      <p:cBhvr>
                                        <p:cTn id="95" dur="500"/>
                                        <p:tgtEl>
                                          <p:spTgt spid="213053"/>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6" fill="hold" nodeType="clickEffect">
                                  <p:stCondLst>
                                    <p:cond delay="0"/>
                                  </p:stCondLst>
                                  <p:childTnLst>
                                    <p:set>
                                      <p:cBhvr>
                                        <p:cTn id="99" dur="1" fill="hold">
                                          <p:stCondLst>
                                            <p:cond delay="0"/>
                                          </p:stCondLst>
                                        </p:cTn>
                                        <p:tgtEl>
                                          <p:spTgt spid="213060"/>
                                        </p:tgtEl>
                                        <p:attrNameLst>
                                          <p:attrName>style.visibility</p:attrName>
                                        </p:attrNameLst>
                                      </p:cBhvr>
                                      <p:to>
                                        <p:strVal val="visible"/>
                                      </p:to>
                                    </p:set>
                                    <p:animEffect transition="in" filter="barn(inHorizontal)">
                                      <p:cBhvr>
                                        <p:cTn id="100" dur="500"/>
                                        <p:tgtEl>
                                          <p:spTgt spid="21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utoUpdateAnimBg="0"/>
      <p:bldP spid="213001" grpId="0" autoUpdateAnimBg="0"/>
      <p:bldP spid="213005" grpId="0" autoUpdateAnimBg="0"/>
      <p:bldP spid="213032" grpId="0" autoUpdateAnimBg="0"/>
      <p:bldP spid="213046" grpId="0" animBg="1"/>
      <p:bldP spid="213056" grpId="0" animBg="1"/>
      <p:bldP spid="21305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98A3526-1187-422A-894D-BF5F959E5028}" type="slidenum">
              <a:rPr lang="en-US" altLang="zh-CN" sz="1400" b="0" smtClean="0">
                <a:latin typeface="Times New Roman" pitchFamily="18" charset="0"/>
              </a:rPr>
              <a:pPr eaLnBrk="1" hangingPunct="1"/>
              <a:t>24</a:t>
            </a:fld>
            <a:endParaRPr lang="en-US" altLang="zh-CN" sz="1400" b="0" smtClean="0">
              <a:latin typeface="Times New Roman" pitchFamily="18" charset="0"/>
            </a:endParaRPr>
          </a:p>
        </p:txBody>
      </p:sp>
      <p:sp>
        <p:nvSpPr>
          <p:cNvPr id="24579" name="Rectangle 2"/>
          <p:cNvSpPr>
            <a:spLocks noGrp="1" noChangeArrowheads="1"/>
          </p:cNvSpPr>
          <p:nvPr>
            <p:ph type="title"/>
          </p:nvPr>
        </p:nvSpPr>
        <p:spPr>
          <a:xfrm>
            <a:off x="304800" y="152400"/>
            <a:ext cx="8610600" cy="669925"/>
          </a:xfrm>
        </p:spPr>
        <p:txBody>
          <a:bodyPr/>
          <a:lstStyle/>
          <a:p>
            <a:pPr eaLnBrk="1" hangingPunct="1"/>
            <a:r>
              <a:rPr lang="en-US" altLang="zh-CN" dirty="0" smtClean="0">
                <a:latin typeface="宋体" pitchFamily="2" charset="-122"/>
              </a:rPr>
              <a:t>5.1.3  </a:t>
            </a:r>
            <a:r>
              <a:rPr lang="zh-CN" altLang="en-US" dirty="0" smtClean="0">
                <a:latin typeface="宋体" pitchFamily="2" charset="-122"/>
              </a:rPr>
              <a:t>计算次序</a:t>
            </a:r>
            <a:endParaRPr lang="zh-CN" altLang="en-US" dirty="0" smtClean="0">
              <a:latin typeface="楷体_GB2312" pitchFamily="49" charset="-122"/>
              <a:ea typeface="楷体_GB2312" pitchFamily="49" charset="-122"/>
            </a:endParaRPr>
          </a:p>
        </p:txBody>
      </p:sp>
      <p:sp>
        <p:nvSpPr>
          <p:cNvPr id="214019" name="Rectangle 3"/>
          <p:cNvSpPr>
            <a:spLocks noGrp="1" noChangeArrowheads="1"/>
          </p:cNvSpPr>
          <p:nvPr>
            <p:ph type="body" idx="1"/>
          </p:nvPr>
        </p:nvSpPr>
        <p:spPr>
          <a:xfrm>
            <a:off x="395288" y="1052513"/>
            <a:ext cx="8335962" cy="4038600"/>
          </a:xfrm>
        </p:spPr>
        <p:txBody>
          <a:bodyPr/>
          <a:lstStyle/>
          <a:p>
            <a:pPr eaLnBrk="1" hangingPunct="1"/>
            <a:r>
              <a:rPr lang="zh-CN" altLang="en-US" dirty="0" smtClean="0">
                <a:latin typeface="Times New Roman" panose="02020603050405020304" pitchFamily="18" charset="0"/>
                <a:cs typeface="Times New Roman" panose="02020603050405020304" pitchFamily="18" charset="0"/>
              </a:rPr>
              <a:t>有向非循环图的</a:t>
            </a:r>
            <a:r>
              <a:rPr lang="zh-CN" altLang="en-US" dirty="0" smtClean="0">
                <a:solidFill>
                  <a:srgbClr val="0000FF"/>
                </a:solidFill>
                <a:latin typeface="Times New Roman" panose="02020603050405020304" pitchFamily="18" charset="0"/>
                <a:cs typeface="Times New Roman" panose="02020603050405020304" pitchFamily="18" charset="0"/>
              </a:rPr>
              <a:t>拓扑排序</a:t>
            </a:r>
            <a:endParaRPr lang="zh-CN" altLang="en-US" dirty="0" smtClean="0">
              <a:latin typeface="Times New Roman" panose="02020603050405020304" pitchFamily="18" charset="0"/>
              <a:cs typeface="Times New Roman" panose="02020603050405020304" pitchFamily="18" charset="0"/>
            </a:endParaRPr>
          </a:p>
          <a:p>
            <a:pPr lvl="1" eaLnBrk="1" hangingPunct="1"/>
            <a:r>
              <a:rPr lang="zh-CN" altLang="en-US" dirty="0" smtClean="0">
                <a:latin typeface="Times New Roman" panose="02020603050405020304" pitchFamily="18" charset="0"/>
                <a:cs typeface="Times New Roman" panose="02020603050405020304" pitchFamily="18" charset="0"/>
              </a:rPr>
              <a:t>图中结点的一种排序 </a:t>
            </a:r>
            <a:r>
              <a:rPr lang="en-US" altLang="zh-CN" dirty="0" smtClean="0">
                <a:latin typeface="Times New Roman" panose="02020603050405020304" pitchFamily="18" charset="0"/>
                <a:cs typeface="Times New Roman" panose="02020603050405020304" pitchFamily="18" charset="0"/>
              </a:rPr>
              <a:t>m</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m</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k</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dirty="0" smtClean="0">
                <a:latin typeface="Times New Roman" panose="02020603050405020304" pitchFamily="18" charset="0"/>
                <a:cs typeface="Times New Roman" panose="02020603050405020304" pitchFamily="18" charset="0"/>
              </a:rPr>
              <a:t>有向边只能从这个序列中前边的结点指向后面的结点</a:t>
            </a:r>
          </a:p>
          <a:p>
            <a:pPr lvl="1" eaLnBrk="1" hangingPunct="1">
              <a:spcAft>
                <a:spcPts val="600"/>
              </a:spcAft>
            </a:pPr>
            <a:r>
              <a:rPr lang="zh-CN" altLang="en-US" dirty="0" smtClean="0">
                <a:latin typeface="Times New Roman" panose="02020603050405020304" pitchFamily="18" charset="0"/>
                <a:cs typeface="Times New Roman" panose="02020603050405020304" pitchFamily="18" charset="0"/>
              </a:rPr>
              <a:t>如果 </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i</a:t>
            </a:r>
            <a:r>
              <a:rPr lang="en-US" altLang="zh-CN" dirty="0" err="1" smtClean="0">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j</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是从 </a:t>
            </a:r>
            <a:r>
              <a:rPr lang="en-US" altLang="zh-CN" dirty="0" smtClean="0">
                <a:latin typeface="Times New Roman" panose="02020603050405020304" pitchFamily="18" charset="0"/>
                <a:cs typeface="Times New Roman" panose="02020603050405020304" pitchFamily="18" charset="0"/>
              </a:rPr>
              <a:t>m</a:t>
            </a:r>
            <a:r>
              <a:rPr lang="en-US" altLang="zh-CN" baseline="-25000" dirty="0" smtClean="0">
                <a:latin typeface="Times New Roman" panose="02020603050405020304" pitchFamily="18" charset="0"/>
                <a:cs typeface="Times New Roman" panose="02020603050405020304" pitchFamily="18" charset="0"/>
              </a:rPr>
              <a:t>i </a:t>
            </a:r>
            <a:r>
              <a:rPr lang="zh-CN" altLang="en-US" dirty="0" smtClean="0">
                <a:latin typeface="Times New Roman" panose="02020603050405020304" pitchFamily="18" charset="0"/>
                <a:cs typeface="Times New Roman" panose="02020603050405020304" pitchFamily="18" charset="0"/>
              </a:rPr>
              <a:t>指向 </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j</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的一条边，那么在序列中</a:t>
            </a:r>
            <a:r>
              <a:rPr lang="en-US" altLang="zh-CN" dirty="0" smtClean="0">
                <a:latin typeface="Times New Roman" panose="02020603050405020304" pitchFamily="18" charset="0"/>
                <a:cs typeface="Times New Roman" panose="02020603050405020304" pitchFamily="18" charset="0"/>
              </a:rPr>
              <a:t>m</a:t>
            </a:r>
            <a:r>
              <a:rPr lang="en-US" altLang="zh-CN" baseline="-25000" dirty="0" smtClean="0">
                <a:latin typeface="Times New Roman" panose="02020603050405020304" pitchFamily="18" charset="0"/>
                <a:cs typeface="Times New Roman" panose="02020603050405020304" pitchFamily="18" charset="0"/>
              </a:rPr>
              <a:t>i </a:t>
            </a:r>
            <a:r>
              <a:rPr lang="zh-CN" altLang="en-US" dirty="0" smtClean="0">
                <a:latin typeface="Times New Roman" panose="02020603050405020304" pitchFamily="18" charset="0"/>
                <a:cs typeface="Times New Roman" panose="02020603050405020304" pitchFamily="18" charset="0"/>
              </a:rPr>
              <a:t>必须出现在 </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j</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之前。</a:t>
            </a:r>
          </a:p>
          <a:p>
            <a:pPr eaLnBrk="1" hangingPunct="1"/>
            <a:r>
              <a:rPr lang="zh-CN" altLang="en-US" dirty="0" smtClean="0">
                <a:latin typeface="Times New Roman" panose="02020603050405020304" pitchFamily="18" charset="0"/>
                <a:cs typeface="Times New Roman" panose="02020603050405020304" pitchFamily="18" charset="0"/>
              </a:rPr>
              <a:t>依赖图的</a:t>
            </a:r>
            <a:r>
              <a:rPr lang="zh-CN" altLang="en-US" dirty="0" smtClean="0">
                <a:solidFill>
                  <a:srgbClr val="0000FF"/>
                </a:solidFill>
                <a:latin typeface="Times New Roman" panose="02020603050405020304" pitchFamily="18" charset="0"/>
                <a:cs typeface="Times New Roman" panose="02020603050405020304" pitchFamily="18" charset="0"/>
              </a:rPr>
              <a:t>任何</a:t>
            </a:r>
            <a:r>
              <a:rPr lang="zh-CN" altLang="en-US" dirty="0" smtClean="0">
                <a:latin typeface="Times New Roman" panose="02020603050405020304" pitchFamily="18" charset="0"/>
                <a:cs typeface="Times New Roman" panose="02020603050405020304" pitchFamily="18" charset="0"/>
              </a:rPr>
              <a:t>拓扑排序</a:t>
            </a:r>
          </a:p>
          <a:p>
            <a:pPr lvl="1" eaLnBrk="1" hangingPunct="1"/>
            <a:r>
              <a:rPr lang="zh-CN" altLang="en-US" dirty="0" smtClean="0">
                <a:latin typeface="Times New Roman" panose="02020603050405020304" pitchFamily="18" charset="0"/>
                <a:cs typeface="Times New Roman" panose="02020603050405020304" pitchFamily="18" charset="0"/>
              </a:rPr>
              <a:t>给出了分析树中结点的语义规则计算的</a:t>
            </a:r>
            <a:r>
              <a:rPr lang="zh-CN" altLang="en-US" dirty="0" smtClean="0">
                <a:solidFill>
                  <a:srgbClr val="0000FF"/>
                </a:solidFill>
                <a:latin typeface="Times New Roman" panose="02020603050405020304" pitchFamily="18" charset="0"/>
                <a:cs typeface="Times New Roman" panose="02020603050405020304" pitchFamily="18" charset="0"/>
              </a:rPr>
              <a:t>有效</a:t>
            </a:r>
            <a:r>
              <a:rPr lang="zh-CN" altLang="en-US" dirty="0" smtClean="0">
                <a:latin typeface="Times New Roman" panose="02020603050405020304" pitchFamily="18" charset="0"/>
                <a:cs typeface="Times New Roman" panose="02020603050405020304" pitchFamily="18" charset="0"/>
              </a:rPr>
              <a:t>顺序</a:t>
            </a:r>
          </a:p>
          <a:p>
            <a:pPr lvl="1" eaLnBrk="1" hangingPunct="1"/>
            <a:r>
              <a:rPr lang="zh-CN" altLang="en-US" dirty="0" smtClean="0">
                <a:latin typeface="Times New Roman" panose="02020603050405020304" pitchFamily="18" charset="0"/>
                <a:cs typeface="Times New Roman" panose="02020603050405020304" pitchFamily="18" charset="0"/>
              </a:rPr>
              <a:t>在拓扑排序中，一个结点上语义规则 </a:t>
            </a:r>
            <a:r>
              <a:rPr lang="en-US" altLang="zh-CN"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c</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中的属性</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c</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在计算</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时都是可用的。</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214020" name="Rectangle 4"/>
          <p:cNvSpPr>
            <a:spLocks noChangeArrowheads="1"/>
          </p:cNvSpPr>
          <p:nvPr/>
        </p:nvSpPr>
        <p:spPr bwMode="auto">
          <a:xfrm>
            <a:off x="395288" y="5105400"/>
            <a:ext cx="833596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a:latin typeface="宋体" pitchFamily="2" charset="-122"/>
              </a:rPr>
              <a:t>拓扑排序：</a:t>
            </a:r>
          </a:p>
          <a:p>
            <a:pPr marL="742950" lvl="1" indent="-285750">
              <a:spcBef>
                <a:spcPct val="20000"/>
              </a:spcBef>
              <a:buFontTx/>
              <a:buChar char="–"/>
            </a:pP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a:t>
            </a:r>
            <a:r>
              <a:rPr lang="en-US" altLang="zh-CN"/>
              <a:t>10</a:t>
            </a:r>
          </a:p>
          <a:p>
            <a:pPr marL="742950" lvl="1" indent="-285750">
              <a:spcBef>
                <a:spcPct val="20000"/>
              </a:spcBef>
              <a:buFontTx/>
              <a:buChar char="–"/>
            </a:pPr>
            <a:r>
              <a:rPr lang="en-US" altLang="zh-CN"/>
              <a:t>4</a:t>
            </a:r>
            <a:r>
              <a:rPr lang="zh-CN" altLang="en-US"/>
              <a:t>、</a:t>
            </a:r>
            <a:r>
              <a:rPr lang="en-US" altLang="zh-CN"/>
              <a:t>5</a:t>
            </a:r>
            <a:r>
              <a:rPr lang="zh-CN" altLang="en-US"/>
              <a:t>、</a:t>
            </a:r>
            <a:r>
              <a:rPr lang="en-US" altLang="zh-CN"/>
              <a:t>3</a:t>
            </a:r>
            <a:r>
              <a:rPr lang="zh-CN" altLang="en-US"/>
              <a:t>、</a:t>
            </a:r>
            <a:r>
              <a:rPr lang="en-US" altLang="zh-CN"/>
              <a:t>6</a:t>
            </a:r>
            <a:r>
              <a:rPr lang="zh-CN" altLang="en-US"/>
              <a:t>、</a:t>
            </a:r>
            <a:r>
              <a:rPr lang="en-US" altLang="zh-CN"/>
              <a:t>7</a:t>
            </a:r>
            <a:r>
              <a:rPr lang="zh-CN" altLang="en-US"/>
              <a:t>、</a:t>
            </a:r>
            <a:r>
              <a:rPr lang="en-US" altLang="zh-CN"/>
              <a:t>2</a:t>
            </a:r>
            <a:r>
              <a:rPr lang="zh-CN" altLang="en-US"/>
              <a:t>、</a:t>
            </a:r>
            <a:r>
              <a:rPr lang="en-US" altLang="zh-CN"/>
              <a:t>8</a:t>
            </a:r>
            <a:r>
              <a:rPr lang="zh-CN" altLang="en-US"/>
              <a:t>、</a:t>
            </a:r>
            <a:r>
              <a:rPr lang="en-US" altLang="zh-CN"/>
              <a:t>9</a:t>
            </a:r>
            <a:r>
              <a:rPr lang="zh-CN" altLang="en-US"/>
              <a:t>、</a:t>
            </a:r>
            <a:r>
              <a:rPr lang="en-US" altLang="zh-CN"/>
              <a:t>1</a:t>
            </a:r>
            <a:r>
              <a:rPr lang="zh-CN" altLang="en-US"/>
              <a:t>、</a:t>
            </a:r>
            <a:r>
              <a:rPr lang="en-US" altLang="zh-CN"/>
              <a:t>10</a:t>
            </a:r>
          </a:p>
        </p:txBody>
      </p:sp>
      <p:graphicFrame>
        <p:nvGraphicFramePr>
          <p:cNvPr id="214022" name="Object 6">
            <a:hlinkClick r:id="rId3" action="ppaction://hlinksldjump"/>
          </p:cNvPr>
          <p:cNvGraphicFramePr>
            <a:graphicFrameLocks noChangeAspect="1"/>
          </p:cNvGraphicFramePr>
          <p:nvPr/>
        </p:nvGraphicFramePr>
        <p:xfrm>
          <a:off x="8172400" y="5364215"/>
          <a:ext cx="835025" cy="482600"/>
        </p:xfrm>
        <a:graphic>
          <a:graphicData uri="http://schemas.openxmlformats.org/presentationml/2006/ole">
            <mc:AlternateContent xmlns:mc="http://schemas.openxmlformats.org/markup-compatibility/2006">
              <mc:Choice xmlns:v="urn:schemas-microsoft-com:vml" Requires="v">
                <p:oleObj spid="_x0000_s197636" name="剪辑" r:id="rId4" imgW="7002463" imgH="4060825" progId="">
                  <p:embed/>
                </p:oleObj>
              </mc:Choice>
              <mc:Fallback>
                <p:oleObj name="剪辑" r:id="rId4" imgW="7002463" imgH="406082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5364215"/>
                        <a:ext cx="8350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wipe(up)">
                                      <p:cBhvr>
                                        <p:cTn id="7" dur="500"/>
                                        <p:tgtEl>
                                          <p:spTgt spid="21401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4019">
                                            <p:txEl>
                                              <p:pRg st="1" end="1"/>
                                            </p:txEl>
                                          </p:spTgt>
                                        </p:tgtEl>
                                        <p:attrNameLst>
                                          <p:attrName>style.visibility</p:attrName>
                                        </p:attrNameLst>
                                      </p:cBhvr>
                                      <p:to>
                                        <p:strVal val="visible"/>
                                      </p:to>
                                    </p:set>
                                    <p:animEffect transition="in" filter="wipe(up)">
                                      <p:cBhvr>
                                        <p:cTn id="11" dur="500"/>
                                        <p:tgtEl>
                                          <p:spTgt spid="21401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4019">
                                            <p:txEl>
                                              <p:pRg st="2" end="2"/>
                                            </p:txEl>
                                          </p:spTgt>
                                        </p:tgtEl>
                                        <p:attrNameLst>
                                          <p:attrName>style.visibility</p:attrName>
                                        </p:attrNameLst>
                                      </p:cBhvr>
                                      <p:to>
                                        <p:strVal val="visible"/>
                                      </p:to>
                                    </p:set>
                                    <p:animEffect transition="in" filter="wipe(up)">
                                      <p:cBhvr>
                                        <p:cTn id="15" dur="500"/>
                                        <p:tgtEl>
                                          <p:spTgt spid="214019">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4019">
                                            <p:txEl>
                                              <p:pRg st="3" end="3"/>
                                            </p:txEl>
                                          </p:spTgt>
                                        </p:tgtEl>
                                        <p:attrNameLst>
                                          <p:attrName>style.visibility</p:attrName>
                                        </p:attrNameLst>
                                      </p:cBhvr>
                                      <p:to>
                                        <p:strVal val="visible"/>
                                      </p:to>
                                    </p:set>
                                    <p:animEffect transition="in" filter="wipe(up)">
                                      <p:cBhvr>
                                        <p:cTn id="19" dur="500"/>
                                        <p:tgtEl>
                                          <p:spTgt spid="21401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14019">
                                            <p:txEl>
                                              <p:pRg st="4" end="4"/>
                                            </p:txEl>
                                          </p:spTgt>
                                        </p:tgtEl>
                                        <p:attrNameLst>
                                          <p:attrName>style.visibility</p:attrName>
                                        </p:attrNameLst>
                                      </p:cBhvr>
                                      <p:to>
                                        <p:strVal val="visible"/>
                                      </p:to>
                                    </p:set>
                                    <p:animEffect transition="in" filter="wipe(up)">
                                      <p:cBhvr>
                                        <p:cTn id="24" dur="500"/>
                                        <p:tgtEl>
                                          <p:spTgt spid="214019">
                                            <p:txEl>
                                              <p:pRg st="4" end="4"/>
                                            </p:txEl>
                                          </p:spTgt>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14019">
                                            <p:txEl>
                                              <p:pRg st="5" end="5"/>
                                            </p:txEl>
                                          </p:spTgt>
                                        </p:tgtEl>
                                        <p:attrNameLst>
                                          <p:attrName>style.visibility</p:attrName>
                                        </p:attrNameLst>
                                      </p:cBhvr>
                                      <p:to>
                                        <p:strVal val="visible"/>
                                      </p:to>
                                    </p:set>
                                    <p:animEffect transition="in" filter="wipe(up)">
                                      <p:cBhvr>
                                        <p:cTn id="28" dur="500"/>
                                        <p:tgtEl>
                                          <p:spTgt spid="214019">
                                            <p:txEl>
                                              <p:pRg st="5" end="5"/>
                                            </p:txEl>
                                          </p:spTgt>
                                        </p:tgtEl>
                                      </p:cBhvr>
                                    </p:animEffect>
                                  </p:childTnLst>
                                </p:cTn>
                              </p:par>
                            </p:childTnLst>
                          </p:cTn>
                        </p:par>
                        <p:par>
                          <p:cTn id="29" fill="hold" nodeType="afterGroup">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214019">
                                            <p:txEl>
                                              <p:pRg st="6" end="6"/>
                                            </p:txEl>
                                          </p:spTgt>
                                        </p:tgtEl>
                                        <p:attrNameLst>
                                          <p:attrName>style.visibility</p:attrName>
                                        </p:attrNameLst>
                                      </p:cBhvr>
                                      <p:to>
                                        <p:strVal val="visible"/>
                                      </p:to>
                                    </p:set>
                                    <p:animEffect transition="in" filter="wipe(up)">
                                      <p:cBhvr>
                                        <p:cTn id="32" dur="500"/>
                                        <p:tgtEl>
                                          <p:spTgt spid="21401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4020">
                                            <p:txEl>
                                              <p:pRg st="0" end="0"/>
                                            </p:txEl>
                                          </p:spTgt>
                                        </p:tgtEl>
                                        <p:attrNameLst>
                                          <p:attrName>style.visibility</p:attrName>
                                        </p:attrNameLst>
                                      </p:cBhvr>
                                      <p:to>
                                        <p:strVal val="visible"/>
                                      </p:to>
                                    </p:set>
                                    <p:animEffect transition="in" filter="wipe(up)">
                                      <p:cBhvr>
                                        <p:cTn id="37" dur="500"/>
                                        <p:tgtEl>
                                          <p:spTgt spid="214020">
                                            <p:txEl>
                                              <p:pRg st="0" end="0"/>
                                            </p:txEl>
                                          </p:spTgt>
                                        </p:tgtEl>
                                      </p:cBhvr>
                                    </p:animEffect>
                                  </p:childTnLst>
                                </p:cTn>
                              </p:par>
                            </p:childTnLst>
                          </p:cTn>
                        </p:par>
                        <p:par>
                          <p:cTn id="38" fill="hold" nodeType="withGroup">
                            <p:stCondLst>
                              <p:cond delay="500"/>
                            </p:stCondLst>
                            <p:childTnLst>
                              <p:par>
                                <p:cTn id="39" presetID="4" presetClass="entr" presetSubtype="32" fill="hold" nodeType="afterEffect">
                                  <p:stCondLst>
                                    <p:cond delay="0"/>
                                  </p:stCondLst>
                                  <p:childTnLst>
                                    <p:set>
                                      <p:cBhvr>
                                        <p:cTn id="40" dur="1" fill="hold">
                                          <p:stCondLst>
                                            <p:cond delay="0"/>
                                          </p:stCondLst>
                                        </p:cTn>
                                        <p:tgtEl>
                                          <p:spTgt spid="214022"/>
                                        </p:tgtEl>
                                        <p:attrNameLst>
                                          <p:attrName>style.visibility</p:attrName>
                                        </p:attrNameLst>
                                      </p:cBhvr>
                                      <p:to>
                                        <p:strVal val="visible"/>
                                      </p:to>
                                    </p:set>
                                    <p:animEffect transition="in" filter="box(out)">
                                      <p:cBhvr>
                                        <p:cTn id="41" dur="500"/>
                                        <p:tgtEl>
                                          <p:spTgt spid="2140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14020">
                                            <p:txEl>
                                              <p:pRg st="1" end="1"/>
                                            </p:txEl>
                                          </p:spTgt>
                                        </p:tgtEl>
                                        <p:attrNameLst>
                                          <p:attrName>style.visibility</p:attrName>
                                        </p:attrNameLst>
                                      </p:cBhvr>
                                      <p:to>
                                        <p:strVal val="visible"/>
                                      </p:to>
                                    </p:set>
                                    <p:animEffect transition="in" filter="wipe(up)">
                                      <p:cBhvr>
                                        <p:cTn id="46" dur="500"/>
                                        <p:tgtEl>
                                          <p:spTgt spid="214020">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14020">
                                            <p:txEl>
                                              <p:pRg st="2" end="2"/>
                                            </p:txEl>
                                          </p:spTgt>
                                        </p:tgtEl>
                                        <p:attrNameLst>
                                          <p:attrName>style.visibility</p:attrName>
                                        </p:attrNameLst>
                                      </p:cBhvr>
                                      <p:to>
                                        <p:strVal val="visible"/>
                                      </p:to>
                                    </p:set>
                                    <p:animEffect transition="in" filter="wipe(up)">
                                      <p:cBhvr>
                                        <p:cTn id="51" dur="500"/>
                                        <p:tgtEl>
                                          <p:spTgt spid="2140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bldLvl="2" autoUpdateAnimBg="0"/>
      <p:bldP spid="214020" grpId="0" uiExpand="1"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5230" y="-1"/>
            <a:ext cx="5180651" cy="275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7DB60B3-A429-4216-B789-A0E3A486342D}" type="slidenum">
              <a:rPr lang="en-US" altLang="zh-CN" sz="1400" b="0" smtClean="0">
                <a:latin typeface="Times New Roman" pitchFamily="18" charset="0"/>
              </a:rPr>
              <a:pPr eaLnBrk="1" hangingPunct="1"/>
              <a:t>25</a:t>
            </a:fld>
            <a:endParaRPr lang="en-US" altLang="zh-CN" sz="1400" b="0" smtClean="0">
              <a:latin typeface="Times New Roman" pitchFamily="18" charset="0"/>
            </a:endParaRPr>
          </a:p>
        </p:txBody>
      </p:sp>
      <p:sp>
        <p:nvSpPr>
          <p:cNvPr id="25603" name="Rectangle 2"/>
          <p:cNvSpPr>
            <a:spLocks noGrp="1" noChangeArrowheads="1"/>
          </p:cNvSpPr>
          <p:nvPr>
            <p:ph type="title"/>
          </p:nvPr>
        </p:nvSpPr>
        <p:spPr/>
        <p:txBody>
          <a:bodyPr/>
          <a:lstStyle/>
          <a:p>
            <a:pPr eaLnBrk="1" hangingPunct="1"/>
            <a:r>
              <a:rPr lang="zh-CN" altLang="en-US" dirty="0" smtClean="0"/>
              <a:t>计算顺序</a:t>
            </a:r>
          </a:p>
        </p:txBody>
      </p:sp>
      <p:sp>
        <p:nvSpPr>
          <p:cNvPr id="25604" name="Rectangle 3"/>
          <p:cNvSpPr>
            <a:spLocks noGrp="1" noChangeArrowheads="1"/>
          </p:cNvSpPr>
          <p:nvPr>
            <p:ph type="body" idx="1"/>
          </p:nvPr>
        </p:nvSpPr>
        <p:spPr>
          <a:xfrm>
            <a:off x="228600" y="2168860"/>
            <a:ext cx="8686800" cy="4230470"/>
          </a:xfrm>
        </p:spPr>
        <p:txBody>
          <a:bodyPr/>
          <a:lstStyle/>
          <a:p>
            <a:pPr lvl="1" eaLnBrk="1" hangingPunct="1">
              <a:buFontTx/>
              <a:buNone/>
            </a:pPr>
            <a:r>
              <a:rPr lang="en-US" altLang="zh-CN" dirty="0" smtClean="0">
                <a:latin typeface="Times New Roman" panose="02020603050405020304" pitchFamily="18" charset="0"/>
                <a:cs typeface="Times New Roman" panose="02020603050405020304" pitchFamily="18" charset="0"/>
              </a:rPr>
              <a:t>type=real</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in5=type</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addtype</a:t>
            </a:r>
            <a:r>
              <a:rPr lang="en-US" altLang="zh-CN" dirty="0" smtClean="0">
                <a:latin typeface="Times New Roman" panose="02020603050405020304" pitchFamily="18" charset="0"/>
                <a:cs typeface="Times New Roman" panose="02020603050405020304" pitchFamily="18" charset="0"/>
              </a:rPr>
              <a:t>(id</a:t>
            </a:r>
            <a:r>
              <a:rPr lang="en-US" altLang="zh-CN" baseline="-25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.entry, in5)</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in7=in5</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addtype</a:t>
            </a:r>
            <a:r>
              <a:rPr lang="en-US" altLang="zh-CN" dirty="0" smtClean="0">
                <a:latin typeface="Times New Roman" panose="02020603050405020304" pitchFamily="18" charset="0"/>
                <a:cs typeface="Times New Roman" panose="02020603050405020304" pitchFamily="18" charset="0"/>
              </a:rPr>
              <a:t>(id</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.entry, in7)</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in9=in7</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addtype</a:t>
            </a:r>
            <a:r>
              <a:rPr lang="en-US" altLang="zh-CN" dirty="0" smtClean="0">
                <a:latin typeface="Times New Roman" panose="02020603050405020304" pitchFamily="18" charset="0"/>
                <a:cs typeface="Times New Roman" panose="02020603050405020304" pitchFamily="18" charset="0"/>
              </a:rPr>
              <a:t>(id</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.entry, in9)</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089FFCB-2ECC-42CF-9DF8-F2E20552EF3D}" type="slidenum">
              <a:rPr lang="en-US" altLang="zh-CN" sz="1400" b="0" smtClean="0">
                <a:latin typeface="Times New Roman" pitchFamily="18" charset="0"/>
              </a:rPr>
              <a:pPr eaLnBrk="1" hangingPunct="1"/>
              <a:t>26</a:t>
            </a:fld>
            <a:endParaRPr lang="en-US" altLang="zh-CN" sz="1400" b="0" smtClean="0">
              <a:latin typeface="Times New Roman" pitchFamily="18" charset="0"/>
            </a:endParaRPr>
          </a:p>
        </p:txBody>
      </p:sp>
      <p:sp>
        <p:nvSpPr>
          <p:cNvPr id="26627" name="Rectangle 2"/>
          <p:cNvSpPr>
            <a:spLocks noGrp="1" noChangeArrowheads="1"/>
          </p:cNvSpPr>
          <p:nvPr>
            <p:ph type="title"/>
          </p:nvPr>
        </p:nvSpPr>
        <p:spPr>
          <a:xfrm>
            <a:off x="304800" y="152400"/>
            <a:ext cx="8610600" cy="669925"/>
          </a:xfrm>
        </p:spPr>
        <p:txBody>
          <a:bodyPr/>
          <a:lstStyle/>
          <a:p>
            <a:pPr eaLnBrk="1" hangingPunct="1"/>
            <a:r>
              <a:rPr lang="zh-CN" altLang="en-US" sz="3600" smtClean="0">
                <a:latin typeface="宋体" pitchFamily="2" charset="-122"/>
              </a:rPr>
              <a:t>语法制导翻译过程</a:t>
            </a:r>
            <a:endParaRPr lang="zh-CN" altLang="en-US" sz="4400" smtClean="0">
              <a:latin typeface="宋体" pitchFamily="2" charset="-122"/>
            </a:endParaRPr>
          </a:p>
        </p:txBody>
      </p:sp>
      <p:sp>
        <p:nvSpPr>
          <p:cNvPr id="217091" name="Rectangle 3"/>
          <p:cNvSpPr>
            <a:spLocks noGrp="1" noChangeArrowheads="1"/>
          </p:cNvSpPr>
          <p:nvPr>
            <p:ph type="body" idx="1"/>
          </p:nvPr>
        </p:nvSpPr>
        <p:spPr>
          <a:xfrm>
            <a:off x="228600" y="1219200"/>
            <a:ext cx="8686800" cy="2749550"/>
          </a:xfrm>
        </p:spPr>
        <p:txBody>
          <a:bodyPr/>
          <a:lstStyle/>
          <a:p>
            <a:pPr eaLnBrk="1" hangingPunct="1"/>
            <a:r>
              <a:rPr lang="zh-CN" altLang="en-US" smtClean="0">
                <a:latin typeface="宋体" pitchFamily="2" charset="-122"/>
              </a:rPr>
              <a:t>最基本的文法用于建立输入符号串的分析树；</a:t>
            </a:r>
          </a:p>
          <a:p>
            <a:pPr eaLnBrk="1" hangingPunct="1"/>
            <a:r>
              <a:rPr lang="zh-CN" altLang="en-US" smtClean="0">
                <a:latin typeface="宋体" pitchFamily="2" charset="-122"/>
              </a:rPr>
              <a:t>为分析树构造依赖图；</a:t>
            </a:r>
          </a:p>
          <a:p>
            <a:pPr eaLnBrk="1" hangingPunct="1"/>
            <a:r>
              <a:rPr lang="zh-CN" altLang="en-US" smtClean="0">
                <a:latin typeface="宋体" pitchFamily="2" charset="-122"/>
              </a:rPr>
              <a:t>对依赖图进行拓扑排序；</a:t>
            </a:r>
          </a:p>
          <a:p>
            <a:pPr eaLnBrk="1" hangingPunct="1"/>
            <a:r>
              <a:rPr lang="zh-CN" altLang="en-US" smtClean="0">
                <a:latin typeface="宋体" pitchFamily="2" charset="-122"/>
              </a:rPr>
              <a:t>从这个序列得到语义规则的计算顺序；</a:t>
            </a:r>
          </a:p>
          <a:p>
            <a:pPr eaLnBrk="1" hangingPunct="1"/>
            <a:r>
              <a:rPr lang="zh-CN" altLang="en-US" smtClean="0">
                <a:latin typeface="宋体" pitchFamily="2" charset="-122"/>
              </a:rPr>
              <a:t>照此计算顺序进行求值，得到对输入符号串的翻译。</a:t>
            </a:r>
          </a:p>
        </p:txBody>
      </p:sp>
      <p:grpSp>
        <p:nvGrpSpPr>
          <p:cNvPr id="217092" name="Group 4"/>
          <p:cNvGrpSpPr>
            <a:grpSpLocks/>
          </p:cNvGrpSpPr>
          <p:nvPr/>
        </p:nvGrpSpPr>
        <p:grpSpPr bwMode="auto">
          <a:xfrm>
            <a:off x="1066800" y="4103688"/>
            <a:ext cx="7162800" cy="2209800"/>
            <a:chOff x="3551" y="4145"/>
            <a:chExt cx="5250" cy="1680"/>
          </a:xfrm>
        </p:grpSpPr>
        <p:sp>
          <p:nvSpPr>
            <p:cNvPr id="26630" name="Text Box 5"/>
            <p:cNvSpPr txBox="1">
              <a:spLocks noChangeArrowheads="1"/>
            </p:cNvSpPr>
            <p:nvPr/>
          </p:nvSpPr>
          <p:spPr bwMode="auto">
            <a:xfrm>
              <a:off x="3551" y="4145"/>
              <a:ext cx="5250"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30000"/>
                </a:lnSpc>
              </a:pPr>
              <a:r>
                <a:rPr lang="zh-CN" altLang="en-US" sz="2000">
                  <a:latin typeface="黑体" pitchFamily="2" charset="-122"/>
                </a:rPr>
                <a:t>输入符号串</a:t>
              </a:r>
            </a:p>
            <a:p>
              <a:pPr algn="just" eaLnBrk="1" hangingPunct="1">
                <a:lnSpc>
                  <a:spcPct val="130000"/>
                </a:lnSpc>
              </a:pPr>
              <a:r>
                <a:rPr lang="zh-CN" altLang="en-US" sz="2000">
                  <a:latin typeface="黑体" pitchFamily="2" charset="-122"/>
                </a:rPr>
                <a:t>           分析树</a:t>
              </a:r>
            </a:p>
            <a:p>
              <a:pPr algn="just" eaLnBrk="1" hangingPunct="1">
                <a:lnSpc>
                  <a:spcPct val="130000"/>
                </a:lnSpc>
              </a:pPr>
              <a:r>
                <a:rPr lang="zh-CN" altLang="en-US" sz="2000">
                  <a:latin typeface="黑体" pitchFamily="2" charset="-122"/>
                </a:rPr>
                <a:t>                  依赖图</a:t>
              </a:r>
            </a:p>
            <a:p>
              <a:pPr algn="just" eaLnBrk="1" hangingPunct="1">
                <a:lnSpc>
                  <a:spcPct val="130000"/>
                </a:lnSpc>
              </a:pPr>
              <a:r>
                <a:rPr lang="zh-CN" altLang="en-US" sz="2000">
                  <a:latin typeface="黑体" pitchFamily="2" charset="-122"/>
                </a:rPr>
                <a:t>                          语义规则的计算顺序</a:t>
              </a:r>
            </a:p>
            <a:p>
              <a:pPr algn="just" eaLnBrk="1" hangingPunct="1">
                <a:lnSpc>
                  <a:spcPct val="130000"/>
                </a:lnSpc>
              </a:pPr>
              <a:r>
                <a:rPr lang="zh-CN" altLang="en-US" sz="2000">
                  <a:latin typeface="黑体" pitchFamily="2" charset="-122"/>
                </a:rPr>
                <a:t>                                           计算结果</a:t>
              </a:r>
            </a:p>
          </p:txBody>
        </p:sp>
        <p:sp>
          <p:nvSpPr>
            <p:cNvPr id="26631" name="Line 6"/>
            <p:cNvSpPr>
              <a:spLocks noChangeShapeType="1"/>
            </p:cNvSpPr>
            <p:nvPr/>
          </p:nvSpPr>
          <p:spPr bwMode="auto">
            <a:xfrm>
              <a:off x="3991" y="4685"/>
              <a:ext cx="5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2" name="Line 7"/>
            <p:cNvSpPr>
              <a:spLocks noChangeShapeType="1"/>
            </p:cNvSpPr>
            <p:nvPr/>
          </p:nvSpPr>
          <p:spPr bwMode="auto">
            <a:xfrm>
              <a:off x="4651" y="4985"/>
              <a:ext cx="5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8"/>
            <p:cNvSpPr>
              <a:spLocks noChangeShapeType="1"/>
            </p:cNvSpPr>
            <p:nvPr/>
          </p:nvSpPr>
          <p:spPr bwMode="auto">
            <a:xfrm>
              <a:off x="5351" y="5285"/>
              <a:ext cx="5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4" name="Line 9"/>
            <p:cNvSpPr>
              <a:spLocks noChangeShapeType="1"/>
            </p:cNvSpPr>
            <p:nvPr/>
          </p:nvSpPr>
          <p:spPr bwMode="auto">
            <a:xfrm>
              <a:off x="6951" y="5585"/>
              <a:ext cx="5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up)">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ipe(up)">
                                      <p:cBhvr>
                                        <p:cTn id="12" dur="500"/>
                                        <p:tgtEl>
                                          <p:spTgt spid="21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wipe(up)">
                                      <p:cBhvr>
                                        <p:cTn id="17" dur="500"/>
                                        <p:tgtEl>
                                          <p:spTgt spid="217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wipe(up)">
                                      <p:cBhvr>
                                        <p:cTn id="22" dur="500"/>
                                        <p:tgtEl>
                                          <p:spTgt spid="217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7091">
                                            <p:txEl>
                                              <p:pRg st="4" end="4"/>
                                            </p:txEl>
                                          </p:spTgt>
                                        </p:tgtEl>
                                        <p:attrNameLst>
                                          <p:attrName>style.visibility</p:attrName>
                                        </p:attrNameLst>
                                      </p:cBhvr>
                                      <p:to>
                                        <p:strVal val="visible"/>
                                      </p:to>
                                    </p:set>
                                    <p:animEffect transition="in" filter="wipe(up)">
                                      <p:cBhvr>
                                        <p:cTn id="27" dur="500"/>
                                        <p:tgtEl>
                                          <p:spTgt spid="2170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17092"/>
                                        </p:tgtEl>
                                        <p:attrNameLst>
                                          <p:attrName>style.visibility</p:attrName>
                                        </p:attrNameLst>
                                      </p:cBhvr>
                                      <p:to>
                                        <p:strVal val="visible"/>
                                      </p:to>
                                    </p:set>
                                    <p:animEffect transition="in" filter="strips(downRight)">
                                      <p:cBhvr>
                                        <p:cTn id="32" dur="5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1BE1A3B-ED2A-4E3A-A88A-3C41028AE5E6}" type="slidenum">
              <a:rPr lang="en-US" altLang="zh-CN" sz="1400" b="0" smtClean="0">
                <a:latin typeface="Times New Roman" pitchFamily="18" charset="0"/>
              </a:rPr>
              <a:pPr eaLnBrk="1" hangingPunct="1"/>
              <a:t>27</a:t>
            </a:fld>
            <a:endParaRPr lang="en-US" altLang="zh-CN" sz="1400" b="0" smtClean="0">
              <a:latin typeface="Times New Roman" pitchFamily="18" charset="0"/>
            </a:endParaRPr>
          </a:p>
        </p:txBody>
      </p:sp>
      <p:sp>
        <p:nvSpPr>
          <p:cNvPr id="27651" name="Rectangle 2"/>
          <p:cNvSpPr>
            <a:spLocks noGrp="1" noChangeArrowheads="1"/>
          </p:cNvSpPr>
          <p:nvPr>
            <p:ph type="title"/>
          </p:nvPr>
        </p:nvSpPr>
        <p:spPr/>
        <p:txBody>
          <a:bodyPr/>
          <a:lstStyle/>
          <a:p>
            <a:pPr eaLnBrk="1" hangingPunct="1"/>
            <a:r>
              <a:rPr lang="en-US" altLang="zh-CN" dirty="0" smtClean="0">
                <a:latin typeface="Times New Roman" panose="02020603050405020304" pitchFamily="18" charset="0"/>
                <a:cs typeface="Times New Roman" panose="02020603050405020304" pitchFamily="18" charset="0"/>
              </a:rPr>
              <a:t>5.1.4  S</a:t>
            </a:r>
            <a:r>
              <a:rPr lang="zh-CN" altLang="en-US" dirty="0" smtClean="0">
                <a:latin typeface="Times New Roman" panose="02020603050405020304" pitchFamily="18" charset="0"/>
                <a:cs typeface="Times New Roman" panose="02020603050405020304" pitchFamily="18" charset="0"/>
              </a:rPr>
              <a:t>属性定义和</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属性定义</a:t>
            </a:r>
          </a:p>
        </p:txBody>
      </p:sp>
      <p:sp>
        <p:nvSpPr>
          <p:cNvPr id="342019" name="Rectangle 3"/>
          <p:cNvSpPr>
            <a:spLocks noGrp="1" noChangeArrowheads="1"/>
          </p:cNvSpPr>
          <p:nvPr>
            <p:ph type="body" idx="1"/>
          </p:nvPr>
        </p:nvSpPr>
        <p:spPr/>
        <p:txBody>
          <a:bodyPr/>
          <a:lstStyle/>
          <a:p>
            <a:pPr marL="0" indent="0" eaLnBrk="1" hangingPunct="1"/>
            <a:r>
              <a:rPr lang="en-US" altLang="zh-CN" dirty="0" smtClean="0">
                <a:latin typeface="Times New Roman" panose="02020603050405020304" pitchFamily="18" charset="0"/>
                <a:cs typeface="Times New Roman" panose="02020603050405020304" pitchFamily="18" charset="0"/>
              </a:rPr>
              <a:t> S</a:t>
            </a:r>
            <a:r>
              <a:rPr lang="zh-CN" altLang="en-US" dirty="0" smtClean="0">
                <a:latin typeface="Times New Roman" panose="02020603050405020304" pitchFamily="18" charset="0"/>
                <a:cs typeface="Times New Roman" panose="02020603050405020304" pitchFamily="18" charset="0"/>
              </a:rPr>
              <a:t>属性定义：仅涉及综合属性的语法制导定义</a:t>
            </a:r>
          </a:p>
          <a:p>
            <a:pPr marL="0" indent="0" eaLnBrk="1" hangingPunct="1"/>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属性定义：一个语法制导定义是</a:t>
            </a:r>
            <a:r>
              <a:rPr lang="en-US" altLang="zh-CN" dirty="0" smtClean="0">
                <a:solidFill>
                  <a:srgbClr val="0000FF"/>
                </a:solidFill>
                <a:latin typeface="Times New Roman" panose="02020603050405020304" pitchFamily="18" charset="0"/>
                <a:cs typeface="Times New Roman" panose="02020603050405020304" pitchFamily="18" charset="0"/>
              </a:rPr>
              <a:t>L</a:t>
            </a:r>
            <a:r>
              <a:rPr lang="zh-CN" altLang="en-US" dirty="0" smtClean="0">
                <a:solidFill>
                  <a:srgbClr val="0000FF"/>
                </a:solidFill>
                <a:latin typeface="Times New Roman" panose="02020603050405020304" pitchFamily="18" charset="0"/>
                <a:cs typeface="Times New Roman" panose="02020603050405020304" pitchFamily="18" charset="0"/>
              </a:rPr>
              <a:t>属性定义</a:t>
            </a:r>
            <a:r>
              <a:rPr lang="zh-CN" altLang="en-US" dirty="0" smtClean="0">
                <a:latin typeface="Times New Roman" panose="02020603050405020304" pitchFamily="18" charset="0"/>
                <a:cs typeface="Times New Roman" panose="02020603050405020304" pitchFamily="18" charset="0"/>
              </a:rPr>
              <a:t>，如果</a:t>
            </a:r>
          </a:p>
          <a:p>
            <a:pPr marL="765175" lvl="1" indent="-307975" eaLnBrk="1" hangingPunct="1"/>
            <a:r>
              <a:rPr lang="zh-CN" altLang="en-US" dirty="0" smtClean="0">
                <a:latin typeface="Times New Roman" panose="02020603050405020304" pitchFamily="18" charset="0"/>
                <a:cs typeface="Times New Roman" panose="02020603050405020304" pitchFamily="18" charset="0"/>
              </a:rPr>
              <a:t>与每个产生式 </a:t>
            </a: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X</a:t>
            </a:r>
            <a:r>
              <a:rPr lang="en-US" altLang="zh-CN" baseline="-25000" dirty="0" err="1" smtClean="0">
                <a:latin typeface="Times New Roman" panose="02020603050405020304" pitchFamily="18" charset="0"/>
                <a:cs typeface="Times New Roman" panose="02020603050405020304" pitchFamily="18" charset="0"/>
              </a:rPr>
              <a:t>n</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相应的每条语义规则计算的属性都是</a:t>
            </a:r>
            <a:r>
              <a:rPr lang="en-US" altLang="zh-CN" dirty="0" smtClean="0">
                <a:solidFill>
                  <a:srgbClr val="0000FF"/>
                </a:solidFill>
                <a:latin typeface="Times New Roman" panose="02020603050405020304" pitchFamily="18" charset="0"/>
                <a:cs typeface="Times New Roman" panose="02020603050405020304" pitchFamily="18" charset="0"/>
              </a:rPr>
              <a:t>A</a:t>
            </a:r>
            <a:r>
              <a:rPr lang="zh-CN" altLang="en-US" dirty="0" smtClean="0">
                <a:solidFill>
                  <a:srgbClr val="0000FF"/>
                </a:solidFill>
                <a:latin typeface="Times New Roman" panose="02020603050405020304" pitchFamily="18" charset="0"/>
                <a:cs typeface="Times New Roman" panose="02020603050405020304" pitchFamily="18" charset="0"/>
              </a:rPr>
              <a:t>的综合属性</a:t>
            </a:r>
            <a:r>
              <a:rPr lang="zh-CN" altLang="en-US" dirty="0" smtClean="0">
                <a:latin typeface="Times New Roman" panose="02020603050405020304" pitchFamily="18" charset="0"/>
                <a:cs typeface="Times New Roman" panose="02020603050405020304" pitchFamily="18" charset="0"/>
              </a:rPr>
              <a:t>，或是 </a:t>
            </a:r>
            <a:r>
              <a:rPr lang="en-US" altLang="zh-CN" dirty="0" err="1" smtClean="0">
                <a:solidFill>
                  <a:srgbClr val="0000FF"/>
                </a:solidFill>
                <a:latin typeface="Times New Roman" panose="02020603050405020304" pitchFamily="18" charset="0"/>
                <a:cs typeface="Times New Roman" panose="02020603050405020304" pitchFamily="18" charset="0"/>
              </a:rPr>
              <a:t>X</a:t>
            </a:r>
            <a:r>
              <a:rPr lang="en-US" altLang="zh-CN" baseline="-25000" dirty="0" err="1" smtClean="0">
                <a:solidFill>
                  <a:srgbClr val="0000FF"/>
                </a:solidFill>
                <a:latin typeface="Times New Roman" panose="02020603050405020304" pitchFamily="18" charset="0"/>
                <a:cs typeface="Times New Roman" panose="02020603050405020304" pitchFamily="18" charset="0"/>
              </a:rPr>
              <a:t>j</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的继承属性</a:t>
            </a:r>
            <a:r>
              <a:rPr lang="zh-CN" altLang="en-US" dirty="0" smtClean="0">
                <a:latin typeface="Times New Roman" panose="02020603050405020304" pitchFamily="18" charset="0"/>
                <a:cs typeface="Times New Roman" panose="02020603050405020304" pitchFamily="18" charset="0"/>
              </a:rPr>
              <a:t>，而该继承属性</a:t>
            </a:r>
            <a:r>
              <a:rPr lang="zh-CN" altLang="en-US" dirty="0" smtClean="0">
                <a:solidFill>
                  <a:srgbClr val="0000FF"/>
                </a:solidFill>
                <a:latin typeface="Times New Roman" panose="02020603050405020304" pitchFamily="18" charset="0"/>
                <a:cs typeface="Times New Roman" panose="02020603050405020304" pitchFamily="18" charset="0"/>
              </a:rPr>
              <a:t>仅依赖于</a:t>
            </a:r>
            <a:r>
              <a:rPr lang="zh-CN" altLang="en-US" dirty="0" smtClean="0">
                <a:latin typeface="Times New Roman" panose="02020603050405020304" pitchFamily="18" charset="0"/>
                <a:cs typeface="Times New Roman" panose="02020603050405020304" pitchFamily="18" charset="0"/>
              </a:rPr>
              <a:t>：</a:t>
            </a:r>
          </a:p>
          <a:p>
            <a:pPr marL="1184275" lvl="2" eaLnBrk="1" hangingPunct="1"/>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的继承属性；</a:t>
            </a:r>
          </a:p>
          <a:p>
            <a:pPr marL="1184275" lvl="2" eaLnBrk="1" hangingPunct="1">
              <a:spcAft>
                <a:spcPts val="600"/>
              </a:spcAft>
            </a:pPr>
            <a:r>
              <a:rPr lang="zh-CN" altLang="en-US" sz="2400" dirty="0" smtClean="0">
                <a:latin typeface="Times New Roman" panose="02020603050405020304" pitchFamily="18" charset="0"/>
                <a:cs typeface="Times New Roman" panose="02020603050405020304" pitchFamily="18" charset="0"/>
              </a:rPr>
              <a:t>产生式中</a:t>
            </a:r>
            <a:r>
              <a:rPr lang="en-US" altLang="zh-CN" sz="2400" dirty="0" err="1" smtClean="0">
                <a:latin typeface="Times New Roman" panose="02020603050405020304" pitchFamily="18" charset="0"/>
                <a:cs typeface="Times New Roman" panose="02020603050405020304" pitchFamily="18" charset="0"/>
              </a:rPr>
              <a:t>X</a:t>
            </a:r>
            <a:r>
              <a:rPr lang="en-US" altLang="zh-CN" sz="2400" baseline="-25000" dirty="0" err="1" smtClean="0">
                <a:latin typeface="Times New Roman" panose="02020603050405020304" pitchFamily="18" charset="0"/>
                <a:cs typeface="Times New Roman" panose="02020603050405020304" pitchFamily="18" charset="0"/>
              </a:rPr>
              <a:t>j</a:t>
            </a:r>
            <a:r>
              <a:rPr lang="zh-CN" altLang="en-US" sz="2400" dirty="0" smtClean="0">
                <a:latin typeface="Times New Roman" panose="02020603050405020304" pitchFamily="18" charset="0"/>
                <a:cs typeface="Times New Roman" panose="02020603050405020304" pitchFamily="18" charset="0"/>
              </a:rPr>
              <a:t>左边的符号</a:t>
            </a:r>
            <a:r>
              <a:rPr lang="en-US" altLang="zh-CN" sz="2400" dirty="0" smtClean="0">
                <a:latin typeface="Times New Roman" panose="02020603050405020304" pitchFamily="18" charset="0"/>
                <a:cs typeface="Times New Roman" panose="02020603050405020304" pitchFamily="18" charset="0"/>
              </a:rPr>
              <a:t>X</a:t>
            </a:r>
            <a:r>
              <a:rPr lang="en-US" altLang="zh-CN" sz="24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X</a:t>
            </a:r>
            <a:r>
              <a:rPr lang="en-US" altLang="zh-CN" sz="2400" baseline="-25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X</a:t>
            </a:r>
            <a:r>
              <a:rPr lang="en-US" altLang="zh-CN" sz="2400" baseline="-25000" dirty="0" smtClean="0">
                <a:latin typeface="Times New Roman" panose="02020603050405020304" pitchFamily="18" charset="0"/>
                <a:cs typeface="Times New Roman" panose="02020603050405020304" pitchFamily="18" charset="0"/>
              </a:rPr>
              <a:t>j-1 </a:t>
            </a:r>
            <a:r>
              <a:rPr lang="zh-CN" altLang="en-US" sz="2400" dirty="0" smtClean="0">
                <a:latin typeface="Times New Roman" panose="02020603050405020304" pitchFamily="18" charset="0"/>
                <a:cs typeface="Times New Roman" panose="02020603050405020304" pitchFamily="18" charset="0"/>
              </a:rPr>
              <a:t>的属性；</a:t>
            </a:r>
          </a:p>
          <a:p>
            <a:pPr marL="1184275" lvl="2" eaLnBrk="1" hangingPunct="1"/>
            <a:endParaRPr lang="zh-CN" altLang="en-US" sz="2400" dirty="0" smtClean="0">
              <a:latin typeface="Times New Roman" panose="02020603050405020304" pitchFamily="18" charset="0"/>
              <a:cs typeface="Times New Roman" panose="02020603050405020304" pitchFamily="18" charset="0"/>
            </a:endParaRPr>
          </a:p>
          <a:p>
            <a:pPr marL="0" indent="0" eaLnBrk="1" hangingPunct="1"/>
            <a:r>
              <a:rPr lang="zh-CN" altLang="en-US" dirty="0" smtClean="0">
                <a:latin typeface="Times New Roman" panose="02020603050405020304" pitchFamily="18" charset="0"/>
                <a:cs typeface="Times New Roman" panose="02020603050405020304" pitchFamily="18" charset="0"/>
              </a:rPr>
              <a:t> 每一个</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属性定义都是</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属性定义</a:t>
            </a:r>
          </a:p>
          <a:p>
            <a:pPr marL="0" indent="0" eaLnBrk="1" hangingPunct="1"/>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wipe(up)">
                                      <p:cBhvr>
                                        <p:cTn id="7" dur="500"/>
                                        <p:tgtEl>
                                          <p:spTgt spid="342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Effect transition="in" filter="wipe(up)">
                                      <p:cBhvr>
                                        <p:cTn id="12" dur="500"/>
                                        <p:tgtEl>
                                          <p:spTgt spid="342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2019">
                                            <p:txEl>
                                              <p:pRg st="2" end="2"/>
                                            </p:txEl>
                                          </p:spTgt>
                                        </p:tgtEl>
                                        <p:attrNameLst>
                                          <p:attrName>style.visibility</p:attrName>
                                        </p:attrNameLst>
                                      </p:cBhvr>
                                      <p:to>
                                        <p:strVal val="visible"/>
                                      </p:to>
                                    </p:set>
                                    <p:animEffect transition="in" filter="wipe(up)">
                                      <p:cBhvr>
                                        <p:cTn id="17" dur="500"/>
                                        <p:tgtEl>
                                          <p:spTgt spid="342019">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42019">
                                            <p:txEl>
                                              <p:pRg st="3" end="3"/>
                                            </p:txEl>
                                          </p:spTgt>
                                        </p:tgtEl>
                                        <p:attrNameLst>
                                          <p:attrName>style.visibility</p:attrName>
                                        </p:attrNameLst>
                                      </p:cBhvr>
                                      <p:to>
                                        <p:strVal val="visible"/>
                                      </p:to>
                                    </p:set>
                                    <p:animEffect transition="in" filter="wipe(up)">
                                      <p:cBhvr>
                                        <p:cTn id="21" dur="500"/>
                                        <p:tgtEl>
                                          <p:spTgt spid="342019">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42019">
                                            <p:txEl>
                                              <p:pRg st="4" end="4"/>
                                            </p:txEl>
                                          </p:spTgt>
                                        </p:tgtEl>
                                        <p:attrNameLst>
                                          <p:attrName>style.visibility</p:attrName>
                                        </p:attrNameLst>
                                      </p:cBhvr>
                                      <p:to>
                                        <p:strVal val="visible"/>
                                      </p:to>
                                    </p:set>
                                    <p:animEffect transition="in" filter="wipe(up)">
                                      <p:cBhvr>
                                        <p:cTn id="25" dur="500"/>
                                        <p:tgtEl>
                                          <p:spTgt spid="34201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42019">
                                            <p:txEl>
                                              <p:pRg st="6" end="6"/>
                                            </p:txEl>
                                          </p:spTgt>
                                        </p:tgtEl>
                                        <p:attrNameLst>
                                          <p:attrName>style.visibility</p:attrName>
                                        </p:attrNameLst>
                                      </p:cBhvr>
                                      <p:to>
                                        <p:strVal val="visible"/>
                                      </p:to>
                                    </p:set>
                                    <p:animEffect transition="in" filter="wipe(up)">
                                      <p:cBhvr>
                                        <p:cTn id="30" dur="500"/>
                                        <p:tgtEl>
                                          <p:spTgt spid="342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uiExpand="1"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90BF0D0-0264-4D83-8DF6-A8AAB1E7CCAF}" type="slidenum">
              <a:rPr lang="en-US" altLang="zh-CN" sz="1400" b="0" smtClean="0">
                <a:latin typeface="Times New Roman" pitchFamily="18" charset="0"/>
              </a:rPr>
              <a:pPr eaLnBrk="1" hangingPunct="1"/>
              <a:t>28</a:t>
            </a:fld>
            <a:endParaRPr lang="en-US" altLang="zh-CN" sz="1400" b="0" smtClean="0">
              <a:latin typeface="Times New Roman" pitchFamily="18" charset="0"/>
            </a:endParaRPr>
          </a:p>
        </p:txBody>
      </p:sp>
      <p:sp>
        <p:nvSpPr>
          <p:cNvPr id="343042" name="Rectangle 2"/>
          <p:cNvSpPr>
            <a:spLocks noChangeArrowheads="1"/>
          </p:cNvSpPr>
          <p:nvPr/>
        </p:nvSpPr>
        <p:spPr bwMode="auto">
          <a:xfrm>
            <a:off x="6598269" y="2483805"/>
            <a:ext cx="21336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3044" name="Group 4"/>
          <p:cNvGrpSpPr>
            <a:grpSpLocks/>
          </p:cNvGrpSpPr>
          <p:nvPr/>
        </p:nvGrpSpPr>
        <p:grpSpPr bwMode="auto">
          <a:xfrm>
            <a:off x="4959968" y="402593"/>
            <a:ext cx="3977517" cy="1624012"/>
            <a:chOff x="792" y="1005"/>
            <a:chExt cx="2424" cy="1023"/>
          </a:xfrm>
        </p:grpSpPr>
        <p:sp>
          <p:nvSpPr>
            <p:cNvPr id="28691" name="Text Box 5"/>
            <p:cNvSpPr txBox="1">
              <a:spLocks noChangeArrowheads="1"/>
            </p:cNvSpPr>
            <p:nvPr/>
          </p:nvSpPr>
          <p:spPr bwMode="auto">
            <a:xfrm>
              <a:off x="792" y="1005"/>
              <a:ext cx="2424" cy="10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zh-CN" altLang="en-US" sz="2800" dirty="0">
                  <a:latin typeface="宋体" pitchFamily="2" charset="-122"/>
                  <a:ea typeface="宋体" pitchFamily="2" charset="-122"/>
                </a:rPr>
                <a:t>产生式    语义规则</a:t>
              </a:r>
              <a:endParaRPr lang="zh-CN" altLang="en-US" dirty="0">
                <a:latin typeface="宋体" pitchFamily="2" charset="-122"/>
                <a:ea typeface="宋体" pitchFamily="2" charset="-122"/>
              </a:endParaRPr>
            </a:p>
            <a:p>
              <a:pPr eaLnBrk="1" hangingPunct="1"/>
              <a:r>
                <a:rPr lang="zh-CN" altLang="en-US" dirty="0">
                  <a:latin typeface="宋体" pitchFamily="2" charset="-122"/>
                  <a:ea typeface="宋体" pitchFamily="2" charset="-122"/>
                </a:rPr>
                <a:t> </a:t>
              </a:r>
              <a:r>
                <a:rPr lang="en-US" altLang="zh-CN" dirty="0">
                  <a:latin typeface="宋体" pitchFamily="2" charset="-122"/>
                  <a:ea typeface="宋体" pitchFamily="2" charset="-122"/>
                </a:rPr>
                <a:t>A</a:t>
              </a:r>
              <a:r>
                <a:rPr lang="en-US" altLang="zh-CN" dirty="0">
                  <a:latin typeface="宋体" pitchFamily="2" charset="-122"/>
                  <a:ea typeface="宋体" pitchFamily="2" charset="-122"/>
                  <a:sym typeface="Symbol" pitchFamily="18" charset="2"/>
                </a:rPr>
                <a:t></a:t>
              </a:r>
              <a:r>
                <a:rPr lang="en-US" altLang="zh-CN" dirty="0">
                  <a:latin typeface="宋体" pitchFamily="2" charset="-122"/>
                  <a:ea typeface="宋体" pitchFamily="2" charset="-122"/>
                </a:rPr>
                <a:t>LM     </a:t>
              </a:r>
              <a:r>
                <a:rPr lang="en-US" altLang="zh-CN" dirty="0" err="1">
                  <a:latin typeface="宋体" pitchFamily="2" charset="-122"/>
                  <a:ea typeface="宋体" pitchFamily="2" charset="-122"/>
                </a:rPr>
                <a:t>L.i</a:t>
              </a:r>
              <a:r>
                <a:rPr lang="en-US" altLang="zh-CN" dirty="0">
                  <a:latin typeface="宋体" pitchFamily="2" charset="-122"/>
                  <a:ea typeface="宋体" pitchFamily="2" charset="-122"/>
                </a:rPr>
                <a:t>=l(</a:t>
              </a:r>
              <a:r>
                <a:rPr lang="en-US" altLang="zh-CN" dirty="0" err="1">
                  <a:latin typeface="宋体" pitchFamily="2" charset="-122"/>
                  <a:ea typeface="宋体" pitchFamily="2" charset="-122"/>
                </a:rPr>
                <a:t>A.i</a:t>
              </a:r>
              <a:r>
                <a:rPr lang="en-US" altLang="zh-CN" dirty="0">
                  <a:latin typeface="宋体" pitchFamily="2" charset="-122"/>
                  <a:ea typeface="宋体" pitchFamily="2" charset="-122"/>
                </a:rPr>
                <a:t>)  </a:t>
              </a:r>
            </a:p>
            <a:p>
              <a:pPr eaLnBrk="1" hangingPunct="1"/>
              <a:r>
                <a:rPr lang="en-US" altLang="zh-CN" dirty="0">
                  <a:latin typeface="宋体" pitchFamily="2" charset="-122"/>
                  <a:ea typeface="宋体" pitchFamily="2" charset="-122"/>
                </a:rPr>
                <a:t>           </a:t>
              </a:r>
              <a:r>
                <a:rPr lang="en-US" altLang="zh-CN" dirty="0" err="1">
                  <a:latin typeface="宋体" pitchFamily="2" charset="-122"/>
                  <a:ea typeface="宋体" pitchFamily="2" charset="-122"/>
                </a:rPr>
                <a:t>M.i</a:t>
              </a:r>
              <a:r>
                <a:rPr lang="en-US" altLang="zh-CN" dirty="0">
                  <a:latin typeface="宋体" pitchFamily="2" charset="-122"/>
                  <a:ea typeface="宋体" pitchFamily="2" charset="-122"/>
                </a:rPr>
                <a:t>=m(L.s)</a:t>
              </a:r>
            </a:p>
            <a:p>
              <a:pPr eaLnBrk="1" hangingPunct="1"/>
              <a:r>
                <a:rPr lang="en-US" altLang="zh-CN" dirty="0">
                  <a:latin typeface="宋体" pitchFamily="2" charset="-122"/>
                  <a:ea typeface="宋体" pitchFamily="2" charset="-122"/>
                </a:rPr>
                <a:t>           A.s=f(M.s)</a:t>
              </a:r>
              <a:endParaRPr lang="en-US" altLang="zh-CN" dirty="0">
                <a:latin typeface="Times New Roman" pitchFamily="18" charset="0"/>
                <a:ea typeface="宋体" pitchFamily="2" charset="-122"/>
              </a:endParaRPr>
            </a:p>
          </p:txBody>
        </p:sp>
        <p:sp>
          <p:nvSpPr>
            <p:cNvPr id="28692" name="Line 6"/>
            <p:cNvSpPr>
              <a:spLocks noChangeShapeType="1"/>
            </p:cNvSpPr>
            <p:nvPr/>
          </p:nvSpPr>
          <p:spPr bwMode="auto">
            <a:xfrm>
              <a:off x="816" y="1296"/>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7"/>
            <p:cNvSpPr>
              <a:spLocks noChangeShapeType="1"/>
            </p:cNvSpPr>
            <p:nvPr/>
          </p:nvSpPr>
          <p:spPr bwMode="auto">
            <a:xfrm>
              <a:off x="1776" y="1008"/>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3048" name="Group 8"/>
          <p:cNvGrpSpPr>
            <a:grpSpLocks/>
          </p:cNvGrpSpPr>
          <p:nvPr/>
        </p:nvGrpSpPr>
        <p:grpSpPr bwMode="auto">
          <a:xfrm>
            <a:off x="4956793" y="2029780"/>
            <a:ext cx="3980585" cy="1219200"/>
            <a:chOff x="937" y="1824"/>
            <a:chExt cx="2430" cy="768"/>
          </a:xfrm>
        </p:grpSpPr>
        <p:sp>
          <p:nvSpPr>
            <p:cNvPr id="28689" name="Text Box 9"/>
            <p:cNvSpPr txBox="1">
              <a:spLocks noChangeArrowheads="1"/>
            </p:cNvSpPr>
            <p:nvPr/>
          </p:nvSpPr>
          <p:spPr bwMode="auto">
            <a:xfrm>
              <a:off x="937" y="1824"/>
              <a:ext cx="2430" cy="7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latin typeface="宋体" pitchFamily="2" charset="-122"/>
                  <a:ea typeface="宋体" pitchFamily="2" charset="-122"/>
                </a:rPr>
                <a:t> A</a:t>
              </a:r>
              <a:r>
                <a:rPr lang="en-US" altLang="zh-CN" dirty="0">
                  <a:latin typeface="宋体" pitchFamily="2" charset="-122"/>
                  <a:ea typeface="宋体" pitchFamily="2" charset="-122"/>
                  <a:sym typeface="Symbol" pitchFamily="18" charset="2"/>
                </a:rPr>
                <a:t></a:t>
              </a:r>
              <a:r>
                <a:rPr lang="en-US" altLang="zh-CN" dirty="0">
                  <a:latin typeface="宋体" pitchFamily="2" charset="-122"/>
                  <a:ea typeface="宋体" pitchFamily="2" charset="-122"/>
                </a:rPr>
                <a:t>QR     </a:t>
              </a:r>
              <a:r>
                <a:rPr lang="en-US" altLang="zh-CN" dirty="0" err="1">
                  <a:latin typeface="宋体" pitchFamily="2" charset="-122"/>
                  <a:ea typeface="宋体" pitchFamily="2" charset="-122"/>
                </a:rPr>
                <a:t>R.i</a:t>
              </a:r>
              <a:r>
                <a:rPr lang="en-US" altLang="zh-CN" dirty="0">
                  <a:latin typeface="宋体" pitchFamily="2" charset="-122"/>
                  <a:ea typeface="宋体" pitchFamily="2" charset="-122"/>
                </a:rPr>
                <a:t>=r(</a:t>
              </a:r>
              <a:r>
                <a:rPr lang="en-US" altLang="zh-CN" dirty="0" err="1">
                  <a:latin typeface="宋体" pitchFamily="2" charset="-122"/>
                  <a:ea typeface="宋体" pitchFamily="2" charset="-122"/>
                </a:rPr>
                <a:t>A.i</a:t>
              </a:r>
              <a:r>
                <a:rPr lang="en-US" altLang="zh-CN" dirty="0">
                  <a:latin typeface="宋体" pitchFamily="2" charset="-122"/>
                  <a:ea typeface="宋体" pitchFamily="2" charset="-122"/>
                </a:rPr>
                <a:t>)  </a:t>
              </a:r>
            </a:p>
            <a:p>
              <a:pPr eaLnBrk="1" hangingPunct="1"/>
              <a:r>
                <a:rPr lang="en-US" altLang="zh-CN" dirty="0">
                  <a:latin typeface="宋体" pitchFamily="2" charset="-122"/>
                  <a:ea typeface="宋体" pitchFamily="2" charset="-122"/>
                </a:rPr>
                <a:t>           </a:t>
              </a:r>
              <a:r>
                <a:rPr lang="en-US" altLang="zh-CN" dirty="0" err="1">
                  <a:latin typeface="宋体" pitchFamily="2" charset="-122"/>
                  <a:ea typeface="宋体" pitchFamily="2" charset="-122"/>
                </a:rPr>
                <a:t>Q.i</a:t>
              </a:r>
              <a:r>
                <a:rPr lang="en-US" altLang="zh-CN" dirty="0">
                  <a:latin typeface="宋体" pitchFamily="2" charset="-122"/>
                  <a:ea typeface="宋体" pitchFamily="2" charset="-122"/>
                </a:rPr>
                <a:t>=q(R.s)</a:t>
              </a:r>
            </a:p>
            <a:p>
              <a:pPr eaLnBrk="1" hangingPunct="1"/>
              <a:r>
                <a:rPr lang="en-US" altLang="zh-CN" dirty="0">
                  <a:latin typeface="宋体" pitchFamily="2" charset="-122"/>
                  <a:ea typeface="宋体" pitchFamily="2" charset="-122"/>
                </a:rPr>
                <a:t>           A.s=f(Q.s)</a:t>
              </a:r>
              <a:endParaRPr lang="en-US" altLang="zh-CN" dirty="0">
                <a:latin typeface="Times New Roman" pitchFamily="18" charset="0"/>
                <a:ea typeface="宋体" pitchFamily="2" charset="-122"/>
              </a:endParaRPr>
            </a:p>
          </p:txBody>
        </p:sp>
        <p:sp>
          <p:nvSpPr>
            <p:cNvPr id="28690" name="Line 10"/>
            <p:cNvSpPr>
              <a:spLocks noChangeShapeType="1"/>
            </p:cNvSpPr>
            <p:nvPr/>
          </p:nvSpPr>
          <p:spPr bwMode="auto">
            <a:xfrm>
              <a:off x="1920" y="1824"/>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3051" name="Group 11"/>
          <p:cNvGrpSpPr>
            <a:grpSpLocks/>
          </p:cNvGrpSpPr>
          <p:nvPr/>
        </p:nvGrpSpPr>
        <p:grpSpPr bwMode="auto">
          <a:xfrm>
            <a:off x="3387725" y="3613151"/>
            <a:ext cx="5581651" cy="2876550"/>
            <a:chOff x="799" y="2485"/>
            <a:chExt cx="3516" cy="1812"/>
          </a:xfrm>
        </p:grpSpPr>
        <p:grpSp>
          <p:nvGrpSpPr>
            <p:cNvPr id="28681" name="Group 12"/>
            <p:cNvGrpSpPr>
              <a:grpSpLocks/>
            </p:cNvGrpSpPr>
            <p:nvPr/>
          </p:nvGrpSpPr>
          <p:grpSpPr bwMode="auto">
            <a:xfrm>
              <a:off x="799" y="2485"/>
              <a:ext cx="3516" cy="1812"/>
              <a:chOff x="825" y="2485"/>
              <a:chExt cx="3516" cy="1812"/>
            </a:xfrm>
          </p:grpSpPr>
          <p:sp>
            <p:nvSpPr>
              <p:cNvPr id="28687" name="Text Box 13"/>
              <p:cNvSpPr txBox="1">
                <a:spLocks noChangeArrowheads="1"/>
              </p:cNvSpPr>
              <p:nvPr/>
            </p:nvSpPr>
            <p:spPr bwMode="auto">
              <a:xfrm>
                <a:off x="825" y="2485"/>
                <a:ext cx="959" cy="1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a:latin typeface="宋体" pitchFamily="2" charset="-122"/>
                    <a:ea typeface="宋体" pitchFamily="2" charset="-122"/>
                  </a:rPr>
                  <a:t> </a:t>
                </a:r>
                <a:r>
                  <a:rPr lang="zh-CN" altLang="en-US">
                    <a:latin typeface="宋体" pitchFamily="2" charset="-122"/>
                    <a:ea typeface="宋体" pitchFamily="2" charset="-122"/>
                  </a:rPr>
                  <a:t>产生式</a:t>
                </a:r>
              </a:p>
              <a:p>
                <a:pPr eaLnBrk="1" hangingPunct="1">
                  <a:lnSpc>
                    <a:spcPct val="110000"/>
                  </a:lnSpc>
                </a:pPr>
                <a:r>
                  <a:rPr lang="zh-CN" altLang="en-US">
                    <a:latin typeface="宋体" pitchFamily="2" charset="-122"/>
                    <a:ea typeface="宋体" pitchFamily="2" charset="-122"/>
                  </a:rPr>
                  <a:t> </a:t>
                </a:r>
                <a:r>
                  <a:rPr lang="en-US" altLang="zh-CN">
                    <a:latin typeface="宋体" pitchFamily="2" charset="-122"/>
                    <a:ea typeface="宋体" pitchFamily="2" charset="-122"/>
                  </a:rPr>
                  <a:t>D</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TL</a:t>
                </a:r>
              </a:p>
              <a:p>
                <a:pPr eaLnBrk="1" hangingPunct="1">
                  <a:lnSpc>
                    <a:spcPct val="110000"/>
                  </a:lnSpc>
                </a:pPr>
                <a:r>
                  <a:rPr lang="en-US" altLang="zh-CN">
                    <a:latin typeface="宋体" pitchFamily="2" charset="-122"/>
                    <a:ea typeface="宋体" pitchFamily="2" charset="-122"/>
                  </a:rPr>
                  <a:t> T</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int</a:t>
                </a:r>
              </a:p>
              <a:p>
                <a:pPr eaLnBrk="1" hangingPunct="1">
                  <a:lnSpc>
                    <a:spcPct val="110000"/>
                  </a:lnSpc>
                </a:pPr>
                <a:r>
                  <a:rPr lang="en-US" altLang="zh-CN">
                    <a:latin typeface="宋体" pitchFamily="2" charset="-122"/>
                    <a:ea typeface="宋体" pitchFamily="2" charset="-122"/>
                  </a:rPr>
                  <a:t> T</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real</a:t>
                </a:r>
              </a:p>
              <a:p>
                <a:pPr eaLnBrk="1" hangingPunct="1">
                  <a:lnSpc>
                    <a:spcPct val="110000"/>
                  </a:lnSpc>
                </a:pPr>
                <a:r>
                  <a:rPr lang="en-US" altLang="zh-CN">
                    <a:latin typeface="宋体" pitchFamily="2" charset="-122"/>
                    <a:ea typeface="宋体" pitchFamily="2" charset="-122"/>
                  </a:rPr>
                  <a:t> L</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L</a:t>
                </a:r>
                <a:r>
                  <a:rPr lang="en-US" altLang="zh-CN" baseline="-25000">
                    <a:latin typeface="宋体" pitchFamily="2" charset="-122"/>
                    <a:ea typeface="宋体" pitchFamily="2" charset="-122"/>
                  </a:rPr>
                  <a:t>1</a:t>
                </a:r>
                <a:r>
                  <a:rPr lang="en-US" altLang="zh-CN">
                    <a:latin typeface="宋体" pitchFamily="2" charset="-122"/>
                    <a:ea typeface="宋体" pitchFamily="2" charset="-122"/>
                  </a:rPr>
                  <a:t>,id</a:t>
                </a:r>
              </a:p>
              <a:p>
                <a:pPr eaLnBrk="1" hangingPunct="1"/>
                <a:r>
                  <a:rPr lang="en-US" altLang="zh-CN">
                    <a:latin typeface="宋体" pitchFamily="2" charset="-122"/>
                    <a:ea typeface="宋体" pitchFamily="2" charset="-122"/>
                  </a:rPr>
                  <a:t> </a:t>
                </a:r>
              </a:p>
              <a:p>
                <a:pPr eaLnBrk="1" hangingPunct="1">
                  <a:lnSpc>
                    <a:spcPct val="110000"/>
                  </a:lnSpc>
                </a:pPr>
                <a:r>
                  <a:rPr lang="en-US" altLang="zh-CN">
                    <a:latin typeface="宋体" pitchFamily="2" charset="-122"/>
                    <a:ea typeface="宋体" pitchFamily="2" charset="-122"/>
                  </a:rPr>
                  <a:t> L</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id</a:t>
                </a:r>
                <a:endParaRPr lang="en-US" altLang="zh-CN">
                  <a:latin typeface="Times New Roman" pitchFamily="18" charset="0"/>
                  <a:ea typeface="宋体" pitchFamily="2" charset="-122"/>
                </a:endParaRPr>
              </a:p>
            </p:txBody>
          </p:sp>
          <p:sp>
            <p:nvSpPr>
              <p:cNvPr id="28688" name="Text Box 14"/>
              <p:cNvSpPr txBox="1">
                <a:spLocks noChangeArrowheads="1"/>
              </p:cNvSpPr>
              <p:nvPr/>
            </p:nvSpPr>
            <p:spPr bwMode="auto">
              <a:xfrm>
                <a:off x="1776" y="2485"/>
                <a:ext cx="2565" cy="18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语义规则</a:t>
                </a:r>
              </a:p>
              <a:p>
                <a:pPr eaLnBrk="1" hangingPunct="1">
                  <a:lnSpc>
                    <a:spcPct val="110000"/>
                  </a:lnSpc>
                </a:pPr>
                <a:r>
                  <a:rPr lang="zh-CN" altLang="en-US" dirty="0">
                    <a:latin typeface="宋体" pitchFamily="2" charset="-122"/>
                    <a:ea typeface="宋体" pitchFamily="2" charset="-122"/>
                  </a:rPr>
                  <a:t> </a:t>
                </a:r>
                <a:r>
                  <a:rPr lang="en-US" altLang="zh-CN" dirty="0">
                    <a:latin typeface="宋体" pitchFamily="2" charset="-122"/>
                    <a:ea typeface="宋体" pitchFamily="2" charset="-122"/>
                  </a:rPr>
                  <a:t>L.in=</a:t>
                </a:r>
                <a:r>
                  <a:rPr lang="en-US" altLang="zh-CN" dirty="0" err="1">
                    <a:latin typeface="宋体" pitchFamily="2" charset="-122"/>
                    <a:ea typeface="宋体" pitchFamily="2" charset="-122"/>
                  </a:rPr>
                  <a:t>T.type</a:t>
                </a:r>
                <a:endParaRPr lang="en-US" altLang="zh-CN" dirty="0">
                  <a:latin typeface="宋体" pitchFamily="2" charset="-122"/>
                  <a:ea typeface="宋体" pitchFamily="2" charset="-122"/>
                </a:endParaRP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T.type</a:t>
                </a:r>
                <a:r>
                  <a:rPr lang="en-US" altLang="zh-CN" dirty="0">
                    <a:latin typeface="宋体" pitchFamily="2" charset="-122"/>
                    <a:ea typeface="宋体" pitchFamily="2" charset="-122"/>
                  </a:rPr>
                  <a:t>=integer</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T.type</a:t>
                </a:r>
                <a:r>
                  <a:rPr lang="en-US" altLang="zh-CN" dirty="0">
                    <a:latin typeface="宋体" pitchFamily="2" charset="-122"/>
                    <a:ea typeface="宋体" pitchFamily="2" charset="-122"/>
                  </a:rPr>
                  <a:t>=real</a:t>
                </a:r>
              </a:p>
              <a:p>
                <a:pPr eaLnBrk="1" hangingPunct="1"/>
                <a:r>
                  <a:rPr lang="en-US" altLang="zh-CN" dirty="0">
                    <a:latin typeface="宋体" pitchFamily="2" charset="-122"/>
                    <a:ea typeface="宋体" pitchFamily="2" charset="-122"/>
                  </a:rPr>
                  <a:t> L</a:t>
                </a:r>
                <a:r>
                  <a:rPr lang="en-US" altLang="zh-CN" baseline="-25000" dirty="0">
                    <a:latin typeface="宋体" pitchFamily="2" charset="-122"/>
                    <a:ea typeface="宋体" pitchFamily="2" charset="-122"/>
                  </a:rPr>
                  <a:t>1</a:t>
                </a:r>
                <a:r>
                  <a:rPr lang="en-US" altLang="zh-CN" dirty="0">
                    <a:latin typeface="宋体" pitchFamily="2" charset="-122"/>
                    <a:ea typeface="宋体" pitchFamily="2" charset="-122"/>
                  </a:rPr>
                  <a:t>.in=L.in</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addtype</a:t>
                </a:r>
                <a:r>
                  <a:rPr lang="en-US" altLang="zh-CN" dirty="0">
                    <a:latin typeface="宋体" pitchFamily="2" charset="-122"/>
                    <a:ea typeface="宋体" pitchFamily="2" charset="-122"/>
                  </a:rPr>
                  <a:t>(</a:t>
                </a:r>
                <a:r>
                  <a:rPr lang="en-US" altLang="zh-CN" dirty="0" err="1">
                    <a:latin typeface="宋体" pitchFamily="2" charset="-122"/>
                    <a:ea typeface="宋体" pitchFamily="2" charset="-122"/>
                  </a:rPr>
                  <a:t>id.entry</a:t>
                </a:r>
                <a:r>
                  <a:rPr lang="en-US" altLang="zh-CN" dirty="0" smtClean="0">
                    <a:latin typeface="宋体" pitchFamily="2" charset="-122"/>
                    <a:ea typeface="宋体" pitchFamily="2" charset="-122"/>
                  </a:rPr>
                  <a:t>, L.in</a:t>
                </a:r>
                <a:r>
                  <a:rPr lang="en-US" altLang="zh-CN" dirty="0">
                    <a:latin typeface="宋体" pitchFamily="2" charset="-122"/>
                    <a:ea typeface="宋体" pitchFamily="2" charset="-122"/>
                  </a:rPr>
                  <a:t>)</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addtype</a:t>
                </a:r>
                <a:r>
                  <a:rPr lang="en-US" altLang="zh-CN" dirty="0">
                    <a:latin typeface="宋体" pitchFamily="2" charset="-122"/>
                    <a:ea typeface="宋体" pitchFamily="2" charset="-122"/>
                  </a:rPr>
                  <a:t>(</a:t>
                </a:r>
                <a:r>
                  <a:rPr lang="en-US" altLang="zh-CN" dirty="0" err="1">
                    <a:latin typeface="宋体" pitchFamily="2" charset="-122"/>
                    <a:ea typeface="宋体" pitchFamily="2" charset="-122"/>
                  </a:rPr>
                  <a:t>id.entry</a:t>
                </a:r>
                <a:r>
                  <a:rPr lang="en-US" altLang="zh-CN" dirty="0" smtClean="0">
                    <a:latin typeface="宋体" pitchFamily="2" charset="-122"/>
                    <a:ea typeface="宋体" pitchFamily="2" charset="-122"/>
                  </a:rPr>
                  <a:t>, L.in</a:t>
                </a:r>
                <a:r>
                  <a:rPr lang="en-US" altLang="zh-CN" dirty="0">
                    <a:latin typeface="宋体" pitchFamily="2" charset="-122"/>
                    <a:ea typeface="宋体" pitchFamily="2" charset="-122"/>
                  </a:rPr>
                  <a:t>) </a:t>
                </a:r>
                <a:endParaRPr lang="en-US" altLang="zh-CN" dirty="0">
                  <a:latin typeface="Times New Roman" pitchFamily="18" charset="0"/>
                  <a:ea typeface="宋体" pitchFamily="2" charset="-122"/>
                </a:endParaRPr>
              </a:p>
            </p:txBody>
          </p:sp>
        </p:grpSp>
        <p:sp>
          <p:nvSpPr>
            <p:cNvPr id="28682" name="Line 15"/>
            <p:cNvSpPr>
              <a:spLocks noChangeShapeType="1"/>
            </p:cNvSpPr>
            <p:nvPr/>
          </p:nvSpPr>
          <p:spPr bwMode="auto">
            <a:xfrm>
              <a:off x="816" y="273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3" name="Line 16"/>
            <p:cNvSpPr>
              <a:spLocks noChangeShapeType="1"/>
            </p:cNvSpPr>
            <p:nvPr/>
          </p:nvSpPr>
          <p:spPr bwMode="auto">
            <a:xfrm>
              <a:off x="816" y="297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17"/>
            <p:cNvSpPr>
              <a:spLocks noChangeShapeType="1"/>
            </p:cNvSpPr>
            <p:nvPr/>
          </p:nvSpPr>
          <p:spPr bwMode="auto">
            <a:xfrm>
              <a:off x="816" y="326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18"/>
            <p:cNvSpPr>
              <a:spLocks noChangeShapeType="1"/>
            </p:cNvSpPr>
            <p:nvPr/>
          </p:nvSpPr>
          <p:spPr bwMode="auto">
            <a:xfrm>
              <a:off x="816" y="350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19"/>
            <p:cNvSpPr>
              <a:spLocks noChangeShapeType="1"/>
            </p:cNvSpPr>
            <p:nvPr/>
          </p:nvSpPr>
          <p:spPr bwMode="auto">
            <a:xfrm>
              <a:off x="816" y="398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 name="Rectangle 2"/>
          <p:cNvSpPr txBox="1">
            <a:spLocks noChangeArrowheads="1"/>
          </p:cNvSpPr>
          <p:nvPr/>
        </p:nvSpPr>
        <p:spPr bwMode="auto">
          <a:xfrm>
            <a:off x="304800" y="18864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dirty="0" smtClean="0">
                <a:latin typeface="宋体" pitchFamily="2" charset="-122"/>
              </a:rPr>
              <a:t>语法</a:t>
            </a:r>
            <a:r>
              <a:rPr lang="zh-CN" altLang="en-US" dirty="0">
                <a:latin typeface="宋体" pitchFamily="2" charset="-122"/>
              </a:rPr>
              <a:t>制导</a:t>
            </a:r>
            <a:r>
              <a:rPr lang="zh-CN" altLang="en-US" dirty="0" smtClean="0">
                <a:latin typeface="宋体" pitchFamily="2" charset="-122"/>
              </a:rPr>
              <a:t>定义</a:t>
            </a:r>
            <a:r>
              <a:rPr lang="zh-CN" altLang="en-US" kern="0" dirty="0" smtClean="0"/>
              <a:t>示例：</a:t>
            </a:r>
          </a:p>
        </p:txBody>
      </p:sp>
      <p:pic>
        <p:nvPicPr>
          <p:cNvPr id="156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258255"/>
            <a:ext cx="36671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6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00" y="3630614"/>
            <a:ext cx="31623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wipe(left)">
                                      <p:cBhvr>
                                        <p:cTn id="7" dur="500"/>
                                        <p:tgtEl>
                                          <p:spTgt spid="15667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43044"/>
                                        </p:tgtEl>
                                        <p:attrNameLst>
                                          <p:attrName>style.visibility</p:attrName>
                                        </p:attrNameLst>
                                      </p:cBhvr>
                                      <p:to>
                                        <p:strVal val="visible"/>
                                      </p:to>
                                    </p:set>
                                    <p:animEffect transition="in" filter="wipe(up)">
                                      <p:cBhvr>
                                        <p:cTn id="11" dur="500"/>
                                        <p:tgtEl>
                                          <p:spTgt spid="34304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43048"/>
                                        </p:tgtEl>
                                        <p:attrNameLst>
                                          <p:attrName>style.visibility</p:attrName>
                                        </p:attrNameLst>
                                      </p:cBhvr>
                                      <p:to>
                                        <p:strVal val="visible"/>
                                      </p:to>
                                    </p:set>
                                    <p:animEffect transition="in" filter="wipe(up)">
                                      <p:cBhvr>
                                        <p:cTn id="15" dur="500"/>
                                        <p:tgtEl>
                                          <p:spTgt spid="3430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43042"/>
                                        </p:tgtEl>
                                        <p:attrNameLst>
                                          <p:attrName>style.visibility</p:attrName>
                                        </p:attrNameLst>
                                      </p:cBhvr>
                                      <p:to>
                                        <p:strVal val="visible"/>
                                      </p:to>
                                    </p:set>
                                    <p:animEffect transition="in" filter="wipe(left)">
                                      <p:cBhvr>
                                        <p:cTn id="20" dur="500"/>
                                        <p:tgtEl>
                                          <p:spTgt spid="3430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6675"/>
                                        </p:tgtEl>
                                        <p:attrNameLst>
                                          <p:attrName>style.visibility</p:attrName>
                                        </p:attrNameLst>
                                      </p:cBhvr>
                                      <p:to>
                                        <p:strVal val="visible"/>
                                      </p:to>
                                    </p:set>
                                    <p:animEffect transition="in" filter="wipe(left)">
                                      <p:cBhvr>
                                        <p:cTn id="25" dur="500"/>
                                        <p:tgtEl>
                                          <p:spTgt spid="156675"/>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343051"/>
                                        </p:tgtEl>
                                        <p:attrNameLst>
                                          <p:attrName>style.visibility</p:attrName>
                                        </p:attrNameLst>
                                      </p:cBhvr>
                                      <p:to>
                                        <p:strVal val="visible"/>
                                      </p:to>
                                    </p:set>
                                    <p:animEffect transition="in" filter="wipe(up)">
                                      <p:cBhvr>
                                        <p:cTn id="29" dur="500"/>
                                        <p:tgtEl>
                                          <p:spTgt spid="343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E3AE15C-90E8-49B7-8831-B0ADA550A3C1}" type="slidenum">
              <a:rPr lang="en-US" altLang="zh-CN" sz="1400" b="0" smtClean="0">
                <a:latin typeface="Times New Roman" pitchFamily="18" charset="0"/>
              </a:rPr>
              <a:pPr eaLnBrk="1" hangingPunct="1"/>
              <a:t>29</a:t>
            </a:fld>
            <a:endParaRPr lang="en-US" altLang="zh-CN" sz="1400" b="0" smtClean="0">
              <a:latin typeface="Times New Roman" pitchFamily="18" charset="0"/>
            </a:endParaRPr>
          </a:p>
        </p:txBody>
      </p:sp>
      <p:sp>
        <p:nvSpPr>
          <p:cNvPr id="29699" name="Rectangle 2"/>
          <p:cNvSpPr>
            <a:spLocks noGrp="1" noChangeArrowheads="1"/>
          </p:cNvSpPr>
          <p:nvPr>
            <p:ph type="title"/>
          </p:nvPr>
        </p:nvSpPr>
        <p:spPr>
          <a:xfrm>
            <a:off x="304800" y="152400"/>
            <a:ext cx="8610600" cy="846330"/>
          </a:xfrm>
        </p:spPr>
        <p:txBody>
          <a:bodyPr/>
          <a:lstStyle/>
          <a:p>
            <a:pPr eaLnBrk="1" hangingPunct="1"/>
            <a:r>
              <a:rPr lang="zh-CN" altLang="en-US" sz="3600" dirty="0" smtClean="0">
                <a:latin typeface="宋体" pitchFamily="2" charset="-122"/>
              </a:rPr>
              <a:t>属性计算顺序</a:t>
            </a:r>
            <a:r>
              <a:rPr lang="en-US" altLang="zh-CN" sz="3600" dirty="0" smtClean="0">
                <a:latin typeface="MS Sans Serif"/>
              </a:rPr>
              <a:t>——</a:t>
            </a:r>
            <a:r>
              <a:rPr lang="zh-CN" altLang="en-US" sz="3600" dirty="0" smtClean="0">
                <a:latin typeface="宋体" pitchFamily="2" charset="-122"/>
              </a:rPr>
              <a:t>深度优先遍历分析树</a:t>
            </a:r>
          </a:p>
        </p:txBody>
      </p:sp>
      <p:sp>
        <p:nvSpPr>
          <p:cNvPr id="345091" name="Rectangle 3"/>
          <p:cNvSpPr>
            <a:spLocks noGrp="1" noChangeArrowheads="1"/>
          </p:cNvSpPr>
          <p:nvPr>
            <p:ph type="body" idx="1"/>
          </p:nvPr>
        </p:nvSpPr>
        <p:spPr>
          <a:xfrm>
            <a:off x="376238" y="998730"/>
            <a:ext cx="8335962" cy="5554470"/>
          </a:xfrm>
        </p:spPr>
        <p:txBody>
          <a:bodyPr/>
          <a:lstStyle/>
          <a:p>
            <a:pPr algn="just" eaLnBrk="1" hangingPunct="1">
              <a:buFont typeface="Monotype Sorts" pitchFamily="2" charset="2"/>
              <a:buNone/>
            </a:pPr>
            <a:r>
              <a:rPr kumimoji="0" lang="en-US" altLang="zh-CN" sz="2400" dirty="0" smtClean="0">
                <a:latin typeface="Times New Roman" panose="02020603050405020304" pitchFamily="18" charset="0"/>
                <a:cs typeface="Times New Roman" panose="02020603050405020304" pitchFamily="18" charset="0"/>
              </a:rPr>
              <a:t>    void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deepfirst</a:t>
            </a:r>
            <a:r>
              <a:rPr lang="en-US" altLang="zh-CN" sz="2400" dirty="0" smtClean="0">
                <a:latin typeface="Times New Roman" panose="02020603050405020304" pitchFamily="18" charset="0"/>
                <a:cs typeface="Times New Roman" panose="02020603050405020304" pitchFamily="18" charset="0"/>
              </a:rPr>
              <a:t> (n: node)</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for  (n</a:t>
            </a:r>
            <a:r>
              <a:rPr lang="zh-CN" altLang="en-US" dirty="0" smtClean="0">
                <a:latin typeface="Times New Roman" panose="02020603050405020304" pitchFamily="18" charset="0"/>
                <a:cs typeface="Times New Roman" panose="02020603050405020304" pitchFamily="18" charset="0"/>
              </a:rPr>
              <a:t>的每一个子结点</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，从左到右</a:t>
            </a:r>
            <a:r>
              <a:rPr lang="en-US" altLang="zh-CN" dirty="0" smtClean="0">
                <a:latin typeface="Times New Roman" panose="02020603050405020304" pitchFamily="18" charset="0"/>
                <a:cs typeface="Times New Roman" panose="02020603050405020304" pitchFamily="18" charset="0"/>
              </a:rPr>
              <a:t>) {</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计算</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的继承属性</a:t>
            </a:r>
            <a:r>
              <a:rPr lang="en-US" altLang="zh-CN" dirty="0" smtClean="0">
                <a:latin typeface="Times New Roman" panose="02020603050405020304" pitchFamily="18" charset="0"/>
                <a:cs typeface="Times New Roman" panose="02020603050405020304" pitchFamily="18" charset="0"/>
              </a:rPr>
              <a:t>;</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deepfirst</a:t>
            </a:r>
            <a:r>
              <a:rPr lang="en-US" altLang="zh-CN" dirty="0" smtClean="0">
                <a:latin typeface="Times New Roman" panose="02020603050405020304" pitchFamily="18" charset="0"/>
                <a:cs typeface="Times New Roman" panose="02020603050405020304" pitchFamily="18" charset="0"/>
              </a:rPr>
              <a:t>(m);</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计算</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的综合属性</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a:t>
            </a:r>
          </a:p>
          <a:p>
            <a:pPr lvl="2" eaLnBrk="1" hangingPunct="1">
              <a:buFontTx/>
              <a:buNone/>
            </a:pPr>
            <a:endParaRPr lang="en-US" altLang="zh-CN" sz="1800" dirty="0" smtClean="0">
              <a:latin typeface="Times New Roman" panose="02020603050405020304" pitchFamily="18" charset="0"/>
              <a:cs typeface="Times New Roman" panose="02020603050405020304" pitchFamily="18" charset="0"/>
            </a:endParaRPr>
          </a:p>
          <a:p>
            <a:pPr eaLnBrk="1" hangingPunct="1"/>
            <a:r>
              <a:rPr lang="zh-CN" altLang="en-US" sz="2400" dirty="0" smtClean="0">
                <a:latin typeface="Times New Roman" panose="02020603050405020304" pitchFamily="18" charset="0"/>
                <a:cs typeface="Times New Roman" panose="02020603050405020304" pitchFamily="18" charset="0"/>
              </a:rPr>
              <a:t>以分析树的根结点作为</a:t>
            </a:r>
            <a:r>
              <a:rPr lang="zh-CN" altLang="en-US" sz="2400" dirty="0" smtClean="0">
                <a:solidFill>
                  <a:srgbClr val="0000FF"/>
                </a:solidFill>
                <a:latin typeface="Times New Roman" panose="02020603050405020304" pitchFamily="18" charset="0"/>
                <a:cs typeface="Times New Roman" panose="02020603050405020304" pitchFamily="18" charset="0"/>
              </a:rPr>
              <a:t>实参</a:t>
            </a:r>
            <a:endParaRPr lang="zh-CN" altLang="en-US" sz="2400" dirty="0" smtClean="0">
              <a:latin typeface="Times New Roman" panose="02020603050405020304" pitchFamily="18" charset="0"/>
              <a:cs typeface="Times New Roman" panose="02020603050405020304" pitchFamily="18" charset="0"/>
            </a:endParaRPr>
          </a:p>
          <a:p>
            <a:pPr eaLnBrk="1" hangingPunct="1"/>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属性定义的属性都可以用</a:t>
            </a:r>
            <a:r>
              <a:rPr lang="zh-CN" altLang="en-US" sz="2400" dirty="0" smtClean="0">
                <a:solidFill>
                  <a:srgbClr val="0000FF"/>
                </a:solidFill>
                <a:latin typeface="Times New Roman" panose="02020603050405020304" pitchFamily="18" charset="0"/>
                <a:cs typeface="Times New Roman" panose="02020603050405020304" pitchFamily="18" charset="0"/>
              </a:rPr>
              <a:t>深度优先的顺序</a:t>
            </a:r>
            <a:r>
              <a:rPr lang="zh-CN" altLang="en-US" sz="2400" dirty="0" smtClean="0">
                <a:latin typeface="Times New Roman" panose="02020603050405020304" pitchFamily="18" charset="0"/>
                <a:cs typeface="Times New Roman" panose="02020603050405020304" pitchFamily="18" charset="0"/>
              </a:rPr>
              <a:t>计算。</a:t>
            </a:r>
          </a:p>
          <a:p>
            <a:pPr lvl="1" eaLnBrk="1" hangingPunct="1"/>
            <a:r>
              <a:rPr lang="zh-CN" altLang="en-US" sz="2000" dirty="0" smtClean="0">
                <a:solidFill>
                  <a:srgbClr val="0000FF"/>
                </a:solidFill>
                <a:latin typeface="Times New Roman" panose="02020603050405020304" pitchFamily="18" charset="0"/>
                <a:cs typeface="Times New Roman" panose="02020603050405020304" pitchFamily="18" charset="0"/>
              </a:rPr>
              <a:t>进入</a:t>
            </a:r>
            <a:r>
              <a:rPr lang="zh-CN" altLang="en-US" sz="2000" dirty="0" smtClean="0">
                <a:latin typeface="Times New Roman" panose="02020603050405020304" pitchFamily="18" charset="0"/>
                <a:cs typeface="Times New Roman" panose="02020603050405020304" pitchFamily="18" charset="0"/>
              </a:rPr>
              <a:t>结点前，计算它的继承属性</a:t>
            </a:r>
          </a:p>
          <a:p>
            <a:pPr lvl="1" eaLnBrk="1" hangingPunct="1"/>
            <a:r>
              <a:rPr lang="zh-CN" altLang="en-US" sz="2000" dirty="0" smtClean="0">
                <a:latin typeface="Times New Roman" panose="02020603050405020304" pitchFamily="18" charset="0"/>
                <a:cs typeface="Times New Roman" panose="02020603050405020304" pitchFamily="18" charset="0"/>
              </a:rPr>
              <a:t>从结点</a:t>
            </a:r>
            <a:r>
              <a:rPr lang="zh-CN" altLang="en-US" sz="2000" dirty="0" smtClean="0">
                <a:solidFill>
                  <a:srgbClr val="0000FF"/>
                </a:solidFill>
                <a:latin typeface="Times New Roman" panose="02020603050405020304" pitchFamily="18" charset="0"/>
                <a:cs typeface="Times New Roman" panose="02020603050405020304" pitchFamily="18" charset="0"/>
              </a:rPr>
              <a:t>返回</a:t>
            </a:r>
            <a:r>
              <a:rPr lang="zh-CN" altLang="en-US" sz="2000" dirty="0" smtClean="0">
                <a:latin typeface="Times New Roman" panose="02020603050405020304" pitchFamily="18" charset="0"/>
                <a:cs typeface="Times New Roman" panose="02020603050405020304" pitchFamily="18" charset="0"/>
              </a:rPr>
              <a:t>时，计算它的综合属性</a:t>
            </a: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wipe(up)">
                                      <p:cBhvr>
                                        <p:cTn id="7" dur="500"/>
                                        <p:tgtEl>
                                          <p:spTgt spid="34509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5091">
                                            <p:txEl>
                                              <p:pRg st="1" end="1"/>
                                            </p:txEl>
                                          </p:spTgt>
                                        </p:tgtEl>
                                        <p:attrNameLst>
                                          <p:attrName>style.visibility</p:attrName>
                                        </p:attrNameLst>
                                      </p:cBhvr>
                                      <p:to>
                                        <p:strVal val="visible"/>
                                      </p:to>
                                    </p:set>
                                    <p:animEffect transition="in" filter="wipe(up)">
                                      <p:cBhvr>
                                        <p:cTn id="11" dur="500"/>
                                        <p:tgtEl>
                                          <p:spTgt spid="345091">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5091">
                                            <p:txEl>
                                              <p:pRg st="2" end="2"/>
                                            </p:txEl>
                                          </p:spTgt>
                                        </p:tgtEl>
                                        <p:attrNameLst>
                                          <p:attrName>style.visibility</p:attrName>
                                        </p:attrNameLst>
                                      </p:cBhvr>
                                      <p:to>
                                        <p:strVal val="visible"/>
                                      </p:to>
                                    </p:set>
                                    <p:animEffect transition="in" filter="wipe(up)">
                                      <p:cBhvr>
                                        <p:cTn id="15" dur="500"/>
                                        <p:tgtEl>
                                          <p:spTgt spid="345091">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45091">
                                            <p:txEl>
                                              <p:pRg st="3" end="3"/>
                                            </p:txEl>
                                          </p:spTgt>
                                        </p:tgtEl>
                                        <p:attrNameLst>
                                          <p:attrName>style.visibility</p:attrName>
                                        </p:attrNameLst>
                                      </p:cBhvr>
                                      <p:to>
                                        <p:strVal val="visible"/>
                                      </p:to>
                                    </p:set>
                                    <p:animEffect transition="in" filter="wipe(up)">
                                      <p:cBhvr>
                                        <p:cTn id="19" dur="500"/>
                                        <p:tgtEl>
                                          <p:spTgt spid="345091">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45091">
                                            <p:txEl>
                                              <p:pRg st="4" end="4"/>
                                            </p:txEl>
                                          </p:spTgt>
                                        </p:tgtEl>
                                        <p:attrNameLst>
                                          <p:attrName>style.visibility</p:attrName>
                                        </p:attrNameLst>
                                      </p:cBhvr>
                                      <p:to>
                                        <p:strVal val="visible"/>
                                      </p:to>
                                    </p:set>
                                    <p:animEffect transition="in" filter="wipe(up)">
                                      <p:cBhvr>
                                        <p:cTn id="23" dur="500"/>
                                        <p:tgtEl>
                                          <p:spTgt spid="345091">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45091">
                                            <p:txEl>
                                              <p:pRg st="5" end="5"/>
                                            </p:txEl>
                                          </p:spTgt>
                                        </p:tgtEl>
                                        <p:attrNameLst>
                                          <p:attrName>style.visibility</p:attrName>
                                        </p:attrNameLst>
                                      </p:cBhvr>
                                      <p:to>
                                        <p:strVal val="visible"/>
                                      </p:to>
                                    </p:set>
                                    <p:animEffect transition="in" filter="wipe(up)">
                                      <p:cBhvr>
                                        <p:cTn id="27" dur="500"/>
                                        <p:tgtEl>
                                          <p:spTgt spid="345091">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45091">
                                            <p:txEl>
                                              <p:pRg st="6" end="6"/>
                                            </p:txEl>
                                          </p:spTgt>
                                        </p:tgtEl>
                                        <p:attrNameLst>
                                          <p:attrName>style.visibility</p:attrName>
                                        </p:attrNameLst>
                                      </p:cBhvr>
                                      <p:to>
                                        <p:strVal val="visible"/>
                                      </p:to>
                                    </p:set>
                                    <p:animEffect transition="in" filter="wipe(up)">
                                      <p:cBhvr>
                                        <p:cTn id="31" dur="500"/>
                                        <p:tgtEl>
                                          <p:spTgt spid="345091">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45091">
                                            <p:txEl>
                                              <p:pRg st="7" end="7"/>
                                            </p:txEl>
                                          </p:spTgt>
                                        </p:tgtEl>
                                        <p:attrNameLst>
                                          <p:attrName>style.visibility</p:attrName>
                                        </p:attrNameLst>
                                      </p:cBhvr>
                                      <p:to>
                                        <p:strVal val="visible"/>
                                      </p:to>
                                    </p:set>
                                    <p:animEffect transition="in" filter="wipe(up)">
                                      <p:cBhvr>
                                        <p:cTn id="35" dur="500"/>
                                        <p:tgtEl>
                                          <p:spTgt spid="345091">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45091">
                                            <p:txEl>
                                              <p:pRg st="9" end="9"/>
                                            </p:txEl>
                                          </p:spTgt>
                                        </p:tgtEl>
                                        <p:attrNameLst>
                                          <p:attrName>style.visibility</p:attrName>
                                        </p:attrNameLst>
                                      </p:cBhvr>
                                      <p:to>
                                        <p:strVal val="visible"/>
                                      </p:to>
                                    </p:set>
                                    <p:animEffect transition="in" filter="wipe(up)">
                                      <p:cBhvr>
                                        <p:cTn id="40" dur="500"/>
                                        <p:tgtEl>
                                          <p:spTgt spid="34509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45091">
                                            <p:txEl>
                                              <p:pRg st="10" end="10"/>
                                            </p:txEl>
                                          </p:spTgt>
                                        </p:tgtEl>
                                        <p:attrNameLst>
                                          <p:attrName>style.visibility</p:attrName>
                                        </p:attrNameLst>
                                      </p:cBhvr>
                                      <p:to>
                                        <p:strVal val="visible"/>
                                      </p:to>
                                    </p:set>
                                    <p:animEffect transition="in" filter="wipe(up)">
                                      <p:cBhvr>
                                        <p:cTn id="45" dur="500"/>
                                        <p:tgtEl>
                                          <p:spTgt spid="345091">
                                            <p:txEl>
                                              <p:pRg st="10" end="10"/>
                                            </p:txEl>
                                          </p:spTgt>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45091">
                                            <p:txEl>
                                              <p:pRg st="11" end="11"/>
                                            </p:txEl>
                                          </p:spTgt>
                                        </p:tgtEl>
                                        <p:attrNameLst>
                                          <p:attrName>style.visibility</p:attrName>
                                        </p:attrNameLst>
                                      </p:cBhvr>
                                      <p:to>
                                        <p:strVal val="visible"/>
                                      </p:to>
                                    </p:set>
                                    <p:animEffect transition="in" filter="wipe(up)">
                                      <p:cBhvr>
                                        <p:cTn id="49" dur="500"/>
                                        <p:tgtEl>
                                          <p:spTgt spid="345091">
                                            <p:txEl>
                                              <p:pRg st="11" end="11"/>
                                            </p:txEl>
                                          </p:spTgt>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345091">
                                            <p:txEl>
                                              <p:pRg st="12" end="12"/>
                                            </p:txEl>
                                          </p:spTgt>
                                        </p:tgtEl>
                                        <p:attrNameLst>
                                          <p:attrName>style.visibility</p:attrName>
                                        </p:attrNameLst>
                                      </p:cBhvr>
                                      <p:to>
                                        <p:strVal val="visible"/>
                                      </p:to>
                                    </p:set>
                                    <p:animEffect transition="in" filter="wipe(up)">
                                      <p:cBhvr>
                                        <p:cTn id="53" dur="500"/>
                                        <p:tgtEl>
                                          <p:spTgt spid="3450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D341BAE-5D76-4225-8CAB-44945B4F62C0}" type="slidenum">
              <a:rPr lang="en-US" altLang="zh-CN" sz="1400" b="0" smtClean="0">
                <a:latin typeface="Times New Roman" pitchFamily="18" charset="0"/>
              </a:rPr>
              <a:pPr eaLnBrk="1" hangingPunct="1"/>
              <a:t>3</a:t>
            </a:fld>
            <a:endParaRPr lang="en-US" altLang="zh-CN" sz="1400" b="0" smtClean="0">
              <a:latin typeface="Times New Roman" pitchFamily="18" charset="0"/>
            </a:endParaRPr>
          </a:p>
        </p:txBody>
      </p:sp>
      <p:sp>
        <p:nvSpPr>
          <p:cNvPr id="4099" name="Rectangle 2"/>
          <p:cNvSpPr>
            <a:spLocks noGrp="1" noChangeArrowheads="1"/>
          </p:cNvSpPr>
          <p:nvPr>
            <p:ph type="title"/>
          </p:nvPr>
        </p:nvSpPr>
        <p:spPr/>
        <p:txBody>
          <a:bodyPr/>
          <a:lstStyle/>
          <a:p>
            <a:pPr eaLnBrk="1" hangingPunct="1"/>
            <a:r>
              <a:rPr lang="zh-CN" altLang="en-US" dirty="0" smtClean="0"/>
              <a:t>语法制导翻译概述</a:t>
            </a:r>
          </a:p>
        </p:txBody>
      </p:sp>
      <p:sp>
        <p:nvSpPr>
          <p:cNvPr id="185347" name="Rectangle 3"/>
          <p:cNvSpPr>
            <a:spLocks noGrp="1" noChangeArrowheads="1"/>
          </p:cNvSpPr>
          <p:nvPr>
            <p:ph type="body" idx="1"/>
          </p:nvPr>
        </p:nvSpPr>
        <p:spPr>
          <a:xfrm>
            <a:off x="228600" y="1088739"/>
            <a:ext cx="8686800" cy="5445605"/>
          </a:xfrm>
        </p:spPr>
        <p:txBody>
          <a:bodyPr/>
          <a:lstStyle/>
          <a:p>
            <a:pPr eaLnBrk="1" hangingPunct="1">
              <a:lnSpc>
                <a:spcPct val="90000"/>
              </a:lnSpc>
            </a:pPr>
            <a:r>
              <a:rPr lang="zh-CN" altLang="en-US" sz="2400" dirty="0" smtClean="0">
                <a:latin typeface="宋体" pitchFamily="2" charset="-122"/>
              </a:rPr>
              <a:t>语义分析涉及到语言的语义</a:t>
            </a:r>
          </a:p>
          <a:p>
            <a:pPr eaLnBrk="1" hangingPunct="1">
              <a:lnSpc>
                <a:spcPct val="90000"/>
              </a:lnSpc>
            </a:pPr>
            <a:r>
              <a:rPr lang="zh-CN" altLang="en-US" sz="2400" dirty="0" smtClean="0">
                <a:latin typeface="宋体" pitchFamily="2" charset="-122"/>
              </a:rPr>
              <a:t>形式语义学的研究开始于</a:t>
            </a:r>
            <a:r>
              <a:rPr lang="en-US" altLang="zh-CN" sz="2400" dirty="0" smtClean="0">
                <a:latin typeface="宋体" pitchFamily="2" charset="-122"/>
              </a:rPr>
              <a:t>20</a:t>
            </a:r>
            <a:r>
              <a:rPr lang="zh-CN" altLang="en-US" sz="2400" dirty="0" smtClean="0">
                <a:latin typeface="宋体" pitchFamily="2" charset="-122"/>
              </a:rPr>
              <a:t>世纪</a:t>
            </a:r>
            <a:r>
              <a:rPr lang="en-US" altLang="zh-CN" sz="2400" dirty="0" smtClean="0">
                <a:latin typeface="宋体" pitchFamily="2" charset="-122"/>
              </a:rPr>
              <a:t>60</a:t>
            </a:r>
            <a:r>
              <a:rPr lang="zh-CN" altLang="en-US" sz="2400" dirty="0" smtClean="0">
                <a:latin typeface="宋体" pitchFamily="2" charset="-122"/>
              </a:rPr>
              <a:t>年代初</a:t>
            </a:r>
          </a:p>
          <a:p>
            <a:pPr eaLnBrk="1" hangingPunct="1">
              <a:lnSpc>
                <a:spcPct val="90000"/>
              </a:lnSpc>
            </a:pPr>
            <a:r>
              <a:rPr lang="zh-CN" altLang="en-US" sz="2400" dirty="0" smtClean="0">
                <a:latin typeface="宋体" pitchFamily="2" charset="-122"/>
              </a:rPr>
              <a:t>形式语义学可以分为四类</a:t>
            </a:r>
          </a:p>
          <a:p>
            <a:pPr lvl="1" eaLnBrk="1" hangingPunct="1">
              <a:lnSpc>
                <a:spcPct val="90000"/>
              </a:lnSpc>
            </a:pPr>
            <a:r>
              <a:rPr lang="zh-CN" altLang="en-US" sz="2000" dirty="0" smtClean="0">
                <a:latin typeface="宋体" pitchFamily="2" charset="-122"/>
              </a:rPr>
              <a:t>操作语义学：</a:t>
            </a:r>
            <a:r>
              <a:rPr lang="zh-CN" altLang="zh-CN" sz="2000" dirty="0" smtClean="0"/>
              <a:t>通过</a:t>
            </a:r>
            <a:r>
              <a:rPr lang="zh-CN" altLang="zh-CN" sz="2000" dirty="0"/>
              <a:t>语言的实现方式（即语言成分所对应的计算机的操作）定义语言成分的语义，着重模拟数据加工过程中计算机系统的</a:t>
            </a:r>
            <a:r>
              <a:rPr lang="zh-CN" altLang="zh-CN" sz="2000" dirty="0" smtClean="0"/>
              <a:t>操作</a:t>
            </a:r>
            <a:r>
              <a:rPr lang="zh-CN" altLang="en-US" sz="2000" dirty="0" smtClean="0"/>
              <a:t>。</a:t>
            </a:r>
            <a:endParaRPr lang="en-US" altLang="zh-CN" sz="2000" dirty="0" smtClean="0"/>
          </a:p>
          <a:p>
            <a:pPr lvl="1" eaLnBrk="1" hangingPunct="1">
              <a:lnSpc>
                <a:spcPct val="90000"/>
              </a:lnSpc>
            </a:pPr>
            <a:r>
              <a:rPr lang="zh-CN" altLang="en-US" sz="2000" dirty="0" smtClean="0">
                <a:latin typeface="宋体" pitchFamily="2" charset="-122"/>
              </a:rPr>
              <a:t>指称语义学：</a:t>
            </a:r>
            <a:r>
              <a:rPr lang="zh-CN" altLang="zh-CN" sz="2000" dirty="0" smtClean="0"/>
              <a:t>通过</a:t>
            </a:r>
            <a:r>
              <a:rPr lang="zh-CN" altLang="zh-CN" sz="2000" dirty="0"/>
              <a:t>执行语言成分所得到的最终效果来定义该语言成分的语义，主要描述数据加工的结果，而不是加工过程的细节。</a:t>
            </a:r>
            <a:endParaRPr lang="en-US" altLang="zh-CN" sz="2000" dirty="0" smtClean="0">
              <a:latin typeface="宋体" pitchFamily="2" charset="-122"/>
            </a:endParaRPr>
          </a:p>
          <a:p>
            <a:pPr lvl="1" eaLnBrk="1" hangingPunct="1">
              <a:lnSpc>
                <a:spcPct val="90000"/>
              </a:lnSpc>
            </a:pPr>
            <a:r>
              <a:rPr lang="zh-CN" altLang="zh-CN" sz="2000" dirty="0"/>
              <a:t>代数语义</a:t>
            </a:r>
            <a:r>
              <a:rPr lang="zh-CN" altLang="zh-CN" sz="2000" dirty="0" smtClean="0"/>
              <a:t>学</a:t>
            </a:r>
            <a:r>
              <a:rPr lang="zh-CN" altLang="en-US" sz="2000" dirty="0" smtClean="0"/>
              <a:t>：</a:t>
            </a:r>
            <a:r>
              <a:rPr lang="zh-CN" altLang="zh-CN" sz="2000" dirty="0" smtClean="0"/>
              <a:t>用</a:t>
            </a:r>
            <a:r>
              <a:rPr lang="zh-CN" altLang="zh-CN" sz="2000" dirty="0"/>
              <a:t>代数公理刻画语言成分的语义，主要研究抽象数据类型的代数规范，可看作是指称语义学的一个</a:t>
            </a:r>
            <a:r>
              <a:rPr lang="zh-CN" altLang="zh-CN" sz="2000" dirty="0" smtClean="0"/>
              <a:t>分支</a:t>
            </a:r>
            <a:r>
              <a:rPr lang="zh-CN" altLang="en-US" sz="2000" dirty="0" smtClean="0"/>
              <a:t>。</a:t>
            </a:r>
            <a:endParaRPr lang="en-US" altLang="zh-CN" sz="2000" dirty="0" smtClean="0">
              <a:latin typeface="宋体" pitchFamily="2" charset="-122"/>
            </a:endParaRPr>
          </a:p>
          <a:p>
            <a:pPr lvl="1" eaLnBrk="1" hangingPunct="1">
              <a:lnSpc>
                <a:spcPct val="90000"/>
              </a:lnSpc>
            </a:pPr>
            <a:r>
              <a:rPr lang="zh-CN" altLang="en-US" sz="2000" dirty="0" smtClean="0">
                <a:latin typeface="宋体" pitchFamily="2" charset="-122"/>
              </a:rPr>
              <a:t>公理语义学：</a:t>
            </a:r>
            <a:r>
              <a:rPr lang="zh-CN" altLang="zh-CN" sz="2000" dirty="0"/>
              <a:t>采用公理化方法描述程序对数据的加工，用公理系统定义程序设计语言的语义，另外，公理语义学还研究和寻求适用于描述程序语义、便于语义推导的逻辑</a:t>
            </a:r>
            <a:r>
              <a:rPr lang="zh-CN" altLang="zh-CN" sz="2000" dirty="0" smtClean="0"/>
              <a:t>语言</a:t>
            </a:r>
            <a:r>
              <a:rPr lang="zh-CN" altLang="en-US" sz="2000" dirty="0" smtClean="0"/>
              <a:t>。</a:t>
            </a:r>
            <a:endParaRPr lang="en-US" altLang="zh-CN" sz="2000" dirty="0" smtClean="0"/>
          </a:p>
          <a:p>
            <a:pPr eaLnBrk="1" hangingPunct="1">
              <a:lnSpc>
                <a:spcPct val="90000"/>
              </a:lnSpc>
            </a:pPr>
            <a:r>
              <a:rPr lang="zh-CN" altLang="en-US" sz="2400" dirty="0" smtClean="0">
                <a:latin typeface="宋体" pitchFamily="2" charset="-122"/>
              </a:rPr>
              <a:t>语法制导翻译技术</a:t>
            </a:r>
          </a:p>
          <a:p>
            <a:pPr lvl="1" eaLnBrk="1" hangingPunct="1">
              <a:lnSpc>
                <a:spcPct val="90000"/>
              </a:lnSpc>
            </a:pPr>
            <a:r>
              <a:rPr lang="zh-CN" altLang="en-US" sz="2000" dirty="0" smtClean="0">
                <a:latin typeface="宋体" pitchFamily="2" charset="-122"/>
              </a:rPr>
              <a:t>多数编译程序普遍采用的一种技术</a:t>
            </a:r>
          </a:p>
          <a:p>
            <a:pPr lvl="1" eaLnBrk="1" hangingPunct="1">
              <a:lnSpc>
                <a:spcPct val="90000"/>
              </a:lnSpc>
            </a:pPr>
            <a:r>
              <a:rPr lang="zh-CN" altLang="en-US" sz="2000" dirty="0" smtClean="0">
                <a:latin typeface="宋体" pitchFamily="2" charset="-122"/>
              </a:rPr>
              <a:t>比较接近形式化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up)">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wipe(up)">
                                      <p:cBhvr>
                                        <p:cTn id="12" dur="500"/>
                                        <p:tgtEl>
                                          <p:spTgt spid="18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wipe(up)">
                                      <p:cBhvr>
                                        <p:cTn id="17" dur="500"/>
                                        <p:tgtEl>
                                          <p:spTgt spid="185347">
                                            <p:txEl>
                                              <p:pRg st="2" end="2"/>
                                            </p:txEl>
                                          </p:spTgt>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85347">
                                            <p:txEl>
                                              <p:pRg st="3" end="3"/>
                                            </p:txEl>
                                          </p:spTgt>
                                        </p:tgtEl>
                                        <p:attrNameLst>
                                          <p:attrName>style.visibility</p:attrName>
                                        </p:attrNameLst>
                                      </p:cBhvr>
                                      <p:to>
                                        <p:strVal val="visible"/>
                                      </p:to>
                                    </p:set>
                                    <p:animEffect transition="in" filter="wipe(up)">
                                      <p:cBhvr>
                                        <p:cTn id="21" dur="500"/>
                                        <p:tgtEl>
                                          <p:spTgt spid="185347">
                                            <p:txEl>
                                              <p:pRg st="3" end="3"/>
                                            </p:txEl>
                                          </p:spTgt>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85347">
                                            <p:txEl>
                                              <p:pRg st="4" end="4"/>
                                            </p:txEl>
                                          </p:spTgt>
                                        </p:tgtEl>
                                        <p:attrNameLst>
                                          <p:attrName>style.visibility</p:attrName>
                                        </p:attrNameLst>
                                      </p:cBhvr>
                                      <p:to>
                                        <p:strVal val="visible"/>
                                      </p:to>
                                    </p:set>
                                    <p:animEffect transition="in" filter="wipe(up)">
                                      <p:cBhvr>
                                        <p:cTn id="25" dur="500"/>
                                        <p:tgtEl>
                                          <p:spTgt spid="185347">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85347">
                                            <p:txEl>
                                              <p:pRg st="5" end="5"/>
                                            </p:txEl>
                                          </p:spTgt>
                                        </p:tgtEl>
                                        <p:attrNameLst>
                                          <p:attrName>style.visibility</p:attrName>
                                        </p:attrNameLst>
                                      </p:cBhvr>
                                      <p:to>
                                        <p:strVal val="visible"/>
                                      </p:to>
                                    </p:set>
                                    <p:animEffect transition="in" filter="wipe(up)">
                                      <p:cBhvr>
                                        <p:cTn id="29" dur="500"/>
                                        <p:tgtEl>
                                          <p:spTgt spid="185347">
                                            <p:txEl>
                                              <p:pRg st="5" end="5"/>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85347">
                                            <p:txEl>
                                              <p:pRg st="6" end="6"/>
                                            </p:txEl>
                                          </p:spTgt>
                                        </p:tgtEl>
                                        <p:attrNameLst>
                                          <p:attrName>style.visibility</p:attrName>
                                        </p:attrNameLst>
                                      </p:cBhvr>
                                      <p:to>
                                        <p:strVal val="visible"/>
                                      </p:to>
                                    </p:set>
                                    <p:animEffect transition="in" filter="wipe(up)">
                                      <p:cBhvr>
                                        <p:cTn id="33" dur="500"/>
                                        <p:tgtEl>
                                          <p:spTgt spid="185347">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85347">
                                            <p:txEl>
                                              <p:pRg st="7" end="7"/>
                                            </p:txEl>
                                          </p:spTgt>
                                        </p:tgtEl>
                                        <p:attrNameLst>
                                          <p:attrName>style.visibility</p:attrName>
                                        </p:attrNameLst>
                                      </p:cBhvr>
                                      <p:to>
                                        <p:strVal val="visible"/>
                                      </p:to>
                                    </p:set>
                                    <p:animEffect transition="in" filter="wipe(up)">
                                      <p:cBhvr>
                                        <p:cTn id="38" dur="500"/>
                                        <p:tgtEl>
                                          <p:spTgt spid="185347">
                                            <p:txEl>
                                              <p:pRg st="7" end="7"/>
                                            </p:txEl>
                                          </p:spTgt>
                                        </p:tgtEl>
                                      </p:cBhvr>
                                    </p:animEffect>
                                  </p:childTnLst>
                                </p:cTn>
                              </p:par>
                            </p:childTnLst>
                          </p:cTn>
                        </p:par>
                        <p:par>
                          <p:cTn id="39" fill="hold" nodeType="after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85347">
                                            <p:txEl>
                                              <p:pRg st="8" end="8"/>
                                            </p:txEl>
                                          </p:spTgt>
                                        </p:tgtEl>
                                        <p:attrNameLst>
                                          <p:attrName>style.visibility</p:attrName>
                                        </p:attrNameLst>
                                      </p:cBhvr>
                                      <p:to>
                                        <p:strVal val="visible"/>
                                      </p:to>
                                    </p:set>
                                    <p:animEffect transition="in" filter="wipe(up)">
                                      <p:cBhvr>
                                        <p:cTn id="42" dur="500"/>
                                        <p:tgtEl>
                                          <p:spTgt spid="185347">
                                            <p:txEl>
                                              <p:pRg st="8" end="8"/>
                                            </p:txEl>
                                          </p:spTgt>
                                        </p:tgtEl>
                                      </p:cBhvr>
                                    </p:animEffect>
                                  </p:childTnLst>
                                </p:cTn>
                              </p:par>
                            </p:childTnLst>
                          </p:cTn>
                        </p:par>
                        <p:par>
                          <p:cTn id="43" fill="hold" nodeType="afterGroup">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185347">
                                            <p:txEl>
                                              <p:pRg st="9" end="9"/>
                                            </p:txEl>
                                          </p:spTgt>
                                        </p:tgtEl>
                                        <p:attrNameLst>
                                          <p:attrName>style.visibility</p:attrName>
                                        </p:attrNameLst>
                                      </p:cBhvr>
                                      <p:to>
                                        <p:strVal val="visible"/>
                                      </p:to>
                                    </p:set>
                                    <p:animEffect transition="in" filter="wipe(up)">
                                      <p:cBhvr>
                                        <p:cTn id="46" dur="500"/>
                                        <p:tgtEl>
                                          <p:spTgt spid="185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uiExpand="1"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AA06325-53EC-428C-86BB-506DDC1CBE15}" type="slidenum">
              <a:rPr lang="en-US" altLang="zh-CN" sz="1400" b="0" smtClean="0">
                <a:latin typeface="Times New Roman" pitchFamily="18" charset="0"/>
              </a:rPr>
              <a:pPr eaLnBrk="1" hangingPunct="1"/>
              <a:t>30</a:t>
            </a:fld>
            <a:endParaRPr lang="en-US" altLang="zh-CN" sz="1400" b="0" smtClean="0">
              <a:latin typeface="Times New Roman" pitchFamily="18" charset="0"/>
            </a:endParaRPr>
          </a:p>
        </p:txBody>
      </p:sp>
      <p:sp>
        <p:nvSpPr>
          <p:cNvPr id="30723"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5.1.5</a:t>
            </a:r>
            <a:r>
              <a:rPr lang="en-US" altLang="zh-CN" dirty="0" smtClean="0">
                <a:latin typeface="宋体" pitchFamily="2" charset="-122"/>
              </a:rPr>
              <a:t> </a:t>
            </a:r>
            <a:r>
              <a:rPr lang="zh-CN" altLang="en-US" dirty="0" smtClean="0">
                <a:latin typeface="宋体" pitchFamily="2" charset="-122"/>
              </a:rPr>
              <a:t>翻译</a:t>
            </a:r>
            <a:r>
              <a:rPr lang="zh-CN" altLang="en-US" dirty="0" smtClean="0">
                <a:latin typeface="宋体" pitchFamily="2" charset="-122"/>
              </a:rPr>
              <a:t>方案</a:t>
            </a:r>
            <a:endParaRPr lang="zh-CN" altLang="en-US" dirty="0" smtClean="0">
              <a:latin typeface="楷体_GB2312" pitchFamily="49" charset="-122"/>
              <a:ea typeface="楷体_GB2312" pitchFamily="49" charset="-122"/>
            </a:endParaRPr>
          </a:p>
        </p:txBody>
      </p:sp>
      <p:sp>
        <p:nvSpPr>
          <p:cNvPr id="347139" name="Rectangle 3"/>
          <p:cNvSpPr>
            <a:spLocks noGrp="1" noChangeArrowheads="1"/>
          </p:cNvSpPr>
          <p:nvPr>
            <p:ph type="body" idx="1"/>
          </p:nvPr>
        </p:nvSpPr>
        <p:spPr/>
        <p:txBody>
          <a:bodyPr/>
          <a:lstStyle/>
          <a:p>
            <a:pPr algn="just" eaLnBrk="1" hangingPunct="1"/>
            <a:r>
              <a:rPr lang="zh-CN" altLang="en-US" dirty="0" smtClean="0">
                <a:latin typeface="宋体" pitchFamily="2" charset="-122"/>
              </a:rPr>
              <a:t>上下文无关文法的一种便于翻译的书写形式</a:t>
            </a:r>
          </a:p>
          <a:p>
            <a:pPr algn="just" eaLnBrk="1" hangingPunct="1"/>
            <a:r>
              <a:rPr lang="zh-CN" altLang="en-US" dirty="0" smtClean="0">
                <a:latin typeface="宋体" pitchFamily="2" charset="-122"/>
              </a:rPr>
              <a:t>属性与文法符号相对应</a:t>
            </a:r>
          </a:p>
          <a:p>
            <a:pPr algn="just" eaLnBrk="1" hangingPunct="1"/>
            <a:r>
              <a:rPr lang="zh-CN" altLang="en-US" dirty="0" smtClean="0">
                <a:latin typeface="宋体" pitchFamily="2" charset="-122"/>
              </a:rPr>
              <a:t>语义动作括在花括号中，并插入到产生式右部某个合适的位置上</a:t>
            </a:r>
          </a:p>
          <a:p>
            <a:pPr lvl="1" algn="just" eaLnBrk="1" hangingPunct="1"/>
            <a:endParaRPr lang="zh-CN" altLang="en-US" dirty="0" smtClean="0">
              <a:latin typeface="宋体" pitchFamily="2" charset="-122"/>
            </a:endParaRPr>
          </a:p>
          <a:p>
            <a:pPr algn="just" eaLnBrk="1" hangingPunct="1"/>
            <a:r>
              <a:rPr lang="zh-CN" altLang="en-US" dirty="0" smtClean="0">
                <a:latin typeface="宋体" pitchFamily="2" charset="-122"/>
              </a:rPr>
              <a:t>给出了使用语义规则进行属性计算的顺序</a:t>
            </a:r>
          </a:p>
          <a:p>
            <a:pPr lvl="1" algn="just" eaLnBrk="1" hangingPunct="1"/>
            <a:endParaRPr lang="zh-CN" altLang="en-US" dirty="0" smtClean="0">
              <a:latin typeface="宋体" pitchFamily="2" charset="-122"/>
            </a:endParaRPr>
          </a:p>
          <a:p>
            <a:pPr eaLnBrk="1" hangingPunct="1">
              <a:buNone/>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wipe(up)">
                                      <p:cBhvr>
                                        <p:cTn id="7" dur="500"/>
                                        <p:tgtEl>
                                          <p:spTgt spid="347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wipe(up)">
                                      <p:cBhvr>
                                        <p:cTn id="12" dur="500"/>
                                        <p:tgtEl>
                                          <p:spTgt spid="347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Effect transition="in" filter="wipe(up)">
                                      <p:cBhvr>
                                        <p:cTn id="17" dur="500"/>
                                        <p:tgtEl>
                                          <p:spTgt spid="347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7139">
                                            <p:txEl>
                                              <p:pRg st="4" end="4"/>
                                            </p:txEl>
                                          </p:spTgt>
                                        </p:tgtEl>
                                        <p:attrNameLst>
                                          <p:attrName>style.visibility</p:attrName>
                                        </p:attrNameLst>
                                      </p:cBhvr>
                                      <p:to>
                                        <p:strVal val="visible"/>
                                      </p:to>
                                    </p:set>
                                    <p:animEffect transition="in" filter="wipe(up)">
                                      <p:cBhvr>
                                        <p:cTn id="22" dur="500"/>
                                        <p:tgtEl>
                                          <p:spTgt spid="347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FA2D98C-27A4-41BE-9D8C-9C2F6B0F2A63}" type="slidenum">
              <a:rPr lang="en-US" altLang="zh-CN" sz="1400" b="0" smtClean="0">
                <a:latin typeface="Times New Roman" pitchFamily="18" charset="0"/>
              </a:rPr>
              <a:pPr eaLnBrk="1" hangingPunct="1"/>
              <a:t>31</a:t>
            </a:fld>
            <a:endParaRPr lang="en-US" altLang="zh-CN" sz="1400" b="0" smtClean="0">
              <a:latin typeface="Times New Roman" pitchFamily="18" charset="0"/>
            </a:endParaRPr>
          </a:p>
        </p:txBody>
      </p:sp>
      <p:sp>
        <p:nvSpPr>
          <p:cNvPr id="31747" name="Rectangle 2"/>
          <p:cNvSpPr>
            <a:spLocks noGrp="1" noChangeArrowheads="1"/>
          </p:cNvSpPr>
          <p:nvPr>
            <p:ph type="title"/>
          </p:nvPr>
        </p:nvSpPr>
        <p:spPr>
          <a:xfrm>
            <a:off x="4176713" y="152400"/>
            <a:ext cx="4768850" cy="2619376"/>
          </a:xfrm>
        </p:spPr>
        <p:txBody>
          <a:bodyPr/>
          <a:lstStyle/>
          <a:p>
            <a:pPr eaLnBrk="1" hangingPunct="1"/>
            <a:r>
              <a:rPr lang="zh-CN" altLang="en-US" sz="2800" dirty="0" smtClean="0">
                <a:solidFill>
                  <a:schemeClr val="tx1"/>
                </a:solidFill>
                <a:latin typeface="Times New Roman" panose="02020603050405020304" pitchFamily="18" charset="0"/>
                <a:cs typeface="Times New Roman" panose="02020603050405020304" pitchFamily="18" charset="0"/>
              </a:rPr>
              <a:t>一个简单的翻译方案：</a:t>
            </a:r>
            <a:br>
              <a:rPr lang="zh-CN" altLang="en-US" sz="2800" dirty="0" smtClean="0">
                <a:solidFill>
                  <a:schemeClr val="tx1"/>
                </a:solidFill>
                <a:latin typeface="Times New Roman" panose="02020603050405020304" pitchFamily="18" charset="0"/>
                <a:cs typeface="Times New Roman" panose="02020603050405020304" pitchFamily="18" charset="0"/>
              </a:rPr>
            </a:br>
            <a:r>
              <a:rPr lang="zh-CN" altLang="en-US"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E</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chemeClr val="tx1"/>
                </a:solidFill>
                <a:latin typeface="Times New Roman" panose="02020603050405020304" pitchFamily="18" charset="0"/>
                <a:cs typeface="Times New Roman" panose="02020603050405020304" pitchFamily="18" charset="0"/>
              </a:rPr>
              <a:t>TR</a:t>
            </a:r>
            <a:r>
              <a:rPr lang="en-US" altLang="zh-CN" sz="2800" dirty="0" smtClean="0">
                <a:solidFill>
                  <a:schemeClr val="tx1"/>
                </a:solidFill>
                <a:latin typeface="Times New Roman" panose="02020603050405020304" pitchFamily="18" charset="0"/>
                <a:cs typeface="Times New Roman" panose="02020603050405020304" pitchFamily="18" charset="0"/>
              </a:rPr>
              <a:t/>
            </a:r>
            <a:br>
              <a:rPr lang="en-US" altLang="zh-CN" sz="2800" dirty="0" smtClean="0">
                <a:solidFill>
                  <a:schemeClr val="tx1"/>
                </a:solidFill>
                <a:latin typeface="Times New Roman" panose="02020603050405020304" pitchFamily="18" charset="0"/>
                <a:cs typeface="Times New Roman" panose="02020603050405020304" pitchFamily="18" charset="0"/>
              </a:rPr>
            </a:b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R</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 +</a:t>
            </a:r>
            <a:r>
              <a:rPr lang="en-US" altLang="zh-CN" sz="2400" dirty="0" smtClean="0">
                <a:solidFill>
                  <a:schemeClr val="tx1"/>
                </a:solidFill>
                <a:latin typeface="Times New Roman" panose="02020603050405020304" pitchFamily="18" charset="0"/>
                <a:cs typeface="Times New Roman" panose="02020603050405020304" pitchFamily="18" charset="0"/>
              </a:rPr>
              <a:t>T { print('+') } R</a:t>
            </a:r>
            <a:r>
              <a:rPr lang="en-US" altLang="zh-CN" sz="2400" baseline="-25000" dirty="0" smtClean="0">
                <a:solidFill>
                  <a:schemeClr val="tx1"/>
                </a:solidFill>
                <a:latin typeface="Times New Roman" panose="02020603050405020304" pitchFamily="18" charset="0"/>
                <a:cs typeface="Times New Roman" panose="02020603050405020304" pitchFamily="18" charset="0"/>
              </a:rPr>
              <a:t>1</a:t>
            </a:r>
            <a:r>
              <a:rPr lang="en-US" altLang="zh-CN" sz="2400" dirty="0" smtClean="0">
                <a:solidFill>
                  <a:schemeClr val="tx1"/>
                </a:solidFill>
                <a:latin typeface="Times New Roman" panose="02020603050405020304" pitchFamily="18" charset="0"/>
                <a:cs typeface="Times New Roman" panose="02020603050405020304" pitchFamily="18" charset="0"/>
              </a:rPr>
              <a:t> </a:t>
            </a:r>
            <a:br>
              <a:rPr lang="en-US" altLang="zh-CN" sz="2400" dirty="0" smtClean="0">
                <a:solidFill>
                  <a:schemeClr val="tx1"/>
                </a:solidFill>
                <a:latin typeface="Times New Roman" panose="02020603050405020304" pitchFamily="18" charset="0"/>
                <a:cs typeface="Times New Roman" panose="02020603050405020304" pitchFamily="18" charset="0"/>
              </a:rPr>
            </a:br>
            <a:r>
              <a:rPr lang="en-US" altLang="zh-CN" sz="2400" dirty="0" smtClean="0">
                <a:solidFill>
                  <a:schemeClr val="tx1"/>
                </a:solidFill>
                <a:latin typeface="Times New Roman" panose="02020603050405020304" pitchFamily="18" charset="0"/>
                <a:cs typeface="Times New Roman" panose="02020603050405020304" pitchFamily="18" charset="0"/>
              </a:rPr>
              <a:t>          | </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chemeClr val="tx1"/>
                </a:solidFill>
                <a:latin typeface="Times New Roman" panose="02020603050405020304" pitchFamily="18" charset="0"/>
                <a:cs typeface="Times New Roman" panose="02020603050405020304" pitchFamily="18" charset="0"/>
              </a:rPr>
              <a:t>T { print('-') } R</a:t>
            </a:r>
            <a:r>
              <a:rPr lang="en-US" altLang="zh-CN" sz="2400" baseline="-25000" dirty="0" smtClean="0">
                <a:solidFill>
                  <a:schemeClr val="tx1"/>
                </a:solidFill>
                <a:latin typeface="Times New Roman" panose="02020603050405020304" pitchFamily="18" charset="0"/>
                <a:cs typeface="Times New Roman" panose="02020603050405020304" pitchFamily="18" charset="0"/>
              </a:rPr>
              <a:t>1</a:t>
            </a:r>
            <a:r>
              <a:rPr lang="en-US" altLang="zh-CN" sz="2400" dirty="0" smtClean="0">
                <a:solidFill>
                  <a:schemeClr val="tx1"/>
                </a:solidFill>
                <a:latin typeface="Times New Roman" panose="02020603050405020304" pitchFamily="18" charset="0"/>
                <a:cs typeface="Times New Roman" panose="02020603050405020304" pitchFamily="18" charset="0"/>
              </a:rPr>
              <a:t> </a:t>
            </a:r>
            <a:br>
              <a:rPr lang="en-US" altLang="zh-CN" sz="2400" dirty="0" smtClean="0">
                <a:solidFill>
                  <a:schemeClr val="tx1"/>
                </a:solidFill>
                <a:latin typeface="Times New Roman" panose="02020603050405020304" pitchFamily="18" charset="0"/>
                <a:cs typeface="Times New Roman" panose="02020603050405020304" pitchFamily="18" charset="0"/>
              </a:rPr>
            </a:br>
            <a:r>
              <a:rPr lang="en-US" altLang="zh-CN" sz="2400" dirty="0" smtClean="0">
                <a:solidFill>
                  <a:schemeClr val="tx1"/>
                </a:solidFill>
                <a:latin typeface="Times New Roman" panose="02020603050405020304" pitchFamily="18" charset="0"/>
                <a:cs typeface="Times New Roman" panose="02020603050405020304" pitchFamily="18" charset="0"/>
              </a:rPr>
              <a:t>          | </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chemeClr val="tx1"/>
                </a:solidFill>
                <a:latin typeface="Times New Roman" panose="02020603050405020304" pitchFamily="18" charset="0"/>
                <a:cs typeface="Times New Roman" panose="02020603050405020304" pitchFamily="18" charset="0"/>
              </a:rPr>
              <a:t/>
            </a:r>
            <a:br>
              <a:rPr lang="en-US" altLang="zh-CN" sz="2400" dirty="0" smtClean="0">
                <a:solidFill>
                  <a:schemeClr val="tx1"/>
                </a:solidFill>
                <a:latin typeface="Times New Roman" panose="02020603050405020304" pitchFamily="18" charset="0"/>
                <a:cs typeface="Times New Roman" panose="02020603050405020304" pitchFamily="18" charset="0"/>
              </a:rPr>
            </a:b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T</a:t>
            </a:r>
            <a:r>
              <a:rPr lang="en-US" altLang="zh-CN" sz="2400" dirty="0" err="1"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err="1" smtClean="0">
                <a:solidFill>
                  <a:schemeClr val="tx1"/>
                </a:solidFill>
                <a:latin typeface="Times New Roman" panose="02020603050405020304" pitchFamily="18" charset="0"/>
                <a:cs typeface="Times New Roman" panose="02020603050405020304" pitchFamily="18" charset="0"/>
              </a:rPr>
              <a:t>num</a:t>
            </a:r>
            <a:r>
              <a:rPr lang="en-US" altLang="zh-CN" sz="2400" dirty="0" smtClean="0">
                <a:solidFill>
                  <a:schemeClr val="tx1"/>
                </a:solidFill>
                <a:latin typeface="Times New Roman" panose="02020603050405020304" pitchFamily="18" charset="0"/>
                <a:cs typeface="Times New Roman" panose="02020603050405020304" pitchFamily="18" charset="0"/>
              </a:rPr>
              <a:t> { print(</a:t>
            </a:r>
            <a:r>
              <a:rPr lang="en-US" altLang="zh-CN" sz="2400" dirty="0" err="1" smtClean="0">
                <a:solidFill>
                  <a:schemeClr val="tx1"/>
                </a:solidFill>
                <a:latin typeface="Times New Roman" panose="02020603050405020304" pitchFamily="18" charset="0"/>
                <a:cs typeface="Times New Roman" panose="02020603050405020304" pitchFamily="18" charset="0"/>
              </a:rPr>
              <a:t>num.val</a:t>
            </a:r>
            <a:r>
              <a:rPr lang="en-US" altLang="zh-CN" sz="2400" dirty="0" smtClean="0">
                <a:solidFill>
                  <a:schemeClr val="tx1"/>
                </a:solidFill>
                <a:latin typeface="Times New Roman" panose="02020603050405020304" pitchFamily="18" charset="0"/>
                <a:cs typeface="Times New Roman" panose="02020603050405020304" pitchFamily="18" charset="0"/>
              </a:rPr>
              <a:t>) }</a:t>
            </a:r>
          </a:p>
        </p:txBody>
      </p:sp>
      <p:sp>
        <p:nvSpPr>
          <p:cNvPr id="372739" name="Rectangle 3"/>
          <p:cNvSpPr>
            <a:spLocks noGrp="1" noChangeArrowheads="1"/>
          </p:cNvSpPr>
          <p:nvPr>
            <p:ph type="body" idx="1"/>
          </p:nvPr>
        </p:nvSpPr>
        <p:spPr>
          <a:xfrm>
            <a:off x="228600" y="2303463"/>
            <a:ext cx="8686800" cy="647700"/>
          </a:xfrm>
        </p:spPr>
        <p:txBody>
          <a:bodyPr/>
          <a:lstStyle/>
          <a:p>
            <a:pPr eaLnBrk="1" hangingPunct="1">
              <a:buFont typeface="Monotype Sorts" pitchFamily="2" charset="2"/>
              <a:buNone/>
            </a:pPr>
            <a:r>
              <a:rPr lang="en-US" altLang="zh-CN" sz="2400" smtClean="0">
                <a:latin typeface="Verdana" pitchFamily="34" charset="0"/>
              </a:rPr>
              <a:t>9-5+2</a:t>
            </a:r>
            <a:r>
              <a:rPr lang="zh-CN" altLang="en-US" sz="2400" smtClean="0">
                <a:latin typeface="宋体" pitchFamily="2" charset="-122"/>
              </a:rPr>
              <a:t>的分析树：</a:t>
            </a:r>
          </a:p>
        </p:txBody>
      </p:sp>
      <p:grpSp>
        <p:nvGrpSpPr>
          <p:cNvPr id="372740" name="Group 4"/>
          <p:cNvGrpSpPr>
            <a:grpSpLocks/>
          </p:cNvGrpSpPr>
          <p:nvPr/>
        </p:nvGrpSpPr>
        <p:grpSpPr bwMode="auto">
          <a:xfrm>
            <a:off x="1866900" y="2398713"/>
            <a:ext cx="6972300" cy="3460750"/>
            <a:chOff x="1176" y="1344"/>
            <a:chExt cx="4392" cy="2180"/>
          </a:xfrm>
        </p:grpSpPr>
        <p:sp>
          <p:nvSpPr>
            <p:cNvPr id="31760" name="Rectangle 5"/>
            <p:cNvSpPr>
              <a:spLocks noChangeArrowheads="1"/>
            </p:cNvSpPr>
            <p:nvPr/>
          </p:nvSpPr>
          <p:spPr bwMode="auto">
            <a:xfrm>
              <a:off x="2132" y="1344"/>
              <a:ext cx="219"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E</a:t>
              </a:r>
            </a:p>
          </p:txBody>
        </p:sp>
        <p:sp>
          <p:nvSpPr>
            <p:cNvPr id="31761" name="Rectangle 6"/>
            <p:cNvSpPr>
              <a:spLocks noChangeArrowheads="1"/>
            </p:cNvSpPr>
            <p:nvPr/>
          </p:nvSpPr>
          <p:spPr bwMode="auto">
            <a:xfrm>
              <a:off x="1612" y="1804"/>
              <a:ext cx="152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T</a:t>
              </a:r>
              <a:r>
                <a:rPr lang="en-US" altLang="zh-CN" sz="1800">
                  <a:latin typeface="宋体" pitchFamily="2" charset="-122"/>
                  <a:ea typeface="宋体" pitchFamily="2" charset="-122"/>
                </a:rPr>
                <a:t>                </a:t>
              </a:r>
              <a:r>
                <a:rPr lang="en-US" altLang="zh-CN" sz="1800">
                  <a:ea typeface="宋体" pitchFamily="2" charset="-122"/>
                </a:rPr>
                <a:t>R</a:t>
              </a:r>
            </a:p>
          </p:txBody>
        </p:sp>
        <p:sp>
          <p:nvSpPr>
            <p:cNvPr id="31762" name="Rectangle 7"/>
            <p:cNvSpPr>
              <a:spLocks noChangeArrowheads="1"/>
            </p:cNvSpPr>
            <p:nvPr/>
          </p:nvSpPr>
          <p:spPr bwMode="auto">
            <a:xfrm>
              <a:off x="1176" y="2234"/>
              <a:ext cx="3501"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9</a:t>
              </a:r>
              <a:r>
                <a:rPr lang="en-US" altLang="zh-CN" sz="1800">
                  <a:latin typeface="宋体" pitchFamily="2" charset="-122"/>
                  <a:ea typeface="宋体" pitchFamily="2" charset="-122"/>
                </a:rPr>
                <a:t>   </a:t>
              </a:r>
              <a:r>
                <a:rPr lang="en-US" altLang="zh-CN" sz="1800">
                  <a:solidFill>
                    <a:srgbClr val="0000FF"/>
                  </a:solidFill>
                  <a:latin typeface="宋体" pitchFamily="2" charset="-122"/>
                  <a:ea typeface="宋体" pitchFamily="2" charset="-122"/>
                </a:rPr>
                <a:t>         </a:t>
              </a:r>
              <a:r>
                <a:rPr lang="en-US" altLang="zh-CN" sz="1800">
                  <a:latin typeface="宋体" pitchFamily="2" charset="-122"/>
                  <a:ea typeface="宋体" pitchFamily="2" charset="-122"/>
                </a:rPr>
                <a:t>     </a:t>
              </a:r>
              <a:r>
                <a:rPr lang="en-US" altLang="zh-CN" sz="1800">
                  <a:ea typeface="宋体" pitchFamily="2" charset="-122"/>
                </a:rPr>
                <a:t>-</a:t>
              </a:r>
              <a:r>
                <a:rPr lang="en-US" altLang="zh-CN" sz="1800">
                  <a:latin typeface="宋体" pitchFamily="2" charset="-122"/>
                  <a:ea typeface="宋体" pitchFamily="2" charset="-122"/>
                </a:rPr>
                <a:t>   </a:t>
              </a:r>
              <a:r>
                <a:rPr lang="en-US" altLang="zh-CN" sz="1800">
                  <a:ea typeface="宋体" pitchFamily="2" charset="-122"/>
                </a:rPr>
                <a:t>T</a:t>
              </a:r>
              <a:r>
                <a:rPr lang="en-US" altLang="zh-CN" sz="1800">
                  <a:latin typeface="宋体" pitchFamily="2" charset="-122"/>
                  <a:ea typeface="宋体" pitchFamily="2" charset="-122"/>
                </a:rPr>
                <a:t>      </a:t>
              </a:r>
              <a:r>
                <a:rPr lang="en-US" altLang="zh-CN" sz="1800">
                  <a:solidFill>
                    <a:srgbClr val="0000FF"/>
                  </a:solidFill>
                  <a:latin typeface="宋体" pitchFamily="2" charset="-122"/>
                  <a:ea typeface="宋体" pitchFamily="2" charset="-122"/>
                </a:rPr>
                <a:t>           </a:t>
              </a:r>
              <a:r>
                <a:rPr lang="en-US" altLang="zh-CN" sz="1800">
                  <a:latin typeface="宋体" pitchFamily="2" charset="-122"/>
                  <a:ea typeface="宋体" pitchFamily="2" charset="-122"/>
                </a:rPr>
                <a:t>    </a:t>
              </a:r>
              <a:r>
                <a:rPr lang="en-US" altLang="zh-CN" sz="1800">
                  <a:ea typeface="宋体" pitchFamily="2" charset="-122"/>
                </a:rPr>
                <a:t>R</a:t>
              </a:r>
            </a:p>
          </p:txBody>
        </p:sp>
        <p:sp>
          <p:nvSpPr>
            <p:cNvPr id="31763" name="Rectangle 8"/>
            <p:cNvSpPr>
              <a:spLocks noChangeArrowheads="1"/>
            </p:cNvSpPr>
            <p:nvPr/>
          </p:nvSpPr>
          <p:spPr bwMode="auto">
            <a:xfrm>
              <a:off x="2731" y="2740"/>
              <a:ext cx="2828"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5        </a:t>
              </a:r>
              <a:r>
                <a:rPr lang="en-US" altLang="zh-CN" sz="1800">
                  <a:solidFill>
                    <a:srgbClr val="0000FF"/>
                  </a:solidFill>
                  <a:ea typeface="宋体" pitchFamily="2" charset="-122"/>
                </a:rPr>
                <a:t>     </a:t>
              </a:r>
              <a:r>
                <a:rPr lang="en-US" altLang="zh-CN" sz="1800">
                  <a:ea typeface="宋体" pitchFamily="2" charset="-122"/>
                </a:rPr>
                <a:t>      </a:t>
              </a:r>
              <a:r>
                <a:rPr lang="en-US" altLang="zh-CN" sz="2000">
                  <a:ea typeface="宋体" pitchFamily="2" charset="-122"/>
                </a:rPr>
                <a:t>+</a:t>
              </a:r>
              <a:r>
                <a:rPr lang="en-US" altLang="zh-CN" sz="1800">
                  <a:ea typeface="宋体" pitchFamily="2" charset="-122"/>
                </a:rPr>
                <a:t>    T   </a:t>
              </a:r>
              <a:r>
                <a:rPr lang="en-US" altLang="zh-CN" sz="1800">
                  <a:solidFill>
                    <a:srgbClr val="0000FF"/>
                  </a:solidFill>
                  <a:ea typeface="宋体" pitchFamily="2" charset="-122"/>
                </a:rPr>
                <a:t>           </a:t>
              </a:r>
              <a:r>
                <a:rPr lang="en-US" altLang="zh-CN" sz="1800">
                  <a:ea typeface="宋体" pitchFamily="2" charset="-122"/>
                </a:rPr>
                <a:t>         R</a:t>
              </a:r>
            </a:p>
          </p:txBody>
        </p:sp>
        <p:sp>
          <p:nvSpPr>
            <p:cNvPr id="31764" name="Rectangle 9"/>
            <p:cNvSpPr>
              <a:spLocks noChangeArrowheads="1"/>
            </p:cNvSpPr>
            <p:nvPr/>
          </p:nvSpPr>
          <p:spPr bwMode="auto">
            <a:xfrm>
              <a:off x="3867" y="3251"/>
              <a:ext cx="170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2</a:t>
              </a:r>
              <a:r>
                <a:rPr lang="en-US" altLang="zh-CN" sz="1800">
                  <a:latin typeface="宋体" pitchFamily="2" charset="-122"/>
                  <a:ea typeface="宋体" pitchFamily="2" charset="-122"/>
                </a:rPr>
                <a:t> </a:t>
              </a:r>
              <a:r>
                <a:rPr lang="en-US" altLang="zh-CN" sz="1800">
                  <a:solidFill>
                    <a:srgbClr val="0000FF"/>
                  </a:solidFill>
                  <a:latin typeface="宋体" pitchFamily="2" charset="-122"/>
                  <a:ea typeface="宋体" pitchFamily="2" charset="-122"/>
                </a:rPr>
                <a:t>         </a:t>
              </a:r>
              <a:r>
                <a:rPr lang="en-US" altLang="zh-CN" sz="1800">
                  <a:latin typeface="宋体" pitchFamily="2" charset="-122"/>
                  <a:ea typeface="宋体" pitchFamily="2" charset="-122"/>
                </a:rPr>
                <a:t>         </a:t>
              </a:r>
              <a:r>
                <a:rPr lang="en-US" altLang="zh-CN" sz="2000">
                  <a:ea typeface="宋体" pitchFamily="2" charset="-122"/>
                  <a:sym typeface="Symbol" pitchFamily="18" charset="2"/>
                </a:rPr>
                <a:t></a:t>
              </a:r>
              <a:endParaRPr lang="en-US" altLang="zh-CN" sz="2000">
                <a:ea typeface="宋体" pitchFamily="2" charset="-122"/>
              </a:endParaRPr>
            </a:p>
          </p:txBody>
        </p:sp>
        <p:grpSp>
          <p:nvGrpSpPr>
            <p:cNvPr id="31765" name="Group 10"/>
            <p:cNvGrpSpPr>
              <a:grpSpLocks/>
            </p:cNvGrpSpPr>
            <p:nvPr/>
          </p:nvGrpSpPr>
          <p:grpSpPr bwMode="auto">
            <a:xfrm>
              <a:off x="1667" y="1579"/>
              <a:ext cx="1264" cy="237"/>
              <a:chOff x="3270" y="8787"/>
              <a:chExt cx="2086" cy="350"/>
            </a:xfrm>
          </p:grpSpPr>
          <p:sp>
            <p:nvSpPr>
              <p:cNvPr id="31776" name="Line 11"/>
              <p:cNvSpPr>
                <a:spLocks noChangeShapeType="1"/>
              </p:cNvSpPr>
              <p:nvPr/>
            </p:nvSpPr>
            <p:spPr bwMode="auto">
              <a:xfrm flipH="1">
                <a:off x="3270" y="8787"/>
                <a:ext cx="781" cy="3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7" name="Line 12"/>
              <p:cNvSpPr>
                <a:spLocks noChangeShapeType="1"/>
              </p:cNvSpPr>
              <p:nvPr/>
            </p:nvSpPr>
            <p:spPr bwMode="auto">
              <a:xfrm>
                <a:off x="4125" y="8787"/>
                <a:ext cx="1231" cy="32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1766" name="Line 13"/>
            <p:cNvSpPr>
              <a:spLocks noChangeShapeType="1"/>
            </p:cNvSpPr>
            <p:nvPr/>
          </p:nvSpPr>
          <p:spPr bwMode="auto">
            <a:xfrm flipH="1">
              <a:off x="1249" y="2065"/>
              <a:ext cx="383" cy="16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67" name="Line 14"/>
            <p:cNvSpPr>
              <a:spLocks noChangeShapeType="1"/>
            </p:cNvSpPr>
            <p:nvPr/>
          </p:nvSpPr>
          <p:spPr bwMode="auto">
            <a:xfrm flipH="1">
              <a:off x="2631" y="2041"/>
              <a:ext cx="246" cy="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68" name="Line 15"/>
            <p:cNvSpPr>
              <a:spLocks noChangeShapeType="1"/>
            </p:cNvSpPr>
            <p:nvPr/>
          </p:nvSpPr>
          <p:spPr bwMode="auto">
            <a:xfrm>
              <a:off x="2931" y="2049"/>
              <a:ext cx="1"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69" name="Line 16"/>
            <p:cNvSpPr>
              <a:spLocks noChangeShapeType="1"/>
            </p:cNvSpPr>
            <p:nvPr/>
          </p:nvSpPr>
          <p:spPr bwMode="auto">
            <a:xfrm>
              <a:off x="3031" y="2033"/>
              <a:ext cx="1428" cy="21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0" name="Line 17"/>
            <p:cNvSpPr>
              <a:spLocks noChangeShapeType="1"/>
            </p:cNvSpPr>
            <p:nvPr/>
          </p:nvSpPr>
          <p:spPr bwMode="auto">
            <a:xfrm flipH="1">
              <a:off x="2758" y="2487"/>
              <a:ext cx="155" cy="2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1" name="Line 18"/>
            <p:cNvSpPr>
              <a:spLocks noChangeShapeType="1"/>
            </p:cNvSpPr>
            <p:nvPr/>
          </p:nvSpPr>
          <p:spPr bwMode="auto">
            <a:xfrm flipH="1">
              <a:off x="3904" y="2503"/>
              <a:ext cx="537" cy="2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2" name="Line 19"/>
            <p:cNvSpPr>
              <a:spLocks noChangeShapeType="1"/>
            </p:cNvSpPr>
            <p:nvPr/>
          </p:nvSpPr>
          <p:spPr bwMode="auto">
            <a:xfrm flipH="1">
              <a:off x="4168" y="2511"/>
              <a:ext cx="309" cy="24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3" name="Line 20"/>
            <p:cNvSpPr>
              <a:spLocks noChangeShapeType="1"/>
            </p:cNvSpPr>
            <p:nvPr/>
          </p:nvSpPr>
          <p:spPr bwMode="auto">
            <a:xfrm>
              <a:off x="4531" y="2503"/>
              <a:ext cx="819" cy="25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4" name="Line 21"/>
            <p:cNvSpPr>
              <a:spLocks noChangeShapeType="1"/>
            </p:cNvSpPr>
            <p:nvPr/>
          </p:nvSpPr>
          <p:spPr bwMode="auto">
            <a:xfrm flipH="1">
              <a:off x="3913" y="3030"/>
              <a:ext cx="228" cy="2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5" name="Line 22"/>
            <p:cNvSpPr>
              <a:spLocks noChangeShapeType="1"/>
            </p:cNvSpPr>
            <p:nvPr/>
          </p:nvSpPr>
          <p:spPr bwMode="auto">
            <a:xfrm flipH="1">
              <a:off x="5424" y="3022"/>
              <a:ext cx="2" cy="27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72759" name="Rectangle 23"/>
          <p:cNvSpPr>
            <a:spLocks noChangeArrowheads="1"/>
          </p:cNvSpPr>
          <p:nvPr/>
        </p:nvSpPr>
        <p:spPr bwMode="auto">
          <a:xfrm>
            <a:off x="385763" y="5783263"/>
            <a:ext cx="8335962" cy="931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zh-CN" altLang="en-US">
                <a:latin typeface="宋体" pitchFamily="2" charset="-122"/>
              </a:rPr>
              <a:t>语义动作作为相应产生式左部符号对应结点的子结点</a:t>
            </a:r>
          </a:p>
          <a:p>
            <a:pPr marL="342900" indent="-342900">
              <a:spcBef>
                <a:spcPct val="20000"/>
              </a:spcBef>
              <a:buClr>
                <a:schemeClr val="accent1"/>
              </a:buClr>
              <a:buSzPct val="70000"/>
              <a:buFont typeface="Monotype Sorts" pitchFamily="2" charset="2"/>
              <a:buNone/>
            </a:pPr>
            <a:r>
              <a:rPr lang="zh-CN" altLang="en-US">
                <a:latin typeface="宋体" pitchFamily="2" charset="-122"/>
              </a:rPr>
              <a:t>深度优先遍历树中结点，执行其中的动作，打印出</a:t>
            </a:r>
            <a:r>
              <a:rPr lang="en-US" altLang="zh-CN"/>
              <a:t>95-2+</a:t>
            </a:r>
            <a:endParaRPr lang="en-US" altLang="zh-CN" sz="2800"/>
          </a:p>
        </p:txBody>
      </p:sp>
      <p:grpSp>
        <p:nvGrpSpPr>
          <p:cNvPr id="372760" name="Group 24"/>
          <p:cNvGrpSpPr>
            <a:grpSpLocks/>
          </p:cNvGrpSpPr>
          <p:nvPr/>
        </p:nvGrpSpPr>
        <p:grpSpPr bwMode="auto">
          <a:xfrm>
            <a:off x="2679700" y="3517900"/>
            <a:ext cx="6122988" cy="2336800"/>
            <a:chOff x="1688" y="2049"/>
            <a:chExt cx="3857" cy="1472"/>
          </a:xfrm>
        </p:grpSpPr>
        <p:sp>
          <p:nvSpPr>
            <p:cNvPr id="31752" name="Line 25"/>
            <p:cNvSpPr>
              <a:spLocks noChangeShapeType="1"/>
            </p:cNvSpPr>
            <p:nvPr/>
          </p:nvSpPr>
          <p:spPr bwMode="auto">
            <a:xfrm>
              <a:off x="1688" y="2065"/>
              <a:ext cx="345" cy="192"/>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3" name="Line 26"/>
            <p:cNvSpPr>
              <a:spLocks noChangeShapeType="1"/>
            </p:cNvSpPr>
            <p:nvPr/>
          </p:nvSpPr>
          <p:spPr bwMode="auto">
            <a:xfrm>
              <a:off x="2986" y="2049"/>
              <a:ext cx="664" cy="217"/>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4" name="Line 27"/>
            <p:cNvSpPr>
              <a:spLocks noChangeShapeType="1"/>
            </p:cNvSpPr>
            <p:nvPr/>
          </p:nvSpPr>
          <p:spPr bwMode="auto">
            <a:xfrm>
              <a:off x="2958" y="2496"/>
              <a:ext cx="282" cy="263"/>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5" name="Line 28"/>
            <p:cNvSpPr>
              <a:spLocks noChangeShapeType="1"/>
            </p:cNvSpPr>
            <p:nvPr/>
          </p:nvSpPr>
          <p:spPr bwMode="auto">
            <a:xfrm>
              <a:off x="4504" y="2511"/>
              <a:ext cx="173" cy="232"/>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6" name="Line 29"/>
            <p:cNvSpPr>
              <a:spLocks noChangeShapeType="1"/>
            </p:cNvSpPr>
            <p:nvPr/>
          </p:nvSpPr>
          <p:spPr bwMode="auto">
            <a:xfrm>
              <a:off x="4176" y="3022"/>
              <a:ext cx="228" cy="240"/>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7" name="Rectangle 30"/>
            <p:cNvSpPr>
              <a:spLocks noChangeArrowheads="1"/>
            </p:cNvSpPr>
            <p:nvPr/>
          </p:nvSpPr>
          <p:spPr bwMode="auto">
            <a:xfrm>
              <a:off x="1718" y="2270"/>
              <a:ext cx="2580"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600">
                  <a:solidFill>
                    <a:srgbClr val="0000FF"/>
                  </a:solidFill>
                  <a:latin typeface="宋体" pitchFamily="2" charset="-122"/>
                  <a:ea typeface="宋体" pitchFamily="2" charset="-122"/>
                </a:rPr>
                <a:t>{print(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9</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latin typeface="宋体" pitchFamily="2" charset="-122"/>
                  <a:ea typeface="宋体" pitchFamily="2" charset="-122"/>
                </a:rPr>
                <a:t>              </a:t>
              </a:r>
              <a:r>
                <a:rPr lang="en-US" altLang="zh-CN" sz="1600">
                  <a:solidFill>
                    <a:srgbClr val="0000FF"/>
                  </a:solidFill>
                  <a:latin typeface="宋体" pitchFamily="2" charset="-122"/>
                  <a:ea typeface="宋体" pitchFamily="2" charset="-122"/>
                </a:rPr>
                <a:t>{print(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latin typeface="宋体" pitchFamily="2" charset="-122"/>
                  <a:ea typeface="宋体" pitchFamily="2" charset="-122"/>
                </a:rPr>
                <a:t> </a:t>
              </a:r>
            </a:p>
          </p:txBody>
        </p:sp>
        <p:sp>
          <p:nvSpPr>
            <p:cNvPr id="31758" name="Rectangle 31"/>
            <p:cNvSpPr>
              <a:spLocks noChangeArrowheads="1"/>
            </p:cNvSpPr>
            <p:nvPr/>
          </p:nvSpPr>
          <p:spPr bwMode="auto">
            <a:xfrm>
              <a:off x="2993" y="2755"/>
              <a:ext cx="223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600">
                  <a:solidFill>
                    <a:srgbClr val="0000FF"/>
                  </a:solidFill>
                  <a:latin typeface="宋体" pitchFamily="2" charset="-122"/>
                  <a:ea typeface="宋体" pitchFamily="2" charset="-122"/>
                </a:rPr>
                <a:t>{print(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5</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           {print(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latin typeface="宋体" pitchFamily="2" charset="-122"/>
                  <a:ea typeface="宋体" pitchFamily="2" charset="-122"/>
                </a:rPr>
                <a:t> </a:t>
              </a:r>
            </a:p>
          </p:txBody>
        </p:sp>
        <p:sp>
          <p:nvSpPr>
            <p:cNvPr id="31759" name="Rectangle 32"/>
            <p:cNvSpPr>
              <a:spLocks noChangeArrowheads="1"/>
            </p:cNvSpPr>
            <p:nvPr/>
          </p:nvSpPr>
          <p:spPr bwMode="auto">
            <a:xfrm>
              <a:off x="4144" y="3248"/>
              <a:ext cx="140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600">
                  <a:solidFill>
                    <a:srgbClr val="0000FF"/>
                  </a:solidFill>
                  <a:latin typeface="宋体" pitchFamily="2" charset="-122"/>
                  <a:ea typeface="宋体" pitchFamily="2" charset="-122"/>
                </a:rPr>
                <a:t>{print(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2</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latin typeface="宋体" pitchFamily="2" charset="-122"/>
                  <a:ea typeface="宋体" pitchFamily="2" charset="-122"/>
                </a:rPr>
                <a:t>   </a:t>
              </a:r>
            </a:p>
          </p:txBody>
        </p:sp>
      </p:grpSp>
      <p:sp>
        <p:nvSpPr>
          <p:cNvPr id="34" name="Rectangle 2"/>
          <p:cNvSpPr txBox="1">
            <a:spLocks noChangeArrowheads="1"/>
          </p:cNvSpPr>
          <p:nvPr/>
        </p:nvSpPr>
        <p:spPr bwMode="auto">
          <a:xfrm>
            <a:off x="304800" y="152400"/>
            <a:ext cx="8610600" cy="71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sz="3600" kern="0" dirty="0" smtClean="0">
                <a:latin typeface="宋体" pitchFamily="2" charset="-122"/>
              </a:rPr>
              <a:t>翻译方案</a:t>
            </a:r>
            <a:r>
              <a:rPr lang="zh-CN" altLang="en-US" sz="3600" kern="0" dirty="0">
                <a:latin typeface="宋体" pitchFamily="2" charset="-122"/>
              </a:rPr>
              <a:t>示例</a:t>
            </a:r>
            <a:endParaRPr lang="zh-CN" altLang="en-US" sz="3600" kern="0"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Effect transition="in" filter="wipe(left)">
                                      <p:cBhvr>
                                        <p:cTn id="7" dur="500"/>
                                        <p:tgtEl>
                                          <p:spTgt spid="372739">
                                            <p:txEl>
                                              <p:pRg st="0" end="0"/>
                                            </p:txEl>
                                          </p:spTgt>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72740"/>
                                        </p:tgtEl>
                                        <p:attrNameLst>
                                          <p:attrName>style.visibility</p:attrName>
                                        </p:attrNameLst>
                                      </p:cBhvr>
                                      <p:to>
                                        <p:strVal val="visible"/>
                                      </p:to>
                                    </p:set>
                                    <p:animEffect transition="in" filter="wipe(up)">
                                      <p:cBhvr>
                                        <p:cTn id="11" dur="500"/>
                                        <p:tgtEl>
                                          <p:spTgt spid="3727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72760"/>
                                        </p:tgtEl>
                                        <p:attrNameLst>
                                          <p:attrName>style.visibility</p:attrName>
                                        </p:attrNameLst>
                                      </p:cBhvr>
                                      <p:to>
                                        <p:strVal val="visible"/>
                                      </p:to>
                                    </p:set>
                                    <p:animEffect transition="in" filter="wipe(up)">
                                      <p:cBhvr>
                                        <p:cTn id="16" dur="500"/>
                                        <p:tgtEl>
                                          <p:spTgt spid="3727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2759">
                                            <p:txEl>
                                              <p:pRg st="0" end="0"/>
                                            </p:txEl>
                                          </p:spTgt>
                                        </p:tgtEl>
                                        <p:attrNameLst>
                                          <p:attrName>style.visibility</p:attrName>
                                        </p:attrNameLst>
                                      </p:cBhvr>
                                      <p:to>
                                        <p:strVal val="visible"/>
                                      </p:to>
                                    </p:set>
                                    <p:animEffect transition="in" filter="wipe(left)">
                                      <p:cBhvr>
                                        <p:cTn id="21" dur="500"/>
                                        <p:tgtEl>
                                          <p:spTgt spid="37275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2759">
                                            <p:txEl>
                                              <p:pRg st="1" end="1"/>
                                            </p:txEl>
                                          </p:spTgt>
                                        </p:tgtEl>
                                        <p:attrNameLst>
                                          <p:attrName>style.visibility</p:attrName>
                                        </p:attrNameLst>
                                      </p:cBhvr>
                                      <p:to>
                                        <p:strVal val="visible"/>
                                      </p:to>
                                    </p:set>
                                    <p:animEffect transition="in" filter="wipe(left)">
                                      <p:cBhvr>
                                        <p:cTn id="26" dur="500"/>
                                        <p:tgtEl>
                                          <p:spTgt spid="3727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P spid="37275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61B84163-9253-4FD2-9895-D4B196AEF19C}" type="slidenum">
              <a:rPr lang="en-US" altLang="zh-CN" sz="1400" b="0" smtClean="0">
                <a:latin typeface="Times New Roman" pitchFamily="18" charset="0"/>
              </a:rPr>
              <a:pPr eaLnBrk="1" hangingPunct="1"/>
              <a:t>32</a:t>
            </a:fld>
            <a:endParaRPr lang="en-US" altLang="zh-CN" sz="1400" b="0" smtClean="0">
              <a:latin typeface="Times New Roman" pitchFamily="18" charset="0"/>
            </a:endParaRPr>
          </a:p>
        </p:txBody>
      </p:sp>
      <p:sp>
        <p:nvSpPr>
          <p:cNvPr id="32771" name="Rectangle 2"/>
          <p:cNvSpPr>
            <a:spLocks noGrp="1" noChangeArrowheads="1"/>
          </p:cNvSpPr>
          <p:nvPr>
            <p:ph type="title"/>
          </p:nvPr>
        </p:nvSpPr>
        <p:spPr/>
        <p:txBody>
          <a:bodyPr/>
          <a:lstStyle/>
          <a:p>
            <a:pPr eaLnBrk="1" hangingPunct="1"/>
            <a:r>
              <a:rPr lang="zh-CN" altLang="en-US" dirty="0" smtClean="0">
                <a:latin typeface="宋体" pitchFamily="2" charset="-122"/>
              </a:rPr>
              <a:t>翻译方案的设计</a:t>
            </a:r>
          </a:p>
        </p:txBody>
      </p:sp>
      <p:sp>
        <p:nvSpPr>
          <p:cNvPr id="350211" name="Rectangle 3"/>
          <p:cNvSpPr>
            <a:spLocks noGrp="1" noChangeArrowheads="1"/>
          </p:cNvSpPr>
          <p:nvPr>
            <p:ph type="body" idx="1"/>
          </p:nvPr>
        </p:nvSpPr>
        <p:spPr>
          <a:xfrm>
            <a:off x="228600" y="1219200"/>
            <a:ext cx="8686800" cy="4695825"/>
          </a:xfrm>
        </p:spPr>
        <p:txBody>
          <a:bodyPr/>
          <a:lstStyle/>
          <a:p>
            <a:pPr eaLnBrk="1" hangingPunct="1"/>
            <a:r>
              <a:rPr lang="zh-CN" altLang="en-US" dirty="0" smtClean="0">
                <a:latin typeface="Times New Roman" panose="02020603050405020304" pitchFamily="18" charset="0"/>
                <a:cs typeface="Times New Roman" panose="02020603050405020304" pitchFamily="18" charset="0"/>
              </a:rPr>
              <a:t>对于</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属性定义：</a:t>
            </a:r>
          </a:p>
          <a:p>
            <a:pPr lvl="1" eaLnBrk="1" hangingPunct="1"/>
            <a:r>
              <a:rPr lang="zh-CN" altLang="en-US" dirty="0" smtClean="0">
                <a:latin typeface="Times New Roman" panose="02020603050405020304" pitchFamily="18" charset="0"/>
                <a:cs typeface="Times New Roman" panose="02020603050405020304" pitchFamily="18" charset="0"/>
              </a:rPr>
              <a:t>为每一个语义规则建立一个包含赋值的动作</a:t>
            </a:r>
          </a:p>
          <a:p>
            <a:pPr lvl="1" eaLnBrk="1" hangingPunct="1"/>
            <a:r>
              <a:rPr lang="zh-CN" altLang="en-US" dirty="0" smtClean="0">
                <a:latin typeface="Times New Roman" panose="02020603050405020304" pitchFamily="18" charset="0"/>
                <a:cs typeface="Times New Roman" panose="02020603050405020304" pitchFamily="18" charset="0"/>
              </a:rPr>
              <a:t>把这个动作放在相应的产生式右边末尾</a:t>
            </a:r>
          </a:p>
          <a:p>
            <a:pPr lvl="1"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例：</a:t>
            </a:r>
            <a:r>
              <a:rPr lang="zh-CN" altLang="en-US" sz="2400" dirty="0" smtClean="0">
                <a:latin typeface="Times New Roman" panose="02020603050405020304" pitchFamily="18" charset="0"/>
                <a:cs typeface="Times New Roman" panose="02020603050405020304" pitchFamily="18" charset="0"/>
              </a:rPr>
              <a:t>产生式      语义规则</a:t>
            </a:r>
            <a:endParaRPr lang="zh-CN" altLang="en-US" dirty="0" smtClean="0">
              <a:latin typeface="Times New Roman" panose="02020603050405020304" pitchFamily="18" charset="0"/>
              <a:cs typeface="Times New Roman" panose="02020603050405020304" pitchFamily="18" charset="0"/>
            </a:endParaRPr>
          </a:p>
          <a:p>
            <a:pPr lvl="1" eaLnBrk="1" hangingPunct="1">
              <a:buFontTx/>
              <a:buNone/>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*F     </a:t>
            </a:r>
            <a:r>
              <a:rPr lang="en-US" altLang="zh-CN" dirty="0" err="1" smtClean="0">
                <a:latin typeface="Times New Roman" panose="02020603050405020304" pitchFamily="18" charset="0"/>
                <a:cs typeface="Times New Roman" panose="02020603050405020304" pitchFamily="18" charset="0"/>
              </a:rPr>
              <a:t>T.val</a:t>
            </a:r>
            <a:r>
              <a:rPr lang="en-US" altLang="zh-CN" dirty="0" smtClean="0">
                <a:latin typeface="Times New Roman" panose="02020603050405020304" pitchFamily="18" charset="0"/>
                <a:cs typeface="Times New Roman" panose="02020603050405020304" pitchFamily="18" charset="0"/>
              </a:rPr>
              <a:t>=T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.val*</a:t>
            </a:r>
            <a:r>
              <a:rPr lang="en-US" altLang="zh-CN" dirty="0" err="1" smtClean="0">
                <a:latin typeface="Times New Roman" panose="02020603050405020304" pitchFamily="18" charset="0"/>
                <a:cs typeface="Times New Roman" panose="02020603050405020304" pitchFamily="18" charset="0"/>
              </a:rPr>
              <a:t>F.val</a:t>
            </a:r>
            <a:endParaRPr lang="en-US" altLang="zh-CN"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如下安排产生式和语义动作：</a:t>
            </a:r>
            <a:endParaRPr lang="zh-CN" altLang="en-US" dirty="0" smtClean="0">
              <a:latin typeface="Times New Roman" panose="02020603050405020304" pitchFamily="18" charset="0"/>
              <a:cs typeface="Times New Roman" panose="02020603050405020304" pitchFamily="18" charset="0"/>
            </a:endParaRPr>
          </a:p>
          <a:p>
            <a:pPr lvl="1" eaLnBrk="1" hangingPunct="1">
              <a:buFontTx/>
              <a:buNone/>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*F</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T.val</a:t>
            </a:r>
            <a:r>
              <a:rPr lang="en-US" altLang="zh-CN" dirty="0" smtClean="0">
                <a:solidFill>
                  <a:srgbClr val="0000FF"/>
                </a:solidFill>
                <a:latin typeface="Times New Roman" panose="02020603050405020304" pitchFamily="18" charset="0"/>
                <a:cs typeface="Times New Roman" panose="02020603050405020304" pitchFamily="18" charset="0"/>
              </a:rPr>
              <a:t>=T</a:t>
            </a:r>
            <a:r>
              <a:rPr lang="en-US" altLang="zh-CN" baseline="-25000" dirty="0" smtClean="0">
                <a:solidFill>
                  <a:srgbClr val="0000FF"/>
                </a:solidFill>
                <a:latin typeface="Times New Roman" panose="02020603050405020304" pitchFamily="18" charset="0"/>
                <a:cs typeface="Times New Roman" panose="02020603050405020304" pitchFamily="18" charset="0"/>
              </a:rPr>
              <a:t>1</a:t>
            </a:r>
            <a:r>
              <a:rPr lang="en-US" altLang="zh-CN" dirty="0" smtClean="0">
                <a:solidFill>
                  <a:srgbClr val="0000FF"/>
                </a:solidFill>
                <a:latin typeface="Times New Roman" panose="02020603050405020304" pitchFamily="18" charset="0"/>
                <a:cs typeface="Times New Roman" panose="02020603050405020304" pitchFamily="18" charset="0"/>
              </a:rPr>
              <a:t>.val*</a:t>
            </a:r>
            <a:r>
              <a:rPr lang="en-US" altLang="zh-CN" dirty="0" err="1" smtClean="0">
                <a:solidFill>
                  <a:srgbClr val="0000FF"/>
                </a:solidFill>
                <a:latin typeface="Times New Roman" panose="02020603050405020304" pitchFamily="18" charset="0"/>
                <a:cs typeface="Times New Roman" panose="02020603050405020304" pitchFamily="18" charset="0"/>
              </a:rPr>
              <a:t>F.val</a:t>
            </a:r>
            <a:r>
              <a:rPr lang="en-US" altLang="zh-CN" dirty="0" smtClean="0">
                <a:solidFill>
                  <a:srgbClr val="0000FF"/>
                </a:solidFill>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left)">
                                      <p:cBhvr>
                                        <p:cTn id="7" dur="500"/>
                                        <p:tgtEl>
                                          <p:spTgt spid="35021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0211">
                                            <p:txEl>
                                              <p:pRg st="1" end="1"/>
                                            </p:txEl>
                                          </p:spTgt>
                                        </p:tgtEl>
                                        <p:attrNameLst>
                                          <p:attrName>style.visibility</p:attrName>
                                        </p:attrNameLst>
                                      </p:cBhvr>
                                      <p:to>
                                        <p:strVal val="visible"/>
                                      </p:to>
                                    </p:set>
                                    <p:animEffect transition="in" filter="wipe(left)">
                                      <p:cBhvr>
                                        <p:cTn id="11" dur="500"/>
                                        <p:tgtEl>
                                          <p:spTgt spid="350211">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0211">
                                            <p:txEl>
                                              <p:pRg st="2" end="2"/>
                                            </p:txEl>
                                          </p:spTgt>
                                        </p:tgtEl>
                                        <p:attrNameLst>
                                          <p:attrName>style.visibility</p:attrName>
                                        </p:attrNameLst>
                                      </p:cBhvr>
                                      <p:to>
                                        <p:strVal val="visible"/>
                                      </p:to>
                                    </p:set>
                                    <p:animEffect transition="in" filter="wipe(left)">
                                      <p:cBhvr>
                                        <p:cTn id="15" dur="500"/>
                                        <p:tgtEl>
                                          <p:spTgt spid="35021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0211">
                                            <p:txEl>
                                              <p:pRg st="4" end="4"/>
                                            </p:txEl>
                                          </p:spTgt>
                                        </p:tgtEl>
                                        <p:attrNameLst>
                                          <p:attrName>style.visibility</p:attrName>
                                        </p:attrNameLst>
                                      </p:cBhvr>
                                      <p:to>
                                        <p:strVal val="visible"/>
                                      </p:to>
                                    </p:set>
                                    <p:animEffect transition="in" filter="wipe(left)">
                                      <p:cBhvr>
                                        <p:cTn id="20" dur="500"/>
                                        <p:tgtEl>
                                          <p:spTgt spid="350211">
                                            <p:txEl>
                                              <p:pRg st="4" end="4"/>
                                            </p:txEl>
                                          </p:spTgt>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50211">
                                            <p:txEl>
                                              <p:pRg st="5" end="5"/>
                                            </p:txEl>
                                          </p:spTgt>
                                        </p:tgtEl>
                                        <p:attrNameLst>
                                          <p:attrName>style.visibility</p:attrName>
                                        </p:attrNameLst>
                                      </p:cBhvr>
                                      <p:to>
                                        <p:strVal val="visible"/>
                                      </p:to>
                                    </p:set>
                                    <p:animEffect transition="in" filter="wipe(left)">
                                      <p:cBhvr>
                                        <p:cTn id="24" dur="500"/>
                                        <p:tgtEl>
                                          <p:spTgt spid="35021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50211">
                                            <p:txEl>
                                              <p:pRg st="7" end="7"/>
                                            </p:txEl>
                                          </p:spTgt>
                                        </p:tgtEl>
                                        <p:attrNameLst>
                                          <p:attrName>style.visibility</p:attrName>
                                        </p:attrNameLst>
                                      </p:cBhvr>
                                      <p:to>
                                        <p:strVal val="visible"/>
                                      </p:to>
                                    </p:set>
                                    <p:animEffect transition="in" filter="wipe(left)">
                                      <p:cBhvr>
                                        <p:cTn id="29" dur="500"/>
                                        <p:tgtEl>
                                          <p:spTgt spid="350211">
                                            <p:txEl>
                                              <p:pRg st="7" end="7"/>
                                            </p:txEl>
                                          </p:spTgt>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50211">
                                            <p:txEl>
                                              <p:pRg st="8" end="8"/>
                                            </p:txEl>
                                          </p:spTgt>
                                        </p:tgtEl>
                                        <p:attrNameLst>
                                          <p:attrName>style.visibility</p:attrName>
                                        </p:attrNameLst>
                                      </p:cBhvr>
                                      <p:to>
                                        <p:strVal val="visible"/>
                                      </p:to>
                                    </p:set>
                                    <p:animEffect transition="in" filter="wipe(left)">
                                      <p:cBhvr>
                                        <p:cTn id="33" dur="500"/>
                                        <p:tgtEl>
                                          <p:spTgt spid="350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uiExpand="1"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D5015CD-4A3D-488E-A708-EC0A6CA6E3FC}" type="slidenum">
              <a:rPr lang="en-US" altLang="zh-CN" sz="1400" b="0" smtClean="0">
                <a:latin typeface="Times New Roman" pitchFamily="18" charset="0"/>
              </a:rPr>
              <a:pPr eaLnBrk="1" hangingPunct="1"/>
              <a:t>33</a:t>
            </a:fld>
            <a:endParaRPr lang="en-US" altLang="zh-CN" sz="1400" b="0" smtClean="0">
              <a:latin typeface="Times New Roman" pitchFamily="18" charset="0"/>
            </a:endParaRPr>
          </a:p>
        </p:txBody>
      </p:sp>
      <p:sp>
        <p:nvSpPr>
          <p:cNvPr id="33795" name="Rectangle 2"/>
          <p:cNvSpPr>
            <a:spLocks noGrp="1" noChangeArrowheads="1"/>
          </p:cNvSpPr>
          <p:nvPr>
            <p:ph type="title"/>
          </p:nvPr>
        </p:nvSpPr>
        <p:spPr/>
        <p:txBody>
          <a:bodyPr/>
          <a:lstStyle/>
          <a:p>
            <a:pPr eaLnBrk="1" hangingPunct="1"/>
            <a:r>
              <a:rPr lang="zh-CN" altLang="en-US" smtClean="0">
                <a:latin typeface="宋体" pitchFamily="2" charset="-122"/>
              </a:rPr>
              <a:t>为</a:t>
            </a:r>
            <a:r>
              <a:rPr lang="en-US" altLang="zh-CN" smtClean="0">
                <a:latin typeface="宋体" pitchFamily="2" charset="-122"/>
              </a:rPr>
              <a:t>L</a:t>
            </a:r>
            <a:r>
              <a:rPr lang="zh-CN" altLang="en-US" smtClean="0">
                <a:latin typeface="宋体" pitchFamily="2" charset="-122"/>
              </a:rPr>
              <a:t>属性定义设计翻译方案的原则</a:t>
            </a:r>
          </a:p>
        </p:txBody>
      </p:sp>
      <p:sp>
        <p:nvSpPr>
          <p:cNvPr id="352259" name="Rectangle 3"/>
          <p:cNvSpPr>
            <a:spLocks noGrp="1" noChangeArrowheads="1"/>
          </p:cNvSpPr>
          <p:nvPr>
            <p:ph type="body" idx="1"/>
          </p:nvPr>
        </p:nvSpPr>
        <p:spPr/>
        <p:txBody>
          <a:bodyPr/>
          <a:lstStyle/>
          <a:p>
            <a:pPr marL="514350" indent="-514350" eaLnBrk="1" hangingPunct="1">
              <a:buFont typeface="+mj-lt"/>
              <a:buAutoNum type="arabicPeriod"/>
            </a:pPr>
            <a:r>
              <a:rPr lang="zh-CN" altLang="en-US" dirty="0" smtClean="0">
                <a:latin typeface="宋体" pitchFamily="2" charset="-122"/>
              </a:rPr>
              <a:t>产生式右部文法符号的</a:t>
            </a:r>
            <a:r>
              <a:rPr lang="zh-CN" altLang="en-US" dirty="0" smtClean="0">
                <a:solidFill>
                  <a:srgbClr val="0000FF"/>
                </a:solidFill>
                <a:latin typeface="宋体" pitchFamily="2" charset="-122"/>
              </a:rPr>
              <a:t>继承属性</a:t>
            </a:r>
            <a:r>
              <a:rPr lang="zh-CN" altLang="en-US" dirty="0" smtClean="0">
                <a:latin typeface="宋体" pitchFamily="2" charset="-122"/>
              </a:rPr>
              <a:t>必须在这个符号以前的动作中计算出来</a:t>
            </a:r>
          </a:p>
          <a:p>
            <a:pPr lvl="1" eaLnBrk="1" hangingPunct="1"/>
            <a:r>
              <a:rPr lang="zh-CN" altLang="en-US" dirty="0" smtClean="0">
                <a:latin typeface="宋体" pitchFamily="2" charset="-122"/>
              </a:rPr>
              <a:t>计算该继承属性的动作必须出现在相应文法符号之前</a:t>
            </a:r>
          </a:p>
          <a:p>
            <a:pPr marL="514350" indent="-514350" eaLnBrk="1" hangingPunct="1">
              <a:buFont typeface="+mj-lt"/>
              <a:buAutoNum type="arabicPeriod"/>
            </a:pPr>
            <a:r>
              <a:rPr lang="zh-CN" altLang="en-US" dirty="0" smtClean="0">
                <a:latin typeface="宋体" pitchFamily="2" charset="-122"/>
              </a:rPr>
              <a:t>一个动作不能引用这个动作右边的文法符号的综合属性</a:t>
            </a:r>
          </a:p>
          <a:p>
            <a:pPr marL="514350" indent="-514350" eaLnBrk="1" hangingPunct="1">
              <a:buFont typeface="+mj-lt"/>
              <a:buAutoNum type="arabicPeriod"/>
            </a:pPr>
            <a:r>
              <a:rPr lang="zh-CN" altLang="en-US" dirty="0" smtClean="0">
                <a:latin typeface="宋体" pitchFamily="2" charset="-122"/>
              </a:rPr>
              <a:t>产生式左边非终结符号的</a:t>
            </a:r>
            <a:r>
              <a:rPr lang="zh-CN" altLang="en-US" dirty="0" smtClean="0">
                <a:solidFill>
                  <a:srgbClr val="0000FF"/>
                </a:solidFill>
                <a:latin typeface="宋体" pitchFamily="2" charset="-122"/>
              </a:rPr>
              <a:t>综合属性</a:t>
            </a:r>
            <a:r>
              <a:rPr lang="zh-CN" altLang="en-US" dirty="0" smtClean="0">
                <a:latin typeface="宋体" pitchFamily="2" charset="-122"/>
              </a:rPr>
              <a:t>只有在它所引用的所有属性都计算出来之后才能计算</a:t>
            </a:r>
          </a:p>
          <a:p>
            <a:pPr lvl="1" eaLnBrk="1" hangingPunct="1"/>
            <a:r>
              <a:rPr lang="zh-CN" altLang="en-US" dirty="0" smtClean="0">
                <a:latin typeface="宋体" pitchFamily="2" charset="-122"/>
              </a:rPr>
              <a:t>这种属性的计算动作放在产生式右端末尾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up)">
                                      <p:cBhvr>
                                        <p:cTn id="7" dur="500"/>
                                        <p:tgtEl>
                                          <p:spTgt spid="35225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2259">
                                            <p:txEl>
                                              <p:pRg st="1" end="1"/>
                                            </p:txEl>
                                          </p:spTgt>
                                        </p:tgtEl>
                                        <p:attrNameLst>
                                          <p:attrName>style.visibility</p:attrName>
                                        </p:attrNameLst>
                                      </p:cBhvr>
                                      <p:to>
                                        <p:strVal val="visible"/>
                                      </p:to>
                                    </p:set>
                                    <p:animEffect transition="in" filter="wipe(up)">
                                      <p:cBhvr>
                                        <p:cTn id="11" dur="500"/>
                                        <p:tgtEl>
                                          <p:spTgt spid="35225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52259">
                                            <p:txEl>
                                              <p:pRg st="2" end="2"/>
                                            </p:txEl>
                                          </p:spTgt>
                                        </p:tgtEl>
                                        <p:attrNameLst>
                                          <p:attrName>style.visibility</p:attrName>
                                        </p:attrNameLst>
                                      </p:cBhvr>
                                      <p:to>
                                        <p:strVal val="visible"/>
                                      </p:to>
                                    </p:set>
                                    <p:animEffect transition="in" filter="wipe(up)">
                                      <p:cBhvr>
                                        <p:cTn id="16" dur="500"/>
                                        <p:tgtEl>
                                          <p:spTgt spid="35225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52259">
                                            <p:txEl>
                                              <p:pRg st="3" end="3"/>
                                            </p:txEl>
                                          </p:spTgt>
                                        </p:tgtEl>
                                        <p:attrNameLst>
                                          <p:attrName>style.visibility</p:attrName>
                                        </p:attrNameLst>
                                      </p:cBhvr>
                                      <p:to>
                                        <p:strVal val="visible"/>
                                      </p:to>
                                    </p:set>
                                    <p:animEffect transition="in" filter="wipe(up)">
                                      <p:cBhvr>
                                        <p:cTn id="21" dur="500"/>
                                        <p:tgtEl>
                                          <p:spTgt spid="352259">
                                            <p:txEl>
                                              <p:pRg st="3" end="3"/>
                                            </p:txEl>
                                          </p:spTgt>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52259">
                                            <p:txEl>
                                              <p:pRg st="4" end="4"/>
                                            </p:txEl>
                                          </p:spTgt>
                                        </p:tgtEl>
                                        <p:attrNameLst>
                                          <p:attrName>style.visibility</p:attrName>
                                        </p:attrNameLst>
                                      </p:cBhvr>
                                      <p:to>
                                        <p:strVal val="visible"/>
                                      </p:to>
                                    </p:set>
                                    <p:animEffect transition="in" filter="wipe(up)">
                                      <p:cBhvr>
                                        <p:cTn id="25" dur="500"/>
                                        <p:tgtEl>
                                          <p:spTgt spid="352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uiExpand="1"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ED9181C-FFB2-4A50-B12E-81534B0106DC}" type="slidenum">
              <a:rPr lang="en-US" altLang="zh-CN" sz="1400" b="0" smtClean="0">
                <a:latin typeface="Times New Roman" pitchFamily="18" charset="0"/>
              </a:rPr>
              <a:pPr eaLnBrk="1" hangingPunct="1"/>
              <a:t>34</a:t>
            </a:fld>
            <a:endParaRPr lang="en-US" altLang="zh-CN" sz="1400" b="0" smtClean="0">
              <a:latin typeface="Times New Roman" pitchFamily="18" charset="0"/>
            </a:endParaRPr>
          </a:p>
        </p:txBody>
      </p:sp>
      <p:sp>
        <p:nvSpPr>
          <p:cNvPr id="34819" name="Rectangle 2"/>
          <p:cNvSpPr>
            <a:spLocks noGrp="1" noChangeArrowheads="1"/>
          </p:cNvSpPr>
          <p:nvPr>
            <p:ph type="title"/>
          </p:nvPr>
        </p:nvSpPr>
        <p:spPr>
          <a:xfrm>
            <a:off x="1916705" y="278650"/>
            <a:ext cx="6530713" cy="1485165"/>
          </a:xfrm>
        </p:spPr>
        <p:txBody>
          <a:bodyPr/>
          <a:lstStyle/>
          <a:p>
            <a:pPr eaLnBrk="1" hangingPunct="1"/>
            <a:r>
              <a:rPr lang="zh-CN" altLang="en-US" sz="2800" dirty="0" smtClean="0">
                <a:solidFill>
                  <a:schemeClr val="tx1"/>
                </a:solidFill>
                <a:latin typeface="Times New Roman" panose="02020603050405020304" pitchFamily="18" charset="0"/>
                <a:cs typeface="Times New Roman" panose="02020603050405020304" pitchFamily="18" charset="0"/>
              </a:rPr>
              <a:t>考虑如下翻译方案：</a:t>
            </a:r>
            <a:br>
              <a:rPr lang="zh-CN" altLang="en-US" sz="2800" dirty="0" smtClean="0">
                <a:solidFill>
                  <a:schemeClr val="tx1"/>
                </a:solidFill>
                <a:latin typeface="Times New Roman" panose="02020603050405020304" pitchFamily="18" charset="0"/>
                <a:cs typeface="Times New Roman" panose="02020603050405020304" pitchFamily="18" charset="0"/>
              </a:rPr>
            </a:br>
            <a:r>
              <a:rPr lang="zh-CN" altLang="en-US"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S</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chemeClr val="tx1"/>
                </a:solidFill>
                <a:latin typeface="Times New Roman" panose="02020603050405020304" pitchFamily="18" charset="0"/>
                <a:cs typeface="Times New Roman" panose="02020603050405020304" pitchFamily="18" charset="0"/>
              </a:rPr>
              <a:t>A</a:t>
            </a:r>
            <a:r>
              <a:rPr lang="en-US" altLang="zh-CN" sz="2400" baseline="-25000" dirty="0" smtClean="0">
                <a:solidFill>
                  <a:schemeClr val="tx1"/>
                </a:solidFill>
                <a:latin typeface="Times New Roman" panose="02020603050405020304" pitchFamily="18" charset="0"/>
                <a:cs typeface="Times New Roman" panose="02020603050405020304" pitchFamily="18" charset="0"/>
              </a:rPr>
              <a:t>1</a:t>
            </a:r>
            <a:r>
              <a:rPr lang="en-US" altLang="zh-CN" sz="2400" dirty="0" smtClean="0">
                <a:solidFill>
                  <a:schemeClr val="tx1"/>
                </a:solidFill>
                <a:latin typeface="Times New Roman" panose="02020603050405020304" pitchFamily="18" charset="0"/>
                <a:cs typeface="Times New Roman" panose="02020603050405020304" pitchFamily="18" charset="0"/>
              </a:rPr>
              <a:t>A</a:t>
            </a:r>
            <a:r>
              <a:rPr lang="en-US" altLang="zh-CN" sz="2400" baseline="-25000" dirty="0" smtClean="0">
                <a:solidFill>
                  <a:schemeClr val="tx1"/>
                </a:solidFill>
                <a:latin typeface="Times New Roman" panose="02020603050405020304" pitchFamily="18" charset="0"/>
                <a:cs typeface="Times New Roman" panose="02020603050405020304" pitchFamily="18" charset="0"/>
              </a:rPr>
              <a:t>2</a:t>
            </a:r>
            <a:r>
              <a:rPr lang="en-US" altLang="zh-CN" sz="2400" dirty="0" smtClean="0">
                <a:solidFill>
                  <a:schemeClr val="tx1"/>
                </a:solidFill>
                <a:latin typeface="Times New Roman" panose="02020603050405020304" pitchFamily="18" charset="0"/>
                <a:cs typeface="Times New Roman" panose="02020603050405020304" pitchFamily="18" charset="0"/>
              </a:rPr>
              <a:t> { A</a:t>
            </a:r>
            <a:r>
              <a:rPr lang="en-US" altLang="zh-CN" sz="2400" baseline="-25000" dirty="0" smtClean="0">
                <a:solidFill>
                  <a:schemeClr val="tx1"/>
                </a:solidFill>
                <a:latin typeface="Times New Roman" panose="02020603050405020304" pitchFamily="18" charset="0"/>
                <a:cs typeface="Times New Roman" panose="02020603050405020304" pitchFamily="18" charset="0"/>
              </a:rPr>
              <a:t>1</a:t>
            </a:r>
            <a:r>
              <a:rPr lang="en-US" altLang="zh-CN" sz="2400" dirty="0" smtClean="0">
                <a:solidFill>
                  <a:schemeClr val="tx1"/>
                </a:solidFill>
                <a:latin typeface="Times New Roman" panose="02020603050405020304" pitchFamily="18" charset="0"/>
                <a:cs typeface="Times New Roman" panose="02020603050405020304" pitchFamily="18" charset="0"/>
              </a:rPr>
              <a:t>.in=1</a:t>
            </a:r>
            <a:r>
              <a:rPr lang="zh-CN" altLang="en-US"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smtClean="0">
                <a:solidFill>
                  <a:schemeClr val="tx1"/>
                </a:solidFill>
                <a:latin typeface="Times New Roman" panose="02020603050405020304" pitchFamily="18" charset="0"/>
                <a:cs typeface="Times New Roman" panose="02020603050405020304" pitchFamily="18" charset="0"/>
              </a:rPr>
              <a:t>A</a:t>
            </a:r>
            <a:r>
              <a:rPr lang="en-US" altLang="zh-CN" sz="2400" baseline="-25000" dirty="0" smtClean="0">
                <a:solidFill>
                  <a:schemeClr val="tx1"/>
                </a:solidFill>
                <a:latin typeface="Times New Roman" panose="02020603050405020304" pitchFamily="18" charset="0"/>
                <a:cs typeface="Times New Roman" panose="02020603050405020304" pitchFamily="18" charset="0"/>
              </a:rPr>
              <a:t>2</a:t>
            </a:r>
            <a:r>
              <a:rPr lang="en-US" altLang="zh-CN" sz="2400" dirty="0" smtClean="0">
                <a:solidFill>
                  <a:schemeClr val="tx1"/>
                </a:solidFill>
                <a:latin typeface="Times New Roman" panose="02020603050405020304" pitchFamily="18" charset="0"/>
                <a:cs typeface="Times New Roman" panose="02020603050405020304" pitchFamily="18" charset="0"/>
              </a:rPr>
              <a:t>.in=2 }</a:t>
            </a:r>
            <a:br>
              <a:rPr lang="en-US" altLang="zh-CN" sz="2400" dirty="0" smtClean="0">
                <a:solidFill>
                  <a:schemeClr val="tx1"/>
                </a:solidFill>
                <a:latin typeface="Times New Roman" panose="02020603050405020304" pitchFamily="18" charset="0"/>
                <a:cs typeface="Times New Roman" panose="02020603050405020304" pitchFamily="18" charset="0"/>
              </a:rPr>
            </a:b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A</a:t>
            </a:r>
            <a:r>
              <a:rPr lang="en-US" altLang="zh-CN" sz="2400" dirty="0" err="1"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err="1" smtClean="0">
                <a:solidFill>
                  <a:schemeClr val="tx1"/>
                </a:solidFill>
                <a:latin typeface="Times New Roman" panose="02020603050405020304" pitchFamily="18" charset="0"/>
                <a:cs typeface="Times New Roman" panose="02020603050405020304" pitchFamily="18" charset="0"/>
              </a:rPr>
              <a:t>a</a:t>
            </a:r>
            <a:r>
              <a:rPr lang="en-US" altLang="zh-CN" sz="2400" dirty="0" smtClean="0">
                <a:solidFill>
                  <a:schemeClr val="tx1"/>
                </a:solidFill>
                <a:latin typeface="Times New Roman" panose="02020603050405020304" pitchFamily="18" charset="0"/>
                <a:cs typeface="Times New Roman" panose="02020603050405020304" pitchFamily="18" charset="0"/>
              </a:rPr>
              <a:t> { print(A.in) }</a:t>
            </a:r>
            <a:endParaRPr lang="en-US" altLang="zh-CN" sz="2800" dirty="0" smtClean="0">
              <a:solidFill>
                <a:schemeClr val="tx1"/>
              </a:solidFill>
              <a:latin typeface="Times New Roman" panose="02020603050405020304" pitchFamily="18" charset="0"/>
              <a:cs typeface="Times New Roman" panose="02020603050405020304" pitchFamily="18" charset="0"/>
            </a:endParaRPr>
          </a:p>
        </p:txBody>
      </p:sp>
      <p:grpSp>
        <p:nvGrpSpPr>
          <p:cNvPr id="353283" name="Group 3"/>
          <p:cNvGrpSpPr>
            <a:grpSpLocks/>
          </p:cNvGrpSpPr>
          <p:nvPr/>
        </p:nvGrpSpPr>
        <p:grpSpPr bwMode="auto">
          <a:xfrm>
            <a:off x="1916705" y="1673805"/>
            <a:ext cx="6018212" cy="1824037"/>
            <a:chOff x="-4" y="0"/>
            <a:chExt cx="20012" cy="19998"/>
          </a:xfrm>
        </p:grpSpPr>
        <p:sp>
          <p:nvSpPr>
            <p:cNvPr id="34835" name="Rectangle 4"/>
            <p:cNvSpPr>
              <a:spLocks noChangeArrowheads="1"/>
            </p:cNvSpPr>
            <p:nvPr/>
          </p:nvSpPr>
          <p:spPr bwMode="auto">
            <a:xfrm>
              <a:off x="6006" y="0"/>
              <a:ext cx="1051" cy="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S</a:t>
              </a:r>
            </a:p>
          </p:txBody>
        </p:sp>
        <p:sp>
          <p:nvSpPr>
            <p:cNvPr id="34836" name="Rectangle 5"/>
            <p:cNvSpPr>
              <a:spLocks noChangeArrowheads="1"/>
            </p:cNvSpPr>
            <p:nvPr/>
          </p:nvSpPr>
          <p:spPr bwMode="auto">
            <a:xfrm>
              <a:off x="2857" y="6709"/>
              <a:ext cx="17151" cy="5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dirty="0">
                  <a:ea typeface="宋体" pitchFamily="2" charset="-122"/>
                </a:rPr>
                <a:t>A1                 A2      </a:t>
              </a:r>
              <a:r>
                <a:rPr lang="en-US" altLang="zh-CN" sz="1800" dirty="0">
                  <a:solidFill>
                    <a:srgbClr val="0000FF"/>
                  </a:solidFill>
                  <a:ea typeface="宋体" pitchFamily="2" charset="-122"/>
                </a:rPr>
                <a:t>{A1.in=1;A2.in=2}</a:t>
              </a:r>
            </a:p>
          </p:txBody>
        </p:sp>
        <p:sp>
          <p:nvSpPr>
            <p:cNvPr id="34837" name="Rectangle 6"/>
            <p:cNvSpPr>
              <a:spLocks noChangeArrowheads="1"/>
            </p:cNvSpPr>
            <p:nvPr/>
          </p:nvSpPr>
          <p:spPr bwMode="auto">
            <a:xfrm>
              <a:off x="-4" y="14937"/>
              <a:ext cx="8355" cy="5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dirty="0">
                  <a:ea typeface="宋体" pitchFamily="2" charset="-122"/>
                </a:rPr>
                <a:t>a  </a:t>
              </a:r>
              <a:r>
                <a:rPr lang="en-US" altLang="zh-CN" sz="1800" dirty="0">
                  <a:solidFill>
                    <a:srgbClr val="0000FF"/>
                  </a:solidFill>
                  <a:ea typeface="宋体" pitchFamily="2" charset="-122"/>
                </a:rPr>
                <a:t>{print(</a:t>
              </a:r>
              <a:r>
                <a:rPr lang="en-US" altLang="zh-CN" sz="1800" dirty="0" err="1">
                  <a:solidFill>
                    <a:srgbClr val="0000FF"/>
                  </a:solidFill>
                  <a:ea typeface="宋体" pitchFamily="2" charset="-122"/>
                </a:rPr>
                <a:t>A.in</a:t>
              </a:r>
              <a:r>
                <a:rPr lang="en-US" altLang="zh-CN" sz="1800" dirty="0">
                  <a:solidFill>
                    <a:srgbClr val="0000FF"/>
                  </a:solidFill>
                  <a:ea typeface="宋体" pitchFamily="2" charset="-122"/>
                </a:rPr>
                <a:t>)}</a:t>
              </a:r>
              <a:endParaRPr lang="en-US" altLang="zh-CN" sz="1800" dirty="0">
                <a:ea typeface="宋体" pitchFamily="2" charset="-122"/>
              </a:endParaRPr>
            </a:p>
          </p:txBody>
        </p:sp>
        <p:sp>
          <p:nvSpPr>
            <p:cNvPr id="34838" name="Rectangle 7"/>
            <p:cNvSpPr>
              <a:spLocks noChangeArrowheads="1"/>
            </p:cNvSpPr>
            <p:nvPr/>
          </p:nvSpPr>
          <p:spPr bwMode="auto">
            <a:xfrm>
              <a:off x="7292" y="14632"/>
              <a:ext cx="8989" cy="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dirty="0">
                  <a:ea typeface="宋体" pitchFamily="2" charset="-122"/>
                </a:rPr>
                <a:t>a     </a:t>
              </a:r>
              <a:r>
                <a:rPr lang="en-US" altLang="zh-CN" sz="1800" dirty="0">
                  <a:solidFill>
                    <a:srgbClr val="0000FF"/>
                  </a:solidFill>
                  <a:ea typeface="宋体" pitchFamily="2" charset="-122"/>
                </a:rPr>
                <a:t>{print(</a:t>
              </a:r>
              <a:r>
                <a:rPr lang="en-US" altLang="zh-CN" sz="1800" dirty="0" err="1">
                  <a:solidFill>
                    <a:srgbClr val="0000FF"/>
                  </a:solidFill>
                  <a:ea typeface="宋体" pitchFamily="2" charset="-122"/>
                </a:rPr>
                <a:t>A.in</a:t>
              </a:r>
              <a:r>
                <a:rPr lang="en-US" altLang="zh-CN" sz="1800" dirty="0">
                  <a:solidFill>
                    <a:srgbClr val="0000FF"/>
                  </a:solidFill>
                  <a:ea typeface="宋体" pitchFamily="2" charset="-122"/>
                </a:rPr>
                <a:t>)}</a:t>
              </a:r>
              <a:endParaRPr lang="en-US" altLang="zh-CN" sz="1800" dirty="0">
                <a:ea typeface="宋体" pitchFamily="2" charset="-122"/>
              </a:endParaRPr>
            </a:p>
          </p:txBody>
        </p:sp>
        <p:sp>
          <p:nvSpPr>
            <p:cNvPr id="34839" name="Line 8"/>
            <p:cNvSpPr>
              <a:spLocks noChangeShapeType="1"/>
            </p:cNvSpPr>
            <p:nvPr/>
          </p:nvSpPr>
          <p:spPr bwMode="auto">
            <a:xfrm flipH="1">
              <a:off x="3149" y="3356"/>
              <a:ext cx="2930" cy="37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0" name="Line 9"/>
            <p:cNvSpPr>
              <a:spLocks noChangeShapeType="1"/>
            </p:cNvSpPr>
            <p:nvPr/>
          </p:nvSpPr>
          <p:spPr bwMode="auto">
            <a:xfrm>
              <a:off x="6364" y="3356"/>
              <a:ext cx="2456" cy="391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1" name="Line 10"/>
            <p:cNvSpPr>
              <a:spLocks noChangeShapeType="1"/>
            </p:cNvSpPr>
            <p:nvPr/>
          </p:nvSpPr>
          <p:spPr bwMode="auto">
            <a:xfrm>
              <a:off x="6649" y="2769"/>
              <a:ext cx="6953" cy="4302"/>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2" name="Line 11"/>
            <p:cNvSpPr>
              <a:spLocks noChangeShapeType="1"/>
            </p:cNvSpPr>
            <p:nvPr/>
          </p:nvSpPr>
          <p:spPr bwMode="auto">
            <a:xfrm flipH="1">
              <a:off x="532" y="10261"/>
              <a:ext cx="2456" cy="48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3" name="Line 12"/>
            <p:cNvSpPr>
              <a:spLocks noChangeShapeType="1"/>
            </p:cNvSpPr>
            <p:nvPr/>
          </p:nvSpPr>
          <p:spPr bwMode="auto">
            <a:xfrm>
              <a:off x="3318" y="10249"/>
              <a:ext cx="878" cy="4851"/>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4" name="Line 13"/>
            <p:cNvSpPr>
              <a:spLocks noChangeShapeType="1"/>
            </p:cNvSpPr>
            <p:nvPr/>
          </p:nvSpPr>
          <p:spPr bwMode="auto">
            <a:xfrm flipH="1">
              <a:off x="7750" y="10261"/>
              <a:ext cx="1174" cy="543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5" name="Line 14"/>
            <p:cNvSpPr>
              <a:spLocks noChangeShapeType="1"/>
            </p:cNvSpPr>
            <p:nvPr/>
          </p:nvSpPr>
          <p:spPr bwMode="auto">
            <a:xfrm>
              <a:off x="9154" y="9865"/>
              <a:ext cx="2277" cy="5060"/>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3295" name="Group 15"/>
          <p:cNvGrpSpPr>
            <a:grpSpLocks/>
          </p:cNvGrpSpPr>
          <p:nvPr/>
        </p:nvGrpSpPr>
        <p:grpSpPr bwMode="auto">
          <a:xfrm>
            <a:off x="1286635" y="4779150"/>
            <a:ext cx="6334125" cy="1804987"/>
            <a:chOff x="810" y="2703"/>
            <a:chExt cx="3990" cy="1137"/>
          </a:xfrm>
        </p:grpSpPr>
        <p:sp>
          <p:nvSpPr>
            <p:cNvPr id="34824" name="Rectangle 16"/>
            <p:cNvSpPr>
              <a:spLocks noChangeArrowheads="1"/>
            </p:cNvSpPr>
            <p:nvPr/>
          </p:nvSpPr>
          <p:spPr bwMode="auto">
            <a:xfrm>
              <a:off x="2039" y="3548"/>
              <a:ext cx="135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a  </a:t>
              </a:r>
              <a:r>
                <a:rPr lang="en-US" altLang="zh-CN" sz="1800">
                  <a:solidFill>
                    <a:srgbClr val="0000FF"/>
                  </a:solidFill>
                  <a:ea typeface="宋体" pitchFamily="2" charset="-122"/>
                </a:rPr>
                <a:t>{print(A.in)}</a:t>
              </a:r>
              <a:endParaRPr lang="en-US" altLang="zh-CN" sz="1800">
                <a:ea typeface="宋体" pitchFamily="2" charset="-122"/>
              </a:endParaRPr>
            </a:p>
          </p:txBody>
        </p:sp>
        <p:sp>
          <p:nvSpPr>
            <p:cNvPr id="34825" name="Rectangle 17"/>
            <p:cNvSpPr>
              <a:spLocks noChangeArrowheads="1"/>
            </p:cNvSpPr>
            <p:nvPr/>
          </p:nvSpPr>
          <p:spPr bwMode="auto">
            <a:xfrm>
              <a:off x="2509" y="2703"/>
              <a:ext cx="17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S</a:t>
              </a:r>
            </a:p>
          </p:txBody>
        </p:sp>
        <p:sp>
          <p:nvSpPr>
            <p:cNvPr id="34826" name="Rectangle 18"/>
            <p:cNvSpPr>
              <a:spLocks noChangeArrowheads="1"/>
            </p:cNvSpPr>
            <p:nvPr/>
          </p:nvSpPr>
          <p:spPr bwMode="auto">
            <a:xfrm>
              <a:off x="810" y="3085"/>
              <a:ext cx="3199"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r>
                <a:rPr lang="en-US" altLang="zh-CN" sz="1800" dirty="0">
                  <a:solidFill>
                    <a:srgbClr val="0000FF"/>
                  </a:solidFill>
                  <a:ea typeface="宋体" pitchFamily="2" charset="-122"/>
                </a:rPr>
                <a:t> {A1.in=1;A2.in=2}</a:t>
              </a:r>
              <a:r>
                <a:rPr lang="en-US" altLang="zh-CN" sz="1800" dirty="0">
                  <a:ea typeface="宋体" pitchFamily="2" charset="-122"/>
                </a:rPr>
                <a:t>  A1             A2  </a:t>
              </a:r>
            </a:p>
          </p:txBody>
        </p:sp>
        <p:sp>
          <p:nvSpPr>
            <p:cNvPr id="34827" name="Rectangle 19"/>
            <p:cNvSpPr>
              <a:spLocks noChangeArrowheads="1"/>
            </p:cNvSpPr>
            <p:nvPr/>
          </p:nvSpPr>
          <p:spPr bwMode="auto">
            <a:xfrm>
              <a:off x="3340" y="3554"/>
              <a:ext cx="14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a   </a:t>
              </a:r>
              <a:r>
                <a:rPr lang="en-US" altLang="zh-CN" sz="1800">
                  <a:solidFill>
                    <a:srgbClr val="0000FF"/>
                  </a:solidFill>
                  <a:ea typeface="宋体" pitchFamily="2" charset="-122"/>
                </a:rPr>
                <a:t>{print(A.in)}</a:t>
              </a:r>
              <a:endParaRPr lang="en-US" altLang="zh-CN" sz="1800">
                <a:ea typeface="宋体" pitchFamily="2" charset="-122"/>
              </a:endParaRPr>
            </a:p>
          </p:txBody>
        </p:sp>
        <p:sp>
          <p:nvSpPr>
            <p:cNvPr id="34828" name="Line 20"/>
            <p:cNvSpPr>
              <a:spLocks noChangeShapeType="1"/>
            </p:cNvSpPr>
            <p:nvPr/>
          </p:nvSpPr>
          <p:spPr bwMode="auto">
            <a:xfrm>
              <a:off x="2561" y="2894"/>
              <a:ext cx="112" cy="1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29" name="Line 21"/>
            <p:cNvSpPr>
              <a:spLocks noChangeShapeType="1"/>
            </p:cNvSpPr>
            <p:nvPr/>
          </p:nvSpPr>
          <p:spPr bwMode="auto">
            <a:xfrm>
              <a:off x="2630" y="2862"/>
              <a:ext cx="951" cy="24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0" name="Line 22"/>
            <p:cNvSpPr>
              <a:spLocks noChangeShapeType="1"/>
            </p:cNvSpPr>
            <p:nvPr/>
          </p:nvSpPr>
          <p:spPr bwMode="auto">
            <a:xfrm flipH="1">
              <a:off x="1755" y="2862"/>
              <a:ext cx="723" cy="211"/>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1" name="Line 23"/>
            <p:cNvSpPr>
              <a:spLocks noChangeShapeType="1"/>
            </p:cNvSpPr>
            <p:nvPr/>
          </p:nvSpPr>
          <p:spPr bwMode="auto">
            <a:xfrm flipH="1">
              <a:off x="2092" y="3284"/>
              <a:ext cx="591" cy="30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2" name="Line 24"/>
            <p:cNvSpPr>
              <a:spLocks noChangeShapeType="1"/>
            </p:cNvSpPr>
            <p:nvPr/>
          </p:nvSpPr>
          <p:spPr bwMode="auto">
            <a:xfrm>
              <a:off x="2747" y="3293"/>
              <a:ext cx="144" cy="275"/>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3" name="Line 25"/>
            <p:cNvSpPr>
              <a:spLocks noChangeShapeType="1"/>
            </p:cNvSpPr>
            <p:nvPr/>
          </p:nvSpPr>
          <p:spPr bwMode="auto">
            <a:xfrm flipH="1">
              <a:off x="3404" y="3262"/>
              <a:ext cx="190" cy="30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4" name="Line 26"/>
            <p:cNvSpPr>
              <a:spLocks noChangeShapeType="1"/>
            </p:cNvSpPr>
            <p:nvPr/>
          </p:nvSpPr>
          <p:spPr bwMode="auto">
            <a:xfrm>
              <a:off x="3643" y="3262"/>
              <a:ext cx="370" cy="286"/>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3307" name="Text Box 27"/>
          <p:cNvSpPr txBox="1">
            <a:spLocks noChangeArrowheads="1"/>
          </p:cNvSpPr>
          <p:nvPr/>
        </p:nvSpPr>
        <p:spPr bwMode="auto">
          <a:xfrm>
            <a:off x="7854950" y="5273675"/>
            <a:ext cx="7667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5400">
                <a:solidFill>
                  <a:srgbClr val="FF3300"/>
                </a:solidFill>
                <a:sym typeface="Symbol" pitchFamily="18" charset="2"/>
              </a:rPr>
              <a:t></a:t>
            </a:r>
          </a:p>
        </p:txBody>
      </p:sp>
      <p:sp>
        <p:nvSpPr>
          <p:cNvPr id="353308" name="Text Box 28"/>
          <p:cNvSpPr txBox="1">
            <a:spLocks noChangeArrowheads="1"/>
          </p:cNvSpPr>
          <p:nvPr/>
        </p:nvSpPr>
        <p:spPr bwMode="auto">
          <a:xfrm>
            <a:off x="8037385" y="2033845"/>
            <a:ext cx="766762"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6600" dirty="0">
                <a:solidFill>
                  <a:srgbClr val="FF3300"/>
                </a:solidFill>
                <a:sym typeface="Symbol" pitchFamily="18" charset="2"/>
              </a:rPr>
              <a:t></a:t>
            </a:r>
          </a:p>
        </p:txBody>
      </p:sp>
      <p:sp>
        <p:nvSpPr>
          <p:cNvPr id="30" name="Rectangle 2"/>
          <p:cNvSpPr txBox="1">
            <a:spLocks noChangeArrowheads="1"/>
          </p:cNvSpPr>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kern="0" dirty="0" smtClean="0"/>
              <a:t>示例：</a:t>
            </a:r>
          </a:p>
        </p:txBody>
      </p:sp>
      <p:sp>
        <p:nvSpPr>
          <p:cNvPr id="31" name="Text Box 28"/>
          <p:cNvSpPr txBox="1">
            <a:spLocks noChangeArrowheads="1"/>
          </p:cNvSpPr>
          <p:nvPr/>
        </p:nvSpPr>
        <p:spPr bwMode="auto">
          <a:xfrm>
            <a:off x="971600" y="3383995"/>
            <a:ext cx="7848600" cy="1348061"/>
          </a:xfrm>
          <a:prstGeom prst="rect">
            <a:avLst/>
          </a:prstGeom>
          <a:noFill/>
          <a:ln w="9525">
            <a:noFill/>
            <a:miter lim="800000"/>
            <a:headEnd/>
            <a:tailEnd/>
          </a:ln>
        </p:spPr>
        <p:txBody>
          <a:bodyPr>
            <a:spAutoFit/>
          </a:bodyPr>
          <a:lstStyle/>
          <a:p>
            <a:pPr>
              <a:spcBef>
                <a:spcPct val="50000"/>
              </a:spcBef>
            </a:pPr>
            <a:r>
              <a:rPr lang="zh-CN" altLang="en-US" dirty="0">
                <a:latin typeface="+mn-ea"/>
                <a:ea typeface="+mn-ea"/>
              </a:rPr>
              <a:t>不满足要求</a:t>
            </a:r>
            <a:r>
              <a:rPr lang="en-US" altLang="zh-CN" dirty="0">
                <a:latin typeface="+mn-ea"/>
                <a:ea typeface="+mn-ea"/>
              </a:rPr>
              <a:t>1</a:t>
            </a:r>
          </a:p>
          <a:p>
            <a:pPr>
              <a:spcBef>
                <a:spcPct val="20000"/>
              </a:spcBef>
            </a:pPr>
            <a:r>
              <a:rPr lang="zh-CN" altLang="en-US" dirty="0">
                <a:latin typeface="+mn-ea"/>
                <a:ea typeface="+mn-ea"/>
              </a:rPr>
              <a:t>修改：</a:t>
            </a:r>
            <a:r>
              <a:rPr lang="en-US" altLang="zh-CN" dirty="0">
                <a:latin typeface="Times New Roman" pitchFamily="18" charset="0"/>
                <a:ea typeface="宋体" pitchFamily="2" charset="-122"/>
                <a:cs typeface="Times New Roman" pitchFamily="18" charset="0"/>
              </a:rPr>
              <a:t>S</a:t>
            </a:r>
            <a:r>
              <a:rPr lang="en-US" altLang="zh-CN" dirty="0">
                <a:latin typeface="Times New Roman" pitchFamily="18" charset="0"/>
                <a:ea typeface="宋体" pitchFamily="2" charset="-122"/>
                <a:cs typeface="Times New Roman" pitchFamily="18" charset="0"/>
                <a:sym typeface="Symbol" pitchFamily="18" charset="2"/>
              </a:rPr>
              <a:t></a:t>
            </a:r>
            <a:r>
              <a:rPr lang="en-US" altLang="zh-CN" dirty="0">
                <a:latin typeface="Times New Roman" pitchFamily="18" charset="0"/>
                <a:ea typeface="宋体" pitchFamily="2" charset="-122"/>
                <a:cs typeface="Times New Roman" pitchFamily="18" charset="0"/>
              </a:rPr>
              <a:t>{A</a:t>
            </a:r>
            <a:r>
              <a:rPr lang="en-US" altLang="zh-CN" baseline="-25000" dirty="0">
                <a:latin typeface="Times New Roman" pitchFamily="18" charset="0"/>
                <a:ea typeface="宋体" pitchFamily="2" charset="-122"/>
                <a:cs typeface="Times New Roman" pitchFamily="18" charset="0"/>
              </a:rPr>
              <a:t>1</a:t>
            </a:r>
            <a:r>
              <a:rPr lang="en-US" altLang="zh-CN" dirty="0">
                <a:latin typeface="Times New Roman" pitchFamily="18" charset="0"/>
                <a:ea typeface="宋体" pitchFamily="2" charset="-122"/>
                <a:cs typeface="Times New Roman" pitchFamily="18" charset="0"/>
              </a:rPr>
              <a:t>.in:=1</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A</a:t>
            </a:r>
            <a:r>
              <a:rPr lang="en-US" altLang="zh-CN" baseline="-25000" dirty="0">
                <a:latin typeface="Times New Roman" pitchFamily="18" charset="0"/>
                <a:ea typeface="宋体" pitchFamily="2" charset="-122"/>
                <a:cs typeface="Times New Roman" pitchFamily="18" charset="0"/>
              </a:rPr>
              <a:t>2</a:t>
            </a:r>
            <a:r>
              <a:rPr lang="en-US" altLang="zh-CN" dirty="0">
                <a:latin typeface="Times New Roman" pitchFamily="18" charset="0"/>
                <a:ea typeface="宋体" pitchFamily="2" charset="-122"/>
                <a:cs typeface="Times New Roman" pitchFamily="18" charset="0"/>
              </a:rPr>
              <a:t>.in:=2}A</a:t>
            </a:r>
            <a:r>
              <a:rPr lang="en-US" altLang="zh-CN" baseline="-25000" dirty="0">
                <a:latin typeface="Times New Roman" pitchFamily="18" charset="0"/>
                <a:ea typeface="宋体" pitchFamily="2" charset="-122"/>
                <a:cs typeface="Times New Roman" pitchFamily="18" charset="0"/>
              </a:rPr>
              <a:t>1</a:t>
            </a:r>
            <a:r>
              <a:rPr lang="en-US" altLang="zh-CN" dirty="0">
                <a:latin typeface="Times New Roman" pitchFamily="18" charset="0"/>
                <a:ea typeface="宋体" pitchFamily="2" charset="-122"/>
                <a:cs typeface="Times New Roman" pitchFamily="18" charset="0"/>
              </a:rPr>
              <a:t>A</a:t>
            </a:r>
            <a:r>
              <a:rPr lang="en-US" altLang="zh-CN" baseline="-25000" dirty="0">
                <a:latin typeface="Times New Roman" pitchFamily="18" charset="0"/>
                <a:ea typeface="宋体" pitchFamily="2" charset="-122"/>
                <a:cs typeface="Times New Roman" pitchFamily="18" charset="0"/>
              </a:rPr>
              <a:t>2</a:t>
            </a:r>
          </a:p>
          <a:p>
            <a:pPr>
              <a:spcBef>
                <a:spcPct val="20000"/>
              </a:spcBef>
            </a:pPr>
            <a:r>
              <a:rPr lang="en-US" altLang="zh-CN" baseline="-25000" dirty="0">
                <a:latin typeface="宋体" pitchFamily="2" charset="-122"/>
                <a:ea typeface="宋体" pitchFamily="2" charset="-122"/>
              </a:rPr>
              <a:t>   </a:t>
            </a:r>
            <a:r>
              <a:rPr lang="zh-CN" altLang="en-US" dirty="0">
                <a:latin typeface="+mn-ea"/>
                <a:ea typeface="+mn-ea"/>
              </a:rPr>
              <a:t>或：</a:t>
            </a:r>
            <a:r>
              <a:rPr lang="en-US" altLang="zh-CN" dirty="0">
                <a:latin typeface="Times New Roman" pitchFamily="18" charset="0"/>
                <a:ea typeface="宋体" pitchFamily="2" charset="-122"/>
                <a:cs typeface="Times New Roman" pitchFamily="18" charset="0"/>
              </a:rPr>
              <a:t>S</a:t>
            </a:r>
            <a:r>
              <a:rPr lang="en-US" altLang="zh-CN" dirty="0">
                <a:latin typeface="Times New Roman" pitchFamily="18" charset="0"/>
                <a:ea typeface="宋体" pitchFamily="2" charset="-122"/>
                <a:cs typeface="Times New Roman" pitchFamily="18" charset="0"/>
                <a:sym typeface="Symbol" pitchFamily="18" charset="2"/>
              </a:rPr>
              <a:t></a:t>
            </a:r>
            <a:r>
              <a:rPr lang="en-US" altLang="zh-CN" dirty="0">
                <a:latin typeface="Times New Roman" pitchFamily="18" charset="0"/>
                <a:ea typeface="宋体" pitchFamily="2" charset="-122"/>
                <a:cs typeface="Times New Roman" pitchFamily="18" charset="0"/>
              </a:rPr>
              <a:t>{A</a:t>
            </a:r>
            <a:r>
              <a:rPr lang="en-US" altLang="zh-CN" baseline="-25000" dirty="0">
                <a:latin typeface="Times New Roman" pitchFamily="18" charset="0"/>
                <a:ea typeface="宋体" pitchFamily="2" charset="-122"/>
                <a:cs typeface="Times New Roman" pitchFamily="18" charset="0"/>
              </a:rPr>
              <a:t>1</a:t>
            </a:r>
            <a:r>
              <a:rPr lang="en-US" altLang="zh-CN" dirty="0">
                <a:latin typeface="Times New Roman" pitchFamily="18" charset="0"/>
                <a:ea typeface="宋体" pitchFamily="2" charset="-122"/>
                <a:cs typeface="Times New Roman" pitchFamily="18" charset="0"/>
              </a:rPr>
              <a:t>.in:=1}A</a:t>
            </a:r>
            <a:r>
              <a:rPr lang="en-US" altLang="zh-CN" baseline="-25000" dirty="0">
                <a:latin typeface="Times New Roman" pitchFamily="18" charset="0"/>
                <a:ea typeface="宋体" pitchFamily="2" charset="-122"/>
                <a:cs typeface="Times New Roman" pitchFamily="18" charset="0"/>
              </a:rPr>
              <a:t>1</a:t>
            </a:r>
            <a:r>
              <a:rPr lang="en-US" altLang="zh-CN" dirty="0">
                <a:latin typeface="Times New Roman" pitchFamily="18" charset="0"/>
                <a:ea typeface="宋体" pitchFamily="2" charset="-122"/>
                <a:cs typeface="Times New Roman" pitchFamily="18" charset="0"/>
              </a:rPr>
              <a:t>{A</a:t>
            </a:r>
            <a:r>
              <a:rPr lang="en-US" altLang="zh-CN" baseline="-25000" dirty="0">
                <a:latin typeface="Times New Roman" pitchFamily="18" charset="0"/>
                <a:ea typeface="宋体" pitchFamily="2" charset="-122"/>
                <a:cs typeface="Times New Roman" pitchFamily="18" charset="0"/>
              </a:rPr>
              <a:t>2</a:t>
            </a:r>
            <a:r>
              <a:rPr lang="en-US" altLang="zh-CN" dirty="0">
                <a:latin typeface="Times New Roman" pitchFamily="18" charset="0"/>
                <a:ea typeface="宋体" pitchFamily="2" charset="-122"/>
                <a:cs typeface="Times New Roman" pitchFamily="18" charset="0"/>
              </a:rPr>
              <a:t>.in:=2}A</a:t>
            </a:r>
            <a:r>
              <a:rPr lang="en-US" altLang="zh-CN" baseline="-25000" dirty="0">
                <a:latin typeface="Times New Roman" pitchFamily="18" charset="0"/>
                <a:ea typeface="宋体" pitchFamily="2" charset="-122"/>
                <a:cs typeface="Times New Roman" pitchFamily="18" charset="0"/>
              </a:rPr>
              <a:t>2</a:t>
            </a:r>
            <a:r>
              <a:rPr lang="en-US" altLang="zh-CN" dirty="0">
                <a:latin typeface="Times New Roman" pitchFamily="18" charset="0"/>
                <a:ea typeface="宋体" pitchFamily="2" charset="-122"/>
                <a:cs typeface="Times New Roman" pitchFamily="18" charset="0"/>
              </a:rPr>
              <a:t> </a:t>
            </a:r>
            <a:r>
              <a:rPr lang="zh-CN" altLang="en-US" dirty="0">
                <a:latin typeface="宋体" pitchFamily="2" charset="-122"/>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3283"/>
                                        </p:tgtEl>
                                        <p:attrNameLst>
                                          <p:attrName>style.visibility</p:attrName>
                                        </p:attrNameLst>
                                      </p:cBhvr>
                                      <p:to>
                                        <p:strVal val="visible"/>
                                      </p:to>
                                    </p:set>
                                    <p:animEffect transition="in" filter="wipe(up)">
                                      <p:cBhvr>
                                        <p:cTn id="7" dur="500"/>
                                        <p:tgtEl>
                                          <p:spTgt spid="353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308"/>
                                        </p:tgtEl>
                                        <p:attrNameLst>
                                          <p:attrName>style.visibility</p:attrName>
                                        </p:attrNameLst>
                                      </p:cBhvr>
                                      <p:to>
                                        <p:strVal val="visible"/>
                                      </p:to>
                                    </p:set>
                                    <p:animEffect transition="in" filter="wipe(left)">
                                      <p:cBhvr>
                                        <p:cTn id="12" dur="500"/>
                                        <p:tgtEl>
                                          <p:spTgt spid="353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wipe(up)">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
                                            <p:txEl>
                                              <p:pRg st="1" end="1"/>
                                            </p:txEl>
                                          </p:spTgt>
                                        </p:tgtEl>
                                        <p:attrNameLst>
                                          <p:attrName>style.visibility</p:attrName>
                                        </p:attrNameLst>
                                      </p:cBhvr>
                                      <p:to>
                                        <p:strVal val="visible"/>
                                      </p:to>
                                    </p:set>
                                    <p:animEffect transition="in" filter="wipe(up)">
                                      <p:cBhvr>
                                        <p:cTn id="22" dur="500"/>
                                        <p:tgtEl>
                                          <p:spTgt spid="31">
                                            <p:txEl>
                                              <p:pRg st="1" end="1"/>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1">
                                            <p:txEl>
                                              <p:pRg st="2" end="2"/>
                                            </p:txEl>
                                          </p:spTgt>
                                        </p:tgtEl>
                                        <p:attrNameLst>
                                          <p:attrName>style.visibility</p:attrName>
                                        </p:attrNameLst>
                                      </p:cBhvr>
                                      <p:to>
                                        <p:strVal val="visible"/>
                                      </p:to>
                                    </p:set>
                                    <p:animEffect transition="in" filter="wipe(up)">
                                      <p:cBhvr>
                                        <p:cTn id="26" dur="500"/>
                                        <p:tgtEl>
                                          <p:spTgt spid="3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53295"/>
                                        </p:tgtEl>
                                        <p:attrNameLst>
                                          <p:attrName>style.visibility</p:attrName>
                                        </p:attrNameLst>
                                      </p:cBhvr>
                                      <p:to>
                                        <p:strVal val="visible"/>
                                      </p:to>
                                    </p:set>
                                    <p:animEffect transition="in" filter="wipe(up)">
                                      <p:cBhvr>
                                        <p:cTn id="31" dur="500"/>
                                        <p:tgtEl>
                                          <p:spTgt spid="35329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53307"/>
                                        </p:tgtEl>
                                        <p:attrNameLst>
                                          <p:attrName>style.visibility</p:attrName>
                                        </p:attrNameLst>
                                      </p:cBhvr>
                                      <p:to>
                                        <p:strVal val="visible"/>
                                      </p:to>
                                    </p:set>
                                    <p:animEffect transition="in" filter="wipe(left)">
                                      <p:cBhvr>
                                        <p:cTn id="36" dur="500"/>
                                        <p:tgtEl>
                                          <p:spTgt spid="353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07" grpId="0"/>
      <p:bldP spid="353308" grpId="0"/>
      <p:bldP spid="3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A558C7A-C802-48F8-A968-AEDF8EA9EEBF}" type="slidenum">
              <a:rPr lang="en-US" altLang="zh-CN" sz="1400" b="0" smtClean="0">
                <a:latin typeface="Times New Roman" pitchFamily="18" charset="0"/>
              </a:rPr>
              <a:pPr eaLnBrk="1" hangingPunct="1"/>
              <a:t>35</a:t>
            </a:fld>
            <a:endParaRPr lang="en-US" altLang="zh-CN" sz="1400" b="0" smtClean="0">
              <a:latin typeface="Times New Roman" pitchFamily="18" charset="0"/>
            </a:endParaRPr>
          </a:p>
        </p:txBody>
      </p:sp>
      <p:sp>
        <p:nvSpPr>
          <p:cNvPr id="35843" name="Rectangle 2"/>
          <p:cNvSpPr>
            <a:spLocks noGrp="1" noChangeArrowheads="1"/>
          </p:cNvSpPr>
          <p:nvPr>
            <p:ph type="title"/>
          </p:nvPr>
        </p:nvSpPr>
        <p:spPr/>
        <p:txBody>
          <a:bodyPr/>
          <a:lstStyle/>
          <a:p>
            <a:pPr eaLnBrk="1" hangingPunct="1"/>
            <a:r>
              <a:rPr lang="en-US" altLang="zh-CN" smtClean="0"/>
              <a:t>L</a:t>
            </a:r>
            <a:r>
              <a:rPr lang="zh-CN" altLang="en-US" smtClean="0"/>
              <a:t>属性定义翻译方案设计举例</a:t>
            </a:r>
          </a:p>
        </p:txBody>
      </p:sp>
      <p:sp>
        <p:nvSpPr>
          <p:cNvPr id="359427" name="Rectangle 3"/>
          <p:cNvSpPr>
            <a:spLocks noGrp="1" noChangeArrowheads="1"/>
          </p:cNvSpPr>
          <p:nvPr>
            <p:ph type="body" idx="1"/>
          </p:nvPr>
        </p:nvSpPr>
        <p:spPr>
          <a:xfrm>
            <a:off x="228600" y="1219200"/>
            <a:ext cx="8686800" cy="3200400"/>
          </a:xfrm>
        </p:spPr>
        <p:txBody>
          <a:bodyPr/>
          <a:lstStyle/>
          <a:p>
            <a:pPr eaLnBrk="1" hangingPunct="1"/>
            <a:r>
              <a:rPr lang="zh-CN" altLang="en-US" smtClean="0"/>
              <a:t>语法制导定义</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翻译方案</a:t>
            </a:r>
          </a:p>
        </p:txBody>
      </p:sp>
      <p:grpSp>
        <p:nvGrpSpPr>
          <p:cNvPr id="359428" name="Group 4"/>
          <p:cNvGrpSpPr>
            <a:grpSpLocks/>
          </p:cNvGrpSpPr>
          <p:nvPr/>
        </p:nvGrpSpPr>
        <p:grpSpPr bwMode="auto">
          <a:xfrm>
            <a:off x="3267075" y="1317626"/>
            <a:ext cx="5399088" cy="2876550"/>
            <a:chOff x="799" y="2460"/>
            <a:chExt cx="3401" cy="1812"/>
          </a:xfrm>
        </p:grpSpPr>
        <p:grpSp>
          <p:nvGrpSpPr>
            <p:cNvPr id="35847" name="Group 5"/>
            <p:cNvGrpSpPr>
              <a:grpSpLocks/>
            </p:cNvGrpSpPr>
            <p:nvPr/>
          </p:nvGrpSpPr>
          <p:grpSpPr bwMode="auto">
            <a:xfrm>
              <a:off x="799" y="2460"/>
              <a:ext cx="3401" cy="1812"/>
              <a:chOff x="825" y="2460"/>
              <a:chExt cx="3401" cy="1812"/>
            </a:xfrm>
          </p:grpSpPr>
          <p:sp>
            <p:nvSpPr>
              <p:cNvPr id="35853" name="Text Box 6"/>
              <p:cNvSpPr txBox="1">
                <a:spLocks noChangeArrowheads="1"/>
              </p:cNvSpPr>
              <p:nvPr/>
            </p:nvSpPr>
            <p:spPr bwMode="auto">
              <a:xfrm>
                <a:off x="825" y="2460"/>
                <a:ext cx="959" cy="1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产生式</a:t>
                </a:r>
              </a:p>
              <a:p>
                <a:pPr eaLnBrk="1" hangingPunct="1">
                  <a:lnSpc>
                    <a:spcPct val="110000"/>
                  </a:lnSpc>
                </a:pPr>
                <a:r>
                  <a:rPr lang="zh-CN" altLang="en-US" dirty="0">
                    <a:latin typeface="宋体" pitchFamily="2" charset="-122"/>
                    <a:ea typeface="宋体" pitchFamily="2" charset="-122"/>
                  </a:rPr>
                  <a:t> </a:t>
                </a:r>
                <a:r>
                  <a:rPr lang="en-US" altLang="zh-CN" dirty="0">
                    <a:latin typeface="宋体" pitchFamily="2" charset="-122"/>
                    <a:ea typeface="宋体" pitchFamily="2" charset="-122"/>
                  </a:rPr>
                  <a:t>D</a:t>
                </a:r>
                <a:r>
                  <a:rPr lang="en-US" altLang="zh-CN" dirty="0">
                    <a:latin typeface="宋体" pitchFamily="2" charset="-122"/>
                    <a:ea typeface="宋体" pitchFamily="2" charset="-122"/>
                    <a:sym typeface="Symbol" pitchFamily="18" charset="2"/>
                  </a:rPr>
                  <a:t></a:t>
                </a:r>
                <a:r>
                  <a:rPr lang="en-US" altLang="zh-CN" dirty="0">
                    <a:latin typeface="宋体" pitchFamily="2" charset="-122"/>
                    <a:ea typeface="宋体" pitchFamily="2" charset="-122"/>
                  </a:rPr>
                  <a:t>TL</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T</a:t>
                </a:r>
                <a:r>
                  <a:rPr lang="en-US" altLang="zh-CN" dirty="0" err="1">
                    <a:latin typeface="宋体" pitchFamily="2" charset="-122"/>
                    <a:ea typeface="宋体" pitchFamily="2" charset="-122"/>
                    <a:sym typeface="Symbol" pitchFamily="18" charset="2"/>
                  </a:rPr>
                  <a:t></a:t>
                </a:r>
                <a:r>
                  <a:rPr lang="en-US" altLang="zh-CN" dirty="0" err="1">
                    <a:latin typeface="宋体" pitchFamily="2" charset="-122"/>
                    <a:ea typeface="宋体" pitchFamily="2" charset="-122"/>
                  </a:rPr>
                  <a:t>int</a:t>
                </a:r>
                <a:endParaRPr lang="en-US" altLang="zh-CN" dirty="0">
                  <a:latin typeface="宋体" pitchFamily="2" charset="-122"/>
                  <a:ea typeface="宋体" pitchFamily="2" charset="-122"/>
                </a:endParaRP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T</a:t>
                </a:r>
                <a:r>
                  <a:rPr lang="en-US" altLang="zh-CN" dirty="0" err="1">
                    <a:latin typeface="宋体" pitchFamily="2" charset="-122"/>
                    <a:ea typeface="宋体" pitchFamily="2" charset="-122"/>
                    <a:sym typeface="Symbol" pitchFamily="18" charset="2"/>
                  </a:rPr>
                  <a:t></a:t>
                </a:r>
                <a:r>
                  <a:rPr lang="en-US" altLang="zh-CN" dirty="0" err="1">
                    <a:latin typeface="宋体" pitchFamily="2" charset="-122"/>
                    <a:ea typeface="宋体" pitchFamily="2" charset="-122"/>
                  </a:rPr>
                  <a:t>real</a:t>
                </a:r>
                <a:endParaRPr lang="en-US" altLang="zh-CN" dirty="0">
                  <a:latin typeface="宋体" pitchFamily="2" charset="-122"/>
                  <a:ea typeface="宋体" pitchFamily="2" charset="-122"/>
                </a:endParaRPr>
              </a:p>
              <a:p>
                <a:pPr eaLnBrk="1" hangingPunct="1">
                  <a:lnSpc>
                    <a:spcPct val="110000"/>
                  </a:lnSpc>
                </a:pPr>
                <a:r>
                  <a:rPr lang="en-US" altLang="zh-CN" dirty="0">
                    <a:latin typeface="宋体" pitchFamily="2" charset="-122"/>
                    <a:ea typeface="宋体" pitchFamily="2" charset="-122"/>
                  </a:rPr>
                  <a:t> L</a:t>
                </a:r>
                <a:r>
                  <a:rPr lang="en-US" altLang="zh-CN" dirty="0">
                    <a:latin typeface="宋体" pitchFamily="2" charset="-122"/>
                    <a:ea typeface="宋体" pitchFamily="2" charset="-122"/>
                    <a:sym typeface="Symbol" pitchFamily="18" charset="2"/>
                  </a:rPr>
                  <a:t></a:t>
                </a:r>
                <a:r>
                  <a:rPr lang="en-US" altLang="zh-CN" dirty="0">
                    <a:latin typeface="宋体" pitchFamily="2" charset="-122"/>
                    <a:ea typeface="宋体" pitchFamily="2" charset="-122"/>
                  </a:rPr>
                  <a:t>L</a:t>
                </a:r>
                <a:r>
                  <a:rPr lang="en-US" altLang="zh-CN" baseline="-25000" dirty="0">
                    <a:latin typeface="宋体" pitchFamily="2" charset="-122"/>
                    <a:ea typeface="宋体" pitchFamily="2" charset="-122"/>
                  </a:rPr>
                  <a:t>1</a:t>
                </a:r>
                <a:r>
                  <a:rPr lang="en-US" altLang="zh-CN" dirty="0">
                    <a:latin typeface="宋体" pitchFamily="2" charset="-122"/>
                    <a:ea typeface="宋体" pitchFamily="2" charset="-122"/>
                  </a:rPr>
                  <a:t>,id</a:t>
                </a:r>
              </a:p>
              <a:p>
                <a:pPr eaLnBrk="1" hangingPunct="1"/>
                <a:r>
                  <a:rPr lang="en-US" altLang="zh-CN" dirty="0">
                    <a:latin typeface="宋体" pitchFamily="2" charset="-122"/>
                    <a:ea typeface="宋体" pitchFamily="2" charset="-122"/>
                  </a:rPr>
                  <a:t> </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L</a:t>
                </a:r>
                <a:r>
                  <a:rPr lang="en-US" altLang="zh-CN" dirty="0" err="1">
                    <a:latin typeface="宋体" pitchFamily="2" charset="-122"/>
                    <a:ea typeface="宋体" pitchFamily="2" charset="-122"/>
                    <a:sym typeface="Symbol" pitchFamily="18" charset="2"/>
                  </a:rPr>
                  <a:t></a:t>
                </a:r>
                <a:r>
                  <a:rPr lang="en-US" altLang="zh-CN" dirty="0" err="1">
                    <a:latin typeface="宋体" pitchFamily="2" charset="-122"/>
                    <a:ea typeface="宋体" pitchFamily="2" charset="-122"/>
                  </a:rPr>
                  <a:t>id</a:t>
                </a:r>
                <a:endParaRPr lang="en-US" altLang="zh-CN" dirty="0">
                  <a:latin typeface="Times New Roman" pitchFamily="18" charset="0"/>
                  <a:ea typeface="宋体" pitchFamily="2" charset="-122"/>
                </a:endParaRPr>
              </a:p>
            </p:txBody>
          </p:sp>
          <p:sp>
            <p:nvSpPr>
              <p:cNvPr id="35854" name="Text Box 7"/>
              <p:cNvSpPr txBox="1">
                <a:spLocks noChangeArrowheads="1"/>
              </p:cNvSpPr>
              <p:nvPr/>
            </p:nvSpPr>
            <p:spPr bwMode="auto">
              <a:xfrm>
                <a:off x="1776" y="2460"/>
                <a:ext cx="2450" cy="1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a:latin typeface="宋体" pitchFamily="2" charset="-122"/>
                    <a:ea typeface="宋体" pitchFamily="2" charset="-122"/>
                  </a:rPr>
                  <a:t> </a:t>
                </a:r>
                <a:r>
                  <a:rPr lang="zh-CN" altLang="en-US">
                    <a:latin typeface="宋体" pitchFamily="2" charset="-122"/>
                    <a:ea typeface="宋体" pitchFamily="2" charset="-122"/>
                  </a:rPr>
                  <a:t>语义规则</a:t>
                </a:r>
              </a:p>
              <a:p>
                <a:pPr eaLnBrk="1" hangingPunct="1">
                  <a:lnSpc>
                    <a:spcPct val="110000"/>
                  </a:lnSpc>
                </a:pPr>
                <a:r>
                  <a:rPr lang="zh-CN" altLang="en-US">
                    <a:latin typeface="宋体" pitchFamily="2" charset="-122"/>
                    <a:ea typeface="宋体" pitchFamily="2" charset="-122"/>
                  </a:rPr>
                  <a:t> </a:t>
                </a:r>
                <a:r>
                  <a:rPr lang="en-US" altLang="zh-CN">
                    <a:latin typeface="宋体" pitchFamily="2" charset="-122"/>
                    <a:ea typeface="宋体" pitchFamily="2" charset="-122"/>
                  </a:rPr>
                  <a:t>L.in=T.type</a:t>
                </a:r>
              </a:p>
              <a:p>
                <a:pPr eaLnBrk="1" hangingPunct="1">
                  <a:lnSpc>
                    <a:spcPct val="110000"/>
                  </a:lnSpc>
                </a:pPr>
                <a:r>
                  <a:rPr lang="en-US" altLang="zh-CN">
                    <a:latin typeface="宋体" pitchFamily="2" charset="-122"/>
                    <a:ea typeface="宋体" pitchFamily="2" charset="-122"/>
                  </a:rPr>
                  <a:t> T.type=integer</a:t>
                </a:r>
              </a:p>
              <a:p>
                <a:pPr eaLnBrk="1" hangingPunct="1">
                  <a:lnSpc>
                    <a:spcPct val="110000"/>
                  </a:lnSpc>
                </a:pPr>
                <a:r>
                  <a:rPr lang="en-US" altLang="zh-CN">
                    <a:latin typeface="宋体" pitchFamily="2" charset="-122"/>
                    <a:ea typeface="宋体" pitchFamily="2" charset="-122"/>
                  </a:rPr>
                  <a:t> T.type=real</a:t>
                </a:r>
              </a:p>
              <a:p>
                <a:pPr eaLnBrk="1" hangingPunct="1"/>
                <a:r>
                  <a:rPr lang="en-US" altLang="zh-CN">
                    <a:latin typeface="宋体" pitchFamily="2" charset="-122"/>
                    <a:ea typeface="宋体" pitchFamily="2" charset="-122"/>
                  </a:rPr>
                  <a:t> L</a:t>
                </a:r>
                <a:r>
                  <a:rPr lang="en-US" altLang="zh-CN" baseline="-25000">
                    <a:latin typeface="宋体" pitchFamily="2" charset="-122"/>
                    <a:ea typeface="宋体" pitchFamily="2" charset="-122"/>
                  </a:rPr>
                  <a:t>1</a:t>
                </a:r>
                <a:r>
                  <a:rPr lang="en-US" altLang="zh-CN">
                    <a:latin typeface="宋体" pitchFamily="2" charset="-122"/>
                    <a:ea typeface="宋体" pitchFamily="2" charset="-122"/>
                  </a:rPr>
                  <a:t>.in=L.in</a:t>
                </a:r>
              </a:p>
              <a:p>
                <a:pPr eaLnBrk="1" hangingPunct="1">
                  <a:lnSpc>
                    <a:spcPct val="110000"/>
                  </a:lnSpc>
                </a:pPr>
                <a:r>
                  <a:rPr lang="en-US" altLang="zh-CN">
                    <a:latin typeface="宋体" pitchFamily="2" charset="-122"/>
                    <a:ea typeface="宋体" pitchFamily="2" charset="-122"/>
                  </a:rPr>
                  <a:t> addtype(id.entry,L.in)</a:t>
                </a:r>
              </a:p>
              <a:p>
                <a:pPr eaLnBrk="1" hangingPunct="1">
                  <a:lnSpc>
                    <a:spcPct val="110000"/>
                  </a:lnSpc>
                </a:pPr>
                <a:r>
                  <a:rPr lang="en-US" altLang="zh-CN">
                    <a:latin typeface="宋体" pitchFamily="2" charset="-122"/>
                    <a:ea typeface="宋体" pitchFamily="2" charset="-122"/>
                  </a:rPr>
                  <a:t> addtype(id.entry,L.in) </a:t>
                </a:r>
                <a:endParaRPr lang="en-US" altLang="zh-CN">
                  <a:latin typeface="Times New Roman" pitchFamily="18" charset="0"/>
                  <a:ea typeface="宋体" pitchFamily="2" charset="-122"/>
                </a:endParaRPr>
              </a:p>
            </p:txBody>
          </p:sp>
        </p:grpSp>
        <p:sp>
          <p:nvSpPr>
            <p:cNvPr id="35848" name="Line 8"/>
            <p:cNvSpPr>
              <a:spLocks noChangeShapeType="1"/>
            </p:cNvSpPr>
            <p:nvPr/>
          </p:nvSpPr>
          <p:spPr bwMode="auto">
            <a:xfrm>
              <a:off x="816" y="273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9" name="Line 9"/>
            <p:cNvSpPr>
              <a:spLocks noChangeShapeType="1"/>
            </p:cNvSpPr>
            <p:nvPr/>
          </p:nvSpPr>
          <p:spPr bwMode="auto">
            <a:xfrm>
              <a:off x="816" y="297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0" name="Line 10"/>
            <p:cNvSpPr>
              <a:spLocks noChangeShapeType="1"/>
            </p:cNvSpPr>
            <p:nvPr/>
          </p:nvSpPr>
          <p:spPr bwMode="auto">
            <a:xfrm>
              <a:off x="816" y="326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1" name="Line 11"/>
            <p:cNvSpPr>
              <a:spLocks noChangeShapeType="1"/>
            </p:cNvSpPr>
            <p:nvPr/>
          </p:nvSpPr>
          <p:spPr bwMode="auto">
            <a:xfrm>
              <a:off x="816" y="350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2" name="Line 12"/>
            <p:cNvSpPr>
              <a:spLocks noChangeShapeType="1"/>
            </p:cNvSpPr>
            <p:nvPr/>
          </p:nvSpPr>
          <p:spPr bwMode="auto">
            <a:xfrm>
              <a:off x="816" y="398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437" name="Rectangle 13"/>
          <p:cNvSpPr>
            <a:spLocks noChangeArrowheads="1"/>
          </p:cNvSpPr>
          <p:nvPr/>
        </p:nvSpPr>
        <p:spPr bwMode="auto">
          <a:xfrm>
            <a:off x="657225" y="4419110"/>
            <a:ext cx="8101013" cy="2205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T { </a:t>
            </a:r>
            <a:r>
              <a:rPr lang="en-US" altLang="zh-CN" dirty="0">
                <a:solidFill>
                  <a:srgbClr val="0000FF"/>
                </a:solidFill>
                <a:latin typeface="Times New Roman" panose="02020603050405020304" pitchFamily="18" charset="0"/>
                <a:cs typeface="Times New Roman" panose="02020603050405020304" pitchFamily="18" charset="0"/>
              </a:rPr>
              <a:t>L.in=</a:t>
            </a:r>
            <a:r>
              <a:rPr lang="en-US" altLang="zh-CN" dirty="0" err="1">
                <a:solidFill>
                  <a:srgbClr val="0000FF"/>
                </a:solidFill>
                <a:latin typeface="Times New Roman" panose="02020603050405020304" pitchFamily="18" charset="0"/>
                <a:cs typeface="Times New Roman" panose="02020603050405020304" pitchFamily="18" charset="0"/>
              </a:rPr>
              <a:t>T.type</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L</a:t>
            </a:r>
          </a:p>
          <a:p>
            <a:pPr>
              <a:spcBef>
                <a:spcPct val="20000"/>
              </a:spcBef>
            </a:pPr>
            <a:r>
              <a:rPr lang="en-US" altLang="zh-CN" dirty="0" err="1">
                <a:latin typeface="Times New Roman" panose="02020603050405020304" pitchFamily="18" charset="0"/>
                <a:cs typeface="Times New Roman" panose="02020603050405020304" pitchFamily="18" charset="0"/>
              </a:rPr>
              <a:t>T</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T.type</a:t>
            </a:r>
            <a:r>
              <a:rPr lang="en-US" altLang="zh-CN" dirty="0">
                <a:latin typeface="Times New Roman" panose="02020603050405020304" pitchFamily="18" charset="0"/>
                <a:cs typeface="Times New Roman" panose="02020603050405020304" pitchFamily="18" charset="0"/>
              </a:rPr>
              <a:t>=integer }</a:t>
            </a:r>
          </a:p>
          <a:p>
            <a:pPr>
              <a:spcBef>
                <a:spcPct val="20000"/>
              </a:spcBef>
            </a:pPr>
            <a:r>
              <a:rPr lang="en-US" altLang="zh-CN" dirty="0" err="1">
                <a:latin typeface="Times New Roman" panose="02020603050405020304" pitchFamily="18" charset="0"/>
                <a:cs typeface="Times New Roman" panose="02020603050405020304" pitchFamily="18" charset="0"/>
              </a:rPr>
              <a:t>T</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real</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T.type</a:t>
            </a:r>
            <a:r>
              <a:rPr lang="en-US" altLang="zh-CN" dirty="0">
                <a:latin typeface="Times New Roman" panose="02020603050405020304" pitchFamily="18" charset="0"/>
                <a:cs typeface="Times New Roman" panose="02020603050405020304" pitchFamily="18" charset="0"/>
              </a:rPr>
              <a:t>=real }</a:t>
            </a:r>
          </a:p>
          <a:p>
            <a:pPr>
              <a:spcBef>
                <a:spcPct val="20000"/>
              </a:spcBef>
            </a:pPr>
            <a:r>
              <a:rPr lang="en-US" altLang="zh-CN"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L</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.in=L.in</a:t>
            </a:r>
            <a:r>
              <a:rPr lang="en-US" altLang="zh-CN" dirty="0">
                <a:latin typeface="Times New Roman" panose="02020603050405020304" pitchFamily="18" charset="0"/>
                <a:cs typeface="Times New Roman" panose="02020603050405020304" pitchFamily="18" charset="0"/>
              </a:rPr>
              <a:t> } L</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,id { </a:t>
            </a:r>
            <a:r>
              <a:rPr lang="en-US" altLang="zh-CN" dirty="0" err="1">
                <a:latin typeface="Times New Roman" panose="02020603050405020304" pitchFamily="18" charset="0"/>
                <a:cs typeface="Times New Roman" panose="02020603050405020304" pitchFamily="18" charset="0"/>
              </a:rPr>
              <a:t>addtype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id.entry</a:t>
            </a:r>
            <a:r>
              <a:rPr lang="en-US" altLang="zh-CN" dirty="0">
                <a:latin typeface="Times New Roman" panose="02020603050405020304" pitchFamily="18" charset="0"/>
                <a:cs typeface="Times New Roman" panose="02020603050405020304" pitchFamily="18" charset="0"/>
              </a:rPr>
              <a:t>, L.in) }</a:t>
            </a:r>
          </a:p>
          <a:p>
            <a:pPr>
              <a:spcBef>
                <a:spcPct val="20000"/>
              </a:spcBef>
            </a:pPr>
            <a:r>
              <a:rPr lang="en-US" altLang="zh-CN" dirty="0" err="1">
                <a:latin typeface="Times New Roman" panose="02020603050405020304" pitchFamily="18" charset="0"/>
                <a:cs typeface="Times New Roman" panose="02020603050405020304" pitchFamily="18" charset="0"/>
              </a:rPr>
              <a:t>L</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id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addtype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id.entry</a:t>
            </a:r>
            <a:r>
              <a:rPr lang="en-US" altLang="zh-CN" dirty="0">
                <a:latin typeface="Times New Roman" panose="02020603050405020304" pitchFamily="18" charset="0"/>
                <a:cs typeface="Times New Roman" panose="02020603050405020304" pitchFamily="18" charset="0"/>
              </a:rPr>
              <a:t>, L.in)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wipe(left)">
                                      <p:cBhvr>
                                        <p:cTn id="7" dur="500"/>
                                        <p:tgtEl>
                                          <p:spTgt spid="359427">
                                            <p:txEl>
                                              <p:pRg st="0" end="0"/>
                                            </p:txEl>
                                          </p:spTgt>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59428"/>
                                        </p:tgtEl>
                                        <p:attrNameLst>
                                          <p:attrName>style.visibility</p:attrName>
                                        </p:attrNameLst>
                                      </p:cBhvr>
                                      <p:to>
                                        <p:strVal val="visible"/>
                                      </p:to>
                                    </p:set>
                                    <p:animEffect transition="in" filter="wipe(up)">
                                      <p:cBhvr>
                                        <p:cTn id="11" dur="500"/>
                                        <p:tgtEl>
                                          <p:spTgt spid="3594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9427">
                                            <p:txEl>
                                              <p:pRg st="5" end="5"/>
                                            </p:txEl>
                                          </p:spTgt>
                                        </p:tgtEl>
                                        <p:attrNameLst>
                                          <p:attrName>style.visibility</p:attrName>
                                        </p:attrNameLst>
                                      </p:cBhvr>
                                      <p:to>
                                        <p:strVal val="visible"/>
                                      </p:to>
                                    </p:set>
                                    <p:animEffect transition="in" filter="wipe(left)">
                                      <p:cBhvr>
                                        <p:cTn id="16" dur="500"/>
                                        <p:tgtEl>
                                          <p:spTgt spid="359427">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9437"/>
                                        </p:tgtEl>
                                        <p:attrNameLst>
                                          <p:attrName>style.visibility</p:attrName>
                                        </p:attrNameLst>
                                      </p:cBhvr>
                                      <p:to>
                                        <p:strVal val="visible"/>
                                      </p:to>
                                    </p:set>
                                    <p:animEffect transition="in" filter="wipe(left)">
                                      <p:cBhvr>
                                        <p:cTn id="21" dur="500"/>
                                        <p:tgtEl>
                                          <p:spTgt spid="359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P spid="359437"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8A851E4-51AF-4FDD-A2BC-EDB9286A7065}" type="slidenum">
              <a:rPr lang="en-US" altLang="zh-CN" sz="1400" b="0" smtClean="0">
                <a:latin typeface="Times New Roman" pitchFamily="18" charset="0"/>
              </a:rPr>
              <a:pPr eaLnBrk="1" hangingPunct="1"/>
              <a:t>36</a:t>
            </a:fld>
            <a:endParaRPr lang="en-US" altLang="zh-CN" sz="1400" b="0" smtClean="0">
              <a:latin typeface="Times New Roman" pitchFamily="18" charset="0"/>
            </a:endParaRPr>
          </a:p>
        </p:txBody>
      </p:sp>
      <p:sp>
        <p:nvSpPr>
          <p:cNvPr id="38915" name="Rectangle 2"/>
          <p:cNvSpPr>
            <a:spLocks noGrp="1" noChangeArrowheads="1"/>
          </p:cNvSpPr>
          <p:nvPr>
            <p:ph type="title"/>
          </p:nvPr>
        </p:nvSpPr>
        <p:spPr/>
        <p:txBody>
          <a:bodyPr/>
          <a:lstStyle/>
          <a:p>
            <a:pPr eaLnBrk="1" hangingPunct="1"/>
            <a:r>
              <a:rPr lang="en-US" altLang="zh-CN" sz="4400" smtClean="0">
                <a:latin typeface="宋体" pitchFamily="2" charset="-122"/>
              </a:rPr>
              <a:t>5.2 </a:t>
            </a:r>
            <a:r>
              <a:rPr lang="en-US" altLang="zh-CN" sz="4400" smtClean="0">
                <a:latin typeface="Verdana" pitchFamily="34" charset="0"/>
              </a:rPr>
              <a:t>S-</a:t>
            </a:r>
            <a:r>
              <a:rPr lang="zh-CN" altLang="en-US" sz="4400" smtClean="0">
                <a:latin typeface="宋体" pitchFamily="2" charset="-122"/>
              </a:rPr>
              <a:t>属性定义的自底向上翻译</a:t>
            </a:r>
          </a:p>
        </p:txBody>
      </p:sp>
      <p:sp>
        <p:nvSpPr>
          <p:cNvPr id="218115" name="Rectangle 3"/>
          <p:cNvSpPr>
            <a:spLocks noGrp="1" noChangeArrowheads="1"/>
          </p:cNvSpPr>
          <p:nvPr>
            <p:ph type="body" idx="1"/>
          </p:nvPr>
        </p:nvSpPr>
        <p:spPr/>
        <p:txBody>
          <a:bodyPr/>
          <a:lstStyle/>
          <a:p>
            <a:pPr eaLnBrk="1" hangingPunct="1"/>
            <a:r>
              <a:rPr lang="en-US" altLang="zh-CN" dirty="0" smtClean="0">
                <a:latin typeface="Verdana" pitchFamily="34" charset="0"/>
              </a:rPr>
              <a:t>S</a:t>
            </a:r>
            <a:r>
              <a:rPr lang="zh-CN" altLang="en-US" dirty="0" smtClean="0">
                <a:latin typeface="宋体" pitchFamily="2" charset="-122"/>
              </a:rPr>
              <a:t>属性定义：</a:t>
            </a:r>
          </a:p>
          <a:p>
            <a:pPr lvl="1" eaLnBrk="1" hangingPunct="1"/>
            <a:r>
              <a:rPr lang="zh-CN" altLang="en-US" dirty="0" smtClean="0">
                <a:latin typeface="宋体" pitchFamily="2" charset="-122"/>
              </a:rPr>
              <a:t>只用综合属性的语法制导定义</a:t>
            </a:r>
          </a:p>
          <a:p>
            <a:pPr lvl="1" eaLnBrk="1" hangingPunct="1"/>
            <a:endParaRPr lang="zh-CN" altLang="en-US" dirty="0" smtClean="0">
              <a:latin typeface="宋体" pitchFamily="2" charset="-122"/>
            </a:endParaRPr>
          </a:p>
          <a:p>
            <a:pPr eaLnBrk="1" hangingPunct="1">
              <a:buNone/>
            </a:pPr>
            <a:r>
              <a:rPr lang="en-US" altLang="zh-CN" dirty="0" smtClean="0"/>
              <a:t>5.2.2  </a:t>
            </a:r>
            <a:r>
              <a:rPr lang="en-US" altLang="zh-CN" dirty="0" smtClean="0">
                <a:latin typeface="Verdana" pitchFamily="34" charset="0"/>
              </a:rPr>
              <a:t>S</a:t>
            </a:r>
            <a:r>
              <a:rPr lang="zh-CN" altLang="en-US" dirty="0" smtClean="0">
                <a:latin typeface="宋体" pitchFamily="2" charset="-122"/>
              </a:rPr>
              <a:t>属性定义的自底向上实现</a:t>
            </a:r>
            <a:endParaRPr lang="en-US" altLang="zh-CN" dirty="0" smtClean="0"/>
          </a:p>
          <a:p>
            <a:pPr eaLnBrk="1" hangingPunct="1">
              <a:buNone/>
            </a:pPr>
            <a:r>
              <a:rPr lang="en-US" altLang="zh-CN" dirty="0" smtClean="0"/>
              <a:t>5.2.1</a:t>
            </a:r>
            <a:r>
              <a:rPr lang="zh-CN" altLang="zh-CN" dirty="0" smtClean="0"/>
              <a:t>为表达式构造语法树的语法制导定义</a:t>
            </a:r>
            <a:endParaRPr lang="zh-CN" altLang="en-US"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wipe(up)">
                                      <p:cBhvr>
                                        <p:cTn id="7" dur="500"/>
                                        <p:tgtEl>
                                          <p:spTgt spid="21811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8115">
                                            <p:txEl>
                                              <p:pRg st="1" end="1"/>
                                            </p:txEl>
                                          </p:spTgt>
                                        </p:tgtEl>
                                        <p:attrNameLst>
                                          <p:attrName>style.visibility</p:attrName>
                                        </p:attrNameLst>
                                      </p:cBhvr>
                                      <p:to>
                                        <p:strVal val="visible"/>
                                      </p:to>
                                    </p:set>
                                    <p:animEffect transition="in" filter="wipe(up)">
                                      <p:cBhvr>
                                        <p:cTn id="11" dur="500"/>
                                        <p:tgtEl>
                                          <p:spTgt spid="2181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8115">
                                            <p:txEl>
                                              <p:pRg st="3" end="3"/>
                                            </p:txEl>
                                          </p:spTgt>
                                        </p:tgtEl>
                                        <p:attrNameLst>
                                          <p:attrName>style.visibility</p:attrName>
                                        </p:attrNameLst>
                                      </p:cBhvr>
                                      <p:to>
                                        <p:strVal val="visible"/>
                                      </p:to>
                                    </p:set>
                                    <p:animEffect transition="in" filter="wipe(up)">
                                      <p:cBhvr>
                                        <p:cTn id="16" dur="500"/>
                                        <p:tgtEl>
                                          <p:spTgt spid="218115">
                                            <p:txEl>
                                              <p:pRg st="3" end="3"/>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18115">
                                            <p:txEl>
                                              <p:pRg st="4" end="4"/>
                                            </p:txEl>
                                          </p:spTgt>
                                        </p:tgtEl>
                                        <p:attrNameLst>
                                          <p:attrName>style.visibility</p:attrName>
                                        </p:attrNameLst>
                                      </p:cBhvr>
                                      <p:to>
                                        <p:strVal val="visible"/>
                                      </p:to>
                                    </p:set>
                                    <p:animEffect transition="in" filter="wipe(up)">
                                      <p:cBhvr>
                                        <p:cTn id="20" dur="500"/>
                                        <p:tgtEl>
                                          <p:spTgt spid="218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uiExpand="1"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37</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0" cap="none" spc="0" normalizeH="0" baseline="0" noProof="0" smtClean="0">
                <a:ln>
                  <a:noFill/>
                </a:ln>
                <a:solidFill>
                  <a:srgbClr val="FF3300"/>
                </a:solidFill>
                <a:effectLst/>
                <a:uLnTx/>
                <a:uFillTx/>
                <a:latin typeface="宋体" pitchFamily="2" charset="-122"/>
                <a:ea typeface="+mj-ea"/>
                <a:cs typeface="+mj-cs"/>
              </a:rPr>
              <a:t>5.2.2 </a:t>
            </a:r>
            <a:r>
              <a:rPr kumimoji="1" lang="en-US" altLang="zh-CN" sz="4000" b="1" i="0" u="none" strike="noStrike" kern="0" cap="none" spc="0" normalizeH="0" baseline="0" noProof="0" smtClean="0">
                <a:ln>
                  <a:noFill/>
                </a:ln>
                <a:solidFill>
                  <a:srgbClr val="FF3300"/>
                </a:solidFill>
                <a:effectLst/>
                <a:uLnTx/>
                <a:uFillTx/>
                <a:latin typeface="Verdana" pitchFamily="34" charset="0"/>
                <a:ea typeface="+mj-ea"/>
                <a:cs typeface="+mj-cs"/>
              </a:rPr>
              <a:t>S-</a:t>
            </a:r>
            <a:r>
              <a:rPr kumimoji="1" lang="zh-CN" altLang="en-US" sz="4000" b="1" i="0" u="none" strike="noStrike" kern="0" cap="none" spc="0" normalizeH="0" baseline="0" noProof="0" smtClean="0">
                <a:ln>
                  <a:noFill/>
                </a:ln>
                <a:solidFill>
                  <a:srgbClr val="FF3300"/>
                </a:solidFill>
                <a:effectLst/>
                <a:uLnTx/>
                <a:uFillTx/>
                <a:latin typeface="宋体" pitchFamily="2" charset="-122"/>
                <a:ea typeface="+mj-ea"/>
                <a:cs typeface="+mj-cs"/>
              </a:rPr>
              <a:t>属性定义的自底向上实现</a:t>
            </a:r>
            <a:endParaRPr kumimoji="1" lang="zh-CN" altLang="en-US" sz="4000" b="1" i="0" u="none" strike="noStrike" kern="0" cap="none" spc="0" normalizeH="0" baseline="0" noProof="0" dirty="0" smtClean="0">
              <a:ln>
                <a:noFill/>
              </a:ln>
              <a:solidFill>
                <a:srgbClr val="FF3300"/>
              </a:solidFill>
              <a:effectLst/>
              <a:uLnTx/>
              <a:uFillTx/>
              <a:latin typeface="楷体_GB2312" pitchFamily="49" charset="-122"/>
              <a:ea typeface="楷体_GB2312" pitchFamily="49" charset="-122"/>
              <a:cs typeface="+mj-cs"/>
            </a:endParaRPr>
          </a:p>
        </p:txBody>
      </p:sp>
      <p:sp>
        <p:nvSpPr>
          <p:cNvPr id="4" name="Rectangle 3"/>
          <p:cNvSpPr txBox="1">
            <a:spLocks noChangeArrowheads="1"/>
          </p:cNvSpPr>
          <p:nvPr/>
        </p:nvSpPr>
        <p:spPr>
          <a:xfrm>
            <a:off x="395288" y="1236663"/>
            <a:ext cx="8335962" cy="5207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已知</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en-US" altLang="zh-CN" sz="2400" b="1" i="0" u="none" strike="noStrike" kern="0" cap="none" spc="0" normalizeH="0" baseline="0" noProof="0" smtClean="0">
                <a:ln>
                  <a:noFill/>
                </a:ln>
                <a:solidFill>
                  <a:schemeClr val="tx1"/>
                </a:solidFill>
                <a:effectLst/>
                <a:uLnTx/>
                <a:uFillTx/>
                <a:latin typeface="宋体" pitchFamily="2" charset="-122"/>
                <a:ea typeface="+mn-ea"/>
              </a:rPr>
              <a:t>LR</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分析方法中，分析程序使用一个</a:t>
            </a:r>
            <a:r>
              <a:rPr kumimoji="1" lang="zh-CN" altLang="en-US" sz="2400" b="1" i="0" u="none" strike="noStrike" kern="0" cap="none" spc="0" normalizeH="0" baseline="0" noProof="0" smtClean="0">
                <a:ln>
                  <a:noFill/>
                </a:ln>
                <a:solidFill>
                  <a:srgbClr val="0000FF"/>
                </a:solidFill>
                <a:effectLst/>
                <a:uLnTx/>
                <a:uFillTx/>
                <a:latin typeface="宋体" pitchFamily="2" charset="-122"/>
                <a:ea typeface="+mn-ea"/>
              </a:rPr>
              <a:t>栈</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来存放已经分析过的子树的信息。</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分析树中某结点的</a:t>
            </a:r>
            <a:r>
              <a:rPr kumimoji="1" lang="zh-CN" altLang="en-US" sz="2400" b="1" i="0" u="none" strike="noStrike" kern="0" cap="none" spc="0" normalizeH="0" baseline="0" noProof="0" smtClean="0">
                <a:ln>
                  <a:noFill/>
                </a:ln>
                <a:solidFill>
                  <a:srgbClr val="0000FF"/>
                </a:solidFill>
                <a:effectLst/>
                <a:uLnTx/>
                <a:uFillTx/>
                <a:latin typeface="宋体" pitchFamily="2" charset="-122"/>
                <a:ea typeface="+mn-ea"/>
              </a:rPr>
              <a:t>综合属性</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由其子结点的属性值计算得到</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en-US" altLang="zh-CN" sz="2400" b="1" i="0" u="none" strike="noStrike" kern="0" cap="none" spc="0" normalizeH="0" baseline="0" noProof="0" smtClean="0">
                <a:ln>
                  <a:noFill/>
                </a:ln>
                <a:solidFill>
                  <a:schemeClr val="tx1"/>
                </a:solidFill>
                <a:effectLst/>
                <a:uLnTx/>
                <a:uFillTx/>
                <a:latin typeface="宋体" pitchFamily="2" charset="-122"/>
                <a:ea typeface="+mn-ea"/>
              </a:rPr>
              <a:t>LR</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分析程序在分析输入符号串的</a:t>
            </a:r>
            <a:r>
              <a:rPr kumimoji="1" lang="zh-CN" altLang="en-US" sz="2400" b="1" i="0" u="none" strike="noStrike" kern="0" cap="none" spc="0" normalizeH="0" baseline="0" noProof="0" smtClean="0">
                <a:ln>
                  <a:noFill/>
                </a:ln>
                <a:solidFill>
                  <a:srgbClr val="0000FF"/>
                </a:solidFill>
                <a:effectLst/>
                <a:uLnTx/>
                <a:uFillTx/>
                <a:latin typeface="宋体" pitchFamily="2" charset="-122"/>
                <a:ea typeface="+mn-ea"/>
              </a:rPr>
              <a:t>同时</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可以计算综合属性</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宋体" pitchFamily="2" charset="-122"/>
                <a:ea typeface="+mn-ea"/>
                <a:cs typeface="+mn-cs"/>
              </a:rPr>
              <a:t>考虑</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如何</a:t>
            </a:r>
            <a:r>
              <a:rPr kumimoji="1" lang="zh-CN" altLang="en-US" sz="2400" b="1" i="0" u="none" strike="noStrike" kern="0" cap="none" spc="0" normalizeH="0" baseline="0" noProof="0" smtClean="0">
                <a:ln>
                  <a:noFill/>
                </a:ln>
                <a:solidFill>
                  <a:srgbClr val="0000FF"/>
                </a:solidFill>
                <a:effectLst/>
                <a:uLnTx/>
                <a:uFillTx/>
                <a:latin typeface="宋体" pitchFamily="2" charset="-122"/>
                <a:ea typeface="+mn-ea"/>
              </a:rPr>
              <a:t>保存</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文法符号的综合</a:t>
            </a:r>
            <a:r>
              <a:rPr kumimoji="1" lang="zh-CN" altLang="en-US" sz="2400" b="1" i="0" u="none" strike="noStrike" kern="0" cap="none" spc="0" normalizeH="0" baseline="0" noProof="0" smtClean="0">
                <a:ln>
                  <a:noFill/>
                </a:ln>
                <a:solidFill>
                  <a:srgbClr val="0000FF"/>
                </a:solidFill>
                <a:effectLst/>
                <a:uLnTx/>
                <a:uFillTx/>
                <a:latin typeface="宋体" pitchFamily="2" charset="-122"/>
                <a:ea typeface="+mn-ea"/>
              </a:rPr>
              <a:t>属性值</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a:t>
            </a:r>
            <a:endParaRPr kumimoji="1" lang="zh-CN" altLang="en-US" sz="2400" b="1" i="0" u="none" strike="noStrike" kern="0" cap="none" spc="0" normalizeH="0" baseline="0" noProof="0" smtClean="0">
              <a:ln>
                <a:noFill/>
              </a:ln>
              <a:solidFill>
                <a:srgbClr val="0000FF"/>
              </a:solidFill>
              <a:effectLst/>
              <a:uLnTx/>
              <a:uFillTx/>
              <a:latin typeface="宋体" pitchFamily="2" charset="-122"/>
              <a:ea typeface="+mn-ea"/>
            </a:endParaRP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保存属性值的</a:t>
            </a:r>
            <a:r>
              <a:rPr kumimoji="1" lang="zh-CN" altLang="en-US" sz="2400" b="1" i="0" u="none" strike="noStrike" kern="0" cap="none" spc="0" normalizeH="0" baseline="0" noProof="0" smtClean="0">
                <a:ln>
                  <a:noFill/>
                </a:ln>
                <a:solidFill>
                  <a:srgbClr val="0000FF"/>
                </a:solidFill>
                <a:effectLst/>
                <a:uLnTx/>
                <a:uFillTx/>
                <a:latin typeface="宋体" pitchFamily="2" charset="-122"/>
                <a:ea typeface="+mn-ea"/>
              </a:rPr>
              <a:t>数据结构</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怎样与</a:t>
            </a:r>
            <a:r>
              <a:rPr kumimoji="1" lang="zh-CN" altLang="en-US" sz="2400" b="1" i="0" u="none" strike="noStrike" kern="0" cap="none" spc="0" normalizeH="0" baseline="0" noProof="0" smtClean="0">
                <a:ln>
                  <a:noFill/>
                </a:ln>
                <a:solidFill>
                  <a:srgbClr val="0000FF"/>
                </a:solidFill>
                <a:effectLst/>
                <a:uLnTx/>
                <a:uFillTx/>
                <a:latin typeface="宋体" pitchFamily="2" charset="-122"/>
                <a:ea typeface="+mn-ea"/>
              </a:rPr>
              <a:t>分析栈相联系</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smtClean="0">
                <a:ln>
                  <a:noFill/>
                </a:ln>
                <a:solidFill>
                  <a:srgbClr val="0000FF"/>
                </a:solidFill>
                <a:effectLst/>
                <a:uLnTx/>
                <a:uFillTx/>
                <a:latin typeface="宋体" pitchFamily="2" charset="-122"/>
                <a:ea typeface="+mn-ea"/>
              </a:rPr>
              <a:t>怎样保证</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：每当进行归约时，由栈中正在归约的产生式右部符号的属性值计算其左部符号的综合属性值。</a:t>
            </a:r>
            <a:endPar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up)">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up)">
                                      <p:cBhvr>
                                        <p:cTn id="24" dur="500"/>
                                        <p:tgtEl>
                                          <p:spTgt spid="4">
                                            <p:txEl>
                                              <p:pRg st="4" end="4"/>
                                            </p:txEl>
                                          </p:spTgt>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wipe(up)">
                                      <p:cBhvr>
                                        <p:cTn id="28" dur="500"/>
                                        <p:tgtEl>
                                          <p:spTgt spid="4">
                                            <p:txEl>
                                              <p:pRg st="5" end="5"/>
                                            </p:txEl>
                                          </p:spTgt>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up)">
                                      <p:cBhvr>
                                        <p:cTn id="32" dur="500"/>
                                        <p:tgtEl>
                                          <p:spTgt spid="4">
                                            <p:txEl>
                                              <p:pRg st="6" end="6"/>
                                            </p:txEl>
                                          </p:spTgt>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wipe(up)">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38</a:t>
            </a:fld>
            <a:endParaRPr lang="en-US" altLang="zh-CN"/>
          </a:p>
        </p:txBody>
      </p:sp>
      <p:sp>
        <p:nvSpPr>
          <p:cNvPr id="3" name="Rectangle 2"/>
          <p:cNvSpPr txBox="1">
            <a:spLocks noChangeArrowheads="1"/>
          </p:cNvSpPr>
          <p:nvPr/>
        </p:nvSpPr>
        <p:spPr>
          <a:xfrm>
            <a:off x="304800" y="152400"/>
            <a:ext cx="8610600" cy="61436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宋体" pitchFamily="2" charset="-122"/>
                <a:ea typeface="+mj-ea"/>
                <a:cs typeface="+mj-cs"/>
              </a:rPr>
              <a:t>修改分析栈</a:t>
            </a:r>
            <a:endParaRPr kumimoji="1" lang="zh-CN" altLang="en-US" sz="4000" b="1" i="0" u="none" strike="noStrike" kern="0" cap="none" spc="0" normalizeH="0" baseline="0" noProof="0" dirty="0" smtClean="0">
              <a:ln>
                <a:noFill/>
              </a:ln>
              <a:solidFill>
                <a:srgbClr val="FF3300"/>
              </a:solidFill>
              <a:effectLst/>
              <a:uLnTx/>
              <a:uFillTx/>
              <a:latin typeface="宋体" pitchFamily="2" charset="-122"/>
              <a:ea typeface="+mj-ea"/>
              <a:cs typeface="+mj-cs"/>
            </a:endParaRPr>
          </a:p>
        </p:txBody>
      </p:sp>
      <p:sp>
        <p:nvSpPr>
          <p:cNvPr id="4" name="Rectangle 3"/>
          <p:cNvSpPr txBox="1">
            <a:spLocks noChangeArrowheads="1"/>
          </p:cNvSpPr>
          <p:nvPr/>
        </p:nvSpPr>
        <p:spPr>
          <a:xfrm>
            <a:off x="609600" y="990600"/>
            <a:ext cx="8335963" cy="1600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None/>
              <a:tabLst/>
              <a:defRPr/>
            </a:pPr>
            <a:r>
              <a:rPr kumimoji="1" lang="zh-CN" altLang="en-US" sz="2800" b="1" i="0" u="none" strike="noStrike" kern="0" cap="none" spc="0" normalizeH="0" baseline="0" noProof="0" smtClean="0">
                <a:ln>
                  <a:noFill/>
                </a:ln>
                <a:solidFill>
                  <a:schemeClr val="tx1"/>
                </a:solidFill>
                <a:effectLst/>
                <a:uLnTx/>
                <a:uFillTx/>
                <a:latin typeface="宋体" pitchFamily="2" charset="-122"/>
                <a:ea typeface="+mn-ea"/>
                <a:cs typeface="+mn-cs"/>
              </a:rPr>
              <a:t>目的：使之能够保存综合属性</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None/>
              <a:tabLst/>
              <a:defRPr/>
            </a:pPr>
            <a:r>
              <a:rPr kumimoji="1" lang="zh-CN" altLang="en-US" sz="2800" b="1" i="0" u="none" strike="noStrike" kern="0" cap="none" spc="0" normalizeH="0" baseline="0" noProof="0" smtClean="0">
                <a:ln>
                  <a:noFill/>
                </a:ln>
                <a:solidFill>
                  <a:schemeClr val="tx1"/>
                </a:solidFill>
                <a:effectLst/>
                <a:uLnTx/>
                <a:uFillTx/>
                <a:latin typeface="宋体" pitchFamily="2" charset="-122"/>
                <a:ea typeface="+mn-ea"/>
                <a:cs typeface="+mn-cs"/>
              </a:rPr>
              <a:t>做法：在分析栈中</a:t>
            </a:r>
            <a:r>
              <a:rPr kumimoji="1" lang="zh-CN" altLang="en-US" sz="2800" b="1" i="0" u="none" strike="noStrike" kern="0" cap="none" spc="0" normalizeH="0" baseline="0" noProof="0" smtClean="0">
                <a:ln>
                  <a:noFill/>
                </a:ln>
                <a:solidFill>
                  <a:srgbClr val="0000FF"/>
                </a:solidFill>
                <a:effectLst/>
                <a:uLnTx/>
                <a:uFillTx/>
                <a:latin typeface="宋体" pitchFamily="2" charset="-122"/>
                <a:ea typeface="+mn-ea"/>
                <a:cs typeface="+mn-cs"/>
              </a:rPr>
              <a:t>增加一个域</a:t>
            </a:r>
            <a:r>
              <a:rPr kumimoji="1" lang="zh-CN" altLang="en-US" sz="2800" b="1" i="0" u="none" strike="noStrike" kern="0" cap="none" spc="0" normalizeH="0" baseline="0" noProof="0" smtClean="0">
                <a:ln>
                  <a:noFill/>
                </a:ln>
                <a:solidFill>
                  <a:schemeClr val="tx1"/>
                </a:solidFill>
                <a:effectLst/>
                <a:uLnTx/>
                <a:uFillTx/>
                <a:latin typeface="宋体" pitchFamily="2" charset="-122"/>
                <a:ea typeface="+mn-ea"/>
                <a:cs typeface="+mn-cs"/>
              </a:rPr>
              <a:t>，存放综合属性值</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None/>
              <a:tabLst/>
              <a:defRPr/>
            </a:pPr>
            <a:r>
              <a:rPr kumimoji="1" lang="zh-CN" altLang="en-US" sz="2800" b="1" i="0" u="none" strike="noStrike" kern="0" cap="none" spc="0" normalizeH="0" baseline="0" noProof="0" smtClean="0">
                <a:ln>
                  <a:noFill/>
                </a:ln>
                <a:solidFill>
                  <a:schemeClr val="tx1"/>
                </a:solidFill>
                <a:effectLst/>
                <a:uLnTx/>
                <a:uFillTx/>
                <a:latin typeface="宋体" pitchFamily="2" charset="-122"/>
                <a:ea typeface="+mn-ea"/>
                <a:cs typeface="+mn-cs"/>
              </a:rPr>
              <a:t>例：带有综合属性域的分析栈</a:t>
            </a:r>
            <a:endParaRPr kumimoji="1"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endParaRPr>
          </a:p>
        </p:txBody>
      </p:sp>
      <p:sp>
        <p:nvSpPr>
          <p:cNvPr id="5" name="Rectangle 4"/>
          <p:cNvSpPr>
            <a:spLocks noChangeArrowheads="1"/>
          </p:cNvSpPr>
          <p:nvPr/>
        </p:nvSpPr>
        <p:spPr bwMode="auto">
          <a:xfrm>
            <a:off x="3657600" y="2743200"/>
            <a:ext cx="528796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dirty="0">
                <a:latin typeface="宋体" pitchFamily="2" charset="-122"/>
              </a:rPr>
              <a:t>栈由一对数组</a:t>
            </a:r>
            <a:r>
              <a:rPr lang="en-US" altLang="zh-CN" sz="2800" dirty="0">
                <a:latin typeface="宋体" pitchFamily="2" charset="-122"/>
              </a:rPr>
              <a:t>state</a:t>
            </a:r>
            <a:r>
              <a:rPr lang="zh-CN" altLang="en-US" sz="2800" dirty="0">
                <a:latin typeface="宋体" pitchFamily="2" charset="-122"/>
              </a:rPr>
              <a:t>和</a:t>
            </a:r>
            <a:r>
              <a:rPr lang="en-US" altLang="zh-CN" sz="2800" dirty="0" err="1">
                <a:latin typeface="宋体" pitchFamily="2" charset="-122"/>
              </a:rPr>
              <a:t>val</a:t>
            </a:r>
            <a:r>
              <a:rPr lang="zh-CN" altLang="en-US" sz="2800" dirty="0">
                <a:latin typeface="宋体" pitchFamily="2" charset="-122"/>
              </a:rPr>
              <a:t>实现</a:t>
            </a:r>
          </a:p>
          <a:p>
            <a:pPr marL="342900" indent="-342900">
              <a:spcBef>
                <a:spcPct val="20000"/>
              </a:spcBef>
              <a:buClr>
                <a:schemeClr val="accent1"/>
              </a:buClr>
              <a:buSzPct val="70000"/>
              <a:buFont typeface="Monotype Sorts" pitchFamily="2" charset="2"/>
              <a:buChar char="n"/>
            </a:pPr>
            <a:r>
              <a:rPr lang="en-US" altLang="zh-CN" sz="2800" dirty="0">
                <a:latin typeface="宋体" pitchFamily="2" charset="-122"/>
              </a:rPr>
              <a:t>state</a:t>
            </a:r>
            <a:r>
              <a:rPr lang="zh-CN" altLang="en-US" sz="2800" dirty="0">
                <a:latin typeface="宋体" pitchFamily="2" charset="-122"/>
              </a:rPr>
              <a:t>元素是指向</a:t>
            </a:r>
            <a:r>
              <a:rPr lang="en-US" altLang="zh-CN" sz="2800" dirty="0">
                <a:latin typeface="宋体" pitchFamily="2" charset="-122"/>
              </a:rPr>
              <a:t>LR(1)</a:t>
            </a:r>
            <a:r>
              <a:rPr lang="zh-CN" altLang="en-US" sz="2800" dirty="0">
                <a:latin typeface="宋体" pitchFamily="2" charset="-122"/>
              </a:rPr>
              <a:t>分析表中状态的指针（或索引）</a:t>
            </a:r>
          </a:p>
          <a:p>
            <a:pPr marL="342900" indent="-342900">
              <a:spcBef>
                <a:spcPct val="20000"/>
              </a:spcBef>
              <a:buClr>
                <a:schemeClr val="accent1"/>
              </a:buClr>
              <a:buSzPct val="70000"/>
              <a:buFont typeface="Monotype Sorts" pitchFamily="2" charset="2"/>
              <a:buChar char="n"/>
            </a:pPr>
            <a:r>
              <a:rPr lang="zh-CN" altLang="en-US" sz="2800" dirty="0">
                <a:latin typeface="宋体" pitchFamily="2" charset="-122"/>
              </a:rPr>
              <a:t>如果</a:t>
            </a:r>
            <a:r>
              <a:rPr lang="en-US" altLang="zh-CN" sz="2800" dirty="0" smtClean="0">
                <a:latin typeface="宋体" pitchFamily="2" charset="-122"/>
              </a:rPr>
              <a:t>state[</a:t>
            </a:r>
            <a:r>
              <a:rPr lang="en-US" altLang="zh-CN" sz="2800" dirty="0" err="1" smtClean="0">
                <a:latin typeface="宋体" pitchFamily="2" charset="-122"/>
              </a:rPr>
              <a:t>i</a:t>
            </a:r>
            <a:r>
              <a:rPr lang="en-US" altLang="zh-CN" sz="2800" dirty="0" smtClean="0">
                <a:latin typeface="宋体" pitchFamily="2" charset="-122"/>
              </a:rPr>
              <a:t>]</a:t>
            </a:r>
            <a:r>
              <a:rPr lang="zh-CN" altLang="en-US" sz="2800" dirty="0" smtClean="0">
                <a:latin typeface="宋体" pitchFamily="2" charset="-122"/>
              </a:rPr>
              <a:t>保存对应符号</a:t>
            </a:r>
            <a:r>
              <a:rPr lang="en-US" altLang="zh-CN" sz="2800" dirty="0" smtClean="0">
                <a:latin typeface="宋体" pitchFamily="2" charset="-122"/>
              </a:rPr>
              <a:t>A</a:t>
            </a:r>
            <a:r>
              <a:rPr lang="zh-CN" altLang="en-US" sz="2800" dirty="0" smtClean="0">
                <a:latin typeface="宋体" pitchFamily="2" charset="-122"/>
              </a:rPr>
              <a:t>的状态，</a:t>
            </a:r>
            <a:r>
              <a:rPr lang="en-US" altLang="zh-CN" sz="2800" dirty="0" err="1">
                <a:latin typeface="宋体" pitchFamily="2" charset="-122"/>
              </a:rPr>
              <a:t>val</a:t>
            </a:r>
            <a:r>
              <a:rPr lang="en-US" altLang="zh-CN" sz="2800" dirty="0">
                <a:latin typeface="宋体" pitchFamily="2" charset="-122"/>
              </a:rPr>
              <a:t>[</a:t>
            </a:r>
            <a:r>
              <a:rPr lang="en-US" altLang="zh-CN" sz="2800" dirty="0" err="1">
                <a:latin typeface="宋体" pitchFamily="2" charset="-122"/>
              </a:rPr>
              <a:t>i</a:t>
            </a:r>
            <a:r>
              <a:rPr lang="en-US" altLang="zh-CN" sz="2800" dirty="0">
                <a:latin typeface="宋体" pitchFamily="2" charset="-122"/>
              </a:rPr>
              <a:t>]</a:t>
            </a:r>
            <a:r>
              <a:rPr lang="zh-CN" altLang="en-US" sz="2800" dirty="0">
                <a:latin typeface="宋体" pitchFamily="2" charset="-122"/>
              </a:rPr>
              <a:t>中就存放分析树中与结点</a:t>
            </a:r>
            <a:r>
              <a:rPr lang="en-US" altLang="zh-CN" sz="2800" dirty="0">
                <a:latin typeface="宋体" pitchFamily="2" charset="-122"/>
              </a:rPr>
              <a:t>A</a:t>
            </a:r>
            <a:r>
              <a:rPr lang="zh-CN" altLang="en-US" sz="2800" dirty="0">
                <a:latin typeface="宋体" pitchFamily="2" charset="-122"/>
              </a:rPr>
              <a:t>对应的属性值。</a:t>
            </a:r>
          </a:p>
        </p:txBody>
      </p:sp>
      <p:sp>
        <p:nvSpPr>
          <p:cNvPr id="6" name="Rectangle 5"/>
          <p:cNvSpPr>
            <a:spLocks noChangeArrowheads="1"/>
          </p:cNvSpPr>
          <p:nvPr/>
        </p:nvSpPr>
        <p:spPr bwMode="auto">
          <a:xfrm>
            <a:off x="609600" y="5715000"/>
            <a:ext cx="833596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dirty="0">
                <a:solidFill>
                  <a:srgbClr val="0000FF"/>
                </a:solidFill>
                <a:latin typeface="Times New Roman" panose="02020603050405020304" pitchFamily="18" charset="0"/>
                <a:cs typeface="Times New Roman" panose="02020603050405020304" pitchFamily="18" charset="0"/>
              </a:rPr>
              <a:t>假设</a:t>
            </a:r>
            <a:r>
              <a:rPr lang="zh-CN" altLang="en-US" sz="2800" dirty="0">
                <a:latin typeface="Times New Roman" panose="02020603050405020304" pitchFamily="18" charset="0"/>
                <a:cs typeface="Times New Roman" panose="02020603050405020304" pitchFamily="18" charset="0"/>
              </a:rPr>
              <a:t>综合属性刚好在每次归约前计算</a:t>
            </a:r>
          </a:p>
          <a:p>
            <a:pPr marL="742950" lvl="1" indent="-285750">
              <a:spcBef>
                <a:spcPct val="20000"/>
              </a:spcBef>
            </a:pPr>
            <a:r>
              <a:rPr lang="en-US" altLang="zh-CN"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XYZ </a:t>
            </a:r>
            <a:r>
              <a:rPr lang="zh-CN" altLang="en-US" dirty="0" smtClean="0">
                <a:latin typeface="Times New Roman" panose="02020603050405020304" pitchFamily="18" charset="0"/>
                <a:cs typeface="Times New Roman" panose="02020603050405020304" pitchFamily="18" charset="0"/>
              </a:rPr>
              <a:t>对应</a:t>
            </a:r>
            <a:r>
              <a:rPr lang="zh-CN" altLang="en-US" dirty="0">
                <a:latin typeface="Times New Roman" panose="02020603050405020304" pitchFamily="18" charset="0"/>
                <a:cs typeface="Times New Roman" panose="02020603050405020304" pitchFamily="18" charset="0"/>
              </a:rPr>
              <a:t>的语义规则</a:t>
            </a:r>
            <a:r>
              <a:rPr lang="zh-CN" altLang="en-US" dirty="0" smtClean="0">
                <a:latin typeface="Times New Roman" panose="02020603050405020304" pitchFamily="18" charset="0"/>
                <a:cs typeface="Times New Roman" panose="02020603050405020304" pitchFamily="18" charset="0"/>
              </a:rPr>
              <a:t>是 </a:t>
            </a:r>
            <a:r>
              <a:rPr lang="en-US" altLang="zh-CN" dirty="0" err="1" smtClean="0">
                <a:latin typeface="Times New Roman" panose="02020603050405020304" pitchFamily="18" charset="0"/>
                <a:cs typeface="Times New Roman" panose="02020603050405020304" pitchFamily="18" charset="0"/>
              </a:rPr>
              <a:t>A.a</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X.x</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Y.y</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Z.z</a:t>
            </a:r>
            <a:r>
              <a:rPr lang="en-US" altLang="zh-CN" dirty="0">
                <a:latin typeface="Times New Roman" panose="02020603050405020304" pitchFamily="18" charset="0"/>
                <a:cs typeface="Times New Roman" panose="02020603050405020304" pitchFamily="18" charset="0"/>
              </a:rPr>
              <a:t>)</a:t>
            </a:r>
          </a:p>
        </p:txBody>
      </p:sp>
      <p:grpSp>
        <p:nvGrpSpPr>
          <p:cNvPr id="7" name="Group 6"/>
          <p:cNvGrpSpPr>
            <a:grpSpLocks/>
          </p:cNvGrpSpPr>
          <p:nvPr/>
        </p:nvGrpSpPr>
        <p:grpSpPr bwMode="auto">
          <a:xfrm>
            <a:off x="687388" y="2946400"/>
            <a:ext cx="2465388" cy="2463800"/>
            <a:chOff x="289" y="2048"/>
            <a:chExt cx="1553" cy="1552"/>
          </a:xfrm>
        </p:grpSpPr>
        <p:grpSp>
          <p:nvGrpSpPr>
            <p:cNvPr id="8" name="Group 7"/>
            <p:cNvGrpSpPr>
              <a:grpSpLocks/>
            </p:cNvGrpSpPr>
            <p:nvPr/>
          </p:nvGrpSpPr>
          <p:grpSpPr bwMode="auto">
            <a:xfrm>
              <a:off x="896" y="2048"/>
              <a:ext cx="946" cy="1312"/>
              <a:chOff x="896" y="2048"/>
              <a:chExt cx="946" cy="1312"/>
            </a:xfrm>
          </p:grpSpPr>
          <p:sp>
            <p:nvSpPr>
              <p:cNvPr id="13" name="Text Box 8"/>
              <p:cNvSpPr txBox="1">
                <a:spLocks noChangeArrowheads="1"/>
              </p:cNvSpPr>
              <p:nvPr/>
            </p:nvSpPr>
            <p:spPr bwMode="auto">
              <a:xfrm>
                <a:off x="896" y="2048"/>
                <a:ext cx="946" cy="12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30000"/>
                  </a:lnSpc>
                </a:pPr>
                <a:r>
                  <a:rPr lang="en-US" altLang="zh-CN" dirty="0">
                    <a:latin typeface="Times New Roman" pitchFamily="18" charset="0"/>
                    <a:ea typeface="宋体" pitchFamily="2" charset="-122"/>
                  </a:rPr>
                  <a:t> </a:t>
                </a:r>
                <a:r>
                  <a:rPr lang="en-US" altLang="zh-CN" dirty="0" err="1" smtClean="0">
                    <a:latin typeface="Times New Roman" pitchFamily="18" charset="0"/>
                    <a:ea typeface="宋体" pitchFamily="2" charset="-122"/>
                  </a:rPr>
                  <a:t>Sz</a:t>
                </a:r>
                <a:r>
                  <a:rPr lang="en-US" altLang="zh-CN" dirty="0" smtClean="0">
                    <a:latin typeface="Times New Roman" pitchFamily="18" charset="0"/>
                    <a:ea typeface="宋体" pitchFamily="2" charset="-122"/>
                  </a:rPr>
                  <a:t>     </a:t>
                </a:r>
                <a:r>
                  <a:rPr lang="en-US" altLang="zh-CN" dirty="0" err="1">
                    <a:latin typeface="Times New Roman" pitchFamily="18" charset="0"/>
                    <a:ea typeface="宋体" pitchFamily="2" charset="-122"/>
                  </a:rPr>
                  <a:t>Z.z</a:t>
                </a:r>
                <a:r>
                  <a:rPr lang="en-US" altLang="zh-CN" dirty="0">
                    <a:latin typeface="Times New Roman" pitchFamily="18" charset="0"/>
                    <a:ea typeface="宋体" pitchFamily="2" charset="-122"/>
                  </a:rPr>
                  <a:t> </a:t>
                </a:r>
              </a:p>
              <a:p>
                <a:pPr eaLnBrk="1" hangingPunct="1">
                  <a:lnSpc>
                    <a:spcPct val="130000"/>
                  </a:lnSpc>
                </a:pPr>
                <a:r>
                  <a:rPr lang="en-US" altLang="zh-CN" dirty="0">
                    <a:latin typeface="Times New Roman" pitchFamily="18" charset="0"/>
                    <a:ea typeface="宋体" pitchFamily="2" charset="-122"/>
                  </a:rPr>
                  <a:t> </a:t>
                </a:r>
                <a:r>
                  <a:rPr lang="en-US" altLang="zh-CN" dirty="0" err="1" smtClean="0">
                    <a:latin typeface="Times New Roman" pitchFamily="18" charset="0"/>
                    <a:ea typeface="宋体" pitchFamily="2" charset="-122"/>
                  </a:rPr>
                  <a:t>Sy</a:t>
                </a:r>
                <a:r>
                  <a:rPr lang="en-US" altLang="zh-CN" dirty="0" smtClean="0">
                    <a:latin typeface="Times New Roman" pitchFamily="18" charset="0"/>
                    <a:ea typeface="宋体" pitchFamily="2" charset="-122"/>
                  </a:rPr>
                  <a:t>     </a:t>
                </a:r>
                <a:r>
                  <a:rPr lang="en-US" altLang="zh-CN" dirty="0" err="1">
                    <a:latin typeface="Times New Roman" pitchFamily="18" charset="0"/>
                    <a:ea typeface="宋体" pitchFamily="2" charset="-122"/>
                  </a:rPr>
                  <a:t>Y.y</a:t>
                </a:r>
                <a:r>
                  <a:rPr lang="en-US" altLang="zh-CN" dirty="0">
                    <a:latin typeface="Times New Roman" pitchFamily="18" charset="0"/>
                    <a:ea typeface="宋体" pitchFamily="2" charset="-122"/>
                  </a:rPr>
                  <a:t> </a:t>
                </a:r>
              </a:p>
              <a:p>
                <a:pPr eaLnBrk="1" hangingPunct="1">
                  <a:lnSpc>
                    <a:spcPct val="130000"/>
                  </a:lnSpc>
                </a:pPr>
                <a:r>
                  <a:rPr lang="en-US" altLang="zh-CN" dirty="0">
                    <a:latin typeface="Times New Roman" pitchFamily="18" charset="0"/>
                    <a:ea typeface="宋体" pitchFamily="2" charset="-122"/>
                  </a:rPr>
                  <a:t> </a:t>
                </a:r>
                <a:r>
                  <a:rPr lang="en-US" altLang="zh-CN" dirty="0" err="1" smtClean="0">
                    <a:latin typeface="Times New Roman" pitchFamily="18" charset="0"/>
                    <a:ea typeface="宋体" pitchFamily="2" charset="-122"/>
                  </a:rPr>
                  <a:t>Sx</a:t>
                </a:r>
                <a:r>
                  <a:rPr lang="en-US" altLang="zh-CN" dirty="0" smtClean="0">
                    <a:latin typeface="Times New Roman" pitchFamily="18" charset="0"/>
                    <a:ea typeface="宋体" pitchFamily="2" charset="-122"/>
                  </a:rPr>
                  <a:t>     </a:t>
                </a:r>
                <a:r>
                  <a:rPr lang="en-US" altLang="zh-CN" dirty="0" err="1">
                    <a:latin typeface="Times New Roman" pitchFamily="18" charset="0"/>
                    <a:ea typeface="宋体" pitchFamily="2" charset="-122"/>
                  </a:rPr>
                  <a:t>X.x</a:t>
                </a:r>
                <a:r>
                  <a:rPr lang="en-US" altLang="zh-CN" dirty="0">
                    <a:latin typeface="Times New Roman" pitchFamily="18" charset="0"/>
                    <a:ea typeface="宋体" pitchFamily="2" charset="-122"/>
                  </a:rPr>
                  <a:t> </a:t>
                </a:r>
              </a:p>
              <a:p>
                <a:pPr eaLnBrk="1" hangingPunct="1">
                  <a:lnSpc>
                    <a:spcPct val="130000"/>
                  </a:lnSpc>
                </a:pPr>
                <a:r>
                  <a:rPr lang="en-US" altLang="zh-CN" dirty="0">
                    <a:latin typeface="Times New Roman" pitchFamily="18" charset="0"/>
                    <a:ea typeface="宋体" pitchFamily="2" charset="-122"/>
                    <a:sym typeface="Symbol" pitchFamily="18" charset="2"/>
                  </a:rPr>
                  <a:t> ┅      ┅</a:t>
                </a:r>
              </a:p>
            </p:txBody>
          </p:sp>
          <p:cxnSp>
            <p:nvCxnSpPr>
              <p:cNvPr id="14" name="AutoShape 9"/>
              <p:cNvCxnSpPr>
                <a:cxnSpLocks noChangeShapeType="1"/>
                <a:stCxn id="13" idx="0"/>
                <a:endCxn id="13" idx="2"/>
              </p:cNvCxnSpPr>
              <p:nvPr/>
            </p:nvCxnSpPr>
            <p:spPr bwMode="auto">
              <a:xfrm>
                <a:off x="1369" y="2048"/>
                <a:ext cx="0" cy="12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0"/>
              <p:cNvSpPr>
                <a:spLocks noChangeShapeType="1"/>
              </p:cNvSpPr>
              <p:nvPr/>
            </p:nvSpPr>
            <p:spPr bwMode="auto">
              <a:xfrm>
                <a:off x="912" y="2400"/>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1"/>
              <p:cNvSpPr>
                <a:spLocks noChangeShapeType="1"/>
              </p:cNvSpPr>
              <p:nvPr/>
            </p:nvSpPr>
            <p:spPr bwMode="auto">
              <a:xfrm>
                <a:off x="912" y="2688"/>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2"/>
              <p:cNvSpPr>
                <a:spLocks noChangeShapeType="1"/>
              </p:cNvSpPr>
              <p:nvPr/>
            </p:nvSpPr>
            <p:spPr bwMode="auto">
              <a:xfrm>
                <a:off x="912" y="302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3"/>
              <p:cNvSpPr>
                <a:spLocks noChangeArrowheads="1"/>
              </p:cNvSpPr>
              <p:nvPr/>
            </p:nvSpPr>
            <p:spPr bwMode="auto">
              <a:xfrm>
                <a:off x="912" y="3312"/>
                <a:ext cx="912"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14"/>
            <p:cNvGrpSpPr>
              <a:grpSpLocks/>
            </p:cNvGrpSpPr>
            <p:nvPr/>
          </p:nvGrpSpPr>
          <p:grpSpPr bwMode="auto">
            <a:xfrm>
              <a:off x="289" y="2064"/>
              <a:ext cx="575" cy="288"/>
              <a:chOff x="289" y="2592"/>
              <a:chExt cx="575" cy="288"/>
            </a:xfrm>
          </p:grpSpPr>
          <p:sp>
            <p:nvSpPr>
              <p:cNvPr id="11" name="Text Box 15"/>
              <p:cNvSpPr txBox="1">
                <a:spLocks noChangeArrowheads="1"/>
              </p:cNvSpPr>
              <p:nvPr/>
            </p:nvSpPr>
            <p:spPr bwMode="auto">
              <a:xfrm>
                <a:off x="289" y="259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Times New Roman" pitchFamily="18" charset="0"/>
                    <a:ea typeface="宋体" pitchFamily="2" charset="-122"/>
                  </a:rPr>
                  <a:t>top</a:t>
                </a:r>
              </a:p>
            </p:txBody>
          </p:sp>
          <p:sp>
            <p:nvSpPr>
              <p:cNvPr id="12" name="Line 16"/>
              <p:cNvSpPr>
                <a:spLocks noChangeShapeType="1"/>
              </p:cNvSpPr>
              <p:nvPr/>
            </p:nvSpPr>
            <p:spPr bwMode="auto">
              <a:xfrm>
                <a:off x="624" y="278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 name="Text Box 17"/>
            <p:cNvSpPr txBox="1">
              <a:spLocks noChangeArrowheads="1"/>
            </p:cNvSpPr>
            <p:nvPr/>
          </p:nvSpPr>
          <p:spPr bwMode="auto">
            <a:xfrm>
              <a:off x="885" y="3312"/>
              <a:ext cx="9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Times New Roman" pitchFamily="18" charset="0"/>
                  <a:ea typeface="宋体" pitchFamily="2" charset="-122"/>
                </a:rPr>
                <a:t>state    val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wipe(up)">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wipe(up)">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up)">
                                      <p:cBhvr>
                                        <p:cTn id="42" dur="500"/>
                                        <p:tgtEl>
                                          <p:spTgt spid="6">
                                            <p:txEl>
                                              <p:pRg st="0" end="0"/>
                                            </p:txEl>
                                          </p:spTgt>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wipe(up)">
                                      <p:cBhvr>
                                        <p:cTn id="4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P spid="6" grpId="0" uiExpand="1"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39</a:t>
            </a:fld>
            <a:endParaRPr lang="en-US" altLang="zh-CN"/>
          </a:p>
        </p:txBody>
      </p:sp>
      <p:sp>
        <p:nvSpPr>
          <p:cNvPr id="3" name="Rectangle 2"/>
          <p:cNvSpPr txBox="1">
            <a:spLocks noChangeArrowheads="1"/>
          </p:cNvSpPr>
          <p:nvPr/>
        </p:nvSpPr>
        <p:spPr>
          <a:xfrm>
            <a:off x="304800" y="152400"/>
            <a:ext cx="8610600" cy="558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宋体" pitchFamily="2" charset="-122"/>
                <a:ea typeface="+mj-ea"/>
                <a:cs typeface="+mj-cs"/>
              </a:rPr>
              <a:t>修改分析程序</a:t>
            </a:r>
          </a:p>
        </p:txBody>
      </p:sp>
      <p:sp>
        <p:nvSpPr>
          <p:cNvPr id="4" name="Rectangle 3"/>
          <p:cNvSpPr txBox="1">
            <a:spLocks noChangeArrowheads="1"/>
          </p:cNvSpPr>
          <p:nvPr/>
        </p:nvSpPr>
        <p:spPr>
          <a:xfrm>
            <a:off x="484188" y="1133745"/>
            <a:ext cx="8335962" cy="558138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rPr>
              <a:t>对于终结符号</a:t>
            </a:r>
          </a:p>
          <a:p>
            <a:pPr marL="8191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rPr>
              <a:t>其综合属性值由词法分析程序产生</a:t>
            </a:r>
          </a:p>
          <a:p>
            <a:pPr marL="8191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rPr>
              <a:t>当分析程序执行移进操作时，其属</a:t>
            </a:r>
            <a:r>
              <a:rPr kumimoji="1" lang="en-US" altLang="zh-CN" sz="2200" b="1" i="0" u="none" strike="noStrike" kern="0" cap="none" spc="0" normalizeH="0" baseline="0" noProof="0" dirty="0" smtClean="0">
                <a:ln>
                  <a:noFill/>
                </a:ln>
                <a:solidFill>
                  <a:schemeClr val="tx1"/>
                </a:solidFill>
                <a:effectLst/>
                <a:uLnTx/>
                <a:uFillTx/>
                <a:latin typeface="宋体" pitchFamily="2" charset="-122"/>
                <a:ea typeface="+mn-ea"/>
              </a:rPr>
              <a:t/>
            </a:r>
            <a:br>
              <a:rPr kumimoji="1" lang="en-US" altLang="zh-CN" sz="2200" b="1" i="0" u="none" strike="noStrike" kern="0" cap="none" spc="0" normalizeH="0" baseline="0" noProof="0" dirty="0" smtClean="0">
                <a:ln>
                  <a:noFill/>
                </a:ln>
                <a:solidFill>
                  <a:schemeClr val="tx1"/>
                </a:solidFill>
                <a:effectLst/>
                <a:uLnTx/>
                <a:uFillTx/>
                <a:latin typeface="宋体" pitchFamily="2" charset="-122"/>
                <a:ea typeface="+mn-ea"/>
              </a:rPr>
            </a:br>
            <a:r>
              <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rPr>
              <a:t>性值随状态符号一起入栈。</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rPr>
              <a:t>为每个语义规则编写一段代码，</a:t>
            </a:r>
            <a:endParaRPr kumimoji="1" lang="en-US" altLang="zh-CN" sz="28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Pct val="70000"/>
              <a:tabLst/>
              <a:defRPr/>
            </a:pPr>
            <a:r>
              <a:rPr lang="en-US" altLang="zh-CN" sz="2800" kern="0" dirty="0" smtClean="0">
                <a:latin typeface="宋体" pitchFamily="2" charset="-122"/>
                <a:ea typeface="+mn-ea"/>
              </a:rPr>
              <a:t>  </a:t>
            </a:r>
            <a:r>
              <a:rPr kumimoji="1"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rPr>
              <a:t>以计算属性值</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rPr>
              <a:t>对每一个产生式</a:t>
            </a:r>
            <a:r>
              <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ymbol" pitchFamily="18" charset="2"/>
              </a:rPr>
              <a:t></a:t>
            </a:r>
            <a:r>
              <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XYZ</a:t>
            </a:r>
          </a:p>
          <a:p>
            <a:pPr marL="8191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rPr>
              <a:t>把属性值的计算</a:t>
            </a:r>
            <a:r>
              <a:rPr kumimoji="1" lang="zh-CN" altLang="en-US" sz="2200" b="1" i="0" u="none" strike="noStrike" kern="0" cap="none" spc="0" normalizeH="0" baseline="0" noProof="0" dirty="0" smtClean="0">
                <a:ln>
                  <a:noFill/>
                </a:ln>
                <a:solidFill>
                  <a:srgbClr val="0000FF"/>
                </a:solidFill>
                <a:effectLst/>
                <a:uLnTx/>
                <a:uFillTx/>
                <a:latin typeface="宋体" pitchFamily="2" charset="-122"/>
                <a:ea typeface="+mn-ea"/>
              </a:rPr>
              <a:t>与归约动作联系起来</a:t>
            </a:r>
            <a:endPar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endParaRPr>
          </a:p>
          <a:p>
            <a:pPr marL="8191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rPr>
              <a:t>归约前，</a:t>
            </a:r>
            <a:r>
              <a:rPr kumimoji="1" lang="zh-CN" altLang="en-US" sz="2200" b="1" i="0" u="none" strike="noStrike" kern="0" cap="none" spc="0" normalizeH="0" baseline="0" noProof="0" dirty="0" smtClean="0">
                <a:ln>
                  <a:noFill/>
                </a:ln>
                <a:solidFill>
                  <a:srgbClr val="0000FF"/>
                </a:solidFill>
                <a:effectLst/>
                <a:uLnTx/>
                <a:uFillTx/>
                <a:latin typeface="宋体" pitchFamily="2" charset="-122"/>
                <a:ea typeface="+mn-ea"/>
              </a:rPr>
              <a:t>执行</a:t>
            </a:r>
            <a:r>
              <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rPr>
              <a:t>与产生式相关的</a:t>
            </a:r>
            <a:r>
              <a:rPr kumimoji="1" lang="zh-CN" altLang="en-US" sz="2200" b="1" i="0" u="none" strike="noStrike" kern="0" cap="none" spc="0" normalizeH="0" baseline="0" noProof="0" dirty="0" smtClean="0">
                <a:ln>
                  <a:noFill/>
                </a:ln>
                <a:solidFill>
                  <a:srgbClr val="0000FF"/>
                </a:solidFill>
                <a:effectLst/>
                <a:uLnTx/>
                <a:uFillTx/>
                <a:latin typeface="宋体" pitchFamily="2" charset="-122"/>
                <a:ea typeface="+mn-ea"/>
              </a:rPr>
              <a:t>代码段</a:t>
            </a:r>
            <a:endPar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endParaRPr>
          </a:p>
          <a:p>
            <a:pPr marL="8191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rPr>
              <a:t>归约：右部符号的相应状态及其属性出栈</a:t>
            </a:r>
          </a:p>
          <a:p>
            <a:pPr marL="819150" marR="0" lvl="1" indent="-285750" algn="l" defTabSz="914400" rtl="0" eaLnBrk="1" fontAlgn="base" latinLnBrk="0" hangingPunct="1">
              <a:lnSpc>
                <a:spcPct val="100000"/>
              </a:lnSpc>
              <a:spcBef>
                <a:spcPct val="20000"/>
              </a:spcBef>
              <a:spcAft>
                <a:spcPct val="0"/>
              </a:spcAft>
              <a:buClr>
                <a:srgbClr val="0000FF"/>
              </a:buClr>
              <a:buSzPct val="70000"/>
              <a:buFontTx/>
              <a:buNone/>
              <a:tabLst/>
              <a:defRPr/>
            </a:pPr>
            <a:r>
              <a:rPr kumimoji="1" lang="zh-CN" altLang="en-US" sz="2200" b="1" i="0" u="none" strike="noStrike" kern="0" cap="none" spc="0" normalizeH="0" baseline="0" noProof="0" dirty="0" smtClean="0">
                <a:ln>
                  <a:noFill/>
                </a:ln>
                <a:solidFill>
                  <a:schemeClr val="tx1"/>
                </a:solidFill>
                <a:effectLst/>
                <a:uLnTx/>
                <a:uFillTx/>
                <a:latin typeface="宋体" pitchFamily="2" charset="-122"/>
                <a:ea typeface="+mn-ea"/>
              </a:rPr>
              <a:t>        左部符号的相应状态及其属性入栈</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en-US" altLang="zh-CN" sz="2800" b="1" i="0" u="none" strike="noStrike" kern="0" cap="none" spc="0" normalizeH="0" baseline="0" noProof="0" dirty="0" smtClean="0">
                <a:ln>
                  <a:noFill/>
                </a:ln>
                <a:solidFill>
                  <a:schemeClr val="tx1"/>
                </a:solidFill>
                <a:effectLst/>
                <a:uLnTx/>
                <a:uFillTx/>
                <a:latin typeface="Verdana" pitchFamily="34" charset="0"/>
                <a:ea typeface="+mn-ea"/>
                <a:cs typeface="+mn-cs"/>
              </a:rPr>
              <a:t>LR</a:t>
            </a:r>
            <a:r>
              <a:rPr kumimoji="1"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rPr>
              <a:t>分析程序中应增加计算属性值的代码段</a:t>
            </a:r>
          </a:p>
        </p:txBody>
      </p:sp>
      <p:grpSp>
        <p:nvGrpSpPr>
          <p:cNvPr id="5" name="Group 4"/>
          <p:cNvGrpSpPr>
            <a:grpSpLocks/>
          </p:cNvGrpSpPr>
          <p:nvPr/>
        </p:nvGrpSpPr>
        <p:grpSpPr bwMode="auto">
          <a:xfrm>
            <a:off x="6508377" y="2120280"/>
            <a:ext cx="2185988" cy="2667000"/>
            <a:chOff x="4095" y="2496"/>
            <a:chExt cx="1377" cy="1680"/>
          </a:xfrm>
        </p:grpSpPr>
        <p:sp>
          <p:nvSpPr>
            <p:cNvPr id="6" name="Rectangle 5"/>
            <p:cNvSpPr>
              <a:spLocks noChangeArrowheads="1"/>
            </p:cNvSpPr>
            <p:nvPr/>
          </p:nvSpPr>
          <p:spPr bwMode="auto">
            <a:xfrm>
              <a:off x="4707" y="2707"/>
              <a:ext cx="731" cy="204"/>
            </a:xfrm>
            <a:prstGeom prst="rect">
              <a:avLst/>
            </a:prstGeom>
            <a:noFill/>
            <a:ln w="9525">
              <a:noFill/>
              <a:miter lim="800000"/>
              <a:headEnd/>
              <a:tailEnd/>
            </a:ln>
          </p:spPr>
          <p:txBody>
            <a:bodyPr wrap="none" lIns="0" tIns="0" rIns="0" bIns="0">
              <a:spAutoFit/>
            </a:bodyPr>
            <a:lstStyle/>
            <a:p>
              <a:r>
                <a:rPr lang="en-US" altLang="zh-CN" sz="2100" b="0" dirty="0" smtClean="0">
                  <a:solidFill>
                    <a:srgbClr val="000000"/>
                  </a:solidFill>
                  <a:latin typeface="Times New Roman" pitchFamily="18" charset="0"/>
                  <a:ea typeface="宋体" pitchFamily="2" charset="-122"/>
                </a:rPr>
                <a:t>S</a:t>
              </a:r>
              <a:r>
                <a:rPr lang="en-US" altLang="zh-CN" sz="2100" b="0" baseline="-25000" dirty="0" smtClean="0">
                  <a:solidFill>
                    <a:srgbClr val="000000"/>
                  </a:solidFill>
                  <a:latin typeface="Times New Roman" pitchFamily="18" charset="0"/>
                  <a:ea typeface="宋体" pitchFamily="2" charset="-122"/>
                </a:rPr>
                <a:t>Z</a:t>
              </a:r>
              <a:r>
                <a:rPr lang="en-US" altLang="zh-CN" sz="2100" b="0" dirty="0" smtClean="0">
                  <a:solidFill>
                    <a:srgbClr val="000000"/>
                  </a:solidFill>
                  <a:latin typeface="Times New Roman" pitchFamily="18" charset="0"/>
                  <a:ea typeface="宋体" pitchFamily="2" charset="-122"/>
                </a:rPr>
                <a:t>        </a:t>
              </a:r>
              <a:r>
                <a:rPr lang="en-US" altLang="zh-CN" sz="2100" b="0" dirty="0" err="1">
                  <a:solidFill>
                    <a:srgbClr val="000000"/>
                  </a:solidFill>
                  <a:latin typeface="Times New Roman" pitchFamily="18" charset="0"/>
                  <a:ea typeface="宋体" pitchFamily="2" charset="-122"/>
                </a:rPr>
                <a:t>Z.z</a:t>
              </a:r>
              <a:endParaRPr lang="en-US" altLang="zh-CN" sz="2000" b="0" dirty="0">
                <a:latin typeface="Times New Roman" pitchFamily="18" charset="0"/>
                <a:ea typeface="宋体" pitchFamily="2" charset="-122"/>
              </a:endParaRPr>
            </a:p>
          </p:txBody>
        </p:sp>
        <p:sp>
          <p:nvSpPr>
            <p:cNvPr id="7" name="Rectangle 6"/>
            <p:cNvSpPr>
              <a:spLocks noChangeArrowheads="1"/>
            </p:cNvSpPr>
            <p:nvPr/>
          </p:nvSpPr>
          <p:spPr bwMode="auto">
            <a:xfrm>
              <a:off x="4707" y="3057"/>
              <a:ext cx="690" cy="204"/>
            </a:xfrm>
            <a:prstGeom prst="rect">
              <a:avLst/>
            </a:prstGeom>
            <a:noFill/>
            <a:ln w="9525">
              <a:noFill/>
              <a:miter lim="800000"/>
              <a:headEnd/>
              <a:tailEnd/>
            </a:ln>
          </p:spPr>
          <p:txBody>
            <a:bodyPr wrap="none" lIns="0" tIns="0" rIns="0" bIns="0">
              <a:spAutoFit/>
            </a:bodyPr>
            <a:lstStyle/>
            <a:p>
              <a:r>
                <a:rPr lang="en-US" altLang="zh-CN" sz="2100" b="0" dirty="0" smtClean="0">
                  <a:solidFill>
                    <a:srgbClr val="000000"/>
                  </a:solidFill>
                  <a:latin typeface="Times New Roman" pitchFamily="18" charset="0"/>
                  <a:ea typeface="宋体" pitchFamily="2" charset="-122"/>
                </a:rPr>
                <a:t>S</a:t>
              </a:r>
              <a:r>
                <a:rPr lang="en-US" altLang="zh-CN" sz="2100" b="0" baseline="-25000" dirty="0" smtClean="0">
                  <a:solidFill>
                    <a:srgbClr val="000000"/>
                  </a:solidFill>
                  <a:latin typeface="Times New Roman" pitchFamily="18" charset="0"/>
                  <a:ea typeface="宋体" pitchFamily="2" charset="-122"/>
                </a:rPr>
                <a:t>Y</a:t>
              </a:r>
              <a:r>
                <a:rPr lang="en-US" altLang="zh-CN" sz="2100" b="0" dirty="0" smtClean="0">
                  <a:solidFill>
                    <a:srgbClr val="000000"/>
                  </a:solidFill>
                  <a:latin typeface="Times New Roman" pitchFamily="18" charset="0"/>
                  <a:ea typeface="宋体" pitchFamily="2" charset="-122"/>
                </a:rPr>
                <a:t>       </a:t>
              </a:r>
              <a:r>
                <a:rPr lang="en-US" altLang="zh-CN" sz="2100" b="0" dirty="0" err="1">
                  <a:solidFill>
                    <a:srgbClr val="000000"/>
                  </a:solidFill>
                  <a:latin typeface="Times New Roman" pitchFamily="18" charset="0"/>
                  <a:ea typeface="宋体" pitchFamily="2" charset="-122"/>
                </a:rPr>
                <a:t>Y.y</a:t>
              </a:r>
              <a:endParaRPr lang="en-US" altLang="zh-CN" sz="2000" b="0" dirty="0">
                <a:latin typeface="Times New Roman" pitchFamily="18" charset="0"/>
                <a:ea typeface="宋体" pitchFamily="2" charset="-122"/>
              </a:endParaRPr>
            </a:p>
          </p:txBody>
        </p:sp>
        <p:sp>
          <p:nvSpPr>
            <p:cNvPr id="8" name="Rectangle 7"/>
            <p:cNvSpPr>
              <a:spLocks noChangeArrowheads="1"/>
            </p:cNvSpPr>
            <p:nvPr/>
          </p:nvSpPr>
          <p:spPr bwMode="auto">
            <a:xfrm>
              <a:off x="4656" y="3355"/>
              <a:ext cx="767" cy="204"/>
            </a:xfrm>
            <a:prstGeom prst="rect">
              <a:avLst/>
            </a:prstGeom>
            <a:noFill/>
            <a:ln w="9525">
              <a:noFill/>
              <a:miter lim="800000"/>
              <a:headEnd/>
              <a:tailEnd/>
            </a:ln>
          </p:spPr>
          <p:txBody>
            <a:bodyPr wrap="none" lIns="0" tIns="0" rIns="0" bIns="0">
              <a:spAutoFit/>
            </a:bodyPr>
            <a:lstStyle/>
            <a:p>
              <a:r>
                <a:rPr lang="en-US" altLang="zh-CN" sz="2100" b="0" dirty="0">
                  <a:solidFill>
                    <a:srgbClr val="000000"/>
                  </a:solidFill>
                  <a:latin typeface="Times New Roman" pitchFamily="18" charset="0"/>
                  <a:ea typeface="宋体" pitchFamily="2" charset="-122"/>
                </a:rPr>
                <a:t> </a:t>
              </a:r>
              <a:r>
                <a:rPr lang="en-US" altLang="zh-CN" sz="2100" b="0" dirty="0" smtClean="0">
                  <a:solidFill>
                    <a:srgbClr val="000000"/>
                  </a:solidFill>
                  <a:latin typeface="Times New Roman" pitchFamily="18" charset="0"/>
                  <a:ea typeface="宋体" pitchFamily="2" charset="-122"/>
                </a:rPr>
                <a:t>S</a:t>
              </a:r>
              <a:r>
                <a:rPr lang="en-US" altLang="zh-CN" sz="2100" b="0" baseline="-25000" dirty="0" smtClean="0">
                  <a:solidFill>
                    <a:srgbClr val="000000"/>
                  </a:solidFill>
                  <a:latin typeface="Times New Roman" pitchFamily="18" charset="0"/>
                  <a:ea typeface="宋体" pitchFamily="2" charset="-122"/>
                </a:rPr>
                <a:t>X</a:t>
              </a:r>
              <a:r>
                <a:rPr lang="en-US" altLang="zh-CN" sz="2100" b="0" dirty="0" smtClean="0">
                  <a:solidFill>
                    <a:srgbClr val="000000"/>
                  </a:solidFill>
                  <a:latin typeface="Times New Roman" pitchFamily="18" charset="0"/>
                  <a:ea typeface="宋体" pitchFamily="2" charset="-122"/>
                </a:rPr>
                <a:t>       </a:t>
              </a:r>
              <a:r>
                <a:rPr lang="en-US" altLang="zh-CN" sz="2100" b="0" dirty="0" err="1">
                  <a:solidFill>
                    <a:srgbClr val="000000"/>
                  </a:solidFill>
                  <a:latin typeface="Times New Roman" pitchFamily="18" charset="0"/>
                  <a:ea typeface="宋体" pitchFamily="2" charset="-122"/>
                </a:rPr>
                <a:t>X.x</a:t>
              </a:r>
              <a:endParaRPr lang="en-US" altLang="zh-CN" sz="2000" b="0" dirty="0">
                <a:latin typeface="Times New Roman" pitchFamily="18" charset="0"/>
                <a:ea typeface="宋体" pitchFamily="2" charset="-122"/>
              </a:endParaRPr>
            </a:p>
          </p:txBody>
        </p:sp>
        <p:sp>
          <p:nvSpPr>
            <p:cNvPr id="9" name="Rectangle 8"/>
            <p:cNvSpPr>
              <a:spLocks noChangeArrowheads="1"/>
            </p:cNvSpPr>
            <p:nvPr/>
          </p:nvSpPr>
          <p:spPr bwMode="auto">
            <a:xfrm>
              <a:off x="4725" y="3616"/>
              <a:ext cx="672" cy="202"/>
            </a:xfrm>
            <a:prstGeom prst="rect">
              <a:avLst/>
            </a:prstGeom>
            <a:noFill/>
            <a:ln w="9525">
              <a:noFill/>
              <a:miter lim="800000"/>
              <a:headEnd/>
              <a:tailEnd/>
            </a:ln>
          </p:spPr>
          <p:txBody>
            <a:bodyPr wrap="none" lIns="0" tIns="0" rIns="0" bIns="0">
              <a:spAutoFit/>
            </a:bodyPr>
            <a:lstStyle/>
            <a:p>
              <a:r>
                <a:rPr lang="en-US" altLang="zh-CN" sz="2100" b="0">
                  <a:solidFill>
                    <a:srgbClr val="000000"/>
                  </a:solidFill>
                  <a:latin typeface="Times New Roman" pitchFamily="18" charset="0"/>
                  <a:ea typeface="宋体" pitchFamily="2" charset="-122"/>
                </a:rPr>
                <a:t>. . .      . . .</a:t>
              </a:r>
              <a:endParaRPr lang="en-US" altLang="zh-CN" sz="2000" b="0">
                <a:latin typeface="Times New Roman" pitchFamily="18" charset="0"/>
                <a:ea typeface="宋体" pitchFamily="2" charset="-122"/>
              </a:endParaRPr>
            </a:p>
          </p:txBody>
        </p:sp>
        <p:sp>
          <p:nvSpPr>
            <p:cNvPr id="10" name="Line 9"/>
            <p:cNvSpPr>
              <a:spLocks noChangeShapeType="1"/>
            </p:cNvSpPr>
            <p:nvPr/>
          </p:nvSpPr>
          <p:spPr bwMode="auto">
            <a:xfrm flipV="1">
              <a:off x="4608" y="2640"/>
              <a:ext cx="864" cy="0"/>
            </a:xfrm>
            <a:prstGeom prst="line">
              <a:avLst/>
            </a:prstGeom>
            <a:noFill/>
            <a:ln w="25400">
              <a:solidFill>
                <a:srgbClr val="000000"/>
              </a:solidFill>
              <a:round/>
              <a:headEnd/>
              <a:tailEnd/>
            </a:ln>
          </p:spPr>
          <p:txBody>
            <a:bodyPr/>
            <a:lstStyle/>
            <a:p>
              <a:endParaRPr lang="zh-CN" altLang="en-US"/>
            </a:p>
          </p:txBody>
        </p:sp>
        <p:sp>
          <p:nvSpPr>
            <p:cNvPr id="11" name="Line 10"/>
            <p:cNvSpPr>
              <a:spLocks noChangeShapeType="1"/>
            </p:cNvSpPr>
            <p:nvPr/>
          </p:nvSpPr>
          <p:spPr bwMode="auto">
            <a:xfrm flipV="1">
              <a:off x="4608" y="2976"/>
              <a:ext cx="864" cy="0"/>
            </a:xfrm>
            <a:prstGeom prst="line">
              <a:avLst/>
            </a:prstGeom>
            <a:noFill/>
            <a:ln w="25400">
              <a:solidFill>
                <a:srgbClr val="000000"/>
              </a:solidFill>
              <a:round/>
              <a:headEnd/>
              <a:tailEnd/>
            </a:ln>
          </p:spPr>
          <p:txBody>
            <a:bodyPr/>
            <a:lstStyle/>
            <a:p>
              <a:endParaRPr lang="zh-CN" altLang="en-US"/>
            </a:p>
          </p:txBody>
        </p:sp>
        <p:sp>
          <p:nvSpPr>
            <p:cNvPr id="12" name="Line 11"/>
            <p:cNvSpPr>
              <a:spLocks noChangeShapeType="1"/>
            </p:cNvSpPr>
            <p:nvPr/>
          </p:nvSpPr>
          <p:spPr bwMode="auto">
            <a:xfrm>
              <a:off x="4608" y="3312"/>
              <a:ext cx="864" cy="0"/>
            </a:xfrm>
            <a:prstGeom prst="line">
              <a:avLst/>
            </a:prstGeom>
            <a:noFill/>
            <a:ln w="25400">
              <a:solidFill>
                <a:srgbClr val="000000"/>
              </a:solidFill>
              <a:round/>
              <a:headEnd/>
              <a:tailEnd/>
            </a:ln>
          </p:spPr>
          <p:txBody>
            <a:bodyPr/>
            <a:lstStyle/>
            <a:p>
              <a:endParaRPr lang="zh-CN" altLang="en-US"/>
            </a:p>
          </p:txBody>
        </p:sp>
        <p:sp>
          <p:nvSpPr>
            <p:cNvPr id="13" name="Line 12"/>
            <p:cNvSpPr>
              <a:spLocks noChangeShapeType="1"/>
            </p:cNvSpPr>
            <p:nvPr/>
          </p:nvSpPr>
          <p:spPr bwMode="auto">
            <a:xfrm>
              <a:off x="4608" y="3648"/>
              <a:ext cx="864" cy="0"/>
            </a:xfrm>
            <a:prstGeom prst="line">
              <a:avLst/>
            </a:prstGeom>
            <a:noFill/>
            <a:ln w="25400">
              <a:solidFill>
                <a:srgbClr val="000000"/>
              </a:solidFill>
              <a:round/>
              <a:headEnd/>
              <a:tailEnd/>
            </a:ln>
          </p:spPr>
          <p:txBody>
            <a:bodyPr/>
            <a:lstStyle/>
            <a:p>
              <a:endParaRPr lang="zh-CN" altLang="en-US"/>
            </a:p>
          </p:txBody>
        </p:sp>
        <p:sp>
          <p:nvSpPr>
            <p:cNvPr id="14" name="Line 13"/>
            <p:cNvSpPr>
              <a:spLocks noChangeShapeType="1"/>
            </p:cNvSpPr>
            <p:nvPr/>
          </p:nvSpPr>
          <p:spPr bwMode="auto">
            <a:xfrm>
              <a:off x="5040" y="2496"/>
              <a:ext cx="1" cy="1376"/>
            </a:xfrm>
            <a:prstGeom prst="line">
              <a:avLst/>
            </a:prstGeom>
            <a:noFill/>
            <a:ln w="25400">
              <a:solidFill>
                <a:srgbClr val="000000"/>
              </a:solidFill>
              <a:round/>
              <a:headEnd/>
              <a:tailEnd/>
            </a:ln>
          </p:spPr>
          <p:txBody>
            <a:bodyPr/>
            <a:lstStyle/>
            <a:p>
              <a:endParaRPr lang="zh-CN" altLang="en-US"/>
            </a:p>
          </p:txBody>
        </p:sp>
        <p:sp>
          <p:nvSpPr>
            <p:cNvPr id="15" name="Rectangle 14"/>
            <p:cNvSpPr>
              <a:spLocks noChangeArrowheads="1"/>
            </p:cNvSpPr>
            <p:nvPr/>
          </p:nvSpPr>
          <p:spPr bwMode="auto">
            <a:xfrm>
              <a:off x="4653" y="3936"/>
              <a:ext cx="763" cy="240"/>
            </a:xfrm>
            <a:prstGeom prst="rect">
              <a:avLst/>
            </a:prstGeom>
            <a:noFill/>
            <a:ln w="9525">
              <a:noFill/>
              <a:miter lim="800000"/>
              <a:headEnd/>
              <a:tailEnd/>
            </a:ln>
          </p:spPr>
          <p:txBody>
            <a:bodyPr wrap="none" lIns="0" tIns="0" rIns="0" bIns="0">
              <a:spAutoFit/>
            </a:bodyPr>
            <a:lstStyle/>
            <a:p>
              <a:r>
                <a:rPr lang="en-US" altLang="zh-CN" sz="2500" b="0">
                  <a:solidFill>
                    <a:srgbClr val="000000"/>
                  </a:solidFill>
                  <a:latin typeface="Times New Roman" pitchFamily="18" charset="0"/>
                  <a:ea typeface="宋体" pitchFamily="2" charset="-122"/>
                </a:rPr>
                <a:t>state  val </a:t>
              </a:r>
              <a:endParaRPr lang="en-US" altLang="zh-CN" b="0">
                <a:latin typeface="Times New Roman" pitchFamily="18" charset="0"/>
                <a:ea typeface="宋体" pitchFamily="2" charset="-122"/>
              </a:endParaRPr>
            </a:p>
          </p:txBody>
        </p:sp>
        <p:sp>
          <p:nvSpPr>
            <p:cNvPr id="16" name="Line 15"/>
            <p:cNvSpPr>
              <a:spLocks noChangeShapeType="1"/>
            </p:cNvSpPr>
            <p:nvPr/>
          </p:nvSpPr>
          <p:spPr bwMode="auto">
            <a:xfrm>
              <a:off x="4608" y="3888"/>
              <a:ext cx="864" cy="0"/>
            </a:xfrm>
            <a:prstGeom prst="line">
              <a:avLst/>
            </a:prstGeom>
            <a:noFill/>
            <a:ln w="25400">
              <a:solidFill>
                <a:srgbClr val="000000"/>
              </a:solidFill>
              <a:round/>
              <a:headEnd/>
              <a:tailEnd/>
            </a:ln>
          </p:spPr>
          <p:txBody>
            <a:bodyPr/>
            <a:lstStyle/>
            <a:p>
              <a:endParaRPr lang="zh-CN" altLang="en-US"/>
            </a:p>
          </p:txBody>
        </p:sp>
        <p:grpSp>
          <p:nvGrpSpPr>
            <p:cNvPr id="17" name="Group 16"/>
            <p:cNvGrpSpPr>
              <a:grpSpLocks/>
            </p:cNvGrpSpPr>
            <p:nvPr/>
          </p:nvGrpSpPr>
          <p:grpSpPr bwMode="auto">
            <a:xfrm>
              <a:off x="4095" y="2688"/>
              <a:ext cx="549" cy="202"/>
              <a:chOff x="4006" y="3355"/>
              <a:chExt cx="549" cy="202"/>
            </a:xfrm>
          </p:grpSpPr>
          <p:sp>
            <p:nvSpPr>
              <p:cNvPr id="20" name="Rectangle 17"/>
              <p:cNvSpPr>
                <a:spLocks noChangeArrowheads="1"/>
              </p:cNvSpPr>
              <p:nvPr/>
            </p:nvSpPr>
            <p:spPr bwMode="auto">
              <a:xfrm>
                <a:off x="4006" y="3363"/>
                <a:ext cx="194" cy="182"/>
              </a:xfrm>
              <a:prstGeom prst="rect">
                <a:avLst/>
              </a:prstGeom>
              <a:noFill/>
              <a:ln w="9525">
                <a:noFill/>
                <a:miter lim="800000"/>
                <a:headEnd/>
                <a:tailEnd/>
              </a:ln>
            </p:spPr>
            <p:txBody>
              <a:bodyPr wrap="none" lIns="0" tIns="0" rIns="0" bIns="0">
                <a:spAutoFit/>
              </a:bodyPr>
              <a:lstStyle/>
              <a:p>
                <a:r>
                  <a:rPr lang="en-US" altLang="zh-CN" sz="1900" b="0">
                    <a:solidFill>
                      <a:srgbClr val="000000"/>
                    </a:solidFill>
                    <a:latin typeface="Times New Roman" pitchFamily="18" charset="0"/>
                    <a:ea typeface="宋体" pitchFamily="2" charset="-122"/>
                  </a:rPr>
                  <a:t>top</a:t>
                </a:r>
                <a:endParaRPr lang="en-US" altLang="zh-CN" sz="1800" b="0">
                  <a:latin typeface="Times New Roman" pitchFamily="18" charset="0"/>
                  <a:ea typeface="宋体" pitchFamily="2" charset="-122"/>
                </a:endParaRPr>
              </a:p>
            </p:txBody>
          </p:sp>
          <p:sp>
            <p:nvSpPr>
              <p:cNvPr id="21" name="Rectangle 18"/>
              <p:cNvSpPr>
                <a:spLocks noChangeArrowheads="1"/>
              </p:cNvSpPr>
              <p:nvPr/>
            </p:nvSpPr>
            <p:spPr bwMode="auto">
              <a:xfrm>
                <a:off x="4324" y="3355"/>
                <a:ext cx="142" cy="173"/>
              </a:xfrm>
              <a:prstGeom prst="rect">
                <a:avLst/>
              </a:prstGeom>
              <a:noFill/>
              <a:ln w="9525">
                <a:noFill/>
                <a:miter lim="800000"/>
                <a:headEnd/>
                <a:tailEnd/>
              </a:ln>
            </p:spPr>
            <p:txBody>
              <a:bodyPr wrap="none" lIns="0" tIns="0" rIns="0" bIns="0">
                <a:spAutoFit/>
              </a:bodyPr>
              <a:lstStyle/>
              <a:p>
                <a:r>
                  <a:rPr lang="en-US" altLang="zh-CN" sz="1800" b="0">
                    <a:solidFill>
                      <a:srgbClr val="000000"/>
                    </a:solidFill>
                    <a:latin typeface="Symbol" pitchFamily="18" charset="2"/>
                    <a:ea typeface="宋体" pitchFamily="2" charset="-122"/>
                  </a:rPr>
                  <a:t>®</a:t>
                </a:r>
                <a:endParaRPr lang="en-US" altLang="zh-CN" sz="1800" b="0">
                  <a:latin typeface="Times New Roman" pitchFamily="18" charset="0"/>
                  <a:ea typeface="宋体" pitchFamily="2" charset="-122"/>
                </a:endParaRPr>
              </a:p>
            </p:txBody>
          </p:sp>
          <p:sp>
            <p:nvSpPr>
              <p:cNvPr id="22" name="Rectangle 19"/>
              <p:cNvSpPr>
                <a:spLocks noChangeArrowheads="1"/>
              </p:cNvSpPr>
              <p:nvPr/>
            </p:nvSpPr>
            <p:spPr bwMode="auto">
              <a:xfrm>
                <a:off x="4517" y="3375"/>
                <a:ext cx="38" cy="182"/>
              </a:xfrm>
              <a:prstGeom prst="rect">
                <a:avLst/>
              </a:prstGeom>
              <a:noFill/>
              <a:ln w="9525">
                <a:noFill/>
                <a:miter lim="800000"/>
                <a:headEnd/>
                <a:tailEnd/>
              </a:ln>
            </p:spPr>
            <p:txBody>
              <a:bodyPr wrap="none" lIns="0" tIns="0" rIns="0" bIns="0">
                <a:spAutoFit/>
              </a:bodyPr>
              <a:lstStyle/>
              <a:p>
                <a:r>
                  <a:rPr lang="en-US" altLang="zh-CN" sz="1900" b="0">
                    <a:solidFill>
                      <a:srgbClr val="000000"/>
                    </a:solidFill>
                    <a:latin typeface="Times New Roman" pitchFamily="18" charset="0"/>
                    <a:ea typeface="宋体" pitchFamily="2" charset="-122"/>
                  </a:rPr>
                  <a:t> </a:t>
                </a:r>
                <a:endParaRPr lang="en-US" altLang="zh-CN" sz="1800" b="0">
                  <a:latin typeface="Times New Roman" pitchFamily="18" charset="0"/>
                  <a:ea typeface="宋体" pitchFamily="2" charset="-122"/>
                </a:endParaRPr>
              </a:p>
            </p:txBody>
          </p:sp>
        </p:grpSp>
        <p:sp>
          <p:nvSpPr>
            <p:cNvPr id="18" name="Line 20"/>
            <p:cNvSpPr>
              <a:spLocks noChangeShapeType="1"/>
            </p:cNvSpPr>
            <p:nvPr/>
          </p:nvSpPr>
          <p:spPr bwMode="auto">
            <a:xfrm>
              <a:off x="4608" y="2496"/>
              <a:ext cx="0" cy="1392"/>
            </a:xfrm>
            <a:prstGeom prst="line">
              <a:avLst/>
            </a:prstGeom>
            <a:noFill/>
            <a:ln w="9525">
              <a:solidFill>
                <a:schemeClr val="tx1"/>
              </a:solidFill>
              <a:round/>
              <a:headEnd/>
              <a:tailEnd/>
            </a:ln>
          </p:spPr>
          <p:txBody>
            <a:bodyPr wrap="none" anchor="ctr"/>
            <a:lstStyle/>
            <a:p>
              <a:endParaRPr lang="zh-CN" altLang="en-US"/>
            </a:p>
          </p:txBody>
        </p:sp>
        <p:sp>
          <p:nvSpPr>
            <p:cNvPr id="19" name="Line 21"/>
            <p:cNvSpPr>
              <a:spLocks noChangeShapeType="1"/>
            </p:cNvSpPr>
            <p:nvPr/>
          </p:nvSpPr>
          <p:spPr bwMode="auto">
            <a:xfrm>
              <a:off x="5472" y="2496"/>
              <a:ext cx="0" cy="1392"/>
            </a:xfrm>
            <a:prstGeom prst="line">
              <a:avLst/>
            </a:prstGeom>
            <a:noFill/>
            <a:ln w="9525">
              <a:solidFill>
                <a:schemeClr val="tx1"/>
              </a:solidFill>
              <a:round/>
              <a:headEnd/>
              <a:tailEnd/>
            </a:ln>
          </p:spPr>
          <p:txBody>
            <a:bodyPr wrap="none" anchor="ctr"/>
            <a:lstStyle/>
            <a:p>
              <a:endParaRPr lang="zh-CN" altLang="en-US"/>
            </a:p>
          </p:txBody>
        </p:sp>
      </p:grpSp>
      <p:grpSp>
        <p:nvGrpSpPr>
          <p:cNvPr id="23" name="Group 22"/>
          <p:cNvGrpSpPr>
            <a:grpSpLocks/>
          </p:cNvGrpSpPr>
          <p:nvPr/>
        </p:nvGrpSpPr>
        <p:grpSpPr bwMode="auto">
          <a:xfrm>
            <a:off x="6552220" y="2123855"/>
            <a:ext cx="2143125" cy="2667000"/>
            <a:chOff x="4155" y="2304"/>
            <a:chExt cx="1350" cy="1680"/>
          </a:xfrm>
        </p:grpSpPr>
        <p:sp>
          <p:nvSpPr>
            <p:cNvPr id="24" name="Rectangle 23"/>
            <p:cNvSpPr>
              <a:spLocks noChangeArrowheads="1"/>
            </p:cNvSpPr>
            <p:nvPr/>
          </p:nvSpPr>
          <p:spPr bwMode="auto">
            <a:xfrm>
              <a:off x="4689" y="3163"/>
              <a:ext cx="740" cy="204"/>
            </a:xfrm>
            <a:prstGeom prst="rect">
              <a:avLst/>
            </a:prstGeom>
            <a:noFill/>
            <a:ln w="9525">
              <a:noFill/>
              <a:miter lim="800000"/>
              <a:headEnd/>
              <a:tailEnd/>
            </a:ln>
          </p:spPr>
          <p:txBody>
            <a:bodyPr wrap="none" lIns="0" tIns="0" rIns="0" bIns="0">
              <a:spAutoFit/>
            </a:bodyPr>
            <a:lstStyle/>
            <a:p>
              <a:r>
                <a:rPr lang="en-US" altLang="zh-CN" sz="2100" b="0" dirty="0">
                  <a:solidFill>
                    <a:srgbClr val="000000"/>
                  </a:solidFill>
                  <a:latin typeface="Times New Roman" pitchFamily="18" charset="0"/>
                  <a:ea typeface="宋体" pitchFamily="2" charset="-122"/>
                </a:rPr>
                <a:t> </a:t>
              </a:r>
              <a:r>
                <a:rPr lang="en-US" altLang="zh-CN" sz="2100" b="0" dirty="0" smtClean="0">
                  <a:solidFill>
                    <a:srgbClr val="000000"/>
                  </a:solidFill>
                  <a:latin typeface="Times New Roman" pitchFamily="18" charset="0"/>
                  <a:ea typeface="宋体" pitchFamily="2" charset="-122"/>
                </a:rPr>
                <a:t>S</a:t>
              </a:r>
              <a:r>
                <a:rPr lang="en-US" altLang="zh-CN" sz="2100" b="0" baseline="-25000" dirty="0" smtClean="0">
                  <a:solidFill>
                    <a:srgbClr val="000000"/>
                  </a:solidFill>
                  <a:latin typeface="Times New Roman" pitchFamily="18" charset="0"/>
                  <a:ea typeface="宋体" pitchFamily="2" charset="-122"/>
                </a:rPr>
                <a:t>A</a:t>
              </a:r>
              <a:r>
                <a:rPr lang="en-US" altLang="zh-CN" sz="2100" b="0" dirty="0" smtClean="0">
                  <a:solidFill>
                    <a:srgbClr val="000000"/>
                  </a:solidFill>
                  <a:latin typeface="Times New Roman" pitchFamily="18" charset="0"/>
                  <a:ea typeface="宋体" pitchFamily="2" charset="-122"/>
                </a:rPr>
                <a:t>       </a:t>
              </a:r>
              <a:r>
                <a:rPr lang="en-US" altLang="zh-CN" sz="2100" b="0" dirty="0" err="1">
                  <a:solidFill>
                    <a:srgbClr val="000000"/>
                  </a:solidFill>
                  <a:latin typeface="Times New Roman" pitchFamily="18" charset="0"/>
                  <a:ea typeface="宋体" pitchFamily="2" charset="-122"/>
                </a:rPr>
                <a:t>A.a</a:t>
              </a:r>
              <a:endParaRPr lang="en-US" altLang="zh-CN" sz="2000" b="0" dirty="0">
                <a:latin typeface="Times New Roman" pitchFamily="18" charset="0"/>
                <a:ea typeface="宋体" pitchFamily="2" charset="-122"/>
              </a:endParaRPr>
            </a:p>
          </p:txBody>
        </p:sp>
        <p:sp>
          <p:nvSpPr>
            <p:cNvPr id="25" name="Rectangle 24"/>
            <p:cNvSpPr>
              <a:spLocks noChangeArrowheads="1"/>
            </p:cNvSpPr>
            <p:nvPr/>
          </p:nvSpPr>
          <p:spPr bwMode="auto">
            <a:xfrm>
              <a:off x="4758" y="3424"/>
              <a:ext cx="672" cy="202"/>
            </a:xfrm>
            <a:prstGeom prst="rect">
              <a:avLst/>
            </a:prstGeom>
            <a:noFill/>
            <a:ln w="9525">
              <a:noFill/>
              <a:miter lim="800000"/>
              <a:headEnd/>
              <a:tailEnd/>
            </a:ln>
          </p:spPr>
          <p:txBody>
            <a:bodyPr wrap="none" lIns="0" tIns="0" rIns="0" bIns="0">
              <a:spAutoFit/>
            </a:bodyPr>
            <a:lstStyle/>
            <a:p>
              <a:r>
                <a:rPr lang="en-US" altLang="zh-CN" sz="2100" b="0">
                  <a:solidFill>
                    <a:srgbClr val="000000"/>
                  </a:solidFill>
                  <a:latin typeface="Times New Roman" pitchFamily="18" charset="0"/>
                  <a:ea typeface="宋体" pitchFamily="2" charset="-122"/>
                </a:rPr>
                <a:t>. . .      . . .</a:t>
              </a:r>
              <a:endParaRPr lang="en-US" altLang="zh-CN" sz="2000" b="0">
                <a:latin typeface="Times New Roman" pitchFamily="18" charset="0"/>
                <a:ea typeface="宋体" pitchFamily="2" charset="-122"/>
              </a:endParaRPr>
            </a:p>
          </p:txBody>
        </p:sp>
        <p:sp>
          <p:nvSpPr>
            <p:cNvPr id="26" name="Line 25"/>
            <p:cNvSpPr>
              <a:spLocks noChangeShapeType="1"/>
            </p:cNvSpPr>
            <p:nvPr/>
          </p:nvSpPr>
          <p:spPr bwMode="auto">
            <a:xfrm>
              <a:off x="4641" y="3120"/>
              <a:ext cx="864" cy="0"/>
            </a:xfrm>
            <a:prstGeom prst="line">
              <a:avLst/>
            </a:prstGeom>
            <a:noFill/>
            <a:ln w="25400">
              <a:solidFill>
                <a:srgbClr val="000000"/>
              </a:solidFill>
              <a:round/>
              <a:headEnd/>
              <a:tailEnd/>
            </a:ln>
          </p:spPr>
          <p:txBody>
            <a:bodyPr/>
            <a:lstStyle/>
            <a:p>
              <a:endParaRPr lang="zh-CN" altLang="en-US"/>
            </a:p>
          </p:txBody>
        </p:sp>
        <p:sp>
          <p:nvSpPr>
            <p:cNvPr id="27" name="Line 26"/>
            <p:cNvSpPr>
              <a:spLocks noChangeShapeType="1"/>
            </p:cNvSpPr>
            <p:nvPr/>
          </p:nvSpPr>
          <p:spPr bwMode="auto">
            <a:xfrm>
              <a:off x="4641" y="3456"/>
              <a:ext cx="864" cy="0"/>
            </a:xfrm>
            <a:prstGeom prst="line">
              <a:avLst/>
            </a:prstGeom>
            <a:noFill/>
            <a:ln w="25400">
              <a:solidFill>
                <a:srgbClr val="000000"/>
              </a:solidFill>
              <a:round/>
              <a:headEnd/>
              <a:tailEnd/>
            </a:ln>
          </p:spPr>
          <p:txBody>
            <a:bodyPr/>
            <a:lstStyle/>
            <a:p>
              <a:endParaRPr lang="zh-CN" altLang="en-US"/>
            </a:p>
          </p:txBody>
        </p:sp>
        <p:sp>
          <p:nvSpPr>
            <p:cNvPr id="28" name="Line 27"/>
            <p:cNvSpPr>
              <a:spLocks noChangeShapeType="1"/>
            </p:cNvSpPr>
            <p:nvPr/>
          </p:nvSpPr>
          <p:spPr bwMode="auto">
            <a:xfrm>
              <a:off x="5073" y="2304"/>
              <a:ext cx="1" cy="1376"/>
            </a:xfrm>
            <a:prstGeom prst="line">
              <a:avLst/>
            </a:prstGeom>
            <a:noFill/>
            <a:ln w="25400">
              <a:solidFill>
                <a:srgbClr val="000000"/>
              </a:solidFill>
              <a:round/>
              <a:headEnd/>
              <a:tailEnd/>
            </a:ln>
          </p:spPr>
          <p:txBody>
            <a:bodyPr/>
            <a:lstStyle/>
            <a:p>
              <a:endParaRPr lang="zh-CN" altLang="en-US"/>
            </a:p>
          </p:txBody>
        </p:sp>
        <p:sp>
          <p:nvSpPr>
            <p:cNvPr id="29" name="Rectangle 28"/>
            <p:cNvSpPr>
              <a:spLocks noChangeArrowheads="1"/>
            </p:cNvSpPr>
            <p:nvPr/>
          </p:nvSpPr>
          <p:spPr bwMode="auto">
            <a:xfrm>
              <a:off x="4686" y="3744"/>
              <a:ext cx="763" cy="240"/>
            </a:xfrm>
            <a:prstGeom prst="rect">
              <a:avLst/>
            </a:prstGeom>
            <a:noFill/>
            <a:ln w="9525">
              <a:noFill/>
              <a:miter lim="800000"/>
              <a:headEnd/>
              <a:tailEnd/>
            </a:ln>
          </p:spPr>
          <p:txBody>
            <a:bodyPr wrap="none" lIns="0" tIns="0" rIns="0" bIns="0">
              <a:spAutoFit/>
            </a:bodyPr>
            <a:lstStyle/>
            <a:p>
              <a:r>
                <a:rPr lang="en-US" altLang="zh-CN" sz="2500" b="0">
                  <a:solidFill>
                    <a:srgbClr val="000000"/>
                  </a:solidFill>
                  <a:latin typeface="Times New Roman" pitchFamily="18" charset="0"/>
                  <a:ea typeface="宋体" pitchFamily="2" charset="-122"/>
                </a:rPr>
                <a:t>state  val </a:t>
              </a:r>
              <a:endParaRPr lang="en-US" altLang="zh-CN" b="0">
                <a:latin typeface="Times New Roman" pitchFamily="18" charset="0"/>
                <a:ea typeface="宋体" pitchFamily="2" charset="-122"/>
              </a:endParaRPr>
            </a:p>
          </p:txBody>
        </p:sp>
        <p:sp>
          <p:nvSpPr>
            <p:cNvPr id="30" name="Line 29"/>
            <p:cNvSpPr>
              <a:spLocks noChangeShapeType="1"/>
            </p:cNvSpPr>
            <p:nvPr/>
          </p:nvSpPr>
          <p:spPr bwMode="auto">
            <a:xfrm>
              <a:off x="4641" y="3696"/>
              <a:ext cx="864" cy="0"/>
            </a:xfrm>
            <a:prstGeom prst="line">
              <a:avLst/>
            </a:prstGeom>
            <a:noFill/>
            <a:ln w="25400">
              <a:solidFill>
                <a:srgbClr val="000000"/>
              </a:solidFill>
              <a:round/>
              <a:headEnd/>
              <a:tailEnd/>
            </a:ln>
          </p:spPr>
          <p:txBody>
            <a:bodyPr/>
            <a:lstStyle/>
            <a:p>
              <a:endParaRPr lang="zh-CN" altLang="en-US"/>
            </a:p>
          </p:txBody>
        </p:sp>
        <p:grpSp>
          <p:nvGrpSpPr>
            <p:cNvPr id="31" name="Group 30"/>
            <p:cNvGrpSpPr>
              <a:grpSpLocks/>
            </p:cNvGrpSpPr>
            <p:nvPr/>
          </p:nvGrpSpPr>
          <p:grpSpPr bwMode="auto">
            <a:xfrm>
              <a:off x="4155" y="3206"/>
              <a:ext cx="549" cy="202"/>
              <a:chOff x="4006" y="3355"/>
              <a:chExt cx="549" cy="202"/>
            </a:xfrm>
          </p:grpSpPr>
          <p:sp>
            <p:nvSpPr>
              <p:cNvPr id="34" name="Rectangle 31"/>
              <p:cNvSpPr>
                <a:spLocks noChangeArrowheads="1"/>
              </p:cNvSpPr>
              <p:nvPr/>
            </p:nvSpPr>
            <p:spPr bwMode="auto">
              <a:xfrm>
                <a:off x="4006" y="3363"/>
                <a:ext cx="194" cy="182"/>
              </a:xfrm>
              <a:prstGeom prst="rect">
                <a:avLst/>
              </a:prstGeom>
              <a:noFill/>
              <a:ln w="9525">
                <a:noFill/>
                <a:miter lim="800000"/>
                <a:headEnd/>
                <a:tailEnd/>
              </a:ln>
            </p:spPr>
            <p:txBody>
              <a:bodyPr wrap="none" lIns="0" tIns="0" rIns="0" bIns="0">
                <a:spAutoFit/>
              </a:bodyPr>
              <a:lstStyle/>
              <a:p>
                <a:r>
                  <a:rPr lang="en-US" altLang="zh-CN" sz="1900" b="0">
                    <a:solidFill>
                      <a:srgbClr val="000000"/>
                    </a:solidFill>
                    <a:latin typeface="Times New Roman" pitchFamily="18" charset="0"/>
                    <a:ea typeface="宋体" pitchFamily="2" charset="-122"/>
                  </a:rPr>
                  <a:t>top</a:t>
                </a:r>
                <a:endParaRPr lang="en-US" altLang="zh-CN" sz="1800" b="0">
                  <a:latin typeface="Times New Roman" pitchFamily="18" charset="0"/>
                  <a:ea typeface="宋体" pitchFamily="2" charset="-122"/>
                </a:endParaRPr>
              </a:p>
            </p:txBody>
          </p:sp>
          <p:sp>
            <p:nvSpPr>
              <p:cNvPr id="35" name="Rectangle 32"/>
              <p:cNvSpPr>
                <a:spLocks noChangeArrowheads="1"/>
              </p:cNvSpPr>
              <p:nvPr/>
            </p:nvSpPr>
            <p:spPr bwMode="auto">
              <a:xfrm>
                <a:off x="4324" y="3355"/>
                <a:ext cx="142" cy="173"/>
              </a:xfrm>
              <a:prstGeom prst="rect">
                <a:avLst/>
              </a:prstGeom>
              <a:noFill/>
              <a:ln w="9525">
                <a:noFill/>
                <a:miter lim="800000"/>
                <a:headEnd/>
                <a:tailEnd/>
              </a:ln>
            </p:spPr>
            <p:txBody>
              <a:bodyPr wrap="none" lIns="0" tIns="0" rIns="0" bIns="0">
                <a:spAutoFit/>
              </a:bodyPr>
              <a:lstStyle/>
              <a:p>
                <a:r>
                  <a:rPr lang="en-US" altLang="zh-CN" sz="1800" b="0">
                    <a:solidFill>
                      <a:srgbClr val="000000"/>
                    </a:solidFill>
                    <a:latin typeface="Symbol" pitchFamily="18" charset="2"/>
                    <a:ea typeface="宋体" pitchFamily="2" charset="-122"/>
                  </a:rPr>
                  <a:t>®</a:t>
                </a:r>
                <a:endParaRPr lang="en-US" altLang="zh-CN" sz="1800" b="0">
                  <a:latin typeface="Times New Roman" pitchFamily="18" charset="0"/>
                  <a:ea typeface="宋体" pitchFamily="2" charset="-122"/>
                </a:endParaRPr>
              </a:p>
            </p:txBody>
          </p:sp>
          <p:sp>
            <p:nvSpPr>
              <p:cNvPr id="36" name="Rectangle 33"/>
              <p:cNvSpPr>
                <a:spLocks noChangeArrowheads="1"/>
              </p:cNvSpPr>
              <p:nvPr/>
            </p:nvSpPr>
            <p:spPr bwMode="auto">
              <a:xfrm>
                <a:off x="4517" y="3375"/>
                <a:ext cx="38" cy="182"/>
              </a:xfrm>
              <a:prstGeom prst="rect">
                <a:avLst/>
              </a:prstGeom>
              <a:noFill/>
              <a:ln w="9525">
                <a:noFill/>
                <a:miter lim="800000"/>
                <a:headEnd/>
                <a:tailEnd/>
              </a:ln>
            </p:spPr>
            <p:txBody>
              <a:bodyPr wrap="none" lIns="0" tIns="0" rIns="0" bIns="0">
                <a:spAutoFit/>
              </a:bodyPr>
              <a:lstStyle/>
              <a:p>
                <a:r>
                  <a:rPr lang="en-US" altLang="zh-CN" sz="1900" b="0">
                    <a:solidFill>
                      <a:srgbClr val="000000"/>
                    </a:solidFill>
                    <a:latin typeface="Times New Roman" pitchFamily="18" charset="0"/>
                    <a:ea typeface="宋体" pitchFamily="2" charset="-122"/>
                  </a:rPr>
                  <a:t> </a:t>
                </a:r>
                <a:endParaRPr lang="en-US" altLang="zh-CN" sz="1800" b="0">
                  <a:latin typeface="Times New Roman" pitchFamily="18" charset="0"/>
                  <a:ea typeface="宋体" pitchFamily="2" charset="-122"/>
                </a:endParaRPr>
              </a:p>
            </p:txBody>
          </p:sp>
        </p:grpSp>
        <p:sp>
          <p:nvSpPr>
            <p:cNvPr id="32" name="Line 34"/>
            <p:cNvSpPr>
              <a:spLocks noChangeShapeType="1"/>
            </p:cNvSpPr>
            <p:nvPr/>
          </p:nvSpPr>
          <p:spPr bwMode="auto">
            <a:xfrm>
              <a:off x="4641" y="2304"/>
              <a:ext cx="0" cy="1392"/>
            </a:xfrm>
            <a:prstGeom prst="line">
              <a:avLst/>
            </a:prstGeom>
            <a:noFill/>
            <a:ln w="9525">
              <a:solidFill>
                <a:schemeClr val="tx1"/>
              </a:solidFill>
              <a:round/>
              <a:headEnd/>
              <a:tailEnd/>
            </a:ln>
          </p:spPr>
          <p:txBody>
            <a:bodyPr wrap="none" anchor="ctr"/>
            <a:lstStyle/>
            <a:p>
              <a:endParaRPr lang="zh-CN" altLang="en-US"/>
            </a:p>
          </p:txBody>
        </p:sp>
        <p:sp>
          <p:nvSpPr>
            <p:cNvPr id="33" name="Line 35"/>
            <p:cNvSpPr>
              <a:spLocks noChangeShapeType="1"/>
            </p:cNvSpPr>
            <p:nvPr/>
          </p:nvSpPr>
          <p:spPr bwMode="auto">
            <a:xfrm>
              <a:off x="5505" y="2304"/>
              <a:ext cx="0" cy="1392"/>
            </a:xfrm>
            <a:prstGeom prst="line">
              <a:avLst/>
            </a:prstGeom>
            <a:noFill/>
            <a:ln w="9525">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up)">
                                      <p:cBhvr>
                                        <p:cTn id="20" dur="500"/>
                                        <p:tgtEl>
                                          <p:spTgt spid="4">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up)">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up)">
                                      <p:cBhvr>
                                        <p:cTn id="29" dur="500"/>
                                        <p:tgtEl>
                                          <p:spTgt spid="4">
                                            <p:txEl>
                                              <p:pRg st="5" end="5"/>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up)">
                                      <p:cBhvr>
                                        <p:cTn id="33" dur="500"/>
                                        <p:tgtEl>
                                          <p:spTgt spid="4">
                                            <p:txEl>
                                              <p:pRg st="6" end="6"/>
                                            </p:txEl>
                                          </p:spTgt>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up)">
                                      <p:cBhvr>
                                        <p:cTn id="37" dur="500"/>
                                        <p:tgtEl>
                                          <p:spTgt spid="4">
                                            <p:txEl>
                                              <p:pRg st="7" end="7"/>
                                            </p:txEl>
                                          </p:spTgt>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up)">
                                      <p:cBhvr>
                                        <p:cTn id="41" dur="500"/>
                                        <p:tgtEl>
                                          <p:spTgt spid="4">
                                            <p:txEl>
                                              <p:pRg st="8" end="8"/>
                                            </p:txEl>
                                          </p:spTgt>
                                        </p:tgtEl>
                                      </p:cBhvr>
                                    </p:animEffect>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wipe(up)">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wipe(up)">
                                      <p:cBhvr>
                                        <p:cTn id="50" dur="500"/>
                                        <p:tgtEl>
                                          <p:spTgt spid="4">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语法制导</a:t>
            </a:r>
            <a:r>
              <a:rPr lang="zh-CN" altLang="en-US" dirty="0" smtClean="0"/>
              <a:t>翻译的整体思路</a:t>
            </a:r>
            <a:endParaRPr lang="zh-CN" altLang="en-US" dirty="0"/>
          </a:p>
        </p:txBody>
      </p:sp>
      <p:sp>
        <p:nvSpPr>
          <p:cNvPr id="3" name="内容占位符 2"/>
          <p:cNvSpPr>
            <a:spLocks noGrp="1"/>
          </p:cNvSpPr>
          <p:nvPr>
            <p:ph idx="1"/>
          </p:nvPr>
        </p:nvSpPr>
        <p:spPr/>
        <p:txBody>
          <a:bodyPr>
            <a:normAutofit/>
          </a:bodyPr>
          <a:lstStyle/>
          <a:p>
            <a:r>
              <a:rPr lang="zh-CN" altLang="zh-CN" dirty="0"/>
              <a:t>首先，根据翻译</a:t>
            </a:r>
            <a:r>
              <a:rPr lang="zh-CN" altLang="zh-CN" dirty="0" smtClean="0"/>
              <a:t>目标</a:t>
            </a:r>
            <a:r>
              <a:rPr lang="zh-CN" altLang="en-US" dirty="0" smtClean="0"/>
              <a:t>来</a:t>
            </a:r>
            <a:r>
              <a:rPr lang="zh-CN" altLang="zh-CN" dirty="0" smtClean="0"/>
              <a:t>确定</a:t>
            </a:r>
            <a:r>
              <a:rPr lang="zh-CN" altLang="zh-CN" dirty="0"/>
              <a:t>每个产生</a:t>
            </a:r>
            <a:r>
              <a:rPr lang="zh-CN" altLang="zh-CN" dirty="0" smtClean="0"/>
              <a:t>式的语义</a:t>
            </a:r>
            <a:r>
              <a:rPr lang="zh-CN" altLang="en-US" dirty="0" smtClean="0"/>
              <a:t>；</a:t>
            </a:r>
            <a:endParaRPr lang="en-US" altLang="zh-CN" dirty="0" smtClean="0"/>
          </a:p>
          <a:p>
            <a:r>
              <a:rPr lang="zh-CN" altLang="en-US" dirty="0"/>
              <a:t>其次</a:t>
            </a:r>
            <a:r>
              <a:rPr lang="zh-CN" altLang="zh-CN" dirty="0" smtClean="0"/>
              <a:t>，</a:t>
            </a:r>
            <a:r>
              <a:rPr lang="zh-CN" altLang="en-US" dirty="0" smtClean="0"/>
              <a:t>根据产生式的含义，</a:t>
            </a:r>
            <a:r>
              <a:rPr lang="zh-CN" altLang="zh-CN" dirty="0" smtClean="0"/>
              <a:t>分析每个</a:t>
            </a:r>
            <a:r>
              <a:rPr lang="zh-CN" altLang="zh-CN" dirty="0"/>
              <a:t>符号的</a:t>
            </a:r>
            <a:r>
              <a:rPr lang="zh-CN" altLang="zh-CN" dirty="0" smtClean="0"/>
              <a:t>语义</a:t>
            </a:r>
            <a:r>
              <a:rPr lang="zh-CN" altLang="en-US" dirty="0" smtClean="0"/>
              <a:t>；</a:t>
            </a:r>
            <a:endParaRPr lang="en-US" altLang="zh-CN" dirty="0" smtClean="0"/>
          </a:p>
          <a:p>
            <a:r>
              <a:rPr lang="zh-CN" altLang="en-US" dirty="0" smtClean="0"/>
              <a:t>再次</a:t>
            </a:r>
            <a:r>
              <a:rPr lang="zh-CN" altLang="zh-CN" dirty="0" smtClean="0"/>
              <a:t>，把</a:t>
            </a:r>
            <a:r>
              <a:rPr lang="zh-CN" altLang="zh-CN" dirty="0"/>
              <a:t>这些语义以属性的形式附加到相应的文法符号上（即把语义和语言结构联系起来）</a:t>
            </a:r>
            <a:r>
              <a:rPr lang="zh-CN" altLang="zh-CN" dirty="0" smtClean="0"/>
              <a:t>；</a:t>
            </a:r>
            <a:endParaRPr lang="en-US" altLang="zh-CN" dirty="0" smtClean="0"/>
          </a:p>
          <a:p>
            <a:r>
              <a:rPr lang="zh-CN" altLang="en-US" dirty="0" smtClean="0"/>
              <a:t>最</a:t>
            </a:r>
            <a:r>
              <a:rPr lang="zh-CN" altLang="zh-CN" dirty="0" smtClean="0"/>
              <a:t>后，根据</a:t>
            </a:r>
            <a:r>
              <a:rPr lang="zh-CN" altLang="zh-CN" dirty="0"/>
              <a:t>产生式的语义给出符号属性的求值</a:t>
            </a:r>
            <a:r>
              <a:rPr lang="zh-CN" altLang="zh-CN" dirty="0" smtClean="0"/>
              <a:t>规则</a:t>
            </a:r>
            <a:r>
              <a:rPr lang="zh-CN" altLang="en-US" dirty="0" smtClean="0"/>
              <a:t>（即</a:t>
            </a:r>
            <a:r>
              <a:rPr lang="zh-CN" altLang="zh-CN" dirty="0" smtClean="0"/>
              <a:t>语义规则</a:t>
            </a:r>
            <a:r>
              <a:rPr lang="zh-CN" altLang="en-US" dirty="0" smtClean="0"/>
              <a:t>）</a:t>
            </a:r>
            <a:r>
              <a:rPr lang="zh-CN" altLang="zh-CN" dirty="0" smtClean="0"/>
              <a:t>，</a:t>
            </a:r>
            <a:r>
              <a:rPr lang="zh-CN" altLang="zh-CN" dirty="0"/>
              <a:t>从而形成语法制导定义</a:t>
            </a:r>
            <a:r>
              <a:rPr lang="zh-CN" altLang="zh-CN" dirty="0" smtClean="0"/>
              <a:t>。</a:t>
            </a:r>
            <a:endParaRPr lang="en-US" altLang="zh-CN" dirty="0" smtClean="0"/>
          </a:p>
          <a:p>
            <a:pPr lvl="2"/>
            <a:endParaRPr lang="en-US" altLang="zh-CN" dirty="0" smtClean="0"/>
          </a:p>
          <a:p>
            <a:r>
              <a:rPr lang="zh-CN" altLang="en-US" dirty="0" smtClean="0"/>
              <a:t>翻译：</a:t>
            </a:r>
            <a:r>
              <a:rPr lang="en-US" altLang="zh-CN" dirty="0" smtClean="0"/>
              <a:t/>
            </a:r>
            <a:br>
              <a:rPr lang="en-US" altLang="zh-CN" dirty="0" smtClean="0"/>
            </a:br>
            <a:r>
              <a:rPr lang="zh-CN" altLang="zh-CN" dirty="0" smtClean="0"/>
              <a:t>根据</a:t>
            </a:r>
            <a:r>
              <a:rPr lang="zh-CN" altLang="zh-CN" dirty="0"/>
              <a:t>语法分析过程中所使用的产生式，执行与之相应的语义规则，完成符号属性值的计算，从而完成翻译。</a:t>
            </a:r>
            <a:endParaRPr lang="zh-CN" altLang="en-US" dirty="0"/>
          </a:p>
        </p:txBody>
      </p:sp>
      <p:sp>
        <p:nvSpPr>
          <p:cNvPr id="4" name="灯片编号占位符 3"/>
          <p:cNvSpPr>
            <a:spLocks noGrp="1"/>
          </p:cNvSpPr>
          <p:nvPr>
            <p:ph type="sldNum" sz="quarter" idx="10"/>
          </p:nvPr>
        </p:nvSpPr>
        <p:spPr/>
        <p:txBody>
          <a:bodyPr/>
          <a:lstStyle/>
          <a:p>
            <a:pPr>
              <a:defRPr/>
            </a:pPr>
            <a:fld id="{FB08A8A7-F375-47F5-8519-A951E30D1ABC}" type="slidenum">
              <a:rPr lang="en-US" altLang="zh-CN" smtClean="0"/>
              <a:pPr>
                <a:defRPr/>
              </a:pPr>
              <a:t>4</a:t>
            </a:fld>
            <a:endParaRPr lang="en-US" altLang="zh-CN"/>
          </a:p>
        </p:txBody>
      </p:sp>
    </p:spTree>
    <p:extLst>
      <p:ext uri="{BB962C8B-B14F-4D97-AF65-F5344CB8AC3E}">
        <p14:creationId xmlns:p14="http://schemas.microsoft.com/office/powerpoint/2010/main" val="392142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40</a:t>
            </a:fld>
            <a:endParaRPr lang="en-US" altLang="zh-CN"/>
          </a:p>
        </p:txBody>
      </p:sp>
      <p:sp>
        <p:nvSpPr>
          <p:cNvPr id="3" name="Rectangle 2"/>
          <p:cNvSpPr txBox="1">
            <a:spLocks noChangeArrowheads="1"/>
          </p:cNvSpPr>
          <p:nvPr/>
        </p:nvSpPr>
        <p:spPr>
          <a:xfrm>
            <a:off x="304800" y="152400"/>
            <a:ext cx="8610600" cy="558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FF3300"/>
                </a:solidFill>
                <a:effectLst/>
                <a:uLnTx/>
                <a:uFillTx/>
                <a:latin typeface="宋体" pitchFamily="2" charset="-122"/>
                <a:ea typeface="+mj-ea"/>
                <a:cs typeface="+mj-cs"/>
              </a:rPr>
              <a:t>例：用</a:t>
            </a:r>
            <a:r>
              <a:rPr kumimoji="1" lang="en-US" altLang="zh-CN" sz="3600" b="1" i="0" u="none" strike="noStrike" kern="0" cap="none" spc="0" normalizeH="0" baseline="0" noProof="0" smtClean="0">
                <a:ln>
                  <a:noFill/>
                </a:ln>
                <a:solidFill>
                  <a:srgbClr val="FF3300"/>
                </a:solidFill>
                <a:effectLst/>
                <a:uLnTx/>
                <a:uFillTx/>
                <a:latin typeface="宋体" pitchFamily="2" charset="-122"/>
                <a:ea typeface="+mj-ea"/>
                <a:cs typeface="+mj-cs"/>
              </a:rPr>
              <a:t>LR</a:t>
            </a:r>
            <a:r>
              <a:rPr kumimoji="1" lang="zh-CN" altLang="en-US" sz="3600" b="1" i="0" u="none" strike="noStrike" kern="0" cap="none" spc="0" normalizeH="0" baseline="0" noProof="0" smtClean="0">
                <a:ln>
                  <a:noFill/>
                </a:ln>
                <a:solidFill>
                  <a:srgbClr val="FF3300"/>
                </a:solidFill>
                <a:effectLst/>
                <a:uLnTx/>
                <a:uFillTx/>
                <a:latin typeface="宋体" pitchFamily="2" charset="-122"/>
                <a:ea typeface="+mj-ea"/>
                <a:cs typeface="+mj-cs"/>
              </a:rPr>
              <a:t>分析程序实现表达式求值</a:t>
            </a:r>
          </a:p>
        </p:txBody>
      </p:sp>
      <p:sp>
        <p:nvSpPr>
          <p:cNvPr id="4" name="Rectangle 3"/>
          <p:cNvSpPr txBox="1">
            <a:spLocks noChangeArrowheads="1"/>
          </p:cNvSpPr>
          <p:nvPr/>
        </p:nvSpPr>
        <p:spPr>
          <a:xfrm>
            <a:off x="609600" y="4648200"/>
            <a:ext cx="8335963" cy="1905000"/>
          </a:xfrm>
          <a:prstGeom prst="rect">
            <a:avLst/>
          </a:prstGeom>
        </p:spPr>
        <p:txBody>
          <a:bodyPr/>
          <a:lstStyle/>
          <a:p>
            <a:pPr marL="342900" lvl="0" indent="-342900">
              <a:spcBef>
                <a:spcPct val="20000"/>
              </a:spcBef>
              <a:buClr>
                <a:srgbClr val="0000FF"/>
              </a:buClr>
              <a:buSzPct val="70000"/>
            </a:pP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栈指针变量 </a:t>
            </a:r>
            <a:r>
              <a:rPr kumimoji="1"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top</a:t>
            </a:r>
            <a:r>
              <a:rPr lang="en-US" altLang="zh-CN" sz="2800" dirty="0" smtClean="0">
                <a:latin typeface="黑体" pitchFamily="2" charset="-122"/>
              </a:rPr>
              <a:t>(</a:t>
            </a:r>
            <a:r>
              <a:rPr lang="zh-CN" altLang="en-US" sz="2800" dirty="0" smtClean="0">
                <a:latin typeface="黑体" pitchFamily="2" charset="-122"/>
              </a:rPr>
              <a:t>栈顶</a:t>
            </a:r>
            <a:r>
              <a:rPr lang="en-US" altLang="zh-CN" sz="2800" dirty="0" smtClean="0">
                <a:latin typeface="黑体" pitchFamily="2" charset="-122"/>
              </a:rPr>
              <a:t>)</a:t>
            </a: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和 </a:t>
            </a:r>
            <a:r>
              <a:rPr kumimoji="1" lang="en-US" altLang="zh-CN" sz="2800" b="1" i="0" u="none" strike="noStrike" kern="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ntop</a:t>
            </a:r>
            <a:r>
              <a:rPr lang="en-US" altLang="zh-CN" sz="2800" dirty="0" smtClean="0">
                <a:latin typeface="黑体" pitchFamily="2" charset="-122"/>
              </a:rPr>
              <a:t>(</a:t>
            </a:r>
            <a:r>
              <a:rPr lang="zh-CN" altLang="en-US" sz="2800" dirty="0" smtClean="0">
                <a:latin typeface="黑体" pitchFamily="2" charset="-122"/>
              </a:rPr>
              <a:t>新栈顶</a:t>
            </a:r>
            <a:r>
              <a:rPr lang="en-US" altLang="zh-CN" sz="2800" dirty="0" smtClean="0">
                <a:latin typeface="黑体" pitchFamily="2" charset="-122"/>
              </a:rPr>
              <a:t>)</a:t>
            </a: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的控制：</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当用 </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ymbol" pitchFamily="18" charset="2"/>
              </a:rPr>
              <a:t></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ymbol" pitchFamily="18" charset="2"/>
              </a:rPr>
              <a:t> </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归约时，若</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Symbol" pitchFamily="18" charset="2"/>
              </a:rPr>
              <a:t></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，在执行相应的代码段之前，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ntop</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=top-r+1</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在每一个代码段被执行之后，</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top=</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ntop</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nvGrpSpPr>
          <p:cNvPr id="5" name="Group 4"/>
          <p:cNvGrpSpPr>
            <a:grpSpLocks/>
          </p:cNvGrpSpPr>
          <p:nvPr/>
        </p:nvGrpSpPr>
        <p:grpSpPr bwMode="auto">
          <a:xfrm>
            <a:off x="746575" y="1178750"/>
            <a:ext cx="3825875" cy="3054350"/>
            <a:chOff x="432" y="716"/>
            <a:chExt cx="2592" cy="1924"/>
          </a:xfrm>
        </p:grpSpPr>
        <p:sp>
          <p:nvSpPr>
            <p:cNvPr id="6" name="Text Box 5"/>
            <p:cNvSpPr txBox="1">
              <a:spLocks noChangeArrowheads="1"/>
            </p:cNvSpPr>
            <p:nvPr/>
          </p:nvSpPr>
          <p:spPr bwMode="auto">
            <a:xfrm>
              <a:off x="432" y="716"/>
              <a:ext cx="864" cy="19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sz="2000">
                  <a:latin typeface="Times New Roman" pitchFamily="18" charset="0"/>
                  <a:ea typeface="宋体" pitchFamily="2" charset="-122"/>
                </a:rPr>
                <a:t> </a:t>
              </a:r>
              <a:r>
                <a:rPr lang="zh-CN" altLang="en-US" sz="2000">
                  <a:latin typeface="Times New Roman" pitchFamily="18" charset="0"/>
                  <a:ea typeface="宋体" pitchFamily="2" charset="-122"/>
                </a:rPr>
                <a:t>产生式       </a:t>
              </a:r>
            </a:p>
            <a:p>
              <a:pPr eaLnBrk="1" hangingPunct="1">
                <a:lnSpc>
                  <a:spcPct val="120000"/>
                </a:lnSpc>
              </a:pPr>
              <a:r>
                <a:rPr lang="zh-CN" altLang="en-US" sz="2000">
                  <a:latin typeface="Times New Roman" pitchFamily="18" charset="0"/>
                  <a:ea typeface="宋体" pitchFamily="2" charset="-122"/>
                </a:rPr>
                <a:t> </a:t>
              </a:r>
              <a:r>
                <a:rPr lang="en-US" altLang="zh-CN" sz="2000">
                  <a:latin typeface="Times New Roman" pitchFamily="18" charset="0"/>
                  <a:ea typeface="宋体" pitchFamily="2" charset="-122"/>
                </a:rPr>
                <a:t>L</a:t>
              </a:r>
              <a:r>
                <a:rPr lang="en-US" altLang="zh-CN" sz="2000">
                  <a:latin typeface="Times New Roman" pitchFamily="18" charset="0"/>
                  <a:ea typeface="宋体" pitchFamily="2" charset="-122"/>
                  <a:sym typeface="Symbol" pitchFamily="18" charset="2"/>
                </a:rPr>
                <a:t></a:t>
              </a:r>
              <a:r>
                <a:rPr lang="en-US" altLang="zh-CN" sz="2000">
                  <a:latin typeface="Times New Roman" pitchFamily="18" charset="0"/>
                  <a:ea typeface="宋体" pitchFamily="2" charset="-122"/>
                </a:rPr>
                <a:t>E</a:t>
              </a:r>
            </a:p>
            <a:p>
              <a:pPr eaLnBrk="1" hangingPunct="1">
                <a:lnSpc>
                  <a:spcPct val="130000"/>
                </a:lnSpc>
              </a:pPr>
              <a:r>
                <a:rPr lang="en-US" altLang="zh-CN" sz="2000">
                  <a:latin typeface="Times New Roman" pitchFamily="18" charset="0"/>
                  <a:ea typeface="宋体" pitchFamily="2" charset="-122"/>
                </a:rPr>
                <a:t> E</a:t>
              </a:r>
              <a:r>
                <a:rPr lang="en-US" altLang="zh-CN" sz="2000">
                  <a:latin typeface="Times New Roman" pitchFamily="18" charset="0"/>
                  <a:ea typeface="宋体" pitchFamily="2" charset="-122"/>
                  <a:sym typeface="Symbol" pitchFamily="18" charset="2"/>
                </a:rPr>
                <a:t></a:t>
              </a:r>
              <a:r>
                <a:rPr lang="en-US" altLang="zh-CN" sz="2000">
                  <a:latin typeface="Times New Roman" pitchFamily="18" charset="0"/>
                  <a:ea typeface="宋体" pitchFamily="2" charset="-122"/>
                </a:rPr>
                <a:t>E</a:t>
              </a:r>
              <a:r>
                <a:rPr lang="en-US" altLang="zh-CN" sz="2000" baseline="-25000">
                  <a:latin typeface="Times New Roman" pitchFamily="18" charset="0"/>
                  <a:ea typeface="宋体" pitchFamily="2" charset="-122"/>
                </a:rPr>
                <a:t>1</a:t>
              </a:r>
              <a:r>
                <a:rPr lang="en-US" altLang="zh-CN" sz="2000">
                  <a:latin typeface="Times New Roman" pitchFamily="18" charset="0"/>
                  <a:ea typeface="宋体" pitchFamily="2" charset="-122"/>
                </a:rPr>
                <a:t>+T</a:t>
              </a:r>
            </a:p>
            <a:p>
              <a:pPr eaLnBrk="1" hangingPunct="1">
                <a:lnSpc>
                  <a:spcPct val="120000"/>
                </a:lnSpc>
              </a:pPr>
              <a:r>
                <a:rPr lang="en-US" altLang="zh-CN" sz="2000">
                  <a:latin typeface="Times New Roman" pitchFamily="18" charset="0"/>
                  <a:ea typeface="宋体" pitchFamily="2" charset="-122"/>
                </a:rPr>
                <a:t> E</a:t>
              </a:r>
              <a:r>
                <a:rPr lang="en-US" altLang="zh-CN" sz="2000">
                  <a:latin typeface="Times New Roman" pitchFamily="18" charset="0"/>
                  <a:ea typeface="宋体" pitchFamily="2" charset="-122"/>
                  <a:sym typeface="Symbol" pitchFamily="18" charset="2"/>
                </a:rPr>
                <a:t></a:t>
              </a:r>
              <a:r>
                <a:rPr lang="en-US" altLang="zh-CN" sz="2000">
                  <a:latin typeface="Times New Roman" pitchFamily="18" charset="0"/>
                  <a:ea typeface="宋体" pitchFamily="2" charset="-122"/>
                </a:rPr>
                <a:t>T</a:t>
              </a:r>
            </a:p>
            <a:p>
              <a:pPr eaLnBrk="1" hangingPunct="1">
                <a:lnSpc>
                  <a:spcPct val="120000"/>
                </a:lnSpc>
              </a:pPr>
              <a:r>
                <a:rPr lang="en-US" altLang="zh-CN" sz="2000">
                  <a:latin typeface="Times New Roman" pitchFamily="18" charset="0"/>
                  <a:ea typeface="宋体" pitchFamily="2" charset="-122"/>
                </a:rPr>
                <a:t> T</a:t>
              </a:r>
              <a:r>
                <a:rPr lang="en-US" altLang="zh-CN" sz="2000">
                  <a:latin typeface="Times New Roman" pitchFamily="18" charset="0"/>
                  <a:ea typeface="宋体" pitchFamily="2" charset="-122"/>
                  <a:sym typeface="Symbol" pitchFamily="18" charset="2"/>
                </a:rPr>
                <a:t></a:t>
              </a:r>
              <a:r>
                <a:rPr lang="en-US" altLang="zh-CN" sz="2000">
                  <a:latin typeface="Times New Roman" pitchFamily="18" charset="0"/>
                  <a:ea typeface="宋体" pitchFamily="2" charset="-122"/>
                </a:rPr>
                <a:t>T</a:t>
              </a:r>
              <a:r>
                <a:rPr lang="en-US" altLang="zh-CN" sz="2000" baseline="-25000">
                  <a:latin typeface="Times New Roman" pitchFamily="18" charset="0"/>
                  <a:ea typeface="宋体" pitchFamily="2" charset="-122"/>
                </a:rPr>
                <a:t>1</a:t>
              </a:r>
              <a:r>
                <a:rPr lang="en-US" altLang="zh-CN" sz="2000">
                  <a:latin typeface="Times New Roman" pitchFamily="18" charset="0"/>
                  <a:ea typeface="宋体" pitchFamily="2" charset="-122"/>
                </a:rPr>
                <a:t>*F</a:t>
              </a:r>
            </a:p>
            <a:p>
              <a:pPr eaLnBrk="1" hangingPunct="1">
                <a:lnSpc>
                  <a:spcPct val="120000"/>
                </a:lnSpc>
              </a:pPr>
              <a:r>
                <a:rPr lang="en-US" altLang="zh-CN" sz="2000">
                  <a:latin typeface="Times New Roman" pitchFamily="18" charset="0"/>
                  <a:ea typeface="宋体" pitchFamily="2" charset="-122"/>
                </a:rPr>
                <a:t> T</a:t>
              </a:r>
              <a:r>
                <a:rPr lang="en-US" altLang="zh-CN" sz="2000">
                  <a:latin typeface="Times New Roman" pitchFamily="18" charset="0"/>
                  <a:ea typeface="宋体" pitchFamily="2" charset="-122"/>
                  <a:sym typeface="Symbol" pitchFamily="18" charset="2"/>
                </a:rPr>
                <a:t></a:t>
              </a:r>
              <a:r>
                <a:rPr lang="en-US" altLang="zh-CN" sz="2000">
                  <a:latin typeface="Times New Roman" pitchFamily="18" charset="0"/>
                  <a:ea typeface="宋体" pitchFamily="2" charset="-122"/>
                </a:rPr>
                <a:t>F</a:t>
              </a:r>
            </a:p>
            <a:p>
              <a:pPr eaLnBrk="1" hangingPunct="1">
                <a:lnSpc>
                  <a:spcPct val="120000"/>
                </a:lnSpc>
              </a:pPr>
              <a:r>
                <a:rPr lang="en-US" altLang="zh-CN" sz="2000">
                  <a:latin typeface="Times New Roman" pitchFamily="18" charset="0"/>
                  <a:ea typeface="宋体" pitchFamily="2" charset="-122"/>
                </a:rPr>
                <a:t> F</a:t>
              </a:r>
              <a:r>
                <a:rPr lang="en-US" altLang="zh-CN" sz="2000">
                  <a:latin typeface="Times New Roman" pitchFamily="18" charset="0"/>
                  <a:ea typeface="宋体" pitchFamily="2" charset="-122"/>
                  <a:sym typeface="Symbol" pitchFamily="18" charset="2"/>
                </a:rPr>
                <a:t></a:t>
              </a:r>
              <a:r>
                <a:rPr lang="en-US" altLang="zh-CN" sz="2000">
                  <a:latin typeface="Times New Roman" pitchFamily="18" charset="0"/>
                  <a:ea typeface="宋体" pitchFamily="2" charset="-122"/>
                </a:rPr>
                <a:t>(E) </a:t>
              </a:r>
            </a:p>
            <a:p>
              <a:pPr eaLnBrk="1" hangingPunct="1">
                <a:lnSpc>
                  <a:spcPct val="120000"/>
                </a:lnSpc>
              </a:pPr>
              <a:r>
                <a:rPr lang="en-US" altLang="zh-CN" sz="2000">
                  <a:latin typeface="Times New Roman" pitchFamily="18" charset="0"/>
                  <a:ea typeface="宋体" pitchFamily="2" charset="-122"/>
                </a:rPr>
                <a:t> F</a:t>
              </a:r>
              <a:r>
                <a:rPr lang="en-US" altLang="zh-CN" sz="2000">
                  <a:latin typeface="Times New Roman" pitchFamily="18" charset="0"/>
                  <a:ea typeface="宋体" pitchFamily="2" charset="-122"/>
                  <a:sym typeface="Symbol" pitchFamily="18" charset="2"/>
                </a:rPr>
                <a:t></a:t>
              </a:r>
              <a:r>
                <a:rPr lang="en-US" altLang="zh-CN" sz="2000">
                  <a:latin typeface="Times New Roman" pitchFamily="18" charset="0"/>
                  <a:ea typeface="宋体" pitchFamily="2" charset="-122"/>
                </a:rPr>
                <a:t>digit</a:t>
              </a:r>
            </a:p>
          </p:txBody>
        </p:sp>
        <p:sp>
          <p:nvSpPr>
            <p:cNvPr id="7" name="Line 6"/>
            <p:cNvSpPr>
              <a:spLocks noChangeShapeType="1"/>
            </p:cNvSpPr>
            <p:nvPr/>
          </p:nvSpPr>
          <p:spPr bwMode="auto">
            <a:xfrm>
              <a:off x="432" y="1004"/>
              <a:ext cx="255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a:off x="432" y="1244"/>
              <a:ext cx="2557"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a:off x="432" y="1468"/>
              <a:ext cx="259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432" y="1680"/>
              <a:ext cx="2557"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a:off x="432" y="1935"/>
              <a:ext cx="2557"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432" y="2166"/>
              <a:ext cx="2557"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2"/>
            <p:cNvSpPr>
              <a:spLocks noChangeShapeType="1"/>
            </p:cNvSpPr>
            <p:nvPr/>
          </p:nvSpPr>
          <p:spPr bwMode="auto">
            <a:xfrm>
              <a:off x="432" y="2396"/>
              <a:ext cx="2557"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1296" y="716"/>
              <a:ext cx="1728" cy="19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sz="2000">
                  <a:latin typeface="Times New Roman" pitchFamily="18" charset="0"/>
                </a:rPr>
                <a:t> </a:t>
              </a:r>
              <a:r>
                <a:rPr lang="zh-CN" altLang="en-US" sz="2000">
                  <a:latin typeface="Times New Roman" pitchFamily="18" charset="0"/>
                </a:rPr>
                <a:t>语义规则	</a:t>
              </a:r>
            </a:p>
            <a:p>
              <a:pPr eaLnBrk="1" hangingPunct="1">
                <a:lnSpc>
                  <a:spcPct val="120000"/>
                </a:lnSpc>
              </a:pPr>
              <a:r>
                <a:rPr lang="zh-CN" altLang="en-US" sz="2000">
                  <a:latin typeface="Times New Roman" pitchFamily="18" charset="0"/>
                </a:rPr>
                <a:t> </a:t>
              </a:r>
              <a:r>
                <a:rPr lang="en-US" altLang="zh-CN" sz="2000">
                  <a:latin typeface="Times New Roman" pitchFamily="18" charset="0"/>
                </a:rPr>
                <a:t>print(E.val)	</a:t>
              </a:r>
            </a:p>
            <a:p>
              <a:pPr eaLnBrk="1" hangingPunct="1">
                <a:lnSpc>
                  <a:spcPct val="120000"/>
                </a:lnSpc>
              </a:pPr>
              <a:r>
                <a:rPr lang="en-US" altLang="zh-CN" sz="2000">
                  <a:latin typeface="Times New Roman" pitchFamily="18" charset="0"/>
                </a:rPr>
                <a:t> E.val=E</a:t>
              </a:r>
              <a:r>
                <a:rPr lang="en-US" altLang="zh-CN" sz="2000" baseline="-25000">
                  <a:latin typeface="Times New Roman" pitchFamily="18" charset="0"/>
                </a:rPr>
                <a:t>1</a:t>
              </a:r>
              <a:r>
                <a:rPr lang="en-US" altLang="zh-CN" sz="2000">
                  <a:latin typeface="Times New Roman" pitchFamily="18" charset="0"/>
                </a:rPr>
                <a:t>.val+T.val</a:t>
              </a:r>
            </a:p>
            <a:p>
              <a:pPr eaLnBrk="1" hangingPunct="1">
                <a:lnSpc>
                  <a:spcPct val="120000"/>
                </a:lnSpc>
              </a:pPr>
              <a:r>
                <a:rPr lang="en-US" altLang="zh-CN" sz="2000">
                  <a:latin typeface="Times New Roman" pitchFamily="18" charset="0"/>
                </a:rPr>
                <a:t> E.val=T.val</a:t>
              </a:r>
            </a:p>
            <a:p>
              <a:pPr eaLnBrk="1" hangingPunct="1">
                <a:lnSpc>
                  <a:spcPct val="130000"/>
                </a:lnSpc>
              </a:pPr>
              <a:r>
                <a:rPr lang="en-US" altLang="zh-CN" sz="2000">
                  <a:latin typeface="Times New Roman" pitchFamily="18" charset="0"/>
                </a:rPr>
                <a:t> T.val=T</a:t>
              </a:r>
              <a:r>
                <a:rPr lang="en-US" altLang="zh-CN" sz="2000" baseline="-25000">
                  <a:latin typeface="Times New Roman" pitchFamily="18" charset="0"/>
                </a:rPr>
                <a:t>1</a:t>
              </a:r>
              <a:r>
                <a:rPr lang="en-US" altLang="zh-CN" sz="2000">
                  <a:latin typeface="Times New Roman" pitchFamily="18" charset="0"/>
                </a:rPr>
                <a:t>.val*F.val</a:t>
              </a:r>
            </a:p>
            <a:p>
              <a:pPr eaLnBrk="1" hangingPunct="1">
                <a:lnSpc>
                  <a:spcPct val="120000"/>
                </a:lnSpc>
              </a:pPr>
              <a:r>
                <a:rPr lang="en-US" altLang="zh-CN" sz="2000">
                  <a:latin typeface="Times New Roman" pitchFamily="18" charset="0"/>
                </a:rPr>
                <a:t> T.val=F.val</a:t>
              </a:r>
            </a:p>
            <a:p>
              <a:pPr eaLnBrk="1" hangingPunct="1">
                <a:lnSpc>
                  <a:spcPct val="120000"/>
                </a:lnSpc>
              </a:pPr>
              <a:r>
                <a:rPr lang="en-US" altLang="zh-CN" sz="2000">
                  <a:latin typeface="Times New Roman" pitchFamily="18" charset="0"/>
                </a:rPr>
                <a:t> F.val=E.val</a:t>
              </a:r>
            </a:p>
            <a:p>
              <a:pPr eaLnBrk="1" hangingPunct="1">
                <a:lnSpc>
                  <a:spcPct val="120000"/>
                </a:lnSpc>
              </a:pPr>
              <a:r>
                <a:rPr lang="en-US" altLang="zh-CN" sz="2000">
                  <a:latin typeface="Times New Roman" pitchFamily="18" charset="0"/>
                </a:rPr>
                <a:t> F.val=digit.lexval </a:t>
              </a:r>
            </a:p>
          </p:txBody>
        </p:sp>
      </p:grpSp>
      <p:sp>
        <p:nvSpPr>
          <p:cNvPr id="15" name="Text Box 14"/>
          <p:cNvSpPr txBox="1">
            <a:spLocks noChangeArrowheads="1"/>
          </p:cNvSpPr>
          <p:nvPr/>
        </p:nvSpPr>
        <p:spPr bwMode="auto">
          <a:xfrm>
            <a:off x="5109025" y="1180338"/>
            <a:ext cx="1938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sz="2000" dirty="0">
                <a:latin typeface="宋体" pitchFamily="2" charset="-122"/>
                <a:ea typeface="宋体" pitchFamily="2" charset="-122"/>
              </a:rPr>
              <a:t> </a:t>
            </a:r>
            <a:r>
              <a:rPr lang="zh-CN" altLang="en-US" sz="2000" dirty="0">
                <a:latin typeface="宋体" pitchFamily="2" charset="-122"/>
                <a:ea typeface="宋体" pitchFamily="2" charset="-122"/>
              </a:rPr>
              <a:t>代码段                        </a:t>
            </a:r>
            <a:endParaRPr lang="zh-CN" altLang="en-US" sz="2000" dirty="0">
              <a:latin typeface="Times New Roman" pitchFamily="18" charset="0"/>
              <a:ea typeface="宋体" pitchFamily="2" charset="-122"/>
            </a:endParaRPr>
          </a:p>
        </p:txBody>
      </p:sp>
      <p:sp>
        <p:nvSpPr>
          <p:cNvPr id="16" name="Text Box 15"/>
          <p:cNvSpPr txBox="1">
            <a:spLocks noChangeArrowheads="1"/>
          </p:cNvSpPr>
          <p:nvPr/>
        </p:nvSpPr>
        <p:spPr bwMode="auto">
          <a:xfrm>
            <a:off x="4526413" y="1594646"/>
            <a:ext cx="27879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solidFill>
                  <a:srgbClr val="0000FF"/>
                </a:solidFill>
                <a:latin typeface="Times New Roman" panose="02020603050405020304" pitchFamily="18" charset="0"/>
                <a:ea typeface="宋体" pitchFamily="2" charset="-122"/>
                <a:cs typeface="Times New Roman" panose="02020603050405020304" pitchFamily="18" charset="0"/>
              </a:rPr>
              <a:t> print(val[top])               </a:t>
            </a:r>
          </a:p>
        </p:txBody>
      </p:sp>
      <p:sp>
        <p:nvSpPr>
          <p:cNvPr id="17" name="Text Box 16"/>
          <p:cNvSpPr txBox="1">
            <a:spLocks noChangeArrowheads="1"/>
          </p:cNvSpPr>
          <p:nvPr/>
        </p:nvSpPr>
        <p:spPr bwMode="auto">
          <a:xfrm>
            <a:off x="4526413" y="1945483"/>
            <a:ext cx="34547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val</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ntop</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val</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[top-2]+</a:t>
            </a:r>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val</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[top]</a:t>
            </a:r>
          </a:p>
        </p:txBody>
      </p:sp>
      <p:sp>
        <p:nvSpPr>
          <p:cNvPr id="18" name="Text Box 17"/>
          <p:cNvSpPr txBox="1">
            <a:spLocks noChangeArrowheads="1"/>
          </p:cNvSpPr>
          <p:nvPr/>
        </p:nvSpPr>
        <p:spPr bwMode="auto">
          <a:xfrm>
            <a:off x="4526413" y="2691608"/>
            <a:ext cx="3437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solidFill>
                  <a:srgbClr val="0000FF"/>
                </a:solidFill>
                <a:latin typeface="Times New Roman" panose="02020603050405020304" pitchFamily="18" charset="0"/>
                <a:ea typeface="宋体" pitchFamily="2" charset="-122"/>
                <a:cs typeface="Times New Roman" panose="02020603050405020304" pitchFamily="18" charset="0"/>
              </a:rPr>
              <a:t> val[ntop]=val[top-2]*val[top]</a:t>
            </a:r>
          </a:p>
        </p:txBody>
      </p:sp>
      <p:sp>
        <p:nvSpPr>
          <p:cNvPr id="19" name="Text Box 18"/>
          <p:cNvSpPr txBox="1">
            <a:spLocks noChangeArrowheads="1"/>
          </p:cNvSpPr>
          <p:nvPr/>
        </p:nvSpPr>
        <p:spPr bwMode="auto">
          <a:xfrm>
            <a:off x="4526413" y="3453608"/>
            <a:ext cx="3097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val</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ntop</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val</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[top-1]          </a:t>
            </a:r>
          </a:p>
        </p:txBody>
      </p:sp>
      <p:sp>
        <p:nvSpPr>
          <p:cNvPr id="20" name="AutoShape 19"/>
          <p:cNvSpPr>
            <a:spLocks noChangeArrowheads="1"/>
          </p:cNvSpPr>
          <p:nvPr/>
        </p:nvSpPr>
        <p:spPr bwMode="auto">
          <a:xfrm>
            <a:off x="152400" y="1676400"/>
            <a:ext cx="533400" cy="228600"/>
          </a:xfrm>
          <a:prstGeom prst="notchedRightArrow">
            <a:avLst>
              <a:gd name="adj1" fmla="val 50000"/>
              <a:gd name="adj2" fmla="val 58333"/>
            </a:avLst>
          </a:prstGeom>
          <a:solidFill>
            <a:srgbClr val="0000FF"/>
          </a:solidFill>
          <a:ln w="9525">
            <a:solidFill>
              <a:schemeClr val="tx1"/>
            </a:solidFill>
            <a:miter lim="800000"/>
            <a:headEnd/>
            <a:tailEnd/>
          </a:ln>
        </p:spPr>
        <p:txBody>
          <a:bodyPr wrap="none" anchor="ctr"/>
          <a:lstStyle/>
          <a:p>
            <a:endParaRPr lang="zh-CN" altLang="en-US"/>
          </a:p>
        </p:txBody>
      </p:sp>
      <p:sp>
        <p:nvSpPr>
          <p:cNvPr id="21" name="AutoShape 20"/>
          <p:cNvSpPr>
            <a:spLocks noChangeArrowheads="1"/>
          </p:cNvSpPr>
          <p:nvPr/>
        </p:nvSpPr>
        <p:spPr bwMode="auto">
          <a:xfrm>
            <a:off x="152400" y="2057400"/>
            <a:ext cx="533400" cy="228600"/>
          </a:xfrm>
          <a:prstGeom prst="notchedRightArrow">
            <a:avLst>
              <a:gd name="adj1" fmla="val 50000"/>
              <a:gd name="adj2" fmla="val 58333"/>
            </a:avLst>
          </a:prstGeom>
          <a:solidFill>
            <a:srgbClr val="0000FF"/>
          </a:solidFill>
          <a:ln w="9525">
            <a:solidFill>
              <a:schemeClr val="tx1"/>
            </a:solidFill>
            <a:miter lim="800000"/>
            <a:headEnd/>
            <a:tailEnd/>
          </a:ln>
        </p:spPr>
        <p:txBody>
          <a:bodyPr wrap="none" anchor="ctr"/>
          <a:lstStyle/>
          <a:p>
            <a:endParaRPr lang="zh-CN" altLang="en-US"/>
          </a:p>
        </p:txBody>
      </p:sp>
      <p:sp>
        <p:nvSpPr>
          <p:cNvPr id="22" name="AutoShape 21"/>
          <p:cNvSpPr>
            <a:spLocks noChangeArrowheads="1"/>
          </p:cNvSpPr>
          <p:nvPr/>
        </p:nvSpPr>
        <p:spPr bwMode="auto">
          <a:xfrm>
            <a:off x="152400" y="2362200"/>
            <a:ext cx="533400" cy="228600"/>
          </a:xfrm>
          <a:prstGeom prst="notchedRightArrow">
            <a:avLst>
              <a:gd name="adj1" fmla="val 50000"/>
              <a:gd name="adj2" fmla="val 58333"/>
            </a:avLst>
          </a:prstGeom>
          <a:solidFill>
            <a:srgbClr val="0000FF"/>
          </a:solidFill>
          <a:ln w="9525">
            <a:solidFill>
              <a:schemeClr val="tx1"/>
            </a:solidFill>
            <a:miter lim="800000"/>
            <a:headEnd/>
            <a:tailEnd/>
          </a:ln>
        </p:spPr>
        <p:txBody>
          <a:bodyPr wrap="none" anchor="ctr"/>
          <a:lstStyle/>
          <a:p>
            <a:endParaRPr lang="zh-CN" altLang="en-US"/>
          </a:p>
        </p:txBody>
      </p:sp>
      <p:sp>
        <p:nvSpPr>
          <p:cNvPr id="23" name="AutoShape 22"/>
          <p:cNvSpPr>
            <a:spLocks noChangeArrowheads="1"/>
          </p:cNvSpPr>
          <p:nvPr/>
        </p:nvSpPr>
        <p:spPr bwMode="auto">
          <a:xfrm>
            <a:off x="152400" y="2743200"/>
            <a:ext cx="533400" cy="228600"/>
          </a:xfrm>
          <a:prstGeom prst="notchedRightArrow">
            <a:avLst>
              <a:gd name="adj1" fmla="val 50000"/>
              <a:gd name="adj2" fmla="val 58333"/>
            </a:avLst>
          </a:prstGeom>
          <a:solidFill>
            <a:srgbClr val="0000FF"/>
          </a:solidFill>
          <a:ln w="9525">
            <a:solidFill>
              <a:schemeClr val="tx1"/>
            </a:solidFill>
            <a:miter lim="800000"/>
            <a:headEnd/>
            <a:tailEnd/>
          </a:ln>
        </p:spPr>
        <p:txBody>
          <a:bodyPr wrap="none" anchor="ctr"/>
          <a:lstStyle/>
          <a:p>
            <a:endParaRPr lang="zh-CN" altLang="en-US"/>
          </a:p>
        </p:txBody>
      </p:sp>
      <p:sp>
        <p:nvSpPr>
          <p:cNvPr id="24" name="AutoShape 23"/>
          <p:cNvSpPr>
            <a:spLocks noChangeArrowheads="1"/>
          </p:cNvSpPr>
          <p:nvPr/>
        </p:nvSpPr>
        <p:spPr bwMode="auto">
          <a:xfrm>
            <a:off x="152400" y="3124200"/>
            <a:ext cx="533400" cy="228600"/>
          </a:xfrm>
          <a:prstGeom prst="notchedRightArrow">
            <a:avLst>
              <a:gd name="adj1" fmla="val 50000"/>
              <a:gd name="adj2" fmla="val 58333"/>
            </a:avLst>
          </a:prstGeom>
          <a:solidFill>
            <a:srgbClr val="0000FF"/>
          </a:solidFill>
          <a:ln w="9525">
            <a:solidFill>
              <a:schemeClr val="tx1"/>
            </a:solidFill>
            <a:miter lim="800000"/>
            <a:headEnd/>
            <a:tailEnd/>
          </a:ln>
        </p:spPr>
        <p:txBody>
          <a:bodyPr wrap="none" anchor="ctr"/>
          <a:lstStyle/>
          <a:p>
            <a:endParaRPr lang="zh-CN" altLang="en-US"/>
          </a:p>
        </p:txBody>
      </p:sp>
      <p:sp>
        <p:nvSpPr>
          <p:cNvPr id="25" name="AutoShape 24"/>
          <p:cNvSpPr>
            <a:spLocks noChangeArrowheads="1"/>
          </p:cNvSpPr>
          <p:nvPr/>
        </p:nvSpPr>
        <p:spPr bwMode="auto">
          <a:xfrm>
            <a:off x="152400" y="3505200"/>
            <a:ext cx="533400" cy="228600"/>
          </a:xfrm>
          <a:prstGeom prst="notchedRightArrow">
            <a:avLst>
              <a:gd name="adj1" fmla="val 50000"/>
              <a:gd name="adj2" fmla="val 58333"/>
            </a:avLst>
          </a:prstGeom>
          <a:solidFill>
            <a:srgbClr val="0000FF"/>
          </a:solidFill>
          <a:ln w="9525">
            <a:solidFill>
              <a:schemeClr val="tx1"/>
            </a:solidFill>
            <a:miter lim="800000"/>
            <a:headEnd/>
            <a:tailEnd/>
          </a:ln>
        </p:spPr>
        <p:txBody>
          <a:bodyPr wrap="none" anchor="ctr"/>
          <a:lstStyle/>
          <a:p>
            <a:endParaRPr lang="zh-CN" altLang="en-US"/>
          </a:p>
        </p:txBody>
      </p:sp>
      <p:sp>
        <p:nvSpPr>
          <p:cNvPr id="26" name="AutoShape 25"/>
          <p:cNvSpPr>
            <a:spLocks noChangeArrowheads="1"/>
          </p:cNvSpPr>
          <p:nvPr/>
        </p:nvSpPr>
        <p:spPr bwMode="auto">
          <a:xfrm>
            <a:off x="152400" y="3886200"/>
            <a:ext cx="533400" cy="228600"/>
          </a:xfrm>
          <a:prstGeom prst="notchedRightArrow">
            <a:avLst>
              <a:gd name="adj1" fmla="val 50000"/>
              <a:gd name="adj2" fmla="val 58333"/>
            </a:avLst>
          </a:prstGeom>
          <a:solidFill>
            <a:srgbClr val="0000FF"/>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0-#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wipe(left)">
                                      <p:cBhvr>
                                        <p:cTn id="29" dur="500"/>
                                        <p:tgtEl>
                                          <p:spTgt spid="19">
                                            <p:txEl>
                                              <p:pRg st="0" end="0"/>
                                            </p:txEl>
                                          </p:spTgt>
                                        </p:tgtEl>
                                      </p:cBhvr>
                                    </p:animEffect>
                                  </p:childTnLst>
                                  <p:subTnLst>
                                    <p:animClr clrSpc="rgb" dir="cw">
                                      <p:cBhvr override="childStyle">
                                        <p:cTn dur="1" fill="hold" display="0" masterRel="nextClick" afterEffect="1"/>
                                        <p:tgtEl>
                                          <p:spTgt spid="19">
                                            <p:txEl>
                                              <p:pRg st="0" end="0"/>
                                            </p:txEl>
                                          </p:spTgt>
                                        </p:tgtEl>
                                        <p:attrNameLst>
                                          <p:attrName>ppt_c</p:attrName>
                                        </p:attrNameLst>
                                      </p:cBhvr>
                                      <p:to>
                                        <a:srgbClr val="000000"/>
                                      </p:to>
                                    </p:animClr>
                                  </p:sub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wipe(up)">
                                      <p:cBhvr>
                                        <p:cTn id="33" dur="500"/>
                                        <p:tgtEl>
                                          <p:spTgt spid="4">
                                            <p:txEl>
                                              <p:pRg st="0" end="0"/>
                                            </p:txEl>
                                          </p:spTgt>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wipe(up)">
                                      <p:cBhvr>
                                        <p:cTn id="37" dur="500"/>
                                        <p:tgtEl>
                                          <p:spTgt spid="4">
                                            <p:txEl>
                                              <p:pRg st="1" end="1"/>
                                            </p:txEl>
                                          </p:spTgt>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wipe(up)">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0-#ppt_w/2"/>
                                          </p:val>
                                        </p:tav>
                                        <p:tav tm="100000">
                                          <p:val>
                                            <p:strVal val="#ppt_x"/>
                                          </p:val>
                                        </p:tav>
                                      </p:tavLst>
                                    </p:anim>
                                    <p:anim calcmode="lin" valueType="num">
                                      <p:cBhvr additive="base">
                                        <p:cTn id="47"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0-#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wipe(left)">
                                      <p:cBhvr>
                                        <p:cTn id="58" dur="500"/>
                                        <p:tgtEl>
                                          <p:spTgt spid="18">
                                            <p:txEl>
                                              <p:pRg st="0" end="0"/>
                                            </p:txEl>
                                          </p:spTgt>
                                        </p:tgtEl>
                                      </p:cBhvr>
                                    </p:animEffect>
                                  </p:childTnLst>
                                  <p:subTnLst>
                                    <p:animClr clrSpc="rgb" dir="cw">
                                      <p:cBhvr override="childStyle">
                                        <p:cTn dur="1" fill="hold" display="0" masterRel="nextClick" afterEffect="1"/>
                                        <p:tgtEl>
                                          <p:spTgt spid="18">
                                            <p:txEl>
                                              <p:pRg st="0" end="0"/>
                                            </p:txEl>
                                          </p:spTgt>
                                        </p:tgtEl>
                                        <p:attrNameLst>
                                          <p:attrName>ppt_c</p:attrName>
                                        </p:attrNameLst>
                                      </p:cBhvr>
                                      <p:to>
                                        <a:srgbClr val="000000"/>
                                      </p:to>
                                    </p:animClr>
                                  </p:sub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0-#ppt_w/2"/>
                                          </p:val>
                                        </p:tav>
                                        <p:tav tm="100000">
                                          <p:val>
                                            <p:strVal val="#ppt_x"/>
                                          </p:val>
                                        </p:tav>
                                      </p:tavLst>
                                    </p:anim>
                                    <p:anim calcmode="lin" valueType="num">
                                      <p:cBhvr additive="base">
                                        <p:cTn id="7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7">
                                            <p:txEl>
                                              <p:pRg st="0" end="0"/>
                                            </p:txEl>
                                          </p:spTgt>
                                        </p:tgtEl>
                                        <p:attrNameLst>
                                          <p:attrName>style.visibility</p:attrName>
                                        </p:attrNameLst>
                                      </p:cBhvr>
                                      <p:to>
                                        <p:strVal val="visible"/>
                                      </p:to>
                                    </p:set>
                                    <p:animEffect transition="in" filter="wipe(left)">
                                      <p:cBhvr>
                                        <p:cTn id="75" dur="500"/>
                                        <p:tgtEl>
                                          <p:spTgt spid="17">
                                            <p:txEl>
                                              <p:pRg st="0" end="0"/>
                                            </p:txEl>
                                          </p:spTgt>
                                        </p:tgtEl>
                                      </p:cBhvr>
                                    </p:animEffect>
                                  </p:childTnLst>
                                  <p:subTnLst>
                                    <p:animClr clrSpc="rgb" dir="cw">
                                      <p:cBhvr override="childStyle">
                                        <p:cTn dur="1" fill="hold" display="0" masterRel="nextClick" afterEffect="1"/>
                                        <p:tgtEl>
                                          <p:spTgt spid="17">
                                            <p:txEl>
                                              <p:pRg st="0" end="0"/>
                                            </p:txEl>
                                          </p:spTgt>
                                        </p:tgtEl>
                                        <p:attrNameLst>
                                          <p:attrName>ppt_c</p:attrName>
                                        </p:attrNameLst>
                                      </p:cBhvr>
                                      <p:to>
                                        <a:srgbClr val="000000"/>
                                      </p:to>
                                    </p:animClr>
                                  </p:sub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additive="base">
                                        <p:cTn id="80" dur="500" fill="hold"/>
                                        <p:tgtEl>
                                          <p:spTgt spid="20"/>
                                        </p:tgtEl>
                                        <p:attrNameLst>
                                          <p:attrName>ppt_x</p:attrName>
                                        </p:attrNameLst>
                                      </p:cBhvr>
                                      <p:tavLst>
                                        <p:tav tm="0">
                                          <p:val>
                                            <p:strVal val="0-#ppt_w/2"/>
                                          </p:val>
                                        </p:tav>
                                        <p:tav tm="100000">
                                          <p:val>
                                            <p:strVal val="#ppt_x"/>
                                          </p:val>
                                        </p:tav>
                                      </p:tavLst>
                                    </p:anim>
                                    <p:anim calcmode="lin" valueType="num">
                                      <p:cBhvr additive="base">
                                        <p:cTn id="8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6">
                                            <p:txEl>
                                              <p:pRg st="0" end="0"/>
                                            </p:txEl>
                                          </p:spTgt>
                                        </p:tgtEl>
                                        <p:attrNameLst>
                                          <p:attrName>style.visibility</p:attrName>
                                        </p:attrNameLst>
                                      </p:cBhvr>
                                      <p:to>
                                        <p:strVal val="visible"/>
                                      </p:to>
                                    </p:set>
                                    <p:animEffect transition="in" filter="wipe(left)">
                                      <p:cBhvr>
                                        <p:cTn id="86" dur="500"/>
                                        <p:tgtEl>
                                          <p:spTgt spid="16">
                                            <p:txEl>
                                              <p:pRg st="0" end="0"/>
                                            </p:txEl>
                                          </p:spTgt>
                                        </p:tgtEl>
                                      </p:cBhvr>
                                    </p:animEffect>
                                  </p:childTnLst>
                                  <p:subTnLst>
                                    <p:animClr clrSpc="rgb" dir="cw">
                                      <p:cBhvr override="childStyle">
                                        <p:cTn dur="1" fill="hold" display="0" masterRel="nextClick" afterEffect="1"/>
                                        <p:tgtEl>
                                          <p:spTgt spid="16">
                                            <p:txEl>
                                              <p:pRg st="0" end="0"/>
                                            </p:txEl>
                                          </p:spTgt>
                                        </p:tgtEl>
                                        <p:attrNameLst>
                                          <p:attrName>ppt_c</p:attrName>
                                        </p:attrNameLst>
                                      </p:cBhvr>
                                      <p:to>
                                        <a:srgbClr val="00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autoUpdateAnimBg="0"/>
      <p:bldP spid="15" grpId="0" build="p" autoUpdateAnimBg="0"/>
      <p:bldP spid="16" grpId="0" build="p" autoUpdateAnimBg="0"/>
      <p:bldP spid="17" grpId="0" build="p" autoUpdateAnimBg="0"/>
      <p:bldP spid="18" grpId="0" build="p" autoUpdateAnimBg="0"/>
      <p:bldP spid="19" grpId="0" build="p" autoUpdateAnimBg="0"/>
      <p:bldP spid="20" grpId="0" animBg="1"/>
      <p:bldP spid="21" grpId="0" animBg="1"/>
      <p:bldP spid="22" grpId="0" animBg="1"/>
      <p:bldP spid="23" grpId="0" animBg="1"/>
      <p:bldP spid="24" grpId="0" animBg="1"/>
      <p:bldP spid="25"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41</a:t>
            </a:fld>
            <a:endParaRPr lang="en-US" altLang="zh-CN"/>
          </a:p>
        </p:txBody>
      </p:sp>
      <p:sp>
        <p:nvSpPr>
          <p:cNvPr id="3" name="Text Box 4"/>
          <p:cNvSpPr txBox="1">
            <a:spLocks noChangeArrowheads="1"/>
          </p:cNvSpPr>
          <p:nvPr/>
        </p:nvSpPr>
        <p:spPr bwMode="auto">
          <a:xfrm>
            <a:off x="701570" y="548680"/>
            <a:ext cx="7924800" cy="1169551"/>
          </a:xfrm>
          <a:prstGeom prst="rect">
            <a:avLst/>
          </a:prstGeom>
          <a:noFill/>
          <a:ln w="9525">
            <a:noFill/>
            <a:miter lim="800000"/>
            <a:headEnd/>
            <a:tailEnd/>
          </a:ln>
        </p:spPr>
        <p:txBody>
          <a:bodyPr wrap="square">
            <a:spAutoFit/>
          </a:bodyPr>
          <a:lstStyle/>
          <a:p>
            <a:pPr algn="l"/>
            <a:r>
              <a:rPr lang="en-US" altLang="zh-CN" sz="2000" dirty="0" smtClean="0">
                <a:ea typeface="宋体" charset="-122"/>
              </a:rPr>
              <a:t> </a:t>
            </a:r>
            <a:r>
              <a:rPr lang="en-US" altLang="zh-CN" sz="2000" dirty="0">
                <a:ea typeface="宋体" charset="-122"/>
              </a:rPr>
              <a:t>(1) E </a:t>
            </a:r>
            <a:r>
              <a:rPr lang="en-US" altLang="zh-CN" sz="2000" dirty="0">
                <a:latin typeface="宋体" charset="-122"/>
                <a:ea typeface="宋体" charset="-122"/>
                <a:sym typeface="Symbol" pitchFamily="18" charset="2"/>
              </a:rPr>
              <a:t></a:t>
            </a:r>
            <a:r>
              <a:rPr lang="en-US" altLang="zh-CN" sz="2000" dirty="0">
                <a:ea typeface="宋体" charset="-122"/>
                <a:sym typeface="Symbol" pitchFamily="18" charset="2"/>
              </a:rPr>
              <a:t>E+T	</a:t>
            </a:r>
            <a:r>
              <a:rPr lang="en-US" altLang="zh-CN" sz="2000" dirty="0" smtClean="0">
                <a:ea typeface="宋体" charset="-122"/>
                <a:sym typeface="Symbol" pitchFamily="18" charset="2"/>
              </a:rPr>
              <a:t>    (</a:t>
            </a:r>
            <a:r>
              <a:rPr lang="en-US" altLang="zh-CN" sz="2000" dirty="0">
                <a:ea typeface="宋体" charset="-122"/>
                <a:sym typeface="Symbol" pitchFamily="18" charset="2"/>
              </a:rPr>
              <a:t>2) E </a:t>
            </a:r>
            <a:r>
              <a:rPr lang="en-US" altLang="zh-CN" sz="2000" dirty="0">
                <a:latin typeface="宋体" charset="-122"/>
                <a:ea typeface="宋体" charset="-122"/>
                <a:sym typeface="Symbol" pitchFamily="18" charset="2"/>
              </a:rPr>
              <a:t></a:t>
            </a:r>
            <a:r>
              <a:rPr lang="en-US" altLang="zh-CN" sz="2000" dirty="0">
                <a:ea typeface="宋体" charset="-122"/>
                <a:sym typeface="Symbol" pitchFamily="18" charset="2"/>
              </a:rPr>
              <a:t> T	</a:t>
            </a:r>
            <a:r>
              <a:rPr lang="en-US" altLang="zh-CN" sz="2000" dirty="0" smtClean="0">
                <a:ea typeface="宋体" charset="-122"/>
                <a:sym typeface="Symbol" pitchFamily="18" charset="2"/>
              </a:rPr>
              <a:t>	(</a:t>
            </a:r>
            <a:r>
              <a:rPr lang="en-US" altLang="zh-CN" sz="2000" dirty="0">
                <a:ea typeface="宋体" charset="-122"/>
                <a:sym typeface="Symbol" pitchFamily="18" charset="2"/>
              </a:rPr>
              <a:t>3) T </a:t>
            </a:r>
            <a:r>
              <a:rPr lang="en-US" altLang="zh-CN" sz="2000" dirty="0">
                <a:latin typeface="宋体" charset="-122"/>
                <a:ea typeface="宋体" charset="-122"/>
                <a:sym typeface="Symbol" pitchFamily="18" charset="2"/>
              </a:rPr>
              <a:t></a:t>
            </a:r>
            <a:r>
              <a:rPr lang="en-US" altLang="zh-CN" sz="2000" dirty="0">
                <a:ea typeface="宋体" charset="-122"/>
                <a:sym typeface="Symbol" pitchFamily="18" charset="2"/>
              </a:rPr>
              <a:t> T*F</a:t>
            </a:r>
            <a:endParaRPr lang="en-US" altLang="zh-CN" sz="1600" dirty="0">
              <a:ea typeface="宋体" charset="-122"/>
            </a:endParaRPr>
          </a:p>
          <a:p>
            <a:pPr algn="l"/>
            <a:r>
              <a:rPr lang="en-US" altLang="zh-CN" sz="2000" dirty="0" smtClean="0">
                <a:ea typeface="宋体" charset="-122"/>
              </a:rPr>
              <a:t> </a:t>
            </a:r>
            <a:r>
              <a:rPr lang="en-US" altLang="zh-CN" sz="2000" dirty="0">
                <a:ea typeface="宋体" charset="-122"/>
              </a:rPr>
              <a:t>(4) T </a:t>
            </a:r>
            <a:r>
              <a:rPr lang="en-US" altLang="zh-CN" sz="2000" dirty="0">
                <a:latin typeface="宋体" charset="-122"/>
                <a:ea typeface="宋体" charset="-122"/>
                <a:sym typeface="Symbol" pitchFamily="18" charset="2"/>
              </a:rPr>
              <a:t></a:t>
            </a:r>
            <a:r>
              <a:rPr lang="en-US" altLang="zh-CN" sz="2000" dirty="0">
                <a:ea typeface="宋体" charset="-122"/>
              </a:rPr>
              <a:t> </a:t>
            </a:r>
            <a:r>
              <a:rPr lang="en-US" altLang="zh-CN" sz="2000" dirty="0" smtClean="0">
                <a:ea typeface="宋体" charset="-122"/>
              </a:rPr>
              <a:t>F</a:t>
            </a:r>
            <a:r>
              <a:rPr lang="en-US" altLang="zh-CN" sz="2000" dirty="0">
                <a:ea typeface="宋体" charset="-122"/>
              </a:rPr>
              <a:t>	</a:t>
            </a:r>
            <a:r>
              <a:rPr lang="en-US" altLang="zh-CN" sz="2000" dirty="0" smtClean="0">
                <a:ea typeface="宋体" charset="-122"/>
              </a:rPr>
              <a:t>    (</a:t>
            </a:r>
            <a:r>
              <a:rPr lang="en-US" altLang="zh-CN" sz="2000" dirty="0">
                <a:ea typeface="宋体" charset="-122"/>
              </a:rPr>
              <a:t>5) F </a:t>
            </a:r>
            <a:r>
              <a:rPr lang="en-US" altLang="zh-CN" sz="2000" dirty="0">
                <a:latin typeface="宋体" charset="-122"/>
                <a:ea typeface="宋体" charset="-122"/>
                <a:sym typeface="Symbol" pitchFamily="18" charset="2"/>
              </a:rPr>
              <a:t></a:t>
            </a:r>
            <a:r>
              <a:rPr lang="en-US" altLang="zh-CN" sz="2000" dirty="0">
                <a:ea typeface="宋体" charset="-122"/>
              </a:rPr>
              <a:t>(E</a:t>
            </a:r>
            <a:r>
              <a:rPr lang="en-US" altLang="zh-CN" sz="2000" dirty="0" smtClean="0">
                <a:ea typeface="宋体" charset="-122"/>
              </a:rPr>
              <a:t>)</a:t>
            </a:r>
            <a:r>
              <a:rPr lang="en-US" altLang="zh-CN" sz="2000" dirty="0">
                <a:ea typeface="宋体" charset="-122"/>
              </a:rPr>
              <a:t>	(6) F </a:t>
            </a:r>
            <a:r>
              <a:rPr lang="en-US" altLang="zh-CN" sz="2000" dirty="0">
                <a:latin typeface="宋体" charset="-122"/>
                <a:ea typeface="宋体" charset="-122"/>
                <a:sym typeface="Symbol" pitchFamily="18" charset="2"/>
              </a:rPr>
              <a:t></a:t>
            </a:r>
            <a:r>
              <a:rPr lang="en-US" altLang="zh-CN" sz="2000" dirty="0">
                <a:ea typeface="宋体" charset="-122"/>
              </a:rPr>
              <a:t> </a:t>
            </a:r>
            <a:r>
              <a:rPr lang="en-US" altLang="zh-CN" sz="2000" dirty="0" smtClean="0">
                <a:ea typeface="宋体" charset="-122"/>
              </a:rPr>
              <a:t>digit</a:t>
            </a:r>
            <a:endParaRPr lang="en-US" altLang="zh-CN" sz="2000" dirty="0">
              <a:ea typeface="宋体" charset="-122"/>
            </a:endParaRPr>
          </a:p>
          <a:p>
            <a:pPr algn="l">
              <a:spcBef>
                <a:spcPts val="1200"/>
              </a:spcBef>
            </a:pPr>
            <a:r>
              <a:rPr lang="zh-CN" altLang="en-US" sz="2000" dirty="0"/>
              <a:t>分析表如下：</a:t>
            </a:r>
          </a:p>
        </p:txBody>
      </p:sp>
      <p:graphicFrame>
        <p:nvGraphicFramePr>
          <p:cNvPr id="4" name="Group 165"/>
          <p:cNvGraphicFramePr>
            <a:graphicFrameLocks noGrp="1"/>
          </p:cNvGraphicFramePr>
          <p:nvPr/>
        </p:nvGraphicFramePr>
        <p:xfrm>
          <a:off x="838200" y="1752600"/>
          <a:ext cx="7620000" cy="4495802"/>
        </p:xfrm>
        <a:graphic>
          <a:graphicData uri="http://schemas.openxmlformats.org/drawingml/2006/table">
            <a:tbl>
              <a:tblPr/>
              <a:tblGrid>
                <a:gridCol w="846138">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4062">
                  <a:extLst>
                    <a:ext uri="{9D8B030D-6E8A-4147-A177-3AD203B41FA5}">
                      <a16:colId xmlns:a16="http://schemas.microsoft.com/office/drawing/2014/main" val="20003"/>
                    </a:ext>
                  </a:extLst>
                </a:gridCol>
                <a:gridCol w="752475">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0888">
                  <a:extLst>
                    <a:ext uri="{9D8B030D-6E8A-4147-A177-3AD203B41FA5}">
                      <a16:colId xmlns:a16="http://schemas.microsoft.com/office/drawing/2014/main" val="20006"/>
                    </a:ext>
                  </a:extLst>
                </a:gridCol>
                <a:gridCol w="754062">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gridCol w="752475">
                  <a:extLst>
                    <a:ext uri="{9D8B030D-6E8A-4147-A177-3AD203B41FA5}">
                      <a16:colId xmlns:a16="http://schemas.microsoft.com/office/drawing/2014/main" val="20009"/>
                    </a:ext>
                  </a:extLst>
                </a:gridCol>
              </a:tblGrid>
              <a:tr h="32067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smtClean="0">
                          <a:ln>
                            <a:noFill/>
                          </a:ln>
                          <a:solidFill>
                            <a:schemeClr val="tx1"/>
                          </a:solidFill>
                          <a:effectLst/>
                          <a:latin typeface="黑体" pitchFamily="2" charset="-122"/>
                          <a:ea typeface="黑体" pitchFamily="2" charset="-122"/>
                        </a:rPr>
                        <a:t>状态</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action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goto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22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dirty="0" smtClean="0">
                          <a:ln>
                            <a:noFill/>
                          </a:ln>
                          <a:solidFill>
                            <a:schemeClr val="tx1"/>
                          </a:solidFill>
                          <a:effectLst/>
                          <a:latin typeface="Times New Roman" pitchFamily="18" charset="0"/>
                          <a:ea typeface="黑体" pitchFamily="2" charset="-122"/>
                        </a:rPr>
                        <a:t>digit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acc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22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黑体" pitchFamily="2" charset="-122"/>
                        </a:rPr>
                        <a:t>r5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4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graphicFrame>
        <p:nvGraphicFramePr>
          <p:cNvPr id="5" name="Object 164">
            <a:hlinkClick r:id="" action="ppaction://hlinkshowjump?jump=nextslide"/>
          </p:cNvPr>
          <p:cNvGraphicFramePr>
            <a:graphicFrameLocks noChangeAspect="1"/>
          </p:cNvGraphicFramePr>
          <p:nvPr/>
        </p:nvGraphicFramePr>
        <p:xfrm>
          <a:off x="8532813" y="152400"/>
          <a:ext cx="461962" cy="538163"/>
        </p:xfrm>
        <a:graphic>
          <a:graphicData uri="http://schemas.openxmlformats.org/presentationml/2006/ole">
            <mc:AlternateContent xmlns:mc="http://schemas.openxmlformats.org/markup-compatibility/2006">
              <mc:Choice xmlns:v="urn:schemas-microsoft-com:vml" Requires="v">
                <p:oleObj spid="_x0000_s310276" name="剪辑" r:id="rId3" imgW="3543101" imgH="4123546" progId="">
                  <p:embed/>
                </p:oleObj>
              </mc:Choice>
              <mc:Fallback>
                <p:oleObj name="剪辑" r:id="rId3" imgW="3543101" imgH="4123546" progId="">
                  <p:embed/>
                  <p:pic>
                    <p:nvPicPr>
                      <p:cNvPr id="0" name="Object 1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152400"/>
                        <a:ext cx="461962"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1" descr="粉色面巾纸">
            <a:hlinkClick r:id="rId5" action="ppaction://hlinksldjump"/>
          </p:cNvPr>
          <p:cNvGraphicFramePr>
            <a:graphicFrameLocks noChangeAspect="1"/>
          </p:cNvGraphicFramePr>
          <p:nvPr/>
        </p:nvGraphicFramePr>
        <p:xfrm>
          <a:off x="8532440" y="773705"/>
          <a:ext cx="461962" cy="538162"/>
        </p:xfrm>
        <a:graphic>
          <a:graphicData uri="http://schemas.openxmlformats.org/presentationml/2006/ole">
            <mc:AlternateContent xmlns:mc="http://schemas.openxmlformats.org/markup-compatibility/2006">
              <mc:Choice xmlns:v="urn:schemas-microsoft-com:vml" Requires="v">
                <p:oleObj spid="_x0000_s310277" name="剪辑" r:id="rId6" imgW="3543101" imgH="4123546" progId="">
                  <p:embed/>
                </p:oleObj>
              </mc:Choice>
              <mc:Fallback>
                <p:oleObj name="剪辑" r:id="rId6" imgW="3543101" imgH="4123546" progId="">
                  <p:embed/>
                  <p:pic>
                    <p:nvPicPr>
                      <p:cNvPr id="0" name="Object 51" descr="粉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440" y="773705"/>
                        <a:ext cx="461962" cy="538162"/>
                      </a:xfrm>
                      <a:prstGeom prst="rect">
                        <a:avLst/>
                      </a:prstGeom>
                      <a:blipFill dpi="0" rotWithShape="0">
                        <a:blip r:embed="rId7"/>
                        <a:srcRect/>
                        <a:tile tx="0" ty="0" sx="100000" sy="100000" flip="none" algn="tl"/>
                      </a:blipFill>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42</a:t>
            </a:fld>
            <a:endParaRPr lang="en-US" altLang="zh-CN"/>
          </a:p>
        </p:txBody>
      </p:sp>
      <p:sp>
        <p:nvSpPr>
          <p:cNvPr id="3" name="Rectangle 2"/>
          <p:cNvSpPr txBox="1">
            <a:spLocks noChangeArrowheads="1"/>
          </p:cNvSpPr>
          <p:nvPr/>
        </p:nvSpPr>
        <p:spPr>
          <a:xfrm>
            <a:off x="304800" y="152400"/>
            <a:ext cx="8610600" cy="5032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FF3300"/>
                </a:solidFill>
                <a:effectLst/>
                <a:uLnTx/>
                <a:uFillTx/>
                <a:latin typeface="Times New Roman" pitchFamily="18" charset="0"/>
                <a:ea typeface="+mj-ea"/>
                <a:cs typeface="+mj-cs"/>
              </a:rPr>
              <a:t>对 </a:t>
            </a:r>
            <a:r>
              <a:rPr kumimoji="1" lang="en-US" altLang="zh-CN" sz="3200" b="1" i="0" u="none" strike="noStrike" kern="0" cap="none" spc="0" normalizeH="0" baseline="0" noProof="0" dirty="0" smtClean="0">
                <a:ln>
                  <a:noFill/>
                </a:ln>
                <a:solidFill>
                  <a:srgbClr val="FF3300"/>
                </a:solidFill>
                <a:effectLst/>
                <a:uLnTx/>
                <a:uFillTx/>
                <a:latin typeface="Times New Roman" pitchFamily="18" charset="0"/>
                <a:ea typeface="+mj-ea"/>
                <a:cs typeface="+mj-cs"/>
              </a:rPr>
              <a:t>3*5+4 </a:t>
            </a:r>
            <a:r>
              <a:rPr kumimoji="1" lang="zh-CN" altLang="en-US" sz="3200" b="1" i="0" u="none" strike="noStrike" kern="0" cap="none" spc="0" normalizeH="0" baseline="0" noProof="0" dirty="0" smtClean="0">
                <a:ln>
                  <a:noFill/>
                </a:ln>
                <a:solidFill>
                  <a:srgbClr val="FF3300"/>
                </a:solidFill>
                <a:effectLst/>
                <a:uLnTx/>
                <a:uFillTx/>
                <a:latin typeface="Times New Roman" pitchFamily="18" charset="0"/>
                <a:ea typeface="+mj-ea"/>
                <a:cs typeface="+mj-cs"/>
              </a:rPr>
              <a:t>进行分析的动作序列</a:t>
            </a:r>
            <a:endParaRPr kumimoji="1" lang="en-US" altLang="zh-CN" sz="3200" b="1" i="0" u="none" strike="noStrike" kern="0" cap="none" spc="0" normalizeH="0" baseline="0" noProof="0" dirty="0" smtClean="0">
              <a:ln>
                <a:noFill/>
              </a:ln>
              <a:solidFill>
                <a:srgbClr val="FF3300"/>
              </a:solidFill>
              <a:effectLst/>
              <a:uLnTx/>
              <a:uFillTx/>
              <a:latin typeface="Times New Roman" pitchFamily="18" charset="0"/>
              <a:ea typeface="+mj-ea"/>
              <a:cs typeface="+mj-cs"/>
            </a:endParaRPr>
          </a:p>
        </p:txBody>
      </p:sp>
      <p:sp>
        <p:nvSpPr>
          <p:cNvPr id="4" name="Rectangle 3"/>
          <p:cNvSpPr txBox="1">
            <a:spLocks noChangeArrowheads="1"/>
          </p:cNvSpPr>
          <p:nvPr/>
        </p:nvSpPr>
        <p:spPr>
          <a:xfrm>
            <a:off x="0" y="838200"/>
            <a:ext cx="8945563" cy="5867400"/>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步骤    输入           分析栈              分析动作</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endPar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(1)   3*5+4$   state: 0</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smtClean="0">
                <a:ln>
                  <a:noFill/>
                </a:ln>
                <a:solidFill>
                  <a:srgbClr val="0000FF"/>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移进 </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5</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(2)    *5+4$    state: 0 5</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Verdana" pitchFamily="34" charset="0"/>
                <a:ea typeface="+mn-ea"/>
                <a:cs typeface="+mn-cs"/>
              </a:rPr>
              <a:t>                          </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3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归约，用</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F</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sym typeface="Symbol" pitchFamily="18" charset="2"/>
              </a:rPr>
              <a:t></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digit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goto</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[0,F]=3</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(3)    *5+4$    state: 0 3</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- 3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归约，用</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sym typeface="Symbol" pitchFamily="18" charset="2"/>
              </a:rPr>
              <a: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F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goto</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[0,T]=2</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(4)    *5+4$    state: 0 2</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- 3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移进 </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7</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(5)      5+4$    state: 0 2 7</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- 3 -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移进 </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5</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(6)        +4$    state: 0 2 7 5</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- 3 -  5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归约，用</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F</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sym typeface="Symbol" pitchFamily="18" charset="2"/>
              </a:rPr>
              <a:t></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digit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goto</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[7,F]=10</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(7)       +4$    state: 0 2 7 10</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- 3 -  5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归约，用</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sym typeface="Symbol" pitchFamily="18" charset="2"/>
              </a:rPr>
              <a: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T*F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goto</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[0,T]=2</a:t>
            </a:r>
          </a:p>
        </p:txBody>
      </p:sp>
      <p:graphicFrame>
        <p:nvGraphicFramePr>
          <p:cNvPr id="230401" name="Object 22">
            <a:hlinkClick r:id="" action="ppaction://hlinkshowjump?jump=previousslide"/>
          </p:cNvPr>
          <p:cNvGraphicFramePr>
            <a:graphicFrameLocks noChangeAspect="1"/>
          </p:cNvGraphicFramePr>
          <p:nvPr/>
        </p:nvGraphicFramePr>
        <p:xfrm>
          <a:off x="8229600" y="152400"/>
          <a:ext cx="762000" cy="441325"/>
        </p:xfrm>
        <a:graphic>
          <a:graphicData uri="http://schemas.openxmlformats.org/presentationml/2006/ole">
            <mc:AlternateContent xmlns:mc="http://schemas.openxmlformats.org/markup-compatibility/2006">
              <mc:Choice xmlns:v="urn:schemas-microsoft-com:vml" Requires="v">
                <p:oleObj spid="_x0000_s230402" name="剪辑" r:id="rId3" imgW="7002463" imgH="4060825" progId="">
                  <p:embed/>
                </p:oleObj>
              </mc:Choice>
              <mc:Fallback>
                <p:oleObj name="剪辑" r:id="rId3" imgW="7002463" imgH="4060825" progId="">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52400"/>
                        <a:ext cx="762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up)">
                                      <p:cBhvr>
                                        <p:cTn id="12" dur="500"/>
                                        <p:tgtEl>
                                          <p:spTgt spid="4">
                                            <p:txEl>
                                              <p:pRg st="2" end="2"/>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up)">
                                      <p:cBhvr>
                                        <p:cTn id="21" dur="500"/>
                                        <p:tgtEl>
                                          <p:spTgt spid="4">
                                            <p:txEl>
                                              <p:pRg st="4" end="4"/>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up)">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wipe(up)">
                                      <p:cBhvr>
                                        <p:cTn id="30" dur="500"/>
                                        <p:tgtEl>
                                          <p:spTgt spid="4">
                                            <p:txEl>
                                              <p:pRg st="6" end="6"/>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wipe(up)">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wipe(up)">
                                      <p:cBhvr>
                                        <p:cTn id="39" dur="500"/>
                                        <p:tgtEl>
                                          <p:spTgt spid="4">
                                            <p:txEl>
                                              <p:pRg st="8" end="8"/>
                                            </p:txEl>
                                          </p:spTgt>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up)">
                                      <p:cBhvr>
                                        <p:cTn id="43" dur="500"/>
                                        <p:tgtEl>
                                          <p:spTgt spid="4">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wipe(up)">
                                      <p:cBhvr>
                                        <p:cTn id="48" dur="500"/>
                                        <p:tgtEl>
                                          <p:spTgt spid="4">
                                            <p:txEl>
                                              <p:pRg st="10" end="10"/>
                                            </p:txEl>
                                          </p:spTgt>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wipe(up)">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wipe(up)">
                                      <p:cBhvr>
                                        <p:cTn id="57" dur="500"/>
                                        <p:tgtEl>
                                          <p:spTgt spid="4">
                                            <p:txEl>
                                              <p:pRg st="12" end="12"/>
                                            </p:txEl>
                                          </p:spTgt>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up)">
                                      <p:cBhvr>
                                        <p:cTn id="61" dur="500"/>
                                        <p:tgtEl>
                                          <p:spTgt spid="4">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
                                            <p:txEl>
                                              <p:pRg st="14" end="14"/>
                                            </p:txEl>
                                          </p:spTgt>
                                        </p:tgtEl>
                                        <p:attrNameLst>
                                          <p:attrName>style.visibility</p:attrName>
                                        </p:attrNameLst>
                                      </p:cBhvr>
                                      <p:to>
                                        <p:strVal val="visible"/>
                                      </p:to>
                                    </p:set>
                                    <p:animEffect transition="in" filter="wipe(up)">
                                      <p:cBhvr>
                                        <p:cTn id="66" dur="500"/>
                                        <p:tgtEl>
                                          <p:spTgt spid="4">
                                            <p:txEl>
                                              <p:pRg st="14" end="14"/>
                                            </p:txEl>
                                          </p:spTgt>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4">
                                            <p:txEl>
                                              <p:pRg st="15" end="15"/>
                                            </p:txEl>
                                          </p:spTgt>
                                        </p:tgtEl>
                                        <p:attrNameLst>
                                          <p:attrName>style.visibility</p:attrName>
                                        </p:attrNameLst>
                                      </p:cBhvr>
                                      <p:to>
                                        <p:strVal val="visible"/>
                                      </p:to>
                                    </p:set>
                                    <p:animEffect transition="in" filter="wipe(up)">
                                      <p:cBhvr>
                                        <p:cTn id="7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43</a:t>
            </a:fld>
            <a:endParaRPr lang="en-US" altLang="zh-CN"/>
          </a:p>
        </p:txBody>
      </p:sp>
      <p:sp>
        <p:nvSpPr>
          <p:cNvPr id="3" name="Rectangle 3"/>
          <p:cNvSpPr txBox="1">
            <a:spLocks noChangeArrowheads="1"/>
          </p:cNvSpPr>
          <p:nvPr/>
        </p:nvSpPr>
        <p:spPr>
          <a:xfrm>
            <a:off x="341313" y="323850"/>
            <a:ext cx="8596312" cy="6254750"/>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步骤    输入           分析栈               分析动作</a:t>
            </a: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endPar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endParaRPr kumimoji="1" lang="zh-CN" altLang="en-US" sz="900" b="1" i="0" u="none" strike="noStrike" kern="0" cap="none" spc="0" normalizeH="0" baseline="0" noProof="0" dirty="0" smtClean="0">
              <a:ln>
                <a:noFill/>
              </a:ln>
              <a:solidFill>
                <a:schemeClr val="tx1"/>
              </a:solidFill>
              <a:effectLst/>
              <a:uLnTx/>
              <a:uFillTx/>
              <a:latin typeface="Verdana" pitchFamily="34" charset="0"/>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(8)      +4$     state: 0 2</a:t>
            </a: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- 15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归约，用</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E</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sym typeface="Symbol" pitchFamily="18" charset="2"/>
              </a:rPr>
              <a: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goto</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[0,E]=1</a:t>
            </a:r>
          </a:p>
          <a:p>
            <a:pPr marL="2057400" marR="0" lvl="4" indent="-228600" algn="l" defTabSz="914400" rtl="0" eaLnBrk="1" fontAlgn="base" latinLnBrk="0" hangingPunct="1">
              <a:lnSpc>
                <a:spcPct val="80000"/>
              </a:lnSpc>
              <a:spcBef>
                <a:spcPct val="20000"/>
              </a:spcBef>
              <a:spcAft>
                <a:spcPct val="0"/>
              </a:spcAft>
              <a:buClrTx/>
              <a:buSzTx/>
              <a:buFontTx/>
              <a:buNone/>
              <a:tabLst/>
              <a:defRPr/>
            </a:pPr>
            <a:endParaRPr kumimoji="1" lang="en-US" altLang="zh-CN" sz="900" b="1" i="0" u="none" strike="noStrike" kern="0" cap="none" spc="0" normalizeH="0" baseline="0" noProof="0" dirty="0" smtClean="0">
              <a:ln>
                <a:noFill/>
              </a:ln>
              <a:solidFill>
                <a:schemeClr val="tx1"/>
              </a:solidFill>
              <a:effectLst/>
              <a:uLnTx/>
              <a:uFillTx/>
              <a:latin typeface="Verdana" pitchFamily="34" charset="0"/>
              <a:ea typeface="+mn-ea"/>
            </a:endParaRP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(9)      +4$     state: 0 1</a:t>
            </a: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- 15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移进 </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6</a:t>
            </a:r>
          </a:p>
          <a:p>
            <a:pPr marL="2057400" marR="0" lvl="4" indent="-228600" algn="l" defTabSz="914400" rtl="0" eaLnBrk="1" fontAlgn="base" latinLnBrk="0" hangingPunct="1">
              <a:lnSpc>
                <a:spcPct val="80000"/>
              </a:lnSpc>
              <a:spcBef>
                <a:spcPct val="20000"/>
              </a:spcBef>
              <a:spcAft>
                <a:spcPct val="0"/>
              </a:spcAft>
              <a:buClrTx/>
              <a:buSzTx/>
              <a:buFontTx/>
              <a:buNone/>
              <a:tabLst/>
              <a:defRPr/>
            </a:pPr>
            <a:endParaRPr kumimoji="1" lang="en-US" altLang="zh-CN" sz="900" b="1" i="0" u="none" strike="noStrike" kern="0" cap="none" spc="0" normalizeH="0" baseline="0" noProof="0" dirty="0" smtClean="0">
              <a:ln>
                <a:noFill/>
              </a:ln>
              <a:solidFill>
                <a:schemeClr val="tx1"/>
              </a:solidFill>
              <a:effectLst/>
              <a:uLnTx/>
              <a:uFillTx/>
              <a:latin typeface="Verdana" pitchFamily="34" charset="0"/>
              <a:ea typeface="+mn-ea"/>
            </a:endParaRP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(10)       4$    state: 0 1  6</a:t>
            </a: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- 15 -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移进 </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5</a:t>
            </a:r>
          </a:p>
          <a:p>
            <a:pPr marL="2057400" marR="0" lvl="4" indent="-228600" algn="l" defTabSz="914400" rtl="0" eaLnBrk="1" fontAlgn="base" latinLnBrk="0" hangingPunct="1">
              <a:lnSpc>
                <a:spcPct val="80000"/>
              </a:lnSpc>
              <a:spcBef>
                <a:spcPct val="20000"/>
              </a:spcBef>
              <a:spcAft>
                <a:spcPct val="0"/>
              </a:spcAft>
              <a:buClrTx/>
              <a:buSzTx/>
              <a:buFontTx/>
              <a:buNone/>
              <a:tabLst/>
              <a:defRPr/>
            </a:pPr>
            <a:endParaRPr kumimoji="1" lang="en-US" altLang="zh-CN" sz="900" b="1" i="0" u="none" strike="noStrike" kern="0" cap="none" spc="0" normalizeH="0" baseline="0" noProof="0" dirty="0" smtClean="0">
              <a:ln>
                <a:noFill/>
              </a:ln>
              <a:solidFill>
                <a:schemeClr val="tx1"/>
              </a:solidFill>
              <a:effectLst/>
              <a:uLnTx/>
              <a:uFillTx/>
              <a:latin typeface="Verdana" pitchFamily="34" charset="0"/>
              <a:ea typeface="+mn-ea"/>
            </a:endParaRP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(11)        $     state: 0 1  6 5 </a:t>
            </a: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- 15 - 4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归约，用</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F</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sym typeface="Symbol" pitchFamily="18" charset="2"/>
              </a:rPr>
              <a:t></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digit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goto</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[6,F]=3</a:t>
            </a:r>
          </a:p>
          <a:p>
            <a:pPr marL="2057400" marR="0" lvl="4" indent="-228600" algn="l" defTabSz="914400" rtl="0" eaLnBrk="1" fontAlgn="base" latinLnBrk="0" hangingPunct="1">
              <a:lnSpc>
                <a:spcPct val="80000"/>
              </a:lnSpc>
              <a:spcBef>
                <a:spcPct val="20000"/>
              </a:spcBef>
              <a:spcAft>
                <a:spcPct val="0"/>
              </a:spcAft>
              <a:buClrTx/>
              <a:buSzTx/>
              <a:buFontTx/>
              <a:buNone/>
              <a:tabLst/>
              <a:defRPr/>
            </a:pPr>
            <a:endParaRPr kumimoji="1" lang="en-US" altLang="zh-CN" sz="900" b="1" i="0" u="none" strike="noStrike" kern="0" cap="none" spc="0" normalizeH="0" baseline="0" noProof="0" dirty="0" smtClean="0">
              <a:ln>
                <a:noFill/>
              </a:ln>
              <a:solidFill>
                <a:schemeClr val="tx1"/>
              </a:solidFill>
              <a:effectLst/>
              <a:uLnTx/>
              <a:uFillTx/>
              <a:latin typeface="Verdana" pitchFamily="34" charset="0"/>
              <a:ea typeface="+mn-ea"/>
            </a:endParaRP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(12)        $     state: 0 1  6 3</a:t>
            </a: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- 15 - 4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归约，用</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sym typeface="Symbol" pitchFamily="18" charset="2"/>
              </a:rPr>
              <a: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F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goto</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[6,T]=9</a:t>
            </a:r>
          </a:p>
          <a:p>
            <a:pPr marL="2057400" marR="0" lvl="4" indent="-228600" algn="l" defTabSz="914400" rtl="0" eaLnBrk="1" fontAlgn="base" latinLnBrk="0" hangingPunct="1">
              <a:lnSpc>
                <a:spcPct val="80000"/>
              </a:lnSpc>
              <a:spcBef>
                <a:spcPct val="20000"/>
              </a:spcBef>
              <a:spcAft>
                <a:spcPct val="0"/>
              </a:spcAft>
              <a:buClrTx/>
              <a:buSzTx/>
              <a:buFontTx/>
              <a:buNone/>
              <a:tabLst/>
              <a:defRPr/>
            </a:pPr>
            <a:endParaRPr kumimoji="1" lang="en-US" altLang="zh-CN" sz="900" b="1" i="0" u="none" strike="noStrike" kern="0" cap="none" spc="0" normalizeH="0" baseline="0" noProof="0" dirty="0" smtClean="0">
              <a:ln>
                <a:noFill/>
              </a:ln>
              <a:solidFill>
                <a:schemeClr val="tx1"/>
              </a:solidFill>
              <a:effectLst/>
              <a:uLnTx/>
              <a:uFillTx/>
              <a:latin typeface="Verdana" pitchFamily="34" charset="0"/>
              <a:ea typeface="+mn-ea"/>
            </a:endParaRP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(13)        $     state: 0 1  6 9</a:t>
            </a: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- 15 - 4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归约，用</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E</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sym typeface="Symbol" pitchFamily="18" charset="2"/>
              </a:rPr>
              <a: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E+T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goto</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[0,E]=1</a:t>
            </a: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endParaRPr kumimoji="1" lang="en-US" altLang="zh-CN" sz="900" b="1" i="0" u="none" strike="noStrike" kern="0" cap="none" spc="0" normalizeH="0" baseline="0" noProof="0" dirty="0" smtClean="0">
              <a:ln>
                <a:noFill/>
              </a:ln>
              <a:solidFill>
                <a:schemeClr val="tx1"/>
              </a:solidFill>
              <a:effectLst/>
              <a:uLnTx/>
              <a:uFillTx/>
              <a:latin typeface="Verdana" pitchFamily="34" charset="0"/>
              <a:ea typeface="+mn-ea"/>
              <a:cs typeface="+mn-cs"/>
            </a:endParaRP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(14)        $     state: 0  1</a:t>
            </a: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cs typeface="+mn-cs"/>
              </a:rPr>
              <a:t>val</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cs typeface="+mn-cs"/>
              </a:rPr>
              <a:t>: - 19          </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rPr>
              <a:t>接受</a:t>
            </a:r>
            <a:endPar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cs typeface="+mn-cs"/>
              <a:sym typeface="Wingdings" pitchFamily="2" charset="2"/>
            </a:endParaRPr>
          </a:p>
          <a:p>
            <a:pPr marL="342900" marR="0" lvl="0" indent="-342900" algn="l" defTabSz="914400" rtl="0" eaLnBrk="1" fontAlgn="base" latinLnBrk="0" hangingPunct="1">
              <a:lnSpc>
                <a:spcPct val="80000"/>
              </a:lnSpc>
              <a:spcBef>
                <a:spcPct val="20000"/>
              </a:spcBef>
              <a:spcAft>
                <a:spcPct val="0"/>
              </a:spcAft>
              <a:buClr>
                <a:srgbClr val="0000FF"/>
              </a:buClr>
              <a:buSzPct val="70000"/>
              <a:buFont typeface="Monotype Sorts" pitchFamily="2" charset="2"/>
              <a:buNone/>
              <a:tabLst/>
              <a:defRPr/>
            </a:pPr>
            <a:endParaRPr kumimoji="1" lang="en-US" altLang="zh-CN" sz="1000" b="1" i="0" u="none" strike="noStrike" kern="0" cap="none" spc="0" normalizeH="0" baseline="0" noProof="0" dirty="0" smtClean="0">
              <a:ln>
                <a:noFill/>
              </a:ln>
              <a:solidFill>
                <a:schemeClr val="tx1"/>
              </a:solidFill>
              <a:effectLst/>
              <a:uLnTx/>
              <a:uFillTx/>
              <a:latin typeface="Verdana" pitchFamily="34" charset="0"/>
              <a:ea typeface="+mn-ea"/>
              <a:cs typeface="+mn-cs"/>
            </a:endParaRPr>
          </a:p>
        </p:txBody>
      </p:sp>
      <p:graphicFrame>
        <p:nvGraphicFramePr>
          <p:cNvPr id="229377" name="Object 3" descr="粉色面巾纸">
            <a:hlinkClick r:id="rId3" action="ppaction://hlinksldjump"/>
          </p:cNvPr>
          <p:cNvGraphicFramePr>
            <a:graphicFrameLocks noChangeAspect="1"/>
          </p:cNvGraphicFramePr>
          <p:nvPr/>
        </p:nvGraphicFramePr>
        <p:xfrm>
          <a:off x="8262410" y="773705"/>
          <a:ext cx="762000" cy="441325"/>
        </p:xfrm>
        <a:graphic>
          <a:graphicData uri="http://schemas.openxmlformats.org/presentationml/2006/ole">
            <mc:AlternateContent xmlns:mc="http://schemas.openxmlformats.org/markup-compatibility/2006">
              <mc:Choice xmlns:v="urn:schemas-microsoft-com:vml" Requires="v">
                <p:oleObj spid="_x0000_s229378" name="剪辑" r:id="rId4" imgW="7002463" imgH="4060825" progId="">
                  <p:embed/>
                </p:oleObj>
              </mc:Choice>
              <mc:Fallback>
                <p:oleObj name="剪辑" r:id="rId4" imgW="7002463" imgH="4060825" progId="">
                  <p:embed/>
                  <p:pic>
                    <p:nvPicPr>
                      <p:cNvPr id="0" name="Object 3" descr="粉色面巾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410" y="773705"/>
                        <a:ext cx="762000" cy="441325"/>
                      </a:xfrm>
                      <a:prstGeom prst="rect">
                        <a:avLst/>
                      </a:prstGeom>
                      <a:blipFill dpi="0" rotWithShape="0">
                        <a:blip r:embed="rId6"/>
                        <a:srcRect/>
                        <a:tile tx="0" ty="0" sx="100000" sy="100000" flip="none" algn="tl"/>
                      </a:blip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up)">
                                      <p:cBhvr>
                                        <p:cTn id="11" dur="500"/>
                                        <p:tgtEl>
                                          <p:spTgt spid="3">
                                            <p:txEl>
                                              <p:pRg st="3" end="3"/>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up)">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up)">
                                      <p:cBhvr>
                                        <p:cTn id="20" dur="500"/>
                                        <p:tgtEl>
                                          <p:spTgt spid="3">
                                            <p:txEl>
                                              <p:pRg st="6" end="6"/>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up)">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wipe(up)">
                                      <p:cBhvr>
                                        <p:cTn id="29" dur="500"/>
                                        <p:tgtEl>
                                          <p:spTgt spid="3">
                                            <p:txEl>
                                              <p:pRg st="9" end="9"/>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up)">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wipe(up)">
                                      <p:cBhvr>
                                        <p:cTn id="38" dur="500"/>
                                        <p:tgtEl>
                                          <p:spTgt spid="3">
                                            <p:txEl>
                                              <p:pRg st="12" end="12"/>
                                            </p:txEl>
                                          </p:spTgt>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up)">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Effect transition="in" filter="wipe(up)">
                                      <p:cBhvr>
                                        <p:cTn id="47" dur="500"/>
                                        <p:tgtEl>
                                          <p:spTgt spid="3">
                                            <p:txEl>
                                              <p:pRg st="15" end="15"/>
                                            </p:txEl>
                                          </p:spTgt>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wipe(up)">
                                      <p:cBhvr>
                                        <p:cTn id="51" dur="500"/>
                                        <p:tgtEl>
                                          <p:spTgt spid="3">
                                            <p:txEl>
                                              <p:pRg st="16" end="1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
                                            <p:txEl>
                                              <p:pRg st="18" end="18"/>
                                            </p:txEl>
                                          </p:spTgt>
                                        </p:tgtEl>
                                        <p:attrNameLst>
                                          <p:attrName>style.visibility</p:attrName>
                                        </p:attrNameLst>
                                      </p:cBhvr>
                                      <p:to>
                                        <p:strVal val="visible"/>
                                      </p:to>
                                    </p:set>
                                    <p:animEffect transition="in" filter="wipe(up)">
                                      <p:cBhvr>
                                        <p:cTn id="56" dur="500"/>
                                        <p:tgtEl>
                                          <p:spTgt spid="3">
                                            <p:txEl>
                                              <p:pRg st="18" end="18"/>
                                            </p:txEl>
                                          </p:spTgt>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3">
                                            <p:txEl>
                                              <p:pRg st="19" end="19"/>
                                            </p:txEl>
                                          </p:spTgt>
                                        </p:tgtEl>
                                        <p:attrNameLst>
                                          <p:attrName>style.visibility</p:attrName>
                                        </p:attrNameLst>
                                      </p:cBhvr>
                                      <p:to>
                                        <p:strVal val="visible"/>
                                      </p:to>
                                    </p:set>
                                    <p:animEffect transition="in" filter="wipe(up)">
                                      <p:cBhvr>
                                        <p:cTn id="60" dur="500"/>
                                        <p:tgtEl>
                                          <p:spTgt spid="3">
                                            <p:txEl>
                                              <p:pRg st="19" end="1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
                                            <p:txEl>
                                              <p:pRg st="21" end="21"/>
                                            </p:txEl>
                                          </p:spTgt>
                                        </p:tgtEl>
                                        <p:attrNameLst>
                                          <p:attrName>style.visibility</p:attrName>
                                        </p:attrNameLst>
                                      </p:cBhvr>
                                      <p:to>
                                        <p:strVal val="visible"/>
                                      </p:to>
                                    </p:set>
                                    <p:animEffect transition="in" filter="wipe(up)">
                                      <p:cBhvr>
                                        <p:cTn id="65" dur="500"/>
                                        <p:tgtEl>
                                          <p:spTgt spid="3">
                                            <p:txEl>
                                              <p:pRg st="21" end="21"/>
                                            </p:txEl>
                                          </p:spTgt>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
                                            <p:txEl>
                                              <p:pRg st="22" end="22"/>
                                            </p:txEl>
                                          </p:spTgt>
                                        </p:tgtEl>
                                        <p:attrNameLst>
                                          <p:attrName>style.visibility</p:attrName>
                                        </p:attrNameLst>
                                      </p:cBhvr>
                                      <p:to>
                                        <p:strVal val="visible"/>
                                      </p:to>
                                    </p:set>
                                    <p:animEffect transition="in" filter="wipe(up)">
                                      <p:cBhvr>
                                        <p:cTn id="69"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44</a:t>
            </a:fld>
            <a:endParaRPr lang="en-US" altLang="zh-CN"/>
          </a:p>
        </p:txBody>
      </p:sp>
      <p:sp>
        <p:nvSpPr>
          <p:cNvPr id="3" name="Rectangle 2"/>
          <p:cNvSpPr>
            <a:spLocks noChangeArrowheads="1"/>
          </p:cNvSpPr>
          <p:nvPr/>
        </p:nvSpPr>
        <p:spPr bwMode="auto">
          <a:xfrm>
            <a:off x="609600" y="152400"/>
            <a:ext cx="8335963" cy="685800"/>
          </a:xfrm>
          <a:prstGeom prst="rect">
            <a:avLst/>
          </a:prstGeom>
          <a:noFill/>
          <a:ln w="9525">
            <a:noFill/>
            <a:miter lim="800000"/>
            <a:headEnd/>
            <a:tailEnd/>
          </a:ln>
        </p:spPr>
        <p:txBody>
          <a:bodyPr anchor="ctr"/>
          <a:lstStyle/>
          <a:p>
            <a:r>
              <a:rPr lang="zh-CN" altLang="en-US" sz="3600">
                <a:solidFill>
                  <a:srgbClr val="FF3300"/>
                </a:solidFill>
                <a:latin typeface="黑体" pitchFamily="2" charset="-122"/>
              </a:rPr>
              <a:t>对 </a:t>
            </a:r>
            <a:r>
              <a:rPr lang="en-US" altLang="zh-CN" sz="3600">
                <a:solidFill>
                  <a:srgbClr val="FF3300"/>
                </a:solidFill>
                <a:latin typeface="黑体" pitchFamily="2" charset="-122"/>
              </a:rPr>
              <a:t>3*5+4n </a:t>
            </a:r>
            <a:r>
              <a:rPr lang="zh-CN" altLang="en-US" sz="3600">
                <a:solidFill>
                  <a:srgbClr val="FF3300"/>
                </a:solidFill>
                <a:latin typeface="黑体" pitchFamily="2" charset="-122"/>
              </a:rPr>
              <a:t>进行分析的动作序列</a:t>
            </a:r>
          </a:p>
        </p:txBody>
      </p:sp>
      <p:sp>
        <p:nvSpPr>
          <p:cNvPr id="4" name="Rectangle 3"/>
          <p:cNvSpPr>
            <a:spLocks noChangeArrowheads="1"/>
          </p:cNvSpPr>
          <p:nvPr/>
        </p:nvSpPr>
        <p:spPr bwMode="auto">
          <a:xfrm>
            <a:off x="609600" y="838200"/>
            <a:ext cx="8335963" cy="5867400"/>
          </a:xfrm>
          <a:prstGeom prst="rect">
            <a:avLst/>
          </a:prstGeom>
          <a:noFill/>
          <a:ln w="9525">
            <a:noFill/>
            <a:miter lim="800000"/>
            <a:headEnd/>
            <a:tailEnd/>
          </a:ln>
        </p:spPr>
        <p:txBody>
          <a:bodyPr/>
          <a:lstStyle/>
          <a:p>
            <a:pPr marL="342900" indent="-342900">
              <a:lnSpc>
                <a:spcPct val="90000"/>
              </a:lnSpc>
              <a:spcBef>
                <a:spcPct val="20000"/>
              </a:spcBef>
              <a:buClr>
                <a:schemeClr val="accent1"/>
              </a:buClr>
              <a:buSzPct val="70000"/>
              <a:buFont typeface="Monotype Sorts" pitchFamily="2" charset="2"/>
              <a:buNone/>
            </a:pPr>
            <a:r>
              <a:rPr lang="en-US" altLang="zh-CN" sz="2000" b="0" dirty="0">
                <a:latin typeface="宋体" pitchFamily="2" charset="-122"/>
                <a:ea typeface="宋体" pitchFamily="2" charset="-122"/>
              </a:rPr>
              <a:t>  </a:t>
            </a:r>
            <a:r>
              <a:rPr lang="zh-CN" altLang="en-US" sz="2000" dirty="0">
                <a:latin typeface="+mn-ea"/>
                <a:ea typeface="+mn-ea"/>
              </a:rPr>
              <a:t>步骤  输入     </a:t>
            </a:r>
            <a:r>
              <a:rPr lang="zh-CN" altLang="en-US" sz="2000" dirty="0" smtClean="0">
                <a:latin typeface="+mn-ea"/>
                <a:ea typeface="+mn-ea"/>
              </a:rPr>
              <a:t>  分析</a:t>
            </a:r>
            <a:r>
              <a:rPr lang="zh-CN" altLang="en-US" sz="2000" dirty="0">
                <a:latin typeface="+mn-ea"/>
                <a:ea typeface="+mn-ea"/>
              </a:rPr>
              <a:t>栈           分析动作</a:t>
            </a:r>
          </a:p>
          <a:p>
            <a:pPr marL="342900" indent="-342900">
              <a:lnSpc>
                <a:spcPct val="90000"/>
              </a:lnSpc>
              <a:spcBef>
                <a:spcPct val="20000"/>
              </a:spcBef>
              <a:buClr>
                <a:schemeClr val="accent1"/>
              </a:buClr>
              <a:buSzPct val="70000"/>
              <a:buFont typeface="Monotype Sorts" pitchFamily="2" charset="2"/>
              <a:buNone/>
            </a:pPr>
            <a:r>
              <a:rPr lang="zh-CN" altLang="en-US" sz="2000" dirty="0">
                <a:latin typeface="Times New Roman" pitchFamily="18" charset="0"/>
                <a:ea typeface="宋体" pitchFamily="2" charset="-122"/>
                <a:cs typeface="Times New Roman" pitchFamily="18" charset="0"/>
              </a:rPr>
              <a:t> </a:t>
            </a:r>
            <a:r>
              <a:rPr lang="zh-CN" altLang="en-US" sz="2000" dirty="0" smtClean="0">
                <a:latin typeface="Times New Roman" pitchFamily="18" charset="0"/>
                <a:ea typeface="宋体" pitchFamily="2" charset="-122"/>
                <a:cs typeface="Times New Roman" pitchFamily="18" charset="0"/>
              </a:rPr>
              <a:t>   </a:t>
            </a:r>
            <a:r>
              <a:rPr lang="en-US" altLang="zh-CN" sz="2000" dirty="0" smtClean="0">
                <a:ea typeface="宋体" pitchFamily="2" charset="-122"/>
                <a:cs typeface="Times New Roman" pitchFamily="18" charset="0"/>
              </a:rPr>
              <a:t>(</a:t>
            </a:r>
            <a:r>
              <a:rPr lang="en-US" altLang="zh-CN" sz="2000" dirty="0">
                <a:ea typeface="宋体" pitchFamily="2" charset="-122"/>
                <a:cs typeface="Times New Roman" pitchFamily="18" charset="0"/>
              </a:rPr>
              <a:t>1) </a:t>
            </a:r>
            <a:r>
              <a:rPr lang="en-US" altLang="zh-CN" sz="2000" dirty="0" smtClean="0">
                <a:ea typeface="宋体" pitchFamily="2" charset="-122"/>
                <a:cs typeface="Times New Roman" pitchFamily="18" charset="0"/>
              </a:rPr>
              <a:t> 3*5+4n   state</a:t>
            </a:r>
            <a:r>
              <a:rPr lang="en-US" altLang="zh-CN" sz="2000" dirty="0">
                <a:ea typeface="宋体" pitchFamily="2" charset="-122"/>
                <a:cs typeface="Times New Roman" pitchFamily="18" charset="0"/>
              </a:rPr>
              <a:t>: -</a:t>
            </a:r>
          </a:p>
          <a:p>
            <a:pPr marL="742950" lvl="1" indent="-285750">
              <a:lnSpc>
                <a:spcPct val="90000"/>
              </a:lnSpc>
              <a:spcBef>
                <a:spcPct val="20000"/>
              </a:spcBef>
            </a:pPr>
            <a:r>
              <a:rPr lang="en-US" altLang="zh-CN" sz="1800" dirty="0">
                <a:ea typeface="宋体" pitchFamily="2" charset="-122"/>
                <a:cs typeface="Times New Roman" pitchFamily="18" charset="0"/>
              </a:rPr>
              <a:t>                 </a:t>
            </a:r>
            <a:r>
              <a:rPr lang="en-US" altLang="zh-CN" sz="1800" dirty="0" smtClean="0">
                <a:ea typeface="宋体" pitchFamily="2" charset="-122"/>
                <a:cs typeface="Times New Roman" pitchFamily="18" charset="0"/>
              </a:rPr>
              <a:t>          </a:t>
            </a:r>
            <a:r>
              <a:rPr lang="en-US" altLang="zh-CN" sz="2000" dirty="0" err="1" smtClean="0">
                <a:ea typeface="宋体" pitchFamily="2" charset="-122"/>
                <a:cs typeface="Times New Roman" pitchFamily="18" charset="0"/>
              </a:rPr>
              <a:t>val</a:t>
            </a:r>
            <a:r>
              <a:rPr lang="en-US" altLang="zh-CN" sz="2000" dirty="0" smtClean="0">
                <a:ea typeface="宋体" pitchFamily="2" charset="-122"/>
                <a:cs typeface="Times New Roman" pitchFamily="18" charset="0"/>
              </a:rPr>
              <a:t>:                </a:t>
            </a:r>
            <a:r>
              <a:rPr lang="zh-CN" altLang="en-US" sz="2000" dirty="0" smtClean="0">
                <a:latin typeface="+mn-ea"/>
                <a:ea typeface="+mn-ea"/>
              </a:rPr>
              <a:t>移</a:t>
            </a:r>
            <a:r>
              <a:rPr lang="zh-CN" altLang="en-US" sz="2000" dirty="0">
                <a:latin typeface="+mn-ea"/>
                <a:ea typeface="+mn-ea"/>
              </a:rPr>
              <a:t>进</a:t>
            </a:r>
          </a:p>
          <a:p>
            <a:pPr marL="342900" indent="-342900">
              <a:lnSpc>
                <a:spcPct val="90000"/>
              </a:lnSpc>
              <a:spcBef>
                <a:spcPct val="20000"/>
              </a:spcBef>
              <a:buClr>
                <a:schemeClr val="accent1"/>
              </a:buClr>
              <a:buSzPct val="70000"/>
              <a:buFont typeface="Monotype Sorts" pitchFamily="2" charset="2"/>
              <a:buNone/>
            </a:pPr>
            <a:r>
              <a:rPr lang="zh-CN" altLang="en-US" sz="2000" b="0" dirty="0">
                <a:latin typeface="宋体" pitchFamily="2" charset="-122"/>
                <a:ea typeface="宋体" pitchFamily="2" charset="-122"/>
              </a:rPr>
              <a:t>  </a:t>
            </a:r>
            <a:r>
              <a:rPr lang="en-US" altLang="zh-CN" sz="2000" dirty="0">
                <a:ea typeface="宋体" pitchFamily="2" charset="-122"/>
                <a:cs typeface="Times New Roman" pitchFamily="18" charset="0"/>
              </a:rPr>
              <a:t>(2</a:t>
            </a:r>
            <a:r>
              <a:rPr lang="en-US" altLang="zh-CN" sz="2000" dirty="0" smtClean="0">
                <a:ea typeface="宋体" pitchFamily="2" charset="-122"/>
                <a:cs typeface="Times New Roman" pitchFamily="18" charset="0"/>
              </a:rPr>
              <a:t>)    </a:t>
            </a:r>
            <a:r>
              <a:rPr lang="en-US" altLang="zh-CN" sz="2000" dirty="0">
                <a:ea typeface="宋体" pitchFamily="2" charset="-122"/>
                <a:cs typeface="Times New Roman" pitchFamily="18" charset="0"/>
              </a:rPr>
              <a:t>*5+4n </a:t>
            </a:r>
            <a:r>
              <a:rPr lang="en-US" altLang="zh-CN" sz="2000" dirty="0" smtClean="0">
                <a:ea typeface="宋体" pitchFamily="2" charset="-122"/>
                <a:cs typeface="Times New Roman" pitchFamily="18" charset="0"/>
              </a:rPr>
              <a:t>  state</a:t>
            </a:r>
            <a:r>
              <a:rPr lang="en-US" altLang="zh-CN" sz="2000" dirty="0">
                <a:ea typeface="宋体" pitchFamily="2" charset="-122"/>
                <a:cs typeface="Times New Roman" pitchFamily="18" charset="0"/>
              </a:rPr>
              <a:t>: digit</a:t>
            </a:r>
            <a:endParaRPr lang="en-US" altLang="zh-CN" sz="1800" dirty="0">
              <a:ea typeface="宋体" pitchFamily="2" charset="-122"/>
              <a:cs typeface="Times New Roman" pitchFamily="18" charset="0"/>
            </a:endParaRPr>
          </a:p>
          <a:p>
            <a:pPr marL="742950" lvl="1" indent="-285750">
              <a:lnSpc>
                <a:spcPct val="90000"/>
              </a:lnSpc>
              <a:spcBef>
                <a:spcPct val="20000"/>
              </a:spcBef>
            </a:pPr>
            <a:r>
              <a:rPr lang="en-US" altLang="zh-CN" sz="1800" dirty="0">
                <a:ea typeface="宋体" pitchFamily="2" charset="-122"/>
                <a:cs typeface="Times New Roman" pitchFamily="18" charset="0"/>
              </a:rPr>
              <a:t>                 </a:t>
            </a:r>
            <a:r>
              <a:rPr lang="en-US" altLang="zh-CN" sz="1800" dirty="0" smtClean="0">
                <a:ea typeface="宋体" pitchFamily="2" charset="-122"/>
                <a:cs typeface="Times New Roman" pitchFamily="18" charset="0"/>
              </a:rPr>
              <a:t>          </a:t>
            </a:r>
            <a:r>
              <a:rPr lang="en-US" altLang="zh-CN" sz="2000" dirty="0" err="1" smtClean="0">
                <a:ea typeface="宋体" pitchFamily="2" charset="-122"/>
                <a:cs typeface="Times New Roman" pitchFamily="18" charset="0"/>
              </a:rPr>
              <a:t>val</a:t>
            </a:r>
            <a:r>
              <a:rPr lang="en-US" altLang="zh-CN" sz="2000" dirty="0">
                <a:ea typeface="宋体" pitchFamily="2" charset="-122"/>
                <a:cs typeface="Times New Roman" pitchFamily="18" charset="0"/>
              </a:rPr>
              <a:t>: 3  </a:t>
            </a:r>
            <a:r>
              <a:rPr lang="en-US" altLang="zh-CN" sz="2000" dirty="0" smtClean="0">
                <a:ea typeface="宋体" pitchFamily="2" charset="-122"/>
                <a:cs typeface="Times New Roman" pitchFamily="18" charset="0"/>
              </a:rPr>
              <a:t>           </a:t>
            </a:r>
            <a:r>
              <a:rPr lang="zh-CN" altLang="en-US" sz="2000" dirty="0" smtClean="0">
                <a:latin typeface="+mn-ea"/>
                <a:ea typeface="+mn-ea"/>
              </a:rPr>
              <a:t>归约</a:t>
            </a:r>
            <a:r>
              <a:rPr lang="zh-CN" altLang="en-US" sz="2000" dirty="0">
                <a:latin typeface="+mn-ea"/>
                <a:ea typeface="+mn-ea"/>
              </a:rPr>
              <a:t>，用</a:t>
            </a:r>
            <a:r>
              <a:rPr lang="en-US" altLang="zh-CN" sz="2000" dirty="0" err="1">
                <a:ea typeface="宋体" pitchFamily="2" charset="-122"/>
              </a:rPr>
              <a:t>F</a:t>
            </a:r>
            <a:r>
              <a:rPr lang="en-US" altLang="zh-CN" sz="2000" dirty="0" err="1">
                <a:ea typeface="宋体" pitchFamily="2" charset="-122"/>
                <a:sym typeface="Symbol" pitchFamily="18" charset="2"/>
              </a:rPr>
              <a:t></a:t>
            </a:r>
            <a:r>
              <a:rPr lang="en-US" altLang="zh-CN" sz="2000" dirty="0" err="1">
                <a:ea typeface="宋体" pitchFamily="2" charset="-122"/>
              </a:rPr>
              <a:t>digit</a:t>
            </a:r>
            <a:endParaRPr lang="en-US" altLang="zh-CN" sz="2000" dirty="0">
              <a:ea typeface="宋体" pitchFamily="2" charset="-122"/>
            </a:endParaRPr>
          </a:p>
          <a:p>
            <a:pPr marL="342900" indent="-342900">
              <a:lnSpc>
                <a:spcPct val="90000"/>
              </a:lnSpc>
              <a:spcBef>
                <a:spcPct val="20000"/>
              </a:spcBef>
              <a:buClr>
                <a:schemeClr val="accent1"/>
              </a:buClr>
              <a:buSzPct val="70000"/>
              <a:buFont typeface="Monotype Sorts" pitchFamily="2" charset="2"/>
              <a:buNone/>
            </a:pPr>
            <a:r>
              <a:rPr lang="en-US" altLang="zh-CN" sz="2000" b="0" dirty="0">
                <a:latin typeface="宋体" pitchFamily="2" charset="-122"/>
                <a:ea typeface="宋体" pitchFamily="2" charset="-122"/>
              </a:rPr>
              <a:t>  </a:t>
            </a:r>
            <a:r>
              <a:rPr lang="en-US" altLang="zh-CN" sz="2000" dirty="0">
                <a:ea typeface="宋体" pitchFamily="2" charset="-122"/>
              </a:rPr>
              <a:t>(3)    *5+4n   state: F</a:t>
            </a:r>
          </a:p>
          <a:p>
            <a:pPr marL="742950" lvl="1" indent="-285750">
              <a:lnSpc>
                <a:spcPct val="90000"/>
              </a:lnSpc>
              <a:spcBef>
                <a:spcPct val="20000"/>
              </a:spcBef>
            </a:pPr>
            <a:r>
              <a:rPr lang="en-US" altLang="zh-CN" sz="2000" dirty="0">
                <a:ea typeface="宋体" pitchFamily="2" charset="-122"/>
              </a:rPr>
              <a:t>               </a:t>
            </a:r>
            <a:r>
              <a:rPr lang="en-US" altLang="zh-CN" sz="2000" dirty="0" smtClean="0">
                <a:ea typeface="宋体" pitchFamily="2" charset="-122"/>
              </a:rPr>
              <a:t>         </a:t>
            </a:r>
            <a:r>
              <a:rPr lang="en-US" altLang="zh-CN" sz="2000" dirty="0" err="1" smtClean="0">
                <a:ea typeface="宋体" pitchFamily="2" charset="-122"/>
              </a:rPr>
              <a:t>val</a:t>
            </a:r>
            <a:r>
              <a:rPr lang="en-US" altLang="zh-CN" sz="2000" dirty="0">
                <a:ea typeface="宋体" pitchFamily="2" charset="-122"/>
              </a:rPr>
              <a:t>: 3     </a:t>
            </a:r>
            <a:r>
              <a:rPr lang="en-US" altLang="zh-CN" sz="2000" dirty="0" smtClean="0">
                <a:ea typeface="宋体" pitchFamily="2" charset="-122"/>
              </a:rPr>
              <a:t>        </a:t>
            </a:r>
            <a:r>
              <a:rPr lang="zh-CN" altLang="en-US" sz="2000" dirty="0" smtClean="0">
                <a:latin typeface="+mn-ea"/>
                <a:ea typeface="+mn-ea"/>
              </a:rPr>
              <a:t>归约</a:t>
            </a:r>
            <a:r>
              <a:rPr lang="zh-CN" altLang="en-US" sz="2000" dirty="0">
                <a:latin typeface="+mn-ea"/>
                <a:ea typeface="+mn-ea"/>
              </a:rPr>
              <a:t>，用</a:t>
            </a:r>
            <a:r>
              <a:rPr lang="en-US" altLang="zh-CN" sz="2000" dirty="0">
                <a:ea typeface="宋体" pitchFamily="2" charset="-122"/>
              </a:rPr>
              <a:t>T</a:t>
            </a:r>
            <a:r>
              <a:rPr lang="en-US" altLang="zh-CN" sz="2000" dirty="0">
                <a:ea typeface="宋体" pitchFamily="2" charset="-122"/>
                <a:sym typeface="Symbol" pitchFamily="18" charset="2"/>
              </a:rPr>
              <a:t></a:t>
            </a:r>
            <a:r>
              <a:rPr lang="en-US" altLang="zh-CN" sz="2000" dirty="0">
                <a:ea typeface="宋体" pitchFamily="2" charset="-122"/>
              </a:rPr>
              <a:t>F</a:t>
            </a:r>
            <a:endParaRPr lang="en-US" altLang="zh-CN" sz="1800" dirty="0">
              <a:ea typeface="宋体" pitchFamily="2" charset="-122"/>
            </a:endParaRPr>
          </a:p>
          <a:p>
            <a:pPr marL="342900" indent="-342900">
              <a:lnSpc>
                <a:spcPct val="90000"/>
              </a:lnSpc>
              <a:spcBef>
                <a:spcPct val="20000"/>
              </a:spcBef>
              <a:buClr>
                <a:schemeClr val="accent1"/>
              </a:buClr>
              <a:buSzPct val="70000"/>
              <a:buFont typeface="Monotype Sorts" pitchFamily="2" charset="2"/>
              <a:buNone/>
            </a:pPr>
            <a:r>
              <a:rPr lang="en-US" altLang="zh-CN" sz="2000" b="0" dirty="0">
                <a:latin typeface="宋体" pitchFamily="2" charset="-122"/>
                <a:ea typeface="宋体" pitchFamily="2" charset="-122"/>
              </a:rPr>
              <a:t>  </a:t>
            </a:r>
            <a:r>
              <a:rPr lang="en-US" altLang="zh-CN" sz="2000" dirty="0">
                <a:ea typeface="宋体" pitchFamily="2" charset="-122"/>
              </a:rPr>
              <a:t>(4)    *5+4n   state: T</a:t>
            </a:r>
          </a:p>
          <a:p>
            <a:pPr marL="742950" lvl="1" indent="-285750">
              <a:lnSpc>
                <a:spcPct val="90000"/>
              </a:lnSpc>
              <a:spcBef>
                <a:spcPct val="20000"/>
              </a:spcBef>
            </a:pPr>
            <a:r>
              <a:rPr lang="en-US" altLang="zh-CN" sz="2000" dirty="0">
                <a:ea typeface="宋体" pitchFamily="2" charset="-122"/>
              </a:rPr>
              <a:t>               </a:t>
            </a:r>
            <a:r>
              <a:rPr lang="en-US" altLang="zh-CN" sz="2000" dirty="0" smtClean="0">
                <a:ea typeface="宋体" pitchFamily="2" charset="-122"/>
              </a:rPr>
              <a:t>         </a:t>
            </a:r>
            <a:r>
              <a:rPr lang="en-US" altLang="zh-CN" sz="2000" dirty="0" err="1">
                <a:ea typeface="宋体" pitchFamily="2" charset="-122"/>
              </a:rPr>
              <a:t>val</a:t>
            </a:r>
            <a:r>
              <a:rPr lang="en-US" altLang="zh-CN" sz="2000" dirty="0">
                <a:ea typeface="宋体" pitchFamily="2" charset="-122"/>
              </a:rPr>
              <a:t>: 3         </a:t>
            </a:r>
            <a:r>
              <a:rPr lang="en-US" altLang="zh-CN" sz="2000" dirty="0" smtClean="0">
                <a:ea typeface="宋体" pitchFamily="2" charset="-122"/>
              </a:rPr>
              <a:t>    </a:t>
            </a:r>
            <a:r>
              <a:rPr lang="zh-CN" altLang="en-US" sz="2000" dirty="0" smtClean="0">
                <a:latin typeface="+mn-ea"/>
                <a:ea typeface="+mn-ea"/>
              </a:rPr>
              <a:t>移</a:t>
            </a:r>
            <a:r>
              <a:rPr lang="zh-CN" altLang="en-US" sz="2000" dirty="0">
                <a:latin typeface="+mn-ea"/>
                <a:ea typeface="+mn-ea"/>
              </a:rPr>
              <a:t>进</a:t>
            </a:r>
          </a:p>
          <a:p>
            <a:pPr marL="342900" indent="-342900">
              <a:lnSpc>
                <a:spcPct val="90000"/>
              </a:lnSpc>
              <a:spcBef>
                <a:spcPct val="20000"/>
              </a:spcBef>
              <a:buClr>
                <a:schemeClr val="accent1"/>
              </a:buClr>
              <a:buSzPct val="70000"/>
              <a:buFont typeface="Monotype Sorts" pitchFamily="2" charset="2"/>
              <a:buNone/>
            </a:pPr>
            <a:r>
              <a:rPr lang="zh-CN" altLang="en-US" sz="2000" b="0" dirty="0">
                <a:latin typeface="宋体" pitchFamily="2" charset="-122"/>
                <a:ea typeface="宋体" pitchFamily="2" charset="-122"/>
              </a:rPr>
              <a:t>  </a:t>
            </a:r>
            <a:r>
              <a:rPr lang="en-US" altLang="zh-CN" sz="2000" dirty="0">
                <a:ea typeface="宋体" pitchFamily="2" charset="-122"/>
              </a:rPr>
              <a:t>(5)    </a:t>
            </a:r>
            <a:r>
              <a:rPr lang="en-US" altLang="zh-CN" sz="2000" dirty="0" smtClean="0">
                <a:ea typeface="宋体" pitchFamily="2" charset="-122"/>
              </a:rPr>
              <a:t>  </a:t>
            </a:r>
            <a:r>
              <a:rPr lang="en-US" altLang="zh-CN" sz="2000" dirty="0">
                <a:ea typeface="宋体" pitchFamily="2" charset="-122"/>
              </a:rPr>
              <a:t>5+4n   state: T *</a:t>
            </a:r>
          </a:p>
          <a:p>
            <a:pPr marL="742950" lvl="1" indent="-285750">
              <a:lnSpc>
                <a:spcPct val="90000"/>
              </a:lnSpc>
              <a:spcBef>
                <a:spcPct val="20000"/>
              </a:spcBef>
            </a:pPr>
            <a:r>
              <a:rPr lang="en-US" altLang="zh-CN" sz="2000" dirty="0">
                <a:ea typeface="宋体" pitchFamily="2" charset="-122"/>
              </a:rPr>
              <a:t>                </a:t>
            </a:r>
            <a:r>
              <a:rPr lang="en-US" altLang="zh-CN" sz="2000" dirty="0" smtClean="0">
                <a:ea typeface="宋体" pitchFamily="2" charset="-122"/>
              </a:rPr>
              <a:t>        </a:t>
            </a:r>
            <a:r>
              <a:rPr lang="en-US" altLang="zh-CN" sz="2000" dirty="0" err="1">
                <a:ea typeface="宋体" pitchFamily="2" charset="-122"/>
              </a:rPr>
              <a:t>val</a:t>
            </a:r>
            <a:r>
              <a:rPr lang="en-US" altLang="zh-CN" sz="2000" dirty="0">
                <a:ea typeface="宋体" pitchFamily="2" charset="-122"/>
              </a:rPr>
              <a:t>: 3 -       </a:t>
            </a:r>
            <a:r>
              <a:rPr lang="en-US" altLang="zh-CN" sz="2000" dirty="0" smtClean="0">
                <a:ea typeface="宋体" pitchFamily="2" charset="-122"/>
              </a:rPr>
              <a:t>    </a:t>
            </a:r>
            <a:r>
              <a:rPr lang="zh-CN" altLang="en-US" sz="2000" dirty="0" smtClean="0">
                <a:latin typeface="+mn-ea"/>
                <a:ea typeface="+mn-ea"/>
              </a:rPr>
              <a:t>移</a:t>
            </a:r>
            <a:r>
              <a:rPr lang="zh-CN" altLang="en-US" sz="2000" dirty="0">
                <a:latin typeface="+mn-ea"/>
                <a:ea typeface="+mn-ea"/>
              </a:rPr>
              <a:t>进</a:t>
            </a:r>
          </a:p>
          <a:p>
            <a:pPr marL="342900" indent="-342900">
              <a:lnSpc>
                <a:spcPct val="90000"/>
              </a:lnSpc>
              <a:spcBef>
                <a:spcPct val="20000"/>
              </a:spcBef>
              <a:buClr>
                <a:schemeClr val="accent1"/>
              </a:buClr>
              <a:buSzPct val="70000"/>
              <a:buFont typeface="Monotype Sorts" pitchFamily="2" charset="2"/>
              <a:buNone/>
            </a:pPr>
            <a:r>
              <a:rPr lang="zh-CN" altLang="en-US" sz="2000" b="0" dirty="0">
                <a:latin typeface="宋体" pitchFamily="2" charset="-122"/>
                <a:ea typeface="宋体" pitchFamily="2" charset="-122"/>
              </a:rPr>
              <a:t>  </a:t>
            </a:r>
            <a:r>
              <a:rPr lang="en-US" altLang="zh-CN" sz="2000" dirty="0">
                <a:ea typeface="宋体" pitchFamily="2" charset="-122"/>
              </a:rPr>
              <a:t>(6)   </a:t>
            </a:r>
            <a:r>
              <a:rPr lang="en-US" altLang="zh-CN" sz="2000" dirty="0" smtClean="0">
                <a:ea typeface="宋体" pitchFamily="2" charset="-122"/>
              </a:rPr>
              <a:t>     </a:t>
            </a:r>
            <a:r>
              <a:rPr lang="en-US" altLang="zh-CN" sz="2000" dirty="0">
                <a:ea typeface="宋体" pitchFamily="2" charset="-122"/>
              </a:rPr>
              <a:t>+4n   state: T * digit</a:t>
            </a:r>
          </a:p>
          <a:p>
            <a:pPr marL="742950" lvl="1" indent="-285750">
              <a:lnSpc>
                <a:spcPct val="90000"/>
              </a:lnSpc>
              <a:spcBef>
                <a:spcPct val="20000"/>
              </a:spcBef>
            </a:pPr>
            <a:r>
              <a:rPr lang="en-US" altLang="zh-CN" sz="2000" dirty="0">
                <a:ea typeface="宋体" pitchFamily="2" charset="-122"/>
              </a:rPr>
              <a:t>               </a:t>
            </a:r>
            <a:r>
              <a:rPr lang="en-US" altLang="zh-CN" sz="2000" dirty="0" smtClean="0">
                <a:ea typeface="宋体" pitchFamily="2" charset="-122"/>
              </a:rPr>
              <a:t>         </a:t>
            </a:r>
            <a:r>
              <a:rPr lang="en-US" altLang="zh-CN" sz="2000" dirty="0" err="1">
                <a:ea typeface="宋体" pitchFamily="2" charset="-122"/>
              </a:rPr>
              <a:t>val</a:t>
            </a:r>
            <a:r>
              <a:rPr lang="en-US" altLang="zh-CN" sz="2000" dirty="0">
                <a:ea typeface="宋体" pitchFamily="2" charset="-122"/>
              </a:rPr>
              <a:t>: 3 - 5     </a:t>
            </a:r>
            <a:r>
              <a:rPr lang="en-US" altLang="zh-CN" sz="2000" dirty="0" smtClean="0">
                <a:ea typeface="宋体" pitchFamily="2" charset="-122"/>
              </a:rPr>
              <a:t>   </a:t>
            </a:r>
            <a:r>
              <a:rPr lang="zh-CN" altLang="en-US" sz="2000" dirty="0" smtClean="0">
                <a:latin typeface="+mn-ea"/>
                <a:ea typeface="+mn-ea"/>
              </a:rPr>
              <a:t>归约</a:t>
            </a:r>
            <a:r>
              <a:rPr lang="zh-CN" altLang="en-US" sz="2000" dirty="0">
                <a:latin typeface="+mn-ea"/>
                <a:ea typeface="+mn-ea"/>
              </a:rPr>
              <a:t>，用</a:t>
            </a:r>
            <a:r>
              <a:rPr lang="en-US" altLang="zh-CN" sz="2000" dirty="0" err="1">
                <a:ea typeface="宋体" pitchFamily="2" charset="-122"/>
              </a:rPr>
              <a:t>F</a:t>
            </a:r>
            <a:r>
              <a:rPr lang="en-US" altLang="zh-CN" sz="2000" dirty="0" err="1">
                <a:ea typeface="宋体" pitchFamily="2" charset="-122"/>
                <a:sym typeface="Symbol" pitchFamily="18" charset="2"/>
              </a:rPr>
              <a:t></a:t>
            </a:r>
            <a:r>
              <a:rPr lang="en-US" altLang="zh-CN" sz="2000" dirty="0" err="1">
                <a:ea typeface="宋体" pitchFamily="2" charset="-122"/>
              </a:rPr>
              <a:t>digit</a:t>
            </a:r>
            <a:endParaRPr lang="en-US" altLang="zh-CN" sz="2000" dirty="0">
              <a:ea typeface="宋体" pitchFamily="2" charset="-122"/>
            </a:endParaRPr>
          </a:p>
          <a:p>
            <a:pPr marL="342900" indent="-342900">
              <a:lnSpc>
                <a:spcPct val="90000"/>
              </a:lnSpc>
              <a:spcBef>
                <a:spcPct val="20000"/>
              </a:spcBef>
              <a:buClr>
                <a:schemeClr val="accent1"/>
              </a:buClr>
              <a:buSzPct val="70000"/>
              <a:buFont typeface="Monotype Sorts" pitchFamily="2" charset="2"/>
              <a:buNone/>
            </a:pPr>
            <a:r>
              <a:rPr lang="en-US" altLang="zh-CN" sz="2000" b="0" dirty="0">
                <a:latin typeface="宋体" pitchFamily="2" charset="-122"/>
                <a:ea typeface="宋体" pitchFamily="2" charset="-122"/>
              </a:rPr>
              <a:t>  </a:t>
            </a:r>
            <a:r>
              <a:rPr lang="en-US" altLang="zh-CN" sz="2000" dirty="0">
                <a:ea typeface="宋体" pitchFamily="2" charset="-122"/>
              </a:rPr>
              <a:t>(7)     </a:t>
            </a:r>
            <a:r>
              <a:rPr lang="en-US" altLang="zh-CN" sz="2000" dirty="0" smtClean="0">
                <a:ea typeface="宋体" pitchFamily="2" charset="-122"/>
              </a:rPr>
              <a:t>   </a:t>
            </a:r>
            <a:r>
              <a:rPr lang="en-US" altLang="zh-CN" sz="2000" dirty="0">
                <a:ea typeface="宋体" pitchFamily="2" charset="-122"/>
              </a:rPr>
              <a:t>+4n   state: T * F</a:t>
            </a:r>
          </a:p>
          <a:p>
            <a:pPr marL="742950" lvl="1" indent="-285750">
              <a:lnSpc>
                <a:spcPct val="90000"/>
              </a:lnSpc>
              <a:spcBef>
                <a:spcPct val="20000"/>
              </a:spcBef>
            </a:pPr>
            <a:r>
              <a:rPr lang="en-US" altLang="zh-CN" sz="2000" dirty="0">
                <a:ea typeface="宋体" pitchFamily="2" charset="-122"/>
              </a:rPr>
              <a:t>                </a:t>
            </a:r>
            <a:r>
              <a:rPr lang="en-US" altLang="zh-CN" sz="2000" dirty="0" smtClean="0">
                <a:ea typeface="宋体" pitchFamily="2" charset="-122"/>
              </a:rPr>
              <a:t>        </a:t>
            </a:r>
            <a:r>
              <a:rPr lang="en-US" altLang="zh-CN" sz="2000" dirty="0" err="1">
                <a:ea typeface="宋体" pitchFamily="2" charset="-122"/>
              </a:rPr>
              <a:t>val</a:t>
            </a:r>
            <a:r>
              <a:rPr lang="en-US" altLang="zh-CN" sz="2000" dirty="0">
                <a:ea typeface="宋体" pitchFamily="2" charset="-122"/>
              </a:rPr>
              <a:t>: 3 - 5     </a:t>
            </a:r>
            <a:r>
              <a:rPr lang="en-US" altLang="zh-CN" sz="2000" dirty="0" smtClean="0">
                <a:ea typeface="宋体" pitchFamily="2" charset="-122"/>
              </a:rPr>
              <a:t>   </a:t>
            </a:r>
            <a:r>
              <a:rPr lang="zh-CN" altLang="en-US" sz="2000" dirty="0" smtClean="0">
                <a:latin typeface="+mn-ea"/>
                <a:ea typeface="+mn-ea"/>
              </a:rPr>
              <a:t>归约</a:t>
            </a:r>
            <a:r>
              <a:rPr lang="zh-CN" altLang="en-US" sz="2000" dirty="0">
                <a:latin typeface="+mn-ea"/>
                <a:ea typeface="+mn-ea"/>
              </a:rPr>
              <a:t>，用</a:t>
            </a:r>
            <a:r>
              <a:rPr lang="en-US" altLang="zh-CN" sz="2000" dirty="0">
                <a:ea typeface="宋体" pitchFamily="2" charset="-122"/>
              </a:rPr>
              <a:t>T</a:t>
            </a:r>
            <a:r>
              <a:rPr lang="en-US" altLang="zh-CN" sz="2000" dirty="0">
                <a:ea typeface="宋体" pitchFamily="2" charset="-122"/>
                <a:sym typeface="Symbol" pitchFamily="18" charset="2"/>
              </a:rPr>
              <a:t></a:t>
            </a:r>
            <a:r>
              <a:rPr lang="en-US" altLang="zh-CN" sz="2000" dirty="0">
                <a:ea typeface="宋体" pitchFamily="2" charset="-122"/>
              </a:rPr>
              <a:t>T*F</a:t>
            </a:r>
          </a:p>
          <a:p>
            <a:pPr marL="342900" indent="-342900">
              <a:lnSpc>
                <a:spcPct val="90000"/>
              </a:lnSpc>
              <a:spcBef>
                <a:spcPct val="20000"/>
              </a:spcBef>
              <a:buClr>
                <a:schemeClr val="accent1"/>
              </a:buClr>
              <a:buSzPct val="70000"/>
              <a:buFont typeface="Monotype Sorts" pitchFamily="2" charset="2"/>
              <a:buNone/>
            </a:pPr>
            <a:r>
              <a:rPr lang="en-US" altLang="zh-CN" sz="2000" dirty="0">
                <a:ea typeface="宋体" pitchFamily="2" charset="-122"/>
              </a:rPr>
              <a:t> </a:t>
            </a:r>
            <a:r>
              <a:rPr lang="en-US" altLang="zh-CN" sz="2000" dirty="0" smtClean="0">
                <a:ea typeface="宋体" pitchFamily="2" charset="-122"/>
              </a:rPr>
              <a:t>  </a:t>
            </a:r>
            <a:r>
              <a:rPr lang="en-US" altLang="zh-CN" sz="2000" dirty="0">
                <a:ea typeface="宋体" pitchFamily="2" charset="-122"/>
              </a:rPr>
              <a:t>(8)    </a:t>
            </a:r>
            <a:r>
              <a:rPr lang="en-US" altLang="zh-CN" sz="2000" dirty="0" smtClean="0">
                <a:ea typeface="宋体" pitchFamily="2" charset="-122"/>
              </a:rPr>
              <a:t>    </a:t>
            </a:r>
            <a:r>
              <a:rPr lang="en-US" altLang="zh-CN" sz="2000" dirty="0">
                <a:ea typeface="宋体" pitchFamily="2" charset="-122"/>
              </a:rPr>
              <a:t>+4n   state: T</a:t>
            </a:r>
          </a:p>
          <a:p>
            <a:pPr marL="742950" lvl="1" indent="-285750">
              <a:lnSpc>
                <a:spcPct val="90000"/>
              </a:lnSpc>
              <a:spcBef>
                <a:spcPct val="20000"/>
              </a:spcBef>
            </a:pPr>
            <a:r>
              <a:rPr lang="en-US" altLang="zh-CN" sz="2000" dirty="0">
                <a:ea typeface="宋体" pitchFamily="2" charset="-122"/>
              </a:rPr>
              <a:t>                 </a:t>
            </a:r>
            <a:r>
              <a:rPr lang="en-US" altLang="zh-CN" sz="2000" dirty="0" smtClean="0">
                <a:ea typeface="宋体" pitchFamily="2" charset="-122"/>
              </a:rPr>
              <a:t>       </a:t>
            </a:r>
            <a:r>
              <a:rPr lang="en-US" altLang="zh-CN" sz="2000" dirty="0" err="1" smtClean="0">
                <a:ea typeface="宋体" pitchFamily="2" charset="-122"/>
              </a:rPr>
              <a:t>val</a:t>
            </a:r>
            <a:r>
              <a:rPr lang="en-US" altLang="zh-CN" sz="2000" dirty="0">
                <a:ea typeface="宋体" pitchFamily="2" charset="-122"/>
              </a:rPr>
              <a:t>: 15        </a:t>
            </a:r>
            <a:r>
              <a:rPr lang="en-US" altLang="zh-CN" sz="2000" dirty="0" smtClean="0">
                <a:ea typeface="宋体" pitchFamily="2" charset="-122"/>
              </a:rPr>
              <a:t>   </a:t>
            </a:r>
            <a:r>
              <a:rPr lang="zh-CN" altLang="en-US" sz="2000" dirty="0" smtClean="0">
                <a:latin typeface="+mn-ea"/>
                <a:ea typeface="+mn-ea"/>
              </a:rPr>
              <a:t>归约</a:t>
            </a:r>
            <a:r>
              <a:rPr lang="zh-CN" altLang="en-US" sz="2000" dirty="0">
                <a:latin typeface="+mn-ea"/>
                <a:ea typeface="+mn-ea"/>
              </a:rPr>
              <a:t>，用</a:t>
            </a:r>
            <a:r>
              <a:rPr lang="en-US" altLang="zh-CN" sz="2000" dirty="0">
                <a:ea typeface="宋体" pitchFamily="2" charset="-122"/>
              </a:rPr>
              <a:t>E</a:t>
            </a:r>
            <a:r>
              <a:rPr lang="en-US" altLang="zh-CN" sz="2000" dirty="0">
                <a:ea typeface="宋体" pitchFamily="2" charset="-122"/>
                <a:sym typeface="Symbol" pitchFamily="18" charset="2"/>
              </a:rPr>
              <a:t></a:t>
            </a:r>
            <a:r>
              <a:rPr lang="en-US" altLang="zh-CN" sz="2000" dirty="0">
                <a:ea typeface="宋体" pitchFamily="2" charset="-122"/>
              </a:rPr>
              <a: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up)">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up)">
                                      <p:cBhvr>
                                        <p:cTn id="21" dur="500"/>
                                        <p:tgtEl>
                                          <p:spTgt spid="4">
                                            <p:txEl>
                                              <p:pRg st="3" end="3"/>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up)">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up)">
                                      <p:cBhvr>
                                        <p:cTn id="30" dur="500"/>
                                        <p:tgtEl>
                                          <p:spTgt spid="4">
                                            <p:txEl>
                                              <p:pRg st="5" end="5"/>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up)">
                                      <p:cBhvr>
                                        <p:cTn id="34" dur="5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up)">
                                      <p:cBhvr>
                                        <p:cTn id="39" dur="500"/>
                                        <p:tgtEl>
                                          <p:spTgt spid="4">
                                            <p:txEl>
                                              <p:pRg st="7" end="7"/>
                                            </p:txEl>
                                          </p:spTgt>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wipe(up)">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up)">
                                      <p:cBhvr>
                                        <p:cTn id="48" dur="500"/>
                                        <p:tgtEl>
                                          <p:spTgt spid="4">
                                            <p:txEl>
                                              <p:pRg st="9" end="9"/>
                                            </p:txEl>
                                          </p:spTgt>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wipe(up)">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wipe(up)">
                                      <p:cBhvr>
                                        <p:cTn id="57" dur="500"/>
                                        <p:tgtEl>
                                          <p:spTgt spid="4">
                                            <p:txEl>
                                              <p:pRg st="11" end="11"/>
                                            </p:txEl>
                                          </p:spTgt>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Effect transition="in" filter="wipe(up)">
                                      <p:cBhvr>
                                        <p:cTn id="61" dur="500"/>
                                        <p:tgtEl>
                                          <p:spTgt spid="4">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
                                            <p:txEl>
                                              <p:pRg st="13" end="13"/>
                                            </p:txEl>
                                          </p:spTgt>
                                        </p:tgtEl>
                                        <p:attrNameLst>
                                          <p:attrName>style.visibility</p:attrName>
                                        </p:attrNameLst>
                                      </p:cBhvr>
                                      <p:to>
                                        <p:strVal val="visible"/>
                                      </p:to>
                                    </p:set>
                                    <p:animEffect transition="in" filter="wipe(up)">
                                      <p:cBhvr>
                                        <p:cTn id="66" dur="500"/>
                                        <p:tgtEl>
                                          <p:spTgt spid="4">
                                            <p:txEl>
                                              <p:pRg st="13" end="13"/>
                                            </p:txEl>
                                          </p:spTgt>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4">
                                            <p:txEl>
                                              <p:pRg st="14" end="14"/>
                                            </p:txEl>
                                          </p:spTgt>
                                        </p:tgtEl>
                                        <p:attrNameLst>
                                          <p:attrName>style.visibility</p:attrName>
                                        </p:attrNameLst>
                                      </p:cBhvr>
                                      <p:to>
                                        <p:strVal val="visible"/>
                                      </p:to>
                                    </p:set>
                                    <p:animEffect transition="in" filter="wipe(up)">
                                      <p:cBhvr>
                                        <p:cTn id="70" dur="500"/>
                                        <p:tgtEl>
                                          <p:spTgt spid="4">
                                            <p:txEl>
                                              <p:pRg st="14" end="1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animEffect transition="in" filter="wipe(up)">
                                      <p:cBhvr>
                                        <p:cTn id="75" dur="500"/>
                                        <p:tgtEl>
                                          <p:spTgt spid="4">
                                            <p:txEl>
                                              <p:pRg st="15" end="15"/>
                                            </p:txEl>
                                          </p:spTgt>
                                        </p:tgtEl>
                                      </p:cBhvr>
                                    </p:animEffect>
                                  </p:childTnLst>
                                </p:cTn>
                              </p:par>
                            </p:childTnLst>
                          </p:cTn>
                        </p:par>
                        <p:par>
                          <p:cTn id="76" fill="hold">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animEffect transition="in" filter="wipe(up)">
                                      <p:cBhvr>
                                        <p:cTn id="79"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45</a:t>
            </a:fld>
            <a:endParaRPr lang="en-US" altLang="zh-CN"/>
          </a:p>
        </p:txBody>
      </p:sp>
      <p:sp>
        <p:nvSpPr>
          <p:cNvPr id="3" name="Rectangle 2"/>
          <p:cNvSpPr>
            <a:spLocks noChangeArrowheads="1"/>
          </p:cNvSpPr>
          <p:nvPr/>
        </p:nvSpPr>
        <p:spPr bwMode="auto">
          <a:xfrm>
            <a:off x="609600" y="152400"/>
            <a:ext cx="8335963" cy="533400"/>
          </a:xfrm>
          <a:prstGeom prst="rect">
            <a:avLst/>
          </a:prstGeom>
          <a:noFill/>
          <a:ln w="9525">
            <a:noFill/>
            <a:miter lim="800000"/>
            <a:headEnd/>
            <a:tailEnd/>
          </a:ln>
        </p:spPr>
        <p:txBody>
          <a:bodyPr anchor="ctr"/>
          <a:lstStyle/>
          <a:p>
            <a:r>
              <a:rPr lang="en-US" altLang="zh-CN" sz="2000" b="0" dirty="0">
                <a:latin typeface="宋体" pitchFamily="2" charset="-122"/>
                <a:ea typeface="宋体" pitchFamily="2" charset="-122"/>
              </a:rPr>
              <a:t> </a:t>
            </a:r>
            <a:r>
              <a:rPr lang="en-US" altLang="zh-CN" sz="2000" dirty="0">
                <a:ea typeface="宋体" pitchFamily="2" charset="-122"/>
              </a:rPr>
              <a:t>(8)      +4n   state: T</a:t>
            </a:r>
            <a:br>
              <a:rPr lang="en-US" altLang="zh-CN" sz="2000" dirty="0">
                <a:ea typeface="宋体" pitchFamily="2" charset="-122"/>
              </a:rPr>
            </a:br>
            <a:r>
              <a:rPr lang="en-US" altLang="zh-CN" sz="2000" dirty="0">
                <a:ea typeface="宋体" pitchFamily="2" charset="-122"/>
              </a:rPr>
              <a:t>                </a:t>
            </a:r>
            <a:r>
              <a:rPr lang="en-US" altLang="zh-CN" sz="2000" dirty="0" smtClean="0">
                <a:ea typeface="宋体" pitchFamily="2" charset="-122"/>
              </a:rPr>
              <a:t>          </a:t>
            </a:r>
            <a:r>
              <a:rPr lang="en-US" altLang="zh-CN" sz="2000" dirty="0" err="1">
                <a:ea typeface="宋体" pitchFamily="2" charset="-122"/>
              </a:rPr>
              <a:t>val</a:t>
            </a:r>
            <a:r>
              <a:rPr lang="en-US" altLang="zh-CN" sz="2000" dirty="0">
                <a:ea typeface="宋体" pitchFamily="2" charset="-122"/>
              </a:rPr>
              <a:t>: 15       </a:t>
            </a:r>
            <a:r>
              <a:rPr lang="en-US" altLang="zh-CN" sz="2000" dirty="0" smtClean="0">
                <a:ea typeface="宋体" pitchFamily="2" charset="-122"/>
              </a:rPr>
              <a:t>     </a:t>
            </a:r>
            <a:r>
              <a:rPr lang="zh-CN" altLang="en-US" sz="2000" dirty="0">
                <a:latin typeface="+mn-ea"/>
                <a:ea typeface="+mn-ea"/>
              </a:rPr>
              <a:t>归约，用</a:t>
            </a:r>
            <a:r>
              <a:rPr lang="en-US" altLang="zh-CN" sz="2000" dirty="0">
                <a:ea typeface="宋体" pitchFamily="2" charset="-122"/>
              </a:rPr>
              <a:t>E</a:t>
            </a:r>
            <a:r>
              <a:rPr lang="en-US" altLang="zh-CN" sz="2000" dirty="0">
                <a:ea typeface="宋体" pitchFamily="2" charset="-122"/>
                <a:sym typeface="Symbol" pitchFamily="18" charset="2"/>
              </a:rPr>
              <a:t></a:t>
            </a:r>
            <a:r>
              <a:rPr lang="en-US" altLang="zh-CN" sz="2000" dirty="0">
                <a:ea typeface="宋体" pitchFamily="2" charset="-122"/>
              </a:rPr>
              <a:t>T</a:t>
            </a:r>
          </a:p>
        </p:txBody>
      </p:sp>
      <p:sp>
        <p:nvSpPr>
          <p:cNvPr id="4" name="Rectangle 3"/>
          <p:cNvSpPr>
            <a:spLocks noChangeArrowheads="1"/>
          </p:cNvSpPr>
          <p:nvPr/>
        </p:nvSpPr>
        <p:spPr bwMode="auto">
          <a:xfrm>
            <a:off x="609600" y="685800"/>
            <a:ext cx="8335963" cy="59436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en-US" altLang="zh-CN" sz="2000" b="0" dirty="0">
                <a:latin typeface="宋体" pitchFamily="2" charset="-122"/>
                <a:ea typeface="宋体" pitchFamily="2" charset="-122"/>
              </a:rPr>
              <a:t> </a:t>
            </a:r>
            <a:r>
              <a:rPr lang="en-US" altLang="zh-CN" sz="2000" dirty="0">
                <a:ea typeface="宋体" pitchFamily="2" charset="-122"/>
              </a:rPr>
              <a:t>(9)      +4n   state: E</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                 </a:t>
            </a:r>
            <a:r>
              <a:rPr lang="en-US" altLang="zh-CN" sz="2000" dirty="0" smtClean="0">
                <a:ea typeface="宋体" pitchFamily="2" charset="-122"/>
              </a:rPr>
              <a:t>         </a:t>
            </a:r>
            <a:r>
              <a:rPr lang="en-US" altLang="zh-CN" sz="2000" dirty="0">
                <a:ea typeface="宋体" pitchFamily="2" charset="-122"/>
              </a:rPr>
              <a:t>val:15          </a:t>
            </a:r>
            <a:r>
              <a:rPr lang="en-US" altLang="zh-CN" sz="2000" dirty="0" smtClean="0">
                <a:ea typeface="宋体" pitchFamily="2" charset="-122"/>
              </a:rPr>
              <a:t>   </a:t>
            </a:r>
            <a:r>
              <a:rPr lang="zh-CN" altLang="en-US" sz="2000" dirty="0" smtClean="0">
                <a:latin typeface="+mn-ea"/>
                <a:ea typeface="+mn-ea"/>
              </a:rPr>
              <a:t>移</a:t>
            </a:r>
            <a:r>
              <a:rPr lang="zh-CN" altLang="en-US" sz="2000" dirty="0">
                <a:latin typeface="+mn-ea"/>
                <a:ea typeface="+mn-ea"/>
              </a:rPr>
              <a:t>进</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(10)    </a:t>
            </a:r>
            <a:r>
              <a:rPr lang="en-US" altLang="zh-CN" sz="2000" dirty="0" smtClean="0">
                <a:ea typeface="宋体" pitchFamily="2" charset="-122"/>
              </a:rPr>
              <a:t>    </a:t>
            </a:r>
            <a:r>
              <a:rPr lang="en-US" altLang="zh-CN" sz="2000" dirty="0">
                <a:ea typeface="宋体" pitchFamily="2" charset="-122"/>
              </a:rPr>
              <a:t>4n   state: E +</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                 </a:t>
            </a:r>
            <a:r>
              <a:rPr lang="en-US" altLang="zh-CN" sz="2000" dirty="0" smtClean="0">
                <a:ea typeface="宋体" pitchFamily="2" charset="-122"/>
              </a:rPr>
              <a:t>         </a:t>
            </a:r>
            <a:r>
              <a:rPr lang="en-US" altLang="zh-CN" sz="2000" dirty="0">
                <a:ea typeface="宋体" pitchFamily="2" charset="-122"/>
              </a:rPr>
              <a:t>val:15 -        </a:t>
            </a:r>
            <a:r>
              <a:rPr lang="en-US" altLang="zh-CN" sz="2000" dirty="0" smtClean="0">
                <a:ea typeface="宋体" pitchFamily="2" charset="-122"/>
              </a:rPr>
              <a:t>   </a:t>
            </a:r>
            <a:r>
              <a:rPr lang="zh-CN" altLang="en-US" sz="2000" dirty="0" smtClean="0">
                <a:latin typeface="+mn-ea"/>
                <a:ea typeface="+mn-ea"/>
              </a:rPr>
              <a:t>移</a:t>
            </a:r>
            <a:r>
              <a:rPr lang="zh-CN" altLang="en-US" sz="2000" dirty="0">
                <a:latin typeface="+mn-ea"/>
                <a:ea typeface="+mn-ea"/>
              </a:rPr>
              <a:t>进</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(11)    </a:t>
            </a:r>
            <a:r>
              <a:rPr lang="en-US" altLang="zh-CN" sz="2000" dirty="0" smtClean="0">
                <a:ea typeface="宋体" pitchFamily="2" charset="-122"/>
              </a:rPr>
              <a:t>      </a:t>
            </a:r>
            <a:r>
              <a:rPr lang="en-US" altLang="zh-CN" sz="2000" dirty="0">
                <a:ea typeface="宋体" pitchFamily="2" charset="-122"/>
              </a:rPr>
              <a:t>n   state: E + digit</a:t>
            </a:r>
            <a:endParaRPr lang="en-US" altLang="zh-CN" sz="1800" dirty="0">
              <a:ea typeface="宋体" pitchFamily="2" charset="-122"/>
            </a:endParaRP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               </a:t>
            </a:r>
            <a:r>
              <a:rPr lang="en-US" altLang="zh-CN" sz="2000" dirty="0" smtClean="0">
                <a:ea typeface="宋体" pitchFamily="2" charset="-122"/>
              </a:rPr>
              <a:t>           </a:t>
            </a:r>
            <a:r>
              <a:rPr lang="en-US" altLang="zh-CN" sz="2000" dirty="0">
                <a:ea typeface="宋体" pitchFamily="2" charset="-122"/>
              </a:rPr>
              <a:t>val:15 - 4      </a:t>
            </a:r>
            <a:r>
              <a:rPr lang="en-US" altLang="zh-CN" sz="2000" dirty="0" smtClean="0">
                <a:ea typeface="宋体" pitchFamily="2" charset="-122"/>
              </a:rPr>
              <a:t>  </a:t>
            </a:r>
            <a:r>
              <a:rPr lang="zh-CN" altLang="en-US" sz="2000" dirty="0" smtClean="0">
                <a:latin typeface="+mn-ea"/>
                <a:ea typeface="+mn-ea"/>
              </a:rPr>
              <a:t>归约</a:t>
            </a:r>
            <a:r>
              <a:rPr lang="zh-CN" altLang="en-US" sz="2000" dirty="0">
                <a:latin typeface="+mn-ea"/>
                <a:ea typeface="+mn-ea"/>
              </a:rPr>
              <a:t>，用</a:t>
            </a:r>
            <a:r>
              <a:rPr lang="en-US" altLang="zh-CN" sz="2000" dirty="0" err="1">
                <a:ea typeface="宋体" pitchFamily="2" charset="-122"/>
              </a:rPr>
              <a:t>F</a:t>
            </a:r>
            <a:r>
              <a:rPr lang="en-US" altLang="zh-CN" sz="2000" dirty="0" err="1">
                <a:ea typeface="宋体" pitchFamily="2" charset="-122"/>
                <a:sym typeface="Symbol" pitchFamily="18" charset="2"/>
              </a:rPr>
              <a:t></a:t>
            </a:r>
            <a:r>
              <a:rPr lang="en-US" altLang="zh-CN" sz="2000" dirty="0" err="1">
                <a:ea typeface="宋体" pitchFamily="2" charset="-122"/>
              </a:rPr>
              <a:t>digit</a:t>
            </a:r>
            <a:endParaRPr lang="en-US" altLang="zh-CN" sz="2000" dirty="0">
              <a:ea typeface="宋体" pitchFamily="2" charset="-122"/>
            </a:endParaRP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(12)     </a:t>
            </a:r>
            <a:r>
              <a:rPr lang="en-US" altLang="zh-CN" sz="2000" dirty="0" smtClean="0">
                <a:ea typeface="宋体" pitchFamily="2" charset="-122"/>
              </a:rPr>
              <a:t>     </a:t>
            </a:r>
            <a:r>
              <a:rPr lang="en-US" altLang="zh-CN" sz="2000" dirty="0">
                <a:ea typeface="宋体" pitchFamily="2" charset="-122"/>
              </a:rPr>
              <a:t>n   state: E + F</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               </a:t>
            </a:r>
            <a:r>
              <a:rPr lang="en-US" altLang="zh-CN" sz="2000" dirty="0" smtClean="0">
                <a:ea typeface="宋体" pitchFamily="2" charset="-122"/>
              </a:rPr>
              <a:t>           </a:t>
            </a:r>
            <a:r>
              <a:rPr lang="en-US" altLang="zh-CN" sz="2000" dirty="0">
                <a:ea typeface="宋体" pitchFamily="2" charset="-122"/>
              </a:rPr>
              <a:t>val:15 - 4      </a:t>
            </a:r>
            <a:r>
              <a:rPr lang="en-US" altLang="zh-CN" sz="2000" dirty="0" smtClean="0">
                <a:ea typeface="宋体" pitchFamily="2" charset="-122"/>
              </a:rPr>
              <a:t>  </a:t>
            </a:r>
            <a:r>
              <a:rPr lang="zh-CN" altLang="en-US" sz="2000" dirty="0" smtClean="0">
                <a:latin typeface="+mn-ea"/>
                <a:ea typeface="+mn-ea"/>
              </a:rPr>
              <a:t>归约</a:t>
            </a:r>
            <a:r>
              <a:rPr lang="zh-CN" altLang="en-US" sz="2000" dirty="0">
                <a:latin typeface="+mn-ea"/>
                <a:ea typeface="+mn-ea"/>
              </a:rPr>
              <a:t>，用</a:t>
            </a:r>
            <a:r>
              <a:rPr lang="en-US" altLang="zh-CN" sz="2000" dirty="0">
                <a:ea typeface="宋体" pitchFamily="2" charset="-122"/>
              </a:rPr>
              <a:t>T</a:t>
            </a:r>
            <a:r>
              <a:rPr lang="en-US" altLang="zh-CN" sz="2000" dirty="0">
                <a:ea typeface="宋体" pitchFamily="2" charset="-122"/>
                <a:sym typeface="Symbol" pitchFamily="18" charset="2"/>
              </a:rPr>
              <a:t></a:t>
            </a:r>
            <a:r>
              <a:rPr lang="en-US" altLang="zh-CN" sz="2000" dirty="0">
                <a:ea typeface="宋体" pitchFamily="2" charset="-122"/>
              </a:rPr>
              <a:t>F</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(13)   </a:t>
            </a:r>
            <a:r>
              <a:rPr lang="en-US" altLang="zh-CN" sz="2000" dirty="0" smtClean="0">
                <a:ea typeface="宋体" pitchFamily="2" charset="-122"/>
              </a:rPr>
              <a:t>       </a:t>
            </a:r>
            <a:r>
              <a:rPr lang="en-US" altLang="zh-CN" sz="2000" dirty="0">
                <a:ea typeface="宋体" pitchFamily="2" charset="-122"/>
              </a:rPr>
              <a:t>n   state: E + T</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                 </a:t>
            </a:r>
            <a:r>
              <a:rPr lang="en-US" altLang="zh-CN" sz="2000" dirty="0" smtClean="0">
                <a:ea typeface="宋体" pitchFamily="2" charset="-122"/>
              </a:rPr>
              <a:t>         </a:t>
            </a:r>
            <a:r>
              <a:rPr lang="en-US" altLang="zh-CN" sz="2000" dirty="0">
                <a:ea typeface="宋体" pitchFamily="2" charset="-122"/>
              </a:rPr>
              <a:t>val:15 - 4      </a:t>
            </a:r>
            <a:r>
              <a:rPr lang="en-US" altLang="zh-CN" sz="2000" dirty="0" smtClean="0">
                <a:ea typeface="宋体" pitchFamily="2" charset="-122"/>
              </a:rPr>
              <a:t>  </a:t>
            </a:r>
            <a:r>
              <a:rPr lang="zh-CN" altLang="en-US" sz="2000" dirty="0" smtClean="0">
                <a:latin typeface="+mn-ea"/>
                <a:ea typeface="+mn-ea"/>
              </a:rPr>
              <a:t>归约</a:t>
            </a:r>
            <a:r>
              <a:rPr lang="zh-CN" altLang="en-US" sz="2000" dirty="0">
                <a:latin typeface="+mn-ea"/>
                <a:ea typeface="+mn-ea"/>
              </a:rPr>
              <a:t>，用</a:t>
            </a:r>
            <a:r>
              <a:rPr lang="en-US" altLang="zh-CN" sz="2000" dirty="0">
                <a:ea typeface="宋体" pitchFamily="2" charset="-122"/>
              </a:rPr>
              <a:t>E</a:t>
            </a:r>
            <a:r>
              <a:rPr lang="en-US" altLang="zh-CN" sz="2000" dirty="0">
                <a:ea typeface="宋体" pitchFamily="2" charset="-122"/>
                <a:sym typeface="Symbol" pitchFamily="18" charset="2"/>
              </a:rPr>
              <a:t></a:t>
            </a:r>
            <a:r>
              <a:rPr lang="en-US" altLang="zh-CN" sz="2000" dirty="0">
                <a:ea typeface="宋体" pitchFamily="2" charset="-122"/>
              </a:rPr>
              <a:t>E+T</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(14)      </a:t>
            </a:r>
            <a:r>
              <a:rPr lang="en-US" altLang="zh-CN" sz="2000" dirty="0" smtClean="0">
                <a:ea typeface="宋体" pitchFamily="2" charset="-122"/>
              </a:rPr>
              <a:t>    </a:t>
            </a:r>
            <a:r>
              <a:rPr lang="en-US" altLang="zh-CN" sz="2000" dirty="0">
                <a:ea typeface="宋体" pitchFamily="2" charset="-122"/>
              </a:rPr>
              <a:t>n   state: E</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              </a:t>
            </a:r>
            <a:r>
              <a:rPr lang="en-US" altLang="zh-CN" sz="2000" dirty="0" smtClean="0">
                <a:ea typeface="宋体" pitchFamily="2" charset="-122"/>
              </a:rPr>
              <a:t>            </a:t>
            </a:r>
            <a:r>
              <a:rPr lang="en-US" altLang="zh-CN" sz="2000" dirty="0">
                <a:ea typeface="宋体" pitchFamily="2" charset="-122"/>
              </a:rPr>
              <a:t>val:19          </a:t>
            </a:r>
            <a:r>
              <a:rPr lang="en-US" altLang="zh-CN" sz="2000" dirty="0" smtClean="0">
                <a:ea typeface="宋体" pitchFamily="2" charset="-122"/>
              </a:rPr>
              <a:t>   </a:t>
            </a:r>
            <a:r>
              <a:rPr lang="zh-CN" altLang="en-US" sz="2000" dirty="0" smtClean="0">
                <a:latin typeface="+mn-ea"/>
                <a:ea typeface="+mn-ea"/>
              </a:rPr>
              <a:t>移</a:t>
            </a:r>
            <a:r>
              <a:rPr lang="zh-CN" altLang="en-US" sz="2000" dirty="0">
                <a:latin typeface="+mn-ea"/>
                <a:ea typeface="+mn-ea"/>
              </a:rPr>
              <a:t>进</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(15)     </a:t>
            </a:r>
            <a:r>
              <a:rPr lang="en-US" altLang="zh-CN" sz="2000" dirty="0" smtClean="0">
                <a:ea typeface="宋体" pitchFamily="2" charset="-122"/>
              </a:rPr>
              <a:t>          </a:t>
            </a:r>
            <a:r>
              <a:rPr lang="en-US" altLang="zh-CN" sz="2000" dirty="0">
                <a:ea typeface="宋体" pitchFamily="2" charset="-122"/>
              </a:rPr>
              <a:t>state: E n</a:t>
            </a:r>
          </a:p>
          <a:p>
            <a:pPr marL="342900" indent="-342900">
              <a:spcBef>
                <a:spcPct val="20000"/>
              </a:spcBef>
              <a:buClr>
                <a:schemeClr val="accent1"/>
              </a:buClr>
              <a:buSzPct val="70000"/>
              <a:buFont typeface="Monotype Sorts" pitchFamily="2" charset="2"/>
              <a:buNone/>
            </a:pPr>
            <a:r>
              <a:rPr lang="en-US" altLang="zh-CN" sz="2000" dirty="0">
                <a:ea typeface="宋体" pitchFamily="2" charset="-122"/>
              </a:rPr>
              <a:t>                 </a:t>
            </a:r>
            <a:r>
              <a:rPr lang="en-US" altLang="zh-CN" sz="2000" dirty="0" smtClean="0">
                <a:ea typeface="宋体" pitchFamily="2" charset="-122"/>
              </a:rPr>
              <a:t>         </a:t>
            </a:r>
            <a:r>
              <a:rPr lang="en-US" altLang="zh-CN" sz="2000" dirty="0">
                <a:ea typeface="宋体" pitchFamily="2" charset="-122"/>
              </a:rPr>
              <a:t>val:19 -      </a:t>
            </a:r>
            <a:r>
              <a:rPr lang="en-US" altLang="zh-CN" sz="2000" dirty="0" smtClean="0">
                <a:ea typeface="宋体" pitchFamily="2" charset="-122"/>
              </a:rPr>
              <a:t>    </a:t>
            </a:r>
            <a:r>
              <a:rPr lang="zh-CN" altLang="en-US" sz="2000" dirty="0">
                <a:latin typeface="+mn-ea"/>
                <a:ea typeface="+mn-ea"/>
              </a:rPr>
              <a:t>归约，用</a:t>
            </a:r>
            <a:r>
              <a:rPr lang="en-US" altLang="zh-CN" sz="2000" dirty="0" err="1">
                <a:ea typeface="宋体" pitchFamily="2" charset="-122"/>
              </a:rPr>
              <a:t>L</a:t>
            </a:r>
            <a:r>
              <a:rPr lang="en-US" altLang="zh-CN" sz="2000" dirty="0" err="1">
                <a:ea typeface="宋体" pitchFamily="2" charset="-122"/>
                <a:sym typeface="Symbol" pitchFamily="18" charset="2"/>
              </a:rPr>
              <a:t></a:t>
            </a:r>
            <a:r>
              <a:rPr lang="en-US" altLang="zh-CN" sz="2000" dirty="0" err="1">
                <a:ea typeface="宋体" pitchFamily="2" charset="-122"/>
              </a:rPr>
              <a:t>En</a:t>
            </a:r>
            <a:endParaRPr lang="en-US" altLang="zh-CN" sz="2000" dirty="0">
              <a:ea typeface="宋体" pitchFamily="2" charset="-122"/>
            </a:endParaRPr>
          </a:p>
          <a:p>
            <a:pPr marL="342900" indent="-342900">
              <a:spcBef>
                <a:spcPct val="20000"/>
              </a:spcBef>
              <a:buClr>
                <a:schemeClr val="accent1"/>
              </a:buClr>
              <a:buSzPct val="70000"/>
              <a:buFont typeface="Monotype Sorts" pitchFamily="2" charset="2"/>
              <a:buNone/>
            </a:pPr>
            <a:r>
              <a:rPr lang="en-US" altLang="zh-CN" sz="2000" dirty="0">
                <a:ea typeface="+mn-ea"/>
              </a:rPr>
              <a:t>(16)        </a:t>
            </a:r>
            <a:r>
              <a:rPr lang="en-US" altLang="zh-CN" sz="2000" dirty="0" smtClean="0">
                <a:ea typeface="+mn-ea"/>
              </a:rPr>
              <a:t>       </a:t>
            </a:r>
            <a:r>
              <a:rPr lang="en-US" altLang="zh-CN" sz="2000" dirty="0">
                <a:ea typeface="+mn-ea"/>
              </a:rPr>
              <a:t>state: L</a:t>
            </a:r>
          </a:p>
          <a:p>
            <a:pPr marL="342900" indent="-342900">
              <a:spcBef>
                <a:spcPct val="20000"/>
              </a:spcBef>
              <a:buClr>
                <a:schemeClr val="accent1"/>
              </a:buClr>
              <a:buSzPct val="70000"/>
              <a:buFont typeface="Monotype Sorts" pitchFamily="2" charset="2"/>
              <a:buNone/>
            </a:pPr>
            <a:r>
              <a:rPr lang="en-US" altLang="zh-CN" sz="2000" dirty="0">
                <a:ea typeface="+mn-ea"/>
              </a:rPr>
              <a:t>               </a:t>
            </a:r>
            <a:r>
              <a:rPr lang="en-US" altLang="zh-CN" sz="2000" dirty="0" smtClean="0">
                <a:ea typeface="+mn-ea"/>
              </a:rPr>
              <a:t>           </a:t>
            </a:r>
            <a:r>
              <a:rPr lang="en-US" altLang="zh-CN" sz="2000" dirty="0">
                <a:ea typeface="+mn-ea"/>
              </a:rPr>
              <a:t>val:19         </a:t>
            </a:r>
            <a:r>
              <a:rPr lang="en-US" altLang="zh-CN" sz="2000" dirty="0" smtClean="0">
                <a:ea typeface="+mn-ea"/>
              </a:rPr>
              <a:t>   </a:t>
            </a:r>
            <a:r>
              <a:rPr lang="zh-CN" altLang="en-US" sz="2000" dirty="0">
                <a:latin typeface="+mn-ea"/>
                <a:ea typeface="+mn-ea"/>
              </a:rPr>
              <a:t>接受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0467027C-8FA6-474F-8594-69BB1CF9AE40}" type="slidenum">
              <a:rPr lang="en-US" altLang="zh-CN" sz="1400" b="0" smtClean="0">
                <a:latin typeface="Times New Roman" pitchFamily="18" charset="0"/>
              </a:rPr>
              <a:pPr eaLnBrk="1" hangingPunct="1"/>
              <a:t>46</a:t>
            </a:fld>
            <a:endParaRPr lang="en-US" altLang="zh-CN" sz="1400" b="0" smtClean="0">
              <a:latin typeface="Times New Roman" pitchFamily="18" charset="0"/>
            </a:endParaRPr>
          </a:p>
        </p:txBody>
      </p:sp>
      <p:sp>
        <p:nvSpPr>
          <p:cNvPr id="39939" name="Rectangle 2"/>
          <p:cNvSpPr>
            <a:spLocks noGrp="1" noChangeArrowheads="1"/>
          </p:cNvSpPr>
          <p:nvPr>
            <p:ph type="title"/>
          </p:nvPr>
        </p:nvSpPr>
        <p:spPr/>
        <p:txBody>
          <a:bodyPr/>
          <a:lstStyle/>
          <a:p>
            <a:pPr eaLnBrk="1" hangingPunct="1"/>
            <a:r>
              <a:rPr lang="en-US" altLang="zh-CN" sz="3200" dirty="0"/>
              <a:t>5.2.1 </a:t>
            </a:r>
            <a:r>
              <a:rPr lang="zh-CN" altLang="zh-CN" sz="3200" dirty="0" smtClean="0"/>
              <a:t>为</a:t>
            </a:r>
            <a:r>
              <a:rPr lang="zh-CN" altLang="zh-CN" sz="3200" dirty="0"/>
              <a:t>表达式构造语法树的语法制导定义</a:t>
            </a:r>
            <a:endParaRPr lang="en-US" altLang="zh-CN" sz="3200" dirty="0"/>
          </a:p>
        </p:txBody>
      </p:sp>
      <p:sp>
        <p:nvSpPr>
          <p:cNvPr id="220163" name="Rectangle 3"/>
          <p:cNvSpPr>
            <a:spLocks noGrp="1" noChangeArrowheads="1"/>
          </p:cNvSpPr>
          <p:nvPr>
            <p:ph type="body" idx="1"/>
          </p:nvPr>
        </p:nvSpPr>
        <p:spPr/>
        <p:txBody>
          <a:bodyPr/>
          <a:lstStyle/>
          <a:p>
            <a:pPr eaLnBrk="1" hangingPunct="1"/>
            <a:r>
              <a:rPr lang="zh-CN" altLang="en-US" dirty="0" smtClean="0">
                <a:latin typeface="宋体" pitchFamily="2" charset="-122"/>
              </a:rPr>
              <a:t>抽象语法：把语法规则中对语义无关紧要的具体规定去掉，剩下来的本质性的东西称为抽象语法。</a:t>
            </a:r>
            <a:endParaRPr lang="en-US" altLang="zh-CN" dirty="0" smtClean="0">
              <a:latin typeface="宋体" pitchFamily="2" charset="-122"/>
            </a:endParaRPr>
          </a:p>
          <a:p>
            <a:pPr eaLnBrk="1" hangingPunct="1"/>
            <a:r>
              <a:rPr lang="zh-CN" altLang="en-US" dirty="0" smtClean="0">
                <a:latin typeface="宋体" pitchFamily="2" charset="-122"/>
              </a:rPr>
              <a:t>如：</a:t>
            </a:r>
          </a:p>
          <a:p>
            <a:pPr lvl="1" eaLnBrk="1" hangingPunct="1"/>
            <a:r>
              <a:rPr lang="zh-CN" altLang="en-US" dirty="0" smtClean="0">
                <a:latin typeface="宋体" pitchFamily="2" charset="-122"/>
              </a:rPr>
              <a:t>赋值语句：</a:t>
            </a:r>
            <a:r>
              <a:rPr lang="en-US" altLang="zh-CN" dirty="0" smtClean="0">
                <a:latin typeface="Verdana" pitchFamily="34" charset="0"/>
              </a:rPr>
              <a:t>x=y</a:t>
            </a:r>
            <a:r>
              <a:rPr lang="zh-CN" altLang="en-US" dirty="0" smtClean="0">
                <a:latin typeface="Verdana" pitchFamily="34" charset="0"/>
              </a:rPr>
              <a:t>、</a:t>
            </a:r>
            <a:r>
              <a:rPr lang="en-US" altLang="zh-CN" dirty="0" smtClean="0">
                <a:latin typeface="Verdana" pitchFamily="34" charset="0"/>
              </a:rPr>
              <a:t>x:=y</a:t>
            </a:r>
            <a:r>
              <a:rPr lang="zh-CN" altLang="en-US" dirty="0" smtClean="0">
                <a:latin typeface="Verdana" pitchFamily="34" charset="0"/>
              </a:rPr>
              <a:t>、或</a:t>
            </a:r>
            <a:r>
              <a:rPr lang="en-US" altLang="zh-CN" dirty="0" err="1" smtClean="0">
                <a:latin typeface="Verdana" pitchFamily="34" charset="0"/>
              </a:rPr>
              <a:t>y</a:t>
            </a:r>
            <a:r>
              <a:rPr lang="en-US" altLang="zh-CN" dirty="0" err="1" smtClean="0">
                <a:latin typeface="Verdana" pitchFamily="34" charset="0"/>
                <a:sym typeface="Symbol" pitchFamily="18" charset="2"/>
              </a:rPr>
              <a:t></a:t>
            </a:r>
            <a:r>
              <a:rPr lang="en-US" altLang="zh-CN" dirty="0" err="1" smtClean="0">
                <a:latin typeface="Verdana" pitchFamily="34" charset="0"/>
              </a:rPr>
              <a:t>x</a:t>
            </a:r>
            <a:endParaRPr lang="en-US" altLang="zh-CN" dirty="0" smtClean="0">
              <a:latin typeface="Verdana" pitchFamily="34" charset="0"/>
            </a:endParaRPr>
          </a:p>
          <a:p>
            <a:pPr lvl="1" eaLnBrk="1" hangingPunct="1"/>
            <a:r>
              <a:rPr lang="zh-CN" altLang="en-US" dirty="0" smtClean="0">
                <a:latin typeface="宋体" pitchFamily="2" charset="-122"/>
              </a:rPr>
              <a:t>抽象形式：</a:t>
            </a:r>
            <a:r>
              <a:rPr lang="en-US" altLang="zh-CN" dirty="0" smtClean="0">
                <a:latin typeface="Verdana" pitchFamily="34" charset="0"/>
              </a:rPr>
              <a:t>assignment(</a:t>
            </a:r>
            <a:r>
              <a:rPr lang="en-US" altLang="zh-CN" dirty="0" err="1" smtClean="0">
                <a:latin typeface="Verdana" pitchFamily="34" charset="0"/>
              </a:rPr>
              <a:t>variable,expression</a:t>
            </a:r>
            <a:r>
              <a:rPr lang="en-US" altLang="zh-CN" dirty="0" smtClean="0">
                <a:latin typeface="Verdana" pitchFamily="34" charset="0"/>
              </a:rPr>
              <a:t>)</a:t>
            </a:r>
          </a:p>
          <a:p>
            <a:pPr eaLnBrk="1" hangingPunct="1"/>
            <a:r>
              <a:rPr lang="zh-CN" altLang="en-US" dirty="0" smtClean="0">
                <a:latin typeface="宋体" pitchFamily="2" charset="-122"/>
              </a:rPr>
              <a:t>语法树：</a:t>
            </a:r>
          </a:p>
          <a:p>
            <a:pPr lvl="1" eaLnBrk="1" hangingPunct="1"/>
            <a:r>
              <a:rPr lang="zh-CN" altLang="en-US" dirty="0" smtClean="0">
                <a:latin typeface="宋体" pitchFamily="2" charset="-122"/>
              </a:rPr>
              <a:t>分析树的抽象（或压缩）形式。</a:t>
            </a:r>
          </a:p>
          <a:p>
            <a:pPr lvl="1" eaLnBrk="1" hangingPunct="1"/>
            <a:r>
              <a:rPr lang="zh-CN" altLang="en-US" dirty="0" smtClean="0">
                <a:latin typeface="宋体" pitchFamily="2" charset="-122"/>
              </a:rPr>
              <a:t>也称为语法结构树或结构树。</a:t>
            </a:r>
          </a:p>
          <a:p>
            <a:pPr lvl="1" eaLnBrk="1" hangingPunct="1"/>
            <a:r>
              <a:rPr lang="zh-CN" altLang="en-US" dirty="0" smtClean="0">
                <a:solidFill>
                  <a:srgbClr val="0000FF"/>
                </a:solidFill>
                <a:latin typeface="宋体" pitchFamily="2" charset="-122"/>
              </a:rPr>
              <a:t>内部结点</a:t>
            </a:r>
            <a:r>
              <a:rPr lang="zh-CN" altLang="en-US" dirty="0" smtClean="0">
                <a:latin typeface="宋体" pitchFamily="2" charset="-122"/>
              </a:rPr>
              <a:t>表示运算符号，其</a:t>
            </a:r>
            <a:r>
              <a:rPr lang="zh-CN" altLang="en-US" dirty="0" smtClean="0">
                <a:solidFill>
                  <a:srgbClr val="0000FF"/>
                </a:solidFill>
                <a:latin typeface="宋体" pitchFamily="2" charset="-122"/>
              </a:rPr>
              <a:t>子结点</a:t>
            </a:r>
            <a:r>
              <a:rPr lang="zh-CN" altLang="en-US" dirty="0" smtClean="0">
                <a:latin typeface="宋体" pitchFamily="2" charset="-122"/>
              </a:rPr>
              <a:t>表示它的运算分量。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wipe(up)">
                                      <p:cBhvr>
                                        <p:cTn id="7" dur="500"/>
                                        <p:tgtEl>
                                          <p:spTgt spid="220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0163">
                                            <p:txEl>
                                              <p:pRg st="1" end="1"/>
                                            </p:txEl>
                                          </p:spTgt>
                                        </p:tgtEl>
                                        <p:attrNameLst>
                                          <p:attrName>style.visibility</p:attrName>
                                        </p:attrNameLst>
                                      </p:cBhvr>
                                      <p:to>
                                        <p:strVal val="visible"/>
                                      </p:to>
                                    </p:set>
                                    <p:animEffect transition="in" filter="wipe(up)">
                                      <p:cBhvr>
                                        <p:cTn id="12" dur="500"/>
                                        <p:tgtEl>
                                          <p:spTgt spid="220163">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20163">
                                            <p:txEl>
                                              <p:pRg st="2" end="2"/>
                                            </p:txEl>
                                          </p:spTgt>
                                        </p:tgtEl>
                                        <p:attrNameLst>
                                          <p:attrName>style.visibility</p:attrName>
                                        </p:attrNameLst>
                                      </p:cBhvr>
                                      <p:to>
                                        <p:strVal val="visible"/>
                                      </p:to>
                                    </p:set>
                                    <p:animEffect transition="in" filter="wipe(up)">
                                      <p:cBhvr>
                                        <p:cTn id="16" dur="500"/>
                                        <p:tgtEl>
                                          <p:spTgt spid="220163">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20163">
                                            <p:txEl>
                                              <p:pRg st="3" end="3"/>
                                            </p:txEl>
                                          </p:spTgt>
                                        </p:tgtEl>
                                        <p:attrNameLst>
                                          <p:attrName>style.visibility</p:attrName>
                                        </p:attrNameLst>
                                      </p:cBhvr>
                                      <p:to>
                                        <p:strVal val="visible"/>
                                      </p:to>
                                    </p:set>
                                    <p:animEffect transition="in" filter="wipe(up)">
                                      <p:cBhvr>
                                        <p:cTn id="20" dur="500"/>
                                        <p:tgtEl>
                                          <p:spTgt spid="22016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0163">
                                            <p:txEl>
                                              <p:pRg st="4" end="4"/>
                                            </p:txEl>
                                          </p:spTgt>
                                        </p:tgtEl>
                                        <p:attrNameLst>
                                          <p:attrName>style.visibility</p:attrName>
                                        </p:attrNameLst>
                                      </p:cBhvr>
                                      <p:to>
                                        <p:strVal val="visible"/>
                                      </p:to>
                                    </p:set>
                                    <p:animEffect transition="in" filter="wipe(up)">
                                      <p:cBhvr>
                                        <p:cTn id="25" dur="500"/>
                                        <p:tgtEl>
                                          <p:spTgt spid="220163">
                                            <p:txEl>
                                              <p:pRg st="4" end="4"/>
                                            </p:txEl>
                                          </p:spTgt>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20163">
                                            <p:txEl>
                                              <p:pRg st="5" end="5"/>
                                            </p:txEl>
                                          </p:spTgt>
                                        </p:tgtEl>
                                        <p:attrNameLst>
                                          <p:attrName>style.visibility</p:attrName>
                                        </p:attrNameLst>
                                      </p:cBhvr>
                                      <p:to>
                                        <p:strVal val="visible"/>
                                      </p:to>
                                    </p:set>
                                    <p:animEffect transition="in" filter="wipe(up)">
                                      <p:cBhvr>
                                        <p:cTn id="29" dur="500"/>
                                        <p:tgtEl>
                                          <p:spTgt spid="220163">
                                            <p:txEl>
                                              <p:pRg st="5" end="5"/>
                                            </p:txEl>
                                          </p:spTgt>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20163">
                                            <p:txEl>
                                              <p:pRg st="6" end="6"/>
                                            </p:txEl>
                                          </p:spTgt>
                                        </p:tgtEl>
                                        <p:attrNameLst>
                                          <p:attrName>style.visibility</p:attrName>
                                        </p:attrNameLst>
                                      </p:cBhvr>
                                      <p:to>
                                        <p:strVal val="visible"/>
                                      </p:to>
                                    </p:set>
                                    <p:animEffect transition="in" filter="wipe(up)">
                                      <p:cBhvr>
                                        <p:cTn id="33" dur="500"/>
                                        <p:tgtEl>
                                          <p:spTgt spid="220163">
                                            <p:txEl>
                                              <p:pRg st="6" end="6"/>
                                            </p:txEl>
                                          </p:spTgt>
                                        </p:tgtEl>
                                      </p:cBhvr>
                                    </p:animEffect>
                                  </p:childTnLst>
                                </p:cTn>
                              </p:par>
                            </p:childTnLst>
                          </p:cTn>
                        </p:par>
                        <p:par>
                          <p:cTn id="34" fill="hold" nodeType="afterGroup">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220163">
                                            <p:txEl>
                                              <p:pRg st="7" end="7"/>
                                            </p:txEl>
                                          </p:spTgt>
                                        </p:tgtEl>
                                        <p:attrNameLst>
                                          <p:attrName>style.visibility</p:attrName>
                                        </p:attrNameLst>
                                      </p:cBhvr>
                                      <p:to>
                                        <p:strVal val="visible"/>
                                      </p:to>
                                    </p:set>
                                    <p:animEffect transition="in" filter="wipe(up)">
                                      <p:cBhvr>
                                        <p:cTn id="37" dur="500"/>
                                        <p:tgtEl>
                                          <p:spTgt spid="220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DDF7446-027B-4011-BA8C-1A8BDF830286}" type="slidenum">
              <a:rPr lang="en-US" altLang="zh-CN" sz="1400" b="0" smtClean="0">
                <a:latin typeface="Times New Roman" pitchFamily="18" charset="0"/>
              </a:rPr>
              <a:pPr eaLnBrk="1" hangingPunct="1"/>
              <a:t>47</a:t>
            </a:fld>
            <a:endParaRPr lang="en-US" altLang="zh-CN" sz="1400" b="0" smtClean="0">
              <a:latin typeface="Times New Roman" pitchFamily="18" charset="0"/>
            </a:endParaRPr>
          </a:p>
        </p:txBody>
      </p:sp>
      <p:sp>
        <p:nvSpPr>
          <p:cNvPr id="40963" name="Rectangle 2"/>
          <p:cNvSpPr>
            <a:spLocks noGrp="1" noChangeArrowheads="1"/>
          </p:cNvSpPr>
          <p:nvPr>
            <p:ph type="title"/>
          </p:nvPr>
        </p:nvSpPr>
        <p:spPr/>
        <p:txBody>
          <a:bodyPr/>
          <a:lstStyle/>
          <a:p>
            <a:pPr eaLnBrk="1" hangingPunct="1"/>
            <a:r>
              <a:rPr lang="zh-CN" altLang="en-US" smtClean="0"/>
              <a:t>语法树示例</a:t>
            </a:r>
          </a:p>
        </p:txBody>
      </p:sp>
      <p:sp>
        <p:nvSpPr>
          <p:cNvPr id="221187" name="Rectangle 3"/>
          <p:cNvSpPr>
            <a:spLocks noGrp="1" noChangeArrowheads="1"/>
          </p:cNvSpPr>
          <p:nvPr>
            <p:ph type="body" idx="1"/>
          </p:nvPr>
        </p:nvSpPr>
        <p:spPr>
          <a:xfrm>
            <a:off x="228600" y="1219200"/>
            <a:ext cx="4446588" cy="971550"/>
          </a:xfrm>
        </p:spPr>
        <p:txBody>
          <a:bodyPr/>
          <a:lstStyle/>
          <a:p>
            <a:pPr eaLnBrk="1" hangingPunct="1"/>
            <a:r>
              <a:rPr lang="en-US" altLang="zh-CN" sz="2400" dirty="0" err="1" smtClean="0">
                <a:latin typeface="Verdana" pitchFamily="34" charset="0"/>
              </a:rPr>
              <a:t>S</a:t>
            </a:r>
            <a:r>
              <a:rPr lang="en-US" altLang="zh-CN" sz="2400" dirty="0" err="1" smtClean="0">
                <a:latin typeface="Verdana" pitchFamily="34" charset="0"/>
                <a:sym typeface="Symbol" pitchFamily="18" charset="2"/>
              </a:rPr>
              <a:t></a:t>
            </a:r>
            <a:r>
              <a:rPr lang="en-US" altLang="zh-CN" sz="2400" dirty="0" err="1" smtClean="0">
                <a:latin typeface="Verdana" pitchFamily="34" charset="0"/>
              </a:rPr>
              <a:t>if</a:t>
            </a:r>
            <a:r>
              <a:rPr lang="en-US" altLang="zh-CN" sz="2400" dirty="0" smtClean="0">
                <a:latin typeface="Verdana" pitchFamily="34" charset="0"/>
              </a:rPr>
              <a:t> E then S</a:t>
            </a:r>
            <a:r>
              <a:rPr lang="en-US" altLang="zh-CN" sz="2400" baseline="-25000" dirty="0" smtClean="0">
                <a:latin typeface="Verdana" pitchFamily="34" charset="0"/>
              </a:rPr>
              <a:t>1</a:t>
            </a:r>
            <a:r>
              <a:rPr lang="en-US" altLang="zh-CN" sz="2400" dirty="0" smtClean="0">
                <a:latin typeface="Verdana" pitchFamily="34" charset="0"/>
              </a:rPr>
              <a:t> else S</a:t>
            </a:r>
            <a:r>
              <a:rPr lang="en-US" altLang="zh-CN" sz="2400" baseline="-25000" dirty="0" smtClean="0">
                <a:latin typeface="Verdana" pitchFamily="34" charset="0"/>
              </a:rPr>
              <a:t>2</a:t>
            </a:r>
            <a:r>
              <a:rPr lang="en-US" altLang="zh-CN" sz="2400" dirty="0" smtClean="0">
                <a:latin typeface="Verdana" pitchFamily="34" charset="0"/>
              </a:rPr>
              <a:t> </a:t>
            </a:r>
            <a:r>
              <a:rPr lang="zh-CN" altLang="en-US" sz="2400" dirty="0" smtClean="0">
                <a:latin typeface="Verdana" pitchFamily="34" charset="0"/>
              </a:rPr>
              <a:t>的语法树</a:t>
            </a:r>
          </a:p>
        </p:txBody>
      </p:sp>
      <p:grpSp>
        <p:nvGrpSpPr>
          <p:cNvPr id="221188" name="Group 4"/>
          <p:cNvGrpSpPr>
            <a:grpSpLocks/>
          </p:cNvGrpSpPr>
          <p:nvPr/>
        </p:nvGrpSpPr>
        <p:grpSpPr bwMode="auto">
          <a:xfrm>
            <a:off x="1568450" y="2438400"/>
            <a:ext cx="2012950" cy="1362075"/>
            <a:chOff x="2412" y="1294"/>
            <a:chExt cx="875" cy="693"/>
          </a:xfrm>
        </p:grpSpPr>
        <p:sp>
          <p:nvSpPr>
            <p:cNvPr id="41003" name="Rectangle 5"/>
            <p:cNvSpPr>
              <a:spLocks noChangeArrowheads="1"/>
            </p:cNvSpPr>
            <p:nvPr/>
          </p:nvSpPr>
          <p:spPr bwMode="auto">
            <a:xfrm>
              <a:off x="2441" y="1294"/>
              <a:ext cx="84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if -- then -- else</a:t>
              </a:r>
              <a:endParaRPr lang="en-US" altLang="zh-CN" sz="2800">
                <a:latin typeface="Times New Roman" pitchFamily="18" charset="0"/>
                <a:ea typeface="宋体" pitchFamily="2" charset="-122"/>
              </a:endParaRPr>
            </a:p>
          </p:txBody>
        </p:sp>
        <p:sp>
          <p:nvSpPr>
            <p:cNvPr id="41004" name="Rectangle 6"/>
            <p:cNvSpPr>
              <a:spLocks noChangeArrowheads="1"/>
            </p:cNvSpPr>
            <p:nvPr/>
          </p:nvSpPr>
          <p:spPr bwMode="auto">
            <a:xfrm>
              <a:off x="2412" y="1783"/>
              <a:ext cx="36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E      S</a:t>
              </a:r>
              <a:endParaRPr lang="en-US" altLang="zh-CN" sz="2800">
                <a:latin typeface="Times New Roman" pitchFamily="18" charset="0"/>
                <a:ea typeface="宋体" pitchFamily="2" charset="-122"/>
              </a:endParaRPr>
            </a:p>
          </p:txBody>
        </p:sp>
        <p:sp>
          <p:nvSpPr>
            <p:cNvPr id="41005" name="Rectangle 7"/>
            <p:cNvSpPr>
              <a:spLocks noChangeArrowheads="1"/>
            </p:cNvSpPr>
            <p:nvPr/>
          </p:nvSpPr>
          <p:spPr bwMode="auto">
            <a:xfrm>
              <a:off x="2782" y="1871"/>
              <a:ext cx="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500">
                  <a:solidFill>
                    <a:srgbClr val="000000"/>
                  </a:solidFill>
                  <a:latin typeface="Times New Roman" pitchFamily="18" charset="0"/>
                  <a:ea typeface="宋体" pitchFamily="2" charset="-122"/>
                </a:rPr>
                <a:t>1</a:t>
              </a:r>
              <a:endParaRPr lang="en-US" altLang="zh-CN" sz="2800">
                <a:latin typeface="Times New Roman" pitchFamily="18" charset="0"/>
                <a:ea typeface="宋体" pitchFamily="2" charset="-122"/>
              </a:endParaRPr>
            </a:p>
          </p:txBody>
        </p:sp>
        <p:sp>
          <p:nvSpPr>
            <p:cNvPr id="41006" name="Rectangle 8"/>
            <p:cNvSpPr>
              <a:spLocks noChangeArrowheads="1"/>
            </p:cNvSpPr>
            <p:nvPr/>
          </p:nvSpPr>
          <p:spPr bwMode="auto">
            <a:xfrm>
              <a:off x="2864" y="1783"/>
              <a:ext cx="27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      S</a:t>
              </a:r>
              <a:endParaRPr lang="en-US" altLang="zh-CN" sz="2800">
                <a:latin typeface="Times New Roman" pitchFamily="18" charset="0"/>
                <a:ea typeface="宋体" pitchFamily="2" charset="-122"/>
              </a:endParaRPr>
            </a:p>
          </p:txBody>
        </p:sp>
        <p:sp>
          <p:nvSpPr>
            <p:cNvPr id="41007" name="Rectangle 9"/>
            <p:cNvSpPr>
              <a:spLocks noChangeArrowheads="1"/>
            </p:cNvSpPr>
            <p:nvPr/>
          </p:nvSpPr>
          <p:spPr bwMode="auto">
            <a:xfrm>
              <a:off x="3146" y="1871"/>
              <a:ext cx="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500">
                  <a:solidFill>
                    <a:srgbClr val="000000"/>
                  </a:solidFill>
                  <a:latin typeface="Times New Roman" pitchFamily="18" charset="0"/>
                  <a:ea typeface="宋体" pitchFamily="2" charset="-122"/>
                </a:rPr>
                <a:t>2</a:t>
              </a:r>
              <a:endParaRPr lang="en-US" altLang="zh-CN" sz="2800">
                <a:latin typeface="Times New Roman" pitchFamily="18" charset="0"/>
                <a:ea typeface="宋体" pitchFamily="2" charset="-122"/>
              </a:endParaRPr>
            </a:p>
          </p:txBody>
        </p:sp>
        <p:sp>
          <p:nvSpPr>
            <p:cNvPr id="41008" name="Line 10"/>
            <p:cNvSpPr>
              <a:spLocks noChangeShapeType="1"/>
            </p:cNvSpPr>
            <p:nvPr/>
          </p:nvSpPr>
          <p:spPr bwMode="auto">
            <a:xfrm flipH="1">
              <a:off x="2445" y="1518"/>
              <a:ext cx="210" cy="24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9" name="Line 11"/>
            <p:cNvSpPr>
              <a:spLocks noChangeShapeType="1"/>
            </p:cNvSpPr>
            <p:nvPr/>
          </p:nvSpPr>
          <p:spPr bwMode="auto">
            <a:xfrm>
              <a:off x="2722" y="1518"/>
              <a:ext cx="1" cy="25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0" name="Line 12"/>
            <p:cNvSpPr>
              <a:spLocks noChangeShapeType="1"/>
            </p:cNvSpPr>
            <p:nvPr/>
          </p:nvSpPr>
          <p:spPr bwMode="auto">
            <a:xfrm>
              <a:off x="2798" y="1527"/>
              <a:ext cx="267" cy="23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1197" name="Group 13"/>
          <p:cNvGrpSpPr>
            <a:grpSpLocks/>
          </p:cNvGrpSpPr>
          <p:nvPr/>
        </p:nvGrpSpPr>
        <p:grpSpPr bwMode="auto">
          <a:xfrm>
            <a:off x="1447800" y="4572000"/>
            <a:ext cx="1620838" cy="1647825"/>
            <a:chOff x="3931" y="1274"/>
            <a:chExt cx="839" cy="883"/>
          </a:xfrm>
        </p:grpSpPr>
        <p:sp>
          <p:nvSpPr>
            <p:cNvPr id="40994" name="Rectangle 14"/>
            <p:cNvSpPr>
              <a:spLocks noChangeArrowheads="1"/>
            </p:cNvSpPr>
            <p:nvPr/>
          </p:nvSpPr>
          <p:spPr bwMode="auto">
            <a:xfrm>
              <a:off x="4473" y="1274"/>
              <a:ext cx="8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a:t>
              </a:r>
              <a:endParaRPr lang="en-US" altLang="zh-CN" sz="2800">
                <a:latin typeface="Times New Roman" pitchFamily="18" charset="0"/>
                <a:ea typeface="宋体" pitchFamily="2" charset="-122"/>
              </a:endParaRPr>
            </a:p>
          </p:txBody>
        </p:sp>
        <p:sp>
          <p:nvSpPr>
            <p:cNvPr id="40995" name="Rectangle 15"/>
            <p:cNvSpPr>
              <a:spLocks noChangeArrowheads="1"/>
            </p:cNvSpPr>
            <p:nvPr/>
          </p:nvSpPr>
          <p:spPr bwMode="auto">
            <a:xfrm>
              <a:off x="4218" y="1632"/>
              <a:ext cx="55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 *         4</a:t>
              </a:r>
              <a:endParaRPr lang="en-US" altLang="zh-CN" sz="2800">
                <a:latin typeface="Times New Roman" pitchFamily="18" charset="0"/>
                <a:ea typeface="宋体" pitchFamily="2" charset="-122"/>
              </a:endParaRPr>
            </a:p>
          </p:txBody>
        </p:sp>
        <p:sp>
          <p:nvSpPr>
            <p:cNvPr id="40996" name="Rectangle 16"/>
            <p:cNvSpPr>
              <a:spLocks noChangeArrowheads="1"/>
            </p:cNvSpPr>
            <p:nvPr/>
          </p:nvSpPr>
          <p:spPr bwMode="auto">
            <a:xfrm>
              <a:off x="3931" y="1961"/>
              <a:ext cx="63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   3         5</a:t>
              </a:r>
              <a:endParaRPr lang="en-US" altLang="zh-CN" sz="2800">
                <a:latin typeface="Times New Roman" pitchFamily="18" charset="0"/>
                <a:ea typeface="宋体" pitchFamily="2" charset="-122"/>
              </a:endParaRPr>
            </a:p>
          </p:txBody>
        </p:sp>
        <p:grpSp>
          <p:nvGrpSpPr>
            <p:cNvPr id="40997" name="Group 17"/>
            <p:cNvGrpSpPr>
              <a:grpSpLocks/>
            </p:cNvGrpSpPr>
            <p:nvPr/>
          </p:nvGrpSpPr>
          <p:grpSpPr bwMode="auto">
            <a:xfrm>
              <a:off x="4287" y="1438"/>
              <a:ext cx="387" cy="224"/>
              <a:chOff x="4287" y="1438"/>
              <a:chExt cx="387" cy="224"/>
            </a:xfrm>
          </p:grpSpPr>
          <p:sp>
            <p:nvSpPr>
              <p:cNvPr id="41001" name="Line 18"/>
              <p:cNvSpPr>
                <a:spLocks noChangeShapeType="1"/>
              </p:cNvSpPr>
              <p:nvPr/>
            </p:nvSpPr>
            <p:spPr bwMode="auto">
              <a:xfrm flipH="1">
                <a:off x="4287" y="1438"/>
                <a:ext cx="201"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2" name="Line 19"/>
              <p:cNvSpPr>
                <a:spLocks noChangeShapeType="1"/>
              </p:cNvSpPr>
              <p:nvPr/>
            </p:nvSpPr>
            <p:spPr bwMode="auto">
              <a:xfrm>
                <a:off x="4483" y="1453"/>
                <a:ext cx="191" cy="20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98" name="Group 20"/>
            <p:cNvGrpSpPr>
              <a:grpSpLocks/>
            </p:cNvGrpSpPr>
            <p:nvPr/>
          </p:nvGrpSpPr>
          <p:grpSpPr bwMode="auto">
            <a:xfrm>
              <a:off x="4068" y="1767"/>
              <a:ext cx="387" cy="224"/>
              <a:chOff x="4068" y="1767"/>
              <a:chExt cx="387" cy="224"/>
            </a:xfrm>
          </p:grpSpPr>
          <p:sp>
            <p:nvSpPr>
              <p:cNvPr id="40999" name="Line 21"/>
              <p:cNvSpPr>
                <a:spLocks noChangeShapeType="1"/>
              </p:cNvSpPr>
              <p:nvPr/>
            </p:nvSpPr>
            <p:spPr bwMode="auto">
              <a:xfrm flipH="1">
                <a:off x="4068" y="1767"/>
                <a:ext cx="200"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0" name="Line 22"/>
              <p:cNvSpPr>
                <a:spLocks noChangeShapeType="1"/>
              </p:cNvSpPr>
              <p:nvPr/>
            </p:nvSpPr>
            <p:spPr bwMode="auto">
              <a:xfrm>
                <a:off x="4264" y="1781"/>
                <a:ext cx="191" cy="21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21207" name="Rectangle 23"/>
          <p:cNvSpPr>
            <a:spLocks noChangeArrowheads="1"/>
          </p:cNvSpPr>
          <p:nvPr/>
        </p:nvSpPr>
        <p:spPr bwMode="auto">
          <a:xfrm>
            <a:off x="609600" y="4114800"/>
            <a:ext cx="42672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dirty="0"/>
              <a:t>表达式 </a:t>
            </a:r>
            <a:r>
              <a:rPr lang="en-US" altLang="zh-CN" dirty="0"/>
              <a:t>3*5+4 </a:t>
            </a:r>
            <a:r>
              <a:rPr lang="zh-CN" altLang="en-US" dirty="0"/>
              <a:t>的语法树</a:t>
            </a:r>
          </a:p>
        </p:txBody>
      </p:sp>
      <p:grpSp>
        <p:nvGrpSpPr>
          <p:cNvPr id="221208" name="Group 24"/>
          <p:cNvGrpSpPr>
            <a:grpSpLocks/>
          </p:cNvGrpSpPr>
          <p:nvPr/>
        </p:nvGrpSpPr>
        <p:grpSpPr bwMode="auto">
          <a:xfrm>
            <a:off x="4932040" y="1988840"/>
            <a:ext cx="3594100" cy="4313238"/>
            <a:chOff x="3120" y="732"/>
            <a:chExt cx="2264" cy="2717"/>
          </a:xfrm>
        </p:grpSpPr>
        <p:sp>
          <p:nvSpPr>
            <p:cNvPr id="40969" name="Rectangle 25"/>
            <p:cNvSpPr>
              <a:spLocks noChangeArrowheads="1"/>
            </p:cNvSpPr>
            <p:nvPr/>
          </p:nvSpPr>
          <p:spPr bwMode="auto">
            <a:xfrm>
              <a:off x="4520" y="732"/>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L</a:t>
              </a:r>
              <a:endParaRPr lang="en-US" altLang="zh-CN" sz="3600">
                <a:latin typeface="Times New Roman" pitchFamily="18" charset="0"/>
                <a:ea typeface="宋体" pitchFamily="2" charset="-122"/>
              </a:endParaRPr>
            </a:p>
          </p:txBody>
        </p:sp>
        <p:sp>
          <p:nvSpPr>
            <p:cNvPr id="40992" name="Line 27"/>
            <p:cNvSpPr>
              <a:spLocks noChangeShapeType="1"/>
            </p:cNvSpPr>
            <p:nvPr/>
          </p:nvSpPr>
          <p:spPr bwMode="auto">
            <a:xfrm>
              <a:off x="4553" y="913"/>
              <a:ext cx="1" cy="1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Rectangle 29"/>
            <p:cNvSpPr>
              <a:spLocks noChangeArrowheads="1"/>
            </p:cNvSpPr>
            <p:nvPr/>
          </p:nvSpPr>
          <p:spPr bwMode="auto">
            <a:xfrm>
              <a:off x="4520" y="1105"/>
              <a:ext cx="5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000000"/>
                  </a:solidFill>
                  <a:latin typeface="Times New Roman" pitchFamily="18" charset="0"/>
                  <a:ea typeface="宋体" pitchFamily="2" charset="-122"/>
                </a:rPr>
                <a:t>E             </a:t>
              </a:r>
              <a:endParaRPr lang="en-US" altLang="zh-CN" sz="3600" dirty="0">
                <a:latin typeface="Times New Roman" pitchFamily="18" charset="0"/>
                <a:ea typeface="宋体" pitchFamily="2" charset="-122"/>
              </a:endParaRPr>
            </a:p>
          </p:txBody>
        </p:sp>
        <p:grpSp>
          <p:nvGrpSpPr>
            <p:cNvPr id="40972" name="Group 30"/>
            <p:cNvGrpSpPr>
              <a:grpSpLocks/>
            </p:cNvGrpSpPr>
            <p:nvPr/>
          </p:nvGrpSpPr>
          <p:grpSpPr bwMode="auto">
            <a:xfrm>
              <a:off x="3984" y="1296"/>
              <a:ext cx="1133" cy="204"/>
              <a:chOff x="2657" y="1207"/>
              <a:chExt cx="1613" cy="181"/>
            </a:xfrm>
          </p:grpSpPr>
          <p:sp>
            <p:nvSpPr>
              <p:cNvPr id="40989" name="Line 31"/>
              <p:cNvSpPr>
                <a:spLocks noChangeShapeType="1"/>
              </p:cNvSpPr>
              <p:nvPr/>
            </p:nvSpPr>
            <p:spPr bwMode="auto">
              <a:xfrm>
                <a:off x="3471" y="1207"/>
                <a:ext cx="1" cy="17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32"/>
              <p:cNvSpPr>
                <a:spLocks noChangeShapeType="1"/>
              </p:cNvSpPr>
              <p:nvPr/>
            </p:nvSpPr>
            <p:spPr bwMode="auto">
              <a:xfrm flipH="1">
                <a:off x="2657" y="1207"/>
                <a:ext cx="771" cy="18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33"/>
              <p:cNvSpPr>
                <a:spLocks noChangeShapeType="1"/>
              </p:cNvSpPr>
              <p:nvPr/>
            </p:nvSpPr>
            <p:spPr bwMode="auto">
              <a:xfrm>
                <a:off x="3513" y="1213"/>
                <a:ext cx="757" cy="1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73" name="Rectangle 34"/>
            <p:cNvSpPr>
              <a:spLocks noChangeArrowheads="1"/>
            </p:cNvSpPr>
            <p:nvPr/>
          </p:nvSpPr>
          <p:spPr bwMode="auto">
            <a:xfrm>
              <a:off x="3835" y="1548"/>
              <a:ext cx="14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E                 +                T</a:t>
              </a:r>
              <a:endParaRPr lang="en-US" altLang="zh-CN" sz="3600">
                <a:latin typeface="Times New Roman" pitchFamily="18" charset="0"/>
                <a:ea typeface="宋体" pitchFamily="2" charset="-122"/>
              </a:endParaRPr>
            </a:p>
          </p:txBody>
        </p:sp>
        <p:grpSp>
          <p:nvGrpSpPr>
            <p:cNvPr id="40974" name="Group 35"/>
            <p:cNvGrpSpPr>
              <a:grpSpLocks/>
            </p:cNvGrpSpPr>
            <p:nvPr/>
          </p:nvGrpSpPr>
          <p:grpSpPr bwMode="auto">
            <a:xfrm>
              <a:off x="3840" y="1776"/>
              <a:ext cx="1392" cy="192"/>
              <a:chOff x="2608" y="1523"/>
              <a:chExt cx="1649" cy="206"/>
            </a:xfrm>
          </p:grpSpPr>
          <p:sp>
            <p:nvSpPr>
              <p:cNvPr id="40987" name="Line 36"/>
              <p:cNvSpPr>
                <a:spLocks noChangeShapeType="1"/>
              </p:cNvSpPr>
              <p:nvPr/>
            </p:nvSpPr>
            <p:spPr bwMode="auto">
              <a:xfrm>
                <a:off x="2608" y="1523"/>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Line 37"/>
              <p:cNvSpPr>
                <a:spLocks noChangeShapeType="1"/>
              </p:cNvSpPr>
              <p:nvPr/>
            </p:nvSpPr>
            <p:spPr bwMode="auto">
              <a:xfrm>
                <a:off x="4256" y="1523"/>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75" name="Rectangle 38"/>
            <p:cNvSpPr>
              <a:spLocks noChangeArrowheads="1"/>
            </p:cNvSpPr>
            <p:nvPr/>
          </p:nvSpPr>
          <p:spPr bwMode="auto">
            <a:xfrm>
              <a:off x="3816" y="1980"/>
              <a:ext cx="1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T                                    F</a:t>
              </a:r>
              <a:endParaRPr lang="en-US" altLang="zh-CN" sz="3600">
                <a:latin typeface="Times New Roman" pitchFamily="18" charset="0"/>
                <a:ea typeface="宋体" pitchFamily="2" charset="-122"/>
              </a:endParaRPr>
            </a:p>
          </p:txBody>
        </p:sp>
        <p:grpSp>
          <p:nvGrpSpPr>
            <p:cNvPr id="40976" name="Group 39"/>
            <p:cNvGrpSpPr>
              <a:grpSpLocks/>
            </p:cNvGrpSpPr>
            <p:nvPr/>
          </p:nvGrpSpPr>
          <p:grpSpPr bwMode="auto">
            <a:xfrm>
              <a:off x="3289" y="2182"/>
              <a:ext cx="1127" cy="218"/>
              <a:chOff x="1941" y="1867"/>
              <a:chExt cx="1319" cy="182"/>
            </a:xfrm>
          </p:grpSpPr>
          <p:sp>
            <p:nvSpPr>
              <p:cNvPr id="40984" name="Line 40"/>
              <p:cNvSpPr>
                <a:spLocks noChangeShapeType="1"/>
              </p:cNvSpPr>
              <p:nvPr/>
            </p:nvSpPr>
            <p:spPr bwMode="auto">
              <a:xfrm>
                <a:off x="2605" y="1867"/>
                <a:ext cx="1" cy="17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Line 41"/>
              <p:cNvSpPr>
                <a:spLocks noChangeShapeType="1"/>
              </p:cNvSpPr>
              <p:nvPr/>
            </p:nvSpPr>
            <p:spPr bwMode="auto">
              <a:xfrm flipH="1">
                <a:off x="1941" y="1867"/>
                <a:ext cx="631" cy="18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42"/>
              <p:cNvSpPr>
                <a:spLocks noChangeShapeType="1"/>
              </p:cNvSpPr>
              <p:nvPr/>
            </p:nvSpPr>
            <p:spPr bwMode="auto">
              <a:xfrm>
                <a:off x="2640" y="1873"/>
                <a:ext cx="620" cy="1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77" name="Line 43"/>
            <p:cNvSpPr>
              <a:spLocks noChangeShapeType="1"/>
            </p:cNvSpPr>
            <p:nvPr/>
          </p:nvSpPr>
          <p:spPr bwMode="auto">
            <a:xfrm>
              <a:off x="5232" y="2206"/>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Rectangle 44"/>
            <p:cNvSpPr>
              <a:spLocks noChangeArrowheads="1"/>
            </p:cNvSpPr>
            <p:nvPr/>
          </p:nvSpPr>
          <p:spPr bwMode="auto">
            <a:xfrm>
              <a:off x="3228" y="2412"/>
              <a:ext cx="2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000000"/>
                  </a:solidFill>
                  <a:latin typeface="Times New Roman" pitchFamily="18" charset="0"/>
                  <a:ea typeface="宋体" pitchFamily="2" charset="-122"/>
                </a:rPr>
                <a:t>T              *               F                digit</a:t>
              </a:r>
              <a:endParaRPr lang="en-US" altLang="zh-CN" sz="3600" dirty="0">
                <a:latin typeface="Times New Roman" pitchFamily="18" charset="0"/>
                <a:ea typeface="宋体" pitchFamily="2" charset="-122"/>
              </a:endParaRPr>
            </a:p>
          </p:txBody>
        </p:sp>
        <p:sp>
          <p:nvSpPr>
            <p:cNvPr id="40979" name="Line 45"/>
            <p:cNvSpPr>
              <a:spLocks noChangeShapeType="1"/>
            </p:cNvSpPr>
            <p:nvPr/>
          </p:nvSpPr>
          <p:spPr bwMode="auto">
            <a:xfrm>
              <a:off x="3263" y="2604"/>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46"/>
            <p:cNvSpPr>
              <a:spLocks noChangeShapeType="1"/>
            </p:cNvSpPr>
            <p:nvPr/>
          </p:nvSpPr>
          <p:spPr bwMode="auto">
            <a:xfrm>
              <a:off x="4463" y="2604"/>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Rectangle 47"/>
            <p:cNvSpPr>
              <a:spLocks noChangeArrowheads="1"/>
            </p:cNvSpPr>
            <p:nvPr/>
          </p:nvSpPr>
          <p:spPr bwMode="auto">
            <a:xfrm>
              <a:off x="3244" y="284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F                             digit</a:t>
              </a:r>
              <a:endParaRPr lang="en-US" altLang="zh-CN" sz="3600">
                <a:latin typeface="Times New Roman" pitchFamily="18" charset="0"/>
                <a:ea typeface="宋体" pitchFamily="2" charset="-122"/>
              </a:endParaRPr>
            </a:p>
          </p:txBody>
        </p:sp>
        <p:sp>
          <p:nvSpPr>
            <p:cNvPr id="40982" name="Line 48"/>
            <p:cNvSpPr>
              <a:spLocks noChangeShapeType="1"/>
            </p:cNvSpPr>
            <p:nvPr/>
          </p:nvSpPr>
          <p:spPr bwMode="auto">
            <a:xfrm>
              <a:off x="3263" y="3036"/>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Rectangle 49"/>
            <p:cNvSpPr>
              <a:spLocks noChangeArrowheads="1"/>
            </p:cNvSpPr>
            <p:nvPr/>
          </p:nvSpPr>
          <p:spPr bwMode="auto">
            <a:xfrm>
              <a:off x="3120" y="3276"/>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smtClean="0">
                  <a:solidFill>
                    <a:srgbClr val="000000"/>
                  </a:solidFill>
                  <a:latin typeface="Times New Roman" pitchFamily="18" charset="0"/>
                  <a:ea typeface="宋体" pitchFamily="2" charset="-122"/>
                </a:rPr>
                <a:t>digit</a:t>
              </a:r>
              <a:endParaRPr lang="en-US" altLang="zh-CN" sz="3600" dirty="0">
                <a:latin typeface="Times New Roman" pitchFamily="18" charset="0"/>
                <a:ea typeface="宋体" pitchFamily="2" charset="-122"/>
              </a:endParaRPr>
            </a:p>
          </p:txBody>
        </p:sp>
      </p:grpSp>
      <p:sp>
        <p:nvSpPr>
          <p:cNvPr id="49" name="Rectangle 23"/>
          <p:cNvSpPr>
            <a:spLocks noChangeArrowheads="1"/>
          </p:cNvSpPr>
          <p:nvPr/>
        </p:nvSpPr>
        <p:spPr bwMode="auto">
          <a:xfrm>
            <a:off x="4876800" y="1268760"/>
            <a:ext cx="4267200" cy="6858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lang="zh-CN" altLang="en-US" dirty="0">
                <a:latin typeface="宋体" pitchFamily="2" charset="-122"/>
              </a:rPr>
              <a:t>表达式 </a:t>
            </a:r>
            <a:r>
              <a:rPr lang="en-US" altLang="zh-CN" dirty="0"/>
              <a:t>3*5+4</a:t>
            </a:r>
            <a:r>
              <a:rPr lang="en-US" altLang="zh-CN" dirty="0">
                <a:latin typeface="宋体" pitchFamily="2" charset="-122"/>
              </a:rPr>
              <a:t> </a:t>
            </a:r>
            <a:r>
              <a:rPr lang="zh-CN" altLang="en-US" dirty="0">
                <a:latin typeface="宋体" pitchFamily="2" charset="-122"/>
              </a:rPr>
              <a:t>的分析树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up)">
                                      <p:cBhvr>
                                        <p:cTn id="7" dur="500"/>
                                        <p:tgtEl>
                                          <p:spTgt spid="221187">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21188"/>
                                        </p:tgtEl>
                                        <p:attrNameLst>
                                          <p:attrName>style.visibility</p:attrName>
                                        </p:attrNameLst>
                                      </p:cBhvr>
                                      <p:to>
                                        <p:strVal val="visible"/>
                                      </p:to>
                                    </p:set>
                                    <p:animEffect transition="in" filter="wipe(up)">
                                      <p:cBhvr>
                                        <p:cTn id="11" dur="500"/>
                                        <p:tgtEl>
                                          <p:spTgt spid="2211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1207">
                                            <p:txEl>
                                              <p:pRg st="0" end="0"/>
                                            </p:txEl>
                                          </p:spTgt>
                                        </p:tgtEl>
                                        <p:attrNameLst>
                                          <p:attrName>style.visibility</p:attrName>
                                        </p:attrNameLst>
                                      </p:cBhvr>
                                      <p:to>
                                        <p:strVal val="visible"/>
                                      </p:to>
                                    </p:set>
                                    <p:animEffect transition="in" filter="wipe(up)">
                                      <p:cBhvr>
                                        <p:cTn id="16" dur="500"/>
                                        <p:tgtEl>
                                          <p:spTgt spid="221207">
                                            <p:txEl>
                                              <p:pRg st="0" end="0"/>
                                            </p:txEl>
                                          </p:spTgt>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21197"/>
                                        </p:tgtEl>
                                        <p:attrNameLst>
                                          <p:attrName>style.visibility</p:attrName>
                                        </p:attrNameLst>
                                      </p:cBhvr>
                                      <p:to>
                                        <p:strVal val="visible"/>
                                      </p:to>
                                    </p:set>
                                    <p:animEffect transition="in" filter="wipe(up)">
                                      <p:cBhvr>
                                        <p:cTn id="20" dur="500"/>
                                        <p:tgtEl>
                                          <p:spTgt spid="2211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9">
                                            <p:txEl>
                                              <p:pRg st="0" end="0"/>
                                            </p:txEl>
                                          </p:spTgt>
                                        </p:tgtEl>
                                        <p:attrNameLst>
                                          <p:attrName>style.visibility</p:attrName>
                                        </p:attrNameLst>
                                      </p:cBhvr>
                                      <p:to>
                                        <p:strVal val="visible"/>
                                      </p:to>
                                    </p:set>
                                    <p:animEffect transition="in" filter="wipe(up)">
                                      <p:cBhvr>
                                        <p:cTn id="25" dur="500"/>
                                        <p:tgtEl>
                                          <p:spTgt spid="49">
                                            <p:txEl>
                                              <p:pRg st="0" end="0"/>
                                            </p:txEl>
                                          </p:spTgt>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21208"/>
                                        </p:tgtEl>
                                        <p:attrNameLst>
                                          <p:attrName>style.visibility</p:attrName>
                                        </p:attrNameLst>
                                      </p:cBhvr>
                                      <p:to>
                                        <p:strVal val="visible"/>
                                      </p:to>
                                    </p:set>
                                    <p:animEffect transition="in" filter="wipe(up)">
                                      <p:cBhvr>
                                        <p:cTn id="29" dur="500"/>
                                        <p:tgtEl>
                                          <p:spTgt spid="22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p:bldP spid="221207" grpId="0" build="p" autoUpdateAnimBg="0"/>
      <p:bldP spid="4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467D081A-A5A1-41A4-95DF-FEF0F400C085}" type="slidenum">
              <a:rPr lang="en-US" altLang="zh-CN" sz="1400" b="0" smtClean="0">
                <a:latin typeface="Times New Roman" pitchFamily="18" charset="0"/>
              </a:rPr>
              <a:pPr eaLnBrk="1" hangingPunct="1"/>
              <a:t>48</a:t>
            </a:fld>
            <a:endParaRPr lang="en-US" altLang="zh-CN" sz="1400" b="0" smtClean="0">
              <a:latin typeface="Times New Roman" pitchFamily="18" charset="0"/>
            </a:endParaRPr>
          </a:p>
        </p:txBody>
      </p:sp>
      <p:sp>
        <p:nvSpPr>
          <p:cNvPr id="41987" name="Rectangle 2"/>
          <p:cNvSpPr>
            <a:spLocks noGrp="1" noChangeArrowheads="1"/>
          </p:cNvSpPr>
          <p:nvPr>
            <p:ph type="title"/>
          </p:nvPr>
        </p:nvSpPr>
        <p:spPr/>
        <p:txBody>
          <a:bodyPr/>
          <a:lstStyle/>
          <a:p>
            <a:pPr eaLnBrk="1" hangingPunct="1"/>
            <a:r>
              <a:rPr lang="zh-CN" altLang="en-US" smtClean="0">
                <a:latin typeface="宋体" pitchFamily="2" charset="-122"/>
              </a:rPr>
              <a:t>构造表达式的语法树</a:t>
            </a:r>
          </a:p>
        </p:txBody>
      </p:sp>
      <p:sp>
        <p:nvSpPr>
          <p:cNvPr id="222211" name="Rectangle 3"/>
          <p:cNvSpPr>
            <a:spLocks noGrp="1" noChangeArrowheads="1"/>
          </p:cNvSpPr>
          <p:nvPr>
            <p:ph type="body" idx="1"/>
          </p:nvPr>
        </p:nvSpPr>
        <p:spPr/>
        <p:txBody>
          <a:bodyPr/>
          <a:lstStyle/>
          <a:p>
            <a:pPr eaLnBrk="1" hangingPunct="1"/>
            <a:r>
              <a:rPr lang="zh-CN" altLang="en-US" smtClean="0">
                <a:latin typeface="宋体" pitchFamily="2" charset="-122"/>
              </a:rPr>
              <a:t>表达式的语法树的形式</a:t>
            </a:r>
          </a:p>
          <a:p>
            <a:pPr lvl="1" eaLnBrk="1" hangingPunct="1"/>
            <a:r>
              <a:rPr lang="zh-CN" altLang="en-US" smtClean="0">
                <a:latin typeface="宋体" pitchFamily="2" charset="-122"/>
              </a:rPr>
              <a:t>每一个运算符号或运算分量都对应树中的一个结点</a:t>
            </a:r>
          </a:p>
          <a:p>
            <a:pPr lvl="1" eaLnBrk="1" hangingPunct="1"/>
            <a:r>
              <a:rPr lang="zh-CN" altLang="en-US" smtClean="0">
                <a:latin typeface="宋体" pitchFamily="2" charset="-122"/>
              </a:rPr>
              <a:t>运算符号结点的子结点分别是与该运算符的各个运算分量相应的子树的根。</a:t>
            </a:r>
          </a:p>
          <a:p>
            <a:pPr lvl="1" eaLnBrk="1" hangingPunct="1"/>
            <a:r>
              <a:rPr lang="zh-CN" altLang="en-US" smtClean="0">
                <a:latin typeface="宋体" pitchFamily="2" charset="-122"/>
              </a:rPr>
              <a:t>每一个结点可包含若干个域：</a:t>
            </a:r>
          </a:p>
          <a:p>
            <a:pPr lvl="2" eaLnBrk="1" hangingPunct="1"/>
            <a:r>
              <a:rPr lang="zh-CN" altLang="en-US" smtClean="0">
                <a:latin typeface="宋体" pitchFamily="2" charset="-122"/>
              </a:rPr>
              <a:t>标识域、指针域、属性值域等</a:t>
            </a:r>
          </a:p>
          <a:p>
            <a:pPr eaLnBrk="1" hangingPunct="1"/>
            <a:r>
              <a:rPr lang="zh-CN" altLang="en-US" smtClean="0">
                <a:latin typeface="宋体" pitchFamily="2" charset="-122"/>
              </a:rPr>
              <a:t>在运算符结点中</a:t>
            </a:r>
          </a:p>
          <a:p>
            <a:pPr lvl="1" eaLnBrk="1" hangingPunct="1"/>
            <a:r>
              <a:rPr lang="zh-CN" altLang="en-US" smtClean="0">
                <a:latin typeface="宋体" pitchFamily="2" charset="-122"/>
              </a:rPr>
              <a:t>一个域标识运算符号</a:t>
            </a:r>
          </a:p>
          <a:p>
            <a:pPr lvl="1" eaLnBrk="1" hangingPunct="1"/>
            <a:r>
              <a:rPr lang="zh-CN" altLang="en-US" smtClean="0">
                <a:latin typeface="宋体" pitchFamily="2" charset="-122"/>
              </a:rPr>
              <a:t>其它各域包含指向与各运算分量相应的结点的指针</a:t>
            </a:r>
          </a:p>
          <a:p>
            <a:pPr lvl="1" eaLnBrk="1" hangingPunct="1"/>
            <a:r>
              <a:rPr lang="zh-CN" altLang="en-US" smtClean="0">
                <a:latin typeface="宋体" pitchFamily="2" charset="-122"/>
              </a:rPr>
              <a:t>称运算符号为该结点的标号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wipe(up)">
                                      <p:cBhvr>
                                        <p:cTn id="7" dur="500"/>
                                        <p:tgtEl>
                                          <p:spTgt spid="222211">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2211">
                                            <p:txEl>
                                              <p:pRg st="1" end="1"/>
                                            </p:txEl>
                                          </p:spTgt>
                                        </p:tgtEl>
                                        <p:attrNameLst>
                                          <p:attrName>style.visibility</p:attrName>
                                        </p:attrNameLst>
                                      </p:cBhvr>
                                      <p:to>
                                        <p:strVal val="visible"/>
                                      </p:to>
                                    </p:set>
                                    <p:animEffect transition="in" filter="wipe(up)">
                                      <p:cBhvr>
                                        <p:cTn id="11" dur="500"/>
                                        <p:tgtEl>
                                          <p:spTgt spid="222211">
                                            <p:txEl>
                                              <p:pRg st="1" end="1"/>
                                            </p:txEl>
                                          </p:spTgt>
                                        </p:tgtEl>
                                      </p:cBhvr>
                                    </p:animEffect>
                                  </p:childTnLst>
                                </p:cTn>
                              </p:par>
                            </p:childTnLst>
                          </p:cTn>
                        </p:par>
                        <p:par>
                          <p:cTn id="12" fill="hold" nodeType="with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animEffect transition="in" filter="wipe(up)">
                                      <p:cBhvr>
                                        <p:cTn id="15" dur="500"/>
                                        <p:tgtEl>
                                          <p:spTgt spid="222211">
                                            <p:txEl>
                                              <p:pRg st="2" end="2"/>
                                            </p:txEl>
                                          </p:spTgt>
                                        </p:tgtEl>
                                      </p:cBhvr>
                                    </p:animEffect>
                                  </p:childTnLst>
                                </p:cTn>
                              </p:par>
                            </p:childTnLst>
                          </p:cTn>
                        </p:par>
                        <p:par>
                          <p:cTn id="16" fill="hold" nodeType="with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2211">
                                            <p:txEl>
                                              <p:pRg st="3" end="3"/>
                                            </p:txEl>
                                          </p:spTgt>
                                        </p:tgtEl>
                                        <p:attrNameLst>
                                          <p:attrName>style.visibility</p:attrName>
                                        </p:attrNameLst>
                                      </p:cBhvr>
                                      <p:to>
                                        <p:strVal val="visible"/>
                                      </p:to>
                                    </p:set>
                                    <p:animEffect transition="in" filter="wipe(up)">
                                      <p:cBhvr>
                                        <p:cTn id="19" dur="500"/>
                                        <p:tgtEl>
                                          <p:spTgt spid="222211">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22211">
                                            <p:txEl>
                                              <p:pRg st="4" end="4"/>
                                            </p:txEl>
                                          </p:spTgt>
                                        </p:tgtEl>
                                        <p:attrNameLst>
                                          <p:attrName>style.visibility</p:attrName>
                                        </p:attrNameLst>
                                      </p:cBhvr>
                                      <p:to>
                                        <p:strVal val="visible"/>
                                      </p:to>
                                    </p:set>
                                    <p:animEffect transition="in" filter="wipe(up)">
                                      <p:cBhvr>
                                        <p:cTn id="23" dur="500"/>
                                        <p:tgtEl>
                                          <p:spTgt spid="22221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2211">
                                            <p:txEl>
                                              <p:pRg st="5" end="5"/>
                                            </p:txEl>
                                          </p:spTgt>
                                        </p:tgtEl>
                                        <p:attrNameLst>
                                          <p:attrName>style.visibility</p:attrName>
                                        </p:attrNameLst>
                                      </p:cBhvr>
                                      <p:to>
                                        <p:strVal val="visible"/>
                                      </p:to>
                                    </p:set>
                                    <p:animEffect transition="in" filter="wipe(up)">
                                      <p:cBhvr>
                                        <p:cTn id="28" dur="500"/>
                                        <p:tgtEl>
                                          <p:spTgt spid="222211">
                                            <p:txEl>
                                              <p:pRg st="5" end="5"/>
                                            </p:txEl>
                                          </p:spTgt>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22211">
                                            <p:txEl>
                                              <p:pRg st="6" end="6"/>
                                            </p:txEl>
                                          </p:spTgt>
                                        </p:tgtEl>
                                        <p:attrNameLst>
                                          <p:attrName>style.visibility</p:attrName>
                                        </p:attrNameLst>
                                      </p:cBhvr>
                                      <p:to>
                                        <p:strVal val="visible"/>
                                      </p:to>
                                    </p:set>
                                    <p:animEffect transition="in" filter="wipe(up)">
                                      <p:cBhvr>
                                        <p:cTn id="32" dur="500"/>
                                        <p:tgtEl>
                                          <p:spTgt spid="222211">
                                            <p:txEl>
                                              <p:pRg st="6" end="6"/>
                                            </p:txEl>
                                          </p:spTgt>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222211">
                                            <p:txEl>
                                              <p:pRg st="7" end="7"/>
                                            </p:txEl>
                                          </p:spTgt>
                                        </p:tgtEl>
                                        <p:attrNameLst>
                                          <p:attrName>style.visibility</p:attrName>
                                        </p:attrNameLst>
                                      </p:cBhvr>
                                      <p:to>
                                        <p:strVal val="visible"/>
                                      </p:to>
                                    </p:set>
                                    <p:animEffect transition="in" filter="wipe(up)">
                                      <p:cBhvr>
                                        <p:cTn id="36" dur="500"/>
                                        <p:tgtEl>
                                          <p:spTgt spid="222211">
                                            <p:txEl>
                                              <p:pRg st="7" end="7"/>
                                            </p:txEl>
                                          </p:spTgt>
                                        </p:tgtEl>
                                      </p:cBhvr>
                                    </p:animEffect>
                                  </p:childTnLst>
                                </p:cTn>
                              </p:par>
                            </p:childTnLst>
                          </p:cTn>
                        </p:par>
                        <p:par>
                          <p:cTn id="37" fill="hold" nodeType="afterGroup">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222211">
                                            <p:txEl>
                                              <p:pRg st="8" end="8"/>
                                            </p:txEl>
                                          </p:spTgt>
                                        </p:tgtEl>
                                        <p:attrNameLst>
                                          <p:attrName>style.visibility</p:attrName>
                                        </p:attrNameLst>
                                      </p:cBhvr>
                                      <p:to>
                                        <p:strVal val="visible"/>
                                      </p:to>
                                    </p:set>
                                    <p:animEffect transition="in" filter="wipe(up)">
                                      <p:cBhvr>
                                        <p:cTn id="40" dur="500"/>
                                        <p:tgtEl>
                                          <p:spTgt spid="222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uiExpand="1"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BFCCF5E-B06E-4B4A-94D7-D5B0C4885E6B}" type="slidenum">
              <a:rPr lang="en-US" altLang="zh-CN" sz="1400" b="0" smtClean="0">
                <a:latin typeface="Times New Roman" pitchFamily="18" charset="0"/>
              </a:rPr>
              <a:pPr eaLnBrk="1" hangingPunct="1"/>
              <a:t>49</a:t>
            </a:fld>
            <a:endParaRPr lang="en-US" altLang="zh-CN" sz="1400" b="0" smtClean="0">
              <a:latin typeface="Times New Roman" pitchFamily="18" charset="0"/>
            </a:endParaRPr>
          </a:p>
        </p:txBody>
      </p:sp>
      <p:sp>
        <p:nvSpPr>
          <p:cNvPr id="43011" name="Rectangle 2"/>
          <p:cNvSpPr>
            <a:spLocks noGrp="1" noChangeArrowheads="1"/>
          </p:cNvSpPr>
          <p:nvPr>
            <p:ph type="title"/>
          </p:nvPr>
        </p:nvSpPr>
        <p:spPr/>
        <p:txBody>
          <a:bodyPr/>
          <a:lstStyle/>
          <a:p>
            <a:pPr eaLnBrk="1" hangingPunct="1"/>
            <a:r>
              <a:rPr lang="zh-CN" altLang="en-US" smtClean="0"/>
              <a:t>构造函数</a:t>
            </a:r>
          </a:p>
        </p:txBody>
      </p:sp>
      <p:sp>
        <p:nvSpPr>
          <p:cNvPr id="223235" name="Rectangle 3"/>
          <p:cNvSpPr>
            <a:spLocks noGrp="1" noChangeArrowheads="1"/>
          </p:cNvSpPr>
          <p:nvPr>
            <p:ph type="body" idx="1"/>
          </p:nvPr>
        </p:nvSpPr>
        <p:spPr/>
        <p:txBody>
          <a:bodyPr/>
          <a:lstStyle/>
          <a:p>
            <a:pPr eaLnBrk="1" hangingPunct="1"/>
            <a:r>
              <a:rPr lang="en-US" altLang="zh-CN" dirty="0" err="1" smtClean="0">
                <a:solidFill>
                  <a:srgbClr val="0000FF"/>
                </a:solidFill>
                <a:latin typeface="Times New Roman" panose="02020603050405020304" pitchFamily="18" charset="0"/>
                <a:cs typeface="Times New Roman" panose="02020603050405020304" pitchFamily="18" charset="0"/>
              </a:rPr>
              <a:t>makenode</a:t>
            </a:r>
            <a:r>
              <a:rPr lang="en-US" altLang="zh-CN" dirty="0" smtClean="0">
                <a:solidFill>
                  <a:srgbClr val="0000FF"/>
                </a:solidFill>
                <a:latin typeface="Times New Roman" panose="02020603050405020304" pitchFamily="18" charset="0"/>
                <a:cs typeface="Times New Roman" panose="02020603050405020304" pitchFamily="18" charset="0"/>
              </a:rPr>
              <a:t> (op, left, right)</a:t>
            </a:r>
          </a:p>
          <a:p>
            <a:pPr lvl="1" eaLnBrk="1" hangingPunct="1"/>
            <a:r>
              <a:rPr lang="zh-CN" altLang="en-US" dirty="0" smtClean="0">
                <a:latin typeface="Times New Roman" panose="02020603050405020304" pitchFamily="18" charset="0"/>
                <a:cs typeface="Times New Roman" panose="02020603050405020304" pitchFamily="18" charset="0"/>
              </a:rPr>
              <a:t>建立一个运算符号结点，标号是 </a:t>
            </a:r>
            <a:r>
              <a:rPr lang="en-US" altLang="zh-CN" dirty="0" smtClean="0">
                <a:latin typeface="Times New Roman" panose="02020603050405020304" pitchFamily="18" charset="0"/>
                <a:cs typeface="Times New Roman" panose="02020603050405020304" pitchFamily="18" charset="0"/>
              </a:rPr>
              <a:t>op</a:t>
            </a:r>
            <a:r>
              <a:rPr lang="zh-CN" altLang="en-US" dirty="0" smtClean="0">
                <a:latin typeface="Times New Roman" panose="02020603050405020304" pitchFamily="18" charset="0"/>
                <a:cs typeface="Times New Roman" panose="02020603050405020304" pitchFamily="18" charset="0"/>
              </a:rPr>
              <a:t>；</a:t>
            </a:r>
          </a:p>
          <a:p>
            <a:pPr lvl="1" eaLnBrk="1" hangingPunct="1"/>
            <a:r>
              <a:rPr lang="zh-CN" altLang="en-US" dirty="0" smtClean="0">
                <a:latin typeface="Times New Roman" panose="02020603050405020304" pitchFamily="18" charset="0"/>
                <a:cs typeface="Times New Roman" panose="02020603050405020304" pitchFamily="18" charset="0"/>
              </a:rPr>
              <a:t>域</a:t>
            </a:r>
            <a:r>
              <a:rPr lang="en-US" altLang="zh-CN" dirty="0" smtClean="0">
                <a:latin typeface="Times New Roman" panose="02020603050405020304" pitchFamily="18" charset="0"/>
                <a:cs typeface="Times New Roman" panose="02020603050405020304" pitchFamily="18" charset="0"/>
              </a:rPr>
              <a:t>left</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right</a:t>
            </a:r>
            <a:r>
              <a:rPr lang="zh-CN" altLang="en-US" dirty="0" smtClean="0">
                <a:latin typeface="Times New Roman" panose="02020603050405020304" pitchFamily="18" charset="0"/>
                <a:cs typeface="Times New Roman" panose="02020603050405020304" pitchFamily="18" charset="0"/>
              </a:rPr>
              <a:t>是指向其左右运算分量结点的指针。</a:t>
            </a:r>
          </a:p>
          <a:p>
            <a:pPr eaLnBrk="1" hangingPunct="1"/>
            <a:r>
              <a:rPr lang="en-US" altLang="zh-CN" dirty="0" err="1" smtClean="0">
                <a:solidFill>
                  <a:srgbClr val="0000FF"/>
                </a:solidFill>
                <a:latin typeface="Times New Roman" panose="02020603050405020304" pitchFamily="18" charset="0"/>
                <a:cs typeface="Times New Roman" panose="02020603050405020304" pitchFamily="18" charset="0"/>
              </a:rPr>
              <a:t>makeleaf</a:t>
            </a:r>
            <a:r>
              <a:rPr lang="en-US" altLang="zh-CN" dirty="0" smtClean="0">
                <a:solidFill>
                  <a:srgbClr val="0000FF"/>
                </a:solidFill>
                <a:latin typeface="Times New Roman" panose="02020603050405020304" pitchFamily="18" charset="0"/>
                <a:cs typeface="Times New Roman" panose="02020603050405020304" pitchFamily="18" charset="0"/>
              </a:rPr>
              <a:t> (id, entry)</a:t>
            </a:r>
          </a:p>
          <a:p>
            <a:pPr lvl="1" eaLnBrk="1" hangingPunct="1"/>
            <a:r>
              <a:rPr lang="zh-CN" altLang="en-US" dirty="0" smtClean="0">
                <a:latin typeface="Times New Roman" panose="02020603050405020304" pitchFamily="18" charset="0"/>
                <a:cs typeface="Times New Roman" panose="02020603050405020304" pitchFamily="18" charset="0"/>
              </a:rPr>
              <a:t>建立一个标识符结点，标号是 </a:t>
            </a:r>
            <a:r>
              <a:rPr lang="en-US" altLang="zh-CN" dirty="0" smtClean="0">
                <a:latin typeface="Times New Roman" panose="02020603050405020304" pitchFamily="18" charset="0"/>
                <a:cs typeface="Times New Roman" panose="02020603050405020304" pitchFamily="18" charset="0"/>
              </a:rPr>
              <a:t>id</a:t>
            </a:r>
            <a:r>
              <a:rPr lang="zh-CN" altLang="en-US" dirty="0" smtClean="0">
                <a:latin typeface="Times New Roman" panose="02020603050405020304" pitchFamily="18" charset="0"/>
                <a:cs typeface="Times New Roman" panose="02020603050405020304" pitchFamily="18" charset="0"/>
              </a:rPr>
              <a:t>；</a:t>
            </a:r>
          </a:p>
          <a:p>
            <a:pPr lvl="1" eaLnBrk="1" hangingPunct="1"/>
            <a:r>
              <a:rPr lang="zh-CN" altLang="en-US" dirty="0" smtClean="0">
                <a:latin typeface="Times New Roman" panose="02020603050405020304" pitchFamily="18" charset="0"/>
                <a:cs typeface="Times New Roman" panose="02020603050405020304" pitchFamily="18" charset="0"/>
              </a:rPr>
              <a:t>域</a:t>
            </a:r>
            <a:r>
              <a:rPr lang="en-US" altLang="zh-CN" dirty="0" smtClean="0">
                <a:latin typeface="Times New Roman" panose="02020603050405020304" pitchFamily="18" charset="0"/>
                <a:cs typeface="Times New Roman" panose="02020603050405020304" pitchFamily="18" charset="0"/>
              </a:rPr>
              <a:t>entry</a:t>
            </a:r>
            <a:r>
              <a:rPr lang="zh-CN" altLang="en-US" dirty="0" smtClean="0">
                <a:latin typeface="Times New Roman" panose="02020603050405020304" pitchFamily="18" charset="0"/>
                <a:cs typeface="Times New Roman" panose="02020603050405020304" pitchFamily="18" charset="0"/>
              </a:rPr>
              <a:t>是指向该标识符在符号表中的相应条目的指针。</a:t>
            </a:r>
          </a:p>
          <a:p>
            <a:pPr eaLnBrk="1" hangingPunct="1"/>
            <a:r>
              <a:rPr lang="en-US" altLang="zh-CN" dirty="0" err="1" smtClean="0">
                <a:solidFill>
                  <a:srgbClr val="0000FF"/>
                </a:solidFill>
                <a:latin typeface="Times New Roman" panose="02020603050405020304" pitchFamily="18" charset="0"/>
                <a:cs typeface="Times New Roman" panose="02020603050405020304" pitchFamily="18" charset="0"/>
              </a:rPr>
              <a:t>makeleaf</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num</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val</a:t>
            </a:r>
            <a:r>
              <a:rPr lang="en-US" altLang="zh-CN" dirty="0" smtClean="0">
                <a:solidFill>
                  <a:srgbClr val="0000FF"/>
                </a:solidFill>
                <a:latin typeface="Times New Roman" panose="02020603050405020304" pitchFamily="18" charset="0"/>
                <a:cs typeface="Times New Roman" panose="02020603050405020304" pitchFamily="18" charset="0"/>
              </a:rPr>
              <a:t>)</a:t>
            </a:r>
          </a:p>
          <a:p>
            <a:pPr lvl="1" eaLnBrk="1" hangingPunct="1"/>
            <a:r>
              <a:rPr lang="zh-CN" altLang="en-US" dirty="0" smtClean="0">
                <a:latin typeface="Times New Roman" panose="02020603050405020304" pitchFamily="18" charset="0"/>
                <a:cs typeface="Times New Roman" panose="02020603050405020304" pitchFamily="18" charset="0"/>
              </a:rPr>
              <a:t>建立一个数结点，标号为 </a:t>
            </a:r>
            <a:r>
              <a:rPr lang="en-US" altLang="zh-CN" dirty="0" err="1" smtClean="0">
                <a:latin typeface="Times New Roman" panose="02020603050405020304" pitchFamily="18" charset="0"/>
                <a:cs typeface="Times New Roman" panose="02020603050405020304" pitchFamily="18" charset="0"/>
              </a:rPr>
              <a:t>num</a:t>
            </a:r>
            <a:r>
              <a:rPr lang="zh-CN" altLang="en-US" dirty="0" smtClean="0">
                <a:latin typeface="Times New Roman" panose="02020603050405020304" pitchFamily="18" charset="0"/>
                <a:cs typeface="Times New Roman" panose="02020603050405020304" pitchFamily="18" charset="0"/>
              </a:rPr>
              <a:t>；</a:t>
            </a:r>
          </a:p>
          <a:p>
            <a:pPr lvl="1" eaLnBrk="1" hangingPunct="1"/>
            <a:r>
              <a:rPr lang="zh-CN" altLang="en-US" dirty="0" smtClean="0">
                <a:latin typeface="Times New Roman" panose="02020603050405020304" pitchFamily="18" charset="0"/>
                <a:cs typeface="Times New Roman" panose="02020603050405020304" pitchFamily="18" charset="0"/>
              </a:rPr>
              <a:t>域</a:t>
            </a:r>
            <a:r>
              <a:rPr lang="en-US" altLang="zh-CN" dirty="0" err="1" smtClean="0">
                <a:latin typeface="Times New Roman" panose="02020603050405020304" pitchFamily="18" charset="0"/>
                <a:cs typeface="Times New Roman" panose="02020603050405020304" pitchFamily="18" charset="0"/>
              </a:rPr>
              <a:t>val</a:t>
            </a:r>
            <a:r>
              <a:rPr lang="zh-CN" altLang="en-US" dirty="0" smtClean="0">
                <a:latin typeface="Times New Roman" panose="02020603050405020304" pitchFamily="18" charset="0"/>
                <a:cs typeface="Times New Roman" panose="02020603050405020304" pitchFamily="18" charset="0"/>
              </a:rPr>
              <a:t>用于保存该数的值。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up)">
                                      <p:cBhvr>
                                        <p:cTn id="7" dur="500"/>
                                        <p:tgtEl>
                                          <p:spTgt spid="22323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3235">
                                            <p:txEl>
                                              <p:pRg st="1" end="1"/>
                                            </p:txEl>
                                          </p:spTgt>
                                        </p:tgtEl>
                                        <p:attrNameLst>
                                          <p:attrName>style.visibility</p:attrName>
                                        </p:attrNameLst>
                                      </p:cBhvr>
                                      <p:to>
                                        <p:strVal val="visible"/>
                                      </p:to>
                                    </p:set>
                                    <p:animEffect transition="in" filter="wipe(up)">
                                      <p:cBhvr>
                                        <p:cTn id="11" dur="500"/>
                                        <p:tgtEl>
                                          <p:spTgt spid="22323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3235">
                                            <p:txEl>
                                              <p:pRg st="2" end="2"/>
                                            </p:txEl>
                                          </p:spTgt>
                                        </p:tgtEl>
                                        <p:attrNameLst>
                                          <p:attrName>style.visibility</p:attrName>
                                        </p:attrNameLst>
                                      </p:cBhvr>
                                      <p:to>
                                        <p:strVal val="visible"/>
                                      </p:to>
                                    </p:set>
                                    <p:animEffect transition="in" filter="wipe(up)">
                                      <p:cBhvr>
                                        <p:cTn id="15" dur="500"/>
                                        <p:tgtEl>
                                          <p:spTgt spid="2232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23235">
                                            <p:txEl>
                                              <p:pRg st="3" end="3"/>
                                            </p:txEl>
                                          </p:spTgt>
                                        </p:tgtEl>
                                        <p:attrNameLst>
                                          <p:attrName>style.visibility</p:attrName>
                                        </p:attrNameLst>
                                      </p:cBhvr>
                                      <p:to>
                                        <p:strVal val="visible"/>
                                      </p:to>
                                    </p:set>
                                    <p:animEffect transition="in" filter="wipe(up)">
                                      <p:cBhvr>
                                        <p:cTn id="20" dur="500"/>
                                        <p:tgtEl>
                                          <p:spTgt spid="223235">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23235">
                                            <p:txEl>
                                              <p:pRg st="4" end="4"/>
                                            </p:txEl>
                                          </p:spTgt>
                                        </p:tgtEl>
                                        <p:attrNameLst>
                                          <p:attrName>style.visibility</p:attrName>
                                        </p:attrNameLst>
                                      </p:cBhvr>
                                      <p:to>
                                        <p:strVal val="visible"/>
                                      </p:to>
                                    </p:set>
                                    <p:animEffect transition="in" filter="wipe(up)">
                                      <p:cBhvr>
                                        <p:cTn id="24" dur="500"/>
                                        <p:tgtEl>
                                          <p:spTgt spid="223235">
                                            <p:txEl>
                                              <p:pRg st="4" end="4"/>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23235">
                                            <p:txEl>
                                              <p:pRg st="5" end="5"/>
                                            </p:txEl>
                                          </p:spTgt>
                                        </p:tgtEl>
                                        <p:attrNameLst>
                                          <p:attrName>style.visibility</p:attrName>
                                        </p:attrNameLst>
                                      </p:cBhvr>
                                      <p:to>
                                        <p:strVal val="visible"/>
                                      </p:to>
                                    </p:set>
                                    <p:animEffect transition="in" filter="wipe(up)">
                                      <p:cBhvr>
                                        <p:cTn id="28" dur="500"/>
                                        <p:tgtEl>
                                          <p:spTgt spid="22323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23235">
                                            <p:txEl>
                                              <p:pRg st="6" end="6"/>
                                            </p:txEl>
                                          </p:spTgt>
                                        </p:tgtEl>
                                        <p:attrNameLst>
                                          <p:attrName>style.visibility</p:attrName>
                                        </p:attrNameLst>
                                      </p:cBhvr>
                                      <p:to>
                                        <p:strVal val="visible"/>
                                      </p:to>
                                    </p:set>
                                    <p:animEffect transition="in" filter="wipe(up)">
                                      <p:cBhvr>
                                        <p:cTn id="33" dur="500"/>
                                        <p:tgtEl>
                                          <p:spTgt spid="223235">
                                            <p:txEl>
                                              <p:pRg st="6" end="6"/>
                                            </p:txEl>
                                          </p:spTgt>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23235">
                                            <p:txEl>
                                              <p:pRg st="7" end="7"/>
                                            </p:txEl>
                                          </p:spTgt>
                                        </p:tgtEl>
                                        <p:attrNameLst>
                                          <p:attrName>style.visibility</p:attrName>
                                        </p:attrNameLst>
                                      </p:cBhvr>
                                      <p:to>
                                        <p:strVal val="visible"/>
                                      </p:to>
                                    </p:set>
                                    <p:animEffect transition="in" filter="wipe(up)">
                                      <p:cBhvr>
                                        <p:cTn id="37" dur="500"/>
                                        <p:tgtEl>
                                          <p:spTgt spid="223235">
                                            <p:txEl>
                                              <p:pRg st="7" end="7"/>
                                            </p:txEl>
                                          </p:spTgt>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223235">
                                            <p:txEl>
                                              <p:pRg st="8" end="8"/>
                                            </p:txEl>
                                          </p:spTgt>
                                        </p:tgtEl>
                                        <p:attrNameLst>
                                          <p:attrName>style.visibility</p:attrName>
                                        </p:attrNameLst>
                                      </p:cBhvr>
                                      <p:to>
                                        <p:strVal val="visible"/>
                                      </p:to>
                                    </p:set>
                                    <p:animEffect transition="in" filter="wipe(up)">
                                      <p:cBhvr>
                                        <p:cTn id="41" dur="500"/>
                                        <p:tgtEl>
                                          <p:spTgt spid="223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E8D6B1D8-1C12-4AB4-8240-EB09D7550629}" type="slidenum">
              <a:rPr lang="en-US" altLang="zh-CN" sz="1400" b="0" smtClean="0">
                <a:latin typeface="Times New Roman" pitchFamily="18" charset="0"/>
              </a:rPr>
              <a:pPr eaLnBrk="1" hangingPunct="1"/>
              <a:t>5</a:t>
            </a:fld>
            <a:endParaRPr lang="en-US" altLang="zh-CN" sz="1400" b="0" smtClean="0">
              <a:latin typeface="Times New Roman" pitchFamily="18" charset="0"/>
            </a:endParaRPr>
          </a:p>
        </p:txBody>
      </p:sp>
      <p:sp>
        <p:nvSpPr>
          <p:cNvPr id="5123" name="Rectangle 2"/>
          <p:cNvSpPr>
            <a:spLocks noGrp="1" noChangeArrowheads="1"/>
          </p:cNvSpPr>
          <p:nvPr>
            <p:ph type="title"/>
          </p:nvPr>
        </p:nvSpPr>
        <p:spPr>
          <a:xfrm>
            <a:off x="304800" y="152400"/>
            <a:ext cx="8610600" cy="447675"/>
          </a:xfrm>
        </p:spPr>
        <p:txBody>
          <a:bodyPr/>
          <a:lstStyle/>
          <a:p>
            <a:pPr eaLnBrk="1" hangingPunct="1"/>
            <a:r>
              <a:rPr lang="zh-CN" altLang="en-US" sz="3600" dirty="0" smtClean="0">
                <a:solidFill>
                  <a:srgbClr val="FF0000"/>
                </a:solidFill>
              </a:rPr>
              <a:t>语法制导翻译示例</a:t>
            </a:r>
          </a:p>
        </p:txBody>
      </p:sp>
      <p:sp>
        <p:nvSpPr>
          <p:cNvPr id="187396" name="Rectangle 4"/>
          <p:cNvSpPr>
            <a:spLocks noChangeArrowheads="1"/>
          </p:cNvSpPr>
          <p:nvPr/>
        </p:nvSpPr>
        <p:spPr bwMode="auto">
          <a:xfrm>
            <a:off x="5742130" y="52722"/>
            <a:ext cx="1254125" cy="202612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latin typeface="Times New Roman" pitchFamily="18" charset="0"/>
                <a:ea typeface="宋体" pitchFamily="2" charset="-122"/>
              </a:rPr>
              <a:t>E</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E</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+T</a:t>
            </a:r>
          </a:p>
          <a:p>
            <a:r>
              <a:rPr lang="en-US" altLang="zh-CN" sz="2000" dirty="0">
                <a:latin typeface="Times New Roman" pitchFamily="18" charset="0"/>
                <a:ea typeface="宋体" pitchFamily="2" charset="-122"/>
              </a:rPr>
              <a:t>E</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T</a:t>
            </a:r>
          </a:p>
          <a:p>
            <a:r>
              <a:rPr lang="en-US" altLang="zh-CN" sz="2000" dirty="0">
                <a:latin typeface="Times New Roman" pitchFamily="18" charset="0"/>
                <a:ea typeface="宋体" pitchFamily="2" charset="-122"/>
              </a:rPr>
              <a:t>T</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T</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*F</a:t>
            </a:r>
          </a:p>
          <a:p>
            <a:r>
              <a:rPr lang="en-US" altLang="zh-CN" sz="2000" dirty="0">
                <a:latin typeface="Times New Roman" pitchFamily="18" charset="0"/>
                <a:ea typeface="宋体" pitchFamily="2" charset="-122"/>
              </a:rPr>
              <a:t>T</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F</a:t>
            </a:r>
          </a:p>
          <a:p>
            <a:r>
              <a:rPr lang="en-US" altLang="zh-CN" sz="2000" dirty="0">
                <a:latin typeface="Times New Roman" pitchFamily="18" charset="0"/>
                <a:ea typeface="宋体" pitchFamily="2" charset="-122"/>
              </a:rPr>
              <a:t>F</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(E) </a:t>
            </a:r>
          </a:p>
          <a:p>
            <a:r>
              <a:rPr lang="en-US" altLang="zh-CN" sz="2000" dirty="0" err="1">
                <a:latin typeface="Times New Roman" pitchFamily="18" charset="0"/>
                <a:ea typeface="宋体" pitchFamily="2" charset="-122"/>
              </a:rPr>
              <a:t>F</a:t>
            </a:r>
            <a:r>
              <a:rPr lang="en-US" altLang="zh-CN" sz="2000" dirty="0" err="1">
                <a:latin typeface="Times New Roman" pitchFamily="18" charset="0"/>
                <a:ea typeface="宋体" pitchFamily="2" charset="-122"/>
                <a:sym typeface="Symbol" pitchFamily="18" charset="2"/>
              </a:rPr>
              <a:t></a:t>
            </a:r>
            <a:r>
              <a:rPr lang="en-US" altLang="zh-CN" sz="2000" dirty="0" err="1">
                <a:latin typeface="Times New Roman" pitchFamily="18" charset="0"/>
                <a:ea typeface="宋体" pitchFamily="2" charset="-122"/>
              </a:rPr>
              <a:t>digit</a:t>
            </a:r>
            <a:endParaRPr lang="en-US" altLang="zh-CN" sz="2000" dirty="0">
              <a:latin typeface="Times New Roman" pitchFamily="18" charset="0"/>
              <a:ea typeface="宋体" pitchFamily="2" charset="-122"/>
            </a:endParaRPr>
          </a:p>
        </p:txBody>
      </p:sp>
      <p:sp>
        <p:nvSpPr>
          <p:cNvPr id="187397" name="Rectangle 5"/>
          <p:cNvSpPr>
            <a:spLocks noChangeArrowheads="1"/>
          </p:cNvSpPr>
          <p:nvPr/>
        </p:nvSpPr>
        <p:spPr bwMode="auto">
          <a:xfrm>
            <a:off x="6912117" y="52722"/>
            <a:ext cx="2232025" cy="202612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=E</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.val+T.val</a:t>
            </a:r>
          </a:p>
          <a:p>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T.val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T.val</a:t>
            </a:r>
            <a:r>
              <a:rPr lang="en-US" altLang="zh-CN" sz="2000" dirty="0">
                <a:latin typeface="Times New Roman" pitchFamily="18" charset="0"/>
                <a:ea typeface="宋体" pitchFamily="2" charset="-122"/>
              </a:rPr>
              <a:t>=T</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.val*</a:t>
            </a:r>
            <a:r>
              <a:rPr lang="en-US" altLang="zh-CN" sz="2000" dirty="0" err="1">
                <a:latin typeface="Times New Roman" pitchFamily="18" charset="0"/>
                <a:ea typeface="宋体" pitchFamily="2" charset="-122"/>
              </a:rPr>
              <a:t>F.val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T.val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F.val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F.val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 </a:t>
            </a:r>
          </a:p>
          <a:p>
            <a:r>
              <a:rPr lang="en-US" altLang="zh-CN" sz="2000" dirty="0" err="1">
                <a:latin typeface="Times New Roman" pitchFamily="18" charset="0"/>
                <a:ea typeface="宋体" pitchFamily="2" charset="-122"/>
              </a:rPr>
              <a:t>F.val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digit.val</a:t>
            </a:r>
            <a:endParaRPr lang="en-US" altLang="zh-CN" sz="2000" dirty="0">
              <a:latin typeface="Times New Roman" pitchFamily="18" charset="0"/>
              <a:ea typeface="宋体" pitchFamily="2" charset="-122"/>
            </a:endParaRPr>
          </a:p>
        </p:txBody>
      </p:sp>
      <p:sp>
        <p:nvSpPr>
          <p:cNvPr id="187395" name="Rectangle 3"/>
          <p:cNvSpPr>
            <a:spLocks noGrp="1" noChangeArrowheads="1"/>
          </p:cNvSpPr>
          <p:nvPr>
            <p:ph type="body" idx="1"/>
          </p:nvPr>
        </p:nvSpPr>
        <p:spPr>
          <a:xfrm>
            <a:off x="206515" y="953725"/>
            <a:ext cx="8640763" cy="5625626"/>
          </a:xfrm>
        </p:spPr>
        <p:txBody>
          <a:bodyPr/>
          <a:lstStyle/>
          <a:p>
            <a:pPr marL="0" indent="0" eaLnBrk="1" hangingPunct="1">
              <a:buNone/>
            </a:pPr>
            <a:r>
              <a:rPr lang="zh-CN" altLang="en-US" sz="2400" dirty="0">
                <a:latin typeface="Times New Roman" panose="02020603050405020304" pitchFamily="18" charset="0"/>
                <a:cs typeface="Times New Roman" panose="02020603050405020304" pitchFamily="18" charset="0"/>
              </a:rPr>
              <a:t>例如：考虑算术表达式</a:t>
            </a:r>
            <a:r>
              <a:rPr lang="zh-CN" altLang="en-US" sz="2400" dirty="0" smtClean="0">
                <a:latin typeface="Times New Roman" panose="02020603050405020304" pitchFamily="18" charset="0"/>
                <a:cs typeface="Times New Roman" panose="02020603050405020304" pitchFamily="18" charset="0"/>
              </a:rPr>
              <a:t>文法</a:t>
            </a:r>
            <a:endParaRPr lang="en-US" altLang="zh-CN" sz="2400" dirty="0" smtClean="0">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FF"/>
                </a:solidFill>
                <a:latin typeface="Times New Roman" panose="02020603050405020304" pitchFamily="18" charset="0"/>
                <a:cs typeface="Times New Roman" panose="02020603050405020304" pitchFamily="18" charset="0"/>
              </a:rPr>
              <a:t>翻译</a:t>
            </a:r>
            <a:r>
              <a:rPr lang="zh-CN" altLang="en-US" sz="2400" dirty="0">
                <a:solidFill>
                  <a:srgbClr val="0000FF"/>
                </a:solidFill>
                <a:latin typeface="Times New Roman" panose="02020603050405020304" pitchFamily="18" charset="0"/>
                <a:cs typeface="Times New Roman" panose="02020603050405020304" pitchFamily="18" charset="0"/>
              </a:rPr>
              <a:t>目标：计算表达式的值</a:t>
            </a:r>
          </a:p>
          <a:p>
            <a:pPr eaLnBrk="1" hangingPunct="1"/>
            <a:r>
              <a:rPr lang="zh-CN" altLang="en-US" sz="2400" dirty="0" smtClean="0">
                <a:latin typeface="Times New Roman" panose="02020603050405020304" pitchFamily="18" charset="0"/>
                <a:cs typeface="Times New Roman" panose="02020603050405020304" pitchFamily="18" charset="0"/>
              </a:rPr>
              <a:t>根据翻译目标确定每个产生式的语义；</a:t>
            </a:r>
          </a:p>
          <a:p>
            <a:pPr lvl="1" eaLnBrk="1" hangingPunct="1"/>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E</a:t>
            </a:r>
            <a:r>
              <a:rPr lang="en-US" altLang="zh-CN" baseline="-25000" dirty="0">
                <a:latin typeface="Times New Roman" panose="02020603050405020304" pitchFamily="18" charset="0"/>
                <a:cs typeface="Times New Roman" panose="02020603050405020304" pitchFamily="18" charset="0"/>
                <a:sym typeface="Symbol" pitchFamily="18" charset="2"/>
              </a:rPr>
              <a:t>1</a:t>
            </a:r>
            <a:r>
              <a:rPr lang="en-US" altLang="zh-CN" dirty="0">
                <a:latin typeface="Times New Roman" panose="02020603050405020304" pitchFamily="18" charset="0"/>
                <a:cs typeface="Times New Roman" panose="02020603050405020304" pitchFamily="18" charset="0"/>
                <a:sym typeface="Symbol" pitchFamily="18" charset="2"/>
              </a:rPr>
              <a:t>+T</a:t>
            </a:r>
            <a:r>
              <a:rPr lang="zh-CN" altLang="en-US" dirty="0">
                <a:latin typeface="Times New Roman" panose="02020603050405020304" pitchFamily="18" charset="0"/>
                <a:cs typeface="Times New Roman" panose="02020603050405020304" pitchFamily="18" charset="0"/>
              </a:rPr>
              <a:t>：表达式的值由两个子表达式的值相加得到</a:t>
            </a:r>
          </a:p>
          <a:p>
            <a:pPr lvl="1" eaLnBrk="1" hangingPunct="1"/>
            <a:r>
              <a:rPr lang="en-US" altLang="zh-CN" dirty="0" err="1" smtClean="0">
                <a:latin typeface="Times New Roman" panose="02020603050405020304" pitchFamily="18" charset="0"/>
                <a:cs typeface="Times New Roman" panose="02020603050405020304" pitchFamily="18" charset="0"/>
              </a:rPr>
              <a:t>F</a:t>
            </a:r>
            <a:r>
              <a:rPr lang="en-US" altLang="zh-CN" dirty="0" err="1" smtClean="0">
                <a:latin typeface="Times New Roman" panose="02020603050405020304" pitchFamily="18" charset="0"/>
                <a:cs typeface="Times New Roman" panose="02020603050405020304" pitchFamily="18" charset="0"/>
                <a:sym typeface="Symbol" pitchFamily="18" charset="2"/>
              </a:rPr>
              <a:t>digit</a:t>
            </a:r>
            <a:r>
              <a:rPr lang="zh-CN" altLang="en-US" dirty="0" smtClean="0">
                <a:latin typeface="Times New Roman" panose="02020603050405020304" pitchFamily="18" charset="0"/>
                <a:cs typeface="Times New Roman" panose="02020603050405020304" pitchFamily="18" charset="0"/>
              </a:rPr>
              <a:t>：表达式的值即数字的值</a:t>
            </a:r>
          </a:p>
          <a:p>
            <a:pPr eaLnBrk="1" hangingPunct="1"/>
            <a:r>
              <a:rPr lang="zh-CN" altLang="en-US" sz="2400" dirty="0" smtClean="0">
                <a:latin typeface="Times New Roman" panose="02020603050405020304" pitchFamily="18" charset="0"/>
                <a:cs typeface="Times New Roman" panose="02020603050405020304" pitchFamily="18" charset="0"/>
              </a:rPr>
              <a:t>根据产生式的语义，分析每个符号的语义；</a:t>
            </a:r>
            <a:endParaRPr lang="en-US" altLang="zh-CN" sz="2400" dirty="0" smtClean="0">
              <a:latin typeface="Times New Roman" panose="02020603050405020304" pitchFamily="18" charset="0"/>
              <a:cs typeface="Times New Roman" panose="02020603050405020304" pitchFamily="18" charset="0"/>
            </a:endParaRPr>
          </a:p>
          <a:p>
            <a:pPr lvl="1" eaLnBrk="1" hangingPunct="1"/>
            <a:r>
              <a:rPr lang="en-US" altLang="zh-CN" dirty="0" smtClean="0">
                <a:latin typeface="Times New Roman" panose="02020603050405020304" pitchFamily="18" charset="0"/>
                <a:cs typeface="Times New Roman" panose="02020603050405020304" pitchFamily="18" charset="0"/>
              </a:rPr>
              <a:t>E</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F</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digit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p>
          <a:p>
            <a:pPr eaLnBrk="1" hangingPunct="1"/>
            <a:r>
              <a:rPr lang="zh-CN" altLang="en-US" sz="2400" dirty="0" smtClean="0">
                <a:latin typeface="Times New Roman" panose="02020603050405020304" pitchFamily="18" charset="0"/>
                <a:cs typeface="Times New Roman" panose="02020603050405020304" pitchFamily="18" charset="0"/>
              </a:rPr>
              <a:t>把这些语义以</a:t>
            </a:r>
            <a:r>
              <a:rPr lang="zh-CN" altLang="en-US" sz="2400" dirty="0" smtClean="0">
                <a:solidFill>
                  <a:srgbClr val="0000FF"/>
                </a:solidFill>
                <a:latin typeface="Times New Roman" panose="02020603050405020304" pitchFamily="18" charset="0"/>
                <a:cs typeface="Times New Roman" panose="02020603050405020304" pitchFamily="18" charset="0"/>
              </a:rPr>
              <a:t>属性</a:t>
            </a:r>
            <a:r>
              <a:rPr lang="zh-CN" altLang="en-US" sz="2400" dirty="0" smtClean="0">
                <a:latin typeface="Times New Roman" panose="02020603050405020304" pitchFamily="18" charset="0"/>
                <a:cs typeface="Times New Roman" panose="02020603050405020304" pitchFamily="18" charset="0"/>
              </a:rPr>
              <a:t>的形式附加到相应的文法符号上；</a:t>
            </a:r>
          </a:p>
          <a:p>
            <a:pPr lvl="1" eaLnBrk="1" hangingPunct="1"/>
            <a:r>
              <a:rPr lang="en-US" altLang="zh-CN" dirty="0" err="1" smtClean="0">
                <a:latin typeface="Times New Roman" panose="02020603050405020304" pitchFamily="18" charset="0"/>
                <a:cs typeface="Times New Roman" panose="02020603050405020304" pitchFamily="18" charset="0"/>
              </a:rPr>
              <a:t>E.val</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T.val</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F.val</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digit.val</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sz="2400" dirty="0" smtClean="0">
                <a:latin typeface="Times New Roman" panose="02020603050405020304" pitchFamily="18" charset="0"/>
                <a:cs typeface="Times New Roman" panose="02020603050405020304" pitchFamily="18" charset="0"/>
              </a:rPr>
              <a:t>根据产生式的语义，给出符号属性的求值规则</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即</a:t>
            </a:r>
            <a:r>
              <a:rPr lang="zh-CN" altLang="en-US" sz="2400" dirty="0" smtClean="0">
                <a:solidFill>
                  <a:srgbClr val="0000FF"/>
                </a:solidFill>
                <a:latin typeface="Times New Roman" panose="02020603050405020304" pitchFamily="18" charset="0"/>
                <a:cs typeface="Times New Roman" panose="02020603050405020304" pitchFamily="18" charset="0"/>
              </a:rPr>
              <a:t>语义规则</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，从而形成</a:t>
            </a:r>
            <a:r>
              <a:rPr lang="zh-CN" altLang="en-US" sz="2400" dirty="0" smtClean="0">
                <a:solidFill>
                  <a:srgbClr val="FF3300"/>
                </a:solidFill>
                <a:latin typeface="Times New Roman" panose="02020603050405020304" pitchFamily="18" charset="0"/>
                <a:cs typeface="Times New Roman" panose="02020603050405020304" pitchFamily="18" charset="0"/>
              </a:rPr>
              <a:t>语法制导定义</a:t>
            </a:r>
            <a:r>
              <a:rPr lang="zh-CN" altLang="en-US" sz="2400" dirty="0" smtClean="0">
                <a:latin typeface="Times New Roman" panose="02020603050405020304" pitchFamily="18" charset="0"/>
                <a:cs typeface="Times New Roman" panose="02020603050405020304" pitchFamily="18" charset="0"/>
              </a:rPr>
              <a:t>。</a:t>
            </a:r>
          </a:p>
          <a:p>
            <a:pPr lvl="1" eaLnBrk="1" hangingPunct="1"/>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sym typeface="Symbol" pitchFamily="18" charset="2"/>
              </a:rPr>
              <a:t>E</a:t>
            </a:r>
            <a:r>
              <a:rPr lang="en-US" altLang="zh-CN" baseline="-25000" dirty="0" smtClean="0">
                <a:latin typeface="Times New Roman" panose="02020603050405020304" pitchFamily="18" charset="0"/>
                <a:cs typeface="Times New Roman" panose="02020603050405020304" pitchFamily="18" charset="0"/>
                <a:sym typeface="Symbol" pitchFamily="18" charset="2"/>
              </a:rPr>
              <a:t>1</a:t>
            </a:r>
            <a:r>
              <a:rPr lang="en-US" altLang="zh-CN" dirty="0" smtClean="0">
                <a:latin typeface="Times New Roman" panose="02020603050405020304" pitchFamily="18" charset="0"/>
                <a:cs typeface="Times New Roman" panose="02020603050405020304" pitchFamily="18" charset="0"/>
                <a:sym typeface="Symbol" pitchFamily="18" charset="2"/>
              </a:rPr>
              <a:t>+T</a:t>
            </a:r>
            <a:r>
              <a:rPr lang="zh-CN" altLang="en-US" dirty="0" smtClean="0">
                <a:latin typeface="Times New Roman" panose="02020603050405020304" pitchFamily="18" charset="0"/>
                <a:cs typeface="Times New Roman" panose="02020603050405020304" pitchFamily="18" charset="0"/>
                <a:sym typeface="Symbol" pitchFamily="18" charset="2"/>
              </a:rPr>
              <a:t>对应的</a:t>
            </a:r>
            <a:r>
              <a:rPr lang="zh-CN" altLang="en-US" dirty="0" smtClean="0">
                <a:latin typeface="Times New Roman" panose="02020603050405020304" pitchFamily="18" charset="0"/>
                <a:cs typeface="Times New Roman" panose="02020603050405020304" pitchFamily="18" charset="0"/>
              </a:rPr>
              <a:t>求值规则：</a:t>
            </a:r>
            <a:r>
              <a:rPr lang="en-US" altLang="zh-CN" dirty="0" err="1" smtClean="0">
                <a:latin typeface="Times New Roman" panose="02020603050405020304" pitchFamily="18" charset="0"/>
                <a:cs typeface="Times New Roman" panose="02020603050405020304" pitchFamily="18" charset="0"/>
              </a:rPr>
              <a:t>E.val</a:t>
            </a:r>
            <a:r>
              <a:rPr lang="en-US" altLang="zh-CN" dirty="0" smtClean="0">
                <a:latin typeface="Times New Roman" panose="02020603050405020304" pitchFamily="18" charset="0"/>
                <a:cs typeface="Times New Roman" panose="02020603050405020304" pitchFamily="18" charset="0"/>
              </a:rPr>
              <a:t>=E</a:t>
            </a:r>
            <a:r>
              <a:rPr lang="en-US" altLang="zh-CN" baseline="-25000" dirty="0" smtClean="0">
                <a:latin typeface="Times New Roman" panose="02020603050405020304" pitchFamily="18" charset="0"/>
                <a:cs typeface="Times New Roman" panose="02020603050405020304" pitchFamily="18" charset="0"/>
                <a:sym typeface="Symbol" pitchFamily="18" charset="2"/>
              </a:rPr>
              <a:t>1</a:t>
            </a:r>
            <a:r>
              <a:rPr lang="en-US" altLang="zh-CN" dirty="0" smtClean="0">
                <a:latin typeface="Times New Roman" panose="02020603050405020304" pitchFamily="18" charset="0"/>
                <a:cs typeface="Times New Roman" panose="02020603050405020304" pitchFamily="18" charset="0"/>
              </a:rPr>
              <a:t>.val+T.val</a:t>
            </a:r>
          </a:p>
          <a:p>
            <a:pPr lvl="1" eaLnBrk="1" hangingPunct="1"/>
            <a:r>
              <a:rPr lang="zh-CN" altLang="en-US" dirty="0" smtClean="0">
                <a:latin typeface="Times New Roman" panose="02020603050405020304" pitchFamily="18" charset="0"/>
                <a:cs typeface="Times New Roman" panose="02020603050405020304" pitchFamily="18" charset="0"/>
              </a:rPr>
              <a:t>语法制导定义：产生式  语义规则</a:t>
            </a:r>
          </a:p>
        </p:txBody>
      </p:sp>
    </p:spTree>
    <p:extLst>
      <p:ext uri="{BB962C8B-B14F-4D97-AF65-F5344CB8AC3E}">
        <p14:creationId xmlns:p14="http://schemas.microsoft.com/office/powerpoint/2010/main" val="167947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up)">
                                      <p:cBhvr>
                                        <p:cTn id="7" dur="500"/>
                                        <p:tgtEl>
                                          <p:spTgt spid="18739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7396"/>
                                        </p:tgtEl>
                                        <p:attrNameLst>
                                          <p:attrName>style.visibility</p:attrName>
                                        </p:attrNameLst>
                                      </p:cBhvr>
                                      <p:to>
                                        <p:strVal val="visible"/>
                                      </p:to>
                                    </p:set>
                                    <p:animEffect transition="in" filter="wipe(left)">
                                      <p:cBhvr>
                                        <p:cTn id="11" dur="500"/>
                                        <p:tgtEl>
                                          <p:spTgt spid="1873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87395">
                                            <p:txEl>
                                              <p:pRg st="1" end="1"/>
                                            </p:txEl>
                                          </p:spTgt>
                                        </p:tgtEl>
                                        <p:attrNameLst>
                                          <p:attrName>style.visibility</p:attrName>
                                        </p:attrNameLst>
                                      </p:cBhvr>
                                      <p:to>
                                        <p:strVal val="visible"/>
                                      </p:to>
                                    </p:set>
                                    <p:animEffect transition="in" filter="wipe(up)">
                                      <p:cBhvr>
                                        <p:cTn id="16" dur="500"/>
                                        <p:tgtEl>
                                          <p:spTgt spid="18739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87395">
                                            <p:txEl>
                                              <p:pRg st="2" end="2"/>
                                            </p:txEl>
                                          </p:spTgt>
                                        </p:tgtEl>
                                        <p:attrNameLst>
                                          <p:attrName>style.visibility</p:attrName>
                                        </p:attrNameLst>
                                      </p:cBhvr>
                                      <p:to>
                                        <p:strVal val="visible"/>
                                      </p:to>
                                    </p:set>
                                    <p:animEffect transition="in" filter="wipe(up)">
                                      <p:cBhvr>
                                        <p:cTn id="21" dur="500"/>
                                        <p:tgtEl>
                                          <p:spTgt spid="18739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87395">
                                            <p:txEl>
                                              <p:pRg st="3" end="3"/>
                                            </p:txEl>
                                          </p:spTgt>
                                        </p:tgtEl>
                                        <p:attrNameLst>
                                          <p:attrName>style.visibility</p:attrName>
                                        </p:attrNameLst>
                                      </p:cBhvr>
                                      <p:to>
                                        <p:strVal val="visible"/>
                                      </p:to>
                                    </p:set>
                                    <p:animEffect transition="in" filter="wipe(up)">
                                      <p:cBhvr>
                                        <p:cTn id="26" dur="500"/>
                                        <p:tgtEl>
                                          <p:spTgt spid="18739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87395">
                                            <p:txEl>
                                              <p:pRg st="4" end="4"/>
                                            </p:txEl>
                                          </p:spTgt>
                                        </p:tgtEl>
                                        <p:attrNameLst>
                                          <p:attrName>style.visibility</p:attrName>
                                        </p:attrNameLst>
                                      </p:cBhvr>
                                      <p:to>
                                        <p:strVal val="visible"/>
                                      </p:to>
                                    </p:set>
                                    <p:animEffect transition="in" filter="wipe(up)">
                                      <p:cBhvr>
                                        <p:cTn id="31" dur="500"/>
                                        <p:tgtEl>
                                          <p:spTgt spid="18739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87395">
                                            <p:txEl>
                                              <p:pRg st="5" end="5"/>
                                            </p:txEl>
                                          </p:spTgt>
                                        </p:tgtEl>
                                        <p:attrNameLst>
                                          <p:attrName>style.visibility</p:attrName>
                                        </p:attrNameLst>
                                      </p:cBhvr>
                                      <p:to>
                                        <p:strVal val="visible"/>
                                      </p:to>
                                    </p:set>
                                    <p:animEffect transition="in" filter="wipe(up)">
                                      <p:cBhvr>
                                        <p:cTn id="36" dur="500"/>
                                        <p:tgtEl>
                                          <p:spTgt spid="18739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87395">
                                            <p:txEl>
                                              <p:pRg st="6" end="6"/>
                                            </p:txEl>
                                          </p:spTgt>
                                        </p:tgtEl>
                                        <p:attrNameLst>
                                          <p:attrName>style.visibility</p:attrName>
                                        </p:attrNameLst>
                                      </p:cBhvr>
                                      <p:to>
                                        <p:strVal val="visible"/>
                                      </p:to>
                                    </p:set>
                                    <p:animEffect transition="in" filter="wipe(up)">
                                      <p:cBhvr>
                                        <p:cTn id="41" dur="500"/>
                                        <p:tgtEl>
                                          <p:spTgt spid="18739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87395">
                                            <p:txEl>
                                              <p:pRg st="7" end="7"/>
                                            </p:txEl>
                                          </p:spTgt>
                                        </p:tgtEl>
                                        <p:attrNameLst>
                                          <p:attrName>style.visibility</p:attrName>
                                        </p:attrNameLst>
                                      </p:cBhvr>
                                      <p:to>
                                        <p:strVal val="visible"/>
                                      </p:to>
                                    </p:set>
                                    <p:animEffect transition="in" filter="wipe(up)">
                                      <p:cBhvr>
                                        <p:cTn id="46" dur="500"/>
                                        <p:tgtEl>
                                          <p:spTgt spid="187395">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87395">
                                            <p:txEl>
                                              <p:pRg st="8" end="8"/>
                                            </p:txEl>
                                          </p:spTgt>
                                        </p:tgtEl>
                                        <p:attrNameLst>
                                          <p:attrName>style.visibility</p:attrName>
                                        </p:attrNameLst>
                                      </p:cBhvr>
                                      <p:to>
                                        <p:strVal val="visible"/>
                                      </p:to>
                                    </p:set>
                                    <p:animEffect transition="in" filter="wipe(up)">
                                      <p:cBhvr>
                                        <p:cTn id="51" dur="500"/>
                                        <p:tgtEl>
                                          <p:spTgt spid="187395">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87395">
                                            <p:txEl>
                                              <p:pRg st="9" end="9"/>
                                            </p:txEl>
                                          </p:spTgt>
                                        </p:tgtEl>
                                        <p:attrNameLst>
                                          <p:attrName>style.visibility</p:attrName>
                                        </p:attrNameLst>
                                      </p:cBhvr>
                                      <p:to>
                                        <p:strVal val="visible"/>
                                      </p:to>
                                    </p:set>
                                    <p:animEffect transition="in" filter="wipe(up)">
                                      <p:cBhvr>
                                        <p:cTn id="56" dur="500"/>
                                        <p:tgtEl>
                                          <p:spTgt spid="187395">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7395">
                                            <p:txEl>
                                              <p:pRg st="10" end="10"/>
                                            </p:txEl>
                                          </p:spTgt>
                                        </p:tgtEl>
                                        <p:attrNameLst>
                                          <p:attrName>style.visibility</p:attrName>
                                        </p:attrNameLst>
                                      </p:cBhvr>
                                      <p:to>
                                        <p:strVal val="visible"/>
                                      </p:to>
                                    </p:set>
                                    <p:animEffect transition="in" filter="wipe(up)">
                                      <p:cBhvr>
                                        <p:cTn id="61" dur="500"/>
                                        <p:tgtEl>
                                          <p:spTgt spid="187395">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87395">
                                            <p:txEl>
                                              <p:pRg st="11" end="11"/>
                                            </p:txEl>
                                          </p:spTgt>
                                        </p:tgtEl>
                                        <p:attrNameLst>
                                          <p:attrName>style.visibility</p:attrName>
                                        </p:attrNameLst>
                                      </p:cBhvr>
                                      <p:to>
                                        <p:strVal val="visible"/>
                                      </p:to>
                                    </p:set>
                                    <p:animEffect transition="in" filter="wipe(up)">
                                      <p:cBhvr>
                                        <p:cTn id="66" dur="500"/>
                                        <p:tgtEl>
                                          <p:spTgt spid="187395">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87397"/>
                                        </p:tgtEl>
                                        <p:attrNameLst>
                                          <p:attrName>style.visibility</p:attrName>
                                        </p:attrNameLst>
                                      </p:cBhvr>
                                      <p:to>
                                        <p:strVal val="visible"/>
                                      </p:to>
                                    </p:set>
                                    <p:animEffect transition="in" filter="wipe(left)">
                                      <p:cBhvr>
                                        <p:cTn id="71" dur="500"/>
                                        <p:tgtEl>
                                          <p:spTgt spid="187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uiExpand="1" animBg="1"/>
      <p:bldP spid="187397" grpId="0" animBg="1"/>
      <p:bldP spid="187395" grpId="0" uiExpand="1"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DF7EC5F-B9B9-4623-A21A-F26FADD271B8}" type="slidenum">
              <a:rPr lang="en-US" altLang="zh-CN" sz="1400" b="0" smtClean="0">
                <a:latin typeface="Times New Roman" pitchFamily="18" charset="0"/>
              </a:rPr>
              <a:pPr eaLnBrk="1" hangingPunct="1"/>
              <a:t>50</a:t>
            </a:fld>
            <a:endParaRPr lang="en-US" altLang="zh-CN" sz="1400" b="0" smtClean="0">
              <a:latin typeface="Times New Roman" pitchFamily="18" charset="0"/>
            </a:endParaRPr>
          </a:p>
        </p:txBody>
      </p:sp>
      <p:sp>
        <p:nvSpPr>
          <p:cNvPr id="225282" name="Freeform 2"/>
          <p:cNvSpPr>
            <a:spLocks/>
          </p:cNvSpPr>
          <p:nvPr/>
        </p:nvSpPr>
        <p:spPr bwMode="auto">
          <a:xfrm>
            <a:off x="3492500" y="2889250"/>
            <a:ext cx="5489575" cy="3870325"/>
          </a:xfrm>
          <a:custGeom>
            <a:avLst/>
            <a:gdLst>
              <a:gd name="T0" fmla="*/ 2147483647 w 3714"/>
              <a:gd name="T1" fmla="*/ 0 h 2580"/>
              <a:gd name="T2" fmla="*/ 2147483647 w 3714"/>
              <a:gd name="T3" fmla="*/ 0 h 2580"/>
              <a:gd name="T4" fmla="*/ 2147483647 w 3714"/>
              <a:gd name="T5" fmla="*/ 2147483647 h 2580"/>
              <a:gd name="T6" fmla="*/ 0 w 3714"/>
              <a:gd name="T7" fmla="*/ 2147483647 h 2580"/>
              <a:gd name="T8" fmla="*/ 0 w 3714"/>
              <a:gd name="T9" fmla="*/ 2147483647 h 2580"/>
              <a:gd name="T10" fmla="*/ 2147483647 w 3714"/>
              <a:gd name="T11" fmla="*/ 0 h 25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14" h="2580">
                <a:moveTo>
                  <a:pt x="851" y="0"/>
                </a:moveTo>
                <a:lnTo>
                  <a:pt x="3714" y="0"/>
                </a:lnTo>
                <a:lnTo>
                  <a:pt x="3714" y="2580"/>
                </a:lnTo>
                <a:lnTo>
                  <a:pt x="0" y="2580"/>
                </a:lnTo>
                <a:lnTo>
                  <a:pt x="0" y="851"/>
                </a:lnTo>
                <a:lnTo>
                  <a:pt x="851" y="0"/>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6" name="Rectangle 3"/>
          <p:cNvSpPr>
            <a:spLocks noGrp="1" noChangeArrowheads="1"/>
          </p:cNvSpPr>
          <p:nvPr>
            <p:ph type="title"/>
          </p:nvPr>
        </p:nvSpPr>
        <p:spPr/>
        <p:txBody>
          <a:bodyPr/>
          <a:lstStyle/>
          <a:p>
            <a:pPr eaLnBrk="1" hangingPunct="1"/>
            <a:r>
              <a:rPr lang="zh-CN" altLang="en-US" smtClean="0">
                <a:latin typeface="宋体" pitchFamily="2" charset="-122"/>
              </a:rPr>
              <a:t>建立表达式</a:t>
            </a:r>
            <a:r>
              <a:rPr lang="en-US" altLang="zh-CN" smtClean="0">
                <a:latin typeface="Verdana" pitchFamily="34" charset="0"/>
              </a:rPr>
              <a:t>a*4+b</a:t>
            </a:r>
            <a:r>
              <a:rPr lang="zh-CN" altLang="en-US" smtClean="0">
                <a:latin typeface="宋体" pitchFamily="2" charset="-122"/>
              </a:rPr>
              <a:t>的语法树</a:t>
            </a:r>
          </a:p>
        </p:txBody>
      </p:sp>
      <p:sp>
        <p:nvSpPr>
          <p:cNvPr id="225284" name="Rectangle 4"/>
          <p:cNvSpPr>
            <a:spLocks noGrp="1" noChangeArrowheads="1"/>
          </p:cNvSpPr>
          <p:nvPr>
            <p:ph type="body" idx="1"/>
          </p:nvPr>
        </p:nvSpPr>
        <p:spPr>
          <a:xfrm>
            <a:off x="187324" y="1041400"/>
            <a:ext cx="4834726" cy="2574926"/>
          </a:xfrm>
        </p:spPr>
        <p:txBody>
          <a:bodyPr/>
          <a:lstStyle/>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makeleaf</a:t>
            </a:r>
            <a:r>
              <a:rPr lang="en-US" altLang="zh-CN" dirty="0" smtClean="0">
                <a:latin typeface="Times New Roman" panose="02020603050405020304" pitchFamily="18" charset="0"/>
                <a:cs typeface="Times New Roman" panose="02020603050405020304" pitchFamily="18" charset="0"/>
              </a:rPr>
              <a:t>(id, </a:t>
            </a:r>
            <a:r>
              <a:rPr lang="en-US" altLang="zh-CN" dirty="0" err="1" smtClean="0">
                <a:latin typeface="Times New Roman" panose="02020603050405020304" pitchFamily="18" charset="0"/>
                <a:cs typeface="Times New Roman" panose="02020603050405020304" pitchFamily="18" charset="0"/>
              </a:rPr>
              <a:t>entrya</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makeleaf</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num</a:t>
            </a:r>
            <a:r>
              <a:rPr lang="en-US" altLang="zh-CN" dirty="0" smtClean="0">
                <a:latin typeface="Times New Roman" panose="02020603050405020304" pitchFamily="18" charset="0"/>
                <a:cs typeface="Times New Roman" panose="02020603050405020304" pitchFamily="18" charset="0"/>
              </a:rPr>
              <a:t> ,4);</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makenode</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makeleaf</a:t>
            </a:r>
            <a:r>
              <a:rPr lang="en-US" altLang="zh-CN" dirty="0" smtClean="0">
                <a:latin typeface="Times New Roman" panose="02020603050405020304" pitchFamily="18" charset="0"/>
                <a:cs typeface="Times New Roman" panose="02020603050405020304" pitchFamily="18" charset="0"/>
              </a:rPr>
              <a:t>(id, </a:t>
            </a:r>
            <a:r>
              <a:rPr lang="en-US" altLang="zh-CN" dirty="0" err="1" smtClean="0">
                <a:latin typeface="Times New Roman" panose="02020603050405020304" pitchFamily="18" charset="0"/>
                <a:cs typeface="Times New Roman" panose="02020603050405020304" pitchFamily="18" charset="0"/>
              </a:rPr>
              <a:t>entryb</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5</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makenode</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p:txBody>
      </p:sp>
      <p:grpSp>
        <p:nvGrpSpPr>
          <p:cNvPr id="225285" name="Group 5"/>
          <p:cNvGrpSpPr>
            <a:grpSpLocks/>
          </p:cNvGrpSpPr>
          <p:nvPr/>
        </p:nvGrpSpPr>
        <p:grpSpPr bwMode="auto">
          <a:xfrm>
            <a:off x="3536950" y="4840288"/>
            <a:ext cx="2098675" cy="1738312"/>
            <a:chOff x="2303" y="2928"/>
            <a:chExt cx="1322" cy="1095"/>
          </a:xfrm>
        </p:grpSpPr>
        <p:grpSp>
          <p:nvGrpSpPr>
            <p:cNvPr id="44092" name="Group 6"/>
            <p:cNvGrpSpPr>
              <a:grpSpLocks/>
            </p:cNvGrpSpPr>
            <p:nvPr/>
          </p:nvGrpSpPr>
          <p:grpSpPr bwMode="auto">
            <a:xfrm>
              <a:off x="2330" y="3337"/>
              <a:ext cx="1295" cy="686"/>
              <a:chOff x="2330" y="3337"/>
              <a:chExt cx="1295" cy="686"/>
            </a:xfrm>
          </p:grpSpPr>
          <p:grpSp>
            <p:nvGrpSpPr>
              <p:cNvPr id="44096" name="Group 7"/>
              <p:cNvGrpSpPr>
                <a:grpSpLocks/>
              </p:cNvGrpSpPr>
              <p:nvPr/>
            </p:nvGrpSpPr>
            <p:grpSpPr bwMode="auto">
              <a:xfrm>
                <a:off x="2352" y="3337"/>
                <a:ext cx="723" cy="455"/>
                <a:chOff x="2637" y="3303"/>
                <a:chExt cx="723" cy="455"/>
              </a:xfrm>
            </p:grpSpPr>
            <p:grpSp>
              <p:nvGrpSpPr>
                <p:cNvPr id="44098" name="Group 8"/>
                <p:cNvGrpSpPr>
                  <a:grpSpLocks/>
                </p:cNvGrpSpPr>
                <p:nvPr/>
              </p:nvGrpSpPr>
              <p:grpSpPr bwMode="auto">
                <a:xfrm>
                  <a:off x="2637" y="3303"/>
                  <a:ext cx="723" cy="259"/>
                  <a:chOff x="2645" y="2895"/>
                  <a:chExt cx="723" cy="259"/>
                </a:xfrm>
              </p:grpSpPr>
              <p:sp>
                <p:nvSpPr>
                  <p:cNvPr id="44101" name="Rectangle 9"/>
                  <p:cNvSpPr>
                    <a:spLocks noChangeArrowheads="1"/>
                  </p:cNvSpPr>
                  <p:nvPr/>
                </p:nvSpPr>
                <p:spPr bwMode="auto">
                  <a:xfrm>
                    <a:off x="2645" y="2895"/>
                    <a:ext cx="723"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02" name="Rectangle 10"/>
                  <p:cNvSpPr>
                    <a:spLocks noChangeArrowheads="1"/>
                  </p:cNvSpPr>
                  <p:nvPr/>
                </p:nvSpPr>
                <p:spPr bwMode="auto">
                  <a:xfrm>
                    <a:off x="2722" y="2941"/>
                    <a:ext cx="2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100">
                        <a:solidFill>
                          <a:srgbClr val="000000"/>
                        </a:solidFill>
                        <a:latin typeface="Times New Roman" pitchFamily="18" charset="0"/>
                        <a:ea typeface="宋体" pitchFamily="2" charset="-122"/>
                      </a:rPr>
                      <a:t> </a:t>
                    </a:r>
                    <a:r>
                      <a:rPr lang="en-US" altLang="zh-CN" sz="2100">
                        <a:solidFill>
                          <a:srgbClr val="000000"/>
                        </a:solidFill>
                        <a:ea typeface="宋体" pitchFamily="2" charset="-122"/>
                      </a:rPr>
                      <a:t>id</a:t>
                    </a:r>
                    <a:endParaRPr lang="en-US" altLang="zh-CN" sz="3200">
                      <a:ea typeface="宋体" pitchFamily="2" charset="-122"/>
                    </a:endParaRPr>
                  </a:p>
                </p:txBody>
              </p:sp>
              <p:sp>
                <p:nvSpPr>
                  <p:cNvPr id="44103" name="Line 11"/>
                  <p:cNvSpPr>
                    <a:spLocks noChangeShapeType="1"/>
                  </p:cNvSpPr>
                  <p:nvPr/>
                </p:nvSpPr>
                <p:spPr bwMode="auto">
                  <a:xfrm>
                    <a:off x="3003" y="2900"/>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99" name="Line 12"/>
                <p:cNvSpPr>
                  <a:spLocks noChangeShapeType="1"/>
                </p:cNvSpPr>
                <p:nvPr/>
              </p:nvSpPr>
              <p:spPr bwMode="auto">
                <a:xfrm>
                  <a:off x="3170" y="3424"/>
                  <a:ext cx="1" cy="2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0" name="Freeform 13"/>
                <p:cNvSpPr>
                  <a:spLocks/>
                </p:cNvSpPr>
                <p:nvPr/>
              </p:nvSpPr>
              <p:spPr bwMode="auto">
                <a:xfrm>
                  <a:off x="3134" y="3675"/>
                  <a:ext cx="72" cy="83"/>
                </a:xfrm>
                <a:custGeom>
                  <a:avLst/>
                  <a:gdLst>
                    <a:gd name="T0" fmla="*/ 0 w 72"/>
                    <a:gd name="T1" fmla="*/ 0 h 83"/>
                    <a:gd name="T2" fmla="*/ 36 w 72"/>
                    <a:gd name="T3" fmla="*/ 12 h 83"/>
                    <a:gd name="T4" fmla="*/ 72 w 72"/>
                    <a:gd name="T5" fmla="*/ 0 h 83"/>
                    <a:gd name="T6" fmla="*/ 36 w 72"/>
                    <a:gd name="T7" fmla="*/ 83 h 83"/>
                    <a:gd name="T8" fmla="*/ 0 w 72"/>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83">
                      <a:moveTo>
                        <a:pt x="0" y="0"/>
                      </a:moveTo>
                      <a:lnTo>
                        <a:pt x="36" y="12"/>
                      </a:lnTo>
                      <a:lnTo>
                        <a:pt x="72" y="0"/>
                      </a:lnTo>
                      <a:lnTo>
                        <a:pt x="36" y="8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97" name="Rectangle 14"/>
              <p:cNvSpPr>
                <a:spLocks noChangeArrowheads="1"/>
              </p:cNvSpPr>
              <p:nvPr/>
            </p:nvSpPr>
            <p:spPr bwMode="auto">
              <a:xfrm>
                <a:off x="2330" y="3821"/>
                <a:ext cx="129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100">
                    <a:solidFill>
                      <a:srgbClr val="000000"/>
                    </a:solidFill>
                    <a:latin typeface="Times New Roman" pitchFamily="18" charset="0"/>
                    <a:ea typeface="宋体" pitchFamily="2" charset="-122"/>
                  </a:rPr>
                  <a:t>符号表中</a:t>
                </a:r>
                <a:r>
                  <a:rPr lang="en-US" altLang="zh-CN" sz="2100">
                    <a:solidFill>
                      <a:srgbClr val="000000"/>
                    </a:solidFill>
                    <a:ea typeface="宋体" pitchFamily="2" charset="-122"/>
                  </a:rPr>
                  <a:t>a</a:t>
                </a:r>
                <a:r>
                  <a:rPr lang="zh-CN" altLang="en-US" sz="2100">
                    <a:solidFill>
                      <a:srgbClr val="000000"/>
                    </a:solidFill>
                    <a:latin typeface="Times New Roman" pitchFamily="18" charset="0"/>
                    <a:ea typeface="宋体" pitchFamily="2" charset="-122"/>
                  </a:rPr>
                  <a:t>的入口</a:t>
                </a:r>
                <a:endParaRPr lang="zh-CN" altLang="en-US" sz="3200">
                  <a:latin typeface="Times New Roman" pitchFamily="18" charset="0"/>
                  <a:ea typeface="宋体" pitchFamily="2" charset="-122"/>
                </a:endParaRPr>
              </a:p>
            </p:txBody>
          </p:sp>
        </p:grpSp>
        <p:grpSp>
          <p:nvGrpSpPr>
            <p:cNvPr id="44093" name="Group 15"/>
            <p:cNvGrpSpPr>
              <a:grpSpLocks/>
            </p:cNvGrpSpPr>
            <p:nvPr/>
          </p:nvGrpSpPr>
          <p:grpSpPr bwMode="auto">
            <a:xfrm>
              <a:off x="2303" y="2928"/>
              <a:ext cx="307" cy="416"/>
              <a:chOff x="547" y="3436"/>
              <a:chExt cx="445" cy="548"/>
            </a:xfrm>
          </p:grpSpPr>
          <p:sp>
            <p:nvSpPr>
              <p:cNvPr id="44094" name="Text Box 16"/>
              <p:cNvSpPr txBox="1">
                <a:spLocks noChangeArrowheads="1"/>
              </p:cNvSpPr>
              <p:nvPr/>
            </p:nvSpPr>
            <p:spPr bwMode="auto">
              <a:xfrm>
                <a:off x="547" y="3436"/>
                <a:ext cx="44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ea typeface="宋体" pitchFamily="2" charset="-122"/>
                  </a:rPr>
                  <a:t>P</a:t>
                </a:r>
                <a:r>
                  <a:rPr lang="en-US" altLang="zh-CN" sz="2000" baseline="-25000">
                    <a:ea typeface="宋体" pitchFamily="2" charset="-122"/>
                  </a:rPr>
                  <a:t>1</a:t>
                </a:r>
                <a:endParaRPr lang="en-US" altLang="zh-CN">
                  <a:ea typeface="宋体" pitchFamily="2" charset="-122"/>
                </a:endParaRPr>
              </a:p>
            </p:txBody>
          </p:sp>
          <p:sp>
            <p:nvSpPr>
              <p:cNvPr id="44095" name="Line 17"/>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298" name="Group 18"/>
          <p:cNvGrpSpPr>
            <a:grpSpLocks/>
          </p:cNvGrpSpPr>
          <p:nvPr/>
        </p:nvGrpSpPr>
        <p:grpSpPr bwMode="auto">
          <a:xfrm>
            <a:off x="5437188" y="4840288"/>
            <a:ext cx="1149350" cy="1066800"/>
            <a:chOff x="3500" y="2928"/>
            <a:chExt cx="724" cy="672"/>
          </a:xfrm>
        </p:grpSpPr>
        <p:grpSp>
          <p:nvGrpSpPr>
            <p:cNvPr id="44085" name="Group 19"/>
            <p:cNvGrpSpPr>
              <a:grpSpLocks/>
            </p:cNvGrpSpPr>
            <p:nvPr/>
          </p:nvGrpSpPr>
          <p:grpSpPr bwMode="auto">
            <a:xfrm>
              <a:off x="3500" y="3341"/>
              <a:ext cx="724" cy="259"/>
              <a:chOff x="3560" y="2895"/>
              <a:chExt cx="724" cy="259"/>
            </a:xfrm>
          </p:grpSpPr>
          <p:sp>
            <p:nvSpPr>
              <p:cNvPr id="44089" name="Rectangle 20"/>
              <p:cNvSpPr>
                <a:spLocks noChangeArrowheads="1"/>
              </p:cNvSpPr>
              <p:nvPr/>
            </p:nvSpPr>
            <p:spPr bwMode="auto">
              <a:xfrm>
                <a:off x="3560" y="2895"/>
                <a:ext cx="724"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90" name="Rectangle 21"/>
              <p:cNvSpPr>
                <a:spLocks noChangeArrowheads="1"/>
              </p:cNvSpPr>
              <p:nvPr/>
            </p:nvSpPr>
            <p:spPr bwMode="auto">
              <a:xfrm>
                <a:off x="3577" y="2941"/>
                <a:ext cx="6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ea typeface="宋体" pitchFamily="2" charset="-122"/>
                  </a:rPr>
                  <a:t>num     4</a:t>
                </a:r>
                <a:endParaRPr lang="en-US" altLang="zh-CN" sz="3200">
                  <a:latin typeface="Times New Roman" pitchFamily="18" charset="0"/>
                  <a:ea typeface="宋体" pitchFamily="2" charset="-122"/>
                </a:endParaRPr>
              </a:p>
            </p:txBody>
          </p:sp>
          <p:sp>
            <p:nvSpPr>
              <p:cNvPr id="44091" name="Line 22"/>
              <p:cNvSpPr>
                <a:spLocks noChangeShapeType="1"/>
              </p:cNvSpPr>
              <p:nvPr/>
            </p:nvSpPr>
            <p:spPr bwMode="auto">
              <a:xfrm>
                <a:off x="3918" y="2900"/>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86" name="Group 23"/>
            <p:cNvGrpSpPr>
              <a:grpSpLocks/>
            </p:cNvGrpSpPr>
            <p:nvPr/>
          </p:nvGrpSpPr>
          <p:grpSpPr bwMode="auto">
            <a:xfrm>
              <a:off x="3692" y="2928"/>
              <a:ext cx="266" cy="416"/>
              <a:chOff x="576" y="3436"/>
              <a:chExt cx="386" cy="548"/>
            </a:xfrm>
          </p:grpSpPr>
          <p:sp>
            <p:nvSpPr>
              <p:cNvPr id="44087" name="Text Box 24"/>
              <p:cNvSpPr txBox="1">
                <a:spLocks noChangeArrowheads="1"/>
              </p:cNvSpPr>
              <p:nvPr/>
            </p:nvSpPr>
            <p:spPr bwMode="auto">
              <a:xfrm>
                <a:off x="576" y="3436"/>
                <a:ext cx="38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latin typeface="Times New Roman" pitchFamily="18" charset="0"/>
                    <a:ea typeface="宋体" pitchFamily="2" charset="-122"/>
                  </a:rPr>
                  <a:t>P</a:t>
                </a:r>
                <a:r>
                  <a:rPr lang="en-US" altLang="zh-CN" sz="2000" baseline="-25000">
                    <a:latin typeface="Times New Roman" pitchFamily="18" charset="0"/>
                    <a:ea typeface="宋体" pitchFamily="2" charset="-122"/>
                  </a:rPr>
                  <a:t>2</a:t>
                </a:r>
                <a:endParaRPr lang="en-US" altLang="zh-CN">
                  <a:latin typeface="Times New Roman" pitchFamily="18" charset="0"/>
                  <a:ea typeface="宋体" pitchFamily="2" charset="-122"/>
                </a:endParaRPr>
              </a:p>
            </p:txBody>
          </p:sp>
          <p:sp>
            <p:nvSpPr>
              <p:cNvPr id="44088" name="Line 25"/>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306" name="Group 26"/>
          <p:cNvGrpSpPr>
            <a:grpSpLocks/>
          </p:cNvGrpSpPr>
          <p:nvPr/>
        </p:nvGrpSpPr>
        <p:grpSpPr bwMode="auto">
          <a:xfrm>
            <a:off x="4271963" y="3951288"/>
            <a:ext cx="1438275" cy="1500187"/>
            <a:chOff x="2766" y="2368"/>
            <a:chExt cx="906" cy="945"/>
          </a:xfrm>
        </p:grpSpPr>
        <p:grpSp>
          <p:nvGrpSpPr>
            <p:cNvPr id="44074" name="Group 27"/>
            <p:cNvGrpSpPr>
              <a:grpSpLocks/>
            </p:cNvGrpSpPr>
            <p:nvPr/>
          </p:nvGrpSpPr>
          <p:grpSpPr bwMode="auto">
            <a:xfrm>
              <a:off x="2766" y="2784"/>
              <a:ext cx="906" cy="529"/>
              <a:chOff x="2814" y="2783"/>
              <a:chExt cx="906" cy="529"/>
            </a:xfrm>
          </p:grpSpPr>
          <p:grpSp>
            <p:nvGrpSpPr>
              <p:cNvPr id="44078" name="Group 28"/>
              <p:cNvGrpSpPr>
                <a:grpSpLocks/>
              </p:cNvGrpSpPr>
              <p:nvPr/>
            </p:nvGrpSpPr>
            <p:grpSpPr bwMode="auto">
              <a:xfrm>
                <a:off x="2814" y="2783"/>
                <a:ext cx="906" cy="259"/>
                <a:chOff x="2864" y="2375"/>
                <a:chExt cx="906" cy="259"/>
              </a:xfrm>
            </p:grpSpPr>
            <p:sp>
              <p:nvSpPr>
                <p:cNvPr id="44081" name="Rectangle 29"/>
                <p:cNvSpPr>
                  <a:spLocks noChangeArrowheads="1"/>
                </p:cNvSpPr>
                <p:nvPr/>
              </p:nvSpPr>
              <p:spPr bwMode="auto">
                <a:xfrm>
                  <a:off x="2882" y="2375"/>
                  <a:ext cx="785"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82" name="Rectangle 30"/>
                <p:cNvSpPr>
                  <a:spLocks noChangeArrowheads="1"/>
                </p:cNvSpPr>
                <p:nvPr/>
              </p:nvSpPr>
              <p:spPr bwMode="auto">
                <a:xfrm>
                  <a:off x="2864" y="2420"/>
                  <a:ext cx="90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100">
                      <a:solidFill>
                        <a:srgbClr val="000000"/>
                      </a:solidFill>
                      <a:latin typeface="宋体" pitchFamily="2" charset="-122"/>
                      <a:ea typeface="宋体" pitchFamily="2" charset="-122"/>
                    </a:rPr>
                    <a:t> </a:t>
                  </a:r>
                  <a:r>
                    <a:rPr lang="en-US" altLang="zh-CN" sz="2100">
                      <a:solidFill>
                        <a:srgbClr val="000000"/>
                      </a:solidFill>
                      <a:ea typeface="宋体" pitchFamily="2" charset="-122"/>
                    </a:rPr>
                    <a:t>*</a:t>
                  </a:r>
                  <a:r>
                    <a:rPr lang="en-US" altLang="zh-CN" sz="1500">
                      <a:solidFill>
                        <a:srgbClr val="000000"/>
                      </a:solidFill>
                      <a:latin typeface="Times New Roman" pitchFamily="18" charset="0"/>
                      <a:ea typeface="宋体" pitchFamily="2" charset="-122"/>
                    </a:rPr>
                    <a:t> </a:t>
                  </a:r>
                  <a:r>
                    <a:rPr lang="en-US" altLang="zh-CN" sz="2100">
                      <a:solidFill>
                        <a:srgbClr val="000000"/>
                      </a:solidFill>
                      <a:latin typeface="Times New Roman" pitchFamily="18" charset="0"/>
                      <a:ea typeface="宋体" pitchFamily="2" charset="-122"/>
                    </a:rPr>
                    <a:t>                </a:t>
                  </a:r>
                  <a:endParaRPr lang="en-US" altLang="zh-CN" sz="3200">
                    <a:latin typeface="Times New Roman" pitchFamily="18" charset="0"/>
                    <a:ea typeface="宋体" pitchFamily="2" charset="-122"/>
                  </a:endParaRPr>
                </a:p>
              </p:txBody>
            </p:sp>
            <p:sp>
              <p:nvSpPr>
                <p:cNvPr id="44083" name="Line 31"/>
                <p:cNvSpPr>
                  <a:spLocks noChangeShapeType="1"/>
                </p:cNvSpPr>
                <p:nvPr/>
              </p:nvSpPr>
              <p:spPr bwMode="auto">
                <a:xfrm>
                  <a:off x="3149" y="2380"/>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4" name="Line 32"/>
                <p:cNvSpPr>
                  <a:spLocks noChangeShapeType="1"/>
                </p:cNvSpPr>
                <p:nvPr/>
              </p:nvSpPr>
              <p:spPr bwMode="auto">
                <a:xfrm>
                  <a:off x="3432" y="2380"/>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79" name="Line 33"/>
              <p:cNvSpPr>
                <a:spLocks noChangeShapeType="1"/>
              </p:cNvSpPr>
              <p:nvPr/>
            </p:nvSpPr>
            <p:spPr bwMode="auto">
              <a:xfrm>
                <a:off x="3456" y="2928"/>
                <a:ext cx="240"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0" name="Line 34"/>
              <p:cNvSpPr>
                <a:spLocks noChangeShapeType="1"/>
              </p:cNvSpPr>
              <p:nvPr/>
            </p:nvSpPr>
            <p:spPr bwMode="auto">
              <a:xfrm flipH="1">
                <a:off x="2928" y="2928"/>
                <a:ext cx="288"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75" name="Group 35"/>
            <p:cNvGrpSpPr>
              <a:grpSpLocks/>
            </p:cNvGrpSpPr>
            <p:nvPr/>
          </p:nvGrpSpPr>
          <p:grpSpPr bwMode="auto">
            <a:xfrm>
              <a:off x="2839" y="2368"/>
              <a:ext cx="307" cy="416"/>
              <a:chOff x="547" y="3436"/>
              <a:chExt cx="445" cy="548"/>
            </a:xfrm>
          </p:grpSpPr>
          <p:sp>
            <p:nvSpPr>
              <p:cNvPr id="44076" name="Text Box 36"/>
              <p:cNvSpPr txBox="1">
                <a:spLocks noChangeArrowheads="1"/>
              </p:cNvSpPr>
              <p:nvPr/>
            </p:nvSpPr>
            <p:spPr bwMode="auto">
              <a:xfrm>
                <a:off x="547" y="3436"/>
                <a:ext cx="44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ea typeface="宋体" pitchFamily="2" charset="-122"/>
                  </a:rPr>
                  <a:t>P</a:t>
                </a:r>
                <a:r>
                  <a:rPr lang="en-US" altLang="zh-CN" sz="2000" baseline="-25000">
                    <a:ea typeface="宋体" pitchFamily="2" charset="-122"/>
                  </a:rPr>
                  <a:t>3</a:t>
                </a:r>
                <a:endParaRPr lang="en-US" altLang="zh-CN">
                  <a:ea typeface="宋体" pitchFamily="2" charset="-122"/>
                </a:endParaRPr>
              </a:p>
            </p:txBody>
          </p:sp>
          <p:sp>
            <p:nvSpPr>
              <p:cNvPr id="44077" name="Line 37"/>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318" name="Group 38"/>
          <p:cNvGrpSpPr>
            <a:grpSpLocks/>
          </p:cNvGrpSpPr>
          <p:nvPr/>
        </p:nvGrpSpPr>
        <p:grpSpPr bwMode="auto">
          <a:xfrm>
            <a:off x="6772275" y="3951288"/>
            <a:ext cx="2063750" cy="1751012"/>
            <a:chOff x="4341" y="2368"/>
            <a:chExt cx="1300" cy="1103"/>
          </a:xfrm>
        </p:grpSpPr>
        <p:grpSp>
          <p:nvGrpSpPr>
            <p:cNvPr id="44064" name="Group 39"/>
            <p:cNvGrpSpPr>
              <a:grpSpLocks/>
            </p:cNvGrpSpPr>
            <p:nvPr/>
          </p:nvGrpSpPr>
          <p:grpSpPr bwMode="auto">
            <a:xfrm>
              <a:off x="4341" y="2784"/>
              <a:ext cx="1300" cy="687"/>
              <a:chOff x="4341" y="2784"/>
              <a:chExt cx="1300" cy="687"/>
            </a:xfrm>
          </p:grpSpPr>
          <p:grpSp>
            <p:nvGrpSpPr>
              <p:cNvPr id="44068" name="Group 40"/>
              <p:cNvGrpSpPr>
                <a:grpSpLocks/>
              </p:cNvGrpSpPr>
              <p:nvPr/>
            </p:nvGrpSpPr>
            <p:grpSpPr bwMode="auto">
              <a:xfrm>
                <a:off x="4412" y="2784"/>
                <a:ext cx="724" cy="259"/>
                <a:chOff x="3934" y="2376"/>
                <a:chExt cx="724" cy="259"/>
              </a:xfrm>
            </p:grpSpPr>
            <p:sp>
              <p:nvSpPr>
                <p:cNvPr id="44071" name="Rectangle 41"/>
                <p:cNvSpPr>
                  <a:spLocks noChangeArrowheads="1"/>
                </p:cNvSpPr>
                <p:nvPr/>
              </p:nvSpPr>
              <p:spPr bwMode="auto">
                <a:xfrm>
                  <a:off x="3934" y="2376"/>
                  <a:ext cx="724"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2" name="Rectangle 42"/>
                <p:cNvSpPr>
                  <a:spLocks noChangeArrowheads="1"/>
                </p:cNvSpPr>
                <p:nvPr/>
              </p:nvSpPr>
              <p:spPr bwMode="auto">
                <a:xfrm>
                  <a:off x="4011" y="2422"/>
                  <a:ext cx="2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100">
                      <a:solidFill>
                        <a:srgbClr val="000000"/>
                      </a:solidFill>
                      <a:latin typeface="Times New Roman" pitchFamily="18" charset="0"/>
                      <a:ea typeface="宋体" pitchFamily="2" charset="-122"/>
                    </a:rPr>
                    <a:t> </a:t>
                  </a:r>
                  <a:r>
                    <a:rPr lang="en-US" altLang="zh-CN" sz="2100">
                      <a:solidFill>
                        <a:srgbClr val="000000"/>
                      </a:solidFill>
                      <a:ea typeface="宋体" pitchFamily="2" charset="-122"/>
                    </a:rPr>
                    <a:t>id</a:t>
                  </a:r>
                  <a:endParaRPr lang="en-US" altLang="zh-CN" sz="3200">
                    <a:ea typeface="宋体" pitchFamily="2" charset="-122"/>
                  </a:endParaRPr>
                </a:p>
              </p:txBody>
            </p:sp>
            <p:sp>
              <p:nvSpPr>
                <p:cNvPr id="44073" name="Line 43"/>
                <p:cNvSpPr>
                  <a:spLocks noChangeShapeType="1"/>
                </p:cNvSpPr>
                <p:nvPr/>
              </p:nvSpPr>
              <p:spPr bwMode="auto">
                <a:xfrm>
                  <a:off x="4293" y="2381"/>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69" name="Rectangle 44"/>
              <p:cNvSpPr>
                <a:spLocks noChangeArrowheads="1"/>
              </p:cNvSpPr>
              <p:nvPr/>
            </p:nvSpPr>
            <p:spPr bwMode="auto">
              <a:xfrm>
                <a:off x="4341" y="3269"/>
                <a:ext cx="13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100">
                    <a:solidFill>
                      <a:srgbClr val="000000"/>
                    </a:solidFill>
                    <a:latin typeface="Times New Roman" pitchFamily="18" charset="0"/>
                    <a:ea typeface="宋体" pitchFamily="2" charset="-122"/>
                  </a:rPr>
                  <a:t>符号表中</a:t>
                </a:r>
                <a:r>
                  <a:rPr lang="en-US" altLang="zh-CN" sz="2100">
                    <a:solidFill>
                      <a:srgbClr val="000000"/>
                    </a:solidFill>
                    <a:ea typeface="宋体" pitchFamily="2" charset="-122"/>
                  </a:rPr>
                  <a:t>b</a:t>
                </a:r>
                <a:r>
                  <a:rPr lang="zh-CN" altLang="en-US" sz="2100">
                    <a:solidFill>
                      <a:srgbClr val="000000"/>
                    </a:solidFill>
                    <a:latin typeface="Times New Roman" pitchFamily="18" charset="0"/>
                    <a:ea typeface="宋体" pitchFamily="2" charset="-122"/>
                  </a:rPr>
                  <a:t>的入口</a:t>
                </a:r>
                <a:endParaRPr lang="zh-CN" altLang="en-US" sz="3200">
                  <a:latin typeface="Times New Roman" pitchFamily="18" charset="0"/>
                  <a:ea typeface="宋体" pitchFamily="2" charset="-122"/>
                </a:endParaRPr>
              </a:p>
            </p:txBody>
          </p:sp>
          <p:sp>
            <p:nvSpPr>
              <p:cNvPr id="44070" name="Line 45"/>
              <p:cNvSpPr>
                <a:spLocks noChangeShapeType="1"/>
              </p:cNvSpPr>
              <p:nvPr/>
            </p:nvSpPr>
            <p:spPr bwMode="auto">
              <a:xfrm>
                <a:off x="4944" y="2928"/>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5" name="Group 46"/>
            <p:cNvGrpSpPr>
              <a:grpSpLocks/>
            </p:cNvGrpSpPr>
            <p:nvPr/>
          </p:nvGrpSpPr>
          <p:grpSpPr bwMode="auto">
            <a:xfrm>
              <a:off x="4615" y="2368"/>
              <a:ext cx="307" cy="416"/>
              <a:chOff x="547" y="3436"/>
              <a:chExt cx="445" cy="548"/>
            </a:xfrm>
          </p:grpSpPr>
          <p:sp>
            <p:nvSpPr>
              <p:cNvPr id="44066" name="Text Box 47"/>
              <p:cNvSpPr txBox="1">
                <a:spLocks noChangeArrowheads="1"/>
              </p:cNvSpPr>
              <p:nvPr/>
            </p:nvSpPr>
            <p:spPr bwMode="auto">
              <a:xfrm>
                <a:off x="547" y="3436"/>
                <a:ext cx="44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ea typeface="宋体" pitchFamily="2" charset="-122"/>
                  </a:rPr>
                  <a:t>P</a:t>
                </a:r>
                <a:r>
                  <a:rPr lang="en-US" altLang="zh-CN" sz="2000" baseline="-25000">
                    <a:ea typeface="宋体" pitchFamily="2" charset="-122"/>
                  </a:rPr>
                  <a:t>4</a:t>
                </a:r>
                <a:endParaRPr lang="en-US" altLang="zh-CN">
                  <a:ea typeface="宋体" pitchFamily="2" charset="-122"/>
                </a:endParaRPr>
              </a:p>
            </p:txBody>
          </p:sp>
          <p:sp>
            <p:nvSpPr>
              <p:cNvPr id="44067" name="Line 48"/>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329" name="Group 49"/>
          <p:cNvGrpSpPr>
            <a:grpSpLocks/>
          </p:cNvGrpSpPr>
          <p:nvPr/>
        </p:nvGrpSpPr>
        <p:grpSpPr bwMode="auto">
          <a:xfrm>
            <a:off x="5240338" y="2859088"/>
            <a:ext cx="1955800" cy="1752600"/>
            <a:chOff x="3376" y="1680"/>
            <a:chExt cx="1232" cy="1104"/>
          </a:xfrm>
        </p:grpSpPr>
        <p:grpSp>
          <p:nvGrpSpPr>
            <p:cNvPr id="44053" name="Group 50"/>
            <p:cNvGrpSpPr>
              <a:grpSpLocks/>
            </p:cNvGrpSpPr>
            <p:nvPr/>
          </p:nvGrpSpPr>
          <p:grpSpPr bwMode="auto">
            <a:xfrm>
              <a:off x="3376" y="2112"/>
              <a:ext cx="1232" cy="672"/>
              <a:chOff x="3376" y="2112"/>
              <a:chExt cx="1232" cy="672"/>
            </a:xfrm>
          </p:grpSpPr>
          <p:grpSp>
            <p:nvGrpSpPr>
              <p:cNvPr id="44057" name="Group 51"/>
              <p:cNvGrpSpPr>
                <a:grpSpLocks/>
              </p:cNvGrpSpPr>
              <p:nvPr/>
            </p:nvGrpSpPr>
            <p:grpSpPr bwMode="auto">
              <a:xfrm>
                <a:off x="3376" y="2112"/>
                <a:ext cx="1115" cy="258"/>
                <a:chOff x="3071" y="1865"/>
                <a:chExt cx="1115" cy="258"/>
              </a:xfrm>
            </p:grpSpPr>
            <p:sp>
              <p:nvSpPr>
                <p:cNvPr id="44060" name="Rectangle 52"/>
                <p:cNvSpPr>
                  <a:spLocks noChangeArrowheads="1"/>
                </p:cNvSpPr>
                <p:nvPr/>
              </p:nvSpPr>
              <p:spPr bwMode="auto">
                <a:xfrm>
                  <a:off x="3164" y="1865"/>
                  <a:ext cx="848"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1" name="Rectangle 53"/>
                <p:cNvSpPr>
                  <a:spLocks noChangeArrowheads="1"/>
                </p:cNvSpPr>
                <p:nvPr/>
              </p:nvSpPr>
              <p:spPr bwMode="auto">
                <a:xfrm>
                  <a:off x="3071" y="1910"/>
                  <a:ext cx="11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100">
                      <a:solidFill>
                        <a:srgbClr val="000000"/>
                      </a:solidFill>
                      <a:latin typeface="宋体" pitchFamily="2" charset="-122"/>
                      <a:ea typeface="宋体" pitchFamily="2" charset="-122"/>
                    </a:rPr>
                    <a:t>  </a:t>
                  </a:r>
                  <a:r>
                    <a:rPr lang="en-US" altLang="zh-CN" sz="2100">
                      <a:solidFill>
                        <a:srgbClr val="000000"/>
                      </a:solidFill>
                      <a:ea typeface="宋体" pitchFamily="2" charset="-122"/>
                    </a:rPr>
                    <a:t>+</a:t>
                  </a:r>
                  <a:r>
                    <a:rPr lang="en-US" altLang="zh-CN" sz="2100">
                      <a:solidFill>
                        <a:srgbClr val="000000"/>
                      </a:solidFill>
                      <a:latin typeface="宋体" pitchFamily="2" charset="-122"/>
                      <a:ea typeface="宋体" pitchFamily="2" charset="-122"/>
                    </a:rPr>
                    <a:t> </a:t>
                  </a:r>
                  <a:r>
                    <a:rPr lang="en-US" altLang="zh-CN" sz="2100">
                      <a:solidFill>
                        <a:srgbClr val="000000"/>
                      </a:solidFill>
                      <a:latin typeface="Times New Roman" pitchFamily="18" charset="0"/>
                      <a:ea typeface="宋体" pitchFamily="2" charset="-122"/>
                    </a:rPr>
                    <a:t>                 </a:t>
                  </a:r>
                  <a:endParaRPr lang="en-US" altLang="zh-CN" sz="3200">
                    <a:latin typeface="Times New Roman" pitchFamily="18" charset="0"/>
                    <a:ea typeface="宋体" pitchFamily="2" charset="-122"/>
                  </a:endParaRPr>
                </a:p>
              </p:txBody>
            </p:sp>
            <p:sp>
              <p:nvSpPr>
                <p:cNvPr id="44062" name="Line 54"/>
                <p:cNvSpPr>
                  <a:spLocks noChangeShapeType="1"/>
                </p:cNvSpPr>
                <p:nvPr/>
              </p:nvSpPr>
              <p:spPr bwMode="auto">
                <a:xfrm>
                  <a:off x="3430" y="1869"/>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Line 55"/>
                <p:cNvSpPr>
                  <a:spLocks noChangeShapeType="1"/>
                </p:cNvSpPr>
                <p:nvPr/>
              </p:nvSpPr>
              <p:spPr bwMode="auto">
                <a:xfrm>
                  <a:off x="3713" y="1869"/>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58" name="Line 56"/>
              <p:cNvSpPr>
                <a:spLocks noChangeShapeType="1"/>
              </p:cNvSpPr>
              <p:nvPr/>
            </p:nvSpPr>
            <p:spPr bwMode="auto">
              <a:xfrm>
                <a:off x="4128" y="2256"/>
                <a:ext cx="480"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9" name="Line 57"/>
              <p:cNvSpPr>
                <a:spLocks noChangeShapeType="1"/>
              </p:cNvSpPr>
              <p:nvPr/>
            </p:nvSpPr>
            <p:spPr bwMode="auto">
              <a:xfrm flipH="1">
                <a:off x="3408" y="2256"/>
                <a:ext cx="528"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54" name="Group 58"/>
            <p:cNvGrpSpPr>
              <a:grpSpLocks/>
            </p:cNvGrpSpPr>
            <p:nvPr/>
          </p:nvGrpSpPr>
          <p:grpSpPr bwMode="auto">
            <a:xfrm>
              <a:off x="3480" y="1680"/>
              <a:ext cx="307" cy="416"/>
              <a:chOff x="547" y="3436"/>
              <a:chExt cx="445" cy="548"/>
            </a:xfrm>
          </p:grpSpPr>
          <p:sp>
            <p:nvSpPr>
              <p:cNvPr id="44055" name="Text Box 59"/>
              <p:cNvSpPr txBox="1">
                <a:spLocks noChangeArrowheads="1"/>
              </p:cNvSpPr>
              <p:nvPr/>
            </p:nvSpPr>
            <p:spPr bwMode="auto">
              <a:xfrm>
                <a:off x="547" y="3436"/>
                <a:ext cx="44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ea typeface="宋体" pitchFamily="2" charset="-122"/>
                  </a:rPr>
                  <a:t>P</a:t>
                </a:r>
                <a:r>
                  <a:rPr lang="en-US" altLang="zh-CN" sz="2000" baseline="-25000">
                    <a:ea typeface="宋体" pitchFamily="2" charset="-122"/>
                  </a:rPr>
                  <a:t>5</a:t>
                </a:r>
                <a:endParaRPr lang="en-US" altLang="zh-CN">
                  <a:ea typeface="宋体" pitchFamily="2" charset="-122"/>
                </a:endParaRPr>
              </a:p>
            </p:txBody>
          </p:sp>
          <p:sp>
            <p:nvSpPr>
              <p:cNvPr id="44056" name="Line 60"/>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4043" name="Group 61"/>
          <p:cNvGrpSpPr>
            <a:grpSpLocks/>
          </p:cNvGrpSpPr>
          <p:nvPr/>
        </p:nvGrpSpPr>
        <p:grpSpPr bwMode="auto">
          <a:xfrm>
            <a:off x="6920650" y="683695"/>
            <a:ext cx="1701800" cy="1755775"/>
            <a:chOff x="4135" y="204"/>
            <a:chExt cx="1072" cy="1106"/>
          </a:xfrm>
        </p:grpSpPr>
        <p:sp>
          <p:nvSpPr>
            <p:cNvPr id="44044" name="Rectangle 62"/>
            <p:cNvSpPr>
              <a:spLocks noChangeArrowheads="1"/>
            </p:cNvSpPr>
            <p:nvPr/>
          </p:nvSpPr>
          <p:spPr bwMode="auto">
            <a:xfrm>
              <a:off x="4836" y="204"/>
              <a:ext cx="1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a:t>
              </a:r>
              <a:endParaRPr lang="en-US" altLang="zh-CN" sz="2800">
                <a:latin typeface="Times New Roman" pitchFamily="18" charset="0"/>
                <a:ea typeface="宋体" pitchFamily="2" charset="-122"/>
              </a:endParaRPr>
            </a:p>
          </p:txBody>
        </p:sp>
        <p:sp>
          <p:nvSpPr>
            <p:cNvPr id="44045" name="Rectangle 63"/>
            <p:cNvSpPr>
              <a:spLocks noChangeArrowheads="1"/>
            </p:cNvSpPr>
            <p:nvPr/>
          </p:nvSpPr>
          <p:spPr bwMode="auto">
            <a:xfrm>
              <a:off x="4524" y="626"/>
              <a:ext cx="68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 *         b</a:t>
              </a:r>
              <a:endParaRPr lang="en-US" altLang="zh-CN" sz="2800">
                <a:latin typeface="Times New Roman" pitchFamily="18" charset="0"/>
                <a:ea typeface="宋体" pitchFamily="2" charset="-122"/>
              </a:endParaRPr>
            </a:p>
          </p:txBody>
        </p:sp>
        <p:sp>
          <p:nvSpPr>
            <p:cNvPr id="44046" name="Rectangle 64"/>
            <p:cNvSpPr>
              <a:spLocks noChangeArrowheads="1"/>
            </p:cNvSpPr>
            <p:nvPr/>
          </p:nvSpPr>
          <p:spPr bwMode="auto">
            <a:xfrm>
              <a:off x="4135" y="1080"/>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   a          4</a:t>
              </a:r>
              <a:endParaRPr lang="en-US" altLang="zh-CN" sz="2800">
                <a:latin typeface="Times New Roman" pitchFamily="18" charset="0"/>
                <a:ea typeface="宋体" pitchFamily="2" charset="-122"/>
              </a:endParaRPr>
            </a:p>
          </p:txBody>
        </p:sp>
        <p:grpSp>
          <p:nvGrpSpPr>
            <p:cNvPr id="44047" name="Group 65"/>
            <p:cNvGrpSpPr>
              <a:grpSpLocks/>
            </p:cNvGrpSpPr>
            <p:nvPr/>
          </p:nvGrpSpPr>
          <p:grpSpPr bwMode="auto">
            <a:xfrm>
              <a:off x="4639" y="425"/>
              <a:ext cx="471" cy="263"/>
              <a:chOff x="4287" y="1438"/>
              <a:chExt cx="387" cy="224"/>
            </a:xfrm>
          </p:grpSpPr>
          <p:sp>
            <p:nvSpPr>
              <p:cNvPr id="44051" name="Line 66"/>
              <p:cNvSpPr>
                <a:spLocks noChangeShapeType="1"/>
              </p:cNvSpPr>
              <p:nvPr/>
            </p:nvSpPr>
            <p:spPr bwMode="auto">
              <a:xfrm flipH="1">
                <a:off x="4287" y="1438"/>
                <a:ext cx="201"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67"/>
              <p:cNvSpPr>
                <a:spLocks noChangeShapeType="1"/>
              </p:cNvSpPr>
              <p:nvPr/>
            </p:nvSpPr>
            <p:spPr bwMode="auto">
              <a:xfrm>
                <a:off x="4483" y="1453"/>
                <a:ext cx="191" cy="20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48" name="Group 68"/>
            <p:cNvGrpSpPr>
              <a:grpSpLocks/>
            </p:cNvGrpSpPr>
            <p:nvPr/>
          </p:nvGrpSpPr>
          <p:grpSpPr bwMode="auto">
            <a:xfrm>
              <a:off x="4365" y="848"/>
              <a:ext cx="471" cy="263"/>
              <a:chOff x="4068" y="1767"/>
              <a:chExt cx="387" cy="224"/>
            </a:xfrm>
          </p:grpSpPr>
          <p:sp>
            <p:nvSpPr>
              <p:cNvPr id="44049" name="Line 69"/>
              <p:cNvSpPr>
                <a:spLocks noChangeShapeType="1"/>
              </p:cNvSpPr>
              <p:nvPr/>
            </p:nvSpPr>
            <p:spPr bwMode="auto">
              <a:xfrm flipH="1">
                <a:off x="4068" y="1767"/>
                <a:ext cx="200"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Line 70"/>
              <p:cNvSpPr>
                <a:spLocks noChangeShapeType="1"/>
              </p:cNvSpPr>
              <p:nvPr/>
            </p:nvSpPr>
            <p:spPr bwMode="auto">
              <a:xfrm>
                <a:off x="4264" y="1781"/>
                <a:ext cx="191" cy="21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25284">
                                            <p:txEl>
                                              <p:pRg st="0" end="0"/>
                                            </p:txEl>
                                          </p:spTgt>
                                        </p:tgtEl>
                                        <p:attrNameLst>
                                          <p:attrName>style.visibility</p:attrName>
                                        </p:attrNameLst>
                                      </p:cBhvr>
                                      <p:to>
                                        <p:strVal val="visible"/>
                                      </p:to>
                                    </p:set>
                                    <p:animEffect transition="in" filter="wipe(left)">
                                      <p:cBhvr>
                                        <p:cTn id="11" dur="500"/>
                                        <p:tgtEl>
                                          <p:spTgt spid="22528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25285"/>
                                        </p:tgtEl>
                                        <p:attrNameLst>
                                          <p:attrName>style.visibility</p:attrName>
                                        </p:attrNameLst>
                                      </p:cBhvr>
                                      <p:to>
                                        <p:strVal val="visible"/>
                                      </p:to>
                                    </p:set>
                                    <p:animEffect transition="in" filter="wipe(up)">
                                      <p:cBhvr>
                                        <p:cTn id="16" dur="500"/>
                                        <p:tgtEl>
                                          <p:spTgt spid="22528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284">
                                            <p:txEl>
                                              <p:pRg st="1" end="1"/>
                                            </p:txEl>
                                          </p:spTgt>
                                        </p:tgtEl>
                                        <p:attrNameLst>
                                          <p:attrName>style.visibility</p:attrName>
                                        </p:attrNameLst>
                                      </p:cBhvr>
                                      <p:to>
                                        <p:strVal val="visible"/>
                                      </p:to>
                                    </p:set>
                                    <p:animEffect transition="in" filter="wipe(left)">
                                      <p:cBhvr>
                                        <p:cTn id="21" dur="500"/>
                                        <p:tgtEl>
                                          <p:spTgt spid="22528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25298"/>
                                        </p:tgtEl>
                                        <p:attrNameLst>
                                          <p:attrName>style.visibility</p:attrName>
                                        </p:attrNameLst>
                                      </p:cBhvr>
                                      <p:to>
                                        <p:strVal val="visible"/>
                                      </p:to>
                                    </p:set>
                                    <p:animEffect transition="in" filter="wipe(up)">
                                      <p:cBhvr>
                                        <p:cTn id="26" dur="500"/>
                                        <p:tgtEl>
                                          <p:spTgt spid="22529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284">
                                            <p:txEl>
                                              <p:pRg st="2" end="2"/>
                                            </p:txEl>
                                          </p:spTgt>
                                        </p:tgtEl>
                                        <p:attrNameLst>
                                          <p:attrName>style.visibility</p:attrName>
                                        </p:attrNameLst>
                                      </p:cBhvr>
                                      <p:to>
                                        <p:strVal val="visible"/>
                                      </p:to>
                                    </p:set>
                                    <p:animEffect transition="in" filter="wipe(left)">
                                      <p:cBhvr>
                                        <p:cTn id="31" dur="500"/>
                                        <p:tgtEl>
                                          <p:spTgt spid="22528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25306"/>
                                        </p:tgtEl>
                                        <p:attrNameLst>
                                          <p:attrName>style.visibility</p:attrName>
                                        </p:attrNameLst>
                                      </p:cBhvr>
                                      <p:to>
                                        <p:strVal val="visible"/>
                                      </p:to>
                                    </p:set>
                                    <p:animEffect transition="in" filter="wipe(up)">
                                      <p:cBhvr>
                                        <p:cTn id="36" dur="500"/>
                                        <p:tgtEl>
                                          <p:spTgt spid="22530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284">
                                            <p:txEl>
                                              <p:pRg st="3" end="3"/>
                                            </p:txEl>
                                          </p:spTgt>
                                        </p:tgtEl>
                                        <p:attrNameLst>
                                          <p:attrName>style.visibility</p:attrName>
                                        </p:attrNameLst>
                                      </p:cBhvr>
                                      <p:to>
                                        <p:strVal val="visible"/>
                                      </p:to>
                                    </p:set>
                                    <p:animEffect transition="in" filter="wipe(left)">
                                      <p:cBhvr>
                                        <p:cTn id="41" dur="500"/>
                                        <p:tgtEl>
                                          <p:spTgt spid="22528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25318"/>
                                        </p:tgtEl>
                                        <p:attrNameLst>
                                          <p:attrName>style.visibility</p:attrName>
                                        </p:attrNameLst>
                                      </p:cBhvr>
                                      <p:to>
                                        <p:strVal val="visible"/>
                                      </p:to>
                                    </p:set>
                                    <p:animEffect transition="in" filter="wipe(up)">
                                      <p:cBhvr>
                                        <p:cTn id="46" dur="500"/>
                                        <p:tgtEl>
                                          <p:spTgt spid="2253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284">
                                            <p:txEl>
                                              <p:pRg st="4" end="4"/>
                                            </p:txEl>
                                          </p:spTgt>
                                        </p:tgtEl>
                                        <p:attrNameLst>
                                          <p:attrName>style.visibility</p:attrName>
                                        </p:attrNameLst>
                                      </p:cBhvr>
                                      <p:to>
                                        <p:strVal val="visible"/>
                                      </p:to>
                                    </p:set>
                                    <p:animEffect transition="in" filter="wipe(left)">
                                      <p:cBhvr>
                                        <p:cTn id="51" dur="500"/>
                                        <p:tgtEl>
                                          <p:spTgt spid="225284">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25329"/>
                                        </p:tgtEl>
                                        <p:attrNameLst>
                                          <p:attrName>style.visibility</p:attrName>
                                        </p:attrNameLst>
                                      </p:cBhvr>
                                      <p:to>
                                        <p:strVal val="visible"/>
                                      </p:to>
                                    </p:set>
                                    <p:animEffect transition="in" filter="wipe(up)">
                                      <p:cBhvr>
                                        <p:cTn id="56" dur="500"/>
                                        <p:tgtEl>
                                          <p:spTgt spid="225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B12AD11-FC56-4685-8435-06739ABC7FFB}" type="slidenum">
              <a:rPr lang="en-US" altLang="zh-CN" sz="1400" b="0" smtClean="0">
                <a:latin typeface="Times New Roman" pitchFamily="18" charset="0"/>
              </a:rPr>
              <a:pPr eaLnBrk="1" hangingPunct="1"/>
              <a:t>51</a:t>
            </a:fld>
            <a:endParaRPr lang="en-US" altLang="zh-CN" sz="1400" b="0" smtClean="0">
              <a:latin typeface="Times New Roman" pitchFamily="18" charset="0"/>
            </a:endParaRPr>
          </a:p>
        </p:txBody>
      </p:sp>
      <p:sp>
        <p:nvSpPr>
          <p:cNvPr id="45059" name="Rectangle 2"/>
          <p:cNvSpPr>
            <a:spLocks noGrp="1" noChangeArrowheads="1"/>
          </p:cNvSpPr>
          <p:nvPr>
            <p:ph type="title"/>
          </p:nvPr>
        </p:nvSpPr>
        <p:spPr/>
        <p:txBody>
          <a:bodyPr/>
          <a:lstStyle/>
          <a:p>
            <a:pPr eaLnBrk="1" hangingPunct="1"/>
            <a:r>
              <a:rPr lang="zh-CN" altLang="en-US" sz="3600" dirty="0" smtClean="0">
                <a:latin typeface="宋体" pitchFamily="2" charset="-122"/>
              </a:rPr>
              <a:t>构造表达式语法树的语法制导定义</a:t>
            </a:r>
          </a:p>
        </p:txBody>
      </p:sp>
      <p:sp>
        <p:nvSpPr>
          <p:cNvPr id="227331" name="Rectangle 3"/>
          <p:cNvSpPr>
            <a:spLocks noGrp="1" noChangeArrowheads="1"/>
          </p:cNvSpPr>
          <p:nvPr>
            <p:ph type="body" idx="1"/>
          </p:nvPr>
        </p:nvSpPr>
        <p:spPr>
          <a:xfrm>
            <a:off x="250825" y="1196975"/>
            <a:ext cx="8694738" cy="5280025"/>
          </a:xfrm>
        </p:spPr>
        <p:txBody>
          <a:bodyPr/>
          <a:lstStyle/>
          <a:p>
            <a:pPr eaLnBrk="1" hangingPunct="1"/>
            <a:r>
              <a:rPr lang="zh-CN" altLang="en-US" dirty="0">
                <a:solidFill>
                  <a:srgbClr val="0000FF"/>
                </a:solidFill>
                <a:latin typeface="Times New Roman" panose="02020603050405020304" pitchFamily="18" charset="0"/>
                <a:cs typeface="Times New Roman" panose="02020603050405020304" pitchFamily="18" charset="0"/>
              </a:rPr>
              <a:t>翻译</a:t>
            </a:r>
            <a:r>
              <a:rPr lang="zh-CN" altLang="en-US" dirty="0" smtClean="0">
                <a:solidFill>
                  <a:srgbClr val="0000FF"/>
                </a:solidFill>
                <a:latin typeface="Times New Roman" panose="02020603050405020304" pitchFamily="18" charset="0"/>
                <a:cs typeface="Times New Roman" panose="02020603050405020304" pitchFamily="18" charset="0"/>
              </a:rPr>
              <a:t>目标：为表达式创建语法树</a:t>
            </a:r>
          </a:p>
          <a:p>
            <a:pPr eaLnBrk="1" hangingPunct="1"/>
            <a:r>
              <a:rPr lang="zh-CN" altLang="en-US" dirty="0" smtClean="0">
                <a:latin typeface="Times New Roman" panose="02020603050405020304" pitchFamily="18" charset="0"/>
                <a:cs typeface="Times New Roman" panose="02020603050405020304" pitchFamily="18" charset="0"/>
              </a:rPr>
              <a:t>产生式语义：创建与产生式左部符号代表的子表达式对应的子树，即创建子树的根结点。</a:t>
            </a:r>
          </a:p>
          <a:p>
            <a:pPr eaLnBrk="1" hangingPunct="1"/>
            <a:r>
              <a:rPr lang="zh-CN" altLang="en-US" dirty="0" smtClean="0">
                <a:latin typeface="Times New Roman" panose="02020603050405020304" pitchFamily="18" charset="0"/>
                <a:cs typeface="Times New Roman" panose="02020603050405020304" pitchFamily="18" charset="0"/>
              </a:rPr>
              <a:t>文法符号的属性：记录所建结点， </a:t>
            </a:r>
            <a:r>
              <a:rPr lang="en-US" altLang="zh-CN" dirty="0" err="1" smtClean="0">
                <a:latin typeface="Times New Roman" panose="02020603050405020304" pitchFamily="18" charset="0"/>
                <a:cs typeface="Times New Roman" panose="02020603050405020304" pitchFamily="18" charset="0"/>
              </a:rPr>
              <a:t>E.nptr</a:t>
            </a:r>
            <a:r>
              <a:rPr lang="zh-CN" altLang="en-US"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T.nptr</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F.nptr</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指向相应子树根结点的指针</a:t>
            </a:r>
          </a:p>
          <a:p>
            <a:pPr eaLnBrk="1" hangingPunct="1"/>
            <a:r>
              <a:rPr lang="zh-CN" altLang="en-US" dirty="0" smtClean="0">
                <a:latin typeface="Times New Roman" panose="02020603050405020304" pitchFamily="18" charset="0"/>
                <a:cs typeface="Times New Roman" panose="02020603050405020304" pitchFamily="18" charset="0"/>
              </a:rPr>
              <a:t>产生式的语义动作举例：</a:t>
            </a:r>
            <a:endParaRPr lang="en-US" altLang="zh-CN" dirty="0" smtClean="0">
              <a:latin typeface="Times New Roman" panose="02020603050405020304" pitchFamily="18" charset="0"/>
              <a:cs typeface="Times New Roman" panose="02020603050405020304" pitchFamily="18" charset="0"/>
            </a:endParaRPr>
          </a:p>
          <a:p>
            <a:pPr marL="457200" lvl="1" indent="0" eaLnBrk="1" hangingPunct="1">
              <a:buNone/>
            </a:pPr>
            <a:r>
              <a:rPr lang="en-US" altLang="zh-CN" sz="2800" dirty="0" smtClean="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E</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+T   </a:t>
            </a:r>
            <a:r>
              <a:rPr lang="en-US" altLang="zh-CN" sz="2800" dirty="0" err="1" smtClean="0">
                <a:latin typeface="Times New Roman" panose="02020603050405020304" pitchFamily="18" charset="0"/>
                <a:cs typeface="Times New Roman" panose="02020603050405020304" pitchFamily="18" charset="0"/>
              </a:rPr>
              <a:t>E.nptr</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makenode</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,E</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.nptr,T.nptr)</a:t>
            </a:r>
          </a:p>
          <a:p>
            <a:pPr marL="457200" lvl="1" indent="0" eaLnBrk="1" hangingPunct="1">
              <a:buNone/>
            </a:pPr>
            <a:r>
              <a:rPr lang="en-US" altLang="zh-CN" sz="2800"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sym typeface="Wingdings" pitchFamily="2" charset="2"/>
              </a:rPr>
              <a:t>F         </a:t>
            </a:r>
            <a:r>
              <a:rPr lang="en-US" altLang="zh-CN" sz="2800" dirty="0" err="1" smtClean="0">
                <a:latin typeface="Times New Roman" panose="02020603050405020304" pitchFamily="18" charset="0"/>
                <a:cs typeface="Times New Roman" panose="02020603050405020304" pitchFamily="18" charset="0"/>
                <a:sym typeface="Wingdings" pitchFamily="2" charset="2"/>
              </a:rPr>
              <a:t>T.nptr</a:t>
            </a:r>
            <a:r>
              <a:rPr lang="en-US" altLang="zh-CN" sz="2800" dirty="0" smtClean="0">
                <a:latin typeface="Times New Roman" panose="02020603050405020304" pitchFamily="18" charset="0"/>
                <a:cs typeface="Times New Roman" panose="02020603050405020304" pitchFamily="18" charset="0"/>
                <a:sym typeface="Wingdings" pitchFamily="2" charset="2"/>
              </a:rPr>
              <a:t>=</a:t>
            </a:r>
            <a:r>
              <a:rPr lang="en-US" altLang="zh-CN" sz="2800" dirty="0" err="1" smtClean="0">
                <a:latin typeface="Times New Roman" panose="02020603050405020304" pitchFamily="18" charset="0"/>
                <a:cs typeface="Times New Roman" panose="02020603050405020304" pitchFamily="18" charset="0"/>
                <a:sym typeface="Wingdings" pitchFamily="2" charset="2"/>
              </a:rPr>
              <a:t>F.nptr</a:t>
            </a:r>
            <a:r>
              <a:rPr lang="en-US" altLang="zh-CN" sz="2800" dirty="0" smtClean="0">
                <a:latin typeface="Times New Roman" panose="02020603050405020304" pitchFamily="18" charset="0"/>
                <a:cs typeface="Times New Roman" panose="02020603050405020304" pitchFamily="18" charset="0"/>
              </a:rPr>
              <a:t> </a:t>
            </a:r>
          </a:p>
          <a:p>
            <a:pPr marL="457200" lvl="1" indent="0" eaLnBrk="1" hangingPunct="1">
              <a:buNone/>
            </a:pPr>
            <a:r>
              <a:rPr lang="en-US" altLang="zh-CN" sz="2800" dirty="0" err="1" smtClean="0">
                <a:latin typeface="Times New Roman" panose="02020603050405020304" pitchFamily="18" charset="0"/>
                <a:cs typeface="Times New Roman" panose="02020603050405020304" pitchFamily="18" charset="0"/>
              </a:rPr>
              <a:t>F</a:t>
            </a:r>
            <a:r>
              <a:rPr lang="en-US" altLang="zh-CN" sz="2800" dirty="0" err="1" smtClean="0">
                <a:latin typeface="Times New Roman" panose="02020603050405020304" pitchFamily="18" charset="0"/>
                <a:cs typeface="Times New Roman" panose="02020603050405020304" pitchFamily="18" charset="0"/>
                <a:sym typeface="Symbol" pitchFamily="18" charset="2"/>
              </a:rPr>
              <a:t></a:t>
            </a:r>
            <a:r>
              <a:rPr lang="en-US" altLang="zh-CN" sz="2800" dirty="0" err="1" smtClean="0">
                <a:latin typeface="Times New Roman" panose="02020603050405020304" pitchFamily="18" charset="0"/>
                <a:cs typeface="Times New Roman" panose="02020603050405020304" pitchFamily="18" charset="0"/>
              </a:rPr>
              <a:t>id</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F.nptr</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makeleaf</a:t>
            </a:r>
            <a:r>
              <a:rPr lang="en-US" altLang="zh-CN" sz="2800" dirty="0" smtClean="0">
                <a:latin typeface="Times New Roman" panose="02020603050405020304" pitchFamily="18" charset="0"/>
                <a:cs typeface="Times New Roman" panose="02020603050405020304" pitchFamily="18" charset="0"/>
              </a:rPr>
              <a:t>(id, </a:t>
            </a:r>
            <a:r>
              <a:rPr lang="en-US" altLang="zh-CN" sz="2800" dirty="0" err="1" smtClean="0">
                <a:latin typeface="Times New Roman" panose="02020603050405020304" pitchFamily="18" charset="0"/>
                <a:cs typeface="Times New Roman" panose="02020603050405020304" pitchFamily="18" charset="0"/>
              </a:rPr>
              <a:t>id.entry</a:t>
            </a:r>
            <a:r>
              <a:rPr lang="en-US" altLang="zh-CN" sz="2800" dirty="0" smtClean="0">
                <a:latin typeface="Times New Roman" panose="02020603050405020304" pitchFamily="18" charset="0"/>
                <a:cs typeface="Times New Roman" panose="02020603050405020304" pitchFamily="18" charset="0"/>
              </a:rPr>
              <a:t>)</a:t>
            </a:r>
          </a:p>
          <a:p>
            <a:pPr marL="457200" lvl="1" indent="0" eaLnBrk="1" hangingPunct="1">
              <a:buNone/>
            </a:pPr>
            <a:r>
              <a:rPr lang="en-US" altLang="zh-CN" sz="2800" dirty="0" err="1" smtClean="0">
                <a:latin typeface="Times New Roman" panose="02020603050405020304" pitchFamily="18" charset="0"/>
                <a:cs typeface="Times New Roman" panose="02020603050405020304" pitchFamily="18" charset="0"/>
              </a:rPr>
              <a:t>F</a:t>
            </a:r>
            <a:r>
              <a:rPr lang="en-US" altLang="zh-CN" sz="2800" dirty="0" err="1" smtClean="0">
                <a:latin typeface="Times New Roman" panose="02020603050405020304" pitchFamily="18" charset="0"/>
                <a:cs typeface="Times New Roman" panose="02020603050405020304" pitchFamily="18" charset="0"/>
                <a:sym typeface="Symbol" pitchFamily="18" charset="2"/>
              </a:rPr>
              <a:t></a:t>
            </a:r>
            <a:r>
              <a:rPr lang="en-US" altLang="zh-CN" sz="2800" dirty="0" err="1" smtClean="0">
                <a:latin typeface="Times New Roman" panose="02020603050405020304" pitchFamily="18" charset="0"/>
                <a:cs typeface="Times New Roman" panose="02020603050405020304" pitchFamily="18" charset="0"/>
              </a:rPr>
              <a:t>num</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F.nptr</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makeleaf</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num</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num.val</a:t>
            </a:r>
            <a:r>
              <a:rPr lang="en-US" altLang="zh-CN" sz="2800"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up)">
                                      <p:cBhvr>
                                        <p:cTn id="7" dur="500"/>
                                        <p:tgtEl>
                                          <p:spTgt spid="227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wipe(up)">
                                      <p:cBhvr>
                                        <p:cTn id="12" dur="500"/>
                                        <p:tgtEl>
                                          <p:spTgt spid="227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7331">
                                            <p:txEl>
                                              <p:pRg st="2" end="2"/>
                                            </p:txEl>
                                          </p:spTgt>
                                        </p:tgtEl>
                                        <p:attrNameLst>
                                          <p:attrName>style.visibility</p:attrName>
                                        </p:attrNameLst>
                                      </p:cBhvr>
                                      <p:to>
                                        <p:strVal val="visible"/>
                                      </p:to>
                                    </p:set>
                                    <p:animEffect transition="in" filter="wipe(up)">
                                      <p:cBhvr>
                                        <p:cTn id="17" dur="500"/>
                                        <p:tgtEl>
                                          <p:spTgt spid="227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7331">
                                            <p:txEl>
                                              <p:pRg st="3" end="3"/>
                                            </p:txEl>
                                          </p:spTgt>
                                        </p:tgtEl>
                                        <p:attrNameLst>
                                          <p:attrName>style.visibility</p:attrName>
                                        </p:attrNameLst>
                                      </p:cBhvr>
                                      <p:to>
                                        <p:strVal val="visible"/>
                                      </p:to>
                                    </p:set>
                                    <p:animEffect transition="in" filter="wipe(up)">
                                      <p:cBhvr>
                                        <p:cTn id="22" dur="500"/>
                                        <p:tgtEl>
                                          <p:spTgt spid="227331">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27331">
                                            <p:txEl>
                                              <p:pRg st="4" end="4"/>
                                            </p:txEl>
                                          </p:spTgt>
                                        </p:tgtEl>
                                        <p:attrNameLst>
                                          <p:attrName>style.visibility</p:attrName>
                                        </p:attrNameLst>
                                      </p:cBhvr>
                                      <p:to>
                                        <p:strVal val="visible"/>
                                      </p:to>
                                    </p:set>
                                    <p:animEffect transition="in" filter="wipe(up)">
                                      <p:cBhvr>
                                        <p:cTn id="26" dur="500"/>
                                        <p:tgtEl>
                                          <p:spTgt spid="227331">
                                            <p:txEl>
                                              <p:pRg st="4" end="4"/>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27331">
                                            <p:txEl>
                                              <p:pRg st="5" end="5"/>
                                            </p:txEl>
                                          </p:spTgt>
                                        </p:tgtEl>
                                        <p:attrNameLst>
                                          <p:attrName>style.visibility</p:attrName>
                                        </p:attrNameLst>
                                      </p:cBhvr>
                                      <p:to>
                                        <p:strVal val="visible"/>
                                      </p:to>
                                    </p:set>
                                    <p:animEffect transition="in" filter="wipe(up)">
                                      <p:cBhvr>
                                        <p:cTn id="30" dur="500"/>
                                        <p:tgtEl>
                                          <p:spTgt spid="227331">
                                            <p:txEl>
                                              <p:pRg st="5" end="5"/>
                                            </p:txEl>
                                          </p:spTgt>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227331">
                                            <p:txEl>
                                              <p:pRg st="6" end="6"/>
                                            </p:txEl>
                                          </p:spTgt>
                                        </p:tgtEl>
                                        <p:attrNameLst>
                                          <p:attrName>style.visibility</p:attrName>
                                        </p:attrNameLst>
                                      </p:cBhvr>
                                      <p:to>
                                        <p:strVal val="visible"/>
                                      </p:to>
                                    </p:set>
                                    <p:animEffect transition="in" filter="wipe(up)">
                                      <p:cBhvr>
                                        <p:cTn id="34" dur="500"/>
                                        <p:tgtEl>
                                          <p:spTgt spid="227331">
                                            <p:txEl>
                                              <p:pRg st="6" end="6"/>
                                            </p:txEl>
                                          </p:spTgt>
                                        </p:tgtEl>
                                      </p:cBhvr>
                                    </p:animEffect>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227331">
                                            <p:txEl>
                                              <p:pRg st="7" end="7"/>
                                            </p:txEl>
                                          </p:spTgt>
                                        </p:tgtEl>
                                        <p:attrNameLst>
                                          <p:attrName>style.visibility</p:attrName>
                                        </p:attrNameLst>
                                      </p:cBhvr>
                                      <p:to>
                                        <p:strVal val="visible"/>
                                      </p:to>
                                    </p:set>
                                    <p:animEffect transition="in" filter="wipe(up)">
                                      <p:cBhvr>
                                        <p:cTn id="38" dur="500"/>
                                        <p:tgtEl>
                                          <p:spTgt spid="227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83F7BEC-AFC6-4B8E-A9B7-16D74C94F2C8}" type="slidenum">
              <a:rPr lang="en-US" altLang="zh-CN" sz="1400" b="0" smtClean="0">
                <a:latin typeface="Times New Roman" pitchFamily="18" charset="0"/>
              </a:rPr>
              <a:pPr eaLnBrk="1" hangingPunct="1"/>
              <a:t>52</a:t>
            </a:fld>
            <a:endParaRPr lang="en-US" altLang="zh-CN" sz="1400" b="0" smtClean="0">
              <a:latin typeface="Times New Roman" pitchFamily="18" charset="0"/>
            </a:endParaRPr>
          </a:p>
        </p:txBody>
      </p:sp>
      <p:sp>
        <p:nvSpPr>
          <p:cNvPr id="46083" name="Rectangle 2"/>
          <p:cNvSpPr>
            <a:spLocks noGrp="1" noChangeArrowheads="1"/>
          </p:cNvSpPr>
          <p:nvPr>
            <p:ph type="title"/>
          </p:nvPr>
        </p:nvSpPr>
        <p:spPr/>
        <p:txBody>
          <a:bodyPr/>
          <a:lstStyle/>
          <a:p>
            <a:pPr eaLnBrk="1" hangingPunct="1"/>
            <a:r>
              <a:rPr lang="zh-CN" altLang="en-US" sz="3600" dirty="0" smtClean="0"/>
              <a:t>构造表达式语法树的语法制导定义（续） </a:t>
            </a:r>
          </a:p>
        </p:txBody>
      </p:sp>
      <p:sp>
        <p:nvSpPr>
          <p:cNvPr id="229379" name="Rectangle 3"/>
          <p:cNvSpPr>
            <a:spLocks noGrp="1" noChangeArrowheads="1"/>
          </p:cNvSpPr>
          <p:nvPr>
            <p:ph type="body" sz="half" idx="1"/>
          </p:nvPr>
        </p:nvSpPr>
        <p:spPr>
          <a:xfrm>
            <a:off x="228600" y="4868863"/>
            <a:ext cx="8520113" cy="1800225"/>
          </a:xfrm>
        </p:spPr>
        <p:txBody>
          <a:bodyPr/>
          <a:lstStyle/>
          <a:p>
            <a:pPr eaLnBrk="1" hangingPunct="1"/>
            <a:r>
              <a:rPr lang="zh-CN" altLang="en-US" sz="2400" dirty="0" smtClean="0">
                <a:solidFill>
                  <a:srgbClr val="FF3300"/>
                </a:solidFill>
                <a:latin typeface="Times New Roman" panose="02020603050405020304" pitchFamily="18" charset="0"/>
                <a:cs typeface="Times New Roman" panose="02020603050405020304" pitchFamily="18" charset="0"/>
              </a:rPr>
              <a:t>为了记录在构造过程中建立的子树</a:t>
            </a:r>
            <a:r>
              <a:rPr lang="zh-CN" altLang="en-US" sz="2400" dirty="0" smtClean="0">
                <a:latin typeface="Times New Roman" panose="02020603050405020304" pitchFamily="18" charset="0"/>
                <a:cs typeface="Times New Roman" panose="02020603050405020304" pitchFamily="18" charset="0"/>
              </a:rPr>
              <a:t>，为每个非终结符号引入一个</a:t>
            </a:r>
            <a:r>
              <a:rPr lang="zh-CN" altLang="en-US" sz="2400" dirty="0" smtClean="0">
                <a:solidFill>
                  <a:srgbClr val="0000FF"/>
                </a:solidFill>
                <a:latin typeface="Times New Roman" panose="02020603050405020304" pitchFamily="18" charset="0"/>
                <a:cs typeface="Times New Roman" panose="02020603050405020304" pitchFamily="18" charset="0"/>
              </a:rPr>
              <a:t>综合属性 </a:t>
            </a:r>
            <a:r>
              <a:rPr lang="en-US" altLang="zh-CN" sz="2400" dirty="0" err="1" smtClean="0">
                <a:latin typeface="Times New Roman" panose="02020603050405020304" pitchFamily="18" charset="0"/>
                <a:cs typeface="Times New Roman" panose="02020603050405020304" pitchFamily="18" charset="0"/>
              </a:rPr>
              <a:t>nptr</a:t>
            </a:r>
            <a:r>
              <a:rPr lang="zh-CN" altLang="en-US" sz="2400" dirty="0" smtClean="0">
                <a:latin typeface="Times New Roman" panose="02020603050405020304" pitchFamily="18" charset="0"/>
                <a:cs typeface="Times New Roman" panose="02020603050405020304" pitchFamily="18" charset="0"/>
              </a:rPr>
              <a:t>。</a:t>
            </a:r>
          </a:p>
          <a:p>
            <a:pPr eaLnBrk="1" hangingPunct="1"/>
            <a:r>
              <a:rPr lang="en-US" altLang="zh-CN" sz="2400" dirty="0" err="1" smtClean="0">
                <a:latin typeface="Times New Roman" panose="02020603050405020304" pitchFamily="18" charset="0"/>
                <a:cs typeface="Times New Roman" panose="02020603050405020304" pitchFamily="18" charset="0"/>
              </a:rPr>
              <a:t>nptr</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是一个指针，指向语法树中相应非终结符号产生的表达式子树的根结点。</a:t>
            </a:r>
          </a:p>
        </p:txBody>
      </p:sp>
      <p:sp>
        <p:nvSpPr>
          <p:cNvPr id="229380" name="Text Box 4"/>
          <p:cNvSpPr txBox="1">
            <a:spLocks noChangeArrowheads="1"/>
          </p:cNvSpPr>
          <p:nvPr/>
        </p:nvSpPr>
        <p:spPr bwMode="auto">
          <a:xfrm>
            <a:off x="984250" y="1043735"/>
            <a:ext cx="1517650"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spcBef>
                <a:spcPts val="0"/>
              </a:spcBef>
            </a:pPr>
            <a:r>
              <a:rPr lang="zh-CN" altLang="en-US" dirty="0">
                <a:latin typeface="Times New Roman" panose="02020603050405020304" pitchFamily="18" charset="0"/>
                <a:cs typeface="Times New Roman" panose="02020603050405020304" pitchFamily="18" charset="0"/>
              </a:rPr>
              <a:t>产生式</a:t>
            </a: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sym typeface="Wingdings" pitchFamily="2" charset="2"/>
              </a:rPr>
              <a:t>T</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F</a:t>
            </a: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F</a:t>
            </a: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(E)</a:t>
            </a:r>
          </a:p>
          <a:p>
            <a:pPr eaLnBrk="1" hangingPunct="1">
              <a:lnSpc>
                <a:spcPct val="120000"/>
              </a:lnSpc>
              <a:spcBef>
                <a:spcPts val="0"/>
              </a:spcBef>
            </a:pPr>
            <a:r>
              <a:rPr lang="en-US" altLang="zh-CN" dirty="0" err="1">
                <a:latin typeface="Times New Roman" panose="02020603050405020304" pitchFamily="18" charset="0"/>
                <a:cs typeface="Times New Roman" panose="02020603050405020304" pitchFamily="18" charset="0"/>
              </a:rPr>
              <a:t>F</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id</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dirty="0" err="1">
                <a:latin typeface="Times New Roman" panose="02020603050405020304" pitchFamily="18" charset="0"/>
                <a:cs typeface="Times New Roman" panose="02020603050405020304" pitchFamily="18" charset="0"/>
              </a:rPr>
              <a:t>F</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num</a:t>
            </a:r>
            <a:endParaRPr lang="en-US" altLang="zh-CN" dirty="0">
              <a:latin typeface="Times New Roman" panose="02020603050405020304" pitchFamily="18" charset="0"/>
              <a:cs typeface="Times New Roman" panose="02020603050405020304" pitchFamily="18" charset="0"/>
            </a:endParaRPr>
          </a:p>
        </p:txBody>
      </p:sp>
      <p:sp>
        <p:nvSpPr>
          <p:cNvPr id="229381" name="Text Box 5"/>
          <p:cNvSpPr txBox="1">
            <a:spLocks noChangeArrowheads="1"/>
          </p:cNvSpPr>
          <p:nvPr/>
        </p:nvSpPr>
        <p:spPr bwMode="auto">
          <a:xfrm>
            <a:off x="2540000" y="1493785"/>
            <a:ext cx="5521325"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dirty="0" err="1">
                <a:latin typeface="Times New Roman" panose="02020603050405020304" pitchFamily="18" charset="0"/>
                <a:cs typeface="Times New Roman" panose="02020603050405020304" pitchFamily="18" charset="0"/>
              </a:rPr>
              <a:t>E.nptr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makenode</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E</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.nptr, </a:t>
            </a:r>
            <a:r>
              <a:rPr lang="en-US" altLang="zh-CN" dirty="0" err="1" smtClean="0">
                <a:latin typeface="Times New Roman" panose="02020603050405020304" pitchFamily="18" charset="0"/>
                <a:cs typeface="Times New Roman" panose="02020603050405020304" pitchFamily="18" charset="0"/>
              </a:rPr>
              <a:t>T.nptr</a:t>
            </a:r>
            <a:r>
              <a:rPr lang="en-US" altLang="zh-CN" dirty="0">
                <a:latin typeface="Times New Roman" panose="02020603050405020304" pitchFamily="18" charset="0"/>
                <a:cs typeface="Times New Roman" panose="02020603050405020304" pitchFamily="18" charset="0"/>
              </a:rPr>
              <a:t>)</a:t>
            </a: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E.nptr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T.nptr</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T.nptr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makenode</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.nptr, </a:t>
            </a:r>
            <a:r>
              <a:rPr lang="en-US" altLang="zh-CN" dirty="0" err="1" smtClean="0">
                <a:latin typeface="Times New Roman" panose="02020603050405020304" pitchFamily="18" charset="0"/>
                <a:cs typeface="Times New Roman" panose="02020603050405020304" pitchFamily="18" charset="0"/>
              </a:rPr>
              <a:t>F.nptr</a:t>
            </a:r>
            <a:r>
              <a:rPr lang="en-US" altLang="zh-CN" dirty="0">
                <a:latin typeface="Times New Roman" panose="02020603050405020304" pitchFamily="18" charset="0"/>
                <a:cs typeface="Times New Roman" panose="02020603050405020304" pitchFamily="18" charset="0"/>
              </a:rPr>
              <a:t>)</a:t>
            </a: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T.nptr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F.nptr</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F.nptr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E.nptr</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F.nptr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makeleaf</a:t>
            </a:r>
            <a:r>
              <a:rPr lang="en-US" altLang="zh-CN" dirty="0">
                <a:latin typeface="Times New Roman" panose="02020603050405020304" pitchFamily="18" charset="0"/>
                <a:cs typeface="Times New Roman" panose="02020603050405020304" pitchFamily="18" charset="0"/>
              </a:rPr>
              <a:t>(id</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id.entry</a:t>
            </a:r>
            <a:r>
              <a:rPr lang="en-US" altLang="zh-CN" dirty="0">
                <a:latin typeface="Times New Roman" panose="02020603050405020304" pitchFamily="18" charset="0"/>
                <a:cs typeface="Times New Roman" panose="02020603050405020304" pitchFamily="18" charset="0"/>
              </a:rPr>
              <a:t>)</a:t>
            </a: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F.nptr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makeleaf</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num</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num.val</a:t>
            </a:r>
            <a:r>
              <a:rPr lang="en-US" altLang="zh-CN" dirty="0">
                <a:latin typeface="Times New Roman" panose="02020603050405020304" pitchFamily="18" charset="0"/>
                <a:cs typeface="Times New Roman" panose="02020603050405020304" pitchFamily="18" charset="0"/>
              </a:rPr>
              <a:t>)</a:t>
            </a:r>
          </a:p>
        </p:txBody>
      </p:sp>
      <p:sp>
        <p:nvSpPr>
          <p:cNvPr id="229382" name="Text Box 6"/>
          <p:cNvSpPr txBox="1">
            <a:spLocks noChangeArrowheads="1"/>
          </p:cNvSpPr>
          <p:nvPr/>
        </p:nvSpPr>
        <p:spPr bwMode="auto">
          <a:xfrm>
            <a:off x="2802260" y="108874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zh-CN" altLang="en-US" dirty="0">
                <a:latin typeface="黑体" pitchFamily="2" charset="-122"/>
              </a:rPr>
              <a:t>语义规则</a:t>
            </a:r>
          </a:p>
        </p:txBody>
      </p:sp>
      <p:grpSp>
        <p:nvGrpSpPr>
          <p:cNvPr id="229383" name="Group 7"/>
          <p:cNvGrpSpPr>
            <a:grpSpLocks/>
          </p:cNvGrpSpPr>
          <p:nvPr/>
        </p:nvGrpSpPr>
        <p:grpSpPr bwMode="auto">
          <a:xfrm>
            <a:off x="971550" y="1493785"/>
            <a:ext cx="7250113" cy="3143868"/>
            <a:chOff x="864" y="768"/>
            <a:chExt cx="4464" cy="1909"/>
          </a:xfrm>
        </p:grpSpPr>
        <p:sp>
          <p:nvSpPr>
            <p:cNvPr id="46089" name="Rectangle 8"/>
            <p:cNvSpPr>
              <a:spLocks noChangeArrowheads="1"/>
            </p:cNvSpPr>
            <p:nvPr/>
          </p:nvSpPr>
          <p:spPr bwMode="auto">
            <a:xfrm>
              <a:off x="864" y="768"/>
              <a:ext cx="4464" cy="19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0" name="Line 9"/>
            <p:cNvSpPr>
              <a:spLocks noChangeShapeType="1"/>
            </p:cNvSpPr>
            <p:nvPr/>
          </p:nvSpPr>
          <p:spPr bwMode="auto">
            <a:xfrm>
              <a:off x="864" y="2408"/>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1" name="Line 10"/>
            <p:cNvSpPr>
              <a:spLocks noChangeShapeType="1"/>
            </p:cNvSpPr>
            <p:nvPr/>
          </p:nvSpPr>
          <p:spPr bwMode="auto">
            <a:xfrm>
              <a:off x="864" y="2162"/>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2" name="Line 11"/>
            <p:cNvSpPr>
              <a:spLocks noChangeShapeType="1"/>
            </p:cNvSpPr>
            <p:nvPr/>
          </p:nvSpPr>
          <p:spPr bwMode="auto">
            <a:xfrm>
              <a:off x="864" y="1898"/>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3" name="Line 12"/>
            <p:cNvSpPr>
              <a:spLocks noChangeShapeType="1"/>
            </p:cNvSpPr>
            <p:nvPr/>
          </p:nvSpPr>
          <p:spPr bwMode="auto">
            <a:xfrm>
              <a:off x="864" y="1615"/>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4" name="Line 13"/>
            <p:cNvSpPr>
              <a:spLocks noChangeShapeType="1"/>
            </p:cNvSpPr>
            <p:nvPr/>
          </p:nvSpPr>
          <p:spPr bwMode="auto">
            <a:xfrm>
              <a:off x="864" y="1331"/>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5" name="Line 14"/>
            <p:cNvSpPr>
              <a:spLocks noChangeShapeType="1"/>
            </p:cNvSpPr>
            <p:nvPr/>
          </p:nvSpPr>
          <p:spPr bwMode="auto">
            <a:xfrm>
              <a:off x="864" y="1056"/>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6" name="Line 15"/>
            <p:cNvSpPr>
              <a:spLocks noChangeShapeType="1"/>
            </p:cNvSpPr>
            <p:nvPr/>
          </p:nvSpPr>
          <p:spPr bwMode="auto">
            <a:xfrm>
              <a:off x="1776" y="768"/>
              <a:ext cx="0" cy="19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9383"/>
                                        </p:tgtEl>
                                        <p:attrNameLst>
                                          <p:attrName>style.visibility</p:attrName>
                                        </p:attrNameLst>
                                      </p:cBhvr>
                                      <p:to>
                                        <p:strVal val="visible"/>
                                      </p:to>
                                    </p:set>
                                    <p:animEffect transition="in" filter="wipe(up)">
                                      <p:cBhvr>
                                        <p:cTn id="7" dur="500"/>
                                        <p:tgtEl>
                                          <p:spTgt spid="22938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9380"/>
                                        </p:tgtEl>
                                        <p:attrNameLst>
                                          <p:attrName>style.visibility</p:attrName>
                                        </p:attrNameLst>
                                      </p:cBhvr>
                                      <p:to>
                                        <p:strVal val="visible"/>
                                      </p:to>
                                    </p:set>
                                    <p:animEffect transition="in" filter="wipe(up)">
                                      <p:cBhvr>
                                        <p:cTn id="10" dur="500"/>
                                        <p:tgtEl>
                                          <p:spTgt spid="229380"/>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29382"/>
                                        </p:tgtEl>
                                        <p:attrNameLst>
                                          <p:attrName>style.visibility</p:attrName>
                                        </p:attrNameLst>
                                      </p:cBhvr>
                                      <p:to>
                                        <p:strVal val="visible"/>
                                      </p:to>
                                    </p:set>
                                    <p:animEffect transition="in" filter="wipe(left)">
                                      <p:cBhvr>
                                        <p:cTn id="14" dur="500"/>
                                        <p:tgtEl>
                                          <p:spTgt spid="22938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29379">
                                            <p:txEl>
                                              <p:pRg st="0" end="0"/>
                                            </p:txEl>
                                          </p:spTgt>
                                        </p:tgtEl>
                                        <p:attrNameLst>
                                          <p:attrName>style.visibility</p:attrName>
                                        </p:attrNameLst>
                                      </p:cBhvr>
                                      <p:to>
                                        <p:strVal val="visible"/>
                                      </p:to>
                                    </p:set>
                                    <p:animEffect transition="in" filter="wipe(up)">
                                      <p:cBhvr>
                                        <p:cTn id="19" dur="500"/>
                                        <p:tgtEl>
                                          <p:spTgt spid="22937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29379">
                                            <p:txEl>
                                              <p:pRg st="1" end="1"/>
                                            </p:txEl>
                                          </p:spTgt>
                                        </p:tgtEl>
                                        <p:attrNameLst>
                                          <p:attrName>style.visibility</p:attrName>
                                        </p:attrNameLst>
                                      </p:cBhvr>
                                      <p:to>
                                        <p:strVal val="visible"/>
                                      </p:to>
                                    </p:set>
                                    <p:animEffect transition="in" filter="wipe(up)">
                                      <p:cBhvr>
                                        <p:cTn id="24" dur="500"/>
                                        <p:tgtEl>
                                          <p:spTgt spid="229379">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9381">
                                            <p:txEl>
                                              <p:pRg st="6" end="6"/>
                                            </p:txEl>
                                          </p:spTgt>
                                        </p:tgtEl>
                                        <p:attrNameLst>
                                          <p:attrName>style.visibility</p:attrName>
                                        </p:attrNameLst>
                                      </p:cBhvr>
                                      <p:to>
                                        <p:strVal val="visible"/>
                                      </p:to>
                                    </p:set>
                                    <p:animEffect transition="in" filter="wipe(left)">
                                      <p:cBhvr>
                                        <p:cTn id="29" dur="500"/>
                                        <p:tgtEl>
                                          <p:spTgt spid="22938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9381">
                                            <p:txEl>
                                              <p:pRg st="5" end="5"/>
                                            </p:txEl>
                                          </p:spTgt>
                                        </p:tgtEl>
                                        <p:attrNameLst>
                                          <p:attrName>style.visibility</p:attrName>
                                        </p:attrNameLst>
                                      </p:cBhvr>
                                      <p:to>
                                        <p:strVal val="visible"/>
                                      </p:to>
                                    </p:set>
                                    <p:animEffect transition="in" filter="wipe(left)">
                                      <p:cBhvr>
                                        <p:cTn id="34" dur="500"/>
                                        <p:tgtEl>
                                          <p:spTgt spid="229381">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9381">
                                            <p:txEl>
                                              <p:pRg st="4" end="4"/>
                                            </p:txEl>
                                          </p:spTgt>
                                        </p:tgtEl>
                                        <p:attrNameLst>
                                          <p:attrName>style.visibility</p:attrName>
                                        </p:attrNameLst>
                                      </p:cBhvr>
                                      <p:to>
                                        <p:strVal val="visible"/>
                                      </p:to>
                                    </p:set>
                                    <p:animEffect transition="in" filter="wipe(left)">
                                      <p:cBhvr>
                                        <p:cTn id="39" dur="500"/>
                                        <p:tgtEl>
                                          <p:spTgt spid="229381">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29381">
                                            <p:txEl>
                                              <p:pRg st="3" end="3"/>
                                            </p:txEl>
                                          </p:spTgt>
                                        </p:tgtEl>
                                        <p:attrNameLst>
                                          <p:attrName>style.visibility</p:attrName>
                                        </p:attrNameLst>
                                      </p:cBhvr>
                                      <p:to>
                                        <p:strVal val="visible"/>
                                      </p:to>
                                    </p:set>
                                    <p:animEffect transition="in" filter="wipe(left)">
                                      <p:cBhvr>
                                        <p:cTn id="44" dur="500"/>
                                        <p:tgtEl>
                                          <p:spTgt spid="229381">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29381">
                                            <p:txEl>
                                              <p:pRg st="2" end="2"/>
                                            </p:txEl>
                                          </p:spTgt>
                                        </p:tgtEl>
                                        <p:attrNameLst>
                                          <p:attrName>style.visibility</p:attrName>
                                        </p:attrNameLst>
                                      </p:cBhvr>
                                      <p:to>
                                        <p:strVal val="visible"/>
                                      </p:to>
                                    </p:set>
                                    <p:animEffect transition="in" filter="wipe(left)">
                                      <p:cBhvr>
                                        <p:cTn id="49" dur="500"/>
                                        <p:tgtEl>
                                          <p:spTgt spid="229381">
                                            <p:txEl>
                                              <p:pRg st="2" end="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9381">
                                            <p:txEl>
                                              <p:pRg st="1" end="1"/>
                                            </p:txEl>
                                          </p:spTgt>
                                        </p:tgtEl>
                                        <p:attrNameLst>
                                          <p:attrName>style.visibility</p:attrName>
                                        </p:attrNameLst>
                                      </p:cBhvr>
                                      <p:to>
                                        <p:strVal val="visible"/>
                                      </p:to>
                                    </p:set>
                                    <p:animEffect transition="in" filter="wipe(left)">
                                      <p:cBhvr>
                                        <p:cTn id="54" dur="500"/>
                                        <p:tgtEl>
                                          <p:spTgt spid="229381">
                                            <p:txEl>
                                              <p:pRg st="1" end="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29381">
                                            <p:txEl>
                                              <p:pRg st="0" end="0"/>
                                            </p:txEl>
                                          </p:spTgt>
                                        </p:tgtEl>
                                        <p:attrNameLst>
                                          <p:attrName>style.visibility</p:attrName>
                                        </p:attrNameLst>
                                      </p:cBhvr>
                                      <p:to>
                                        <p:strVal val="visible"/>
                                      </p:to>
                                    </p:set>
                                    <p:animEffect transition="in" filter="wipe(left)">
                                      <p:cBhvr>
                                        <p:cTn id="59" dur="500"/>
                                        <p:tgtEl>
                                          <p:spTgt spid="2293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uiExpand="1" build="p"/>
      <p:bldP spid="229380" grpId="0" autoUpdateAnimBg="0"/>
      <p:bldP spid="229381" grpId="0" uiExpand="1" build="p" autoUpdateAnimBg="0" rev="1"/>
      <p:bldP spid="22938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2"/>
          <p:cNvSpPr>
            <a:spLocks/>
          </p:cNvSpPr>
          <p:nvPr/>
        </p:nvSpPr>
        <p:spPr bwMode="auto">
          <a:xfrm>
            <a:off x="161925" y="3924300"/>
            <a:ext cx="5265738" cy="2835275"/>
          </a:xfrm>
          <a:custGeom>
            <a:avLst/>
            <a:gdLst>
              <a:gd name="T0" fmla="*/ 0 w 3600"/>
              <a:gd name="T1" fmla="*/ 2147483647 h 1786"/>
              <a:gd name="T2" fmla="*/ 0 w 3600"/>
              <a:gd name="T3" fmla="*/ 2147483647 h 1786"/>
              <a:gd name="T4" fmla="*/ 2147483647 w 3600"/>
              <a:gd name="T5" fmla="*/ 2147483647 h 1786"/>
              <a:gd name="T6" fmla="*/ 2147483647 w 3600"/>
              <a:gd name="T7" fmla="*/ 2147483647 h 1786"/>
              <a:gd name="T8" fmla="*/ 2147483647 w 3600"/>
              <a:gd name="T9" fmla="*/ 0 h 1786"/>
              <a:gd name="T10" fmla="*/ 2147483647 w 3600"/>
              <a:gd name="T11" fmla="*/ 0 h 1786"/>
              <a:gd name="T12" fmla="*/ 0 w 3600"/>
              <a:gd name="T13" fmla="*/ 2147483647 h 1786"/>
              <a:gd name="T14" fmla="*/ 0 60000 65536"/>
              <a:gd name="T15" fmla="*/ 0 60000 65536"/>
              <a:gd name="T16" fmla="*/ 0 60000 65536"/>
              <a:gd name="T17" fmla="*/ 0 60000 65536"/>
              <a:gd name="T18" fmla="*/ 0 60000 65536"/>
              <a:gd name="T19" fmla="*/ 0 60000 65536"/>
              <a:gd name="T20" fmla="*/ 0 60000 65536"/>
              <a:gd name="T21" fmla="*/ 0 w 3600"/>
              <a:gd name="T22" fmla="*/ 0 h 1786"/>
              <a:gd name="T23" fmla="*/ 3600 w 3600"/>
              <a:gd name="T24" fmla="*/ 1786 h 17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00" h="1786">
                <a:moveTo>
                  <a:pt x="0" y="567"/>
                </a:moveTo>
                <a:lnTo>
                  <a:pt x="0" y="1786"/>
                </a:lnTo>
                <a:lnTo>
                  <a:pt x="3600" y="1786"/>
                </a:lnTo>
                <a:lnTo>
                  <a:pt x="3600" y="1162"/>
                </a:lnTo>
                <a:lnTo>
                  <a:pt x="2636" y="0"/>
                </a:lnTo>
                <a:lnTo>
                  <a:pt x="1502" y="0"/>
                </a:lnTo>
                <a:lnTo>
                  <a:pt x="0" y="567"/>
                </a:lnTo>
                <a:close/>
              </a:path>
            </a:pathLst>
          </a:custGeom>
          <a:solidFill>
            <a:srgbClr val="FFFF00"/>
          </a:solidFill>
          <a:ln w="9525">
            <a:noFill/>
            <a:round/>
            <a:headEnd/>
            <a:tailEnd/>
          </a:ln>
        </p:spPr>
        <p:txBody>
          <a:bodyPr/>
          <a:lstStyle/>
          <a:p>
            <a:endParaRPr lang="zh-CN" altLang="en-US"/>
          </a:p>
        </p:txBody>
      </p:sp>
      <p:sp>
        <p:nvSpPr>
          <p:cNvPr id="188" name="Rectangle 80"/>
          <p:cNvSpPr>
            <a:spLocks noChangeArrowheads="1"/>
          </p:cNvSpPr>
          <p:nvPr/>
        </p:nvSpPr>
        <p:spPr bwMode="auto">
          <a:xfrm>
            <a:off x="4648200" y="2971800"/>
            <a:ext cx="4343400" cy="2293938"/>
          </a:xfrm>
          <a:prstGeom prst="rect">
            <a:avLst/>
          </a:prstGeom>
          <a:solidFill>
            <a:srgbClr val="FFFF66"/>
          </a:solidFill>
          <a:ln w="9525">
            <a:solidFill>
              <a:schemeClr val="tx1"/>
            </a:solidFill>
            <a:miter lim="800000"/>
            <a:headEnd/>
            <a:tailEnd/>
          </a:ln>
        </p:spPr>
        <p:txBody>
          <a:bodyPr wrap="none" anchor="ctr"/>
          <a:lstStyle/>
          <a:p>
            <a:r>
              <a:rPr lang="en-US" altLang="zh-CN" sz="1800">
                <a:latin typeface="黑体" pitchFamily="2" charset="-122"/>
              </a:rPr>
              <a:t>E.nptr= makenode(</a:t>
            </a:r>
            <a:r>
              <a:rPr lang="en-US" altLang="zh-CN" sz="1800">
                <a:latin typeface="黑体" pitchFamily="2" charset="-122"/>
                <a:sym typeface="Symbol" pitchFamily="18" charset="2"/>
              </a:rPr>
              <a:t></a:t>
            </a:r>
            <a:r>
              <a:rPr lang="en-US" altLang="zh-CN" sz="1800">
                <a:latin typeface="黑体" pitchFamily="2" charset="-122"/>
              </a:rPr>
              <a:t>+</a:t>
            </a:r>
            <a:r>
              <a:rPr lang="en-US" altLang="zh-CN" sz="1800">
                <a:latin typeface="黑体" pitchFamily="2" charset="-122"/>
                <a:sym typeface="Symbol" pitchFamily="18" charset="2"/>
              </a:rPr>
              <a:t></a:t>
            </a:r>
            <a:r>
              <a:rPr lang="en-US" altLang="zh-CN" sz="1800">
                <a:latin typeface="黑体" pitchFamily="2" charset="-122"/>
              </a:rPr>
              <a:t>,E</a:t>
            </a:r>
            <a:r>
              <a:rPr lang="en-US" altLang="zh-CN" sz="1800" baseline="-25000">
                <a:latin typeface="黑体" pitchFamily="2" charset="-122"/>
              </a:rPr>
              <a:t>1</a:t>
            </a:r>
            <a:r>
              <a:rPr lang="en-US" altLang="zh-CN" sz="1800">
                <a:latin typeface="黑体" pitchFamily="2" charset="-122"/>
              </a:rPr>
              <a:t>.nptr,T.nptr)</a:t>
            </a:r>
          </a:p>
          <a:p>
            <a:r>
              <a:rPr lang="en-US" altLang="zh-CN" sz="1800">
                <a:latin typeface="黑体" pitchFamily="2" charset="-122"/>
              </a:rPr>
              <a:t>E.nptr=T.nptr</a:t>
            </a:r>
          </a:p>
          <a:p>
            <a:r>
              <a:rPr lang="en-US" altLang="zh-CN" sz="1800">
                <a:latin typeface="黑体" pitchFamily="2" charset="-122"/>
              </a:rPr>
              <a:t>T.nptr= makenode(</a:t>
            </a:r>
            <a:r>
              <a:rPr lang="en-US" altLang="zh-CN" sz="1800">
                <a:latin typeface="黑体" pitchFamily="2" charset="-122"/>
                <a:sym typeface="Symbol" pitchFamily="18" charset="2"/>
              </a:rPr>
              <a:t></a:t>
            </a:r>
            <a:r>
              <a:rPr lang="en-US" altLang="zh-CN" sz="1800">
                <a:latin typeface="黑体" pitchFamily="2" charset="-122"/>
              </a:rPr>
              <a:t>*</a:t>
            </a:r>
            <a:r>
              <a:rPr lang="en-US" altLang="zh-CN" sz="1800">
                <a:latin typeface="黑体" pitchFamily="2" charset="-122"/>
                <a:sym typeface="Symbol" pitchFamily="18" charset="2"/>
              </a:rPr>
              <a:t></a:t>
            </a:r>
            <a:r>
              <a:rPr lang="en-US" altLang="zh-CN" sz="1800">
                <a:latin typeface="黑体" pitchFamily="2" charset="-122"/>
              </a:rPr>
              <a:t>,T</a:t>
            </a:r>
            <a:r>
              <a:rPr lang="en-US" altLang="zh-CN" sz="1800" baseline="-25000">
                <a:latin typeface="黑体" pitchFamily="2" charset="-122"/>
              </a:rPr>
              <a:t>1</a:t>
            </a:r>
            <a:r>
              <a:rPr lang="en-US" altLang="zh-CN" sz="1800">
                <a:latin typeface="黑体" pitchFamily="2" charset="-122"/>
              </a:rPr>
              <a:t>.nptr,F.nptr)</a:t>
            </a:r>
          </a:p>
          <a:p>
            <a:r>
              <a:rPr lang="en-US" altLang="zh-CN" sz="1800">
                <a:latin typeface="黑体" pitchFamily="2" charset="-122"/>
              </a:rPr>
              <a:t>T.nptr= F.nptr</a:t>
            </a:r>
          </a:p>
          <a:p>
            <a:r>
              <a:rPr lang="en-US" altLang="zh-CN" sz="1800">
                <a:latin typeface="黑体" pitchFamily="2" charset="-122"/>
              </a:rPr>
              <a:t>F.nptr= E.nptr</a:t>
            </a:r>
          </a:p>
          <a:p>
            <a:r>
              <a:rPr lang="en-US" altLang="zh-CN" sz="1800">
                <a:latin typeface="黑体" pitchFamily="2" charset="-122"/>
              </a:rPr>
              <a:t>F.nptr= makeleaf(id,id.entry)</a:t>
            </a:r>
          </a:p>
          <a:p>
            <a:r>
              <a:rPr lang="en-US" altLang="zh-CN" sz="1800">
                <a:latin typeface="黑体" pitchFamily="2" charset="-122"/>
              </a:rPr>
              <a:t>F.nptr= makeleaf(num,num.val)</a:t>
            </a:r>
          </a:p>
        </p:txBody>
      </p:sp>
      <p:sp>
        <p:nvSpPr>
          <p:cNvPr id="4710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E1CAFFE-8CFD-4919-A233-0EB7710BBD43}" type="slidenum">
              <a:rPr lang="en-US" altLang="zh-CN" sz="1400" b="0" smtClean="0">
                <a:latin typeface="Times New Roman" pitchFamily="18" charset="0"/>
              </a:rPr>
              <a:pPr eaLnBrk="1" hangingPunct="1"/>
              <a:t>53</a:t>
            </a:fld>
            <a:endParaRPr lang="en-US" altLang="zh-CN" sz="1400" b="0" smtClean="0">
              <a:latin typeface="Times New Roman" pitchFamily="18" charset="0"/>
            </a:endParaRPr>
          </a:p>
        </p:txBody>
      </p:sp>
      <p:sp>
        <p:nvSpPr>
          <p:cNvPr id="47108" name="Rectangle 3"/>
          <p:cNvSpPr>
            <a:spLocks noGrp="1" noChangeArrowheads="1"/>
          </p:cNvSpPr>
          <p:nvPr>
            <p:ph type="title"/>
          </p:nvPr>
        </p:nvSpPr>
        <p:spPr>
          <a:xfrm>
            <a:off x="304800" y="152400"/>
            <a:ext cx="8610600" cy="558800"/>
          </a:xfrm>
        </p:spPr>
        <p:txBody>
          <a:bodyPr/>
          <a:lstStyle/>
          <a:p>
            <a:pPr eaLnBrk="1" hangingPunct="1"/>
            <a:r>
              <a:rPr lang="zh-CN" altLang="en-US" sz="3600" smtClean="0">
                <a:latin typeface="Verdana" pitchFamily="34" charset="0"/>
              </a:rPr>
              <a:t>表达式</a:t>
            </a:r>
            <a:r>
              <a:rPr lang="en-US" altLang="zh-CN" sz="3600" smtClean="0">
                <a:latin typeface="Verdana" pitchFamily="34" charset="0"/>
              </a:rPr>
              <a:t>a*4+b</a:t>
            </a:r>
            <a:r>
              <a:rPr lang="zh-CN" altLang="en-US" sz="3600" smtClean="0">
                <a:latin typeface="Verdana" pitchFamily="34" charset="0"/>
              </a:rPr>
              <a:t>的语法树的构造</a:t>
            </a:r>
          </a:p>
        </p:txBody>
      </p:sp>
      <p:sp>
        <p:nvSpPr>
          <p:cNvPr id="47137" name="Rectangle 80"/>
          <p:cNvSpPr>
            <a:spLocks noChangeArrowheads="1"/>
          </p:cNvSpPr>
          <p:nvPr/>
        </p:nvSpPr>
        <p:spPr bwMode="auto">
          <a:xfrm>
            <a:off x="6822250" y="98425"/>
            <a:ext cx="1530350" cy="265588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Times New Roman" pitchFamily="18" charset="0"/>
                <a:ea typeface="宋体" pitchFamily="2" charset="-122"/>
              </a:rPr>
              <a:t>E</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E</a:t>
            </a:r>
            <a:r>
              <a:rPr lang="en-US" altLang="zh-CN" baseline="-25000">
                <a:latin typeface="Times New Roman" pitchFamily="18" charset="0"/>
                <a:ea typeface="宋体" pitchFamily="2" charset="-122"/>
              </a:rPr>
              <a:t>1</a:t>
            </a:r>
            <a:r>
              <a:rPr lang="en-US" altLang="zh-CN">
                <a:latin typeface="Times New Roman" pitchFamily="18" charset="0"/>
                <a:ea typeface="宋体" pitchFamily="2" charset="-122"/>
              </a:rPr>
              <a:t>+T</a:t>
            </a:r>
          </a:p>
          <a:p>
            <a:r>
              <a:rPr lang="en-US" altLang="zh-CN">
                <a:latin typeface="Times New Roman" pitchFamily="18" charset="0"/>
                <a:ea typeface="宋体" pitchFamily="2" charset="-122"/>
              </a:rPr>
              <a:t>E</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sym typeface="Wingdings" pitchFamily="2" charset="2"/>
              </a:rPr>
              <a:t>T</a:t>
            </a:r>
            <a:endParaRPr lang="en-US" altLang="zh-CN">
              <a:latin typeface="Times New Roman" pitchFamily="18" charset="0"/>
              <a:ea typeface="宋体" pitchFamily="2" charset="-122"/>
            </a:endParaRPr>
          </a:p>
          <a:p>
            <a:r>
              <a:rPr lang="en-US" altLang="zh-CN">
                <a:latin typeface="Times New Roman" pitchFamily="18" charset="0"/>
                <a:ea typeface="宋体" pitchFamily="2" charset="-122"/>
              </a:rPr>
              <a:t>T</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T</a:t>
            </a:r>
            <a:r>
              <a:rPr lang="en-US" altLang="zh-CN" baseline="-25000">
                <a:latin typeface="Times New Roman" pitchFamily="18" charset="0"/>
                <a:ea typeface="宋体" pitchFamily="2" charset="-122"/>
              </a:rPr>
              <a:t>1</a:t>
            </a:r>
            <a:r>
              <a:rPr lang="en-US" altLang="zh-CN">
                <a:latin typeface="Times New Roman" pitchFamily="18" charset="0"/>
                <a:ea typeface="宋体" pitchFamily="2" charset="-122"/>
              </a:rPr>
              <a:t>*F</a:t>
            </a:r>
          </a:p>
          <a:p>
            <a:r>
              <a:rPr lang="en-US" altLang="zh-CN">
                <a:latin typeface="Times New Roman" pitchFamily="18" charset="0"/>
                <a:ea typeface="宋体" pitchFamily="2" charset="-122"/>
              </a:rPr>
              <a:t>T</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F</a:t>
            </a:r>
          </a:p>
          <a:p>
            <a:r>
              <a:rPr lang="en-US" altLang="zh-CN">
                <a:latin typeface="Times New Roman" pitchFamily="18" charset="0"/>
                <a:ea typeface="宋体" pitchFamily="2" charset="-122"/>
              </a:rPr>
              <a:t>F</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(E)</a:t>
            </a:r>
          </a:p>
          <a:p>
            <a:r>
              <a:rPr lang="en-US" altLang="zh-CN">
                <a:latin typeface="Times New Roman" pitchFamily="18" charset="0"/>
                <a:ea typeface="宋体" pitchFamily="2" charset="-122"/>
              </a:rPr>
              <a:t>F</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id</a:t>
            </a:r>
          </a:p>
          <a:p>
            <a:r>
              <a:rPr lang="en-US" altLang="zh-CN">
                <a:latin typeface="Times New Roman" pitchFamily="18" charset="0"/>
                <a:ea typeface="宋体" pitchFamily="2" charset="-122"/>
              </a:rPr>
              <a:t>F</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num</a:t>
            </a:r>
          </a:p>
        </p:txBody>
      </p:sp>
      <p:grpSp>
        <p:nvGrpSpPr>
          <p:cNvPr id="98" name="Group 4"/>
          <p:cNvGrpSpPr>
            <a:grpSpLocks/>
          </p:cNvGrpSpPr>
          <p:nvPr/>
        </p:nvGrpSpPr>
        <p:grpSpPr bwMode="auto">
          <a:xfrm>
            <a:off x="2243138" y="5768975"/>
            <a:ext cx="1023937" cy="355600"/>
            <a:chOff x="2372" y="3006"/>
            <a:chExt cx="645" cy="224"/>
          </a:xfrm>
        </p:grpSpPr>
        <p:sp>
          <p:nvSpPr>
            <p:cNvPr id="99" name="Rectangle 5"/>
            <p:cNvSpPr>
              <a:spLocks noChangeArrowheads="1"/>
            </p:cNvSpPr>
            <p:nvPr/>
          </p:nvSpPr>
          <p:spPr bwMode="auto">
            <a:xfrm>
              <a:off x="2372" y="3006"/>
              <a:ext cx="645" cy="220"/>
            </a:xfrm>
            <a:prstGeom prst="rect">
              <a:avLst/>
            </a:prstGeom>
            <a:noFill/>
            <a:ln w="15875">
              <a:solidFill>
                <a:srgbClr val="000000"/>
              </a:solidFill>
              <a:miter lim="800000"/>
              <a:headEnd/>
              <a:tailEnd/>
            </a:ln>
          </p:spPr>
          <p:txBody>
            <a:bodyPr/>
            <a:lstStyle/>
            <a:p>
              <a:endParaRPr lang="zh-CN" altLang="en-US"/>
            </a:p>
          </p:txBody>
        </p:sp>
        <p:sp>
          <p:nvSpPr>
            <p:cNvPr id="100" name="Rectangle 6"/>
            <p:cNvSpPr>
              <a:spLocks noChangeArrowheads="1"/>
            </p:cNvSpPr>
            <p:nvPr/>
          </p:nvSpPr>
          <p:spPr bwMode="auto">
            <a:xfrm>
              <a:off x="2410" y="3044"/>
              <a:ext cx="563" cy="182"/>
            </a:xfrm>
            <a:prstGeom prst="rect">
              <a:avLst/>
            </a:prstGeom>
            <a:noFill/>
            <a:ln w="9525">
              <a:noFill/>
              <a:miter lim="800000"/>
              <a:headEnd/>
              <a:tailEnd/>
            </a:ln>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num     4</a:t>
              </a:r>
              <a:endParaRPr lang="en-US" altLang="zh-CN" sz="3200">
                <a:latin typeface="Times New Roman" pitchFamily="18" charset="0"/>
                <a:ea typeface="宋体" pitchFamily="2" charset="-122"/>
              </a:endParaRPr>
            </a:p>
          </p:txBody>
        </p:sp>
        <p:sp>
          <p:nvSpPr>
            <p:cNvPr id="101" name="Line 7"/>
            <p:cNvSpPr>
              <a:spLocks noChangeShapeType="1"/>
            </p:cNvSpPr>
            <p:nvPr/>
          </p:nvSpPr>
          <p:spPr bwMode="auto">
            <a:xfrm>
              <a:off x="2691" y="3009"/>
              <a:ext cx="1" cy="221"/>
            </a:xfrm>
            <a:prstGeom prst="line">
              <a:avLst/>
            </a:prstGeom>
            <a:noFill/>
            <a:ln w="15875">
              <a:solidFill>
                <a:srgbClr val="000000"/>
              </a:solidFill>
              <a:round/>
              <a:headEnd/>
              <a:tailEnd/>
            </a:ln>
          </p:spPr>
          <p:txBody>
            <a:bodyPr/>
            <a:lstStyle/>
            <a:p>
              <a:endParaRPr lang="zh-CN" altLang="en-US"/>
            </a:p>
          </p:txBody>
        </p:sp>
      </p:grpSp>
      <p:grpSp>
        <p:nvGrpSpPr>
          <p:cNvPr id="102" name="Group 8"/>
          <p:cNvGrpSpPr>
            <a:grpSpLocks/>
          </p:cNvGrpSpPr>
          <p:nvPr/>
        </p:nvGrpSpPr>
        <p:grpSpPr bwMode="auto">
          <a:xfrm>
            <a:off x="206375" y="5768975"/>
            <a:ext cx="1874838" cy="985838"/>
            <a:chOff x="1022" y="3305"/>
            <a:chExt cx="1181" cy="621"/>
          </a:xfrm>
        </p:grpSpPr>
        <p:grpSp>
          <p:nvGrpSpPr>
            <p:cNvPr id="103" name="Group 9"/>
            <p:cNvGrpSpPr>
              <a:grpSpLocks/>
            </p:cNvGrpSpPr>
            <p:nvPr/>
          </p:nvGrpSpPr>
          <p:grpSpPr bwMode="auto">
            <a:xfrm>
              <a:off x="1022" y="3305"/>
              <a:ext cx="644" cy="224"/>
              <a:chOff x="1022" y="3006"/>
              <a:chExt cx="644" cy="224"/>
            </a:xfrm>
          </p:grpSpPr>
          <p:sp>
            <p:nvSpPr>
              <p:cNvPr id="107" name="Rectangle 10"/>
              <p:cNvSpPr>
                <a:spLocks noChangeArrowheads="1"/>
              </p:cNvSpPr>
              <p:nvPr/>
            </p:nvSpPr>
            <p:spPr bwMode="auto">
              <a:xfrm>
                <a:off x="1022" y="3006"/>
                <a:ext cx="644" cy="220"/>
              </a:xfrm>
              <a:prstGeom prst="rect">
                <a:avLst/>
              </a:prstGeom>
              <a:noFill/>
              <a:ln w="15875">
                <a:solidFill>
                  <a:srgbClr val="000000"/>
                </a:solidFill>
                <a:miter lim="800000"/>
                <a:headEnd/>
                <a:tailEnd/>
              </a:ln>
            </p:spPr>
            <p:txBody>
              <a:bodyPr/>
              <a:lstStyle/>
              <a:p>
                <a:endParaRPr lang="zh-CN" altLang="en-US"/>
              </a:p>
            </p:txBody>
          </p:sp>
          <p:sp>
            <p:nvSpPr>
              <p:cNvPr id="108" name="Rectangle 11"/>
              <p:cNvSpPr>
                <a:spLocks noChangeArrowheads="1"/>
              </p:cNvSpPr>
              <p:nvPr/>
            </p:nvSpPr>
            <p:spPr bwMode="auto">
              <a:xfrm>
                <a:off x="1105" y="3044"/>
                <a:ext cx="165" cy="182"/>
              </a:xfrm>
              <a:prstGeom prst="rect">
                <a:avLst/>
              </a:prstGeom>
              <a:noFill/>
              <a:ln w="9525">
                <a:noFill/>
                <a:miter lim="800000"/>
                <a:headEnd/>
                <a:tailEnd/>
              </a:ln>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 id</a:t>
                </a:r>
                <a:endParaRPr lang="en-US" altLang="zh-CN" sz="3200">
                  <a:latin typeface="Times New Roman" pitchFamily="18" charset="0"/>
                  <a:ea typeface="宋体" pitchFamily="2" charset="-122"/>
                </a:endParaRPr>
              </a:p>
            </p:txBody>
          </p:sp>
          <p:sp>
            <p:nvSpPr>
              <p:cNvPr id="109" name="Line 12"/>
              <p:cNvSpPr>
                <a:spLocks noChangeShapeType="1"/>
              </p:cNvSpPr>
              <p:nvPr/>
            </p:nvSpPr>
            <p:spPr bwMode="auto">
              <a:xfrm>
                <a:off x="1341" y="3009"/>
                <a:ext cx="1" cy="221"/>
              </a:xfrm>
              <a:prstGeom prst="line">
                <a:avLst/>
              </a:prstGeom>
              <a:noFill/>
              <a:ln w="15875">
                <a:solidFill>
                  <a:srgbClr val="000000"/>
                </a:solidFill>
                <a:round/>
                <a:headEnd/>
                <a:tailEnd/>
              </a:ln>
            </p:spPr>
            <p:txBody>
              <a:bodyPr/>
              <a:lstStyle/>
              <a:p>
                <a:endParaRPr lang="zh-CN" altLang="en-US"/>
              </a:p>
            </p:txBody>
          </p:sp>
        </p:grpSp>
        <p:sp>
          <p:nvSpPr>
            <p:cNvPr id="104" name="Line 13"/>
            <p:cNvSpPr>
              <a:spLocks noChangeShapeType="1"/>
            </p:cNvSpPr>
            <p:nvPr/>
          </p:nvSpPr>
          <p:spPr bwMode="auto">
            <a:xfrm>
              <a:off x="1507" y="3409"/>
              <a:ext cx="1" cy="239"/>
            </a:xfrm>
            <a:prstGeom prst="line">
              <a:avLst/>
            </a:prstGeom>
            <a:noFill/>
            <a:ln w="15875">
              <a:solidFill>
                <a:srgbClr val="000000"/>
              </a:solidFill>
              <a:round/>
              <a:headEnd/>
              <a:tailEnd/>
            </a:ln>
          </p:spPr>
          <p:txBody>
            <a:bodyPr/>
            <a:lstStyle/>
            <a:p>
              <a:endParaRPr lang="zh-CN" altLang="en-US"/>
            </a:p>
          </p:txBody>
        </p:sp>
        <p:sp>
          <p:nvSpPr>
            <p:cNvPr id="105" name="Freeform 14"/>
            <p:cNvSpPr>
              <a:spLocks/>
            </p:cNvSpPr>
            <p:nvPr/>
          </p:nvSpPr>
          <p:spPr bwMode="auto">
            <a:xfrm>
              <a:off x="1474" y="3627"/>
              <a:ext cx="65" cy="73"/>
            </a:xfrm>
            <a:custGeom>
              <a:avLst/>
              <a:gdLst>
                <a:gd name="T0" fmla="*/ 0 w 65"/>
                <a:gd name="T1" fmla="*/ 0 h 73"/>
                <a:gd name="T2" fmla="*/ 33 w 65"/>
                <a:gd name="T3" fmla="*/ 11 h 73"/>
                <a:gd name="T4" fmla="*/ 65 w 65"/>
                <a:gd name="T5" fmla="*/ 0 h 73"/>
                <a:gd name="T6" fmla="*/ 33 w 65"/>
                <a:gd name="T7" fmla="*/ 73 h 73"/>
                <a:gd name="T8" fmla="*/ 0 w 65"/>
                <a:gd name="T9" fmla="*/ 0 h 73"/>
                <a:gd name="T10" fmla="*/ 0 60000 65536"/>
                <a:gd name="T11" fmla="*/ 0 60000 65536"/>
                <a:gd name="T12" fmla="*/ 0 60000 65536"/>
                <a:gd name="T13" fmla="*/ 0 60000 65536"/>
                <a:gd name="T14" fmla="*/ 0 60000 65536"/>
                <a:gd name="T15" fmla="*/ 0 w 65"/>
                <a:gd name="T16" fmla="*/ 0 h 73"/>
                <a:gd name="T17" fmla="*/ 65 w 65"/>
                <a:gd name="T18" fmla="*/ 73 h 73"/>
              </a:gdLst>
              <a:ahLst/>
              <a:cxnLst>
                <a:cxn ang="T10">
                  <a:pos x="T0" y="T1"/>
                </a:cxn>
                <a:cxn ang="T11">
                  <a:pos x="T2" y="T3"/>
                </a:cxn>
                <a:cxn ang="T12">
                  <a:pos x="T4" y="T5"/>
                </a:cxn>
                <a:cxn ang="T13">
                  <a:pos x="T6" y="T7"/>
                </a:cxn>
                <a:cxn ang="T14">
                  <a:pos x="T8" y="T9"/>
                </a:cxn>
              </a:cxnLst>
              <a:rect l="T15" t="T16" r="T17" b="T18"/>
              <a:pathLst>
                <a:path w="65" h="73">
                  <a:moveTo>
                    <a:pt x="0" y="0"/>
                  </a:moveTo>
                  <a:lnTo>
                    <a:pt x="33" y="11"/>
                  </a:lnTo>
                  <a:lnTo>
                    <a:pt x="65" y="0"/>
                  </a:lnTo>
                  <a:lnTo>
                    <a:pt x="33" y="73"/>
                  </a:lnTo>
                  <a:lnTo>
                    <a:pt x="0" y="0"/>
                  </a:lnTo>
                  <a:close/>
                </a:path>
              </a:pathLst>
            </a:custGeom>
            <a:solidFill>
              <a:srgbClr val="000000"/>
            </a:solidFill>
            <a:ln w="9525">
              <a:noFill/>
              <a:round/>
              <a:headEnd/>
              <a:tailEnd/>
            </a:ln>
          </p:spPr>
          <p:txBody>
            <a:bodyPr/>
            <a:lstStyle/>
            <a:p>
              <a:endParaRPr lang="zh-CN" altLang="en-US"/>
            </a:p>
          </p:txBody>
        </p:sp>
        <p:sp>
          <p:nvSpPr>
            <p:cNvPr id="106" name="Rectangle 15"/>
            <p:cNvSpPr>
              <a:spLocks noChangeArrowheads="1"/>
            </p:cNvSpPr>
            <p:nvPr/>
          </p:nvSpPr>
          <p:spPr bwMode="auto">
            <a:xfrm>
              <a:off x="1056" y="3744"/>
              <a:ext cx="1147" cy="182"/>
            </a:xfrm>
            <a:prstGeom prst="rect">
              <a:avLst/>
            </a:prstGeom>
            <a:noFill/>
            <a:ln w="9525">
              <a:noFill/>
              <a:miter lim="800000"/>
              <a:headEnd/>
              <a:tailEnd/>
            </a:ln>
          </p:spPr>
          <p:txBody>
            <a:bodyPr wrap="none" lIns="0" tIns="0" rIns="0" bIns="0">
              <a:spAutoFit/>
            </a:bodyPr>
            <a:lstStyle/>
            <a:p>
              <a:r>
                <a:rPr lang="zh-CN" altLang="en-US" sz="1900">
                  <a:solidFill>
                    <a:srgbClr val="000000"/>
                  </a:solidFill>
                  <a:latin typeface="Times New Roman" pitchFamily="18" charset="0"/>
                  <a:ea typeface="宋体" pitchFamily="2" charset="-122"/>
                </a:rPr>
                <a:t>符号表中</a:t>
              </a:r>
              <a:r>
                <a:rPr lang="en-US" altLang="zh-CN" sz="1900">
                  <a:solidFill>
                    <a:srgbClr val="000000"/>
                  </a:solidFill>
                  <a:latin typeface="Times New Roman" pitchFamily="18" charset="0"/>
                  <a:ea typeface="宋体" pitchFamily="2" charset="-122"/>
                </a:rPr>
                <a:t>a</a:t>
              </a:r>
              <a:r>
                <a:rPr lang="zh-CN" altLang="en-US" sz="1900">
                  <a:solidFill>
                    <a:srgbClr val="000000"/>
                  </a:solidFill>
                  <a:latin typeface="Times New Roman" pitchFamily="18" charset="0"/>
                  <a:ea typeface="宋体" pitchFamily="2" charset="-122"/>
                </a:rPr>
                <a:t>的入口</a:t>
              </a:r>
              <a:endParaRPr lang="zh-CN" altLang="en-US" sz="3200">
                <a:latin typeface="Times New Roman" pitchFamily="18" charset="0"/>
                <a:ea typeface="宋体" pitchFamily="2" charset="-122"/>
              </a:endParaRPr>
            </a:p>
          </p:txBody>
        </p:sp>
      </p:grpSp>
      <p:sp>
        <p:nvSpPr>
          <p:cNvPr id="110" name="Rectangle 16"/>
          <p:cNvSpPr>
            <a:spLocks noChangeArrowheads="1"/>
          </p:cNvSpPr>
          <p:nvPr/>
        </p:nvSpPr>
        <p:spPr bwMode="auto">
          <a:xfrm>
            <a:off x="701675" y="3902075"/>
            <a:ext cx="241300" cy="288925"/>
          </a:xfrm>
          <a:prstGeom prst="rect">
            <a:avLst/>
          </a:prstGeom>
          <a:noFill/>
          <a:ln w="9525">
            <a:noFill/>
            <a:miter lim="800000"/>
            <a:headEnd/>
            <a:tailEnd/>
          </a:ln>
        </p:spPr>
        <p:txBody>
          <a:bodyPr wrap="none" lIns="0" tIns="0" rIns="0" bIns="0">
            <a:spAutoFit/>
          </a:bodyPr>
          <a:lstStyle/>
          <a:p>
            <a:pPr algn="ctr"/>
            <a:r>
              <a:rPr lang="en-US" altLang="zh-CN" sz="1900" dirty="0">
                <a:solidFill>
                  <a:srgbClr val="000000"/>
                </a:solidFill>
                <a:latin typeface="宋体" pitchFamily="2" charset="-122"/>
                <a:ea typeface="宋体" pitchFamily="2" charset="-122"/>
              </a:rPr>
              <a:t>a </a:t>
            </a:r>
            <a:endParaRPr lang="en-US" altLang="zh-CN" sz="3200" dirty="0">
              <a:latin typeface="宋体" pitchFamily="2" charset="-122"/>
              <a:ea typeface="宋体" pitchFamily="2" charset="-122"/>
            </a:endParaRPr>
          </a:p>
        </p:txBody>
      </p:sp>
      <p:sp>
        <p:nvSpPr>
          <p:cNvPr id="111" name="Rectangle 17"/>
          <p:cNvSpPr>
            <a:spLocks noChangeArrowheads="1"/>
          </p:cNvSpPr>
          <p:nvPr/>
        </p:nvSpPr>
        <p:spPr bwMode="auto">
          <a:xfrm>
            <a:off x="3343275" y="914400"/>
            <a:ext cx="366713"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 E </a:t>
            </a:r>
            <a:endParaRPr lang="en-US" altLang="zh-CN" sz="3200">
              <a:latin typeface="宋体" pitchFamily="2" charset="-122"/>
              <a:ea typeface="宋体" pitchFamily="2" charset="-122"/>
            </a:endParaRPr>
          </a:p>
        </p:txBody>
      </p:sp>
      <p:sp>
        <p:nvSpPr>
          <p:cNvPr id="112" name="Rectangle 18"/>
          <p:cNvSpPr>
            <a:spLocks noChangeArrowheads="1"/>
          </p:cNvSpPr>
          <p:nvPr/>
        </p:nvSpPr>
        <p:spPr bwMode="auto">
          <a:xfrm>
            <a:off x="1981200" y="1508125"/>
            <a:ext cx="120650"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E</a:t>
            </a:r>
            <a:endParaRPr lang="en-US" altLang="zh-CN" sz="3200">
              <a:latin typeface="宋体" pitchFamily="2" charset="-122"/>
              <a:ea typeface="宋体" pitchFamily="2" charset="-122"/>
            </a:endParaRPr>
          </a:p>
        </p:txBody>
      </p:sp>
      <p:sp>
        <p:nvSpPr>
          <p:cNvPr id="113" name="Rectangle 19"/>
          <p:cNvSpPr>
            <a:spLocks noChangeArrowheads="1"/>
          </p:cNvSpPr>
          <p:nvPr/>
        </p:nvSpPr>
        <p:spPr bwMode="auto">
          <a:xfrm>
            <a:off x="708025" y="2771775"/>
            <a:ext cx="120650"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T</a:t>
            </a:r>
            <a:endParaRPr lang="en-US" altLang="zh-CN" sz="3200">
              <a:latin typeface="宋体" pitchFamily="2" charset="-122"/>
              <a:ea typeface="宋体" pitchFamily="2" charset="-122"/>
            </a:endParaRPr>
          </a:p>
        </p:txBody>
      </p:sp>
      <p:sp>
        <p:nvSpPr>
          <p:cNvPr id="114" name="Rectangle 20"/>
          <p:cNvSpPr>
            <a:spLocks noChangeArrowheads="1"/>
          </p:cNvSpPr>
          <p:nvPr/>
        </p:nvSpPr>
        <p:spPr bwMode="auto">
          <a:xfrm>
            <a:off x="733425" y="3416300"/>
            <a:ext cx="120650" cy="288925"/>
          </a:xfrm>
          <a:prstGeom prst="rect">
            <a:avLst/>
          </a:prstGeom>
          <a:noFill/>
          <a:ln w="9525">
            <a:noFill/>
            <a:miter lim="800000"/>
            <a:headEnd/>
            <a:tailEnd/>
          </a:ln>
        </p:spPr>
        <p:txBody>
          <a:bodyPr wrap="none" lIns="0" tIns="0" rIns="0" bIns="0">
            <a:spAutoFit/>
          </a:bodyPr>
          <a:lstStyle/>
          <a:p>
            <a:pPr algn="ctr"/>
            <a:r>
              <a:rPr lang="en-US" altLang="zh-CN" sz="1900">
                <a:solidFill>
                  <a:srgbClr val="000000"/>
                </a:solidFill>
                <a:latin typeface="宋体" pitchFamily="2" charset="-122"/>
                <a:ea typeface="宋体" pitchFamily="2" charset="-122"/>
              </a:rPr>
              <a:t>F</a:t>
            </a:r>
            <a:endParaRPr lang="en-US" altLang="zh-CN" sz="3200">
              <a:latin typeface="宋体" pitchFamily="2" charset="-122"/>
              <a:ea typeface="宋体" pitchFamily="2" charset="-122"/>
            </a:endParaRPr>
          </a:p>
        </p:txBody>
      </p:sp>
      <p:sp>
        <p:nvSpPr>
          <p:cNvPr id="115" name="Rectangle 21"/>
          <p:cNvSpPr>
            <a:spLocks noChangeArrowheads="1"/>
          </p:cNvSpPr>
          <p:nvPr/>
        </p:nvSpPr>
        <p:spPr bwMode="auto">
          <a:xfrm>
            <a:off x="4848225" y="2600325"/>
            <a:ext cx="120650"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b</a:t>
            </a:r>
            <a:endParaRPr lang="en-US" altLang="zh-CN" sz="3200">
              <a:latin typeface="宋体" pitchFamily="2" charset="-122"/>
              <a:ea typeface="宋体" pitchFamily="2" charset="-122"/>
            </a:endParaRPr>
          </a:p>
        </p:txBody>
      </p:sp>
      <p:sp>
        <p:nvSpPr>
          <p:cNvPr id="116" name="Rectangle 22"/>
          <p:cNvSpPr>
            <a:spLocks noChangeArrowheads="1"/>
          </p:cNvSpPr>
          <p:nvPr/>
        </p:nvSpPr>
        <p:spPr bwMode="auto">
          <a:xfrm>
            <a:off x="2997200" y="3384550"/>
            <a:ext cx="558800" cy="231775"/>
          </a:xfrm>
          <a:prstGeom prst="rect">
            <a:avLst/>
          </a:prstGeom>
          <a:noFill/>
          <a:ln w="9525">
            <a:noFill/>
            <a:miter lim="800000"/>
            <a:headEnd/>
            <a:tailEnd/>
          </a:ln>
        </p:spPr>
        <p:txBody>
          <a:bodyPr lIns="0" tIns="0" rIns="0" bIns="0">
            <a:spAutoFit/>
          </a:bodyPr>
          <a:lstStyle/>
          <a:p>
            <a:pPr>
              <a:lnSpc>
                <a:spcPct val="80000"/>
              </a:lnSpc>
            </a:pPr>
            <a:r>
              <a:rPr lang="en-US" altLang="zh-CN" sz="1900" dirty="0">
                <a:solidFill>
                  <a:srgbClr val="000000"/>
                </a:solidFill>
                <a:latin typeface="宋体" pitchFamily="2" charset="-122"/>
                <a:ea typeface="宋体" pitchFamily="2" charset="-122"/>
              </a:rPr>
              <a:t> 4 </a:t>
            </a:r>
            <a:endParaRPr lang="en-US" altLang="zh-CN" sz="3200" dirty="0">
              <a:latin typeface="宋体" pitchFamily="2" charset="-122"/>
              <a:ea typeface="宋体" pitchFamily="2" charset="-122"/>
            </a:endParaRPr>
          </a:p>
        </p:txBody>
      </p:sp>
      <p:sp>
        <p:nvSpPr>
          <p:cNvPr id="117" name="Line 23"/>
          <p:cNvSpPr>
            <a:spLocks noChangeShapeType="1"/>
          </p:cNvSpPr>
          <p:nvPr/>
        </p:nvSpPr>
        <p:spPr bwMode="auto">
          <a:xfrm flipH="1">
            <a:off x="4932363" y="2395538"/>
            <a:ext cx="0" cy="223837"/>
          </a:xfrm>
          <a:prstGeom prst="line">
            <a:avLst/>
          </a:prstGeom>
          <a:noFill/>
          <a:ln w="9525">
            <a:solidFill>
              <a:schemeClr val="tx1"/>
            </a:solidFill>
            <a:prstDash val="dash"/>
            <a:round/>
            <a:headEnd/>
            <a:tailEnd/>
          </a:ln>
        </p:spPr>
        <p:txBody>
          <a:bodyPr wrap="none" anchor="ctr"/>
          <a:lstStyle/>
          <a:p>
            <a:endParaRPr lang="zh-CN" altLang="en-US"/>
          </a:p>
        </p:txBody>
      </p:sp>
      <p:sp>
        <p:nvSpPr>
          <p:cNvPr id="118" name="Line 24"/>
          <p:cNvSpPr>
            <a:spLocks noChangeShapeType="1"/>
          </p:cNvSpPr>
          <p:nvPr/>
        </p:nvSpPr>
        <p:spPr bwMode="auto">
          <a:xfrm>
            <a:off x="790575" y="3721100"/>
            <a:ext cx="0" cy="271463"/>
          </a:xfrm>
          <a:prstGeom prst="line">
            <a:avLst/>
          </a:prstGeom>
          <a:noFill/>
          <a:ln w="9525">
            <a:solidFill>
              <a:schemeClr val="tx1"/>
            </a:solidFill>
            <a:prstDash val="dash"/>
            <a:round/>
            <a:headEnd/>
            <a:tailEnd/>
          </a:ln>
        </p:spPr>
        <p:txBody>
          <a:bodyPr wrap="none" anchor="ctr"/>
          <a:lstStyle/>
          <a:p>
            <a:endParaRPr lang="zh-CN" altLang="en-US"/>
          </a:p>
        </p:txBody>
      </p:sp>
      <p:grpSp>
        <p:nvGrpSpPr>
          <p:cNvPr id="119" name="Group 25"/>
          <p:cNvGrpSpPr>
            <a:grpSpLocks/>
          </p:cNvGrpSpPr>
          <p:nvPr/>
        </p:nvGrpSpPr>
        <p:grpSpPr bwMode="auto">
          <a:xfrm>
            <a:off x="814388" y="2393950"/>
            <a:ext cx="2362200" cy="366713"/>
            <a:chOff x="1008" y="1248"/>
            <a:chExt cx="1488" cy="288"/>
          </a:xfrm>
        </p:grpSpPr>
        <p:sp>
          <p:nvSpPr>
            <p:cNvPr id="120" name="Line 26"/>
            <p:cNvSpPr>
              <a:spLocks noChangeShapeType="1"/>
            </p:cNvSpPr>
            <p:nvPr/>
          </p:nvSpPr>
          <p:spPr bwMode="auto">
            <a:xfrm>
              <a:off x="1776" y="1248"/>
              <a:ext cx="0" cy="240"/>
            </a:xfrm>
            <a:prstGeom prst="line">
              <a:avLst/>
            </a:prstGeom>
            <a:noFill/>
            <a:ln w="9525">
              <a:solidFill>
                <a:schemeClr val="tx1"/>
              </a:solidFill>
              <a:prstDash val="dash"/>
              <a:round/>
              <a:headEnd/>
              <a:tailEnd/>
            </a:ln>
          </p:spPr>
          <p:txBody>
            <a:bodyPr wrap="none" anchor="ctr"/>
            <a:lstStyle/>
            <a:p>
              <a:endParaRPr lang="zh-CN" altLang="en-US"/>
            </a:p>
          </p:txBody>
        </p:sp>
        <p:sp>
          <p:nvSpPr>
            <p:cNvPr id="121" name="Line 27"/>
            <p:cNvSpPr>
              <a:spLocks noChangeShapeType="1"/>
            </p:cNvSpPr>
            <p:nvPr/>
          </p:nvSpPr>
          <p:spPr bwMode="auto">
            <a:xfrm>
              <a:off x="1776" y="1248"/>
              <a:ext cx="720" cy="288"/>
            </a:xfrm>
            <a:prstGeom prst="line">
              <a:avLst/>
            </a:prstGeom>
            <a:noFill/>
            <a:ln w="9525">
              <a:solidFill>
                <a:schemeClr val="tx1"/>
              </a:solidFill>
              <a:prstDash val="dash"/>
              <a:round/>
              <a:headEnd/>
              <a:tailEnd/>
            </a:ln>
          </p:spPr>
          <p:txBody>
            <a:bodyPr wrap="none" anchor="ctr"/>
            <a:lstStyle/>
            <a:p>
              <a:endParaRPr lang="zh-CN" altLang="en-US"/>
            </a:p>
          </p:txBody>
        </p:sp>
        <p:sp>
          <p:nvSpPr>
            <p:cNvPr id="122" name="Line 28"/>
            <p:cNvSpPr>
              <a:spLocks noChangeShapeType="1"/>
            </p:cNvSpPr>
            <p:nvPr/>
          </p:nvSpPr>
          <p:spPr bwMode="auto">
            <a:xfrm flipH="1">
              <a:off x="1008" y="1248"/>
              <a:ext cx="768" cy="288"/>
            </a:xfrm>
            <a:prstGeom prst="line">
              <a:avLst/>
            </a:prstGeom>
            <a:noFill/>
            <a:ln w="9525">
              <a:solidFill>
                <a:schemeClr val="tx1"/>
              </a:solidFill>
              <a:prstDash val="dash"/>
              <a:round/>
              <a:headEnd/>
              <a:tailEnd/>
            </a:ln>
          </p:spPr>
          <p:txBody>
            <a:bodyPr wrap="none" anchor="ctr"/>
            <a:lstStyle/>
            <a:p>
              <a:endParaRPr lang="zh-CN" altLang="en-US"/>
            </a:p>
          </p:txBody>
        </p:sp>
      </p:grpSp>
      <p:grpSp>
        <p:nvGrpSpPr>
          <p:cNvPr id="123" name="Group 29"/>
          <p:cNvGrpSpPr>
            <a:grpSpLocks/>
          </p:cNvGrpSpPr>
          <p:nvPr/>
        </p:nvGrpSpPr>
        <p:grpSpPr bwMode="auto">
          <a:xfrm>
            <a:off x="2105025" y="1219200"/>
            <a:ext cx="2667000" cy="319088"/>
            <a:chOff x="1008" y="1248"/>
            <a:chExt cx="1488" cy="288"/>
          </a:xfrm>
        </p:grpSpPr>
        <p:sp>
          <p:nvSpPr>
            <p:cNvPr id="124" name="Line 30"/>
            <p:cNvSpPr>
              <a:spLocks noChangeShapeType="1"/>
            </p:cNvSpPr>
            <p:nvPr/>
          </p:nvSpPr>
          <p:spPr bwMode="auto">
            <a:xfrm>
              <a:off x="1776" y="1248"/>
              <a:ext cx="0" cy="240"/>
            </a:xfrm>
            <a:prstGeom prst="line">
              <a:avLst/>
            </a:prstGeom>
            <a:noFill/>
            <a:ln w="9525">
              <a:solidFill>
                <a:schemeClr val="tx1"/>
              </a:solidFill>
              <a:prstDash val="dash"/>
              <a:round/>
              <a:headEnd/>
              <a:tailEnd/>
            </a:ln>
          </p:spPr>
          <p:txBody>
            <a:bodyPr wrap="none" anchor="ctr"/>
            <a:lstStyle/>
            <a:p>
              <a:endParaRPr lang="zh-CN" altLang="en-US"/>
            </a:p>
          </p:txBody>
        </p:sp>
        <p:sp>
          <p:nvSpPr>
            <p:cNvPr id="125" name="Line 31"/>
            <p:cNvSpPr>
              <a:spLocks noChangeShapeType="1"/>
            </p:cNvSpPr>
            <p:nvPr/>
          </p:nvSpPr>
          <p:spPr bwMode="auto">
            <a:xfrm>
              <a:off x="1776" y="1248"/>
              <a:ext cx="720" cy="288"/>
            </a:xfrm>
            <a:prstGeom prst="line">
              <a:avLst/>
            </a:prstGeom>
            <a:noFill/>
            <a:ln w="9525">
              <a:solidFill>
                <a:schemeClr val="tx1"/>
              </a:solidFill>
              <a:prstDash val="dash"/>
              <a:round/>
              <a:headEnd/>
              <a:tailEnd/>
            </a:ln>
          </p:spPr>
          <p:txBody>
            <a:bodyPr wrap="none" anchor="ctr"/>
            <a:lstStyle/>
            <a:p>
              <a:endParaRPr lang="zh-CN" altLang="en-US"/>
            </a:p>
          </p:txBody>
        </p:sp>
        <p:sp>
          <p:nvSpPr>
            <p:cNvPr id="126" name="Line 32"/>
            <p:cNvSpPr>
              <a:spLocks noChangeShapeType="1"/>
            </p:cNvSpPr>
            <p:nvPr/>
          </p:nvSpPr>
          <p:spPr bwMode="auto">
            <a:xfrm flipH="1">
              <a:off x="1008" y="1248"/>
              <a:ext cx="768" cy="288"/>
            </a:xfrm>
            <a:prstGeom prst="line">
              <a:avLst/>
            </a:prstGeom>
            <a:noFill/>
            <a:ln w="9525">
              <a:solidFill>
                <a:schemeClr val="tx1"/>
              </a:solidFill>
              <a:prstDash val="dash"/>
              <a:round/>
              <a:headEnd/>
              <a:tailEnd/>
            </a:ln>
          </p:spPr>
          <p:txBody>
            <a:bodyPr wrap="none" anchor="ctr"/>
            <a:lstStyle/>
            <a:p>
              <a:endParaRPr lang="zh-CN" altLang="en-US"/>
            </a:p>
          </p:txBody>
        </p:sp>
      </p:grpSp>
      <p:sp>
        <p:nvSpPr>
          <p:cNvPr id="127" name="Text Box 33"/>
          <p:cNvSpPr txBox="1">
            <a:spLocks noChangeArrowheads="1"/>
          </p:cNvSpPr>
          <p:nvPr/>
        </p:nvSpPr>
        <p:spPr bwMode="auto">
          <a:xfrm>
            <a:off x="819150" y="3294063"/>
            <a:ext cx="841375" cy="519112"/>
          </a:xfrm>
          <a:prstGeom prst="rect">
            <a:avLst/>
          </a:prstGeom>
          <a:noFill/>
          <a:ln w="9525">
            <a:noFill/>
            <a:miter lim="800000"/>
            <a:headEnd/>
            <a:tailEnd/>
          </a:ln>
        </p:spPr>
        <p:txBody>
          <a:bodyPr wrap="none" anchor="ctr">
            <a:spAutoFit/>
          </a:bodyPr>
          <a:lstStyle/>
          <a:p>
            <a:pPr algn="ctr"/>
            <a:r>
              <a:rPr lang="en-US" altLang="zh-CN" sz="28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nptr</a:t>
            </a:r>
            <a:endParaRPr lang="en-US" altLang="zh-CN" sz="2000" dirty="0">
              <a:solidFill>
                <a:srgbClr val="0000FF"/>
              </a:solidFill>
              <a:latin typeface="Times New Roman" pitchFamily="18" charset="0"/>
              <a:ea typeface="宋体" pitchFamily="2" charset="-122"/>
            </a:endParaRPr>
          </a:p>
        </p:txBody>
      </p:sp>
      <p:sp>
        <p:nvSpPr>
          <p:cNvPr id="128" name="Text Box 34"/>
          <p:cNvSpPr txBox="1">
            <a:spLocks noChangeArrowheads="1"/>
          </p:cNvSpPr>
          <p:nvPr/>
        </p:nvSpPr>
        <p:spPr bwMode="auto">
          <a:xfrm>
            <a:off x="774700" y="2663825"/>
            <a:ext cx="841375" cy="519113"/>
          </a:xfrm>
          <a:prstGeom prst="rect">
            <a:avLst/>
          </a:prstGeom>
          <a:noFill/>
          <a:ln w="9525">
            <a:noFill/>
            <a:miter lim="800000"/>
            <a:headEnd/>
            <a:tailEnd/>
          </a:ln>
        </p:spPr>
        <p:txBody>
          <a:bodyPr wrap="none" anchor="ctr">
            <a:spAutoFit/>
          </a:bodyPr>
          <a:lstStyle/>
          <a:p>
            <a:pPr algn="ctr"/>
            <a:r>
              <a:rPr lang="en-US" altLang="zh-CN" sz="28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nptr</a:t>
            </a:r>
            <a:endParaRPr lang="en-US" altLang="zh-CN" sz="2000" dirty="0">
              <a:solidFill>
                <a:srgbClr val="0000FF"/>
              </a:solidFill>
              <a:latin typeface="Times New Roman" pitchFamily="18" charset="0"/>
              <a:ea typeface="宋体" pitchFamily="2" charset="-122"/>
            </a:endParaRPr>
          </a:p>
        </p:txBody>
      </p:sp>
      <p:sp>
        <p:nvSpPr>
          <p:cNvPr id="129" name="Text Box 35"/>
          <p:cNvSpPr txBox="1">
            <a:spLocks noChangeArrowheads="1"/>
          </p:cNvSpPr>
          <p:nvPr/>
        </p:nvSpPr>
        <p:spPr bwMode="auto">
          <a:xfrm>
            <a:off x="3289300" y="2617788"/>
            <a:ext cx="841375" cy="519112"/>
          </a:xfrm>
          <a:prstGeom prst="rect">
            <a:avLst/>
          </a:prstGeom>
          <a:noFill/>
          <a:ln w="9525">
            <a:noFill/>
            <a:miter lim="800000"/>
            <a:headEnd/>
            <a:tailEnd/>
          </a:ln>
        </p:spPr>
        <p:txBody>
          <a:bodyPr wrap="none" anchor="ctr">
            <a:spAutoFit/>
          </a:bodyPr>
          <a:lstStyle/>
          <a:p>
            <a:pPr algn="ctr"/>
            <a:r>
              <a:rPr lang="en-US" altLang="zh-CN" sz="28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nptr</a:t>
            </a:r>
            <a:endParaRPr lang="en-US" altLang="zh-CN" sz="2000" dirty="0">
              <a:solidFill>
                <a:srgbClr val="0000FF"/>
              </a:solidFill>
              <a:latin typeface="Times New Roman" pitchFamily="18" charset="0"/>
              <a:ea typeface="宋体" pitchFamily="2" charset="-122"/>
            </a:endParaRPr>
          </a:p>
        </p:txBody>
      </p:sp>
      <p:sp>
        <p:nvSpPr>
          <p:cNvPr id="130" name="Text Box 36"/>
          <p:cNvSpPr txBox="1">
            <a:spLocks noChangeArrowheads="1"/>
          </p:cNvSpPr>
          <p:nvPr/>
        </p:nvSpPr>
        <p:spPr bwMode="auto">
          <a:xfrm>
            <a:off x="2109788" y="1358900"/>
            <a:ext cx="841375" cy="519113"/>
          </a:xfrm>
          <a:prstGeom prst="rect">
            <a:avLst/>
          </a:prstGeom>
          <a:noFill/>
          <a:ln w="9525">
            <a:noFill/>
            <a:miter lim="800000"/>
            <a:headEnd/>
            <a:tailEnd/>
          </a:ln>
        </p:spPr>
        <p:txBody>
          <a:bodyPr wrap="none" anchor="ctr">
            <a:spAutoFit/>
          </a:bodyPr>
          <a:lstStyle/>
          <a:p>
            <a:pPr algn="ctr"/>
            <a:r>
              <a:rPr lang="en-US" altLang="zh-CN" sz="28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nptr</a:t>
            </a:r>
            <a:endParaRPr lang="en-US" altLang="zh-CN" sz="2000" dirty="0">
              <a:solidFill>
                <a:srgbClr val="0000FF"/>
              </a:solidFill>
              <a:latin typeface="Times New Roman" pitchFamily="18" charset="0"/>
              <a:ea typeface="宋体" pitchFamily="2" charset="-122"/>
            </a:endParaRPr>
          </a:p>
        </p:txBody>
      </p:sp>
      <p:sp>
        <p:nvSpPr>
          <p:cNvPr id="131" name="Text Box 37"/>
          <p:cNvSpPr txBox="1">
            <a:spLocks noChangeArrowheads="1"/>
          </p:cNvSpPr>
          <p:nvPr/>
        </p:nvSpPr>
        <p:spPr bwMode="auto">
          <a:xfrm>
            <a:off x="4957763" y="1358900"/>
            <a:ext cx="841375" cy="519113"/>
          </a:xfrm>
          <a:prstGeom prst="rect">
            <a:avLst/>
          </a:prstGeom>
          <a:noFill/>
          <a:ln w="9525">
            <a:noFill/>
            <a:miter lim="800000"/>
            <a:headEnd/>
            <a:tailEnd/>
          </a:ln>
        </p:spPr>
        <p:txBody>
          <a:bodyPr wrap="none" anchor="ctr">
            <a:spAutoFit/>
          </a:bodyPr>
          <a:lstStyle/>
          <a:p>
            <a:pPr algn="ctr"/>
            <a:r>
              <a:rPr lang="en-US" altLang="zh-CN" sz="28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nptr</a:t>
            </a:r>
            <a:endParaRPr lang="en-US" altLang="zh-CN" sz="2000" dirty="0">
              <a:solidFill>
                <a:srgbClr val="0000FF"/>
              </a:solidFill>
              <a:latin typeface="Times New Roman" pitchFamily="18" charset="0"/>
              <a:ea typeface="宋体" pitchFamily="2" charset="-122"/>
            </a:endParaRPr>
          </a:p>
        </p:txBody>
      </p:sp>
      <p:sp>
        <p:nvSpPr>
          <p:cNvPr id="132" name="Text Box 38"/>
          <p:cNvSpPr txBox="1">
            <a:spLocks noChangeArrowheads="1"/>
          </p:cNvSpPr>
          <p:nvPr/>
        </p:nvSpPr>
        <p:spPr bwMode="auto">
          <a:xfrm>
            <a:off x="3586163" y="762000"/>
            <a:ext cx="841375" cy="519113"/>
          </a:xfrm>
          <a:prstGeom prst="rect">
            <a:avLst/>
          </a:prstGeom>
          <a:noFill/>
          <a:ln w="9525">
            <a:noFill/>
            <a:miter lim="800000"/>
            <a:headEnd/>
            <a:tailEnd/>
          </a:ln>
        </p:spPr>
        <p:txBody>
          <a:bodyPr wrap="none" anchor="ctr">
            <a:spAutoFit/>
          </a:bodyPr>
          <a:lstStyle/>
          <a:p>
            <a:pPr algn="ctr"/>
            <a:r>
              <a:rPr lang="en-US" altLang="zh-CN" sz="28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nptr</a:t>
            </a:r>
            <a:endParaRPr lang="en-US" altLang="zh-CN" sz="2000" dirty="0">
              <a:solidFill>
                <a:srgbClr val="0000FF"/>
              </a:solidFill>
              <a:latin typeface="Times New Roman" pitchFamily="18" charset="0"/>
              <a:ea typeface="宋体" pitchFamily="2" charset="-122"/>
            </a:endParaRPr>
          </a:p>
        </p:txBody>
      </p:sp>
      <p:grpSp>
        <p:nvGrpSpPr>
          <p:cNvPr id="133" name="Group 39"/>
          <p:cNvGrpSpPr>
            <a:grpSpLocks/>
          </p:cNvGrpSpPr>
          <p:nvPr/>
        </p:nvGrpSpPr>
        <p:grpSpPr bwMode="auto">
          <a:xfrm>
            <a:off x="365125" y="5026025"/>
            <a:ext cx="2136775" cy="754063"/>
            <a:chOff x="1248" y="2837"/>
            <a:chExt cx="1346" cy="475"/>
          </a:xfrm>
        </p:grpSpPr>
        <p:grpSp>
          <p:nvGrpSpPr>
            <p:cNvPr id="134" name="Group 40"/>
            <p:cNvGrpSpPr>
              <a:grpSpLocks/>
            </p:cNvGrpSpPr>
            <p:nvPr/>
          </p:nvGrpSpPr>
          <p:grpSpPr bwMode="auto">
            <a:xfrm>
              <a:off x="1562" y="2837"/>
              <a:ext cx="1032" cy="225"/>
              <a:chOff x="1562" y="2538"/>
              <a:chExt cx="1032" cy="225"/>
            </a:xfrm>
          </p:grpSpPr>
          <p:sp>
            <p:nvSpPr>
              <p:cNvPr id="140" name="Rectangle 41"/>
              <p:cNvSpPr>
                <a:spLocks noChangeArrowheads="1"/>
              </p:cNvSpPr>
              <p:nvPr/>
            </p:nvSpPr>
            <p:spPr bwMode="auto">
              <a:xfrm>
                <a:off x="1730" y="2538"/>
                <a:ext cx="699" cy="221"/>
              </a:xfrm>
              <a:prstGeom prst="rect">
                <a:avLst/>
              </a:prstGeom>
              <a:noFill/>
              <a:ln w="15875">
                <a:solidFill>
                  <a:srgbClr val="000000"/>
                </a:solidFill>
                <a:miter lim="800000"/>
                <a:headEnd/>
                <a:tailEnd/>
              </a:ln>
            </p:spPr>
            <p:txBody>
              <a:bodyPr/>
              <a:lstStyle/>
              <a:p>
                <a:endParaRPr lang="zh-CN" altLang="en-US"/>
              </a:p>
            </p:txBody>
          </p:sp>
          <p:sp>
            <p:nvSpPr>
              <p:cNvPr id="141" name="Rectangle 42"/>
              <p:cNvSpPr>
                <a:spLocks noChangeArrowheads="1"/>
              </p:cNvSpPr>
              <p:nvPr/>
            </p:nvSpPr>
            <p:spPr bwMode="auto">
              <a:xfrm>
                <a:off x="1562" y="2576"/>
                <a:ext cx="1032" cy="182"/>
              </a:xfrm>
              <a:prstGeom prst="rect">
                <a:avLst/>
              </a:prstGeom>
              <a:noFill/>
              <a:ln w="9525">
                <a:noFill/>
                <a:miter lim="800000"/>
                <a:headEnd/>
                <a:tailEnd/>
              </a:ln>
            </p:spPr>
            <p:txBody>
              <a:bodyPr wrap="none" lIns="0" tIns="0" rIns="0" bIns="0">
                <a:spAutoFit/>
              </a:bodyPr>
              <a:lstStyle/>
              <a:p>
                <a:pPr algn="ctr"/>
                <a:r>
                  <a:rPr lang="en-US" altLang="zh-CN" sz="1900" dirty="0">
                    <a:solidFill>
                      <a:srgbClr val="000000"/>
                    </a:solidFill>
                    <a:latin typeface="宋体" pitchFamily="2" charset="-122"/>
                    <a:ea typeface="宋体" pitchFamily="2" charset="-122"/>
                  </a:rPr>
                  <a:t>   *  </a:t>
                </a:r>
                <a:r>
                  <a:rPr lang="en-US" altLang="zh-CN" sz="1900" dirty="0">
                    <a:solidFill>
                      <a:srgbClr val="000000"/>
                    </a:solidFill>
                    <a:latin typeface="Times New Roman" pitchFamily="18" charset="0"/>
                    <a:ea typeface="宋体" pitchFamily="2" charset="-122"/>
                  </a:rPr>
                  <a:t>               </a:t>
                </a:r>
                <a:endParaRPr lang="en-US" altLang="zh-CN" sz="3200" dirty="0">
                  <a:latin typeface="Times New Roman" pitchFamily="18" charset="0"/>
                  <a:ea typeface="宋体" pitchFamily="2" charset="-122"/>
                </a:endParaRPr>
              </a:p>
            </p:txBody>
          </p:sp>
          <p:sp>
            <p:nvSpPr>
              <p:cNvPr id="142" name="Line 43"/>
              <p:cNvSpPr>
                <a:spLocks noChangeShapeType="1"/>
              </p:cNvSpPr>
              <p:nvPr/>
            </p:nvSpPr>
            <p:spPr bwMode="auto">
              <a:xfrm>
                <a:off x="1968" y="2542"/>
                <a:ext cx="1" cy="221"/>
              </a:xfrm>
              <a:prstGeom prst="line">
                <a:avLst/>
              </a:prstGeom>
              <a:noFill/>
              <a:ln w="15875">
                <a:solidFill>
                  <a:srgbClr val="000000"/>
                </a:solidFill>
                <a:round/>
                <a:headEnd/>
                <a:tailEnd/>
              </a:ln>
            </p:spPr>
            <p:txBody>
              <a:bodyPr/>
              <a:lstStyle/>
              <a:p>
                <a:endParaRPr lang="zh-CN" altLang="en-US"/>
              </a:p>
            </p:txBody>
          </p:sp>
          <p:sp>
            <p:nvSpPr>
              <p:cNvPr id="143" name="Line 44"/>
              <p:cNvSpPr>
                <a:spLocks noChangeShapeType="1"/>
              </p:cNvSpPr>
              <p:nvPr/>
            </p:nvSpPr>
            <p:spPr bwMode="auto">
              <a:xfrm>
                <a:off x="2220" y="2542"/>
                <a:ext cx="1" cy="221"/>
              </a:xfrm>
              <a:prstGeom prst="line">
                <a:avLst/>
              </a:prstGeom>
              <a:noFill/>
              <a:ln w="15875">
                <a:solidFill>
                  <a:srgbClr val="000000"/>
                </a:solidFill>
                <a:round/>
                <a:headEnd/>
                <a:tailEnd/>
              </a:ln>
            </p:spPr>
            <p:txBody>
              <a:bodyPr/>
              <a:lstStyle/>
              <a:p>
                <a:endParaRPr lang="zh-CN" altLang="en-US"/>
              </a:p>
            </p:txBody>
          </p:sp>
        </p:grpSp>
        <p:grpSp>
          <p:nvGrpSpPr>
            <p:cNvPr id="135" name="Group 45"/>
            <p:cNvGrpSpPr>
              <a:grpSpLocks/>
            </p:cNvGrpSpPr>
            <p:nvPr/>
          </p:nvGrpSpPr>
          <p:grpSpPr bwMode="auto">
            <a:xfrm>
              <a:off x="1248" y="2943"/>
              <a:ext cx="815" cy="357"/>
              <a:chOff x="1274" y="2644"/>
              <a:chExt cx="815" cy="357"/>
            </a:xfrm>
          </p:grpSpPr>
          <p:sp>
            <p:nvSpPr>
              <p:cNvPr id="137" name="Arc 46"/>
              <p:cNvSpPr>
                <a:spLocks/>
              </p:cNvSpPr>
              <p:nvPr/>
            </p:nvSpPr>
            <p:spPr bwMode="auto">
              <a:xfrm>
                <a:off x="1797" y="2644"/>
                <a:ext cx="292" cy="192"/>
              </a:xfrm>
              <a:custGeom>
                <a:avLst/>
                <a:gdLst>
                  <a:gd name="T0" fmla="*/ 0 w 21600"/>
                  <a:gd name="T1" fmla="*/ 0 h 20657"/>
                  <a:gd name="T2" fmla="*/ 0 w 21600"/>
                  <a:gd name="T3" fmla="*/ 0 h 20657"/>
                  <a:gd name="T4" fmla="*/ 0 w 21600"/>
                  <a:gd name="T5" fmla="*/ 0 h 20657"/>
                  <a:gd name="T6" fmla="*/ 0 60000 65536"/>
                  <a:gd name="T7" fmla="*/ 0 60000 65536"/>
                  <a:gd name="T8" fmla="*/ 0 60000 65536"/>
                  <a:gd name="T9" fmla="*/ 0 w 21600"/>
                  <a:gd name="T10" fmla="*/ 0 h 20657"/>
                  <a:gd name="T11" fmla="*/ 21600 w 21600"/>
                  <a:gd name="T12" fmla="*/ 20657 h 20657"/>
                </a:gdLst>
                <a:ahLst/>
                <a:cxnLst>
                  <a:cxn ang="T6">
                    <a:pos x="T0" y="T1"/>
                  </a:cxn>
                  <a:cxn ang="T7">
                    <a:pos x="T2" y="T3"/>
                  </a:cxn>
                  <a:cxn ang="T8">
                    <a:pos x="T4" y="T5"/>
                  </a:cxn>
                </a:cxnLst>
                <a:rect l="T9" t="T10" r="T11" b="T12"/>
                <a:pathLst>
                  <a:path w="21600" h="20657" fill="none" extrusionOk="0">
                    <a:moveTo>
                      <a:pt x="21600" y="0"/>
                    </a:moveTo>
                    <a:cubicBezTo>
                      <a:pt x="21600" y="9498"/>
                      <a:pt x="15395" y="17881"/>
                      <a:pt x="6312" y="20657"/>
                    </a:cubicBezTo>
                  </a:path>
                  <a:path w="21600" h="20657" stroke="0" extrusionOk="0">
                    <a:moveTo>
                      <a:pt x="21600" y="0"/>
                    </a:moveTo>
                    <a:cubicBezTo>
                      <a:pt x="21600" y="9498"/>
                      <a:pt x="15395" y="17881"/>
                      <a:pt x="6312" y="20657"/>
                    </a:cubicBezTo>
                    <a:lnTo>
                      <a:pt x="0" y="0"/>
                    </a:lnTo>
                    <a:close/>
                  </a:path>
                </a:pathLst>
              </a:custGeom>
              <a:noFill/>
              <a:ln w="15875">
                <a:solidFill>
                  <a:srgbClr val="000000"/>
                </a:solidFill>
                <a:round/>
                <a:headEnd/>
                <a:tailEnd/>
              </a:ln>
            </p:spPr>
            <p:txBody>
              <a:bodyPr/>
              <a:lstStyle/>
              <a:p>
                <a:endParaRPr lang="zh-CN" altLang="en-US"/>
              </a:p>
            </p:txBody>
          </p:sp>
          <p:sp>
            <p:nvSpPr>
              <p:cNvPr id="138" name="Arc 47"/>
              <p:cNvSpPr>
                <a:spLocks/>
              </p:cNvSpPr>
              <p:nvPr/>
            </p:nvSpPr>
            <p:spPr bwMode="auto">
              <a:xfrm>
                <a:off x="1298" y="2838"/>
                <a:ext cx="632" cy="163"/>
              </a:xfrm>
              <a:custGeom>
                <a:avLst/>
                <a:gdLst>
                  <a:gd name="T0" fmla="*/ 0 w 20816"/>
                  <a:gd name="T1" fmla="*/ 0 h 21539"/>
                  <a:gd name="T2" fmla="*/ 0 w 20816"/>
                  <a:gd name="T3" fmla="*/ 0 h 21539"/>
                  <a:gd name="T4" fmla="*/ 0 w 20816"/>
                  <a:gd name="T5" fmla="*/ 0 h 21539"/>
                  <a:gd name="T6" fmla="*/ 0 60000 65536"/>
                  <a:gd name="T7" fmla="*/ 0 60000 65536"/>
                  <a:gd name="T8" fmla="*/ 0 60000 65536"/>
                  <a:gd name="T9" fmla="*/ 0 w 20816"/>
                  <a:gd name="T10" fmla="*/ 0 h 21539"/>
                  <a:gd name="T11" fmla="*/ 20816 w 20816"/>
                  <a:gd name="T12" fmla="*/ 21539 h 21539"/>
                </a:gdLst>
                <a:ahLst/>
                <a:cxnLst>
                  <a:cxn ang="T6">
                    <a:pos x="T0" y="T1"/>
                  </a:cxn>
                  <a:cxn ang="T7">
                    <a:pos x="T2" y="T3"/>
                  </a:cxn>
                  <a:cxn ang="T8">
                    <a:pos x="T4" y="T5"/>
                  </a:cxn>
                </a:cxnLst>
                <a:rect l="T9" t="T10" r="T11" b="T12"/>
                <a:pathLst>
                  <a:path w="20816" h="21539" fill="none" extrusionOk="0">
                    <a:moveTo>
                      <a:pt x="0" y="15771"/>
                    </a:moveTo>
                    <a:cubicBezTo>
                      <a:pt x="2432" y="6993"/>
                      <a:pt x="10108" y="685"/>
                      <a:pt x="19191" y="0"/>
                    </a:cubicBezTo>
                  </a:path>
                  <a:path w="20816" h="21539" stroke="0" extrusionOk="0">
                    <a:moveTo>
                      <a:pt x="0" y="15771"/>
                    </a:moveTo>
                    <a:cubicBezTo>
                      <a:pt x="2432" y="6993"/>
                      <a:pt x="10108" y="685"/>
                      <a:pt x="19191" y="0"/>
                    </a:cubicBezTo>
                    <a:lnTo>
                      <a:pt x="20816" y="21539"/>
                    </a:lnTo>
                    <a:close/>
                  </a:path>
                </a:pathLst>
              </a:custGeom>
              <a:noFill/>
              <a:ln w="15875">
                <a:solidFill>
                  <a:srgbClr val="000000"/>
                </a:solidFill>
                <a:round/>
                <a:headEnd/>
                <a:tailEnd/>
              </a:ln>
            </p:spPr>
            <p:txBody>
              <a:bodyPr/>
              <a:lstStyle/>
              <a:p>
                <a:endParaRPr lang="zh-CN" altLang="en-US"/>
              </a:p>
            </p:txBody>
          </p:sp>
          <p:sp>
            <p:nvSpPr>
              <p:cNvPr id="139" name="Freeform 48"/>
              <p:cNvSpPr>
                <a:spLocks/>
              </p:cNvSpPr>
              <p:nvPr/>
            </p:nvSpPr>
            <p:spPr bwMode="auto">
              <a:xfrm>
                <a:off x="1274" y="2924"/>
                <a:ext cx="72" cy="77"/>
              </a:xfrm>
              <a:custGeom>
                <a:avLst/>
                <a:gdLst>
                  <a:gd name="T0" fmla="*/ 22 w 72"/>
                  <a:gd name="T1" fmla="*/ 0 h 77"/>
                  <a:gd name="T2" fmla="*/ 40 w 72"/>
                  <a:gd name="T3" fmla="*/ 29 h 77"/>
                  <a:gd name="T4" fmla="*/ 72 w 72"/>
                  <a:gd name="T5" fmla="*/ 40 h 77"/>
                  <a:gd name="T6" fmla="*/ 0 w 72"/>
                  <a:gd name="T7" fmla="*/ 77 h 77"/>
                  <a:gd name="T8" fmla="*/ 22 w 72"/>
                  <a:gd name="T9" fmla="*/ 0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22" y="0"/>
                    </a:moveTo>
                    <a:lnTo>
                      <a:pt x="40" y="29"/>
                    </a:lnTo>
                    <a:lnTo>
                      <a:pt x="72" y="40"/>
                    </a:lnTo>
                    <a:lnTo>
                      <a:pt x="0" y="77"/>
                    </a:lnTo>
                    <a:lnTo>
                      <a:pt x="22" y="0"/>
                    </a:lnTo>
                    <a:close/>
                  </a:path>
                </a:pathLst>
              </a:custGeom>
              <a:solidFill>
                <a:srgbClr val="000000"/>
              </a:solidFill>
              <a:ln w="9525">
                <a:noFill/>
                <a:round/>
                <a:headEnd/>
                <a:tailEnd/>
              </a:ln>
            </p:spPr>
            <p:txBody>
              <a:bodyPr/>
              <a:lstStyle/>
              <a:p>
                <a:endParaRPr lang="zh-CN" altLang="en-US"/>
              </a:p>
            </p:txBody>
          </p:sp>
        </p:grpSp>
        <p:sp>
          <p:nvSpPr>
            <p:cNvPr id="136" name="Line 49"/>
            <p:cNvSpPr>
              <a:spLocks noChangeShapeType="1"/>
            </p:cNvSpPr>
            <p:nvPr/>
          </p:nvSpPr>
          <p:spPr bwMode="auto">
            <a:xfrm>
              <a:off x="2304" y="2976"/>
              <a:ext cx="240" cy="336"/>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144" name="Group 50"/>
          <p:cNvGrpSpPr>
            <a:grpSpLocks/>
          </p:cNvGrpSpPr>
          <p:nvPr/>
        </p:nvGrpSpPr>
        <p:grpSpPr bwMode="auto">
          <a:xfrm>
            <a:off x="3357563" y="5040313"/>
            <a:ext cx="1881187" cy="955675"/>
            <a:chOff x="3463" y="2846"/>
            <a:chExt cx="1185" cy="602"/>
          </a:xfrm>
        </p:grpSpPr>
        <p:grpSp>
          <p:nvGrpSpPr>
            <p:cNvPr id="145" name="Group 51"/>
            <p:cNvGrpSpPr>
              <a:grpSpLocks/>
            </p:cNvGrpSpPr>
            <p:nvPr/>
          </p:nvGrpSpPr>
          <p:grpSpPr bwMode="auto">
            <a:xfrm>
              <a:off x="3463" y="2846"/>
              <a:ext cx="644" cy="224"/>
              <a:chOff x="3463" y="2547"/>
              <a:chExt cx="644" cy="224"/>
            </a:xfrm>
          </p:grpSpPr>
          <p:sp>
            <p:nvSpPr>
              <p:cNvPr id="148" name="Rectangle 52"/>
              <p:cNvSpPr>
                <a:spLocks noChangeArrowheads="1"/>
              </p:cNvSpPr>
              <p:nvPr/>
            </p:nvSpPr>
            <p:spPr bwMode="auto">
              <a:xfrm>
                <a:off x="3463" y="2547"/>
                <a:ext cx="644" cy="220"/>
              </a:xfrm>
              <a:prstGeom prst="rect">
                <a:avLst/>
              </a:prstGeom>
              <a:noFill/>
              <a:ln w="15875">
                <a:solidFill>
                  <a:srgbClr val="000000"/>
                </a:solidFill>
                <a:miter lim="800000"/>
                <a:headEnd/>
                <a:tailEnd/>
              </a:ln>
            </p:spPr>
            <p:txBody>
              <a:bodyPr/>
              <a:lstStyle/>
              <a:p>
                <a:endParaRPr lang="zh-CN" altLang="en-US"/>
              </a:p>
            </p:txBody>
          </p:sp>
          <p:sp>
            <p:nvSpPr>
              <p:cNvPr id="149" name="Rectangle 53"/>
              <p:cNvSpPr>
                <a:spLocks noChangeArrowheads="1"/>
              </p:cNvSpPr>
              <p:nvPr/>
            </p:nvSpPr>
            <p:spPr bwMode="auto">
              <a:xfrm>
                <a:off x="3547" y="2585"/>
                <a:ext cx="165" cy="182"/>
              </a:xfrm>
              <a:prstGeom prst="rect">
                <a:avLst/>
              </a:prstGeom>
              <a:noFill/>
              <a:ln w="9525">
                <a:noFill/>
                <a:miter lim="800000"/>
                <a:headEnd/>
                <a:tailEnd/>
              </a:ln>
            </p:spPr>
            <p:txBody>
              <a:bodyPr wrap="none" lIns="0" tIns="0" rIns="0" bIns="0">
                <a:spAutoFit/>
              </a:bodyPr>
              <a:lstStyle/>
              <a:p>
                <a:pPr algn="ctr"/>
                <a:r>
                  <a:rPr lang="en-US" altLang="zh-CN" sz="1900" dirty="0">
                    <a:solidFill>
                      <a:srgbClr val="000000"/>
                    </a:solidFill>
                    <a:latin typeface="Times New Roman" pitchFamily="18" charset="0"/>
                    <a:ea typeface="宋体" pitchFamily="2" charset="-122"/>
                  </a:rPr>
                  <a:t> id</a:t>
                </a:r>
                <a:endParaRPr lang="en-US" altLang="zh-CN" sz="3200" dirty="0">
                  <a:latin typeface="Times New Roman" pitchFamily="18" charset="0"/>
                  <a:ea typeface="宋体" pitchFamily="2" charset="-122"/>
                </a:endParaRPr>
              </a:p>
            </p:txBody>
          </p:sp>
          <p:sp>
            <p:nvSpPr>
              <p:cNvPr id="150" name="Line 54"/>
              <p:cNvSpPr>
                <a:spLocks noChangeShapeType="1"/>
              </p:cNvSpPr>
              <p:nvPr/>
            </p:nvSpPr>
            <p:spPr bwMode="auto">
              <a:xfrm>
                <a:off x="3782" y="2550"/>
                <a:ext cx="1" cy="221"/>
              </a:xfrm>
              <a:prstGeom prst="line">
                <a:avLst/>
              </a:prstGeom>
              <a:noFill/>
              <a:ln w="15875">
                <a:solidFill>
                  <a:srgbClr val="000000"/>
                </a:solidFill>
                <a:round/>
                <a:headEnd/>
                <a:tailEnd/>
              </a:ln>
            </p:spPr>
            <p:txBody>
              <a:bodyPr/>
              <a:lstStyle/>
              <a:p>
                <a:endParaRPr lang="zh-CN" altLang="en-US"/>
              </a:p>
            </p:txBody>
          </p:sp>
        </p:grpSp>
        <p:sp>
          <p:nvSpPr>
            <p:cNvPr id="146" name="Rectangle 55"/>
            <p:cNvSpPr>
              <a:spLocks noChangeArrowheads="1"/>
            </p:cNvSpPr>
            <p:nvPr/>
          </p:nvSpPr>
          <p:spPr bwMode="auto">
            <a:xfrm>
              <a:off x="3492" y="3266"/>
              <a:ext cx="1156" cy="182"/>
            </a:xfrm>
            <a:prstGeom prst="rect">
              <a:avLst/>
            </a:prstGeom>
            <a:noFill/>
            <a:ln w="9525">
              <a:noFill/>
              <a:miter lim="800000"/>
              <a:headEnd/>
              <a:tailEnd/>
            </a:ln>
          </p:spPr>
          <p:txBody>
            <a:bodyPr wrap="none" lIns="0" tIns="0" rIns="0" bIns="0">
              <a:spAutoFit/>
            </a:bodyPr>
            <a:lstStyle/>
            <a:p>
              <a:pPr algn="ctr"/>
              <a:r>
                <a:rPr lang="zh-CN" altLang="en-US" sz="1900">
                  <a:solidFill>
                    <a:srgbClr val="000000"/>
                  </a:solidFill>
                  <a:latin typeface="Times New Roman" pitchFamily="18" charset="0"/>
                  <a:ea typeface="宋体" pitchFamily="2" charset="-122"/>
                </a:rPr>
                <a:t>符号表中</a:t>
              </a:r>
              <a:r>
                <a:rPr lang="en-US" altLang="zh-CN" sz="1900">
                  <a:solidFill>
                    <a:srgbClr val="000000"/>
                  </a:solidFill>
                  <a:latin typeface="Times New Roman" pitchFamily="18" charset="0"/>
                  <a:ea typeface="宋体" pitchFamily="2" charset="-122"/>
                </a:rPr>
                <a:t>b</a:t>
              </a:r>
              <a:r>
                <a:rPr lang="zh-CN" altLang="en-US" sz="1900">
                  <a:solidFill>
                    <a:srgbClr val="000000"/>
                  </a:solidFill>
                  <a:latin typeface="Times New Roman" pitchFamily="18" charset="0"/>
                  <a:ea typeface="宋体" pitchFamily="2" charset="-122"/>
                </a:rPr>
                <a:t>的入口</a:t>
              </a:r>
              <a:endParaRPr lang="zh-CN" altLang="en-US" sz="3200">
                <a:latin typeface="Times New Roman" pitchFamily="18" charset="0"/>
                <a:ea typeface="宋体" pitchFamily="2" charset="-122"/>
              </a:endParaRPr>
            </a:p>
          </p:txBody>
        </p:sp>
        <p:sp>
          <p:nvSpPr>
            <p:cNvPr id="147" name="Line 56"/>
            <p:cNvSpPr>
              <a:spLocks noChangeShapeType="1"/>
            </p:cNvSpPr>
            <p:nvPr/>
          </p:nvSpPr>
          <p:spPr bwMode="auto">
            <a:xfrm>
              <a:off x="3936" y="2976"/>
              <a:ext cx="0" cy="24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151" name="Group 57"/>
          <p:cNvGrpSpPr>
            <a:grpSpLocks/>
          </p:cNvGrpSpPr>
          <p:nvPr/>
        </p:nvGrpSpPr>
        <p:grpSpPr bwMode="auto">
          <a:xfrm>
            <a:off x="1181100" y="4103688"/>
            <a:ext cx="2760663" cy="917575"/>
            <a:chOff x="1968" y="2256"/>
            <a:chExt cx="1739" cy="578"/>
          </a:xfrm>
        </p:grpSpPr>
        <p:grpSp>
          <p:nvGrpSpPr>
            <p:cNvPr id="152" name="Group 58"/>
            <p:cNvGrpSpPr>
              <a:grpSpLocks/>
            </p:cNvGrpSpPr>
            <p:nvPr/>
          </p:nvGrpSpPr>
          <p:grpSpPr bwMode="auto">
            <a:xfrm>
              <a:off x="2800" y="2256"/>
              <a:ext cx="907" cy="225"/>
              <a:chOff x="2664" y="2079"/>
              <a:chExt cx="907" cy="225"/>
            </a:xfrm>
          </p:grpSpPr>
          <p:sp>
            <p:nvSpPr>
              <p:cNvPr id="158" name="Rectangle 59"/>
              <p:cNvSpPr>
                <a:spLocks noChangeArrowheads="1"/>
              </p:cNvSpPr>
              <p:nvPr/>
            </p:nvSpPr>
            <p:spPr bwMode="auto">
              <a:xfrm>
                <a:off x="2664" y="2079"/>
                <a:ext cx="756" cy="221"/>
              </a:xfrm>
              <a:prstGeom prst="rect">
                <a:avLst/>
              </a:prstGeom>
              <a:noFill/>
              <a:ln w="15875">
                <a:solidFill>
                  <a:srgbClr val="000000"/>
                </a:solidFill>
                <a:miter lim="800000"/>
                <a:headEnd/>
                <a:tailEnd/>
              </a:ln>
            </p:spPr>
            <p:txBody>
              <a:bodyPr/>
              <a:lstStyle/>
              <a:p>
                <a:endParaRPr lang="zh-CN" altLang="en-US"/>
              </a:p>
            </p:txBody>
          </p:sp>
          <p:sp>
            <p:nvSpPr>
              <p:cNvPr id="159" name="Rectangle 60"/>
              <p:cNvSpPr>
                <a:spLocks noChangeArrowheads="1"/>
              </p:cNvSpPr>
              <p:nvPr/>
            </p:nvSpPr>
            <p:spPr bwMode="auto">
              <a:xfrm>
                <a:off x="2694" y="2118"/>
                <a:ext cx="877" cy="182"/>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 + </a:t>
                </a:r>
                <a:r>
                  <a:rPr lang="en-US" altLang="zh-CN" sz="1900">
                    <a:solidFill>
                      <a:srgbClr val="000000"/>
                    </a:solidFill>
                    <a:latin typeface="Times New Roman" pitchFamily="18" charset="0"/>
                    <a:ea typeface="宋体" pitchFamily="2" charset="-122"/>
                  </a:rPr>
                  <a:t>                 </a:t>
                </a:r>
                <a:endParaRPr lang="en-US" altLang="zh-CN" sz="3200">
                  <a:latin typeface="Times New Roman" pitchFamily="18" charset="0"/>
                  <a:ea typeface="宋体" pitchFamily="2" charset="-122"/>
                </a:endParaRPr>
              </a:p>
            </p:txBody>
          </p:sp>
          <p:sp>
            <p:nvSpPr>
              <p:cNvPr id="160" name="Line 61"/>
              <p:cNvSpPr>
                <a:spLocks noChangeShapeType="1"/>
              </p:cNvSpPr>
              <p:nvPr/>
            </p:nvSpPr>
            <p:spPr bwMode="auto">
              <a:xfrm>
                <a:off x="2902" y="2083"/>
                <a:ext cx="1" cy="221"/>
              </a:xfrm>
              <a:prstGeom prst="line">
                <a:avLst/>
              </a:prstGeom>
              <a:noFill/>
              <a:ln w="15875">
                <a:solidFill>
                  <a:srgbClr val="000000"/>
                </a:solidFill>
                <a:round/>
                <a:headEnd/>
                <a:tailEnd/>
              </a:ln>
            </p:spPr>
            <p:txBody>
              <a:bodyPr/>
              <a:lstStyle/>
              <a:p>
                <a:endParaRPr lang="zh-CN" altLang="en-US"/>
              </a:p>
            </p:txBody>
          </p:sp>
          <p:sp>
            <p:nvSpPr>
              <p:cNvPr id="161" name="Line 62"/>
              <p:cNvSpPr>
                <a:spLocks noChangeShapeType="1"/>
              </p:cNvSpPr>
              <p:nvPr/>
            </p:nvSpPr>
            <p:spPr bwMode="auto">
              <a:xfrm>
                <a:off x="3154" y="2083"/>
                <a:ext cx="1" cy="221"/>
              </a:xfrm>
              <a:prstGeom prst="line">
                <a:avLst/>
              </a:prstGeom>
              <a:noFill/>
              <a:ln w="15875">
                <a:solidFill>
                  <a:srgbClr val="000000"/>
                </a:solidFill>
                <a:round/>
                <a:headEnd/>
                <a:tailEnd/>
              </a:ln>
            </p:spPr>
            <p:txBody>
              <a:bodyPr/>
              <a:lstStyle/>
              <a:p>
                <a:endParaRPr lang="zh-CN" altLang="en-US"/>
              </a:p>
            </p:txBody>
          </p:sp>
        </p:grpSp>
        <p:grpSp>
          <p:nvGrpSpPr>
            <p:cNvPr id="153" name="Group 63"/>
            <p:cNvGrpSpPr>
              <a:grpSpLocks/>
            </p:cNvGrpSpPr>
            <p:nvPr/>
          </p:nvGrpSpPr>
          <p:grpSpPr bwMode="auto">
            <a:xfrm>
              <a:off x="1968" y="2352"/>
              <a:ext cx="1200" cy="482"/>
              <a:chOff x="1890" y="2177"/>
              <a:chExt cx="1127" cy="358"/>
            </a:xfrm>
          </p:grpSpPr>
          <p:sp>
            <p:nvSpPr>
              <p:cNvPr id="155" name="Arc 64"/>
              <p:cNvSpPr>
                <a:spLocks/>
              </p:cNvSpPr>
              <p:nvPr/>
            </p:nvSpPr>
            <p:spPr bwMode="auto">
              <a:xfrm>
                <a:off x="2613" y="2177"/>
                <a:ext cx="404" cy="194"/>
              </a:xfrm>
              <a:custGeom>
                <a:avLst/>
                <a:gdLst>
                  <a:gd name="T0" fmla="*/ 0 w 21600"/>
                  <a:gd name="T1" fmla="*/ 0 h 20799"/>
                  <a:gd name="T2" fmla="*/ 0 w 21600"/>
                  <a:gd name="T3" fmla="*/ 0 h 20799"/>
                  <a:gd name="T4" fmla="*/ 0 w 21600"/>
                  <a:gd name="T5" fmla="*/ 0 h 20799"/>
                  <a:gd name="T6" fmla="*/ 0 60000 65536"/>
                  <a:gd name="T7" fmla="*/ 0 60000 65536"/>
                  <a:gd name="T8" fmla="*/ 0 60000 65536"/>
                  <a:gd name="T9" fmla="*/ 0 w 21600"/>
                  <a:gd name="T10" fmla="*/ 0 h 20799"/>
                  <a:gd name="T11" fmla="*/ 21600 w 21600"/>
                  <a:gd name="T12" fmla="*/ 20799 h 20799"/>
                </a:gdLst>
                <a:ahLst/>
                <a:cxnLst>
                  <a:cxn ang="T6">
                    <a:pos x="T0" y="T1"/>
                  </a:cxn>
                  <a:cxn ang="T7">
                    <a:pos x="T2" y="T3"/>
                  </a:cxn>
                  <a:cxn ang="T8">
                    <a:pos x="T4" y="T5"/>
                  </a:cxn>
                </a:cxnLst>
                <a:rect l="T9" t="T10" r="T11" b="T12"/>
                <a:pathLst>
                  <a:path w="21600" h="20799" fill="none" extrusionOk="0">
                    <a:moveTo>
                      <a:pt x="21599" y="0"/>
                    </a:moveTo>
                    <a:cubicBezTo>
                      <a:pt x="21599" y="35"/>
                      <a:pt x="21600" y="71"/>
                      <a:pt x="21600" y="107"/>
                    </a:cubicBezTo>
                    <a:cubicBezTo>
                      <a:pt x="21600" y="9649"/>
                      <a:pt x="15338" y="18060"/>
                      <a:pt x="6197" y="20798"/>
                    </a:cubicBezTo>
                  </a:path>
                  <a:path w="21600" h="20799" stroke="0" extrusionOk="0">
                    <a:moveTo>
                      <a:pt x="21599" y="0"/>
                    </a:moveTo>
                    <a:cubicBezTo>
                      <a:pt x="21599" y="35"/>
                      <a:pt x="21600" y="71"/>
                      <a:pt x="21600" y="107"/>
                    </a:cubicBezTo>
                    <a:cubicBezTo>
                      <a:pt x="21600" y="9649"/>
                      <a:pt x="15338" y="18060"/>
                      <a:pt x="6197" y="20798"/>
                    </a:cubicBezTo>
                    <a:lnTo>
                      <a:pt x="0" y="107"/>
                    </a:lnTo>
                    <a:close/>
                  </a:path>
                </a:pathLst>
              </a:custGeom>
              <a:noFill/>
              <a:ln w="15875">
                <a:solidFill>
                  <a:srgbClr val="000000"/>
                </a:solidFill>
                <a:round/>
                <a:headEnd/>
                <a:tailEnd/>
              </a:ln>
            </p:spPr>
            <p:txBody>
              <a:bodyPr/>
              <a:lstStyle/>
              <a:p>
                <a:endParaRPr lang="zh-CN" altLang="en-US"/>
              </a:p>
            </p:txBody>
          </p:sp>
          <p:sp>
            <p:nvSpPr>
              <p:cNvPr id="156" name="Arc 65"/>
              <p:cNvSpPr>
                <a:spLocks/>
              </p:cNvSpPr>
              <p:nvPr/>
            </p:nvSpPr>
            <p:spPr bwMode="auto">
              <a:xfrm>
                <a:off x="1915" y="2372"/>
                <a:ext cx="881" cy="163"/>
              </a:xfrm>
              <a:custGeom>
                <a:avLst/>
                <a:gdLst>
                  <a:gd name="T0" fmla="*/ 0 w 21014"/>
                  <a:gd name="T1" fmla="*/ 0 h 21540"/>
                  <a:gd name="T2" fmla="*/ 0 w 21014"/>
                  <a:gd name="T3" fmla="*/ 0 h 21540"/>
                  <a:gd name="T4" fmla="*/ 0 w 21014"/>
                  <a:gd name="T5" fmla="*/ 0 h 21540"/>
                  <a:gd name="T6" fmla="*/ 0 60000 65536"/>
                  <a:gd name="T7" fmla="*/ 0 60000 65536"/>
                  <a:gd name="T8" fmla="*/ 0 60000 65536"/>
                  <a:gd name="T9" fmla="*/ 0 w 21014"/>
                  <a:gd name="T10" fmla="*/ 0 h 21540"/>
                  <a:gd name="T11" fmla="*/ 21014 w 21014"/>
                  <a:gd name="T12" fmla="*/ 21540 h 21540"/>
                </a:gdLst>
                <a:ahLst/>
                <a:cxnLst>
                  <a:cxn ang="T6">
                    <a:pos x="T0" y="T1"/>
                  </a:cxn>
                  <a:cxn ang="T7">
                    <a:pos x="T2" y="T3"/>
                  </a:cxn>
                  <a:cxn ang="T8">
                    <a:pos x="T4" y="T5"/>
                  </a:cxn>
                </a:cxnLst>
                <a:rect l="T9" t="T10" r="T11" b="T12"/>
                <a:pathLst>
                  <a:path w="21014" h="21540" fill="none" extrusionOk="0">
                    <a:moveTo>
                      <a:pt x="0" y="16542"/>
                    </a:moveTo>
                    <a:cubicBezTo>
                      <a:pt x="2176" y="7393"/>
                      <a:pt x="10021" y="703"/>
                      <a:pt x="19399" y="0"/>
                    </a:cubicBezTo>
                  </a:path>
                  <a:path w="21014" h="21540" stroke="0" extrusionOk="0">
                    <a:moveTo>
                      <a:pt x="0" y="16542"/>
                    </a:moveTo>
                    <a:cubicBezTo>
                      <a:pt x="2176" y="7393"/>
                      <a:pt x="10021" y="703"/>
                      <a:pt x="19399" y="0"/>
                    </a:cubicBezTo>
                    <a:lnTo>
                      <a:pt x="21014" y="21540"/>
                    </a:lnTo>
                    <a:close/>
                  </a:path>
                </a:pathLst>
              </a:custGeom>
              <a:noFill/>
              <a:ln w="15875">
                <a:solidFill>
                  <a:srgbClr val="000000"/>
                </a:solidFill>
                <a:round/>
                <a:headEnd/>
                <a:tailEnd/>
              </a:ln>
            </p:spPr>
            <p:txBody>
              <a:bodyPr/>
              <a:lstStyle/>
              <a:p>
                <a:endParaRPr lang="zh-CN" altLang="en-US"/>
              </a:p>
            </p:txBody>
          </p:sp>
          <p:sp>
            <p:nvSpPr>
              <p:cNvPr id="157" name="Freeform 66"/>
              <p:cNvSpPr>
                <a:spLocks/>
              </p:cNvSpPr>
              <p:nvPr/>
            </p:nvSpPr>
            <p:spPr bwMode="auto">
              <a:xfrm>
                <a:off x="1890" y="2463"/>
                <a:ext cx="78" cy="71"/>
              </a:xfrm>
              <a:custGeom>
                <a:avLst/>
                <a:gdLst>
                  <a:gd name="T0" fmla="*/ 36 w 78"/>
                  <a:gd name="T1" fmla="*/ 0 h 71"/>
                  <a:gd name="T2" fmla="*/ 48 w 78"/>
                  <a:gd name="T3" fmla="*/ 31 h 71"/>
                  <a:gd name="T4" fmla="*/ 78 w 78"/>
                  <a:gd name="T5" fmla="*/ 48 h 71"/>
                  <a:gd name="T6" fmla="*/ 0 w 78"/>
                  <a:gd name="T7" fmla="*/ 71 h 71"/>
                  <a:gd name="T8" fmla="*/ 36 w 78"/>
                  <a:gd name="T9" fmla="*/ 0 h 71"/>
                  <a:gd name="T10" fmla="*/ 0 60000 65536"/>
                  <a:gd name="T11" fmla="*/ 0 60000 65536"/>
                  <a:gd name="T12" fmla="*/ 0 60000 65536"/>
                  <a:gd name="T13" fmla="*/ 0 60000 65536"/>
                  <a:gd name="T14" fmla="*/ 0 60000 65536"/>
                  <a:gd name="T15" fmla="*/ 0 w 78"/>
                  <a:gd name="T16" fmla="*/ 0 h 71"/>
                  <a:gd name="T17" fmla="*/ 78 w 78"/>
                  <a:gd name="T18" fmla="*/ 71 h 71"/>
                </a:gdLst>
                <a:ahLst/>
                <a:cxnLst>
                  <a:cxn ang="T10">
                    <a:pos x="T0" y="T1"/>
                  </a:cxn>
                  <a:cxn ang="T11">
                    <a:pos x="T2" y="T3"/>
                  </a:cxn>
                  <a:cxn ang="T12">
                    <a:pos x="T4" y="T5"/>
                  </a:cxn>
                  <a:cxn ang="T13">
                    <a:pos x="T6" y="T7"/>
                  </a:cxn>
                  <a:cxn ang="T14">
                    <a:pos x="T8" y="T9"/>
                  </a:cxn>
                </a:cxnLst>
                <a:rect l="T15" t="T16" r="T17" b="T18"/>
                <a:pathLst>
                  <a:path w="78" h="71">
                    <a:moveTo>
                      <a:pt x="36" y="0"/>
                    </a:moveTo>
                    <a:lnTo>
                      <a:pt x="48" y="31"/>
                    </a:lnTo>
                    <a:lnTo>
                      <a:pt x="78" y="48"/>
                    </a:lnTo>
                    <a:lnTo>
                      <a:pt x="0" y="71"/>
                    </a:lnTo>
                    <a:lnTo>
                      <a:pt x="36" y="0"/>
                    </a:lnTo>
                    <a:close/>
                  </a:path>
                </a:pathLst>
              </a:custGeom>
              <a:solidFill>
                <a:srgbClr val="000000"/>
              </a:solidFill>
              <a:ln w="9525">
                <a:noFill/>
                <a:round/>
                <a:headEnd/>
                <a:tailEnd/>
              </a:ln>
            </p:spPr>
            <p:txBody>
              <a:bodyPr/>
              <a:lstStyle/>
              <a:p>
                <a:endParaRPr lang="zh-CN" altLang="en-US"/>
              </a:p>
            </p:txBody>
          </p:sp>
        </p:grpSp>
        <p:sp>
          <p:nvSpPr>
            <p:cNvPr id="154" name="Line 67"/>
            <p:cNvSpPr>
              <a:spLocks noChangeShapeType="1"/>
            </p:cNvSpPr>
            <p:nvPr/>
          </p:nvSpPr>
          <p:spPr bwMode="auto">
            <a:xfrm>
              <a:off x="3408" y="2352"/>
              <a:ext cx="240" cy="48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162" name="Group 68"/>
          <p:cNvGrpSpPr>
            <a:grpSpLocks/>
          </p:cNvGrpSpPr>
          <p:nvPr/>
        </p:nvGrpSpPr>
        <p:grpSpPr bwMode="auto">
          <a:xfrm>
            <a:off x="1333500" y="2438400"/>
            <a:ext cx="2232025" cy="360363"/>
            <a:chOff x="1338" y="1253"/>
            <a:chExt cx="1406" cy="317"/>
          </a:xfrm>
        </p:grpSpPr>
        <p:sp>
          <p:nvSpPr>
            <p:cNvPr id="163" name="Line 69"/>
            <p:cNvSpPr>
              <a:spLocks noChangeShapeType="1"/>
            </p:cNvSpPr>
            <p:nvPr/>
          </p:nvSpPr>
          <p:spPr bwMode="auto">
            <a:xfrm flipV="1">
              <a:off x="1338" y="1253"/>
              <a:ext cx="726" cy="317"/>
            </a:xfrm>
            <a:prstGeom prst="line">
              <a:avLst/>
            </a:prstGeom>
            <a:noFill/>
            <a:ln w="9525">
              <a:solidFill>
                <a:srgbClr val="0000FF"/>
              </a:solidFill>
              <a:round/>
              <a:headEnd/>
              <a:tailEnd type="triangle" w="med" len="med"/>
            </a:ln>
          </p:spPr>
          <p:txBody>
            <a:bodyPr/>
            <a:lstStyle/>
            <a:p>
              <a:endParaRPr lang="zh-CN" altLang="en-US"/>
            </a:p>
          </p:txBody>
        </p:sp>
        <p:sp>
          <p:nvSpPr>
            <p:cNvPr id="164" name="Line 70"/>
            <p:cNvSpPr>
              <a:spLocks noChangeShapeType="1"/>
            </p:cNvSpPr>
            <p:nvPr/>
          </p:nvSpPr>
          <p:spPr bwMode="auto">
            <a:xfrm flipH="1" flipV="1">
              <a:off x="2064" y="1253"/>
              <a:ext cx="680" cy="317"/>
            </a:xfrm>
            <a:prstGeom prst="line">
              <a:avLst/>
            </a:prstGeom>
            <a:noFill/>
            <a:ln w="9525">
              <a:solidFill>
                <a:srgbClr val="0000FF"/>
              </a:solidFill>
              <a:round/>
              <a:headEnd/>
              <a:tailEnd type="triangle" w="med" len="med"/>
            </a:ln>
          </p:spPr>
          <p:txBody>
            <a:bodyPr/>
            <a:lstStyle/>
            <a:p>
              <a:endParaRPr lang="zh-CN" altLang="en-US"/>
            </a:p>
          </p:txBody>
        </p:sp>
      </p:grpSp>
      <p:grpSp>
        <p:nvGrpSpPr>
          <p:cNvPr id="165" name="Group 71"/>
          <p:cNvGrpSpPr>
            <a:grpSpLocks/>
          </p:cNvGrpSpPr>
          <p:nvPr/>
        </p:nvGrpSpPr>
        <p:grpSpPr bwMode="auto">
          <a:xfrm>
            <a:off x="2701925" y="1268413"/>
            <a:ext cx="2663825" cy="269875"/>
            <a:chOff x="2200" y="799"/>
            <a:chExt cx="1678" cy="272"/>
          </a:xfrm>
        </p:grpSpPr>
        <p:sp>
          <p:nvSpPr>
            <p:cNvPr id="166" name="Line 72"/>
            <p:cNvSpPr>
              <a:spLocks noChangeShapeType="1"/>
            </p:cNvSpPr>
            <p:nvPr/>
          </p:nvSpPr>
          <p:spPr bwMode="auto">
            <a:xfrm flipV="1">
              <a:off x="2200" y="799"/>
              <a:ext cx="861" cy="272"/>
            </a:xfrm>
            <a:prstGeom prst="line">
              <a:avLst/>
            </a:prstGeom>
            <a:noFill/>
            <a:ln w="9525">
              <a:solidFill>
                <a:srgbClr val="0000FF"/>
              </a:solidFill>
              <a:round/>
              <a:headEnd/>
              <a:tailEnd type="triangle" w="med" len="med"/>
            </a:ln>
          </p:spPr>
          <p:txBody>
            <a:bodyPr/>
            <a:lstStyle/>
            <a:p>
              <a:endParaRPr lang="zh-CN" altLang="en-US"/>
            </a:p>
          </p:txBody>
        </p:sp>
        <p:sp>
          <p:nvSpPr>
            <p:cNvPr id="167" name="Line 73"/>
            <p:cNvSpPr>
              <a:spLocks noChangeShapeType="1"/>
            </p:cNvSpPr>
            <p:nvPr/>
          </p:nvSpPr>
          <p:spPr bwMode="auto">
            <a:xfrm flipH="1" flipV="1">
              <a:off x="3061" y="799"/>
              <a:ext cx="817" cy="272"/>
            </a:xfrm>
            <a:prstGeom prst="line">
              <a:avLst/>
            </a:prstGeom>
            <a:noFill/>
            <a:ln w="9525">
              <a:solidFill>
                <a:srgbClr val="0000FF"/>
              </a:solidFill>
              <a:round/>
              <a:headEnd/>
              <a:tailEnd type="triangle" w="med" len="med"/>
            </a:ln>
          </p:spPr>
          <p:txBody>
            <a:bodyPr/>
            <a:lstStyle/>
            <a:p>
              <a:endParaRPr lang="zh-CN" altLang="en-US"/>
            </a:p>
          </p:txBody>
        </p:sp>
      </p:grpSp>
      <p:sp>
        <p:nvSpPr>
          <p:cNvPr id="168" name="Rectangle 74"/>
          <p:cNvSpPr>
            <a:spLocks noChangeArrowheads="1"/>
          </p:cNvSpPr>
          <p:nvPr/>
        </p:nvSpPr>
        <p:spPr bwMode="auto">
          <a:xfrm>
            <a:off x="1981200" y="2743200"/>
            <a:ext cx="120650"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a:t>
            </a:r>
            <a:endParaRPr lang="en-US" altLang="zh-CN" sz="3200">
              <a:latin typeface="宋体" pitchFamily="2" charset="-122"/>
              <a:ea typeface="宋体" pitchFamily="2" charset="-122"/>
            </a:endParaRPr>
          </a:p>
        </p:txBody>
      </p:sp>
      <p:sp>
        <p:nvSpPr>
          <p:cNvPr id="169" name="Rectangle 75"/>
          <p:cNvSpPr>
            <a:spLocks noChangeArrowheads="1"/>
          </p:cNvSpPr>
          <p:nvPr/>
        </p:nvSpPr>
        <p:spPr bwMode="auto">
          <a:xfrm>
            <a:off x="3179763" y="2743200"/>
            <a:ext cx="244475"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F </a:t>
            </a:r>
            <a:endParaRPr lang="en-US" altLang="zh-CN" sz="3200">
              <a:latin typeface="宋体" pitchFamily="2" charset="-122"/>
              <a:ea typeface="宋体" pitchFamily="2" charset="-122"/>
            </a:endParaRPr>
          </a:p>
        </p:txBody>
      </p:sp>
      <p:sp>
        <p:nvSpPr>
          <p:cNvPr id="170" name="Rectangle 76"/>
          <p:cNvSpPr>
            <a:spLocks noChangeArrowheads="1"/>
          </p:cNvSpPr>
          <p:nvPr/>
        </p:nvSpPr>
        <p:spPr bwMode="auto">
          <a:xfrm>
            <a:off x="3416300" y="1474788"/>
            <a:ext cx="120650"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a:t>
            </a:r>
            <a:endParaRPr lang="en-US" altLang="zh-CN" sz="3200">
              <a:latin typeface="宋体" pitchFamily="2" charset="-122"/>
              <a:ea typeface="宋体" pitchFamily="2" charset="-122"/>
            </a:endParaRPr>
          </a:p>
        </p:txBody>
      </p:sp>
      <p:sp>
        <p:nvSpPr>
          <p:cNvPr id="171" name="Rectangle 77"/>
          <p:cNvSpPr>
            <a:spLocks noChangeArrowheads="1"/>
          </p:cNvSpPr>
          <p:nvPr/>
        </p:nvSpPr>
        <p:spPr bwMode="auto">
          <a:xfrm>
            <a:off x="4835525" y="1535113"/>
            <a:ext cx="244475"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T </a:t>
            </a:r>
            <a:endParaRPr lang="en-US" altLang="zh-CN" sz="3200">
              <a:latin typeface="宋体" pitchFamily="2" charset="-122"/>
              <a:ea typeface="宋体" pitchFamily="2" charset="-122"/>
            </a:endParaRPr>
          </a:p>
        </p:txBody>
      </p:sp>
      <p:sp>
        <p:nvSpPr>
          <p:cNvPr id="172" name="Line 79"/>
          <p:cNvSpPr>
            <a:spLocks noChangeShapeType="1"/>
          </p:cNvSpPr>
          <p:nvPr/>
        </p:nvSpPr>
        <p:spPr bwMode="auto">
          <a:xfrm flipV="1">
            <a:off x="1196975" y="3159125"/>
            <a:ext cx="0" cy="269875"/>
          </a:xfrm>
          <a:prstGeom prst="line">
            <a:avLst/>
          </a:prstGeom>
          <a:noFill/>
          <a:ln w="9525">
            <a:solidFill>
              <a:srgbClr val="0000FF"/>
            </a:solidFill>
            <a:round/>
            <a:headEnd/>
            <a:tailEnd type="triangle" w="med" len="med"/>
          </a:ln>
        </p:spPr>
        <p:txBody>
          <a:bodyPr/>
          <a:lstStyle/>
          <a:p>
            <a:endParaRPr lang="zh-CN" altLang="en-US"/>
          </a:p>
        </p:txBody>
      </p:sp>
      <p:cxnSp>
        <p:nvCxnSpPr>
          <p:cNvPr id="173" name="AutoShape 81"/>
          <p:cNvCxnSpPr>
            <a:cxnSpLocks noChangeShapeType="1"/>
            <a:stCxn id="182" idx="2"/>
            <a:endCxn id="140" idx="0"/>
          </p:cNvCxnSpPr>
          <p:nvPr/>
        </p:nvCxnSpPr>
        <p:spPr bwMode="auto">
          <a:xfrm rot="5400000">
            <a:off x="830262" y="3317876"/>
            <a:ext cx="2555875" cy="844550"/>
          </a:xfrm>
          <a:prstGeom prst="curvedConnector3">
            <a:avLst>
              <a:gd name="adj1" fmla="val 50125"/>
            </a:avLst>
          </a:prstGeom>
          <a:noFill/>
          <a:ln w="9525">
            <a:solidFill>
              <a:srgbClr val="0000FF"/>
            </a:solidFill>
            <a:round/>
            <a:headEnd/>
            <a:tailEnd type="triangle" w="med" len="med"/>
          </a:ln>
        </p:spPr>
      </p:cxnSp>
      <p:cxnSp>
        <p:nvCxnSpPr>
          <p:cNvPr id="174" name="AutoShape 82"/>
          <p:cNvCxnSpPr>
            <a:cxnSpLocks noChangeShapeType="1"/>
            <a:stCxn id="127" idx="2"/>
            <a:endCxn id="109" idx="0"/>
          </p:cNvCxnSpPr>
          <p:nvPr/>
        </p:nvCxnSpPr>
        <p:spPr bwMode="auto">
          <a:xfrm rot="5400000">
            <a:off x="0" y="4525963"/>
            <a:ext cx="1952625" cy="527050"/>
          </a:xfrm>
          <a:prstGeom prst="curvedConnector3">
            <a:avLst>
              <a:gd name="adj1" fmla="val 50162"/>
            </a:avLst>
          </a:prstGeom>
          <a:noFill/>
          <a:ln w="9525">
            <a:solidFill>
              <a:srgbClr val="0000FF"/>
            </a:solidFill>
            <a:round/>
            <a:headEnd/>
            <a:tailEnd type="triangle" w="med" len="med"/>
          </a:ln>
        </p:spPr>
      </p:cxnSp>
      <p:cxnSp>
        <p:nvCxnSpPr>
          <p:cNvPr id="175" name="AutoShape 83"/>
          <p:cNvCxnSpPr>
            <a:cxnSpLocks noChangeShapeType="1"/>
            <a:stCxn id="129" idx="2"/>
            <a:endCxn id="101" idx="0"/>
          </p:cNvCxnSpPr>
          <p:nvPr/>
        </p:nvCxnSpPr>
        <p:spPr bwMode="auto">
          <a:xfrm rot="5400000">
            <a:off x="1915319" y="3971131"/>
            <a:ext cx="2628900" cy="960438"/>
          </a:xfrm>
          <a:prstGeom prst="curvedConnector3">
            <a:avLst>
              <a:gd name="adj1" fmla="val 50120"/>
            </a:avLst>
          </a:prstGeom>
          <a:noFill/>
          <a:ln w="9525">
            <a:solidFill>
              <a:srgbClr val="0000FF"/>
            </a:solidFill>
            <a:round/>
            <a:headEnd/>
            <a:tailEnd type="triangle" w="med" len="med"/>
          </a:ln>
        </p:spPr>
      </p:cxnSp>
      <p:cxnSp>
        <p:nvCxnSpPr>
          <p:cNvPr id="176" name="AutoShape 84"/>
          <p:cNvCxnSpPr>
            <a:cxnSpLocks noChangeShapeType="1"/>
            <a:stCxn id="179" idx="2"/>
            <a:endCxn id="150" idx="0"/>
          </p:cNvCxnSpPr>
          <p:nvPr/>
        </p:nvCxnSpPr>
        <p:spPr bwMode="auto">
          <a:xfrm rot="5400000">
            <a:off x="3316288" y="3032125"/>
            <a:ext cx="2552700" cy="1457325"/>
          </a:xfrm>
          <a:prstGeom prst="curvedConnector3">
            <a:avLst>
              <a:gd name="adj1" fmla="val 50125"/>
            </a:avLst>
          </a:prstGeom>
          <a:noFill/>
          <a:ln w="9525">
            <a:solidFill>
              <a:srgbClr val="0000FF"/>
            </a:solidFill>
            <a:round/>
            <a:headEnd/>
            <a:tailEnd type="triangle" w="med" len="med"/>
          </a:ln>
        </p:spPr>
      </p:cxnSp>
      <p:cxnSp>
        <p:nvCxnSpPr>
          <p:cNvPr id="177" name="AutoShape 85"/>
          <p:cNvCxnSpPr>
            <a:cxnSpLocks noChangeShapeType="1"/>
            <a:stCxn id="132" idx="2"/>
            <a:endCxn id="158" idx="0"/>
          </p:cNvCxnSpPr>
          <p:nvPr/>
        </p:nvCxnSpPr>
        <p:spPr bwMode="auto">
          <a:xfrm rot="5400000">
            <a:off x="2147094" y="2235994"/>
            <a:ext cx="2814637" cy="904875"/>
          </a:xfrm>
          <a:prstGeom prst="curvedConnector3">
            <a:avLst>
              <a:gd name="adj1" fmla="val 50083"/>
            </a:avLst>
          </a:prstGeom>
          <a:noFill/>
          <a:ln w="9525">
            <a:solidFill>
              <a:srgbClr val="0000FF"/>
            </a:solidFill>
            <a:round/>
            <a:headEnd/>
            <a:tailEnd type="triangle" w="med" len="med"/>
          </a:ln>
        </p:spPr>
      </p:cxnSp>
      <p:sp>
        <p:nvSpPr>
          <p:cNvPr id="178" name="Rectangle 86"/>
          <p:cNvSpPr>
            <a:spLocks noChangeArrowheads="1"/>
          </p:cNvSpPr>
          <p:nvPr/>
        </p:nvSpPr>
        <p:spPr bwMode="auto">
          <a:xfrm>
            <a:off x="4856163" y="2100263"/>
            <a:ext cx="244475"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F </a:t>
            </a:r>
            <a:endParaRPr lang="en-US" altLang="zh-CN" sz="3200">
              <a:latin typeface="宋体" pitchFamily="2" charset="-122"/>
              <a:ea typeface="宋体" pitchFamily="2" charset="-122"/>
            </a:endParaRPr>
          </a:p>
        </p:txBody>
      </p:sp>
      <p:sp>
        <p:nvSpPr>
          <p:cNvPr id="179" name="Text Box 87"/>
          <p:cNvSpPr txBox="1">
            <a:spLocks noChangeArrowheads="1"/>
          </p:cNvSpPr>
          <p:nvPr/>
        </p:nvSpPr>
        <p:spPr bwMode="auto">
          <a:xfrm>
            <a:off x="4900613" y="1965325"/>
            <a:ext cx="841375" cy="519113"/>
          </a:xfrm>
          <a:prstGeom prst="rect">
            <a:avLst/>
          </a:prstGeom>
          <a:noFill/>
          <a:ln w="9525">
            <a:noFill/>
            <a:miter lim="800000"/>
            <a:headEnd/>
            <a:tailEnd/>
          </a:ln>
        </p:spPr>
        <p:txBody>
          <a:bodyPr wrap="none" anchor="ctr">
            <a:spAutoFit/>
          </a:bodyPr>
          <a:lstStyle/>
          <a:p>
            <a:pPr algn="ctr"/>
            <a:r>
              <a:rPr lang="en-US" altLang="zh-CN" sz="28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nptr</a:t>
            </a:r>
            <a:endParaRPr lang="en-US" altLang="zh-CN" sz="2000" dirty="0">
              <a:solidFill>
                <a:srgbClr val="0000FF"/>
              </a:solidFill>
              <a:latin typeface="Times New Roman" pitchFamily="18" charset="0"/>
              <a:ea typeface="宋体" pitchFamily="2" charset="-122"/>
            </a:endParaRPr>
          </a:p>
        </p:txBody>
      </p:sp>
      <p:sp>
        <p:nvSpPr>
          <p:cNvPr id="180" name="Line 88"/>
          <p:cNvSpPr>
            <a:spLocks noChangeShapeType="1"/>
          </p:cNvSpPr>
          <p:nvPr/>
        </p:nvSpPr>
        <p:spPr bwMode="auto">
          <a:xfrm>
            <a:off x="4932363" y="1854200"/>
            <a:ext cx="0" cy="269875"/>
          </a:xfrm>
          <a:prstGeom prst="line">
            <a:avLst/>
          </a:prstGeom>
          <a:noFill/>
          <a:ln w="9525">
            <a:solidFill>
              <a:schemeClr val="tx1"/>
            </a:solidFill>
            <a:prstDash val="dash"/>
            <a:round/>
            <a:headEnd/>
            <a:tailEnd/>
          </a:ln>
        </p:spPr>
        <p:txBody>
          <a:bodyPr wrap="none" anchor="ctr"/>
          <a:lstStyle/>
          <a:p>
            <a:endParaRPr lang="zh-CN" altLang="en-US"/>
          </a:p>
        </p:txBody>
      </p:sp>
      <p:sp>
        <p:nvSpPr>
          <p:cNvPr id="181" name="Rectangle 89"/>
          <p:cNvSpPr>
            <a:spLocks noChangeArrowheads="1"/>
          </p:cNvSpPr>
          <p:nvPr/>
        </p:nvSpPr>
        <p:spPr bwMode="auto">
          <a:xfrm>
            <a:off x="1962150" y="2078038"/>
            <a:ext cx="244475" cy="288925"/>
          </a:xfrm>
          <a:prstGeom prst="rect">
            <a:avLst/>
          </a:prstGeom>
          <a:noFill/>
          <a:ln w="9525">
            <a:noFill/>
            <a:miter lim="800000"/>
            <a:headEnd/>
            <a:tailEnd/>
          </a:ln>
        </p:spPr>
        <p:txBody>
          <a:bodyPr wrap="none" lIns="0" tIns="0" rIns="0" bIns="0">
            <a:spAutoFit/>
          </a:bodyPr>
          <a:lstStyle/>
          <a:p>
            <a:r>
              <a:rPr lang="en-US" altLang="zh-CN" sz="1900">
                <a:solidFill>
                  <a:srgbClr val="000000"/>
                </a:solidFill>
                <a:latin typeface="宋体" pitchFamily="2" charset="-122"/>
                <a:ea typeface="宋体" pitchFamily="2" charset="-122"/>
              </a:rPr>
              <a:t>T </a:t>
            </a:r>
            <a:endParaRPr lang="en-US" altLang="zh-CN" sz="3200">
              <a:latin typeface="宋体" pitchFamily="2" charset="-122"/>
              <a:ea typeface="宋体" pitchFamily="2" charset="-122"/>
            </a:endParaRPr>
          </a:p>
        </p:txBody>
      </p:sp>
      <p:sp>
        <p:nvSpPr>
          <p:cNvPr id="182" name="Text Box 90"/>
          <p:cNvSpPr txBox="1">
            <a:spLocks noChangeArrowheads="1"/>
          </p:cNvSpPr>
          <p:nvPr/>
        </p:nvSpPr>
        <p:spPr bwMode="auto">
          <a:xfrm>
            <a:off x="2109788" y="1943100"/>
            <a:ext cx="841375" cy="519113"/>
          </a:xfrm>
          <a:prstGeom prst="rect">
            <a:avLst/>
          </a:prstGeom>
          <a:noFill/>
          <a:ln w="9525">
            <a:noFill/>
            <a:miter lim="800000"/>
            <a:headEnd/>
            <a:tailEnd/>
          </a:ln>
        </p:spPr>
        <p:txBody>
          <a:bodyPr wrap="none" anchor="ctr">
            <a:spAutoFit/>
          </a:bodyPr>
          <a:lstStyle/>
          <a:p>
            <a:pPr algn="ctr"/>
            <a:r>
              <a:rPr lang="en-US" altLang="zh-CN" sz="28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nptr</a:t>
            </a:r>
            <a:endParaRPr lang="en-US" altLang="zh-CN" sz="2000" dirty="0">
              <a:solidFill>
                <a:srgbClr val="0000FF"/>
              </a:solidFill>
              <a:latin typeface="Times New Roman" pitchFamily="18" charset="0"/>
              <a:ea typeface="宋体" pitchFamily="2" charset="-122"/>
            </a:endParaRPr>
          </a:p>
        </p:txBody>
      </p:sp>
      <p:sp>
        <p:nvSpPr>
          <p:cNvPr id="183" name="Line 91"/>
          <p:cNvSpPr>
            <a:spLocks noChangeShapeType="1"/>
          </p:cNvSpPr>
          <p:nvPr/>
        </p:nvSpPr>
        <p:spPr bwMode="auto">
          <a:xfrm>
            <a:off x="2038350" y="1831975"/>
            <a:ext cx="0" cy="269875"/>
          </a:xfrm>
          <a:prstGeom prst="line">
            <a:avLst/>
          </a:prstGeom>
          <a:noFill/>
          <a:ln w="9525">
            <a:solidFill>
              <a:schemeClr val="tx1"/>
            </a:solidFill>
            <a:prstDash val="dash"/>
            <a:round/>
            <a:headEnd/>
            <a:tailEnd/>
          </a:ln>
        </p:spPr>
        <p:txBody>
          <a:bodyPr wrap="none" anchor="ctr"/>
          <a:lstStyle/>
          <a:p>
            <a:endParaRPr lang="zh-CN" altLang="en-US"/>
          </a:p>
        </p:txBody>
      </p:sp>
      <p:sp>
        <p:nvSpPr>
          <p:cNvPr id="184" name="Line 92"/>
          <p:cNvSpPr>
            <a:spLocks noChangeShapeType="1"/>
          </p:cNvSpPr>
          <p:nvPr/>
        </p:nvSpPr>
        <p:spPr bwMode="auto">
          <a:xfrm>
            <a:off x="792163" y="3114675"/>
            <a:ext cx="0" cy="271463"/>
          </a:xfrm>
          <a:prstGeom prst="line">
            <a:avLst/>
          </a:prstGeom>
          <a:noFill/>
          <a:ln w="9525">
            <a:solidFill>
              <a:schemeClr val="tx1"/>
            </a:solidFill>
            <a:prstDash val="dash"/>
            <a:round/>
            <a:headEnd/>
            <a:tailEnd/>
          </a:ln>
        </p:spPr>
        <p:txBody>
          <a:bodyPr wrap="none" anchor="ctr"/>
          <a:lstStyle/>
          <a:p>
            <a:endParaRPr lang="zh-CN" altLang="en-US"/>
          </a:p>
        </p:txBody>
      </p:sp>
      <p:sp>
        <p:nvSpPr>
          <p:cNvPr id="185" name="Line 93"/>
          <p:cNvSpPr>
            <a:spLocks noChangeShapeType="1"/>
          </p:cNvSpPr>
          <p:nvPr/>
        </p:nvSpPr>
        <p:spPr bwMode="auto">
          <a:xfrm>
            <a:off x="3222625" y="3068638"/>
            <a:ext cx="0" cy="271462"/>
          </a:xfrm>
          <a:prstGeom prst="line">
            <a:avLst/>
          </a:prstGeom>
          <a:noFill/>
          <a:ln w="9525">
            <a:solidFill>
              <a:schemeClr val="tx1"/>
            </a:solidFill>
            <a:prstDash val="dash"/>
            <a:round/>
            <a:headEnd/>
            <a:tailEnd/>
          </a:ln>
        </p:spPr>
        <p:txBody>
          <a:bodyPr wrap="none" anchor="ctr"/>
          <a:lstStyle/>
          <a:p>
            <a:endParaRPr lang="zh-CN" altLang="en-US"/>
          </a:p>
        </p:txBody>
      </p:sp>
      <p:sp>
        <p:nvSpPr>
          <p:cNvPr id="186" name="Line 94"/>
          <p:cNvSpPr>
            <a:spLocks noChangeShapeType="1"/>
          </p:cNvSpPr>
          <p:nvPr/>
        </p:nvSpPr>
        <p:spPr bwMode="auto">
          <a:xfrm flipV="1">
            <a:off x="5381625" y="1854200"/>
            <a:ext cx="0" cy="269875"/>
          </a:xfrm>
          <a:prstGeom prst="line">
            <a:avLst/>
          </a:prstGeom>
          <a:noFill/>
          <a:ln w="9525">
            <a:solidFill>
              <a:srgbClr val="0000FF"/>
            </a:solidFill>
            <a:round/>
            <a:headEnd/>
            <a:tailEnd type="triangle" w="med" len="med"/>
          </a:ln>
        </p:spPr>
        <p:txBody>
          <a:bodyPr/>
          <a:lstStyle/>
          <a:p>
            <a:endParaRPr lang="zh-CN" altLang="en-US"/>
          </a:p>
        </p:txBody>
      </p:sp>
      <p:sp>
        <p:nvSpPr>
          <p:cNvPr id="187" name="Line 95"/>
          <p:cNvSpPr>
            <a:spLocks noChangeShapeType="1"/>
          </p:cNvSpPr>
          <p:nvPr/>
        </p:nvSpPr>
        <p:spPr bwMode="auto">
          <a:xfrm flipV="1">
            <a:off x="2546350" y="1854200"/>
            <a:ext cx="0" cy="269875"/>
          </a:xfrm>
          <a:prstGeom prst="line">
            <a:avLst/>
          </a:prstGeom>
          <a:noFill/>
          <a:ln w="9525">
            <a:solidFill>
              <a:srgbClr val="0000FF"/>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up)">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wipe(down)">
                                      <p:cBhvr>
                                        <p:cTn id="16" dur="500"/>
                                        <p:tgtEl>
                                          <p:spTgt spid="1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down)">
                                      <p:cBhvr>
                                        <p:cTn id="21" dur="500"/>
                                        <p:tgtEl>
                                          <p:spTgt spid="118"/>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wipe(down)">
                                      <p:cBhvr>
                                        <p:cTn id="25" dur="500"/>
                                        <p:tgtEl>
                                          <p:spTgt spid="1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down)">
                                      <p:cBhvr>
                                        <p:cTn id="30" dur="500"/>
                                        <p:tgtEl>
                                          <p:spTgt spid="127"/>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wipe(up)">
                                      <p:cBhvr>
                                        <p:cTn id="34" dur="500"/>
                                        <p:tgtEl>
                                          <p:spTgt spid="102"/>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174"/>
                                        </p:tgtEl>
                                        <p:attrNameLst>
                                          <p:attrName>style.visibility</p:attrName>
                                        </p:attrNameLst>
                                      </p:cBhvr>
                                      <p:to>
                                        <p:strVal val="visible"/>
                                      </p:to>
                                    </p:set>
                                    <p:animEffect transition="in" filter="wipe(up)">
                                      <p:cBhvr>
                                        <p:cTn id="38" dur="500"/>
                                        <p:tgtEl>
                                          <p:spTgt spid="17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84"/>
                                        </p:tgtEl>
                                        <p:attrNameLst>
                                          <p:attrName>style.visibility</p:attrName>
                                        </p:attrNameLst>
                                      </p:cBhvr>
                                      <p:to>
                                        <p:strVal val="visible"/>
                                      </p:to>
                                    </p:set>
                                    <p:animEffect transition="in" filter="wipe(down)">
                                      <p:cBhvr>
                                        <p:cTn id="43" dur="500"/>
                                        <p:tgtEl>
                                          <p:spTgt spid="184"/>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wipe(down)">
                                      <p:cBhvr>
                                        <p:cTn id="47" dur="500"/>
                                        <p:tgtEl>
                                          <p:spTgt spid="1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72"/>
                                        </p:tgtEl>
                                        <p:attrNameLst>
                                          <p:attrName>style.visibility</p:attrName>
                                        </p:attrNameLst>
                                      </p:cBhvr>
                                      <p:to>
                                        <p:strVal val="visible"/>
                                      </p:to>
                                    </p:set>
                                    <p:animEffect transition="in" filter="wipe(down)">
                                      <p:cBhvr>
                                        <p:cTn id="52" dur="500"/>
                                        <p:tgtEl>
                                          <p:spTgt spid="172"/>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128"/>
                                        </p:tgtEl>
                                        <p:attrNameLst>
                                          <p:attrName>style.visibility</p:attrName>
                                        </p:attrNameLst>
                                      </p:cBhvr>
                                      <p:to>
                                        <p:strVal val="visible"/>
                                      </p:to>
                                    </p:set>
                                    <p:animEffect transition="in" filter="wipe(down)">
                                      <p:cBhvr>
                                        <p:cTn id="56" dur="500"/>
                                        <p:tgtEl>
                                          <p:spTgt spid="12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68"/>
                                        </p:tgtEl>
                                        <p:attrNameLst>
                                          <p:attrName>style.visibility</p:attrName>
                                        </p:attrNameLst>
                                      </p:cBhvr>
                                      <p:to>
                                        <p:strVal val="visible"/>
                                      </p:to>
                                    </p:set>
                                    <p:animEffect transition="in" filter="wipe(down)">
                                      <p:cBhvr>
                                        <p:cTn id="61" dur="500"/>
                                        <p:tgtEl>
                                          <p:spTgt spid="16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6"/>
                                        </p:tgtEl>
                                        <p:attrNameLst>
                                          <p:attrName>style.visibility</p:attrName>
                                        </p:attrNameLst>
                                      </p:cBhvr>
                                      <p:to>
                                        <p:strVal val="visible"/>
                                      </p:to>
                                    </p:set>
                                    <p:animEffect transition="in" filter="wipe(down)">
                                      <p:cBhvr>
                                        <p:cTn id="66" dur="500"/>
                                        <p:tgtEl>
                                          <p:spTgt spid="11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85"/>
                                        </p:tgtEl>
                                        <p:attrNameLst>
                                          <p:attrName>style.visibility</p:attrName>
                                        </p:attrNameLst>
                                      </p:cBhvr>
                                      <p:to>
                                        <p:strVal val="visible"/>
                                      </p:to>
                                    </p:set>
                                    <p:animEffect transition="in" filter="wipe(down)">
                                      <p:cBhvr>
                                        <p:cTn id="71" dur="500"/>
                                        <p:tgtEl>
                                          <p:spTgt spid="185"/>
                                        </p:tgtEl>
                                      </p:cBhvr>
                                    </p:animEffect>
                                  </p:childTnLst>
                                </p:cTn>
                              </p:par>
                            </p:childTnLst>
                          </p:cTn>
                        </p:par>
                        <p:par>
                          <p:cTn id="72" fill="hold">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169"/>
                                        </p:tgtEl>
                                        <p:attrNameLst>
                                          <p:attrName>style.visibility</p:attrName>
                                        </p:attrNameLst>
                                      </p:cBhvr>
                                      <p:to>
                                        <p:strVal val="visible"/>
                                      </p:to>
                                    </p:set>
                                    <p:animEffect transition="in" filter="wipe(down)">
                                      <p:cBhvr>
                                        <p:cTn id="75" dur="500"/>
                                        <p:tgtEl>
                                          <p:spTgt spid="16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wipe(down)">
                                      <p:cBhvr>
                                        <p:cTn id="80" dur="500"/>
                                        <p:tgtEl>
                                          <p:spTgt spid="129"/>
                                        </p:tgtEl>
                                      </p:cBhvr>
                                    </p:animEffect>
                                  </p:childTnLst>
                                </p:cTn>
                              </p:par>
                            </p:childTnLst>
                          </p:cTn>
                        </p:par>
                        <p:par>
                          <p:cTn id="81" fill="hold">
                            <p:stCondLst>
                              <p:cond delay="500"/>
                            </p:stCondLst>
                            <p:childTnLst>
                              <p:par>
                                <p:cTn id="82" presetID="22" presetClass="entr" presetSubtype="1" fill="hold" nodeType="afterEffect">
                                  <p:stCondLst>
                                    <p:cond delay="0"/>
                                  </p:stCondLst>
                                  <p:childTnLst>
                                    <p:set>
                                      <p:cBhvr>
                                        <p:cTn id="83" dur="1" fill="hold">
                                          <p:stCondLst>
                                            <p:cond delay="0"/>
                                          </p:stCondLst>
                                        </p:cTn>
                                        <p:tgtEl>
                                          <p:spTgt spid="98"/>
                                        </p:tgtEl>
                                        <p:attrNameLst>
                                          <p:attrName>style.visibility</p:attrName>
                                        </p:attrNameLst>
                                      </p:cBhvr>
                                      <p:to>
                                        <p:strVal val="visible"/>
                                      </p:to>
                                    </p:set>
                                    <p:animEffect transition="in" filter="wipe(up)">
                                      <p:cBhvr>
                                        <p:cTn id="84" dur="500"/>
                                        <p:tgtEl>
                                          <p:spTgt spid="98"/>
                                        </p:tgtEl>
                                      </p:cBhvr>
                                    </p:animEffect>
                                  </p:childTnLst>
                                </p:cTn>
                              </p:par>
                            </p:childTnLst>
                          </p:cTn>
                        </p:par>
                        <p:par>
                          <p:cTn id="85" fill="hold">
                            <p:stCondLst>
                              <p:cond delay="1000"/>
                            </p:stCondLst>
                            <p:childTnLst>
                              <p:par>
                                <p:cTn id="86" presetID="22" presetClass="entr" presetSubtype="1" fill="hold" nodeType="afterEffect">
                                  <p:stCondLst>
                                    <p:cond delay="0"/>
                                  </p:stCondLst>
                                  <p:childTnLst>
                                    <p:set>
                                      <p:cBhvr>
                                        <p:cTn id="87" dur="1" fill="hold">
                                          <p:stCondLst>
                                            <p:cond delay="0"/>
                                          </p:stCondLst>
                                        </p:cTn>
                                        <p:tgtEl>
                                          <p:spTgt spid="175"/>
                                        </p:tgtEl>
                                        <p:attrNameLst>
                                          <p:attrName>style.visibility</p:attrName>
                                        </p:attrNameLst>
                                      </p:cBhvr>
                                      <p:to>
                                        <p:strVal val="visible"/>
                                      </p:to>
                                    </p:set>
                                    <p:animEffect transition="in" filter="wipe(up)">
                                      <p:cBhvr>
                                        <p:cTn id="88" dur="500"/>
                                        <p:tgtEl>
                                          <p:spTgt spid="17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19"/>
                                        </p:tgtEl>
                                        <p:attrNameLst>
                                          <p:attrName>style.visibility</p:attrName>
                                        </p:attrNameLst>
                                      </p:cBhvr>
                                      <p:to>
                                        <p:strVal val="visible"/>
                                      </p:to>
                                    </p:set>
                                    <p:animEffect transition="in" filter="wipe(down)">
                                      <p:cBhvr>
                                        <p:cTn id="93" dur="500"/>
                                        <p:tgtEl>
                                          <p:spTgt spid="119"/>
                                        </p:tgtEl>
                                      </p:cBhvr>
                                    </p:animEffect>
                                  </p:childTnLst>
                                </p:cTn>
                              </p:par>
                            </p:childTnLst>
                          </p:cTn>
                        </p:par>
                        <p:par>
                          <p:cTn id="94" fill="hold">
                            <p:stCondLst>
                              <p:cond delay="500"/>
                            </p:stCondLst>
                            <p:childTnLst>
                              <p:par>
                                <p:cTn id="95" presetID="22" presetClass="entr" presetSubtype="4" fill="hold" grpId="0" nodeType="afterEffect">
                                  <p:stCondLst>
                                    <p:cond delay="0"/>
                                  </p:stCondLst>
                                  <p:childTnLst>
                                    <p:set>
                                      <p:cBhvr>
                                        <p:cTn id="96" dur="1" fill="hold">
                                          <p:stCondLst>
                                            <p:cond delay="0"/>
                                          </p:stCondLst>
                                        </p:cTn>
                                        <p:tgtEl>
                                          <p:spTgt spid="181"/>
                                        </p:tgtEl>
                                        <p:attrNameLst>
                                          <p:attrName>style.visibility</p:attrName>
                                        </p:attrNameLst>
                                      </p:cBhvr>
                                      <p:to>
                                        <p:strVal val="visible"/>
                                      </p:to>
                                    </p:set>
                                    <p:animEffect transition="in" filter="wipe(down)">
                                      <p:cBhvr>
                                        <p:cTn id="97" dur="500"/>
                                        <p:tgtEl>
                                          <p:spTgt spid="18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62"/>
                                        </p:tgtEl>
                                        <p:attrNameLst>
                                          <p:attrName>style.visibility</p:attrName>
                                        </p:attrNameLst>
                                      </p:cBhvr>
                                      <p:to>
                                        <p:strVal val="visible"/>
                                      </p:to>
                                    </p:set>
                                    <p:animEffect transition="in" filter="wipe(down)">
                                      <p:cBhvr>
                                        <p:cTn id="102" dur="500"/>
                                        <p:tgtEl>
                                          <p:spTgt spid="162"/>
                                        </p:tgtEl>
                                      </p:cBhvr>
                                    </p:animEffect>
                                  </p:childTnLst>
                                </p:cTn>
                              </p:par>
                            </p:childTnLst>
                          </p:cTn>
                        </p:par>
                        <p:par>
                          <p:cTn id="103" fill="hold">
                            <p:stCondLst>
                              <p:cond delay="500"/>
                            </p:stCondLst>
                            <p:childTnLst>
                              <p:par>
                                <p:cTn id="104" presetID="22" presetClass="entr" presetSubtype="4" fill="hold" grpId="0" nodeType="afterEffect">
                                  <p:stCondLst>
                                    <p:cond delay="0"/>
                                  </p:stCondLst>
                                  <p:childTnLst>
                                    <p:set>
                                      <p:cBhvr>
                                        <p:cTn id="105" dur="1" fill="hold">
                                          <p:stCondLst>
                                            <p:cond delay="0"/>
                                          </p:stCondLst>
                                        </p:cTn>
                                        <p:tgtEl>
                                          <p:spTgt spid="182"/>
                                        </p:tgtEl>
                                        <p:attrNameLst>
                                          <p:attrName>style.visibility</p:attrName>
                                        </p:attrNameLst>
                                      </p:cBhvr>
                                      <p:to>
                                        <p:strVal val="visible"/>
                                      </p:to>
                                    </p:set>
                                    <p:animEffect transition="in" filter="wipe(down)">
                                      <p:cBhvr>
                                        <p:cTn id="106" dur="500"/>
                                        <p:tgtEl>
                                          <p:spTgt spid="182"/>
                                        </p:tgtEl>
                                      </p:cBhvr>
                                    </p:animEffect>
                                  </p:childTnLst>
                                </p:cTn>
                              </p:par>
                            </p:childTnLst>
                          </p:cTn>
                        </p:par>
                        <p:par>
                          <p:cTn id="107" fill="hold">
                            <p:stCondLst>
                              <p:cond delay="1000"/>
                            </p:stCondLst>
                            <p:childTnLst>
                              <p:par>
                                <p:cTn id="108" presetID="22" presetClass="entr" presetSubtype="1" fill="hold" nodeType="after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wipe(up)">
                                      <p:cBhvr>
                                        <p:cTn id="110" dur="500"/>
                                        <p:tgtEl>
                                          <p:spTgt spid="133"/>
                                        </p:tgtEl>
                                      </p:cBhvr>
                                    </p:animEffect>
                                  </p:childTnLst>
                                </p:cTn>
                              </p:par>
                            </p:childTnLst>
                          </p:cTn>
                        </p:par>
                        <p:par>
                          <p:cTn id="111" fill="hold">
                            <p:stCondLst>
                              <p:cond delay="1500"/>
                            </p:stCondLst>
                            <p:childTnLst>
                              <p:par>
                                <p:cTn id="112" presetID="22" presetClass="entr" presetSubtype="1" fill="hold" nodeType="afterEffect">
                                  <p:stCondLst>
                                    <p:cond delay="0"/>
                                  </p:stCondLst>
                                  <p:childTnLst>
                                    <p:set>
                                      <p:cBhvr>
                                        <p:cTn id="113" dur="1" fill="hold">
                                          <p:stCondLst>
                                            <p:cond delay="0"/>
                                          </p:stCondLst>
                                        </p:cTn>
                                        <p:tgtEl>
                                          <p:spTgt spid="173"/>
                                        </p:tgtEl>
                                        <p:attrNameLst>
                                          <p:attrName>style.visibility</p:attrName>
                                        </p:attrNameLst>
                                      </p:cBhvr>
                                      <p:to>
                                        <p:strVal val="visible"/>
                                      </p:to>
                                    </p:set>
                                    <p:animEffect transition="in" filter="wipe(up)">
                                      <p:cBhvr>
                                        <p:cTn id="114" dur="500"/>
                                        <p:tgtEl>
                                          <p:spTgt spid="1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183"/>
                                        </p:tgtEl>
                                        <p:attrNameLst>
                                          <p:attrName>style.visibility</p:attrName>
                                        </p:attrNameLst>
                                      </p:cBhvr>
                                      <p:to>
                                        <p:strVal val="visible"/>
                                      </p:to>
                                    </p:set>
                                    <p:animEffect transition="in" filter="wipe(down)">
                                      <p:cBhvr>
                                        <p:cTn id="119" dur="500"/>
                                        <p:tgtEl>
                                          <p:spTgt spid="183"/>
                                        </p:tgtEl>
                                      </p:cBhvr>
                                    </p:animEffect>
                                  </p:childTnLst>
                                </p:cTn>
                              </p:par>
                            </p:childTnLst>
                          </p:cTn>
                        </p:par>
                        <p:par>
                          <p:cTn id="120" fill="hold">
                            <p:stCondLst>
                              <p:cond delay="500"/>
                            </p:stCondLst>
                            <p:childTnLst>
                              <p:par>
                                <p:cTn id="121" presetID="22" presetClass="entr" presetSubtype="4" fill="hold" grpId="0" nodeType="afterEffect">
                                  <p:stCondLst>
                                    <p:cond delay="0"/>
                                  </p:stCondLst>
                                  <p:childTnLst>
                                    <p:set>
                                      <p:cBhvr>
                                        <p:cTn id="122" dur="1" fill="hold">
                                          <p:stCondLst>
                                            <p:cond delay="0"/>
                                          </p:stCondLst>
                                        </p:cTn>
                                        <p:tgtEl>
                                          <p:spTgt spid="112"/>
                                        </p:tgtEl>
                                        <p:attrNameLst>
                                          <p:attrName>style.visibility</p:attrName>
                                        </p:attrNameLst>
                                      </p:cBhvr>
                                      <p:to>
                                        <p:strVal val="visible"/>
                                      </p:to>
                                    </p:set>
                                    <p:animEffect transition="in" filter="wipe(down)">
                                      <p:cBhvr>
                                        <p:cTn id="123" dur="500"/>
                                        <p:tgtEl>
                                          <p:spTgt spid="112"/>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childTnLst>
                          </p:cTn>
                        </p:par>
                        <p:par>
                          <p:cTn id="129" fill="hold">
                            <p:stCondLst>
                              <p:cond delay="500"/>
                            </p:stCondLst>
                            <p:childTnLst>
                              <p:par>
                                <p:cTn id="130" presetID="22" presetClass="entr" presetSubtype="4" fill="hold" grpId="0" nodeType="afterEffect">
                                  <p:stCondLst>
                                    <p:cond delay="0"/>
                                  </p:stCondLst>
                                  <p:childTnLst>
                                    <p:set>
                                      <p:cBhvr>
                                        <p:cTn id="131" dur="1" fill="hold">
                                          <p:stCondLst>
                                            <p:cond delay="0"/>
                                          </p:stCondLst>
                                        </p:cTn>
                                        <p:tgtEl>
                                          <p:spTgt spid="130"/>
                                        </p:tgtEl>
                                        <p:attrNameLst>
                                          <p:attrName>style.visibility</p:attrName>
                                        </p:attrNameLst>
                                      </p:cBhvr>
                                      <p:to>
                                        <p:strVal val="visible"/>
                                      </p:to>
                                    </p:set>
                                    <p:animEffect transition="in" filter="wipe(down)">
                                      <p:cBhvr>
                                        <p:cTn id="132" dur="500"/>
                                        <p:tgtEl>
                                          <p:spTgt spid="130"/>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170"/>
                                        </p:tgtEl>
                                        <p:attrNameLst>
                                          <p:attrName>style.visibility</p:attrName>
                                        </p:attrNameLst>
                                      </p:cBhvr>
                                      <p:to>
                                        <p:strVal val="visible"/>
                                      </p:to>
                                    </p:set>
                                    <p:animEffect transition="in" filter="wipe(down)">
                                      <p:cBhvr>
                                        <p:cTn id="137" dur="500"/>
                                        <p:tgtEl>
                                          <p:spTgt spid="17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115"/>
                                        </p:tgtEl>
                                        <p:attrNameLst>
                                          <p:attrName>style.visibility</p:attrName>
                                        </p:attrNameLst>
                                      </p:cBhvr>
                                      <p:to>
                                        <p:strVal val="visible"/>
                                      </p:to>
                                    </p:set>
                                    <p:animEffect transition="in" filter="wipe(down)">
                                      <p:cBhvr>
                                        <p:cTn id="142" dur="500"/>
                                        <p:tgtEl>
                                          <p:spTgt spid="115"/>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117"/>
                                        </p:tgtEl>
                                        <p:attrNameLst>
                                          <p:attrName>style.visibility</p:attrName>
                                        </p:attrNameLst>
                                      </p:cBhvr>
                                      <p:to>
                                        <p:strVal val="visible"/>
                                      </p:to>
                                    </p:set>
                                    <p:animEffect transition="in" filter="wipe(down)">
                                      <p:cBhvr>
                                        <p:cTn id="147" dur="500"/>
                                        <p:tgtEl>
                                          <p:spTgt spid="117"/>
                                        </p:tgtEl>
                                      </p:cBhvr>
                                    </p:animEffect>
                                  </p:childTnLst>
                                </p:cTn>
                              </p:par>
                            </p:childTnLst>
                          </p:cTn>
                        </p:par>
                        <p:par>
                          <p:cTn id="148" fill="hold">
                            <p:stCondLst>
                              <p:cond delay="500"/>
                            </p:stCondLst>
                            <p:childTnLst>
                              <p:par>
                                <p:cTn id="149" presetID="22" presetClass="entr" presetSubtype="4" fill="hold" grpId="0" nodeType="afterEffect">
                                  <p:stCondLst>
                                    <p:cond delay="0"/>
                                  </p:stCondLst>
                                  <p:childTnLst>
                                    <p:set>
                                      <p:cBhvr>
                                        <p:cTn id="150" dur="1" fill="hold">
                                          <p:stCondLst>
                                            <p:cond delay="0"/>
                                          </p:stCondLst>
                                        </p:cTn>
                                        <p:tgtEl>
                                          <p:spTgt spid="178"/>
                                        </p:tgtEl>
                                        <p:attrNameLst>
                                          <p:attrName>style.visibility</p:attrName>
                                        </p:attrNameLst>
                                      </p:cBhvr>
                                      <p:to>
                                        <p:strVal val="visible"/>
                                      </p:to>
                                    </p:set>
                                    <p:animEffect transition="in" filter="wipe(down)">
                                      <p:cBhvr>
                                        <p:cTn id="151" dur="500"/>
                                        <p:tgtEl>
                                          <p:spTgt spid="178"/>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179"/>
                                        </p:tgtEl>
                                        <p:attrNameLst>
                                          <p:attrName>style.visibility</p:attrName>
                                        </p:attrNameLst>
                                      </p:cBhvr>
                                      <p:to>
                                        <p:strVal val="visible"/>
                                      </p:to>
                                    </p:set>
                                    <p:animEffect transition="in" filter="wipe(down)">
                                      <p:cBhvr>
                                        <p:cTn id="156" dur="500"/>
                                        <p:tgtEl>
                                          <p:spTgt spid="179"/>
                                        </p:tgtEl>
                                      </p:cBhvr>
                                    </p:animEffect>
                                  </p:childTnLst>
                                </p:cTn>
                              </p:par>
                            </p:childTnLst>
                          </p:cTn>
                        </p:par>
                        <p:par>
                          <p:cTn id="157" fill="hold">
                            <p:stCondLst>
                              <p:cond delay="500"/>
                            </p:stCondLst>
                            <p:childTnLst>
                              <p:par>
                                <p:cTn id="158" presetID="22" presetClass="entr" presetSubtype="1" fill="hold" nodeType="afterEffect">
                                  <p:stCondLst>
                                    <p:cond delay="0"/>
                                  </p:stCondLst>
                                  <p:childTnLst>
                                    <p:set>
                                      <p:cBhvr>
                                        <p:cTn id="159" dur="1" fill="hold">
                                          <p:stCondLst>
                                            <p:cond delay="0"/>
                                          </p:stCondLst>
                                        </p:cTn>
                                        <p:tgtEl>
                                          <p:spTgt spid="144"/>
                                        </p:tgtEl>
                                        <p:attrNameLst>
                                          <p:attrName>style.visibility</p:attrName>
                                        </p:attrNameLst>
                                      </p:cBhvr>
                                      <p:to>
                                        <p:strVal val="visible"/>
                                      </p:to>
                                    </p:set>
                                    <p:animEffect transition="in" filter="wipe(up)">
                                      <p:cBhvr>
                                        <p:cTn id="160" dur="500"/>
                                        <p:tgtEl>
                                          <p:spTgt spid="144"/>
                                        </p:tgtEl>
                                      </p:cBhvr>
                                    </p:animEffect>
                                  </p:childTnLst>
                                </p:cTn>
                              </p:par>
                            </p:childTnLst>
                          </p:cTn>
                        </p:par>
                        <p:par>
                          <p:cTn id="161" fill="hold">
                            <p:stCondLst>
                              <p:cond delay="1000"/>
                            </p:stCondLst>
                            <p:childTnLst>
                              <p:par>
                                <p:cTn id="162" presetID="22" presetClass="entr" presetSubtype="1" fill="hold" nodeType="afterEffect">
                                  <p:stCondLst>
                                    <p:cond delay="0"/>
                                  </p:stCondLst>
                                  <p:childTnLst>
                                    <p:set>
                                      <p:cBhvr>
                                        <p:cTn id="163" dur="1" fill="hold">
                                          <p:stCondLst>
                                            <p:cond delay="0"/>
                                          </p:stCondLst>
                                        </p:cTn>
                                        <p:tgtEl>
                                          <p:spTgt spid="176"/>
                                        </p:tgtEl>
                                        <p:attrNameLst>
                                          <p:attrName>style.visibility</p:attrName>
                                        </p:attrNameLst>
                                      </p:cBhvr>
                                      <p:to>
                                        <p:strVal val="visible"/>
                                      </p:to>
                                    </p:set>
                                    <p:animEffect transition="in" filter="wipe(up)">
                                      <p:cBhvr>
                                        <p:cTn id="164" dur="500"/>
                                        <p:tgtEl>
                                          <p:spTgt spid="176"/>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180"/>
                                        </p:tgtEl>
                                        <p:attrNameLst>
                                          <p:attrName>style.visibility</p:attrName>
                                        </p:attrNameLst>
                                      </p:cBhvr>
                                      <p:to>
                                        <p:strVal val="visible"/>
                                      </p:to>
                                    </p:set>
                                    <p:animEffect transition="in" filter="wipe(down)">
                                      <p:cBhvr>
                                        <p:cTn id="169" dur="500"/>
                                        <p:tgtEl>
                                          <p:spTgt spid="180"/>
                                        </p:tgtEl>
                                      </p:cBhvr>
                                    </p:animEffec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171"/>
                                        </p:tgtEl>
                                        <p:attrNameLst>
                                          <p:attrName>style.visibility</p:attrName>
                                        </p:attrNameLst>
                                      </p:cBhvr>
                                      <p:to>
                                        <p:strVal val="visible"/>
                                      </p:to>
                                    </p:set>
                                    <p:animEffect transition="in" filter="wipe(down)">
                                      <p:cBhvr>
                                        <p:cTn id="173" dur="500"/>
                                        <p:tgtEl>
                                          <p:spTgt spid="171"/>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186"/>
                                        </p:tgtEl>
                                        <p:attrNameLst>
                                          <p:attrName>style.visibility</p:attrName>
                                        </p:attrNameLst>
                                      </p:cBhvr>
                                      <p:to>
                                        <p:strVal val="visible"/>
                                      </p:to>
                                    </p:set>
                                    <p:animEffect transition="in" filter="wipe(down)">
                                      <p:cBhvr>
                                        <p:cTn id="178" dur="500"/>
                                        <p:tgtEl>
                                          <p:spTgt spid="186"/>
                                        </p:tgtEl>
                                      </p:cBhvr>
                                    </p:animEffec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131"/>
                                        </p:tgtEl>
                                        <p:attrNameLst>
                                          <p:attrName>style.visibility</p:attrName>
                                        </p:attrNameLst>
                                      </p:cBhvr>
                                      <p:to>
                                        <p:strVal val="visible"/>
                                      </p:to>
                                    </p:set>
                                    <p:animEffect transition="in" filter="wipe(down)">
                                      <p:cBhvr>
                                        <p:cTn id="182" dur="500"/>
                                        <p:tgtEl>
                                          <p:spTgt spid="131"/>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nodeType="clickEffect">
                                  <p:stCondLst>
                                    <p:cond delay="0"/>
                                  </p:stCondLst>
                                  <p:childTnLst>
                                    <p:set>
                                      <p:cBhvr>
                                        <p:cTn id="186" dur="1" fill="hold">
                                          <p:stCondLst>
                                            <p:cond delay="0"/>
                                          </p:stCondLst>
                                        </p:cTn>
                                        <p:tgtEl>
                                          <p:spTgt spid="123"/>
                                        </p:tgtEl>
                                        <p:attrNameLst>
                                          <p:attrName>style.visibility</p:attrName>
                                        </p:attrNameLst>
                                      </p:cBhvr>
                                      <p:to>
                                        <p:strVal val="visible"/>
                                      </p:to>
                                    </p:set>
                                    <p:animEffect transition="in" filter="wipe(down)">
                                      <p:cBhvr>
                                        <p:cTn id="187" dur="500"/>
                                        <p:tgtEl>
                                          <p:spTgt spid="123"/>
                                        </p:tgtEl>
                                      </p:cBhvr>
                                    </p:animEffect>
                                  </p:childTnLst>
                                </p:cTn>
                              </p:par>
                            </p:childTnLst>
                          </p:cTn>
                        </p:par>
                        <p:par>
                          <p:cTn id="188" fill="hold">
                            <p:stCondLst>
                              <p:cond delay="500"/>
                            </p:stCondLst>
                            <p:childTnLst>
                              <p:par>
                                <p:cTn id="189" presetID="22" presetClass="entr" presetSubtype="4" fill="hold" grpId="0" nodeType="afterEffect">
                                  <p:stCondLst>
                                    <p:cond delay="0"/>
                                  </p:stCondLst>
                                  <p:childTnLst>
                                    <p:set>
                                      <p:cBhvr>
                                        <p:cTn id="190" dur="1" fill="hold">
                                          <p:stCondLst>
                                            <p:cond delay="0"/>
                                          </p:stCondLst>
                                        </p:cTn>
                                        <p:tgtEl>
                                          <p:spTgt spid="111"/>
                                        </p:tgtEl>
                                        <p:attrNameLst>
                                          <p:attrName>style.visibility</p:attrName>
                                        </p:attrNameLst>
                                      </p:cBhvr>
                                      <p:to>
                                        <p:strVal val="visible"/>
                                      </p:to>
                                    </p:set>
                                    <p:animEffect transition="in" filter="wipe(down)">
                                      <p:cBhvr>
                                        <p:cTn id="191" dur="500"/>
                                        <p:tgtEl>
                                          <p:spTgt spid="111"/>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165"/>
                                        </p:tgtEl>
                                        <p:attrNameLst>
                                          <p:attrName>style.visibility</p:attrName>
                                        </p:attrNameLst>
                                      </p:cBhvr>
                                      <p:to>
                                        <p:strVal val="visible"/>
                                      </p:to>
                                    </p:set>
                                    <p:animEffect transition="in" filter="wipe(down)">
                                      <p:cBhvr>
                                        <p:cTn id="196" dur="500"/>
                                        <p:tgtEl>
                                          <p:spTgt spid="165"/>
                                        </p:tgtEl>
                                      </p:cBhvr>
                                    </p:animEffect>
                                  </p:childTnLst>
                                </p:cTn>
                              </p:par>
                            </p:childTnLst>
                          </p:cTn>
                        </p:par>
                        <p:par>
                          <p:cTn id="197" fill="hold">
                            <p:stCondLst>
                              <p:cond delay="500"/>
                            </p:stCondLst>
                            <p:childTnLst>
                              <p:par>
                                <p:cTn id="198" presetID="22" presetClass="entr" presetSubtype="4" fill="hold" grpId="0" nodeType="afterEffect">
                                  <p:stCondLst>
                                    <p:cond delay="0"/>
                                  </p:stCondLst>
                                  <p:childTnLst>
                                    <p:set>
                                      <p:cBhvr>
                                        <p:cTn id="199" dur="1" fill="hold">
                                          <p:stCondLst>
                                            <p:cond delay="0"/>
                                          </p:stCondLst>
                                        </p:cTn>
                                        <p:tgtEl>
                                          <p:spTgt spid="132"/>
                                        </p:tgtEl>
                                        <p:attrNameLst>
                                          <p:attrName>style.visibility</p:attrName>
                                        </p:attrNameLst>
                                      </p:cBhvr>
                                      <p:to>
                                        <p:strVal val="visible"/>
                                      </p:to>
                                    </p:set>
                                    <p:animEffect transition="in" filter="wipe(down)">
                                      <p:cBhvr>
                                        <p:cTn id="200" dur="500"/>
                                        <p:tgtEl>
                                          <p:spTgt spid="132"/>
                                        </p:tgtEl>
                                      </p:cBhvr>
                                    </p:animEffect>
                                  </p:childTnLst>
                                </p:cTn>
                              </p:par>
                            </p:childTnLst>
                          </p:cTn>
                        </p:par>
                        <p:par>
                          <p:cTn id="201" fill="hold">
                            <p:stCondLst>
                              <p:cond delay="1000"/>
                            </p:stCondLst>
                            <p:childTnLst>
                              <p:par>
                                <p:cTn id="202" presetID="22" presetClass="entr" presetSubtype="1" fill="hold" nodeType="afterEffect">
                                  <p:stCondLst>
                                    <p:cond delay="0"/>
                                  </p:stCondLst>
                                  <p:childTnLst>
                                    <p:set>
                                      <p:cBhvr>
                                        <p:cTn id="203" dur="1" fill="hold">
                                          <p:stCondLst>
                                            <p:cond delay="0"/>
                                          </p:stCondLst>
                                        </p:cTn>
                                        <p:tgtEl>
                                          <p:spTgt spid="151"/>
                                        </p:tgtEl>
                                        <p:attrNameLst>
                                          <p:attrName>style.visibility</p:attrName>
                                        </p:attrNameLst>
                                      </p:cBhvr>
                                      <p:to>
                                        <p:strVal val="visible"/>
                                      </p:to>
                                    </p:set>
                                    <p:animEffect transition="in" filter="wipe(up)">
                                      <p:cBhvr>
                                        <p:cTn id="204" dur="500"/>
                                        <p:tgtEl>
                                          <p:spTgt spid="151"/>
                                        </p:tgtEl>
                                      </p:cBhvr>
                                    </p:animEffect>
                                  </p:childTnLst>
                                </p:cTn>
                              </p:par>
                            </p:childTnLst>
                          </p:cTn>
                        </p:par>
                        <p:par>
                          <p:cTn id="205" fill="hold">
                            <p:stCondLst>
                              <p:cond delay="1500"/>
                            </p:stCondLst>
                            <p:childTnLst>
                              <p:par>
                                <p:cTn id="206" presetID="22" presetClass="entr" presetSubtype="1" fill="hold" nodeType="afterEffect">
                                  <p:stCondLst>
                                    <p:cond delay="0"/>
                                  </p:stCondLst>
                                  <p:childTnLst>
                                    <p:set>
                                      <p:cBhvr>
                                        <p:cTn id="207" dur="1" fill="hold">
                                          <p:stCondLst>
                                            <p:cond delay="0"/>
                                          </p:stCondLst>
                                        </p:cTn>
                                        <p:tgtEl>
                                          <p:spTgt spid="177"/>
                                        </p:tgtEl>
                                        <p:attrNameLst>
                                          <p:attrName>style.visibility</p:attrName>
                                        </p:attrNameLst>
                                      </p:cBhvr>
                                      <p:to>
                                        <p:strVal val="visible"/>
                                      </p:to>
                                    </p:set>
                                    <p:animEffect transition="in" filter="wipe(up)">
                                      <p:cBhvr>
                                        <p:cTn id="208"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88" grpId="0" animBg="1" autoUpdateAnimBg="0"/>
      <p:bldP spid="110" grpId="0" autoUpdateAnimBg="0"/>
      <p:bldP spid="111" grpId="0" autoUpdateAnimBg="0"/>
      <p:bldP spid="112" grpId="0" autoUpdateAnimBg="0"/>
      <p:bldP spid="113" grpId="0" autoUpdateAnimBg="0"/>
      <p:bldP spid="114" grpId="0" autoUpdateAnimBg="0"/>
      <p:bldP spid="115" grpId="0" autoUpdateAnimBg="0"/>
      <p:bldP spid="116" grpId="0" autoUpdateAnimBg="0"/>
      <p:bldP spid="117" grpId="0" animBg="1"/>
      <p:bldP spid="118" grpId="0" animBg="1"/>
      <p:bldP spid="127" grpId="0" autoUpdateAnimBg="0"/>
      <p:bldP spid="128" grpId="0" autoUpdateAnimBg="0"/>
      <p:bldP spid="129" grpId="0" autoUpdateAnimBg="0"/>
      <p:bldP spid="130" grpId="0" autoUpdateAnimBg="0"/>
      <p:bldP spid="131" grpId="0" autoUpdateAnimBg="0"/>
      <p:bldP spid="132" grpId="0" autoUpdateAnimBg="0"/>
      <p:bldP spid="168" grpId="0" autoUpdateAnimBg="0"/>
      <p:bldP spid="169" grpId="0" autoUpdateAnimBg="0"/>
      <p:bldP spid="170" grpId="0" autoUpdateAnimBg="0"/>
      <p:bldP spid="171" grpId="0" autoUpdateAnimBg="0"/>
      <p:bldP spid="172" grpId="0" animBg="1"/>
      <p:bldP spid="178" grpId="0" autoUpdateAnimBg="0"/>
      <p:bldP spid="179" grpId="0" autoUpdateAnimBg="0"/>
      <p:bldP spid="180" grpId="0" animBg="1"/>
      <p:bldP spid="181" grpId="0" autoUpdateAnimBg="0"/>
      <p:bldP spid="182" grpId="0" autoUpdateAnimBg="0"/>
      <p:bldP spid="183" grpId="0" animBg="1"/>
      <p:bldP spid="184" grpId="0" animBg="1"/>
      <p:bldP spid="185" grpId="0" animBg="1"/>
      <p:bldP spid="186" grpId="0" animBg="1"/>
      <p:bldP spid="18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8D936C57-ED81-42F0-A41F-04730354B452}" type="slidenum">
              <a:rPr lang="en-US" altLang="zh-CN" sz="1400" b="0" smtClean="0">
                <a:latin typeface="Times New Roman" pitchFamily="18" charset="0"/>
              </a:rPr>
              <a:pPr eaLnBrk="1" hangingPunct="1"/>
              <a:t>54</a:t>
            </a:fld>
            <a:endParaRPr lang="en-US" altLang="zh-CN" sz="1400" b="0" smtClean="0">
              <a:latin typeface="Times New Roman" pitchFamily="18" charset="0"/>
            </a:endParaRPr>
          </a:p>
        </p:txBody>
      </p:sp>
      <p:sp>
        <p:nvSpPr>
          <p:cNvPr id="49155" name="Rectangle 2"/>
          <p:cNvSpPr>
            <a:spLocks noGrp="1" noChangeArrowheads="1"/>
          </p:cNvSpPr>
          <p:nvPr>
            <p:ph type="title"/>
          </p:nvPr>
        </p:nvSpPr>
        <p:spPr/>
        <p:txBody>
          <a:bodyPr/>
          <a:lstStyle/>
          <a:p>
            <a:pPr eaLnBrk="1" hangingPunct="1"/>
            <a:r>
              <a:rPr lang="zh-CN" altLang="en-US" smtClean="0">
                <a:latin typeface="宋体" pitchFamily="2" charset="-122"/>
              </a:rPr>
              <a:t>表达式的有向非循环图</a:t>
            </a:r>
            <a:r>
              <a:rPr lang="en-US" altLang="zh-CN" smtClean="0">
                <a:latin typeface="宋体" pitchFamily="2" charset="-122"/>
              </a:rPr>
              <a:t>(</a:t>
            </a:r>
            <a:r>
              <a:rPr lang="en-US" altLang="zh-CN" smtClean="0">
                <a:latin typeface="Verdana" pitchFamily="34" charset="0"/>
              </a:rPr>
              <a:t>dag</a:t>
            </a:r>
            <a:r>
              <a:rPr lang="en-US" altLang="zh-CN" smtClean="0">
                <a:latin typeface="宋体" pitchFamily="2" charset="-122"/>
              </a:rPr>
              <a:t>)</a:t>
            </a:r>
          </a:p>
        </p:txBody>
      </p:sp>
      <p:sp>
        <p:nvSpPr>
          <p:cNvPr id="234499" name="Rectangle 3"/>
          <p:cNvSpPr>
            <a:spLocks noGrp="1" noChangeArrowheads="1"/>
          </p:cNvSpPr>
          <p:nvPr>
            <p:ph type="body" idx="1"/>
          </p:nvPr>
        </p:nvSpPr>
        <p:spPr>
          <a:xfrm>
            <a:off x="412750" y="1371600"/>
            <a:ext cx="8335963" cy="5257800"/>
          </a:xfrm>
        </p:spPr>
        <p:txBody>
          <a:bodyPr/>
          <a:lstStyle/>
          <a:p>
            <a:pPr eaLnBrk="1" hangingPunct="1"/>
            <a:r>
              <a:rPr lang="en-US" altLang="zh-CN" smtClean="0">
                <a:latin typeface="Verdana" pitchFamily="34" charset="0"/>
                <a:ea typeface="华文彩云" pitchFamily="2" charset="-122"/>
              </a:rPr>
              <a:t>dag</a:t>
            </a:r>
            <a:r>
              <a:rPr lang="zh-CN" altLang="en-US" smtClean="0">
                <a:latin typeface="宋体" pitchFamily="2" charset="-122"/>
              </a:rPr>
              <a:t>与语法树相同的地方：</a:t>
            </a:r>
          </a:p>
          <a:p>
            <a:pPr lvl="1" eaLnBrk="1" hangingPunct="1"/>
            <a:r>
              <a:rPr lang="zh-CN" altLang="en-US" smtClean="0">
                <a:latin typeface="宋体" pitchFamily="2" charset="-122"/>
              </a:rPr>
              <a:t>表达式的每一个子表达式都有一个结点</a:t>
            </a:r>
          </a:p>
          <a:p>
            <a:pPr lvl="1" eaLnBrk="1" hangingPunct="1"/>
            <a:r>
              <a:rPr lang="zh-CN" altLang="en-US" smtClean="0">
                <a:latin typeface="宋体" pitchFamily="2" charset="-122"/>
              </a:rPr>
              <a:t>一个内部结点表示一个运算符号，且它的子结点表示它的运算分量。</a:t>
            </a:r>
          </a:p>
          <a:p>
            <a:pPr eaLnBrk="1" hangingPunct="1"/>
            <a:r>
              <a:rPr lang="en-US" altLang="zh-CN" smtClean="0">
                <a:latin typeface="Verdana" pitchFamily="34" charset="0"/>
              </a:rPr>
              <a:t>dag</a:t>
            </a:r>
            <a:r>
              <a:rPr lang="zh-CN" altLang="en-US" smtClean="0">
                <a:latin typeface="宋体" pitchFamily="2" charset="-122"/>
              </a:rPr>
              <a:t>与语法树不同的地方：</a:t>
            </a:r>
          </a:p>
          <a:p>
            <a:pPr lvl="1" eaLnBrk="1" hangingPunct="1"/>
            <a:r>
              <a:rPr lang="en-US" altLang="zh-CN" smtClean="0">
                <a:latin typeface="Verdana" pitchFamily="34" charset="0"/>
              </a:rPr>
              <a:t>dag</a:t>
            </a:r>
            <a:r>
              <a:rPr lang="zh-CN" altLang="en-US" smtClean="0">
                <a:latin typeface="宋体" pitchFamily="2" charset="-122"/>
              </a:rPr>
              <a:t>中，对应一个公共子表达式的结点具有多个父结点</a:t>
            </a:r>
          </a:p>
          <a:p>
            <a:pPr lvl="1" eaLnBrk="1" hangingPunct="1"/>
            <a:r>
              <a:rPr lang="zh-CN" altLang="en-US" smtClean="0">
                <a:latin typeface="宋体" pitchFamily="2" charset="-122"/>
              </a:rPr>
              <a:t>语法树中，公共子表达式被表示为重复的子树</a:t>
            </a:r>
          </a:p>
          <a:p>
            <a:pPr eaLnBrk="1" hangingPunct="1"/>
            <a:r>
              <a:rPr lang="zh-CN" altLang="en-US" smtClean="0">
                <a:latin typeface="宋体" pitchFamily="2" charset="-122"/>
              </a:rPr>
              <a:t>为表达式创建</a:t>
            </a:r>
            <a:r>
              <a:rPr lang="en-US" altLang="zh-CN" smtClean="0">
                <a:latin typeface="Verdana" pitchFamily="34" charset="0"/>
              </a:rPr>
              <a:t>dag</a:t>
            </a:r>
            <a:r>
              <a:rPr lang="zh-CN" altLang="en-US" smtClean="0">
                <a:latin typeface="宋体" pitchFamily="2" charset="-122"/>
              </a:rPr>
              <a:t>的函数</a:t>
            </a:r>
            <a:r>
              <a:rPr lang="en-US" altLang="zh-CN" smtClean="0">
                <a:latin typeface="Times New Roman" pitchFamily="18" charset="0"/>
              </a:rPr>
              <a:t>makenode</a:t>
            </a:r>
            <a:r>
              <a:rPr lang="zh-CN" altLang="en-US" smtClean="0">
                <a:latin typeface="宋体" pitchFamily="2" charset="-122"/>
              </a:rPr>
              <a:t>和</a:t>
            </a:r>
            <a:r>
              <a:rPr lang="en-US" altLang="zh-CN" smtClean="0">
                <a:latin typeface="Times New Roman" pitchFamily="18" charset="0"/>
              </a:rPr>
              <a:t>makeleaf</a:t>
            </a:r>
          </a:p>
          <a:p>
            <a:pPr lvl="1" eaLnBrk="1" hangingPunct="1"/>
            <a:r>
              <a:rPr lang="zh-CN" altLang="en-US" smtClean="0">
                <a:latin typeface="宋体" pitchFamily="2" charset="-122"/>
              </a:rPr>
              <a:t>建立新结点之前先检查是否已经存在一个相同的结点</a:t>
            </a:r>
          </a:p>
          <a:p>
            <a:pPr lvl="1" eaLnBrk="1" hangingPunct="1"/>
            <a:r>
              <a:rPr lang="zh-CN" altLang="en-US" smtClean="0">
                <a:latin typeface="宋体" pitchFamily="2" charset="-122"/>
              </a:rPr>
              <a:t>若已存在，返回一个指向先前已构造好的结点的指针；</a:t>
            </a:r>
          </a:p>
          <a:p>
            <a:pPr lvl="1" eaLnBrk="1" hangingPunct="1"/>
            <a:r>
              <a:rPr lang="zh-CN" altLang="en-US" smtClean="0">
                <a:latin typeface="宋体" pitchFamily="2" charset="-122"/>
              </a:rPr>
              <a:t>否则，创建一个新结点，返回指向新结点的指针。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wipe(up)">
                                      <p:cBhvr>
                                        <p:cTn id="7" dur="500"/>
                                        <p:tgtEl>
                                          <p:spTgt spid="23449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4499">
                                            <p:txEl>
                                              <p:pRg st="1" end="1"/>
                                            </p:txEl>
                                          </p:spTgt>
                                        </p:tgtEl>
                                        <p:attrNameLst>
                                          <p:attrName>style.visibility</p:attrName>
                                        </p:attrNameLst>
                                      </p:cBhvr>
                                      <p:to>
                                        <p:strVal val="visible"/>
                                      </p:to>
                                    </p:set>
                                    <p:animEffect transition="in" filter="wipe(up)">
                                      <p:cBhvr>
                                        <p:cTn id="11" dur="500"/>
                                        <p:tgtEl>
                                          <p:spTgt spid="23449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4499">
                                            <p:txEl>
                                              <p:pRg st="2" end="2"/>
                                            </p:txEl>
                                          </p:spTgt>
                                        </p:tgtEl>
                                        <p:attrNameLst>
                                          <p:attrName>style.visibility</p:attrName>
                                        </p:attrNameLst>
                                      </p:cBhvr>
                                      <p:to>
                                        <p:strVal val="visible"/>
                                      </p:to>
                                    </p:set>
                                    <p:animEffect transition="in" filter="wipe(up)">
                                      <p:cBhvr>
                                        <p:cTn id="15" dur="500"/>
                                        <p:tgtEl>
                                          <p:spTgt spid="2344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34499">
                                            <p:txEl>
                                              <p:pRg st="3" end="3"/>
                                            </p:txEl>
                                          </p:spTgt>
                                        </p:tgtEl>
                                        <p:attrNameLst>
                                          <p:attrName>style.visibility</p:attrName>
                                        </p:attrNameLst>
                                      </p:cBhvr>
                                      <p:to>
                                        <p:strVal val="visible"/>
                                      </p:to>
                                    </p:set>
                                    <p:animEffect transition="in" filter="wipe(up)">
                                      <p:cBhvr>
                                        <p:cTn id="20" dur="500"/>
                                        <p:tgtEl>
                                          <p:spTgt spid="234499">
                                            <p:txEl>
                                              <p:pRg st="3" end="3"/>
                                            </p:txEl>
                                          </p:spTgt>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34499">
                                            <p:txEl>
                                              <p:pRg st="4" end="4"/>
                                            </p:txEl>
                                          </p:spTgt>
                                        </p:tgtEl>
                                        <p:attrNameLst>
                                          <p:attrName>style.visibility</p:attrName>
                                        </p:attrNameLst>
                                      </p:cBhvr>
                                      <p:to>
                                        <p:strVal val="visible"/>
                                      </p:to>
                                    </p:set>
                                    <p:animEffect transition="in" filter="wipe(up)">
                                      <p:cBhvr>
                                        <p:cTn id="24" dur="500"/>
                                        <p:tgtEl>
                                          <p:spTgt spid="234499">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34499">
                                            <p:txEl>
                                              <p:pRg st="5" end="5"/>
                                            </p:txEl>
                                          </p:spTgt>
                                        </p:tgtEl>
                                        <p:attrNameLst>
                                          <p:attrName>style.visibility</p:attrName>
                                        </p:attrNameLst>
                                      </p:cBhvr>
                                      <p:to>
                                        <p:strVal val="visible"/>
                                      </p:to>
                                    </p:set>
                                    <p:animEffect transition="in" filter="wipe(up)">
                                      <p:cBhvr>
                                        <p:cTn id="28" dur="500"/>
                                        <p:tgtEl>
                                          <p:spTgt spid="23449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34499">
                                            <p:txEl>
                                              <p:pRg st="6" end="6"/>
                                            </p:txEl>
                                          </p:spTgt>
                                        </p:tgtEl>
                                        <p:attrNameLst>
                                          <p:attrName>style.visibility</p:attrName>
                                        </p:attrNameLst>
                                      </p:cBhvr>
                                      <p:to>
                                        <p:strVal val="visible"/>
                                      </p:to>
                                    </p:set>
                                    <p:animEffect transition="in" filter="wipe(up)">
                                      <p:cBhvr>
                                        <p:cTn id="33" dur="500"/>
                                        <p:tgtEl>
                                          <p:spTgt spid="234499">
                                            <p:txEl>
                                              <p:pRg st="6" end="6"/>
                                            </p:txEl>
                                          </p:spTgt>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34499">
                                            <p:txEl>
                                              <p:pRg st="7" end="7"/>
                                            </p:txEl>
                                          </p:spTgt>
                                        </p:tgtEl>
                                        <p:attrNameLst>
                                          <p:attrName>style.visibility</p:attrName>
                                        </p:attrNameLst>
                                      </p:cBhvr>
                                      <p:to>
                                        <p:strVal val="visible"/>
                                      </p:to>
                                    </p:set>
                                    <p:animEffect transition="in" filter="wipe(up)">
                                      <p:cBhvr>
                                        <p:cTn id="37" dur="500"/>
                                        <p:tgtEl>
                                          <p:spTgt spid="234499">
                                            <p:txEl>
                                              <p:pRg st="7" end="7"/>
                                            </p:txEl>
                                          </p:spTgt>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234499">
                                            <p:txEl>
                                              <p:pRg st="8" end="8"/>
                                            </p:txEl>
                                          </p:spTgt>
                                        </p:tgtEl>
                                        <p:attrNameLst>
                                          <p:attrName>style.visibility</p:attrName>
                                        </p:attrNameLst>
                                      </p:cBhvr>
                                      <p:to>
                                        <p:strVal val="visible"/>
                                      </p:to>
                                    </p:set>
                                    <p:animEffect transition="in" filter="wipe(up)">
                                      <p:cBhvr>
                                        <p:cTn id="41" dur="500"/>
                                        <p:tgtEl>
                                          <p:spTgt spid="234499">
                                            <p:txEl>
                                              <p:pRg st="8" end="8"/>
                                            </p:txEl>
                                          </p:spTgt>
                                        </p:tgtEl>
                                      </p:cBhvr>
                                    </p:animEffect>
                                  </p:childTnLst>
                                </p:cTn>
                              </p:par>
                            </p:childTnLst>
                          </p:cTn>
                        </p:par>
                        <p:par>
                          <p:cTn id="42" fill="hold" nodeType="afterGroup">
                            <p:stCondLst>
                              <p:cond delay="1500"/>
                            </p:stCondLst>
                            <p:childTnLst>
                              <p:par>
                                <p:cTn id="43" presetID="22" presetClass="entr" presetSubtype="1" fill="hold" grpId="0" nodeType="afterEffect">
                                  <p:stCondLst>
                                    <p:cond delay="0"/>
                                  </p:stCondLst>
                                  <p:childTnLst>
                                    <p:set>
                                      <p:cBhvr>
                                        <p:cTn id="44" dur="1" fill="hold">
                                          <p:stCondLst>
                                            <p:cond delay="0"/>
                                          </p:stCondLst>
                                        </p:cTn>
                                        <p:tgtEl>
                                          <p:spTgt spid="234499">
                                            <p:txEl>
                                              <p:pRg st="9" end="9"/>
                                            </p:txEl>
                                          </p:spTgt>
                                        </p:tgtEl>
                                        <p:attrNameLst>
                                          <p:attrName>style.visibility</p:attrName>
                                        </p:attrNameLst>
                                      </p:cBhvr>
                                      <p:to>
                                        <p:strVal val="visible"/>
                                      </p:to>
                                    </p:set>
                                    <p:animEffect transition="in" filter="wipe(up)">
                                      <p:cBhvr>
                                        <p:cTn id="45" dur="500"/>
                                        <p:tgtEl>
                                          <p:spTgt spid="2344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uiExpand="1" build="p" bldLvl="2"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55</a:t>
            </a:fld>
            <a:endParaRPr lang="en-US" altLang="zh-CN"/>
          </a:p>
        </p:txBody>
      </p:sp>
      <p:sp>
        <p:nvSpPr>
          <p:cNvPr id="3" name="Rectangle 2"/>
          <p:cNvSpPr>
            <a:spLocks noChangeArrowheads="1"/>
          </p:cNvSpPr>
          <p:nvPr/>
        </p:nvSpPr>
        <p:spPr bwMode="auto">
          <a:xfrm>
            <a:off x="609600" y="152400"/>
            <a:ext cx="8335963" cy="762000"/>
          </a:xfrm>
          <a:prstGeom prst="rect">
            <a:avLst/>
          </a:prstGeom>
          <a:noFill/>
          <a:ln w="9525">
            <a:noFill/>
            <a:miter lim="800000"/>
            <a:headEnd/>
            <a:tailEnd/>
          </a:ln>
        </p:spPr>
        <p:txBody>
          <a:bodyPr anchor="ctr"/>
          <a:lstStyle/>
          <a:p>
            <a:r>
              <a:rPr lang="zh-CN" altLang="en-US" sz="4000">
                <a:solidFill>
                  <a:srgbClr val="FF3300"/>
                </a:solidFill>
                <a:latin typeface="黑体" pitchFamily="2" charset="-122"/>
              </a:rPr>
              <a:t>实现方法（</a:t>
            </a:r>
            <a:r>
              <a:rPr lang="en-US" altLang="zh-CN" sz="4000">
                <a:solidFill>
                  <a:srgbClr val="FF3300"/>
                </a:solidFill>
                <a:latin typeface="黑体" pitchFamily="2" charset="-122"/>
              </a:rPr>
              <a:t>Fortran</a:t>
            </a:r>
            <a:r>
              <a:rPr lang="zh-CN" altLang="en-US" sz="4000">
                <a:solidFill>
                  <a:srgbClr val="FF3300"/>
                </a:solidFill>
                <a:latin typeface="黑体" pitchFamily="2" charset="-122"/>
              </a:rPr>
              <a:t>语言）</a:t>
            </a:r>
          </a:p>
        </p:txBody>
      </p:sp>
      <p:sp>
        <p:nvSpPr>
          <p:cNvPr id="4" name="Rectangle 3"/>
          <p:cNvSpPr>
            <a:spLocks noChangeArrowheads="1"/>
          </p:cNvSpPr>
          <p:nvPr/>
        </p:nvSpPr>
        <p:spPr bwMode="auto">
          <a:xfrm>
            <a:off x="609600" y="990600"/>
            <a:ext cx="8335963" cy="13716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lang="zh-CN" altLang="en-US" dirty="0">
                <a:latin typeface="黑体" pitchFamily="2" charset="-122"/>
              </a:rPr>
              <a:t>结点用记录实现，并存于数组中，用数组下标来引用一个结点，下标叫做它的值编号</a:t>
            </a:r>
          </a:p>
          <a:p>
            <a:pPr marL="342900" indent="-342900">
              <a:spcBef>
                <a:spcPct val="20000"/>
              </a:spcBef>
              <a:buClr>
                <a:schemeClr val="accent1"/>
              </a:buClr>
              <a:buSzPct val="70000"/>
              <a:buFont typeface="Monotype Sorts" pitchFamily="2" charset="2"/>
              <a:buChar char="n"/>
            </a:pPr>
            <a:r>
              <a:rPr lang="zh-CN" altLang="en-US" dirty="0">
                <a:latin typeface="黑体" pitchFamily="2" charset="-122"/>
              </a:rPr>
              <a:t>例：</a:t>
            </a:r>
          </a:p>
        </p:txBody>
      </p:sp>
      <p:sp>
        <p:nvSpPr>
          <p:cNvPr id="5" name="Text Box 4"/>
          <p:cNvSpPr txBox="1">
            <a:spLocks noChangeArrowheads="1"/>
          </p:cNvSpPr>
          <p:nvPr/>
        </p:nvSpPr>
        <p:spPr bwMode="auto">
          <a:xfrm>
            <a:off x="1676400" y="1828800"/>
            <a:ext cx="1524000" cy="1348061"/>
          </a:xfrm>
          <a:prstGeom prst="rect">
            <a:avLst/>
          </a:prstGeom>
          <a:noFill/>
          <a:ln w="9525">
            <a:noFill/>
            <a:miter lim="800000"/>
            <a:headEnd/>
            <a:tailEnd/>
          </a:ln>
        </p:spPr>
        <p:txBody>
          <a:bodyPr>
            <a:spAutoFit/>
          </a:bodyPr>
          <a:lstStyle/>
          <a:p>
            <a:pPr>
              <a:spcBef>
                <a:spcPct val="50000"/>
              </a:spcBef>
            </a:pPr>
            <a:r>
              <a:rPr lang="zh-CN" altLang="en-US" dirty="0">
                <a:latin typeface="+mn-ea"/>
                <a:ea typeface="+mn-ea"/>
              </a:rPr>
              <a:t>赋值语句</a:t>
            </a:r>
          </a:p>
          <a:p>
            <a:pPr>
              <a:spcBef>
                <a:spcPct val="20000"/>
              </a:spcBef>
            </a:pPr>
            <a:endParaRPr lang="zh-CN" altLang="en-US" b="0" dirty="0">
              <a:latin typeface="Times New Roman" pitchFamily="18" charset="0"/>
              <a:ea typeface="宋体" pitchFamily="2" charset="-122"/>
            </a:endParaRPr>
          </a:p>
          <a:p>
            <a:pPr>
              <a:spcBef>
                <a:spcPct val="20000"/>
              </a:spcBef>
            </a:pPr>
            <a:r>
              <a:rPr lang="en-US" altLang="zh-CN" dirty="0" err="1">
                <a:ea typeface="宋体" pitchFamily="2" charset="-122"/>
              </a:rPr>
              <a:t>i</a:t>
            </a:r>
            <a:r>
              <a:rPr lang="en-US" altLang="zh-CN" dirty="0">
                <a:ea typeface="宋体" pitchFamily="2" charset="-122"/>
              </a:rPr>
              <a:t>:=i+10</a:t>
            </a:r>
          </a:p>
        </p:txBody>
      </p:sp>
      <p:grpSp>
        <p:nvGrpSpPr>
          <p:cNvPr id="6" name="Group 5"/>
          <p:cNvGrpSpPr>
            <a:grpSpLocks/>
          </p:cNvGrpSpPr>
          <p:nvPr/>
        </p:nvGrpSpPr>
        <p:grpSpPr bwMode="auto">
          <a:xfrm>
            <a:off x="3200400" y="1828800"/>
            <a:ext cx="2133600" cy="1990725"/>
            <a:chOff x="1968" y="1248"/>
            <a:chExt cx="1344" cy="1254"/>
          </a:xfrm>
        </p:grpSpPr>
        <p:sp>
          <p:nvSpPr>
            <p:cNvPr id="7" name="Text Box 6"/>
            <p:cNvSpPr txBox="1">
              <a:spLocks noChangeArrowheads="1"/>
            </p:cNvSpPr>
            <p:nvPr/>
          </p:nvSpPr>
          <p:spPr bwMode="auto">
            <a:xfrm>
              <a:off x="1968" y="1248"/>
              <a:ext cx="1344" cy="1254"/>
            </a:xfrm>
            <a:prstGeom prst="rect">
              <a:avLst/>
            </a:prstGeom>
            <a:noFill/>
            <a:ln w="9525">
              <a:noFill/>
              <a:miter lim="800000"/>
              <a:headEnd/>
              <a:tailEnd/>
            </a:ln>
          </p:spPr>
          <p:txBody>
            <a:bodyPr>
              <a:spAutoFit/>
            </a:bodyPr>
            <a:lstStyle/>
            <a:p>
              <a:pPr>
                <a:spcBef>
                  <a:spcPct val="20000"/>
                </a:spcBef>
              </a:pPr>
              <a:r>
                <a:rPr lang="en-US" altLang="zh-CN" b="0" dirty="0">
                  <a:latin typeface="Times New Roman" pitchFamily="18" charset="0"/>
                  <a:ea typeface="宋体" pitchFamily="2" charset="-122"/>
                </a:rPr>
                <a:t>      dag</a:t>
              </a:r>
            </a:p>
            <a:p>
              <a:pPr>
                <a:spcBef>
                  <a:spcPct val="20000"/>
                </a:spcBef>
              </a:pPr>
              <a:r>
                <a:rPr lang="en-US" altLang="zh-CN" b="0" dirty="0">
                  <a:latin typeface="Times New Roman" pitchFamily="18" charset="0"/>
                  <a:ea typeface="宋体" pitchFamily="2" charset="-122"/>
                </a:rPr>
                <a:t>       :=</a:t>
              </a:r>
            </a:p>
            <a:p>
              <a:pPr>
                <a:spcBef>
                  <a:spcPct val="50000"/>
                </a:spcBef>
              </a:pPr>
              <a:r>
                <a:rPr lang="en-US" altLang="zh-CN" b="0" dirty="0">
                  <a:latin typeface="Times New Roman" pitchFamily="18" charset="0"/>
                  <a:ea typeface="宋体" pitchFamily="2" charset="-122"/>
                </a:rPr>
                <a:t>             +</a:t>
              </a:r>
            </a:p>
            <a:p>
              <a:pPr>
                <a:spcBef>
                  <a:spcPct val="50000"/>
                </a:spcBef>
              </a:pPr>
              <a:r>
                <a:rPr lang="en-US" altLang="zh-CN" b="0" dirty="0">
                  <a:latin typeface="Times New Roman" pitchFamily="18" charset="0"/>
                  <a:ea typeface="宋体" pitchFamily="2" charset="-122"/>
                </a:rPr>
                <a:t>    </a:t>
              </a:r>
              <a:r>
                <a:rPr lang="en-US" altLang="zh-CN" b="0" dirty="0" err="1">
                  <a:latin typeface="Times New Roman" pitchFamily="18" charset="0"/>
                  <a:ea typeface="宋体" pitchFamily="2" charset="-122"/>
                </a:rPr>
                <a:t>i</a:t>
              </a:r>
              <a:r>
                <a:rPr lang="en-US" altLang="zh-CN" b="0" dirty="0">
                  <a:latin typeface="Times New Roman" pitchFamily="18" charset="0"/>
                  <a:ea typeface="宋体" pitchFamily="2" charset="-122"/>
                </a:rPr>
                <a:t>                10</a:t>
              </a:r>
            </a:p>
          </p:txBody>
        </p:sp>
        <p:sp>
          <p:nvSpPr>
            <p:cNvPr id="8" name="Line 7"/>
            <p:cNvSpPr>
              <a:spLocks noChangeShapeType="1"/>
            </p:cNvSpPr>
            <p:nvPr/>
          </p:nvSpPr>
          <p:spPr bwMode="auto">
            <a:xfrm>
              <a:off x="2496" y="1728"/>
              <a:ext cx="192" cy="192"/>
            </a:xfrm>
            <a:prstGeom prst="line">
              <a:avLst/>
            </a:prstGeom>
            <a:noFill/>
            <a:ln w="9525">
              <a:solidFill>
                <a:schemeClr val="tx1"/>
              </a:solidFill>
              <a:round/>
              <a:headEnd/>
              <a:tailEnd/>
            </a:ln>
          </p:spPr>
          <p:txBody>
            <a:bodyPr wrap="none" anchor="ctr"/>
            <a:lstStyle/>
            <a:p>
              <a:endParaRPr lang="zh-CN" altLang="en-US"/>
            </a:p>
          </p:txBody>
        </p:sp>
        <p:sp>
          <p:nvSpPr>
            <p:cNvPr id="9" name="Line 8"/>
            <p:cNvSpPr>
              <a:spLocks noChangeShapeType="1"/>
            </p:cNvSpPr>
            <p:nvPr/>
          </p:nvSpPr>
          <p:spPr bwMode="auto">
            <a:xfrm>
              <a:off x="2784" y="2112"/>
              <a:ext cx="192" cy="192"/>
            </a:xfrm>
            <a:prstGeom prst="line">
              <a:avLst/>
            </a:prstGeom>
            <a:noFill/>
            <a:ln w="9525">
              <a:solidFill>
                <a:schemeClr val="tx1"/>
              </a:solidFill>
              <a:round/>
              <a:headEnd/>
              <a:tailEnd/>
            </a:ln>
          </p:spPr>
          <p:txBody>
            <a:bodyPr wrap="none" anchor="ctr"/>
            <a:lstStyle/>
            <a:p>
              <a:endParaRPr lang="zh-CN" altLang="en-US"/>
            </a:p>
          </p:txBody>
        </p:sp>
        <p:sp>
          <p:nvSpPr>
            <p:cNvPr id="10" name="Line 9"/>
            <p:cNvSpPr>
              <a:spLocks noChangeShapeType="1"/>
            </p:cNvSpPr>
            <p:nvPr/>
          </p:nvSpPr>
          <p:spPr bwMode="auto">
            <a:xfrm flipH="1">
              <a:off x="2352" y="2064"/>
              <a:ext cx="288" cy="192"/>
            </a:xfrm>
            <a:prstGeom prst="line">
              <a:avLst/>
            </a:prstGeom>
            <a:noFill/>
            <a:ln w="9525">
              <a:solidFill>
                <a:schemeClr val="tx1"/>
              </a:solidFill>
              <a:round/>
              <a:headEnd/>
              <a:tailEnd/>
            </a:ln>
          </p:spPr>
          <p:txBody>
            <a:bodyPr wrap="none" anchor="ctr"/>
            <a:lstStyle/>
            <a:p>
              <a:endParaRPr lang="zh-CN" altLang="en-US"/>
            </a:p>
          </p:txBody>
        </p:sp>
        <p:sp>
          <p:nvSpPr>
            <p:cNvPr id="11" name="Freeform 10"/>
            <p:cNvSpPr>
              <a:spLocks/>
            </p:cNvSpPr>
            <p:nvPr/>
          </p:nvSpPr>
          <p:spPr bwMode="auto">
            <a:xfrm>
              <a:off x="2040" y="1728"/>
              <a:ext cx="264" cy="528"/>
            </a:xfrm>
            <a:custGeom>
              <a:avLst/>
              <a:gdLst>
                <a:gd name="T0" fmla="*/ 264 w 264"/>
                <a:gd name="T1" fmla="*/ 0 h 528"/>
                <a:gd name="T2" fmla="*/ 24 w 264"/>
                <a:gd name="T3" fmla="*/ 192 h 528"/>
                <a:gd name="T4" fmla="*/ 120 w 264"/>
                <a:gd name="T5" fmla="*/ 528 h 528"/>
                <a:gd name="T6" fmla="*/ 0 60000 65536"/>
                <a:gd name="T7" fmla="*/ 0 60000 65536"/>
                <a:gd name="T8" fmla="*/ 0 60000 65536"/>
                <a:gd name="T9" fmla="*/ 0 w 264"/>
                <a:gd name="T10" fmla="*/ 0 h 528"/>
                <a:gd name="T11" fmla="*/ 264 w 264"/>
                <a:gd name="T12" fmla="*/ 528 h 528"/>
              </a:gdLst>
              <a:ahLst/>
              <a:cxnLst>
                <a:cxn ang="T6">
                  <a:pos x="T0" y="T1"/>
                </a:cxn>
                <a:cxn ang="T7">
                  <a:pos x="T2" y="T3"/>
                </a:cxn>
                <a:cxn ang="T8">
                  <a:pos x="T4" y="T5"/>
                </a:cxn>
              </a:cxnLst>
              <a:rect l="T9" t="T10" r="T11" b="T12"/>
              <a:pathLst>
                <a:path w="264" h="528">
                  <a:moveTo>
                    <a:pt x="264" y="0"/>
                  </a:moveTo>
                  <a:cubicBezTo>
                    <a:pt x="156" y="52"/>
                    <a:pt x="48" y="104"/>
                    <a:pt x="24" y="192"/>
                  </a:cubicBezTo>
                  <a:cubicBezTo>
                    <a:pt x="0" y="280"/>
                    <a:pt x="60" y="404"/>
                    <a:pt x="120" y="528"/>
                  </a:cubicBezTo>
                </a:path>
              </a:pathLst>
            </a:custGeom>
            <a:noFill/>
            <a:ln w="9525">
              <a:solidFill>
                <a:schemeClr val="tx1"/>
              </a:solidFill>
              <a:round/>
              <a:headEnd type="none" w="med" len="med"/>
              <a:tailEnd type="none" w="med" len="med"/>
            </a:ln>
          </p:spPr>
          <p:txBody>
            <a:bodyPr wrap="none" anchor="ctr"/>
            <a:lstStyle/>
            <a:p>
              <a:endParaRPr lang="zh-CN" altLang="en-US"/>
            </a:p>
          </p:txBody>
        </p:sp>
      </p:grpSp>
      <p:grpSp>
        <p:nvGrpSpPr>
          <p:cNvPr id="12" name="Group 11"/>
          <p:cNvGrpSpPr>
            <a:grpSpLocks/>
          </p:cNvGrpSpPr>
          <p:nvPr/>
        </p:nvGrpSpPr>
        <p:grpSpPr bwMode="auto">
          <a:xfrm>
            <a:off x="5867400" y="1752600"/>
            <a:ext cx="2514600" cy="2428875"/>
            <a:chOff x="3696" y="1200"/>
            <a:chExt cx="1584" cy="1530"/>
          </a:xfrm>
        </p:grpSpPr>
        <p:sp>
          <p:nvSpPr>
            <p:cNvPr id="13" name="Text Box 12"/>
            <p:cNvSpPr txBox="1">
              <a:spLocks noChangeArrowheads="1"/>
            </p:cNvSpPr>
            <p:nvPr/>
          </p:nvSpPr>
          <p:spPr bwMode="auto">
            <a:xfrm>
              <a:off x="3696" y="1200"/>
              <a:ext cx="1584" cy="1530"/>
            </a:xfrm>
            <a:prstGeom prst="rect">
              <a:avLst/>
            </a:prstGeom>
            <a:noFill/>
            <a:ln w="12700">
              <a:noFill/>
              <a:miter lim="800000"/>
              <a:headEnd/>
              <a:tailEnd/>
            </a:ln>
          </p:spPr>
          <p:txBody>
            <a:bodyPr>
              <a:spAutoFit/>
            </a:bodyPr>
            <a:lstStyle/>
            <a:p>
              <a:pPr>
                <a:spcBef>
                  <a:spcPct val="20000"/>
                </a:spcBef>
              </a:pPr>
              <a:r>
                <a:rPr lang="en-US" altLang="zh-CN" b="0">
                  <a:latin typeface="Times New Roman" pitchFamily="18" charset="0"/>
                  <a:ea typeface="宋体" pitchFamily="2" charset="-122"/>
                </a:rPr>
                <a:t>      </a:t>
              </a:r>
              <a:r>
                <a:rPr lang="zh-CN" altLang="en-US" b="0">
                  <a:latin typeface="Times New Roman" pitchFamily="18" charset="0"/>
                  <a:ea typeface="宋体" pitchFamily="2" charset="-122"/>
                </a:rPr>
                <a:t>表示</a:t>
              </a:r>
            </a:p>
            <a:p>
              <a:pPr>
                <a:spcBef>
                  <a:spcPct val="20000"/>
                </a:spcBef>
              </a:pPr>
              <a:r>
                <a:rPr lang="en-US" altLang="zh-CN" b="0">
                  <a:latin typeface="Times New Roman" pitchFamily="18" charset="0"/>
                  <a:ea typeface="宋体" pitchFamily="2" charset="-122"/>
                </a:rPr>
                <a:t>1</a:t>
              </a:r>
            </a:p>
            <a:p>
              <a:r>
                <a:rPr lang="en-US" altLang="zh-CN" b="0">
                  <a:latin typeface="Times New Roman" pitchFamily="18" charset="0"/>
                  <a:ea typeface="宋体" pitchFamily="2" charset="-122"/>
                </a:rPr>
                <a:t>2</a:t>
              </a:r>
            </a:p>
            <a:p>
              <a:r>
                <a:rPr lang="en-US" altLang="zh-CN" b="0">
                  <a:latin typeface="Times New Roman" pitchFamily="18" charset="0"/>
                  <a:ea typeface="宋体" pitchFamily="2" charset="-122"/>
                </a:rPr>
                <a:t>3</a:t>
              </a:r>
            </a:p>
            <a:p>
              <a:r>
                <a:rPr lang="en-US" altLang="zh-CN" b="0">
                  <a:latin typeface="Times New Roman" pitchFamily="18" charset="0"/>
                  <a:ea typeface="宋体" pitchFamily="2" charset="-122"/>
                </a:rPr>
                <a:t>4</a:t>
              </a:r>
            </a:p>
            <a:p>
              <a:pPr>
                <a:spcBef>
                  <a:spcPct val="20000"/>
                </a:spcBef>
              </a:pPr>
              <a:r>
                <a:rPr lang="en-US" altLang="zh-CN" b="0">
                  <a:latin typeface="Times New Roman" pitchFamily="18" charset="0"/>
                  <a:ea typeface="宋体" pitchFamily="2" charset="-122"/>
                </a:rPr>
                <a:t>5</a:t>
              </a:r>
            </a:p>
          </p:txBody>
        </p:sp>
        <p:sp>
          <p:nvSpPr>
            <p:cNvPr id="14" name="Rectangle 13"/>
            <p:cNvSpPr>
              <a:spLocks noChangeArrowheads="1"/>
            </p:cNvSpPr>
            <p:nvPr/>
          </p:nvSpPr>
          <p:spPr bwMode="auto">
            <a:xfrm>
              <a:off x="4847" y="2435"/>
              <a:ext cx="432"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endParaRPr lang="zh-CN" altLang="zh-CN">
                <a:latin typeface="黑体" pitchFamily="2" charset="-122"/>
              </a:endParaRPr>
            </a:p>
          </p:txBody>
        </p:sp>
        <p:sp>
          <p:nvSpPr>
            <p:cNvPr id="15" name="Rectangle 14"/>
            <p:cNvSpPr>
              <a:spLocks noChangeArrowheads="1"/>
            </p:cNvSpPr>
            <p:nvPr/>
          </p:nvSpPr>
          <p:spPr bwMode="auto">
            <a:xfrm>
              <a:off x="4752" y="2208"/>
              <a:ext cx="432"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r>
                <a:rPr lang="en-US" altLang="zh-CN" sz="2000">
                  <a:latin typeface="黑体" pitchFamily="2" charset="-122"/>
                </a:rPr>
                <a:t>3</a:t>
              </a:r>
            </a:p>
          </p:txBody>
        </p:sp>
        <p:sp>
          <p:nvSpPr>
            <p:cNvPr id="16" name="Rectangle 15"/>
            <p:cNvSpPr>
              <a:spLocks noChangeArrowheads="1"/>
            </p:cNvSpPr>
            <p:nvPr/>
          </p:nvSpPr>
          <p:spPr bwMode="auto">
            <a:xfrm>
              <a:off x="4752" y="1968"/>
              <a:ext cx="432" cy="236"/>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r>
                <a:rPr lang="en-US" altLang="zh-CN" sz="2000">
                  <a:latin typeface="黑体" pitchFamily="2" charset="-122"/>
                </a:rPr>
                <a:t>2</a:t>
              </a:r>
            </a:p>
          </p:txBody>
        </p:sp>
        <p:sp>
          <p:nvSpPr>
            <p:cNvPr id="17" name="Rectangle 16"/>
            <p:cNvSpPr>
              <a:spLocks noChangeArrowheads="1"/>
            </p:cNvSpPr>
            <p:nvPr/>
          </p:nvSpPr>
          <p:spPr bwMode="auto">
            <a:xfrm>
              <a:off x="4847" y="1725"/>
              <a:ext cx="432"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endParaRPr lang="zh-CN" altLang="zh-CN">
                <a:latin typeface="黑体" pitchFamily="2" charset="-122"/>
              </a:endParaRPr>
            </a:p>
          </p:txBody>
        </p:sp>
        <p:sp>
          <p:nvSpPr>
            <p:cNvPr id="18" name="Rectangle 17"/>
            <p:cNvSpPr>
              <a:spLocks noChangeArrowheads="1"/>
            </p:cNvSpPr>
            <p:nvPr/>
          </p:nvSpPr>
          <p:spPr bwMode="auto">
            <a:xfrm>
              <a:off x="4847" y="1488"/>
              <a:ext cx="432"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endParaRPr lang="zh-CN" altLang="zh-CN">
                <a:latin typeface="黑体" pitchFamily="2" charset="-122"/>
              </a:endParaRPr>
            </a:p>
          </p:txBody>
        </p:sp>
        <p:grpSp>
          <p:nvGrpSpPr>
            <p:cNvPr id="19" name="Group 18"/>
            <p:cNvGrpSpPr>
              <a:grpSpLocks/>
            </p:cNvGrpSpPr>
            <p:nvPr/>
          </p:nvGrpSpPr>
          <p:grpSpPr bwMode="auto">
            <a:xfrm>
              <a:off x="3984" y="1488"/>
              <a:ext cx="1009" cy="1184"/>
              <a:chOff x="3984" y="1488"/>
              <a:chExt cx="1009" cy="1184"/>
            </a:xfrm>
          </p:grpSpPr>
          <p:sp>
            <p:nvSpPr>
              <p:cNvPr id="21" name="Rectangle 19"/>
              <p:cNvSpPr>
                <a:spLocks noChangeArrowheads="1"/>
              </p:cNvSpPr>
              <p:nvPr/>
            </p:nvSpPr>
            <p:spPr bwMode="auto">
              <a:xfrm>
                <a:off x="4416" y="2435"/>
                <a:ext cx="431"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endParaRPr lang="zh-CN" altLang="zh-CN">
                  <a:latin typeface="黑体" pitchFamily="2" charset="-122"/>
                </a:endParaRPr>
              </a:p>
            </p:txBody>
          </p:sp>
          <p:sp>
            <p:nvSpPr>
              <p:cNvPr id="22" name="Rectangle 20"/>
              <p:cNvSpPr>
                <a:spLocks noChangeArrowheads="1"/>
              </p:cNvSpPr>
              <p:nvPr/>
            </p:nvSpPr>
            <p:spPr bwMode="auto">
              <a:xfrm>
                <a:off x="3984" y="2435"/>
                <a:ext cx="432"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r>
                  <a:rPr lang="en-US" altLang="zh-CN" sz="2000">
                    <a:latin typeface="Times New Roman" pitchFamily="18" charset="0"/>
                  </a:rPr>
                  <a:t>…</a:t>
                </a:r>
                <a:endParaRPr lang="en-US" altLang="zh-CN" sz="2000">
                  <a:latin typeface="黑体" pitchFamily="2" charset="-122"/>
                </a:endParaRPr>
              </a:p>
            </p:txBody>
          </p:sp>
          <p:sp>
            <p:nvSpPr>
              <p:cNvPr id="23" name="Rectangle 21"/>
              <p:cNvSpPr>
                <a:spLocks noChangeArrowheads="1"/>
              </p:cNvSpPr>
              <p:nvPr/>
            </p:nvSpPr>
            <p:spPr bwMode="auto">
              <a:xfrm>
                <a:off x="4416" y="2198"/>
                <a:ext cx="431"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r>
                  <a:rPr lang="en-US" altLang="zh-CN" sz="2000">
                    <a:latin typeface="黑体" pitchFamily="2" charset="-122"/>
                  </a:rPr>
                  <a:t>1</a:t>
                </a:r>
              </a:p>
            </p:txBody>
          </p:sp>
          <p:sp>
            <p:nvSpPr>
              <p:cNvPr id="24" name="Rectangle 22"/>
              <p:cNvSpPr>
                <a:spLocks noChangeArrowheads="1"/>
              </p:cNvSpPr>
              <p:nvPr/>
            </p:nvSpPr>
            <p:spPr bwMode="auto">
              <a:xfrm>
                <a:off x="3984" y="2198"/>
                <a:ext cx="432" cy="237"/>
              </a:xfrm>
              <a:prstGeom prst="rect">
                <a:avLst/>
              </a:prstGeom>
              <a:noFill/>
              <a:ln w="9525">
                <a:noFill/>
                <a:miter lim="800000"/>
                <a:headEnd/>
                <a:tailEnd/>
              </a:ln>
            </p:spPr>
            <p:txBody>
              <a:bodyPr/>
              <a:lstStyle/>
              <a:p>
                <a:pPr>
                  <a:buClr>
                    <a:schemeClr val="accent1"/>
                  </a:buClr>
                  <a:buSzPct val="70000"/>
                  <a:buFont typeface="Monotype Sorts" pitchFamily="2" charset="2"/>
                  <a:buNone/>
                </a:pPr>
                <a:r>
                  <a:rPr lang="en-US" altLang="zh-CN">
                    <a:latin typeface="黑体" pitchFamily="2" charset="-122"/>
                  </a:rPr>
                  <a:t>:=</a:t>
                </a:r>
              </a:p>
            </p:txBody>
          </p:sp>
          <p:sp>
            <p:nvSpPr>
              <p:cNvPr id="25" name="Rectangle 23"/>
              <p:cNvSpPr>
                <a:spLocks noChangeArrowheads="1"/>
              </p:cNvSpPr>
              <p:nvPr/>
            </p:nvSpPr>
            <p:spPr bwMode="auto">
              <a:xfrm>
                <a:off x="4416" y="1962"/>
                <a:ext cx="431" cy="236"/>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r>
                  <a:rPr lang="en-US" altLang="zh-CN" sz="2000">
                    <a:latin typeface="黑体" pitchFamily="2" charset="-122"/>
                  </a:rPr>
                  <a:t>1</a:t>
                </a:r>
              </a:p>
            </p:txBody>
          </p:sp>
          <p:sp>
            <p:nvSpPr>
              <p:cNvPr id="26" name="Rectangle 24"/>
              <p:cNvSpPr>
                <a:spLocks noChangeArrowheads="1"/>
              </p:cNvSpPr>
              <p:nvPr/>
            </p:nvSpPr>
            <p:spPr bwMode="auto">
              <a:xfrm>
                <a:off x="3984" y="1962"/>
                <a:ext cx="432" cy="236"/>
              </a:xfrm>
              <a:prstGeom prst="rect">
                <a:avLst/>
              </a:prstGeom>
              <a:noFill/>
              <a:ln w="9525">
                <a:noFill/>
                <a:miter lim="800000"/>
                <a:headEnd/>
                <a:tailEnd/>
              </a:ln>
            </p:spPr>
            <p:txBody>
              <a:bodyPr/>
              <a:lstStyle/>
              <a:p>
                <a:pPr>
                  <a:buClr>
                    <a:schemeClr val="accent1"/>
                  </a:buClr>
                  <a:buSzPct val="70000"/>
                  <a:buFont typeface="Monotype Sorts" pitchFamily="2" charset="2"/>
                  <a:buNone/>
                </a:pPr>
                <a:r>
                  <a:rPr lang="en-US" altLang="zh-CN">
                    <a:latin typeface="黑体" pitchFamily="2" charset="-122"/>
                  </a:rPr>
                  <a:t>+</a:t>
                </a:r>
              </a:p>
            </p:txBody>
          </p:sp>
          <p:sp>
            <p:nvSpPr>
              <p:cNvPr id="27" name="Rectangle 25"/>
              <p:cNvSpPr>
                <a:spLocks noChangeArrowheads="1"/>
              </p:cNvSpPr>
              <p:nvPr/>
            </p:nvSpPr>
            <p:spPr bwMode="auto">
              <a:xfrm>
                <a:off x="4512" y="1728"/>
                <a:ext cx="431"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r>
                  <a:rPr lang="en-US" altLang="zh-CN" sz="2000">
                    <a:latin typeface="黑体" pitchFamily="2" charset="-122"/>
                  </a:rPr>
                  <a:t>10</a:t>
                </a:r>
              </a:p>
            </p:txBody>
          </p:sp>
          <p:sp>
            <p:nvSpPr>
              <p:cNvPr id="28" name="Rectangle 26"/>
              <p:cNvSpPr>
                <a:spLocks noChangeArrowheads="1"/>
              </p:cNvSpPr>
              <p:nvPr/>
            </p:nvSpPr>
            <p:spPr bwMode="auto">
              <a:xfrm>
                <a:off x="3984" y="1725"/>
                <a:ext cx="432"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endParaRPr lang="zh-CN" altLang="zh-CN">
                  <a:latin typeface="黑体" pitchFamily="2" charset="-122"/>
                </a:endParaRPr>
              </a:p>
            </p:txBody>
          </p:sp>
          <p:sp>
            <p:nvSpPr>
              <p:cNvPr id="29" name="Rectangle 27"/>
              <p:cNvSpPr>
                <a:spLocks noChangeArrowheads="1"/>
              </p:cNvSpPr>
              <p:nvPr/>
            </p:nvSpPr>
            <p:spPr bwMode="auto">
              <a:xfrm>
                <a:off x="4416" y="1488"/>
                <a:ext cx="431" cy="237"/>
              </a:xfrm>
              <a:prstGeom prst="rect">
                <a:avLst/>
              </a:prstGeom>
              <a:noFill/>
              <a:ln w="9525">
                <a:noFill/>
                <a:miter lim="800000"/>
                <a:headEnd/>
                <a:tailEnd/>
              </a:ln>
            </p:spPr>
            <p:txBody>
              <a:bodyPr/>
              <a:lstStyle/>
              <a:p>
                <a:pPr>
                  <a:spcBef>
                    <a:spcPct val="20000"/>
                  </a:spcBef>
                  <a:buClr>
                    <a:schemeClr val="accent1"/>
                  </a:buClr>
                  <a:buSzPct val="70000"/>
                  <a:buFont typeface="Monotype Sorts" pitchFamily="2" charset="2"/>
                  <a:buNone/>
                </a:pPr>
                <a:endParaRPr lang="zh-CN" altLang="zh-CN">
                  <a:latin typeface="黑体" pitchFamily="2" charset="-122"/>
                </a:endParaRPr>
              </a:p>
            </p:txBody>
          </p:sp>
          <p:sp>
            <p:nvSpPr>
              <p:cNvPr id="30" name="Rectangle 28"/>
              <p:cNvSpPr>
                <a:spLocks noChangeArrowheads="1"/>
              </p:cNvSpPr>
              <p:nvPr/>
            </p:nvSpPr>
            <p:spPr bwMode="auto">
              <a:xfrm>
                <a:off x="3984" y="1488"/>
                <a:ext cx="432" cy="237"/>
              </a:xfrm>
              <a:prstGeom prst="rect">
                <a:avLst/>
              </a:prstGeom>
              <a:noFill/>
              <a:ln w="9525">
                <a:noFill/>
                <a:miter lim="800000"/>
                <a:headEnd/>
                <a:tailEnd/>
              </a:ln>
            </p:spPr>
            <p:txBody>
              <a:bodyPr/>
              <a:lstStyle/>
              <a:p>
                <a:pPr>
                  <a:buClr>
                    <a:schemeClr val="accent1"/>
                  </a:buClr>
                  <a:buSzPct val="70000"/>
                  <a:buFont typeface="Monotype Sorts" pitchFamily="2" charset="2"/>
                  <a:buNone/>
                </a:pPr>
                <a:r>
                  <a:rPr lang="en-US" altLang="zh-CN" dirty="0">
                    <a:latin typeface="黑体" pitchFamily="2" charset="-122"/>
                  </a:rPr>
                  <a:t>id</a:t>
                </a:r>
              </a:p>
              <a:p>
                <a:pPr>
                  <a:buClr>
                    <a:schemeClr val="accent1"/>
                  </a:buClr>
                  <a:buSzPct val="70000"/>
                  <a:buFont typeface="Monotype Sorts" pitchFamily="2" charset="2"/>
                  <a:buNone/>
                </a:pPr>
                <a:r>
                  <a:rPr lang="en-US" altLang="zh-CN" sz="2000" dirty="0">
                    <a:latin typeface="黑体" pitchFamily="2" charset="-122"/>
                  </a:rPr>
                  <a:t>num</a:t>
                </a:r>
              </a:p>
            </p:txBody>
          </p:sp>
          <p:sp>
            <p:nvSpPr>
              <p:cNvPr id="31" name="Line 29"/>
              <p:cNvSpPr>
                <a:spLocks noChangeShapeType="1"/>
              </p:cNvSpPr>
              <p:nvPr/>
            </p:nvSpPr>
            <p:spPr bwMode="auto">
              <a:xfrm>
                <a:off x="3984" y="1488"/>
                <a:ext cx="1008" cy="0"/>
              </a:xfrm>
              <a:prstGeom prst="line">
                <a:avLst/>
              </a:prstGeom>
              <a:noFill/>
              <a:ln w="28575" cap="sq">
                <a:solidFill>
                  <a:schemeClr val="tx1"/>
                </a:solidFill>
                <a:round/>
                <a:headEnd/>
                <a:tailEnd/>
              </a:ln>
            </p:spPr>
            <p:txBody>
              <a:bodyPr wrap="none" anchor="ctr"/>
              <a:lstStyle/>
              <a:p>
                <a:endParaRPr lang="zh-CN" altLang="en-US"/>
              </a:p>
            </p:txBody>
          </p:sp>
          <p:sp>
            <p:nvSpPr>
              <p:cNvPr id="32" name="Line 30"/>
              <p:cNvSpPr>
                <a:spLocks noChangeShapeType="1"/>
              </p:cNvSpPr>
              <p:nvPr/>
            </p:nvSpPr>
            <p:spPr bwMode="auto">
              <a:xfrm>
                <a:off x="3984" y="1725"/>
                <a:ext cx="1008" cy="3"/>
              </a:xfrm>
              <a:prstGeom prst="line">
                <a:avLst/>
              </a:prstGeom>
              <a:noFill/>
              <a:ln w="12700">
                <a:solidFill>
                  <a:schemeClr val="tx1"/>
                </a:solidFill>
                <a:round/>
                <a:headEnd/>
                <a:tailEnd/>
              </a:ln>
            </p:spPr>
            <p:txBody>
              <a:bodyPr wrap="none" anchor="ctr"/>
              <a:lstStyle/>
              <a:p>
                <a:endParaRPr lang="zh-CN" altLang="en-US"/>
              </a:p>
            </p:txBody>
          </p:sp>
          <p:sp>
            <p:nvSpPr>
              <p:cNvPr id="33" name="Line 31"/>
              <p:cNvSpPr>
                <a:spLocks noChangeShapeType="1"/>
              </p:cNvSpPr>
              <p:nvPr/>
            </p:nvSpPr>
            <p:spPr bwMode="auto">
              <a:xfrm>
                <a:off x="3984" y="1968"/>
                <a:ext cx="1008" cy="0"/>
              </a:xfrm>
              <a:prstGeom prst="line">
                <a:avLst/>
              </a:prstGeom>
              <a:noFill/>
              <a:ln w="12700">
                <a:solidFill>
                  <a:schemeClr val="tx1"/>
                </a:solidFill>
                <a:round/>
                <a:headEnd/>
                <a:tailEnd/>
              </a:ln>
            </p:spPr>
            <p:txBody>
              <a:bodyPr wrap="none" anchor="ctr"/>
              <a:lstStyle/>
              <a:p>
                <a:endParaRPr lang="zh-CN" altLang="en-US"/>
              </a:p>
            </p:txBody>
          </p:sp>
          <p:sp>
            <p:nvSpPr>
              <p:cNvPr id="34" name="Line 32"/>
              <p:cNvSpPr>
                <a:spLocks noChangeShapeType="1"/>
              </p:cNvSpPr>
              <p:nvPr/>
            </p:nvSpPr>
            <p:spPr bwMode="auto">
              <a:xfrm>
                <a:off x="3984" y="2208"/>
                <a:ext cx="1008" cy="0"/>
              </a:xfrm>
              <a:prstGeom prst="line">
                <a:avLst/>
              </a:prstGeom>
              <a:noFill/>
              <a:ln w="12700">
                <a:solidFill>
                  <a:schemeClr val="tx1"/>
                </a:solidFill>
                <a:round/>
                <a:headEnd/>
                <a:tailEnd/>
              </a:ln>
            </p:spPr>
            <p:txBody>
              <a:bodyPr wrap="none" anchor="ctr"/>
              <a:lstStyle/>
              <a:p>
                <a:endParaRPr lang="zh-CN" altLang="en-US"/>
              </a:p>
            </p:txBody>
          </p:sp>
          <p:sp>
            <p:nvSpPr>
              <p:cNvPr id="35" name="Line 33"/>
              <p:cNvSpPr>
                <a:spLocks noChangeShapeType="1"/>
              </p:cNvSpPr>
              <p:nvPr/>
            </p:nvSpPr>
            <p:spPr bwMode="auto">
              <a:xfrm>
                <a:off x="3984" y="2448"/>
                <a:ext cx="1008" cy="0"/>
              </a:xfrm>
              <a:prstGeom prst="line">
                <a:avLst/>
              </a:prstGeom>
              <a:noFill/>
              <a:ln w="12700">
                <a:solidFill>
                  <a:schemeClr val="tx1"/>
                </a:solidFill>
                <a:round/>
                <a:headEnd/>
                <a:tailEnd/>
              </a:ln>
            </p:spPr>
            <p:txBody>
              <a:bodyPr wrap="none" anchor="ctr"/>
              <a:lstStyle/>
              <a:p>
                <a:endParaRPr lang="zh-CN" altLang="en-US"/>
              </a:p>
            </p:txBody>
          </p:sp>
          <p:sp>
            <p:nvSpPr>
              <p:cNvPr id="36" name="Line 34"/>
              <p:cNvSpPr>
                <a:spLocks noChangeShapeType="1"/>
              </p:cNvSpPr>
              <p:nvPr/>
            </p:nvSpPr>
            <p:spPr bwMode="auto">
              <a:xfrm>
                <a:off x="3984" y="1488"/>
                <a:ext cx="1" cy="1184"/>
              </a:xfrm>
              <a:prstGeom prst="line">
                <a:avLst/>
              </a:prstGeom>
              <a:noFill/>
              <a:ln w="28575" cap="sq">
                <a:solidFill>
                  <a:schemeClr val="tx1"/>
                </a:solidFill>
                <a:round/>
                <a:headEnd/>
                <a:tailEnd/>
              </a:ln>
            </p:spPr>
            <p:txBody>
              <a:bodyPr wrap="none" anchor="ctr"/>
              <a:lstStyle/>
              <a:p>
                <a:endParaRPr lang="zh-CN" altLang="en-US"/>
              </a:p>
            </p:txBody>
          </p:sp>
          <p:sp>
            <p:nvSpPr>
              <p:cNvPr id="37" name="Line 35"/>
              <p:cNvSpPr>
                <a:spLocks noChangeShapeType="1"/>
              </p:cNvSpPr>
              <p:nvPr/>
            </p:nvSpPr>
            <p:spPr bwMode="auto">
              <a:xfrm>
                <a:off x="4416" y="1488"/>
                <a:ext cx="1" cy="1184"/>
              </a:xfrm>
              <a:prstGeom prst="line">
                <a:avLst/>
              </a:prstGeom>
              <a:noFill/>
              <a:ln w="12700">
                <a:solidFill>
                  <a:schemeClr val="tx1"/>
                </a:solidFill>
                <a:round/>
                <a:headEnd/>
                <a:tailEnd/>
              </a:ln>
            </p:spPr>
            <p:txBody>
              <a:bodyPr wrap="none" anchor="ctr"/>
              <a:lstStyle/>
              <a:p>
                <a:endParaRPr lang="zh-CN" altLang="en-US"/>
              </a:p>
            </p:txBody>
          </p:sp>
          <p:sp>
            <p:nvSpPr>
              <p:cNvPr id="38" name="Line 36"/>
              <p:cNvSpPr>
                <a:spLocks noChangeShapeType="1"/>
              </p:cNvSpPr>
              <p:nvPr/>
            </p:nvSpPr>
            <p:spPr bwMode="auto">
              <a:xfrm>
                <a:off x="4704" y="1968"/>
                <a:ext cx="1" cy="704"/>
              </a:xfrm>
              <a:prstGeom prst="line">
                <a:avLst/>
              </a:prstGeom>
              <a:noFill/>
              <a:ln w="12700">
                <a:solidFill>
                  <a:schemeClr val="tx1"/>
                </a:solidFill>
                <a:round/>
                <a:headEnd/>
                <a:tailEnd/>
              </a:ln>
            </p:spPr>
            <p:txBody>
              <a:bodyPr wrap="none" anchor="ctr"/>
              <a:lstStyle/>
              <a:p>
                <a:endParaRPr lang="zh-CN" altLang="en-US"/>
              </a:p>
            </p:txBody>
          </p:sp>
          <p:sp>
            <p:nvSpPr>
              <p:cNvPr id="39" name="Line 37"/>
              <p:cNvSpPr>
                <a:spLocks noChangeShapeType="1"/>
              </p:cNvSpPr>
              <p:nvPr/>
            </p:nvSpPr>
            <p:spPr bwMode="auto">
              <a:xfrm>
                <a:off x="4992" y="1488"/>
                <a:ext cx="1" cy="1184"/>
              </a:xfrm>
              <a:prstGeom prst="line">
                <a:avLst/>
              </a:prstGeom>
              <a:noFill/>
              <a:ln w="28575" cap="sq">
                <a:solidFill>
                  <a:schemeClr val="tx1"/>
                </a:solidFill>
                <a:round/>
                <a:headEnd/>
                <a:tailEnd/>
              </a:ln>
            </p:spPr>
            <p:txBody>
              <a:bodyPr wrap="none" anchor="ctr"/>
              <a:lstStyle/>
              <a:p>
                <a:endParaRPr lang="zh-CN" altLang="en-US"/>
              </a:p>
            </p:txBody>
          </p:sp>
        </p:grpSp>
        <p:sp>
          <p:nvSpPr>
            <p:cNvPr id="20" name="Line 38"/>
            <p:cNvSpPr>
              <a:spLocks noChangeShapeType="1"/>
            </p:cNvSpPr>
            <p:nvPr/>
          </p:nvSpPr>
          <p:spPr bwMode="auto">
            <a:xfrm>
              <a:off x="4752" y="1632"/>
              <a:ext cx="384"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40" name="Text Box 39"/>
          <p:cNvSpPr txBox="1">
            <a:spLocks noChangeArrowheads="1"/>
          </p:cNvSpPr>
          <p:nvPr/>
        </p:nvSpPr>
        <p:spPr bwMode="auto">
          <a:xfrm>
            <a:off x="457200" y="4191000"/>
            <a:ext cx="8686800" cy="2123658"/>
          </a:xfrm>
          <a:prstGeom prst="rect">
            <a:avLst/>
          </a:prstGeom>
          <a:noFill/>
          <a:ln w="9525">
            <a:noFill/>
            <a:miter lim="800000"/>
            <a:headEnd/>
            <a:tailEnd/>
          </a:ln>
        </p:spPr>
        <p:txBody>
          <a:bodyPr>
            <a:spAutoFit/>
          </a:bodyPr>
          <a:lstStyle/>
          <a:p>
            <a:pPr>
              <a:spcBef>
                <a:spcPct val="20000"/>
              </a:spcBef>
              <a:buClr>
                <a:schemeClr val="accent1"/>
              </a:buClr>
              <a:buSzPct val="70000"/>
              <a:buFont typeface="Monotype Sorts" pitchFamily="2" charset="2"/>
              <a:buChar char="n"/>
            </a:pPr>
            <a:r>
              <a:rPr lang="en-US" altLang="zh-CN" b="0" dirty="0">
                <a:latin typeface="Arial" pitchFamily="34" charset="0"/>
                <a:ea typeface="宋体" pitchFamily="2" charset="-122"/>
              </a:rPr>
              <a:t>  </a:t>
            </a:r>
            <a:r>
              <a:rPr lang="zh-CN" altLang="en-US" dirty="0">
                <a:latin typeface="+mn-ea"/>
                <a:ea typeface="+mn-ea"/>
              </a:rPr>
              <a:t>构造</a:t>
            </a:r>
            <a:r>
              <a:rPr lang="en-US" altLang="zh-CN" b="0" dirty="0">
                <a:latin typeface="Arial" pitchFamily="34" charset="0"/>
                <a:ea typeface="宋体" pitchFamily="2" charset="-122"/>
              </a:rPr>
              <a:t>dag</a:t>
            </a:r>
            <a:r>
              <a:rPr lang="zh-CN" altLang="en-US" dirty="0">
                <a:latin typeface="+mn-ea"/>
                <a:ea typeface="+mn-ea"/>
              </a:rPr>
              <a:t>结点的值编号方法</a:t>
            </a:r>
          </a:p>
          <a:p>
            <a:pPr marL="292100" lvl="1" indent="-101600">
              <a:spcBef>
                <a:spcPct val="20000"/>
              </a:spcBef>
            </a:pPr>
            <a:r>
              <a:rPr lang="zh-CN" altLang="en-US" sz="1800" dirty="0">
                <a:latin typeface="+mn-ea"/>
                <a:ea typeface="+mn-ea"/>
              </a:rPr>
              <a:t>算符结点表示成一个三元组</a:t>
            </a:r>
            <a:r>
              <a:rPr lang="en-US" altLang="zh-CN" sz="1800" dirty="0">
                <a:ea typeface="宋体" pitchFamily="2" charset="-122"/>
              </a:rPr>
              <a:t>〈op, l, r〉</a:t>
            </a:r>
            <a:r>
              <a:rPr lang="zh-CN" altLang="en-US" sz="1800" dirty="0">
                <a:latin typeface="+mn-ea"/>
                <a:ea typeface="+mn-ea"/>
              </a:rPr>
              <a:t>，由标记</a:t>
            </a:r>
            <a:r>
              <a:rPr lang="en-US" altLang="zh-CN" sz="1800" dirty="0">
                <a:ea typeface="宋体" pitchFamily="2" charset="-122"/>
              </a:rPr>
              <a:t>op</a:t>
            </a:r>
            <a:r>
              <a:rPr lang="zh-CN" altLang="en-US" sz="1800" dirty="0">
                <a:latin typeface="Arial" pitchFamily="34" charset="0"/>
                <a:ea typeface="宋体" pitchFamily="2" charset="-122"/>
              </a:rPr>
              <a:t>，</a:t>
            </a:r>
            <a:r>
              <a:rPr lang="zh-CN" altLang="en-US" sz="1800" dirty="0">
                <a:latin typeface="+mn-ea"/>
                <a:ea typeface="+mn-ea"/>
              </a:rPr>
              <a:t>左儿子</a:t>
            </a:r>
            <a:r>
              <a:rPr lang="en-US" altLang="zh-CN" sz="1800" dirty="0">
                <a:ea typeface="宋体" pitchFamily="2" charset="-122"/>
              </a:rPr>
              <a:t>l</a:t>
            </a:r>
            <a:r>
              <a:rPr lang="zh-CN" altLang="en-US" sz="1800" dirty="0">
                <a:latin typeface="+mn-ea"/>
                <a:ea typeface="+mn-ea"/>
              </a:rPr>
              <a:t>和右儿子</a:t>
            </a:r>
            <a:r>
              <a:rPr lang="en-US" altLang="zh-CN" sz="1800" dirty="0">
                <a:ea typeface="宋体" pitchFamily="2" charset="-122"/>
              </a:rPr>
              <a:t>r</a:t>
            </a:r>
            <a:r>
              <a:rPr lang="zh-CN" altLang="en-US" sz="1800" dirty="0">
                <a:latin typeface="+mn-ea"/>
                <a:ea typeface="+mn-ea"/>
              </a:rPr>
              <a:t>组成</a:t>
            </a:r>
          </a:p>
          <a:p>
            <a:pPr marL="292100" lvl="1" indent="-101600">
              <a:spcBef>
                <a:spcPct val="20000"/>
              </a:spcBef>
            </a:pPr>
            <a:r>
              <a:rPr lang="zh-CN" altLang="en-US" sz="1800" dirty="0" smtClean="0">
                <a:solidFill>
                  <a:srgbClr val="0000FF"/>
                </a:solidFill>
                <a:latin typeface="+mn-ea"/>
                <a:ea typeface="+mn-ea"/>
              </a:rPr>
              <a:t>输入：</a:t>
            </a:r>
            <a:r>
              <a:rPr lang="zh-CN" altLang="en-US" sz="1800" dirty="0" smtClean="0">
                <a:latin typeface="+mn-ea"/>
                <a:ea typeface="+mn-ea"/>
              </a:rPr>
              <a:t>标记</a:t>
            </a:r>
            <a:r>
              <a:rPr lang="en-US" altLang="zh-CN" sz="1800" dirty="0" smtClean="0">
                <a:ea typeface="宋体" pitchFamily="2" charset="-122"/>
              </a:rPr>
              <a:t>op</a:t>
            </a:r>
            <a:r>
              <a:rPr lang="zh-CN" altLang="en-US" sz="1800" dirty="0" smtClean="0">
                <a:latin typeface="+mn-ea"/>
                <a:ea typeface="+mn-ea"/>
              </a:rPr>
              <a:t>，结点</a:t>
            </a:r>
            <a:r>
              <a:rPr lang="en-US" altLang="zh-CN" sz="1800" dirty="0" smtClean="0">
                <a:ea typeface="宋体" pitchFamily="2" charset="-122"/>
              </a:rPr>
              <a:t>l</a:t>
            </a:r>
            <a:r>
              <a:rPr lang="zh-CN" altLang="en-US" sz="1800" dirty="0" smtClean="0">
                <a:latin typeface="+mn-ea"/>
                <a:ea typeface="+mn-ea"/>
              </a:rPr>
              <a:t>和</a:t>
            </a:r>
            <a:r>
              <a:rPr lang="en-US" altLang="zh-CN" sz="1800" dirty="0" smtClean="0">
                <a:ea typeface="宋体" pitchFamily="2" charset="-122"/>
              </a:rPr>
              <a:t>r</a:t>
            </a:r>
            <a:r>
              <a:rPr lang="zh-CN" altLang="en-US" sz="1800" dirty="0" smtClean="0">
                <a:latin typeface="+mn-ea"/>
                <a:ea typeface="+mn-ea"/>
              </a:rPr>
              <a:t>；</a:t>
            </a:r>
            <a:r>
              <a:rPr lang="zh-CN" altLang="en-US" sz="1800" dirty="0" smtClean="0">
                <a:solidFill>
                  <a:srgbClr val="0000FF"/>
                </a:solidFill>
                <a:latin typeface="+mn-ea"/>
                <a:ea typeface="+mn-ea"/>
              </a:rPr>
              <a:t>输出：</a:t>
            </a:r>
            <a:r>
              <a:rPr lang="zh-CN" altLang="en-US" sz="1800" dirty="0" smtClean="0">
                <a:latin typeface="+mn-ea"/>
                <a:ea typeface="+mn-ea"/>
              </a:rPr>
              <a:t>基本结构为</a:t>
            </a:r>
            <a:r>
              <a:rPr lang="en-US" altLang="zh-CN" sz="1800" dirty="0" smtClean="0">
                <a:ea typeface="宋体" pitchFamily="2" charset="-122"/>
              </a:rPr>
              <a:t>〈op, l, r〉</a:t>
            </a:r>
            <a:r>
              <a:rPr lang="zh-CN" altLang="en-US" sz="1800" dirty="0" smtClean="0">
                <a:latin typeface="+mn-ea"/>
                <a:ea typeface="+mn-ea"/>
              </a:rPr>
              <a:t>的结点</a:t>
            </a:r>
          </a:p>
          <a:p>
            <a:pPr marL="292100" lvl="1" indent="-101600">
              <a:spcBef>
                <a:spcPct val="20000"/>
              </a:spcBef>
            </a:pPr>
            <a:r>
              <a:rPr lang="zh-CN" altLang="en-US" sz="1800" dirty="0" smtClean="0">
                <a:solidFill>
                  <a:srgbClr val="0000FF"/>
                </a:solidFill>
                <a:latin typeface="+mn-ea"/>
                <a:ea typeface="+mn-ea"/>
              </a:rPr>
              <a:t>方法：</a:t>
            </a:r>
            <a:r>
              <a:rPr lang="zh-CN" altLang="en-US" sz="1800" dirty="0" smtClean="0">
                <a:latin typeface="+mn-ea"/>
                <a:ea typeface="+mn-ea"/>
              </a:rPr>
              <a:t>搜索数组，寻找结点</a:t>
            </a:r>
            <a:r>
              <a:rPr lang="en-US" altLang="zh-CN" sz="1800" dirty="0" smtClean="0">
                <a:ea typeface="+mn-ea"/>
              </a:rPr>
              <a:t>m</a:t>
            </a:r>
            <a:r>
              <a:rPr lang="zh-CN" altLang="en-US" sz="1800" dirty="0" smtClean="0">
                <a:latin typeface="+mn-ea"/>
                <a:ea typeface="+mn-ea"/>
              </a:rPr>
              <a:t>，其标记为</a:t>
            </a:r>
            <a:r>
              <a:rPr lang="en-US" altLang="zh-CN" sz="1800" dirty="0" smtClean="0">
                <a:ea typeface="+mn-ea"/>
              </a:rPr>
              <a:t>op</a:t>
            </a:r>
            <a:r>
              <a:rPr lang="zh-CN" altLang="en-US" sz="1800" dirty="0" smtClean="0">
                <a:latin typeface="+mn-ea"/>
                <a:ea typeface="+mn-ea"/>
              </a:rPr>
              <a:t>，左子结点为</a:t>
            </a:r>
            <a:r>
              <a:rPr lang="en-US" altLang="zh-CN" sz="1800" dirty="0" smtClean="0">
                <a:ea typeface="+mn-ea"/>
              </a:rPr>
              <a:t>l</a:t>
            </a:r>
            <a:r>
              <a:rPr lang="zh-CN" altLang="en-US" sz="1800" dirty="0" smtClean="0">
                <a:latin typeface="+mn-ea"/>
                <a:ea typeface="+mn-ea"/>
              </a:rPr>
              <a:t>和右子结点为</a:t>
            </a:r>
            <a:r>
              <a:rPr lang="en-US" altLang="zh-CN" sz="1800" dirty="0" smtClean="0">
                <a:ea typeface="+mn-ea"/>
              </a:rPr>
              <a:t>r</a:t>
            </a:r>
            <a:r>
              <a:rPr lang="zh-CN" altLang="en-US" sz="1800" dirty="0" smtClean="0">
                <a:latin typeface="+mn-ea"/>
                <a:ea typeface="+mn-ea"/>
              </a:rPr>
              <a:t>，</a:t>
            </a:r>
          </a:p>
          <a:p>
            <a:pPr marL="292100" lvl="1" indent="-101600">
              <a:spcBef>
                <a:spcPct val="20000"/>
              </a:spcBef>
            </a:pPr>
            <a:r>
              <a:rPr lang="zh-CN" altLang="en-US" sz="1800" dirty="0" smtClean="0">
                <a:latin typeface="+mn-ea"/>
                <a:ea typeface="+mn-ea"/>
              </a:rPr>
              <a:t>      如果存在返回</a:t>
            </a:r>
            <a:r>
              <a:rPr lang="en-US" altLang="zh-CN" sz="1800" dirty="0" smtClean="0">
                <a:ea typeface="+mn-ea"/>
              </a:rPr>
              <a:t>m</a:t>
            </a:r>
            <a:r>
              <a:rPr lang="zh-CN" altLang="en-US" sz="1800" dirty="0" smtClean="0">
                <a:latin typeface="+mn-ea"/>
                <a:ea typeface="+mn-ea"/>
              </a:rPr>
              <a:t>；否则，建立新结点</a:t>
            </a:r>
            <a:r>
              <a:rPr lang="en-US" altLang="zh-CN" sz="1800" dirty="0" smtClean="0">
                <a:ea typeface="+mn-ea"/>
              </a:rPr>
              <a:t>n</a:t>
            </a:r>
            <a:r>
              <a:rPr lang="zh-CN" altLang="en-US" sz="1800" dirty="0" smtClean="0">
                <a:latin typeface="+mn-ea"/>
                <a:ea typeface="+mn-ea"/>
              </a:rPr>
              <a:t>，其标记为</a:t>
            </a:r>
            <a:r>
              <a:rPr lang="en-US" altLang="zh-CN" sz="1800" dirty="0" smtClean="0">
                <a:ea typeface="+mn-ea"/>
              </a:rPr>
              <a:t>op</a:t>
            </a:r>
            <a:r>
              <a:rPr lang="zh-CN" altLang="en-US" sz="1800" dirty="0" smtClean="0">
                <a:latin typeface="+mn-ea"/>
                <a:ea typeface="+mn-ea"/>
              </a:rPr>
              <a:t>，左、右子结点</a:t>
            </a:r>
          </a:p>
          <a:p>
            <a:pPr marL="292100" lvl="1" indent="-101600">
              <a:spcBef>
                <a:spcPct val="20000"/>
              </a:spcBef>
            </a:pPr>
            <a:r>
              <a:rPr lang="zh-CN" altLang="en-US" sz="1800" dirty="0" smtClean="0">
                <a:latin typeface="+mn-ea"/>
                <a:ea typeface="+mn-ea"/>
              </a:rPr>
              <a:t>      分别为</a:t>
            </a:r>
            <a:r>
              <a:rPr lang="en-US" altLang="zh-CN" sz="1800" dirty="0" smtClean="0">
                <a:ea typeface="+mn-ea"/>
              </a:rPr>
              <a:t>l</a:t>
            </a:r>
            <a:r>
              <a:rPr lang="zh-CN" altLang="en-US" sz="1800" dirty="0" smtClean="0">
                <a:latin typeface="+mn-ea"/>
                <a:ea typeface="+mn-ea"/>
              </a:rPr>
              <a:t>和</a:t>
            </a:r>
            <a:r>
              <a:rPr lang="en-US" altLang="zh-CN" sz="1800" dirty="0" smtClean="0">
                <a:ea typeface="+mn-ea"/>
              </a:rPr>
              <a:t>r</a:t>
            </a:r>
            <a:r>
              <a:rPr lang="zh-CN" altLang="en-US" sz="1800" dirty="0" smtClean="0">
                <a:latin typeface="+mn-ea"/>
                <a:ea typeface="+mn-ea"/>
              </a:rPr>
              <a:t>，并返回</a:t>
            </a:r>
            <a:r>
              <a:rPr lang="en-US" altLang="zh-CN" sz="1800" dirty="0" smtClean="0">
                <a:ea typeface="+mn-ea"/>
              </a:rPr>
              <a:t>n</a:t>
            </a:r>
            <a:r>
              <a:rPr lang="zh-CN" altLang="en-US" sz="1800" dirty="0" smtClean="0">
                <a:latin typeface="+mn-ea"/>
                <a:ea typeface="+mn-ea"/>
              </a:rPr>
              <a:t>。</a:t>
            </a:r>
            <a:endParaRPr lang="zh-CN" altLang="en-US" sz="18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up)">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utoUpdateAnimBg="0"/>
      <p:bldP spid="4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0F2DDDA-17DC-431F-88CC-80A5BB2407C4}" type="slidenum">
              <a:rPr lang="en-US" altLang="zh-CN" sz="1400" b="0" smtClean="0">
                <a:latin typeface="Times New Roman" pitchFamily="18" charset="0"/>
              </a:rPr>
              <a:pPr eaLnBrk="1" hangingPunct="1"/>
              <a:t>56</a:t>
            </a:fld>
            <a:endParaRPr lang="en-US" altLang="zh-CN" sz="1400" b="0" smtClean="0">
              <a:latin typeface="Times New Roman" pitchFamily="18" charset="0"/>
            </a:endParaRPr>
          </a:p>
        </p:txBody>
      </p:sp>
      <p:sp>
        <p:nvSpPr>
          <p:cNvPr id="50179" name="Rectangle 2"/>
          <p:cNvSpPr>
            <a:spLocks noGrp="1" noChangeArrowheads="1"/>
          </p:cNvSpPr>
          <p:nvPr>
            <p:ph type="title"/>
          </p:nvPr>
        </p:nvSpPr>
        <p:spPr>
          <a:xfrm>
            <a:off x="304800" y="152400"/>
            <a:ext cx="8610600" cy="669925"/>
          </a:xfrm>
        </p:spPr>
        <p:txBody>
          <a:bodyPr/>
          <a:lstStyle/>
          <a:p>
            <a:pPr eaLnBrk="1" hangingPunct="1"/>
            <a:r>
              <a:rPr lang="zh-CN" altLang="en-US" sz="3600" smtClean="0">
                <a:latin typeface="宋体" pitchFamily="2" charset="-122"/>
              </a:rPr>
              <a:t>为表达式 </a:t>
            </a:r>
            <a:r>
              <a:rPr lang="en-US" altLang="zh-CN" sz="3600" smtClean="0"/>
              <a:t>a+a*(b-c)+(b-c)*d</a:t>
            </a:r>
            <a:r>
              <a:rPr lang="en-US" altLang="zh-CN" sz="3600" smtClean="0">
                <a:latin typeface="宋体" pitchFamily="2" charset="-122"/>
              </a:rPr>
              <a:t> </a:t>
            </a:r>
            <a:r>
              <a:rPr lang="zh-CN" altLang="en-US" sz="3600" smtClean="0">
                <a:latin typeface="宋体" pitchFamily="2" charset="-122"/>
              </a:rPr>
              <a:t>构造</a:t>
            </a:r>
            <a:r>
              <a:rPr lang="en-US" altLang="zh-CN" sz="3600" smtClean="0"/>
              <a:t>dag</a:t>
            </a:r>
          </a:p>
        </p:txBody>
      </p:sp>
      <p:sp>
        <p:nvSpPr>
          <p:cNvPr id="236547" name="Rectangle 3"/>
          <p:cNvSpPr>
            <a:spLocks noGrp="1" noChangeArrowheads="1"/>
          </p:cNvSpPr>
          <p:nvPr>
            <p:ph type="body" idx="1"/>
          </p:nvPr>
        </p:nvSpPr>
        <p:spPr>
          <a:xfrm>
            <a:off x="296863" y="1223963"/>
            <a:ext cx="4862512" cy="5310382"/>
          </a:xfrm>
        </p:spPr>
        <p:txBody>
          <a:bodyPr/>
          <a:lstStyle/>
          <a:p>
            <a:pPr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函数调用</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makeleaf</a:t>
            </a:r>
            <a:r>
              <a:rPr lang="en-US" altLang="zh-CN" sz="2000" dirty="0" smtClean="0">
                <a:latin typeface="Times New Roman" panose="02020603050405020304" pitchFamily="18" charset="0"/>
                <a:cs typeface="Times New Roman" panose="02020603050405020304" pitchFamily="18" charset="0"/>
              </a:rPr>
              <a:t>(id, a)</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makeleaf</a:t>
            </a:r>
            <a:r>
              <a:rPr lang="en-US" altLang="zh-CN" sz="2000" dirty="0" smtClean="0">
                <a:latin typeface="Times New Roman" panose="02020603050405020304" pitchFamily="18" charset="0"/>
                <a:cs typeface="Times New Roman" panose="02020603050405020304" pitchFamily="18" charset="0"/>
              </a:rPr>
              <a:t>(id, a)</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makeleaf</a:t>
            </a:r>
            <a:r>
              <a:rPr lang="en-US" altLang="zh-CN" sz="2000" dirty="0" smtClean="0">
                <a:latin typeface="Times New Roman" panose="02020603050405020304" pitchFamily="18" charset="0"/>
                <a:cs typeface="Times New Roman" panose="02020603050405020304" pitchFamily="18" charset="0"/>
              </a:rPr>
              <a:t>(id, b)</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4</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makeleaf</a:t>
            </a:r>
            <a:r>
              <a:rPr lang="en-US" altLang="zh-CN" sz="2000" dirty="0" smtClean="0">
                <a:latin typeface="Times New Roman" panose="02020603050405020304" pitchFamily="18" charset="0"/>
                <a:cs typeface="Times New Roman" panose="02020603050405020304" pitchFamily="18" charset="0"/>
              </a:rPr>
              <a:t>(id, c)</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5</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makenode</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4</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6</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makenode</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5</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7</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makenode</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6</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8</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makeleaf</a:t>
            </a:r>
            <a:r>
              <a:rPr lang="en-US" altLang="zh-CN" sz="2000" dirty="0" smtClean="0">
                <a:latin typeface="Times New Roman" panose="02020603050405020304" pitchFamily="18" charset="0"/>
                <a:cs typeface="Times New Roman" panose="02020603050405020304" pitchFamily="18" charset="0"/>
              </a:rPr>
              <a:t>(id, b)</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9</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makeleaf</a:t>
            </a:r>
            <a:r>
              <a:rPr lang="en-US" altLang="zh-CN" sz="2000" dirty="0" smtClean="0">
                <a:latin typeface="Times New Roman" panose="02020603050405020304" pitchFamily="18" charset="0"/>
                <a:cs typeface="Times New Roman" panose="02020603050405020304" pitchFamily="18" charset="0"/>
              </a:rPr>
              <a:t>(id, c)</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10</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makenode</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8</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9</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11</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makeleaf</a:t>
            </a:r>
            <a:r>
              <a:rPr lang="en-US" altLang="zh-CN" sz="2000" dirty="0" smtClean="0">
                <a:latin typeface="Times New Roman" panose="02020603050405020304" pitchFamily="18" charset="0"/>
                <a:cs typeface="Times New Roman" panose="02020603050405020304" pitchFamily="18" charset="0"/>
              </a:rPr>
              <a:t>(id, d)</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12</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makenode</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10</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11</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p>
          <a:p>
            <a:pPr marL="819150" lvl="1" eaLnBrk="1" hangingPunct="1">
              <a:buFontTx/>
              <a:buNone/>
            </a:pPr>
            <a:r>
              <a:rPr lang="en-US" altLang="zh-CN" sz="2000" dirty="0" smtClean="0">
                <a:latin typeface="Times New Roman" panose="02020603050405020304" pitchFamily="18" charset="0"/>
                <a:cs typeface="Times New Roman" panose="02020603050405020304" pitchFamily="18" charset="0"/>
              </a:rPr>
              <a:t>p</a:t>
            </a:r>
            <a:r>
              <a:rPr lang="en-US" altLang="zh-CN" sz="2000" baseline="-25000" dirty="0" smtClean="0">
                <a:latin typeface="Times New Roman" panose="02020603050405020304" pitchFamily="18" charset="0"/>
                <a:cs typeface="Times New Roman" panose="02020603050405020304" pitchFamily="18" charset="0"/>
              </a:rPr>
              <a:t>13</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makenode</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7</a:t>
            </a:r>
            <a:r>
              <a:rPr lang="en-US" altLang="zh-CN" sz="2000" dirty="0" smtClean="0">
                <a:latin typeface="Times New Roman" panose="02020603050405020304" pitchFamily="18" charset="0"/>
                <a:cs typeface="Times New Roman" panose="02020603050405020304" pitchFamily="18" charset="0"/>
              </a:rPr>
              <a:t>, p</a:t>
            </a:r>
            <a:r>
              <a:rPr lang="en-US" altLang="zh-CN" sz="2000" baseline="-25000" dirty="0" smtClean="0">
                <a:latin typeface="Times New Roman" panose="02020603050405020304" pitchFamily="18" charset="0"/>
                <a:cs typeface="Times New Roman" panose="02020603050405020304" pitchFamily="18" charset="0"/>
              </a:rPr>
              <a:t>12</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a:t>
            </a:r>
          </a:p>
        </p:txBody>
      </p:sp>
      <p:sp>
        <p:nvSpPr>
          <p:cNvPr id="236548" name="Rectangle 4"/>
          <p:cNvSpPr>
            <a:spLocks noChangeArrowheads="1"/>
          </p:cNvSpPr>
          <p:nvPr/>
        </p:nvSpPr>
        <p:spPr bwMode="auto">
          <a:xfrm>
            <a:off x="5410200" y="3581400"/>
            <a:ext cx="533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rgbClr val="000000"/>
                </a:solidFill>
                <a:ea typeface="宋体" pitchFamily="2" charset="-122"/>
              </a:rPr>
              <a:t>a</a:t>
            </a:r>
            <a:endParaRPr lang="en-US" altLang="zh-CN" sz="4000" dirty="0">
              <a:ea typeface="宋体" pitchFamily="2" charset="-122"/>
            </a:endParaRPr>
          </a:p>
        </p:txBody>
      </p:sp>
      <p:sp>
        <p:nvSpPr>
          <p:cNvPr id="236549" name="Rectangle 5"/>
          <p:cNvSpPr>
            <a:spLocks noChangeArrowheads="1"/>
          </p:cNvSpPr>
          <p:nvPr/>
        </p:nvSpPr>
        <p:spPr bwMode="auto">
          <a:xfrm>
            <a:off x="5867400" y="4144963"/>
            <a:ext cx="533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rgbClr val="000000"/>
                </a:solidFill>
                <a:ea typeface="宋体" pitchFamily="2" charset="-122"/>
              </a:rPr>
              <a:t>b</a:t>
            </a:r>
            <a:endParaRPr lang="en-US" altLang="zh-CN" sz="4000" dirty="0">
              <a:ea typeface="宋体" pitchFamily="2" charset="-122"/>
            </a:endParaRPr>
          </a:p>
        </p:txBody>
      </p:sp>
      <p:sp>
        <p:nvSpPr>
          <p:cNvPr id="236550" name="Rectangle 6"/>
          <p:cNvSpPr>
            <a:spLocks noChangeArrowheads="1"/>
          </p:cNvSpPr>
          <p:nvPr/>
        </p:nvSpPr>
        <p:spPr bwMode="auto">
          <a:xfrm>
            <a:off x="6858000" y="4144963"/>
            <a:ext cx="533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rgbClr val="000000"/>
                </a:solidFill>
                <a:ea typeface="宋体" pitchFamily="2" charset="-122"/>
              </a:rPr>
              <a:t>c</a:t>
            </a:r>
            <a:endParaRPr lang="en-US" altLang="zh-CN" sz="4000" dirty="0">
              <a:ea typeface="宋体" pitchFamily="2" charset="-122"/>
            </a:endParaRPr>
          </a:p>
        </p:txBody>
      </p:sp>
      <p:grpSp>
        <p:nvGrpSpPr>
          <p:cNvPr id="236551" name="Group 7"/>
          <p:cNvGrpSpPr>
            <a:grpSpLocks/>
          </p:cNvGrpSpPr>
          <p:nvPr/>
        </p:nvGrpSpPr>
        <p:grpSpPr bwMode="auto">
          <a:xfrm>
            <a:off x="6172200" y="3581400"/>
            <a:ext cx="887413" cy="609600"/>
            <a:chOff x="3888" y="2256"/>
            <a:chExt cx="559" cy="384"/>
          </a:xfrm>
        </p:grpSpPr>
        <p:grpSp>
          <p:nvGrpSpPr>
            <p:cNvPr id="50256" name="Group 8"/>
            <p:cNvGrpSpPr>
              <a:grpSpLocks/>
            </p:cNvGrpSpPr>
            <p:nvPr/>
          </p:nvGrpSpPr>
          <p:grpSpPr bwMode="auto">
            <a:xfrm>
              <a:off x="3888" y="2487"/>
              <a:ext cx="559" cy="153"/>
              <a:chOff x="3900" y="2407"/>
              <a:chExt cx="559" cy="153"/>
            </a:xfrm>
          </p:grpSpPr>
          <p:sp>
            <p:nvSpPr>
              <p:cNvPr id="50258" name="Line 9"/>
              <p:cNvSpPr>
                <a:spLocks noChangeShapeType="1"/>
              </p:cNvSpPr>
              <p:nvPr/>
            </p:nvSpPr>
            <p:spPr bwMode="auto">
              <a:xfrm flipH="1">
                <a:off x="3900" y="2407"/>
                <a:ext cx="262" cy="15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59" name="Line 10"/>
              <p:cNvSpPr>
                <a:spLocks noChangeShapeType="1"/>
              </p:cNvSpPr>
              <p:nvPr/>
            </p:nvSpPr>
            <p:spPr bwMode="auto">
              <a:xfrm>
                <a:off x="4197" y="2407"/>
                <a:ext cx="262" cy="15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57" name="Rectangle 11"/>
            <p:cNvSpPr>
              <a:spLocks noChangeArrowheads="1"/>
            </p:cNvSpPr>
            <p:nvPr/>
          </p:nvSpPr>
          <p:spPr bwMode="auto">
            <a:xfrm>
              <a:off x="4032" y="2256"/>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a:solidFill>
                    <a:srgbClr val="000000"/>
                  </a:solidFill>
                  <a:latin typeface="宋体" pitchFamily="2" charset="-122"/>
                  <a:ea typeface="宋体" pitchFamily="2" charset="-122"/>
                </a:rPr>
                <a:t> </a:t>
              </a:r>
              <a:r>
                <a:rPr lang="en-US" altLang="zh-CN" sz="2800">
                  <a:solidFill>
                    <a:srgbClr val="000000"/>
                  </a:solidFill>
                  <a:ea typeface="宋体" pitchFamily="2" charset="-122"/>
                </a:rPr>
                <a:t>-</a:t>
              </a:r>
              <a:endParaRPr lang="en-US" altLang="zh-CN" sz="4000">
                <a:ea typeface="宋体" pitchFamily="2" charset="-122"/>
              </a:endParaRPr>
            </a:p>
          </p:txBody>
        </p:sp>
      </p:grpSp>
      <p:grpSp>
        <p:nvGrpSpPr>
          <p:cNvPr id="236556" name="Group 12"/>
          <p:cNvGrpSpPr>
            <a:grpSpLocks/>
          </p:cNvGrpSpPr>
          <p:nvPr/>
        </p:nvGrpSpPr>
        <p:grpSpPr bwMode="auto">
          <a:xfrm>
            <a:off x="5735638" y="3001963"/>
            <a:ext cx="887412" cy="655637"/>
            <a:chOff x="3613" y="1891"/>
            <a:chExt cx="559" cy="413"/>
          </a:xfrm>
        </p:grpSpPr>
        <p:grpSp>
          <p:nvGrpSpPr>
            <p:cNvPr id="50252" name="Group 13"/>
            <p:cNvGrpSpPr>
              <a:grpSpLocks/>
            </p:cNvGrpSpPr>
            <p:nvPr/>
          </p:nvGrpSpPr>
          <p:grpSpPr bwMode="auto">
            <a:xfrm>
              <a:off x="3613" y="2151"/>
              <a:ext cx="559" cy="153"/>
              <a:chOff x="3613" y="2101"/>
              <a:chExt cx="559" cy="153"/>
            </a:xfrm>
          </p:grpSpPr>
          <p:sp>
            <p:nvSpPr>
              <p:cNvPr id="50254" name="Line 14"/>
              <p:cNvSpPr>
                <a:spLocks noChangeShapeType="1"/>
              </p:cNvSpPr>
              <p:nvPr/>
            </p:nvSpPr>
            <p:spPr bwMode="auto">
              <a:xfrm flipH="1">
                <a:off x="3613" y="2101"/>
                <a:ext cx="262" cy="15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55" name="Line 15"/>
              <p:cNvSpPr>
                <a:spLocks noChangeShapeType="1"/>
              </p:cNvSpPr>
              <p:nvPr/>
            </p:nvSpPr>
            <p:spPr bwMode="auto">
              <a:xfrm>
                <a:off x="3909" y="2101"/>
                <a:ext cx="263" cy="15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53" name="Rectangle 16"/>
            <p:cNvSpPr>
              <a:spLocks noChangeArrowheads="1"/>
            </p:cNvSpPr>
            <p:nvPr/>
          </p:nvSpPr>
          <p:spPr bwMode="auto">
            <a:xfrm>
              <a:off x="3744" y="1891"/>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rgbClr val="000000"/>
                  </a:solidFill>
                  <a:ea typeface="宋体" pitchFamily="2" charset="-122"/>
                </a:rPr>
                <a:t>*</a:t>
              </a:r>
              <a:endParaRPr lang="en-US" altLang="zh-CN" sz="4000" dirty="0">
                <a:ea typeface="宋体" pitchFamily="2" charset="-122"/>
              </a:endParaRPr>
            </a:p>
          </p:txBody>
        </p:sp>
      </p:grpSp>
      <p:grpSp>
        <p:nvGrpSpPr>
          <p:cNvPr id="236561" name="Group 17"/>
          <p:cNvGrpSpPr>
            <a:grpSpLocks/>
          </p:cNvGrpSpPr>
          <p:nvPr/>
        </p:nvGrpSpPr>
        <p:grpSpPr bwMode="auto">
          <a:xfrm>
            <a:off x="5562600" y="2438400"/>
            <a:ext cx="615950" cy="1219200"/>
            <a:chOff x="3504" y="1536"/>
            <a:chExt cx="388" cy="768"/>
          </a:xfrm>
        </p:grpSpPr>
        <p:sp>
          <p:nvSpPr>
            <p:cNvPr id="50249" name="Line 18"/>
            <p:cNvSpPr>
              <a:spLocks noChangeShapeType="1"/>
            </p:cNvSpPr>
            <p:nvPr/>
          </p:nvSpPr>
          <p:spPr bwMode="auto">
            <a:xfrm>
              <a:off x="3740" y="1755"/>
              <a:ext cx="152" cy="2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50" name="Arc 19"/>
            <p:cNvSpPr>
              <a:spLocks/>
            </p:cNvSpPr>
            <p:nvPr/>
          </p:nvSpPr>
          <p:spPr bwMode="auto">
            <a:xfrm>
              <a:off x="3552" y="1807"/>
              <a:ext cx="92" cy="497"/>
            </a:xfrm>
            <a:custGeom>
              <a:avLst/>
              <a:gdLst>
                <a:gd name="T0" fmla="*/ 0 w 21600"/>
                <a:gd name="T1" fmla="*/ 0 h 22501"/>
                <a:gd name="T2" fmla="*/ 0 w 21600"/>
                <a:gd name="T3" fmla="*/ 0 h 22501"/>
                <a:gd name="T4" fmla="*/ 0 w 21600"/>
                <a:gd name="T5" fmla="*/ 0 h 22501"/>
                <a:gd name="T6" fmla="*/ 0 60000 65536"/>
                <a:gd name="T7" fmla="*/ 0 60000 65536"/>
                <a:gd name="T8" fmla="*/ 0 60000 65536"/>
              </a:gdLst>
              <a:ahLst/>
              <a:cxnLst>
                <a:cxn ang="T6">
                  <a:pos x="T0" y="T1"/>
                </a:cxn>
                <a:cxn ang="T7">
                  <a:pos x="T2" y="T3"/>
                </a:cxn>
                <a:cxn ang="T8">
                  <a:pos x="T4" y="T5"/>
                </a:cxn>
              </a:cxnLst>
              <a:rect l="0" t="0" r="r" b="b"/>
              <a:pathLst>
                <a:path w="21600" h="22501" fill="none" extrusionOk="0">
                  <a:moveTo>
                    <a:pt x="45" y="22501"/>
                  </a:moveTo>
                  <a:cubicBezTo>
                    <a:pt x="15" y="22032"/>
                    <a:pt x="0" y="21563"/>
                    <a:pt x="0" y="21094"/>
                  </a:cubicBezTo>
                  <a:cubicBezTo>
                    <a:pt x="-1" y="10956"/>
                    <a:pt x="7050" y="2182"/>
                    <a:pt x="16950" y="0"/>
                  </a:cubicBezTo>
                </a:path>
                <a:path w="21600" h="22501" stroke="0" extrusionOk="0">
                  <a:moveTo>
                    <a:pt x="45" y="22501"/>
                  </a:moveTo>
                  <a:cubicBezTo>
                    <a:pt x="15" y="22032"/>
                    <a:pt x="0" y="21563"/>
                    <a:pt x="0" y="21094"/>
                  </a:cubicBezTo>
                  <a:cubicBezTo>
                    <a:pt x="-1" y="10956"/>
                    <a:pt x="7050" y="2182"/>
                    <a:pt x="16950" y="0"/>
                  </a:cubicBezTo>
                  <a:lnTo>
                    <a:pt x="21600" y="21094"/>
                  </a:lnTo>
                  <a:lnTo>
                    <a:pt x="45" y="22501"/>
                  </a:lnTo>
                  <a:close/>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51" name="Rectangle 20"/>
            <p:cNvSpPr>
              <a:spLocks noChangeArrowheads="1"/>
            </p:cNvSpPr>
            <p:nvPr/>
          </p:nvSpPr>
          <p:spPr bwMode="auto">
            <a:xfrm>
              <a:off x="3504" y="1536"/>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rgbClr val="000000"/>
                  </a:solidFill>
                  <a:ea typeface="宋体" pitchFamily="2" charset="-122"/>
                </a:rPr>
                <a:t>+</a:t>
              </a:r>
              <a:endParaRPr lang="en-US" altLang="zh-CN" sz="4000" dirty="0">
                <a:ea typeface="宋体" pitchFamily="2" charset="-122"/>
              </a:endParaRPr>
            </a:p>
          </p:txBody>
        </p:sp>
      </p:grpSp>
      <p:sp>
        <p:nvSpPr>
          <p:cNvPr id="236565" name="Rectangle 21"/>
          <p:cNvSpPr>
            <a:spLocks noChangeArrowheads="1"/>
          </p:cNvSpPr>
          <p:nvPr/>
        </p:nvSpPr>
        <p:spPr bwMode="auto">
          <a:xfrm>
            <a:off x="7772400" y="3124200"/>
            <a:ext cx="533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rgbClr val="000000"/>
                </a:solidFill>
                <a:ea typeface="宋体" pitchFamily="2" charset="-122"/>
              </a:rPr>
              <a:t>d</a:t>
            </a:r>
            <a:endParaRPr lang="en-US" altLang="zh-CN" sz="4000" dirty="0">
              <a:ea typeface="宋体" pitchFamily="2" charset="-122"/>
            </a:endParaRPr>
          </a:p>
        </p:txBody>
      </p:sp>
      <p:grpSp>
        <p:nvGrpSpPr>
          <p:cNvPr id="236566" name="Group 22"/>
          <p:cNvGrpSpPr>
            <a:grpSpLocks/>
          </p:cNvGrpSpPr>
          <p:nvPr/>
        </p:nvGrpSpPr>
        <p:grpSpPr bwMode="auto">
          <a:xfrm>
            <a:off x="6673850" y="2362200"/>
            <a:ext cx="1289050" cy="1228725"/>
            <a:chOff x="4204" y="1488"/>
            <a:chExt cx="812" cy="774"/>
          </a:xfrm>
        </p:grpSpPr>
        <p:sp>
          <p:nvSpPr>
            <p:cNvPr id="50246" name="Line 23"/>
            <p:cNvSpPr>
              <a:spLocks noChangeShapeType="1"/>
            </p:cNvSpPr>
            <p:nvPr/>
          </p:nvSpPr>
          <p:spPr bwMode="auto">
            <a:xfrm flipH="1">
              <a:off x="4204" y="1731"/>
              <a:ext cx="527" cy="53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7" name="Line 24"/>
            <p:cNvSpPr>
              <a:spLocks noChangeShapeType="1"/>
            </p:cNvSpPr>
            <p:nvPr/>
          </p:nvSpPr>
          <p:spPr bwMode="auto">
            <a:xfrm>
              <a:off x="4800" y="1728"/>
              <a:ext cx="216" cy="24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8" name="Rectangle 25"/>
            <p:cNvSpPr>
              <a:spLocks noChangeArrowheads="1"/>
            </p:cNvSpPr>
            <p:nvPr/>
          </p:nvSpPr>
          <p:spPr bwMode="auto">
            <a:xfrm>
              <a:off x="4608" y="1488"/>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rgbClr val="000000"/>
                  </a:solidFill>
                  <a:ea typeface="宋体" pitchFamily="2" charset="-122"/>
                </a:rPr>
                <a:t>*</a:t>
              </a:r>
              <a:endParaRPr lang="en-US" altLang="zh-CN" sz="4000" dirty="0">
                <a:ea typeface="宋体" pitchFamily="2" charset="-122"/>
              </a:endParaRPr>
            </a:p>
          </p:txBody>
        </p:sp>
      </p:grpSp>
      <p:grpSp>
        <p:nvGrpSpPr>
          <p:cNvPr id="236570" name="Group 26"/>
          <p:cNvGrpSpPr>
            <a:grpSpLocks/>
          </p:cNvGrpSpPr>
          <p:nvPr/>
        </p:nvGrpSpPr>
        <p:grpSpPr bwMode="auto">
          <a:xfrm>
            <a:off x="5881688" y="1828800"/>
            <a:ext cx="1662112" cy="636588"/>
            <a:chOff x="3705" y="1152"/>
            <a:chExt cx="1047" cy="401"/>
          </a:xfrm>
        </p:grpSpPr>
        <p:grpSp>
          <p:nvGrpSpPr>
            <p:cNvPr id="50242" name="Group 27"/>
            <p:cNvGrpSpPr>
              <a:grpSpLocks/>
            </p:cNvGrpSpPr>
            <p:nvPr/>
          </p:nvGrpSpPr>
          <p:grpSpPr bwMode="auto">
            <a:xfrm>
              <a:off x="3705" y="1392"/>
              <a:ext cx="1047" cy="161"/>
              <a:chOff x="3716" y="1457"/>
              <a:chExt cx="1047" cy="161"/>
            </a:xfrm>
          </p:grpSpPr>
          <p:sp>
            <p:nvSpPr>
              <p:cNvPr id="50244" name="Line 28"/>
              <p:cNvSpPr>
                <a:spLocks noChangeShapeType="1"/>
              </p:cNvSpPr>
              <p:nvPr/>
            </p:nvSpPr>
            <p:spPr bwMode="auto">
              <a:xfrm flipH="1">
                <a:off x="3716" y="1457"/>
                <a:ext cx="492" cy="16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5" name="Line 29"/>
              <p:cNvSpPr>
                <a:spLocks noChangeShapeType="1"/>
              </p:cNvSpPr>
              <p:nvPr/>
            </p:nvSpPr>
            <p:spPr bwMode="auto">
              <a:xfrm>
                <a:off x="4272" y="1457"/>
                <a:ext cx="491" cy="16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43" name="Rectangle 30"/>
            <p:cNvSpPr>
              <a:spLocks noChangeArrowheads="1"/>
            </p:cNvSpPr>
            <p:nvPr/>
          </p:nvSpPr>
          <p:spPr bwMode="auto">
            <a:xfrm>
              <a:off x="4080" y="115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rgbClr val="000000"/>
                  </a:solidFill>
                  <a:ea typeface="宋体" pitchFamily="2" charset="-122"/>
                </a:rPr>
                <a:t>+</a:t>
              </a:r>
              <a:endParaRPr lang="en-US" altLang="zh-CN" sz="4000">
                <a:ea typeface="宋体" pitchFamily="2" charset="-122"/>
              </a:endParaRPr>
            </a:p>
          </p:txBody>
        </p:sp>
      </p:grpSp>
      <p:grpSp>
        <p:nvGrpSpPr>
          <p:cNvPr id="236575" name="Group 31"/>
          <p:cNvGrpSpPr>
            <a:grpSpLocks/>
          </p:cNvGrpSpPr>
          <p:nvPr/>
        </p:nvGrpSpPr>
        <p:grpSpPr bwMode="auto">
          <a:xfrm>
            <a:off x="4724400" y="3505200"/>
            <a:ext cx="768350" cy="457200"/>
            <a:chOff x="3500" y="3456"/>
            <a:chExt cx="484" cy="288"/>
          </a:xfrm>
        </p:grpSpPr>
        <p:sp>
          <p:nvSpPr>
            <p:cNvPr id="50240" name="Text Box 32"/>
            <p:cNvSpPr txBox="1">
              <a:spLocks noChangeArrowheads="1"/>
            </p:cNvSpPr>
            <p:nvPr/>
          </p:nvSpPr>
          <p:spPr bwMode="auto">
            <a:xfrm>
              <a:off x="3500" y="3456"/>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 </a:t>
              </a:r>
              <a:r>
                <a:rPr lang="en-US" altLang="zh-CN" sz="2000">
                  <a:solidFill>
                    <a:srgbClr val="0000FF"/>
                  </a:solidFill>
                  <a:latin typeface="宋体" pitchFamily="2" charset="-122"/>
                  <a:ea typeface="宋体" pitchFamily="2" charset="-122"/>
                </a:rPr>
                <a:t>p</a:t>
              </a:r>
              <a:r>
                <a:rPr lang="en-US" altLang="zh-CN" sz="2000" baseline="-25000">
                  <a:solidFill>
                    <a:srgbClr val="0000FF"/>
                  </a:solidFill>
                  <a:latin typeface="宋体" pitchFamily="2" charset="-122"/>
                  <a:ea typeface="宋体" pitchFamily="2" charset="-122"/>
                </a:rPr>
                <a:t>1</a:t>
              </a:r>
            </a:p>
          </p:txBody>
        </p:sp>
        <p:sp>
          <p:nvSpPr>
            <p:cNvPr id="50241" name="Line 33"/>
            <p:cNvSpPr>
              <a:spLocks noChangeShapeType="1"/>
            </p:cNvSpPr>
            <p:nvPr/>
          </p:nvSpPr>
          <p:spPr bwMode="auto">
            <a:xfrm>
              <a:off x="3744" y="3648"/>
              <a:ext cx="24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578" name="Group 34"/>
          <p:cNvGrpSpPr>
            <a:grpSpLocks/>
          </p:cNvGrpSpPr>
          <p:nvPr/>
        </p:nvGrpSpPr>
        <p:grpSpPr bwMode="auto">
          <a:xfrm rot="-1193056">
            <a:off x="4724400" y="3733800"/>
            <a:ext cx="768350" cy="457200"/>
            <a:chOff x="3500" y="3456"/>
            <a:chExt cx="484" cy="288"/>
          </a:xfrm>
        </p:grpSpPr>
        <p:sp>
          <p:nvSpPr>
            <p:cNvPr id="50238" name="Text Box 35"/>
            <p:cNvSpPr txBox="1">
              <a:spLocks noChangeArrowheads="1"/>
            </p:cNvSpPr>
            <p:nvPr/>
          </p:nvSpPr>
          <p:spPr bwMode="auto">
            <a:xfrm>
              <a:off x="3500" y="3456"/>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FF3300"/>
                  </a:solidFill>
                  <a:latin typeface="Times New Roman" pitchFamily="18" charset="0"/>
                  <a:ea typeface="宋体" pitchFamily="2" charset="-122"/>
                </a:rPr>
                <a:t> </a:t>
              </a:r>
              <a:r>
                <a:rPr lang="en-US" altLang="zh-CN" sz="2000">
                  <a:solidFill>
                    <a:srgbClr val="FF3300"/>
                  </a:solidFill>
                  <a:latin typeface="宋体" pitchFamily="2" charset="-122"/>
                  <a:ea typeface="宋体" pitchFamily="2" charset="-122"/>
                </a:rPr>
                <a:t>p</a:t>
              </a:r>
              <a:r>
                <a:rPr lang="en-US" altLang="zh-CN" sz="2000" baseline="-25000">
                  <a:solidFill>
                    <a:srgbClr val="FF3300"/>
                  </a:solidFill>
                  <a:latin typeface="宋体" pitchFamily="2" charset="-122"/>
                  <a:ea typeface="宋体" pitchFamily="2" charset="-122"/>
                </a:rPr>
                <a:t>2</a:t>
              </a:r>
            </a:p>
          </p:txBody>
        </p:sp>
        <p:sp>
          <p:nvSpPr>
            <p:cNvPr id="50239" name="Line 36"/>
            <p:cNvSpPr>
              <a:spLocks noChangeShapeType="1"/>
            </p:cNvSpPr>
            <p:nvPr/>
          </p:nvSpPr>
          <p:spPr bwMode="auto">
            <a:xfrm>
              <a:off x="3744" y="3648"/>
              <a:ext cx="24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581" name="Group 37"/>
          <p:cNvGrpSpPr>
            <a:grpSpLocks/>
          </p:cNvGrpSpPr>
          <p:nvPr/>
        </p:nvGrpSpPr>
        <p:grpSpPr bwMode="auto">
          <a:xfrm>
            <a:off x="5175250" y="4114800"/>
            <a:ext cx="768350" cy="457200"/>
            <a:chOff x="3500" y="3456"/>
            <a:chExt cx="484" cy="288"/>
          </a:xfrm>
        </p:grpSpPr>
        <p:sp>
          <p:nvSpPr>
            <p:cNvPr id="50236" name="Text Box 38"/>
            <p:cNvSpPr txBox="1">
              <a:spLocks noChangeArrowheads="1"/>
            </p:cNvSpPr>
            <p:nvPr/>
          </p:nvSpPr>
          <p:spPr bwMode="auto">
            <a:xfrm>
              <a:off x="3500" y="3456"/>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 </a:t>
              </a:r>
              <a:r>
                <a:rPr lang="en-US" altLang="zh-CN" sz="2000">
                  <a:solidFill>
                    <a:srgbClr val="0000FF"/>
                  </a:solidFill>
                  <a:latin typeface="宋体" pitchFamily="2" charset="-122"/>
                  <a:ea typeface="宋体" pitchFamily="2" charset="-122"/>
                </a:rPr>
                <a:t>p</a:t>
              </a:r>
              <a:r>
                <a:rPr lang="en-US" altLang="zh-CN" sz="2000" baseline="-25000">
                  <a:solidFill>
                    <a:srgbClr val="0000FF"/>
                  </a:solidFill>
                  <a:latin typeface="宋体" pitchFamily="2" charset="-122"/>
                  <a:ea typeface="宋体" pitchFamily="2" charset="-122"/>
                </a:rPr>
                <a:t>3</a:t>
              </a:r>
            </a:p>
          </p:txBody>
        </p:sp>
        <p:sp>
          <p:nvSpPr>
            <p:cNvPr id="50237" name="Line 39"/>
            <p:cNvSpPr>
              <a:spLocks noChangeShapeType="1"/>
            </p:cNvSpPr>
            <p:nvPr/>
          </p:nvSpPr>
          <p:spPr bwMode="auto">
            <a:xfrm>
              <a:off x="3744" y="3648"/>
              <a:ext cx="24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584" name="Group 40"/>
          <p:cNvGrpSpPr>
            <a:grpSpLocks/>
          </p:cNvGrpSpPr>
          <p:nvPr/>
        </p:nvGrpSpPr>
        <p:grpSpPr bwMode="auto">
          <a:xfrm flipH="1">
            <a:off x="7308850" y="4114800"/>
            <a:ext cx="768350" cy="457200"/>
            <a:chOff x="3500" y="3456"/>
            <a:chExt cx="484" cy="288"/>
          </a:xfrm>
        </p:grpSpPr>
        <p:sp>
          <p:nvSpPr>
            <p:cNvPr id="50234" name="Text Box 41"/>
            <p:cNvSpPr txBox="1">
              <a:spLocks noChangeArrowheads="1"/>
            </p:cNvSpPr>
            <p:nvPr/>
          </p:nvSpPr>
          <p:spPr bwMode="auto">
            <a:xfrm>
              <a:off x="3500" y="3456"/>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 </a:t>
              </a:r>
              <a:r>
                <a:rPr lang="en-US" altLang="zh-CN" sz="2000">
                  <a:solidFill>
                    <a:srgbClr val="0000FF"/>
                  </a:solidFill>
                  <a:latin typeface="宋体" pitchFamily="2" charset="-122"/>
                  <a:ea typeface="宋体" pitchFamily="2" charset="-122"/>
                </a:rPr>
                <a:t>p</a:t>
              </a:r>
              <a:r>
                <a:rPr lang="en-US" altLang="zh-CN" sz="2000" baseline="-25000">
                  <a:solidFill>
                    <a:srgbClr val="0000FF"/>
                  </a:solidFill>
                  <a:latin typeface="宋体" pitchFamily="2" charset="-122"/>
                  <a:ea typeface="宋体" pitchFamily="2" charset="-122"/>
                </a:rPr>
                <a:t>4</a:t>
              </a:r>
            </a:p>
          </p:txBody>
        </p:sp>
        <p:sp>
          <p:nvSpPr>
            <p:cNvPr id="50235" name="Line 42"/>
            <p:cNvSpPr>
              <a:spLocks noChangeShapeType="1"/>
            </p:cNvSpPr>
            <p:nvPr/>
          </p:nvSpPr>
          <p:spPr bwMode="auto">
            <a:xfrm>
              <a:off x="3744" y="3648"/>
              <a:ext cx="24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587" name="Group 43"/>
          <p:cNvGrpSpPr>
            <a:grpSpLocks/>
          </p:cNvGrpSpPr>
          <p:nvPr/>
        </p:nvGrpSpPr>
        <p:grpSpPr bwMode="auto">
          <a:xfrm flipH="1">
            <a:off x="6927850" y="3505200"/>
            <a:ext cx="768350" cy="457200"/>
            <a:chOff x="3500" y="3456"/>
            <a:chExt cx="484" cy="288"/>
          </a:xfrm>
        </p:grpSpPr>
        <p:sp>
          <p:nvSpPr>
            <p:cNvPr id="50232" name="Text Box 44"/>
            <p:cNvSpPr txBox="1">
              <a:spLocks noChangeArrowheads="1"/>
            </p:cNvSpPr>
            <p:nvPr/>
          </p:nvSpPr>
          <p:spPr bwMode="auto">
            <a:xfrm>
              <a:off x="3500" y="3456"/>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 </a:t>
              </a:r>
              <a:r>
                <a:rPr lang="en-US" altLang="zh-CN" sz="2000">
                  <a:solidFill>
                    <a:srgbClr val="0000FF"/>
                  </a:solidFill>
                  <a:latin typeface="宋体" pitchFamily="2" charset="-122"/>
                  <a:ea typeface="宋体" pitchFamily="2" charset="-122"/>
                </a:rPr>
                <a:t>p</a:t>
              </a:r>
              <a:r>
                <a:rPr lang="en-US" altLang="zh-CN" sz="2000" baseline="-25000">
                  <a:solidFill>
                    <a:srgbClr val="0000FF"/>
                  </a:solidFill>
                  <a:latin typeface="宋体" pitchFamily="2" charset="-122"/>
                  <a:ea typeface="宋体" pitchFamily="2" charset="-122"/>
                </a:rPr>
                <a:t>5</a:t>
              </a:r>
            </a:p>
          </p:txBody>
        </p:sp>
        <p:sp>
          <p:nvSpPr>
            <p:cNvPr id="50233" name="Line 45"/>
            <p:cNvSpPr>
              <a:spLocks noChangeShapeType="1"/>
            </p:cNvSpPr>
            <p:nvPr/>
          </p:nvSpPr>
          <p:spPr bwMode="auto">
            <a:xfrm>
              <a:off x="3744" y="3648"/>
              <a:ext cx="24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590" name="Group 46"/>
          <p:cNvGrpSpPr>
            <a:grpSpLocks/>
          </p:cNvGrpSpPr>
          <p:nvPr/>
        </p:nvGrpSpPr>
        <p:grpSpPr bwMode="auto">
          <a:xfrm rot="20154796" flipH="1">
            <a:off x="6318250" y="2667000"/>
            <a:ext cx="768350" cy="457200"/>
            <a:chOff x="3500" y="3456"/>
            <a:chExt cx="484" cy="288"/>
          </a:xfrm>
        </p:grpSpPr>
        <p:sp>
          <p:nvSpPr>
            <p:cNvPr id="50230" name="Text Box 47"/>
            <p:cNvSpPr txBox="1">
              <a:spLocks noChangeArrowheads="1"/>
            </p:cNvSpPr>
            <p:nvPr/>
          </p:nvSpPr>
          <p:spPr bwMode="auto">
            <a:xfrm>
              <a:off x="3500" y="3456"/>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 </a:t>
              </a:r>
              <a:r>
                <a:rPr lang="en-US" altLang="zh-CN" sz="2000">
                  <a:solidFill>
                    <a:srgbClr val="0000FF"/>
                  </a:solidFill>
                  <a:latin typeface="宋体" pitchFamily="2" charset="-122"/>
                  <a:ea typeface="宋体" pitchFamily="2" charset="-122"/>
                </a:rPr>
                <a:t>p</a:t>
              </a:r>
              <a:r>
                <a:rPr lang="en-US" altLang="zh-CN" sz="2000" baseline="-25000">
                  <a:solidFill>
                    <a:srgbClr val="0000FF"/>
                  </a:solidFill>
                  <a:latin typeface="宋体" pitchFamily="2" charset="-122"/>
                  <a:ea typeface="宋体" pitchFamily="2" charset="-122"/>
                </a:rPr>
                <a:t>6</a:t>
              </a:r>
            </a:p>
          </p:txBody>
        </p:sp>
        <p:sp>
          <p:nvSpPr>
            <p:cNvPr id="50231" name="Line 48"/>
            <p:cNvSpPr>
              <a:spLocks noChangeShapeType="1"/>
            </p:cNvSpPr>
            <p:nvPr/>
          </p:nvSpPr>
          <p:spPr bwMode="auto">
            <a:xfrm>
              <a:off x="3744" y="3648"/>
              <a:ext cx="24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593" name="Group 49"/>
          <p:cNvGrpSpPr>
            <a:grpSpLocks/>
          </p:cNvGrpSpPr>
          <p:nvPr/>
        </p:nvGrpSpPr>
        <p:grpSpPr bwMode="auto">
          <a:xfrm>
            <a:off x="4876800" y="2362200"/>
            <a:ext cx="768350" cy="457200"/>
            <a:chOff x="3500" y="3456"/>
            <a:chExt cx="484" cy="288"/>
          </a:xfrm>
        </p:grpSpPr>
        <p:sp>
          <p:nvSpPr>
            <p:cNvPr id="50228" name="Text Box 50"/>
            <p:cNvSpPr txBox="1">
              <a:spLocks noChangeArrowheads="1"/>
            </p:cNvSpPr>
            <p:nvPr/>
          </p:nvSpPr>
          <p:spPr bwMode="auto">
            <a:xfrm>
              <a:off x="3500" y="3456"/>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 </a:t>
              </a:r>
              <a:r>
                <a:rPr lang="en-US" altLang="zh-CN" sz="2000">
                  <a:solidFill>
                    <a:srgbClr val="0000FF"/>
                  </a:solidFill>
                  <a:latin typeface="宋体" pitchFamily="2" charset="-122"/>
                  <a:ea typeface="宋体" pitchFamily="2" charset="-122"/>
                </a:rPr>
                <a:t>p</a:t>
              </a:r>
              <a:r>
                <a:rPr lang="en-US" altLang="zh-CN" sz="2000" baseline="-25000">
                  <a:solidFill>
                    <a:srgbClr val="0000FF"/>
                  </a:solidFill>
                  <a:latin typeface="宋体" pitchFamily="2" charset="-122"/>
                  <a:ea typeface="宋体" pitchFamily="2" charset="-122"/>
                </a:rPr>
                <a:t>7</a:t>
              </a:r>
            </a:p>
          </p:txBody>
        </p:sp>
        <p:sp>
          <p:nvSpPr>
            <p:cNvPr id="50229" name="Line 51"/>
            <p:cNvSpPr>
              <a:spLocks noChangeShapeType="1"/>
            </p:cNvSpPr>
            <p:nvPr/>
          </p:nvSpPr>
          <p:spPr bwMode="auto">
            <a:xfrm>
              <a:off x="3744" y="3648"/>
              <a:ext cx="24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596" name="Group 52"/>
          <p:cNvGrpSpPr>
            <a:grpSpLocks/>
          </p:cNvGrpSpPr>
          <p:nvPr/>
        </p:nvGrpSpPr>
        <p:grpSpPr bwMode="auto">
          <a:xfrm rot="-1193056">
            <a:off x="5181600" y="4343400"/>
            <a:ext cx="768350" cy="457200"/>
            <a:chOff x="3500" y="3456"/>
            <a:chExt cx="484" cy="288"/>
          </a:xfrm>
        </p:grpSpPr>
        <p:sp>
          <p:nvSpPr>
            <p:cNvPr id="50226" name="Text Box 53"/>
            <p:cNvSpPr txBox="1">
              <a:spLocks noChangeArrowheads="1"/>
            </p:cNvSpPr>
            <p:nvPr/>
          </p:nvSpPr>
          <p:spPr bwMode="auto">
            <a:xfrm>
              <a:off x="3500" y="3456"/>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FF3300"/>
                  </a:solidFill>
                  <a:latin typeface="Times New Roman" pitchFamily="18" charset="0"/>
                  <a:ea typeface="宋体" pitchFamily="2" charset="-122"/>
                </a:rPr>
                <a:t> </a:t>
              </a:r>
              <a:r>
                <a:rPr lang="en-US" altLang="zh-CN" sz="2000">
                  <a:solidFill>
                    <a:srgbClr val="FF3300"/>
                  </a:solidFill>
                  <a:latin typeface="宋体" pitchFamily="2" charset="-122"/>
                  <a:ea typeface="宋体" pitchFamily="2" charset="-122"/>
                </a:rPr>
                <a:t>p</a:t>
              </a:r>
              <a:r>
                <a:rPr lang="en-US" altLang="zh-CN" sz="2000" baseline="-25000">
                  <a:solidFill>
                    <a:srgbClr val="FF3300"/>
                  </a:solidFill>
                  <a:latin typeface="宋体" pitchFamily="2" charset="-122"/>
                  <a:ea typeface="宋体" pitchFamily="2" charset="-122"/>
                </a:rPr>
                <a:t>8</a:t>
              </a:r>
            </a:p>
          </p:txBody>
        </p:sp>
        <p:sp>
          <p:nvSpPr>
            <p:cNvPr id="50227" name="Line 54"/>
            <p:cNvSpPr>
              <a:spLocks noChangeShapeType="1"/>
            </p:cNvSpPr>
            <p:nvPr/>
          </p:nvSpPr>
          <p:spPr bwMode="auto">
            <a:xfrm>
              <a:off x="3744" y="3648"/>
              <a:ext cx="24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599" name="Group 55"/>
          <p:cNvGrpSpPr>
            <a:grpSpLocks/>
          </p:cNvGrpSpPr>
          <p:nvPr/>
        </p:nvGrpSpPr>
        <p:grpSpPr bwMode="auto">
          <a:xfrm rot="1193056" flipH="1">
            <a:off x="7308850" y="4343400"/>
            <a:ext cx="768350" cy="457200"/>
            <a:chOff x="3500" y="3456"/>
            <a:chExt cx="484" cy="288"/>
          </a:xfrm>
        </p:grpSpPr>
        <p:sp>
          <p:nvSpPr>
            <p:cNvPr id="50224" name="Text Box 56"/>
            <p:cNvSpPr txBox="1">
              <a:spLocks noChangeArrowheads="1"/>
            </p:cNvSpPr>
            <p:nvPr/>
          </p:nvSpPr>
          <p:spPr bwMode="auto">
            <a:xfrm>
              <a:off x="3500" y="3456"/>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FF3300"/>
                  </a:solidFill>
                  <a:latin typeface="Times New Roman" pitchFamily="18" charset="0"/>
                  <a:ea typeface="宋体" pitchFamily="2" charset="-122"/>
                </a:rPr>
                <a:t> </a:t>
              </a:r>
              <a:r>
                <a:rPr lang="en-US" altLang="zh-CN" sz="2000">
                  <a:solidFill>
                    <a:srgbClr val="FF3300"/>
                  </a:solidFill>
                  <a:latin typeface="宋体" pitchFamily="2" charset="-122"/>
                  <a:ea typeface="宋体" pitchFamily="2" charset="-122"/>
                </a:rPr>
                <a:t>p</a:t>
              </a:r>
              <a:r>
                <a:rPr lang="en-US" altLang="zh-CN" sz="2000" baseline="-25000">
                  <a:solidFill>
                    <a:srgbClr val="FF3300"/>
                  </a:solidFill>
                  <a:latin typeface="宋体" pitchFamily="2" charset="-122"/>
                  <a:ea typeface="宋体" pitchFamily="2" charset="-122"/>
                </a:rPr>
                <a:t>9</a:t>
              </a:r>
            </a:p>
          </p:txBody>
        </p:sp>
        <p:sp>
          <p:nvSpPr>
            <p:cNvPr id="50225" name="Line 57"/>
            <p:cNvSpPr>
              <a:spLocks noChangeShapeType="1"/>
            </p:cNvSpPr>
            <p:nvPr/>
          </p:nvSpPr>
          <p:spPr bwMode="auto">
            <a:xfrm>
              <a:off x="3744" y="3648"/>
              <a:ext cx="24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602" name="Group 58"/>
          <p:cNvGrpSpPr>
            <a:grpSpLocks/>
          </p:cNvGrpSpPr>
          <p:nvPr/>
        </p:nvGrpSpPr>
        <p:grpSpPr bwMode="auto">
          <a:xfrm>
            <a:off x="6781800" y="3165475"/>
            <a:ext cx="765175" cy="492125"/>
            <a:chOff x="4462" y="1920"/>
            <a:chExt cx="482" cy="310"/>
          </a:xfrm>
        </p:grpSpPr>
        <p:sp>
          <p:nvSpPr>
            <p:cNvPr id="50222" name="Text Box 59"/>
            <p:cNvSpPr txBox="1">
              <a:spLocks noChangeArrowheads="1"/>
            </p:cNvSpPr>
            <p:nvPr/>
          </p:nvSpPr>
          <p:spPr bwMode="auto">
            <a:xfrm rot="20154796" flipH="1">
              <a:off x="4596" y="1920"/>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FF3300"/>
                  </a:solidFill>
                  <a:latin typeface="Times New Roman" pitchFamily="18" charset="0"/>
                  <a:ea typeface="宋体" pitchFamily="2" charset="-122"/>
                </a:rPr>
                <a:t> </a:t>
              </a:r>
              <a:r>
                <a:rPr lang="en-US" altLang="zh-CN" sz="2000">
                  <a:solidFill>
                    <a:srgbClr val="FF3300"/>
                  </a:solidFill>
                  <a:latin typeface="宋体" pitchFamily="2" charset="-122"/>
                  <a:ea typeface="宋体" pitchFamily="2" charset="-122"/>
                </a:rPr>
                <a:t>p</a:t>
              </a:r>
              <a:r>
                <a:rPr lang="en-US" altLang="zh-CN" sz="2000" baseline="-25000">
                  <a:solidFill>
                    <a:srgbClr val="FF3300"/>
                  </a:solidFill>
                  <a:latin typeface="宋体" pitchFamily="2" charset="-122"/>
                  <a:ea typeface="宋体" pitchFamily="2" charset="-122"/>
                </a:rPr>
                <a:t>10</a:t>
              </a:r>
            </a:p>
          </p:txBody>
        </p:sp>
        <p:sp>
          <p:nvSpPr>
            <p:cNvPr id="50223" name="Line 60"/>
            <p:cNvSpPr>
              <a:spLocks noChangeShapeType="1"/>
            </p:cNvSpPr>
            <p:nvPr/>
          </p:nvSpPr>
          <p:spPr bwMode="auto">
            <a:xfrm rot="20154796" flipH="1">
              <a:off x="4462" y="2230"/>
              <a:ext cx="24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605" name="Group 61"/>
          <p:cNvGrpSpPr>
            <a:grpSpLocks/>
          </p:cNvGrpSpPr>
          <p:nvPr/>
        </p:nvGrpSpPr>
        <p:grpSpPr bwMode="auto">
          <a:xfrm>
            <a:off x="8188325" y="3124200"/>
            <a:ext cx="879475" cy="457200"/>
            <a:chOff x="5136" y="1920"/>
            <a:chExt cx="554" cy="288"/>
          </a:xfrm>
        </p:grpSpPr>
        <p:sp>
          <p:nvSpPr>
            <p:cNvPr id="50220" name="Text Box 62"/>
            <p:cNvSpPr txBox="1">
              <a:spLocks noChangeArrowheads="1"/>
            </p:cNvSpPr>
            <p:nvPr/>
          </p:nvSpPr>
          <p:spPr bwMode="auto">
            <a:xfrm flipH="1">
              <a:off x="5342" y="1920"/>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 </a:t>
              </a:r>
              <a:r>
                <a:rPr lang="en-US" altLang="zh-CN" sz="2000">
                  <a:solidFill>
                    <a:srgbClr val="0000FF"/>
                  </a:solidFill>
                  <a:latin typeface="宋体" pitchFamily="2" charset="-122"/>
                  <a:ea typeface="宋体" pitchFamily="2" charset="-122"/>
                </a:rPr>
                <a:t>p</a:t>
              </a:r>
              <a:r>
                <a:rPr lang="en-US" altLang="zh-CN" sz="2000" baseline="-25000">
                  <a:solidFill>
                    <a:srgbClr val="0000FF"/>
                  </a:solidFill>
                  <a:latin typeface="宋体" pitchFamily="2" charset="-122"/>
                  <a:ea typeface="宋体" pitchFamily="2" charset="-122"/>
                </a:rPr>
                <a:t>11</a:t>
              </a:r>
            </a:p>
          </p:txBody>
        </p:sp>
        <p:sp>
          <p:nvSpPr>
            <p:cNvPr id="50221" name="Line 63"/>
            <p:cNvSpPr>
              <a:spLocks noChangeShapeType="1"/>
            </p:cNvSpPr>
            <p:nvPr/>
          </p:nvSpPr>
          <p:spPr bwMode="auto">
            <a:xfrm flipH="1">
              <a:off x="5136" y="2112"/>
              <a:ext cx="24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608" name="Group 64"/>
          <p:cNvGrpSpPr>
            <a:grpSpLocks/>
          </p:cNvGrpSpPr>
          <p:nvPr/>
        </p:nvGrpSpPr>
        <p:grpSpPr bwMode="auto">
          <a:xfrm>
            <a:off x="7731125" y="2286000"/>
            <a:ext cx="879475" cy="457200"/>
            <a:chOff x="5136" y="1920"/>
            <a:chExt cx="554" cy="288"/>
          </a:xfrm>
        </p:grpSpPr>
        <p:sp>
          <p:nvSpPr>
            <p:cNvPr id="50218" name="Text Box 65"/>
            <p:cNvSpPr txBox="1">
              <a:spLocks noChangeArrowheads="1"/>
            </p:cNvSpPr>
            <p:nvPr/>
          </p:nvSpPr>
          <p:spPr bwMode="auto">
            <a:xfrm flipH="1">
              <a:off x="5342" y="1920"/>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 </a:t>
              </a:r>
              <a:r>
                <a:rPr lang="en-US" altLang="zh-CN" sz="2000">
                  <a:solidFill>
                    <a:srgbClr val="0000FF"/>
                  </a:solidFill>
                  <a:latin typeface="宋体" pitchFamily="2" charset="-122"/>
                  <a:ea typeface="宋体" pitchFamily="2" charset="-122"/>
                </a:rPr>
                <a:t>p</a:t>
              </a:r>
              <a:r>
                <a:rPr lang="en-US" altLang="zh-CN" sz="2000" baseline="-25000">
                  <a:solidFill>
                    <a:srgbClr val="0000FF"/>
                  </a:solidFill>
                  <a:latin typeface="宋体" pitchFamily="2" charset="-122"/>
                  <a:ea typeface="宋体" pitchFamily="2" charset="-122"/>
                </a:rPr>
                <a:t>12</a:t>
              </a:r>
            </a:p>
          </p:txBody>
        </p:sp>
        <p:sp>
          <p:nvSpPr>
            <p:cNvPr id="50219" name="Line 66"/>
            <p:cNvSpPr>
              <a:spLocks noChangeShapeType="1"/>
            </p:cNvSpPr>
            <p:nvPr/>
          </p:nvSpPr>
          <p:spPr bwMode="auto">
            <a:xfrm flipH="1">
              <a:off x="5136" y="2112"/>
              <a:ext cx="24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6611" name="Group 67"/>
          <p:cNvGrpSpPr>
            <a:grpSpLocks/>
          </p:cNvGrpSpPr>
          <p:nvPr/>
        </p:nvGrpSpPr>
        <p:grpSpPr bwMode="auto">
          <a:xfrm flipH="1">
            <a:off x="5749925" y="1752600"/>
            <a:ext cx="879475" cy="457200"/>
            <a:chOff x="5136" y="1920"/>
            <a:chExt cx="554" cy="288"/>
          </a:xfrm>
        </p:grpSpPr>
        <p:sp>
          <p:nvSpPr>
            <p:cNvPr id="50216" name="Text Box 68"/>
            <p:cNvSpPr txBox="1">
              <a:spLocks noChangeArrowheads="1"/>
            </p:cNvSpPr>
            <p:nvPr/>
          </p:nvSpPr>
          <p:spPr bwMode="auto">
            <a:xfrm flipH="1">
              <a:off x="5342" y="1920"/>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 </a:t>
              </a:r>
              <a:r>
                <a:rPr lang="en-US" altLang="zh-CN" sz="2000">
                  <a:solidFill>
                    <a:srgbClr val="0000FF"/>
                  </a:solidFill>
                  <a:latin typeface="宋体" pitchFamily="2" charset="-122"/>
                  <a:ea typeface="宋体" pitchFamily="2" charset="-122"/>
                </a:rPr>
                <a:t>p</a:t>
              </a:r>
              <a:r>
                <a:rPr lang="en-US" altLang="zh-CN" sz="2000" baseline="-25000">
                  <a:solidFill>
                    <a:srgbClr val="0000FF"/>
                  </a:solidFill>
                  <a:latin typeface="宋体" pitchFamily="2" charset="-122"/>
                  <a:ea typeface="宋体" pitchFamily="2" charset="-122"/>
                </a:rPr>
                <a:t>13</a:t>
              </a:r>
            </a:p>
          </p:txBody>
        </p:sp>
        <p:sp>
          <p:nvSpPr>
            <p:cNvPr id="50217" name="Line 69"/>
            <p:cNvSpPr>
              <a:spLocks noChangeShapeType="1"/>
            </p:cNvSpPr>
            <p:nvPr/>
          </p:nvSpPr>
          <p:spPr bwMode="auto">
            <a:xfrm flipH="1">
              <a:off x="5136" y="2112"/>
              <a:ext cx="24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6614" name="Line 70"/>
          <p:cNvSpPr>
            <a:spLocks noChangeShapeType="1"/>
          </p:cNvSpPr>
          <p:nvPr/>
        </p:nvSpPr>
        <p:spPr bwMode="auto">
          <a:xfrm>
            <a:off x="444500" y="1916113"/>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15" name="Line 71"/>
          <p:cNvSpPr>
            <a:spLocks noChangeShapeType="1"/>
          </p:cNvSpPr>
          <p:nvPr/>
        </p:nvSpPr>
        <p:spPr bwMode="auto">
          <a:xfrm>
            <a:off x="442913" y="2276475"/>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16" name="Line 72"/>
          <p:cNvSpPr>
            <a:spLocks noChangeShapeType="1"/>
          </p:cNvSpPr>
          <p:nvPr/>
        </p:nvSpPr>
        <p:spPr bwMode="auto">
          <a:xfrm>
            <a:off x="444500" y="2636838"/>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17" name="Line 73"/>
          <p:cNvSpPr>
            <a:spLocks noChangeShapeType="1"/>
          </p:cNvSpPr>
          <p:nvPr/>
        </p:nvSpPr>
        <p:spPr bwMode="auto">
          <a:xfrm>
            <a:off x="444500" y="2997200"/>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18" name="Line 74"/>
          <p:cNvSpPr>
            <a:spLocks noChangeShapeType="1"/>
          </p:cNvSpPr>
          <p:nvPr/>
        </p:nvSpPr>
        <p:spPr bwMode="auto">
          <a:xfrm>
            <a:off x="442913" y="3357563"/>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19" name="Line 75"/>
          <p:cNvSpPr>
            <a:spLocks noChangeShapeType="1"/>
          </p:cNvSpPr>
          <p:nvPr/>
        </p:nvSpPr>
        <p:spPr bwMode="auto">
          <a:xfrm>
            <a:off x="444500" y="3716338"/>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20" name="Line 76"/>
          <p:cNvSpPr>
            <a:spLocks noChangeShapeType="1"/>
          </p:cNvSpPr>
          <p:nvPr/>
        </p:nvSpPr>
        <p:spPr bwMode="auto">
          <a:xfrm>
            <a:off x="442913" y="4076700"/>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21" name="Line 77"/>
          <p:cNvSpPr>
            <a:spLocks noChangeShapeType="1"/>
          </p:cNvSpPr>
          <p:nvPr/>
        </p:nvSpPr>
        <p:spPr bwMode="auto">
          <a:xfrm>
            <a:off x="442913" y="4437063"/>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22" name="Line 78"/>
          <p:cNvSpPr>
            <a:spLocks noChangeShapeType="1"/>
          </p:cNvSpPr>
          <p:nvPr/>
        </p:nvSpPr>
        <p:spPr bwMode="auto">
          <a:xfrm>
            <a:off x="444500" y="4797425"/>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23" name="Line 79"/>
          <p:cNvSpPr>
            <a:spLocks noChangeShapeType="1"/>
          </p:cNvSpPr>
          <p:nvPr/>
        </p:nvSpPr>
        <p:spPr bwMode="auto">
          <a:xfrm>
            <a:off x="442913" y="5157788"/>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24" name="Line 80"/>
          <p:cNvSpPr>
            <a:spLocks noChangeShapeType="1"/>
          </p:cNvSpPr>
          <p:nvPr/>
        </p:nvSpPr>
        <p:spPr bwMode="auto">
          <a:xfrm>
            <a:off x="444500" y="5516563"/>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25" name="Line 81"/>
          <p:cNvSpPr>
            <a:spLocks noChangeShapeType="1"/>
          </p:cNvSpPr>
          <p:nvPr/>
        </p:nvSpPr>
        <p:spPr bwMode="auto">
          <a:xfrm>
            <a:off x="442913" y="5876925"/>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6626" name="Line 82"/>
          <p:cNvSpPr>
            <a:spLocks noChangeShapeType="1"/>
          </p:cNvSpPr>
          <p:nvPr/>
        </p:nvSpPr>
        <p:spPr bwMode="auto">
          <a:xfrm>
            <a:off x="442913" y="6237288"/>
            <a:ext cx="3587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547"/>
                                        </p:tgtEl>
                                        <p:attrNameLst>
                                          <p:attrName>style.visibility</p:attrName>
                                        </p:attrNameLst>
                                      </p:cBhvr>
                                      <p:to>
                                        <p:strVal val="visible"/>
                                      </p:to>
                                    </p:set>
                                    <p:animEffect transition="in" filter="wipe(up)">
                                      <p:cBhvr>
                                        <p:cTn id="7" dur="500"/>
                                        <p:tgtEl>
                                          <p:spTgt spid="236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614"/>
                                        </p:tgtEl>
                                        <p:attrNameLst>
                                          <p:attrName>style.visibility</p:attrName>
                                        </p:attrNameLst>
                                      </p:cBhvr>
                                      <p:to>
                                        <p:strVal val="visible"/>
                                      </p:to>
                                    </p:set>
                                    <p:animEffect transition="in" filter="wipe(left)">
                                      <p:cBhvr>
                                        <p:cTn id="12" dur="500"/>
                                        <p:tgtEl>
                                          <p:spTgt spid="2366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6548"/>
                                        </p:tgtEl>
                                        <p:attrNameLst>
                                          <p:attrName>style.visibility</p:attrName>
                                        </p:attrNameLst>
                                      </p:cBhvr>
                                      <p:to>
                                        <p:strVal val="visible"/>
                                      </p:to>
                                    </p:set>
                                    <p:animEffect transition="in" filter="wipe(down)">
                                      <p:cBhvr>
                                        <p:cTn id="17" dur="500"/>
                                        <p:tgtEl>
                                          <p:spTgt spid="236548"/>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36575"/>
                                        </p:tgtEl>
                                        <p:attrNameLst>
                                          <p:attrName>style.visibility</p:attrName>
                                        </p:attrNameLst>
                                      </p:cBhvr>
                                      <p:to>
                                        <p:strVal val="visible"/>
                                      </p:to>
                                    </p:set>
                                    <p:animEffect transition="in" filter="wipe(left)">
                                      <p:cBhvr>
                                        <p:cTn id="21" dur="500"/>
                                        <p:tgtEl>
                                          <p:spTgt spid="2365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36614"/>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236615"/>
                                        </p:tgtEl>
                                        <p:attrNameLst>
                                          <p:attrName>style.visibility</p:attrName>
                                        </p:attrNameLst>
                                      </p:cBhvr>
                                      <p:to>
                                        <p:strVal val="visible"/>
                                      </p:to>
                                    </p:set>
                                    <p:animEffect transition="in" filter="wipe(left)">
                                      <p:cBhvr>
                                        <p:cTn id="28" dur="500"/>
                                        <p:tgtEl>
                                          <p:spTgt spid="2366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36578"/>
                                        </p:tgtEl>
                                        <p:attrNameLst>
                                          <p:attrName>style.visibility</p:attrName>
                                        </p:attrNameLst>
                                      </p:cBhvr>
                                      <p:to>
                                        <p:strVal val="visible"/>
                                      </p:to>
                                    </p:set>
                                    <p:animEffect transition="in" filter="wipe(left)">
                                      <p:cBhvr>
                                        <p:cTn id="33" dur="500"/>
                                        <p:tgtEl>
                                          <p:spTgt spid="2365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236615"/>
                                        </p:tgtEl>
                                        <p:attrNameLst>
                                          <p:attrName>style.visibility</p:attrName>
                                        </p:attrNameLst>
                                      </p:cBhvr>
                                      <p:to>
                                        <p:strVal val="hidden"/>
                                      </p:to>
                                    </p:set>
                                  </p:childTnLst>
                                </p:cTn>
                              </p:par>
                              <p:par>
                                <p:cTn id="38" presetID="22" presetClass="entr" presetSubtype="8" fill="hold" grpId="0" nodeType="withEffect">
                                  <p:stCondLst>
                                    <p:cond delay="0"/>
                                  </p:stCondLst>
                                  <p:childTnLst>
                                    <p:set>
                                      <p:cBhvr>
                                        <p:cTn id="39" dur="1" fill="hold">
                                          <p:stCondLst>
                                            <p:cond delay="0"/>
                                          </p:stCondLst>
                                        </p:cTn>
                                        <p:tgtEl>
                                          <p:spTgt spid="236616"/>
                                        </p:tgtEl>
                                        <p:attrNameLst>
                                          <p:attrName>style.visibility</p:attrName>
                                        </p:attrNameLst>
                                      </p:cBhvr>
                                      <p:to>
                                        <p:strVal val="visible"/>
                                      </p:to>
                                    </p:set>
                                    <p:animEffect transition="in" filter="wipe(left)">
                                      <p:cBhvr>
                                        <p:cTn id="40" dur="500"/>
                                        <p:tgtEl>
                                          <p:spTgt spid="2366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36549"/>
                                        </p:tgtEl>
                                        <p:attrNameLst>
                                          <p:attrName>style.visibility</p:attrName>
                                        </p:attrNameLst>
                                      </p:cBhvr>
                                      <p:to>
                                        <p:strVal val="visible"/>
                                      </p:to>
                                    </p:set>
                                    <p:animEffect transition="in" filter="wipe(down)">
                                      <p:cBhvr>
                                        <p:cTn id="45" dur="500"/>
                                        <p:tgtEl>
                                          <p:spTgt spid="236549"/>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236581"/>
                                        </p:tgtEl>
                                        <p:attrNameLst>
                                          <p:attrName>style.visibility</p:attrName>
                                        </p:attrNameLst>
                                      </p:cBhvr>
                                      <p:to>
                                        <p:strVal val="visible"/>
                                      </p:to>
                                    </p:set>
                                    <p:animEffect transition="in" filter="wipe(left)">
                                      <p:cBhvr>
                                        <p:cTn id="49" dur="500"/>
                                        <p:tgtEl>
                                          <p:spTgt spid="2365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236616"/>
                                        </p:tgtEl>
                                        <p:attrNameLst>
                                          <p:attrName>style.visibility</p:attrName>
                                        </p:attrNameLst>
                                      </p:cBhvr>
                                      <p:to>
                                        <p:strVal val="hidden"/>
                                      </p:to>
                                    </p:set>
                                  </p:childTnLst>
                                </p:cTn>
                              </p:par>
                              <p:par>
                                <p:cTn id="54" presetID="22" presetClass="entr" presetSubtype="8" fill="hold" grpId="0" nodeType="withEffect">
                                  <p:stCondLst>
                                    <p:cond delay="0"/>
                                  </p:stCondLst>
                                  <p:childTnLst>
                                    <p:set>
                                      <p:cBhvr>
                                        <p:cTn id="55" dur="1" fill="hold">
                                          <p:stCondLst>
                                            <p:cond delay="0"/>
                                          </p:stCondLst>
                                        </p:cTn>
                                        <p:tgtEl>
                                          <p:spTgt spid="236617"/>
                                        </p:tgtEl>
                                        <p:attrNameLst>
                                          <p:attrName>style.visibility</p:attrName>
                                        </p:attrNameLst>
                                      </p:cBhvr>
                                      <p:to>
                                        <p:strVal val="visible"/>
                                      </p:to>
                                    </p:set>
                                    <p:animEffect transition="in" filter="wipe(left)">
                                      <p:cBhvr>
                                        <p:cTn id="56" dur="500"/>
                                        <p:tgtEl>
                                          <p:spTgt spid="23661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36550"/>
                                        </p:tgtEl>
                                        <p:attrNameLst>
                                          <p:attrName>style.visibility</p:attrName>
                                        </p:attrNameLst>
                                      </p:cBhvr>
                                      <p:to>
                                        <p:strVal val="visible"/>
                                      </p:to>
                                    </p:set>
                                    <p:animEffect transition="in" filter="wipe(down)">
                                      <p:cBhvr>
                                        <p:cTn id="61" dur="500"/>
                                        <p:tgtEl>
                                          <p:spTgt spid="236550"/>
                                        </p:tgtEl>
                                      </p:cBhvr>
                                    </p:animEffect>
                                  </p:childTnLst>
                                </p:cTn>
                              </p:par>
                            </p:childTnLst>
                          </p:cTn>
                        </p:par>
                        <p:par>
                          <p:cTn id="62" fill="hold" nodeType="afterGroup">
                            <p:stCondLst>
                              <p:cond delay="500"/>
                            </p:stCondLst>
                            <p:childTnLst>
                              <p:par>
                                <p:cTn id="63" presetID="22" presetClass="entr" presetSubtype="2" fill="hold" nodeType="afterEffect">
                                  <p:stCondLst>
                                    <p:cond delay="0"/>
                                  </p:stCondLst>
                                  <p:childTnLst>
                                    <p:set>
                                      <p:cBhvr>
                                        <p:cTn id="64" dur="1" fill="hold">
                                          <p:stCondLst>
                                            <p:cond delay="0"/>
                                          </p:stCondLst>
                                        </p:cTn>
                                        <p:tgtEl>
                                          <p:spTgt spid="236584"/>
                                        </p:tgtEl>
                                        <p:attrNameLst>
                                          <p:attrName>style.visibility</p:attrName>
                                        </p:attrNameLst>
                                      </p:cBhvr>
                                      <p:to>
                                        <p:strVal val="visible"/>
                                      </p:to>
                                    </p:set>
                                    <p:animEffect transition="in" filter="wipe(right)">
                                      <p:cBhvr>
                                        <p:cTn id="65" dur="500"/>
                                        <p:tgtEl>
                                          <p:spTgt spid="23658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236617"/>
                                        </p:tgtEl>
                                        <p:attrNameLst>
                                          <p:attrName>style.visibility</p:attrName>
                                        </p:attrNameLst>
                                      </p:cBhvr>
                                      <p:to>
                                        <p:strVal val="hidden"/>
                                      </p:to>
                                    </p:set>
                                  </p:childTnLst>
                                </p:cTn>
                              </p:par>
                              <p:par>
                                <p:cTn id="70" presetID="22" presetClass="entr" presetSubtype="8" fill="hold" grpId="0" nodeType="withEffect">
                                  <p:stCondLst>
                                    <p:cond delay="0"/>
                                  </p:stCondLst>
                                  <p:childTnLst>
                                    <p:set>
                                      <p:cBhvr>
                                        <p:cTn id="71" dur="1" fill="hold">
                                          <p:stCondLst>
                                            <p:cond delay="0"/>
                                          </p:stCondLst>
                                        </p:cTn>
                                        <p:tgtEl>
                                          <p:spTgt spid="236618"/>
                                        </p:tgtEl>
                                        <p:attrNameLst>
                                          <p:attrName>style.visibility</p:attrName>
                                        </p:attrNameLst>
                                      </p:cBhvr>
                                      <p:to>
                                        <p:strVal val="visible"/>
                                      </p:to>
                                    </p:set>
                                    <p:animEffect transition="in" filter="wipe(left)">
                                      <p:cBhvr>
                                        <p:cTn id="72" dur="500"/>
                                        <p:tgtEl>
                                          <p:spTgt spid="23661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236551"/>
                                        </p:tgtEl>
                                        <p:attrNameLst>
                                          <p:attrName>style.visibility</p:attrName>
                                        </p:attrNameLst>
                                      </p:cBhvr>
                                      <p:to>
                                        <p:strVal val="visible"/>
                                      </p:to>
                                    </p:set>
                                    <p:animEffect transition="in" filter="wipe(down)">
                                      <p:cBhvr>
                                        <p:cTn id="77" dur="500"/>
                                        <p:tgtEl>
                                          <p:spTgt spid="236551"/>
                                        </p:tgtEl>
                                      </p:cBhvr>
                                    </p:animEffect>
                                  </p:childTnLst>
                                </p:cTn>
                              </p:par>
                            </p:childTnLst>
                          </p:cTn>
                        </p:par>
                        <p:par>
                          <p:cTn id="78" fill="hold" nodeType="afterGroup">
                            <p:stCondLst>
                              <p:cond delay="500"/>
                            </p:stCondLst>
                            <p:childTnLst>
                              <p:par>
                                <p:cTn id="79" presetID="22" presetClass="entr" presetSubtype="2" fill="hold" nodeType="afterEffect">
                                  <p:stCondLst>
                                    <p:cond delay="0"/>
                                  </p:stCondLst>
                                  <p:childTnLst>
                                    <p:set>
                                      <p:cBhvr>
                                        <p:cTn id="80" dur="1" fill="hold">
                                          <p:stCondLst>
                                            <p:cond delay="0"/>
                                          </p:stCondLst>
                                        </p:cTn>
                                        <p:tgtEl>
                                          <p:spTgt spid="236587"/>
                                        </p:tgtEl>
                                        <p:attrNameLst>
                                          <p:attrName>style.visibility</p:attrName>
                                        </p:attrNameLst>
                                      </p:cBhvr>
                                      <p:to>
                                        <p:strVal val="visible"/>
                                      </p:to>
                                    </p:set>
                                    <p:animEffect transition="in" filter="wipe(right)">
                                      <p:cBhvr>
                                        <p:cTn id="81" dur="500"/>
                                        <p:tgtEl>
                                          <p:spTgt spid="23658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36618"/>
                                        </p:tgtEl>
                                        <p:attrNameLst>
                                          <p:attrName>style.visibility</p:attrName>
                                        </p:attrNameLst>
                                      </p:cBhvr>
                                      <p:to>
                                        <p:strVal val="hidden"/>
                                      </p:to>
                                    </p:set>
                                  </p:childTnLst>
                                </p:cTn>
                              </p:par>
                              <p:par>
                                <p:cTn id="86" presetID="22" presetClass="entr" presetSubtype="8" fill="hold" grpId="0" nodeType="withEffect">
                                  <p:stCondLst>
                                    <p:cond delay="0"/>
                                  </p:stCondLst>
                                  <p:childTnLst>
                                    <p:set>
                                      <p:cBhvr>
                                        <p:cTn id="87" dur="1" fill="hold">
                                          <p:stCondLst>
                                            <p:cond delay="0"/>
                                          </p:stCondLst>
                                        </p:cTn>
                                        <p:tgtEl>
                                          <p:spTgt spid="236619"/>
                                        </p:tgtEl>
                                        <p:attrNameLst>
                                          <p:attrName>style.visibility</p:attrName>
                                        </p:attrNameLst>
                                      </p:cBhvr>
                                      <p:to>
                                        <p:strVal val="visible"/>
                                      </p:to>
                                    </p:set>
                                    <p:animEffect transition="in" filter="wipe(left)">
                                      <p:cBhvr>
                                        <p:cTn id="88" dur="500"/>
                                        <p:tgtEl>
                                          <p:spTgt spid="23661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236556"/>
                                        </p:tgtEl>
                                        <p:attrNameLst>
                                          <p:attrName>style.visibility</p:attrName>
                                        </p:attrNameLst>
                                      </p:cBhvr>
                                      <p:to>
                                        <p:strVal val="visible"/>
                                      </p:to>
                                    </p:set>
                                    <p:animEffect transition="in" filter="wipe(down)">
                                      <p:cBhvr>
                                        <p:cTn id="93" dur="500"/>
                                        <p:tgtEl>
                                          <p:spTgt spid="236556"/>
                                        </p:tgtEl>
                                      </p:cBhvr>
                                    </p:animEffect>
                                  </p:childTnLst>
                                </p:cTn>
                              </p:par>
                            </p:childTnLst>
                          </p:cTn>
                        </p:par>
                        <p:par>
                          <p:cTn id="94" fill="hold" nodeType="afterGroup">
                            <p:stCondLst>
                              <p:cond delay="500"/>
                            </p:stCondLst>
                            <p:childTnLst>
                              <p:par>
                                <p:cTn id="95" presetID="22" presetClass="entr" presetSubtype="2" fill="hold" nodeType="afterEffect">
                                  <p:stCondLst>
                                    <p:cond delay="0"/>
                                  </p:stCondLst>
                                  <p:childTnLst>
                                    <p:set>
                                      <p:cBhvr>
                                        <p:cTn id="96" dur="1" fill="hold">
                                          <p:stCondLst>
                                            <p:cond delay="0"/>
                                          </p:stCondLst>
                                        </p:cTn>
                                        <p:tgtEl>
                                          <p:spTgt spid="236590"/>
                                        </p:tgtEl>
                                        <p:attrNameLst>
                                          <p:attrName>style.visibility</p:attrName>
                                        </p:attrNameLst>
                                      </p:cBhvr>
                                      <p:to>
                                        <p:strVal val="visible"/>
                                      </p:to>
                                    </p:set>
                                    <p:animEffect transition="in" filter="wipe(right)">
                                      <p:cBhvr>
                                        <p:cTn id="97" dur="500"/>
                                        <p:tgtEl>
                                          <p:spTgt spid="23659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236619"/>
                                        </p:tgtEl>
                                        <p:attrNameLst>
                                          <p:attrName>style.visibility</p:attrName>
                                        </p:attrNameLst>
                                      </p:cBhvr>
                                      <p:to>
                                        <p:strVal val="hidden"/>
                                      </p:to>
                                    </p:set>
                                  </p:childTnLst>
                                </p:cTn>
                              </p:par>
                              <p:par>
                                <p:cTn id="102" presetID="22" presetClass="entr" presetSubtype="8" fill="hold" grpId="0" nodeType="withEffect">
                                  <p:stCondLst>
                                    <p:cond delay="0"/>
                                  </p:stCondLst>
                                  <p:childTnLst>
                                    <p:set>
                                      <p:cBhvr>
                                        <p:cTn id="103" dur="1" fill="hold">
                                          <p:stCondLst>
                                            <p:cond delay="0"/>
                                          </p:stCondLst>
                                        </p:cTn>
                                        <p:tgtEl>
                                          <p:spTgt spid="236620"/>
                                        </p:tgtEl>
                                        <p:attrNameLst>
                                          <p:attrName>style.visibility</p:attrName>
                                        </p:attrNameLst>
                                      </p:cBhvr>
                                      <p:to>
                                        <p:strVal val="visible"/>
                                      </p:to>
                                    </p:set>
                                    <p:animEffect transition="in" filter="wipe(left)">
                                      <p:cBhvr>
                                        <p:cTn id="104" dur="500"/>
                                        <p:tgtEl>
                                          <p:spTgt spid="23662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236561"/>
                                        </p:tgtEl>
                                        <p:attrNameLst>
                                          <p:attrName>style.visibility</p:attrName>
                                        </p:attrNameLst>
                                      </p:cBhvr>
                                      <p:to>
                                        <p:strVal val="visible"/>
                                      </p:to>
                                    </p:set>
                                    <p:animEffect transition="in" filter="wipe(down)">
                                      <p:cBhvr>
                                        <p:cTn id="109" dur="500"/>
                                        <p:tgtEl>
                                          <p:spTgt spid="236561"/>
                                        </p:tgtEl>
                                      </p:cBhvr>
                                    </p:animEffect>
                                  </p:childTnLst>
                                </p:cTn>
                              </p:par>
                            </p:childTnLst>
                          </p:cTn>
                        </p:par>
                        <p:par>
                          <p:cTn id="110" fill="hold" nodeType="afterGroup">
                            <p:stCondLst>
                              <p:cond delay="500"/>
                            </p:stCondLst>
                            <p:childTnLst>
                              <p:par>
                                <p:cTn id="111" presetID="22" presetClass="entr" presetSubtype="8" fill="hold" nodeType="afterEffect">
                                  <p:stCondLst>
                                    <p:cond delay="0"/>
                                  </p:stCondLst>
                                  <p:childTnLst>
                                    <p:set>
                                      <p:cBhvr>
                                        <p:cTn id="112" dur="1" fill="hold">
                                          <p:stCondLst>
                                            <p:cond delay="0"/>
                                          </p:stCondLst>
                                        </p:cTn>
                                        <p:tgtEl>
                                          <p:spTgt spid="236593"/>
                                        </p:tgtEl>
                                        <p:attrNameLst>
                                          <p:attrName>style.visibility</p:attrName>
                                        </p:attrNameLst>
                                      </p:cBhvr>
                                      <p:to>
                                        <p:strVal val="visible"/>
                                      </p:to>
                                    </p:set>
                                    <p:animEffect transition="in" filter="wipe(left)">
                                      <p:cBhvr>
                                        <p:cTn id="113" dur="500"/>
                                        <p:tgtEl>
                                          <p:spTgt spid="23659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36620"/>
                                        </p:tgtEl>
                                        <p:attrNameLst>
                                          <p:attrName>style.visibility</p:attrName>
                                        </p:attrNameLst>
                                      </p:cBhvr>
                                      <p:to>
                                        <p:strVal val="hidden"/>
                                      </p:to>
                                    </p:set>
                                  </p:childTnLst>
                                </p:cTn>
                              </p:par>
                              <p:par>
                                <p:cTn id="118" presetID="22" presetClass="entr" presetSubtype="8" fill="hold" grpId="0" nodeType="withEffect">
                                  <p:stCondLst>
                                    <p:cond delay="0"/>
                                  </p:stCondLst>
                                  <p:childTnLst>
                                    <p:set>
                                      <p:cBhvr>
                                        <p:cTn id="119" dur="1" fill="hold">
                                          <p:stCondLst>
                                            <p:cond delay="0"/>
                                          </p:stCondLst>
                                        </p:cTn>
                                        <p:tgtEl>
                                          <p:spTgt spid="236621"/>
                                        </p:tgtEl>
                                        <p:attrNameLst>
                                          <p:attrName>style.visibility</p:attrName>
                                        </p:attrNameLst>
                                      </p:cBhvr>
                                      <p:to>
                                        <p:strVal val="visible"/>
                                      </p:to>
                                    </p:set>
                                    <p:animEffect transition="in" filter="wipe(left)">
                                      <p:cBhvr>
                                        <p:cTn id="120" dur="500"/>
                                        <p:tgtEl>
                                          <p:spTgt spid="236621"/>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236596"/>
                                        </p:tgtEl>
                                        <p:attrNameLst>
                                          <p:attrName>style.visibility</p:attrName>
                                        </p:attrNameLst>
                                      </p:cBhvr>
                                      <p:to>
                                        <p:strVal val="visible"/>
                                      </p:to>
                                    </p:set>
                                    <p:animEffect transition="in" filter="wipe(left)">
                                      <p:cBhvr>
                                        <p:cTn id="125" dur="500"/>
                                        <p:tgtEl>
                                          <p:spTgt spid="236596"/>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236621"/>
                                        </p:tgtEl>
                                        <p:attrNameLst>
                                          <p:attrName>style.visibility</p:attrName>
                                        </p:attrNameLst>
                                      </p:cBhvr>
                                      <p:to>
                                        <p:strVal val="hidden"/>
                                      </p:to>
                                    </p:set>
                                  </p:childTnLst>
                                </p:cTn>
                              </p:par>
                              <p:par>
                                <p:cTn id="130" presetID="22" presetClass="entr" presetSubtype="8" fill="hold" grpId="0" nodeType="withEffect">
                                  <p:stCondLst>
                                    <p:cond delay="0"/>
                                  </p:stCondLst>
                                  <p:childTnLst>
                                    <p:set>
                                      <p:cBhvr>
                                        <p:cTn id="131" dur="1" fill="hold">
                                          <p:stCondLst>
                                            <p:cond delay="0"/>
                                          </p:stCondLst>
                                        </p:cTn>
                                        <p:tgtEl>
                                          <p:spTgt spid="236622"/>
                                        </p:tgtEl>
                                        <p:attrNameLst>
                                          <p:attrName>style.visibility</p:attrName>
                                        </p:attrNameLst>
                                      </p:cBhvr>
                                      <p:to>
                                        <p:strVal val="visible"/>
                                      </p:to>
                                    </p:set>
                                    <p:animEffect transition="in" filter="wipe(left)">
                                      <p:cBhvr>
                                        <p:cTn id="132" dur="500"/>
                                        <p:tgtEl>
                                          <p:spTgt spid="23662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2" fill="hold" nodeType="clickEffect">
                                  <p:stCondLst>
                                    <p:cond delay="0"/>
                                  </p:stCondLst>
                                  <p:childTnLst>
                                    <p:set>
                                      <p:cBhvr>
                                        <p:cTn id="136" dur="1" fill="hold">
                                          <p:stCondLst>
                                            <p:cond delay="0"/>
                                          </p:stCondLst>
                                        </p:cTn>
                                        <p:tgtEl>
                                          <p:spTgt spid="236599"/>
                                        </p:tgtEl>
                                        <p:attrNameLst>
                                          <p:attrName>style.visibility</p:attrName>
                                        </p:attrNameLst>
                                      </p:cBhvr>
                                      <p:to>
                                        <p:strVal val="visible"/>
                                      </p:to>
                                    </p:set>
                                    <p:animEffect transition="in" filter="wipe(right)">
                                      <p:cBhvr>
                                        <p:cTn id="137" dur="500"/>
                                        <p:tgtEl>
                                          <p:spTgt spid="23659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236622"/>
                                        </p:tgtEl>
                                        <p:attrNameLst>
                                          <p:attrName>style.visibility</p:attrName>
                                        </p:attrNameLst>
                                      </p:cBhvr>
                                      <p:to>
                                        <p:strVal val="hidden"/>
                                      </p:to>
                                    </p:set>
                                  </p:childTnLst>
                                </p:cTn>
                              </p:par>
                              <p:par>
                                <p:cTn id="142" presetID="22" presetClass="entr" presetSubtype="8" fill="hold" grpId="0" nodeType="withEffect">
                                  <p:stCondLst>
                                    <p:cond delay="0"/>
                                  </p:stCondLst>
                                  <p:childTnLst>
                                    <p:set>
                                      <p:cBhvr>
                                        <p:cTn id="143" dur="1" fill="hold">
                                          <p:stCondLst>
                                            <p:cond delay="0"/>
                                          </p:stCondLst>
                                        </p:cTn>
                                        <p:tgtEl>
                                          <p:spTgt spid="236623"/>
                                        </p:tgtEl>
                                        <p:attrNameLst>
                                          <p:attrName>style.visibility</p:attrName>
                                        </p:attrNameLst>
                                      </p:cBhvr>
                                      <p:to>
                                        <p:strVal val="visible"/>
                                      </p:to>
                                    </p:set>
                                    <p:animEffect transition="in" filter="wipe(left)">
                                      <p:cBhvr>
                                        <p:cTn id="144" dur="500"/>
                                        <p:tgtEl>
                                          <p:spTgt spid="236623"/>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2" fill="hold" nodeType="clickEffect">
                                  <p:stCondLst>
                                    <p:cond delay="0"/>
                                  </p:stCondLst>
                                  <p:childTnLst>
                                    <p:set>
                                      <p:cBhvr>
                                        <p:cTn id="148" dur="1" fill="hold">
                                          <p:stCondLst>
                                            <p:cond delay="0"/>
                                          </p:stCondLst>
                                        </p:cTn>
                                        <p:tgtEl>
                                          <p:spTgt spid="236602"/>
                                        </p:tgtEl>
                                        <p:attrNameLst>
                                          <p:attrName>style.visibility</p:attrName>
                                        </p:attrNameLst>
                                      </p:cBhvr>
                                      <p:to>
                                        <p:strVal val="visible"/>
                                      </p:to>
                                    </p:set>
                                    <p:animEffect transition="in" filter="wipe(right)">
                                      <p:cBhvr>
                                        <p:cTn id="149" dur="500"/>
                                        <p:tgtEl>
                                          <p:spTgt spid="23660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236623"/>
                                        </p:tgtEl>
                                        <p:attrNameLst>
                                          <p:attrName>style.visibility</p:attrName>
                                        </p:attrNameLst>
                                      </p:cBhvr>
                                      <p:to>
                                        <p:strVal val="hidden"/>
                                      </p:to>
                                    </p:set>
                                  </p:childTnLst>
                                </p:cTn>
                              </p:par>
                              <p:par>
                                <p:cTn id="154" presetID="22" presetClass="entr" presetSubtype="8" fill="hold" grpId="0" nodeType="withEffect">
                                  <p:stCondLst>
                                    <p:cond delay="0"/>
                                  </p:stCondLst>
                                  <p:childTnLst>
                                    <p:set>
                                      <p:cBhvr>
                                        <p:cTn id="155" dur="1" fill="hold">
                                          <p:stCondLst>
                                            <p:cond delay="0"/>
                                          </p:stCondLst>
                                        </p:cTn>
                                        <p:tgtEl>
                                          <p:spTgt spid="236624"/>
                                        </p:tgtEl>
                                        <p:attrNameLst>
                                          <p:attrName>style.visibility</p:attrName>
                                        </p:attrNameLst>
                                      </p:cBhvr>
                                      <p:to>
                                        <p:strVal val="visible"/>
                                      </p:to>
                                    </p:set>
                                    <p:animEffect transition="in" filter="wipe(left)">
                                      <p:cBhvr>
                                        <p:cTn id="156" dur="500"/>
                                        <p:tgtEl>
                                          <p:spTgt spid="236624"/>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4" fill="hold" grpId="0" nodeType="clickEffect">
                                  <p:stCondLst>
                                    <p:cond delay="0"/>
                                  </p:stCondLst>
                                  <p:childTnLst>
                                    <p:set>
                                      <p:cBhvr>
                                        <p:cTn id="160" dur="1" fill="hold">
                                          <p:stCondLst>
                                            <p:cond delay="0"/>
                                          </p:stCondLst>
                                        </p:cTn>
                                        <p:tgtEl>
                                          <p:spTgt spid="236565"/>
                                        </p:tgtEl>
                                        <p:attrNameLst>
                                          <p:attrName>style.visibility</p:attrName>
                                        </p:attrNameLst>
                                      </p:cBhvr>
                                      <p:to>
                                        <p:strVal val="visible"/>
                                      </p:to>
                                    </p:set>
                                    <p:animEffect transition="in" filter="wipe(down)">
                                      <p:cBhvr>
                                        <p:cTn id="161" dur="500"/>
                                        <p:tgtEl>
                                          <p:spTgt spid="236565"/>
                                        </p:tgtEl>
                                      </p:cBhvr>
                                    </p:animEffect>
                                  </p:childTnLst>
                                </p:cTn>
                              </p:par>
                            </p:childTnLst>
                          </p:cTn>
                        </p:par>
                        <p:par>
                          <p:cTn id="162" fill="hold" nodeType="afterGroup">
                            <p:stCondLst>
                              <p:cond delay="500"/>
                            </p:stCondLst>
                            <p:childTnLst>
                              <p:par>
                                <p:cTn id="163" presetID="22" presetClass="entr" presetSubtype="2" fill="hold" nodeType="afterEffect">
                                  <p:stCondLst>
                                    <p:cond delay="0"/>
                                  </p:stCondLst>
                                  <p:childTnLst>
                                    <p:set>
                                      <p:cBhvr>
                                        <p:cTn id="164" dur="1" fill="hold">
                                          <p:stCondLst>
                                            <p:cond delay="0"/>
                                          </p:stCondLst>
                                        </p:cTn>
                                        <p:tgtEl>
                                          <p:spTgt spid="236605"/>
                                        </p:tgtEl>
                                        <p:attrNameLst>
                                          <p:attrName>style.visibility</p:attrName>
                                        </p:attrNameLst>
                                      </p:cBhvr>
                                      <p:to>
                                        <p:strVal val="visible"/>
                                      </p:to>
                                    </p:set>
                                    <p:animEffect transition="in" filter="wipe(right)">
                                      <p:cBhvr>
                                        <p:cTn id="165" dur="500"/>
                                        <p:tgtEl>
                                          <p:spTgt spid="236605"/>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236624"/>
                                        </p:tgtEl>
                                        <p:attrNameLst>
                                          <p:attrName>style.visibility</p:attrName>
                                        </p:attrNameLst>
                                      </p:cBhvr>
                                      <p:to>
                                        <p:strVal val="hidden"/>
                                      </p:to>
                                    </p:set>
                                  </p:childTnLst>
                                </p:cTn>
                              </p:par>
                              <p:par>
                                <p:cTn id="170" presetID="22" presetClass="entr" presetSubtype="8" fill="hold" grpId="0" nodeType="withEffect">
                                  <p:stCondLst>
                                    <p:cond delay="0"/>
                                  </p:stCondLst>
                                  <p:childTnLst>
                                    <p:set>
                                      <p:cBhvr>
                                        <p:cTn id="171" dur="1" fill="hold">
                                          <p:stCondLst>
                                            <p:cond delay="0"/>
                                          </p:stCondLst>
                                        </p:cTn>
                                        <p:tgtEl>
                                          <p:spTgt spid="236625"/>
                                        </p:tgtEl>
                                        <p:attrNameLst>
                                          <p:attrName>style.visibility</p:attrName>
                                        </p:attrNameLst>
                                      </p:cBhvr>
                                      <p:to>
                                        <p:strVal val="visible"/>
                                      </p:to>
                                    </p:set>
                                    <p:animEffect transition="in" filter="wipe(left)">
                                      <p:cBhvr>
                                        <p:cTn id="172" dur="500"/>
                                        <p:tgtEl>
                                          <p:spTgt spid="236625"/>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4" fill="hold" nodeType="clickEffect">
                                  <p:stCondLst>
                                    <p:cond delay="0"/>
                                  </p:stCondLst>
                                  <p:childTnLst>
                                    <p:set>
                                      <p:cBhvr>
                                        <p:cTn id="176" dur="1" fill="hold">
                                          <p:stCondLst>
                                            <p:cond delay="0"/>
                                          </p:stCondLst>
                                        </p:cTn>
                                        <p:tgtEl>
                                          <p:spTgt spid="236566"/>
                                        </p:tgtEl>
                                        <p:attrNameLst>
                                          <p:attrName>style.visibility</p:attrName>
                                        </p:attrNameLst>
                                      </p:cBhvr>
                                      <p:to>
                                        <p:strVal val="visible"/>
                                      </p:to>
                                    </p:set>
                                    <p:animEffect transition="in" filter="wipe(down)">
                                      <p:cBhvr>
                                        <p:cTn id="177" dur="500"/>
                                        <p:tgtEl>
                                          <p:spTgt spid="236566"/>
                                        </p:tgtEl>
                                      </p:cBhvr>
                                    </p:animEffect>
                                  </p:childTnLst>
                                </p:cTn>
                              </p:par>
                            </p:childTnLst>
                          </p:cTn>
                        </p:par>
                        <p:par>
                          <p:cTn id="178" fill="hold" nodeType="afterGroup">
                            <p:stCondLst>
                              <p:cond delay="500"/>
                            </p:stCondLst>
                            <p:childTnLst>
                              <p:par>
                                <p:cTn id="179" presetID="22" presetClass="entr" presetSubtype="2" fill="hold" nodeType="afterEffect">
                                  <p:stCondLst>
                                    <p:cond delay="0"/>
                                  </p:stCondLst>
                                  <p:childTnLst>
                                    <p:set>
                                      <p:cBhvr>
                                        <p:cTn id="180" dur="1" fill="hold">
                                          <p:stCondLst>
                                            <p:cond delay="0"/>
                                          </p:stCondLst>
                                        </p:cTn>
                                        <p:tgtEl>
                                          <p:spTgt spid="236608"/>
                                        </p:tgtEl>
                                        <p:attrNameLst>
                                          <p:attrName>style.visibility</p:attrName>
                                        </p:attrNameLst>
                                      </p:cBhvr>
                                      <p:to>
                                        <p:strVal val="visible"/>
                                      </p:to>
                                    </p:set>
                                    <p:animEffect transition="in" filter="wipe(right)">
                                      <p:cBhvr>
                                        <p:cTn id="181" dur="500"/>
                                        <p:tgtEl>
                                          <p:spTgt spid="236608"/>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236625"/>
                                        </p:tgtEl>
                                        <p:attrNameLst>
                                          <p:attrName>style.visibility</p:attrName>
                                        </p:attrNameLst>
                                      </p:cBhvr>
                                      <p:to>
                                        <p:strVal val="hidden"/>
                                      </p:to>
                                    </p:set>
                                  </p:childTnLst>
                                </p:cTn>
                              </p:par>
                              <p:par>
                                <p:cTn id="186" presetID="22" presetClass="entr" presetSubtype="8" fill="hold" grpId="0" nodeType="withEffect">
                                  <p:stCondLst>
                                    <p:cond delay="0"/>
                                  </p:stCondLst>
                                  <p:childTnLst>
                                    <p:set>
                                      <p:cBhvr>
                                        <p:cTn id="187" dur="1" fill="hold">
                                          <p:stCondLst>
                                            <p:cond delay="0"/>
                                          </p:stCondLst>
                                        </p:cTn>
                                        <p:tgtEl>
                                          <p:spTgt spid="236626"/>
                                        </p:tgtEl>
                                        <p:attrNameLst>
                                          <p:attrName>style.visibility</p:attrName>
                                        </p:attrNameLst>
                                      </p:cBhvr>
                                      <p:to>
                                        <p:strVal val="visible"/>
                                      </p:to>
                                    </p:set>
                                    <p:animEffect transition="in" filter="wipe(left)">
                                      <p:cBhvr>
                                        <p:cTn id="188" dur="500"/>
                                        <p:tgtEl>
                                          <p:spTgt spid="236626"/>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4" fill="hold" nodeType="clickEffect">
                                  <p:stCondLst>
                                    <p:cond delay="0"/>
                                  </p:stCondLst>
                                  <p:childTnLst>
                                    <p:set>
                                      <p:cBhvr>
                                        <p:cTn id="192" dur="1" fill="hold">
                                          <p:stCondLst>
                                            <p:cond delay="0"/>
                                          </p:stCondLst>
                                        </p:cTn>
                                        <p:tgtEl>
                                          <p:spTgt spid="236570"/>
                                        </p:tgtEl>
                                        <p:attrNameLst>
                                          <p:attrName>style.visibility</p:attrName>
                                        </p:attrNameLst>
                                      </p:cBhvr>
                                      <p:to>
                                        <p:strVal val="visible"/>
                                      </p:to>
                                    </p:set>
                                    <p:animEffect transition="in" filter="wipe(down)">
                                      <p:cBhvr>
                                        <p:cTn id="193" dur="500"/>
                                        <p:tgtEl>
                                          <p:spTgt spid="236570"/>
                                        </p:tgtEl>
                                      </p:cBhvr>
                                    </p:animEffect>
                                  </p:childTnLst>
                                </p:cTn>
                              </p:par>
                            </p:childTnLst>
                          </p:cTn>
                        </p:par>
                        <p:par>
                          <p:cTn id="194" fill="hold" nodeType="afterGroup">
                            <p:stCondLst>
                              <p:cond delay="500"/>
                            </p:stCondLst>
                            <p:childTnLst>
                              <p:par>
                                <p:cTn id="195" presetID="22" presetClass="entr" presetSubtype="8" fill="hold" nodeType="afterEffect">
                                  <p:stCondLst>
                                    <p:cond delay="0"/>
                                  </p:stCondLst>
                                  <p:childTnLst>
                                    <p:set>
                                      <p:cBhvr>
                                        <p:cTn id="196" dur="1" fill="hold">
                                          <p:stCondLst>
                                            <p:cond delay="0"/>
                                          </p:stCondLst>
                                        </p:cTn>
                                        <p:tgtEl>
                                          <p:spTgt spid="236611"/>
                                        </p:tgtEl>
                                        <p:attrNameLst>
                                          <p:attrName>style.visibility</p:attrName>
                                        </p:attrNameLst>
                                      </p:cBhvr>
                                      <p:to>
                                        <p:strVal val="visible"/>
                                      </p:to>
                                    </p:set>
                                    <p:animEffect transition="in" filter="wipe(left)">
                                      <p:cBhvr>
                                        <p:cTn id="197" dur="500"/>
                                        <p:tgtEl>
                                          <p:spTgt spid="23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utoUpdateAnimBg="0"/>
      <p:bldP spid="236548" grpId="0" autoUpdateAnimBg="0"/>
      <p:bldP spid="236549" grpId="0" autoUpdateAnimBg="0"/>
      <p:bldP spid="236550" grpId="0" autoUpdateAnimBg="0"/>
      <p:bldP spid="236565" grpId="0" autoUpdateAnimBg="0"/>
      <p:bldP spid="236614" grpId="0" animBg="1"/>
      <p:bldP spid="236614" grpId="1" animBg="1"/>
      <p:bldP spid="236615" grpId="0" animBg="1"/>
      <p:bldP spid="236615" grpId="1" animBg="1"/>
      <p:bldP spid="236616" grpId="0" animBg="1"/>
      <p:bldP spid="236616" grpId="1" animBg="1"/>
      <p:bldP spid="236617" grpId="0" animBg="1"/>
      <p:bldP spid="236617" grpId="1" animBg="1"/>
      <p:bldP spid="236618" grpId="0" animBg="1"/>
      <p:bldP spid="236618" grpId="1" animBg="1"/>
      <p:bldP spid="236619" grpId="0" animBg="1"/>
      <p:bldP spid="236619" grpId="1" animBg="1"/>
      <p:bldP spid="236620" grpId="0" animBg="1"/>
      <p:bldP spid="236620" grpId="1" animBg="1"/>
      <p:bldP spid="236621" grpId="0" animBg="1"/>
      <p:bldP spid="236621" grpId="1" animBg="1"/>
      <p:bldP spid="236622" grpId="0" animBg="1"/>
      <p:bldP spid="236622" grpId="1" animBg="1"/>
      <p:bldP spid="236623" grpId="0" animBg="1"/>
      <p:bldP spid="236623" grpId="1" animBg="1"/>
      <p:bldP spid="236624" grpId="0" animBg="1"/>
      <p:bldP spid="236624" grpId="1" animBg="1"/>
      <p:bldP spid="236625" grpId="0" animBg="1"/>
      <p:bldP spid="236625" grpId="1" animBg="1"/>
      <p:bldP spid="23662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C0EE5D1-A740-4EFB-A1CD-7B0602618966}" type="slidenum">
              <a:rPr lang="en-US" altLang="zh-CN" sz="1400" b="0" smtClean="0">
                <a:latin typeface="Times New Roman" pitchFamily="18" charset="0"/>
              </a:rPr>
              <a:pPr eaLnBrk="1" hangingPunct="1"/>
              <a:t>57</a:t>
            </a:fld>
            <a:endParaRPr lang="en-US" altLang="zh-CN" sz="1400" b="0" smtClean="0">
              <a:latin typeface="Times New Roman" pitchFamily="18" charset="0"/>
            </a:endParaRPr>
          </a:p>
        </p:txBody>
      </p:sp>
      <p:sp>
        <p:nvSpPr>
          <p:cNvPr id="57347" name="Rectangle 2"/>
          <p:cNvSpPr>
            <a:spLocks noGrp="1" noChangeArrowheads="1"/>
          </p:cNvSpPr>
          <p:nvPr>
            <p:ph type="title"/>
          </p:nvPr>
        </p:nvSpPr>
        <p:spPr/>
        <p:txBody>
          <a:bodyPr/>
          <a:lstStyle/>
          <a:p>
            <a:pPr eaLnBrk="1" hangingPunct="1"/>
            <a:r>
              <a:rPr lang="en-US" altLang="zh-CN" sz="4400" smtClean="0">
                <a:latin typeface="宋体" pitchFamily="2" charset="-122"/>
              </a:rPr>
              <a:t>5.3  L-</a:t>
            </a:r>
            <a:r>
              <a:rPr lang="zh-CN" altLang="en-US" sz="4400" smtClean="0">
                <a:latin typeface="宋体" pitchFamily="2" charset="-122"/>
              </a:rPr>
              <a:t>属性定义的自顶向下翻译</a:t>
            </a:r>
          </a:p>
        </p:txBody>
      </p:sp>
      <p:sp>
        <p:nvSpPr>
          <p:cNvPr id="270339" name="Rectangle 3"/>
          <p:cNvSpPr>
            <a:spLocks noGrp="1" noChangeArrowheads="1"/>
          </p:cNvSpPr>
          <p:nvPr>
            <p:ph type="body" idx="1"/>
          </p:nvPr>
        </p:nvSpPr>
        <p:spPr/>
        <p:txBody>
          <a:bodyPr/>
          <a:lstStyle/>
          <a:p>
            <a:pPr eaLnBrk="1" hangingPunct="1"/>
            <a:r>
              <a:rPr lang="zh-CN" altLang="en-US" dirty="0" smtClean="0">
                <a:latin typeface="宋体" pitchFamily="2" charset="-122"/>
              </a:rPr>
              <a:t>在自顶向下的分析过程中实现</a:t>
            </a:r>
            <a:r>
              <a:rPr lang="en-US" altLang="zh-CN" dirty="0" smtClean="0">
                <a:latin typeface="宋体" pitchFamily="2" charset="-122"/>
              </a:rPr>
              <a:t>L</a:t>
            </a:r>
            <a:r>
              <a:rPr lang="zh-CN" altLang="en-US" dirty="0" smtClean="0">
                <a:latin typeface="宋体" pitchFamily="2" charset="-122"/>
              </a:rPr>
              <a:t>属性定义的翻译</a:t>
            </a:r>
          </a:p>
          <a:p>
            <a:pPr eaLnBrk="1" hangingPunct="1"/>
            <a:r>
              <a:rPr lang="zh-CN" altLang="en-US" dirty="0" smtClean="0">
                <a:latin typeface="宋体" pitchFamily="2" charset="-122"/>
              </a:rPr>
              <a:t>预测分析方法对文法的要求</a:t>
            </a:r>
          </a:p>
          <a:p>
            <a:pPr lvl="1" eaLnBrk="1" hangingPunct="1"/>
            <a:r>
              <a:rPr lang="zh-CN" altLang="en-US" dirty="0" smtClean="0">
                <a:latin typeface="宋体" pitchFamily="2" charset="-122"/>
              </a:rPr>
              <a:t>不含左递归</a:t>
            </a:r>
          </a:p>
          <a:p>
            <a:pPr lvl="1" eaLnBrk="1" hangingPunct="1"/>
            <a:r>
              <a:rPr lang="en-US" altLang="zh-CN" dirty="0" smtClean="0">
                <a:latin typeface="Verdana" pitchFamily="34" charset="0"/>
              </a:rPr>
              <a:t>A</a:t>
            </a:r>
            <a:r>
              <a:rPr lang="en-US" altLang="zh-CN" dirty="0" smtClean="0">
                <a:latin typeface="Verdana" pitchFamily="34" charset="0"/>
                <a:sym typeface="Symbol" pitchFamily="18" charset="2"/>
              </a:rPr>
              <a:t></a:t>
            </a:r>
          </a:p>
          <a:p>
            <a:pPr lvl="1" eaLnBrk="1" hangingPunct="1">
              <a:buFontTx/>
              <a:buNone/>
            </a:pPr>
            <a:r>
              <a:rPr lang="en-US" altLang="zh-CN" dirty="0" smtClean="0">
                <a:latin typeface="Verdana" pitchFamily="34" charset="0"/>
                <a:sym typeface="Symbol" pitchFamily="18" charset="2"/>
              </a:rPr>
              <a:t>  FIRST()</a:t>
            </a:r>
            <a:r>
              <a:rPr lang="en-US" altLang="zh-CN" dirty="0" smtClean="0">
                <a:latin typeface="宋体" pitchFamily="2" charset="-122"/>
                <a:sym typeface="Symbol" pitchFamily="18" charset="2"/>
              </a:rPr>
              <a:t>∩</a:t>
            </a:r>
            <a:r>
              <a:rPr lang="en-US" altLang="zh-CN" dirty="0" smtClean="0">
                <a:latin typeface="Verdana" pitchFamily="34" charset="0"/>
                <a:sym typeface="Symbol" pitchFamily="18" charset="2"/>
              </a:rPr>
              <a:t>FIRST()=</a:t>
            </a:r>
            <a:endParaRPr lang="en-US" altLang="zh-CN" dirty="0" smtClean="0">
              <a:latin typeface="Verdana" pitchFamily="34" charset="0"/>
            </a:endParaRPr>
          </a:p>
          <a:p>
            <a:pPr lvl="1" eaLnBrk="1" hangingPunct="1">
              <a:buFontTx/>
              <a:buNone/>
            </a:pPr>
            <a:endParaRPr lang="en-US" altLang="zh-CN" dirty="0" smtClean="0">
              <a:latin typeface="宋体" pitchFamily="2" charset="-122"/>
            </a:endParaRPr>
          </a:p>
          <a:p>
            <a:pPr eaLnBrk="1" hangingPunct="1">
              <a:buFont typeface="Monotype Sorts" pitchFamily="2" charset="2"/>
              <a:buNone/>
            </a:pPr>
            <a:r>
              <a:rPr lang="en-US" altLang="zh-CN" dirty="0" smtClean="0">
                <a:latin typeface="宋体" pitchFamily="2" charset="-122"/>
              </a:rPr>
              <a:t>5.3.1 </a:t>
            </a:r>
            <a:r>
              <a:rPr lang="zh-CN" altLang="en-US" dirty="0" smtClean="0">
                <a:latin typeface="宋体" pitchFamily="2" charset="-122"/>
              </a:rPr>
              <a:t>消除翻译方案中的左递归</a:t>
            </a:r>
          </a:p>
          <a:p>
            <a:pPr eaLnBrk="1" hangingPunct="1">
              <a:buFont typeface="Monotype Sorts" pitchFamily="2" charset="2"/>
              <a:buNone/>
            </a:pPr>
            <a:r>
              <a:rPr lang="en-US" altLang="zh-CN" dirty="0" smtClean="0">
                <a:latin typeface="宋体" pitchFamily="2" charset="-122"/>
              </a:rPr>
              <a:t>5.3.2 </a:t>
            </a:r>
            <a:r>
              <a:rPr lang="zh-CN" altLang="en-US" dirty="0" smtClean="0">
                <a:latin typeface="宋体" pitchFamily="2" charset="-122"/>
              </a:rPr>
              <a:t>预测翻译程序的设计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up)">
                                      <p:cBhvr>
                                        <p:cTn id="7" dur="500"/>
                                        <p:tgtEl>
                                          <p:spTgt spid="270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0339">
                                            <p:txEl>
                                              <p:pRg st="1" end="1"/>
                                            </p:txEl>
                                          </p:spTgt>
                                        </p:tgtEl>
                                        <p:attrNameLst>
                                          <p:attrName>style.visibility</p:attrName>
                                        </p:attrNameLst>
                                      </p:cBhvr>
                                      <p:to>
                                        <p:strVal val="visible"/>
                                      </p:to>
                                    </p:set>
                                    <p:animEffect transition="in" filter="wipe(up)">
                                      <p:cBhvr>
                                        <p:cTn id="12" dur="500"/>
                                        <p:tgtEl>
                                          <p:spTgt spid="270339">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70339">
                                            <p:txEl>
                                              <p:pRg st="2" end="2"/>
                                            </p:txEl>
                                          </p:spTgt>
                                        </p:tgtEl>
                                        <p:attrNameLst>
                                          <p:attrName>style.visibility</p:attrName>
                                        </p:attrNameLst>
                                      </p:cBhvr>
                                      <p:to>
                                        <p:strVal val="visible"/>
                                      </p:to>
                                    </p:set>
                                    <p:animEffect transition="in" filter="wipe(up)">
                                      <p:cBhvr>
                                        <p:cTn id="16" dur="500"/>
                                        <p:tgtEl>
                                          <p:spTgt spid="270339">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70339">
                                            <p:txEl>
                                              <p:pRg st="3" end="3"/>
                                            </p:txEl>
                                          </p:spTgt>
                                        </p:tgtEl>
                                        <p:attrNameLst>
                                          <p:attrName>style.visibility</p:attrName>
                                        </p:attrNameLst>
                                      </p:cBhvr>
                                      <p:to>
                                        <p:strVal val="visible"/>
                                      </p:to>
                                    </p:set>
                                    <p:animEffect transition="in" filter="wipe(up)">
                                      <p:cBhvr>
                                        <p:cTn id="20" dur="500"/>
                                        <p:tgtEl>
                                          <p:spTgt spid="270339">
                                            <p:txEl>
                                              <p:pRg st="3" end="3"/>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70339">
                                            <p:txEl>
                                              <p:pRg st="4" end="4"/>
                                            </p:txEl>
                                          </p:spTgt>
                                        </p:tgtEl>
                                        <p:attrNameLst>
                                          <p:attrName>style.visibility</p:attrName>
                                        </p:attrNameLst>
                                      </p:cBhvr>
                                      <p:to>
                                        <p:strVal val="visible"/>
                                      </p:to>
                                    </p:set>
                                    <p:animEffect transition="in" filter="wipe(up)">
                                      <p:cBhvr>
                                        <p:cTn id="24" dur="500"/>
                                        <p:tgtEl>
                                          <p:spTgt spid="27033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70339">
                                            <p:txEl>
                                              <p:pRg st="6" end="6"/>
                                            </p:txEl>
                                          </p:spTgt>
                                        </p:tgtEl>
                                        <p:attrNameLst>
                                          <p:attrName>style.visibility</p:attrName>
                                        </p:attrNameLst>
                                      </p:cBhvr>
                                      <p:to>
                                        <p:strVal val="visible"/>
                                      </p:to>
                                    </p:set>
                                    <p:animEffect transition="in" filter="wipe(up)">
                                      <p:cBhvr>
                                        <p:cTn id="29" dur="500"/>
                                        <p:tgtEl>
                                          <p:spTgt spid="270339">
                                            <p:txEl>
                                              <p:pRg st="6" end="6"/>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70339">
                                            <p:txEl>
                                              <p:pRg st="7" end="7"/>
                                            </p:txEl>
                                          </p:spTgt>
                                        </p:tgtEl>
                                        <p:attrNameLst>
                                          <p:attrName>style.visibility</p:attrName>
                                        </p:attrNameLst>
                                      </p:cBhvr>
                                      <p:to>
                                        <p:strVal val="visible"/>
                                      </p:to>
                                    </p:set>
                                    <p:animEffect transition="in" filter="wipe(up)">
                                      <p:cBhvr>
                                        <p:cTn id="33" dur="500"/>
                                        <p:tgtEl>
                                          <p:spTgt spid="270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uiExpand="1"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0E20F69-EFE3-4DDA-A7BC-703679498B23}" type="slidenum">
              <a:rPr lang="en-US" altLang="zh-CN" sz="1400" b="0" smtClean="0">
                <a:latin typeface="Times New Roman" pitchFamily="18" charset="0"/>
              </a:rPr>
              <a:pPr eaLnBrk="1" hangingPunct="1"/>
              <a:t>58</a:t>
            </a:fld>
            <a:endParaRPr lang="en-US" altLang="zh-CN" sz="1400" b="0" smtClean="0">
              <a:latin typeface="Times New Roman" pitchFamily="18" charset="0"/>
            </a:endParaRPr>
          </a:p>
        </p:txBody>
      </p:sp>
      <p:sp>
        <p:nvSpPr>
          <p:cNvPr id="58371" name="Rectangle 2"/>
          <p:cNvSpPr>
            <a:spLocks noGrp="1" noChangeArrowheads="1"/>
          </p:cNvSpPr>
          <p:nvPr>
            <p:ph type="title"/>
          </p:nvPr>
        </p:nvSpPr>
        <p:spPr/>
        <p:txBody>
          <a:bodyPr/>
          <a:lstStyle/>
          <a:p>
            <a:pPr eaLnBrk="1" hangingPunct="1"/>
            <a:r>
              <a:rPr lang="en-US" altLang="zh-CN" dirty="0" smtClean="0">
                <a:latin typeface="宋体" pitchFamily="2" charset="-122"/>
              </a:rPr>
              <a:t>5.3.1 </a:t>
            </a:r>
            <a:r>
              <a:rPr lang="zh-CN" altLang="en-US" dirty="0" smtClean="0">
                <a:latin typeface="宋体" pitchFamily="2" charset="-122"/>
              </a:rPr>
              <a:t>消除翻译方案中的左递归</a:t>
            </a:r>
            <a:endParaRPr lang="zh-CN" altLang="en-US" dirty="0" smtClean="0">
              <a:latin typeface="楷体_GB2312" pitchFamily="49" charset="-122"/>
              <a:ea typeface="楷体_GB2312" pitchFamily="49" charset="-122"/>
            </a:endParaRPr>
          </a:p>
        </p:txBody>
      </p:sp>
      <p:sp>
        <p:nvSpPr>
          <p:cNvPr id="271363" name="Rectangle 3"/>
          <p:cNvSpPr>
            <a:spLocks noGrp="1" noChangeArrowheads="1"/>
          </p:cNvSpPr>
          <p:nvPr>
            <p:ph type="body" idx="1"/>
          </p:nvPr>
        </p:nvSpPr>
        <p:spPr>
          <a:xfrm>
            <a:off x="323850" y="1023938"/>
            <a:ext cx="8335963" cy="533400"/>
          </a:xfrm>
        </p:spPr>
        <p:txBody>
          <a:bodyPr/>
          <a:lstStyle/>
          <a:p>
            <a:pPr eaLnBrk="1" hangingPunct="1"/>
            <a:r>
              <a:rPr lang="zh-CN" altLang="en-US" smtClean="0">
                <a:latin typeface="宋体" pitchFamily="2" charset="-122"/>
              </a:rPr>
              <a:t>例：考虑对简单表达式求值的语法制导定义</a:t>
            </a:r>
          </a:p>
        </p:txBody>
      </p:sp>
      <p:sp>
        <p:nvSpPr>
          <p:cNvPr id="271364" name="Text Box 4"/>
          <p:cNvSpPr txBox="1">
            <a:spLocks noChangeArrowheads="1"/>
          </p:cNvSpPr>
          <p:nvPr/>
        </p:nvSpPr>
        <p:spPr bwMode="auto">
          <a:xfrm>
            <a:off x="395288" y="1671638"/>
            <a:ext cx="3952875" cy="254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宋体" pitchFamily="2" charset="-122"/>
                <a:ea typeface="宋体" pitchFamily="2" charset="-122"/>
              </a:rPr>
              <a:t> </a:t>
            </a:r>
            <a:r>
              <a:rPr lang="zh-CN" altLang="en-US" sz="2000">
                <a:latin typeface="宋体" pitchFamily="2" charset="-122"/>
                <a:ea typeface="宋体" pitchFamily="2" charset="-122"/>
              </a:rPr>
              <a:t>产生式    语义规则</a:t>
            </a:r>
          </a:p>
          <a:p>
            <a:pPr eaLnBrk="1" hangingPunct="1"/>
            <a:r>
              <a:rPr lang="zh-CN" altLang="en-US" sz="2000">
                <a:latin typeface="宋体" pitchFamily="2" charset="-122"/>
                <a:ea typeface="宋体" pitchFamily="2" charset="-122"/>
              </a:rPr>
              <a:t> </a:t>
            </a:r>
            <a:r>
              <a:rPr lang="en-US" altLang="zh-CN" sz="2000">
                <a:latin typeface="宋体" pitchFamily="2" charset="-122"/>
                <a:ea typeface="宋体" pitchFamily="2" charset="-122"/>
              </a:rPr>
              <a:t>L</a:t>
            </a:r>
            <a:r>
              <a:rPr lang="en-US" altLang="zh-CN" sz="2000">
                <a:sym typeface="Symbol" pitchFamily="18" charset="2"/>
              </a:rPr>
              <a:t></a:t>
            </a:r>
            <a:r>
              <a:rPr lang="en-US" altLang="zh-CN" sz="2000">
                <a:latin typeface="宋体" pitchFamily="2" charset="-122"/>
                <a:ea typeface="宋体" pitchFamily="2" charset="-122"/>
                <a:sym typeface="Symbol" pitchFamily="18" charset="2"/>
              </a:rPr>
              <a:t>E      print(E.val)</a:t>
            </a:r>
            <a:endParaRPr lang="en-US" altLang="zh-CN" sz="2000">
              <a:latin typeface="宋体" pitchFamily="2" charset="-122"/>
              <a:ea typeface="宋体" pitchFamily="2" charset="-122"/>
            </a:endParaRPr>
          </a:p>
          <a:p>
            <a:pPr eaLnBrk="1" hangingPunct="1"/>
            <a:r>
              <a:rPr lang="en-US" altLang="zh-CN" sz="2000">
                <a:latin typeface="宋体" pitchFamily="2" charset="-122"/>
                <a:ea typeface="宋体" pitchFamily="2" charset="-122"/>
              </a:rPr>
              <a:t> E</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E</a:t>
            </a:r>
            <a:r>
              <a:rPr lang="en-US" altLang="zh-CN" sz="2000" baseline="-25000">
                <a:latin typeface="宋体" pitchFamily="2" charset="-122"/>
                <a:ea typeface="宋体" pitchFamily="2" charset="-122"/>
              </a:rPr>
              <a:t>1</a:t>
            </a:r>
            <a:r>
              <a:rPr lang="en-US" altLang="zh-CN" sz="2000">
                <a:latin typeface="宋体" pitchFamily="2" charset="-122"/>
                <a:ea typeface="宋体" pitchFamily="2" charset="-122"/>
              </a:rPr>
              <a:t>+T   E.val=E</a:t>
            </a:r>
            <a:r>
              <a:rPr lang="en-US" altLang="zh-CN" sz="2000" baseline="-25000">
                <a:latin typeface="宋体" pitchFamily="2" charset="-122"/>
                <a:ea typeface="宋体" pitchFamily="2" charset="-122"/>
              </a:rPr>
              <a:t>1</a:t>
            </a:r>
            <a:r>
              <a:rPr lang="en-US" altLang="zh-CN" sz="2000">
                <a:latin typeface="宋体" pitchFamily="2" charset="-122"/>
                <a:ea typeface="宋体" pitchFamily="2" charset="-122"/>
              </a:rPr>
              <a:t>.val+T.val</a:t>
            </a:r>
          </a:p>
          <a:p>
            <a:pPr eaLnBrk="1" hangingPunct="1"/>
            <a:r>
              <a:rPr lang="en-US" altLang="zh-CN" sz="2000">
                <a:latin typeface="宋体" pitchFamily="2" charset="-122"/>
                <a:ea typeface="宋体" pitchFamily="2" charset="-122"/>
              </a:rPr>
              <a:t> E</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T      E.val=T.val</a:t>
            </a:r>
          </a:p>
          <a:p>
            <a:pPr eaLnBrk="1" hangingPunct="1"/>
            <a:r>
              <a:rPr lang="en-US" altLang="zh-CN" sz="2000">
                <a:latin typeface="宋体" pitchFamily="2" charset="-122"/>
                <a:ea typeface="宋体" pitchFamily="2" charset="-122"/>
              </a:rPr>
              <a:t> T</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T</a:t>
            </a:r>
            <a:r>
              <a:rPr lang="en-US" altLang="zh-CN" sz="2000" baseline="-25000">
                <a:latin typeface="宋体" pitchFamily="2" charset="-122"/>
                <a:ea typeface="宋体" pitchFamily="2" charset="-122"/>
              </a:rPr>
              <a:t>1</a:t>
            </a:r>
            <a:r>
              <a:rPr lang="en-US" altLang="zh-CN" sz="2000">
                <a:latin typeface="宋体" pitchFamily="2" charset="-122"/>
                <a:ea typeface="宋体" pitchFamily="2" charset="-122"/>
              </a:rPr>
              <a:t>*F   T.val=T</a:t>
            </a:r>
            <a:r>
              <a:rPr lang="en-US" altLang="zh-CN" sz="2000" baseline="-25000">
                <a:latin typeface="宋体" pitchFamily="2" charset="-122"/>
                <a:ea typeface="宋体" pitchFamily="2" charset="-122"/>
              </a:rPr>
              <a:t>1</a:t>
            </a:r>
            <a:r>
              <a:rPr lang="en-US" altLang="zh-CN" sz="2000">
                <a:latin typeface="宋体" pitchFamily="2" charset="-122"/>
                <a:ea typeface="宋体" pitchFamily="2" charset="-122"/>
              </a:rPr>
              <a:t>.val*F.val </a:t>
            </a:r>
          </a:p>
          <a:p>
            <a:pPr eaLnBrk="1" hangingPunct="1"/>
            <a:r>
              <a:rPr lang="en-US" altLang="zh-CN" sz="2000">
                <a:latin typeface="宋体" pitchFamily="2" charset="-122"/>
                <a:ea typeface="宋体" pitchFamily="2" charset="-122"/>
              </a:rPr>
              <a:t> T</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F   </a:t>
            </a:r>
            <a:r>
              <a:rPr lang="en-US" altLang="zh-CN" sz="1800">
                <a:latin typeface="宋体" pitchFamily="2" charset="-122"/>
                <a:ea typeface="宋体" pitchFamily="2" charset="-122"/>
              </a:rPr>
              <a:t>  </a:t>
            </a:r>
            <a:r>
              <a:rPr lang="en-US" altLang="zh-CN" sz="2000">
                <a:latin typeface="宋体" pitchFamily="2" charset="-122"/>
                <a:ea typeface="宋体" pitchFamily="2" charset="-122"/>
              </a:rPr>
              <a:t> T.val=F.val</a:t>
            </a:r>
          </a:p>
          <a:p>
            <a:pPr eaLnBrk="1" hangingPunct="1"/>
            <a:r>
              <a:rPr lang="en-US" altLang="zh-CN" sz="2000">
                <a:latin typeface="宋体" pitchFamily="2" charset="-122"/>
                <a:ea typeface="宋体" pitchFamily="2" charset="-122"/>
              </a:rPr>
              <a:t> F</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(E)</a:t>
            </a:r>
            <a:r>
              <a:rPr lang="en-US" altLang="zh-CN" sz="1800">
                <a:latin typeface="宋体" pitchFamily="2" charset="-122"/>
                <a:ea typeface="宋体" pitchFamily="2" charset="-122"/>
              </a:rPr>
              <a:t> </a:t>
            </a:r>
            <a:r>
              <a:rPr lang="en-US" altLang="zh-CN" sz="2000">
                <a:latin typeface="宋体" pitchFamily="2" charset="-122"/>
                <a:ea typeface="宋体" pitchFamily="2" charset="-122"/>
              </a:rPr>
              <a:t> </a:t>
            </a:r>
            <a:r>
              <a:rPr lang="en-US" altLang="zh-CN" sz="1800">
                <a:latin typeface="宋体" pitchFamily="2" charset="-122"/>
                <a:ea typeface="宋体" pitchFamily="2" charset="-122"/>
              </a:rPr>
              <a:t> </a:t>
            </a:r>
            <a:r>
              <a:rPr lang="en-US" altLang="zh-CN" sz="2000">
                <a:latin typeface="宋体" pitchFamily="2" charset="-122"/>
                <a:ea typeface="宋体" pitchFamily="2" charset="-122"/>
              </a:rPr>
              <a:t> F.val=E.val</a:t>
            </a:r>
          </a:p>
          <a:p>
            <a:pPr eaLnBrk="1" hangingPunct="1"/>
            <a:r>
              <a:rPr lang="en-US" altLang="zh-CN" sz="2000">
                <a:latin typeface="宋体" pitchFamily="2" charset="-122"/>
                <a:ea typeface="宋体" pitchFamily="2" charset="-122"/>
              </a:rPr>
              <a:t> F</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digit</a:t>
            </a:r>
            <a:r>
              <a:rPr lang="en-US" altLang="zh-CN" sz="1800">
                <a:latin typeface="宋体" pitchFamily="2" charset="-122"/>
                <a:ea typeface="宋体" pitchFamily="2" charset="-122"/>
              </a:rPr>
              <a:t> </a:t>
            </a:r>
            <a:r>
              <a:rPr lang="en-US" altLang="zh-CN" sz="2000">
                <a:latin typeface="宋体" pitchFamily="2" charset="-122"/>
                <a:ea typeface="宋体" pitchFamily="2" charset="-122"/>
              </a:rPr>
              <a:t> F.val=digit.val</a:t>
            </a:r>
          </a:p>
        </p:txBody>
      </p:sp>
      <p:sp>
        <p:nvSpPr>
          <p:cNvPr id="271365" name="Text Box 5"/>
          <p:cNvSpPr txBox="1">
            <a:spLocks noChangeArrowheads="1"/>
          </p:cNvSpPr>
          <p:nvPr/>
        </p:nvSpPr>
        <p:spPr bwMode="auto">
          <a:xfrm>
            <a:off x="4481513" y="1673225"/>
            <a:ext cx="4467225" cy="2540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buFont typeface="宋体" pitchFamily="2" charset="-122"/>
              <a:buNone/>
            </a:pPr>
            <a:r>
              <a:rPr lang="en-US" altLang="zh-CN" sz="2000">
                <a:latin typeface="宋体" pitchFamily="2" charset="-122"/>
                <a:ea typeface="宋体" pitchFamily="2" charset="-122"/>
              </a:rPr>
              <a:t> </a:t>
            </a:r>
            <a:r>
              <a:rPr lang="zh-CN" altLang="en-US" sz="2000">
                <a:latin typeface="宋体" pitchFamily="2" charset="-122"/>
                <a:ea typeface="宋体" pitchFamily="2" charset="-122"/>
              </a:rPr>
              <a:t>翻译方案：</a:t>
            </a:r>
          </a:p>
          <a:p>
            <a:pPr eaLnBrk="1" hangingPunct="1"/>
            <a:r>
              <a:rPr lang="en-US" altLang="zh-CN" sz="2000">
                <a:latin typeface="宋体" pitchFamily="2" charset="-122"/>
                <a:ea typeface="宋体" pitchFamily="2" charset="-122"/>
              </a:rPr>
              <a:t>(1) L</a:t>
            </a:r>
            <a:r>
              <a:rPr lang="en-US" altLang="zh-CN" sz="2000">
                <a:latin typeface="宋体" pitchFamily="2" charset="-122"/>
                <a:ea typeface="宋体" pitchFamily="2" charset="-122"/>
                <a:sym typeface="Symbol" pitchFamily="18" charset="2"/>
              </a:rPr>
              <a:t>E { print(E.val) }</a:t>
            </a:r>
            <a:endParaRPr lang="en-US" altLang="zh-CN" sz="2000">
              <a:latin typeface="宋体" pitchFamily="2" charset="-122"/>
              <a:ea typeface="宋体" pitchFamily="2" charset="-122"/>
            </a:endParaRPr>
          </a:p>
          <a:p>
            <a:pPr eaLnBrk="1" hangingPunct="1"/>
            <a:r>
              <a:rPr lang="en-US" altLang="zh-CN" sz="2000">
                <a:latin typeface="宋体" pitchFamily="2" charset="-122"/>
                <a:ea typeface="宋体" pitchFamily="2" charset="-122"/>
              </a:rPr>
              <a:t>(2) E</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E</a:t>
            </a:r>
            <a:r>
              <a:rPr lang="en-US" altLang="zh-CN" sz="2000" baseline="-25000">
                <a:latin typeface="宋体" pitchFamily="2" charset="-122"/>
                <a:ea typeface="宋体" pitchFamily="2" charset="-122"/>
              </a:rPr>
              <a:t>1</a:t>
            </a:r>
            <a:r>
              <a:rPr lang="en-US" altLang="zh-CN" sz="2000">
                <a:latin typeface="宋体" pitchFamily="2" charset="-122"/>
                <a:ea typeface="宋体" pitchFamily="2" charset="-122"/>
              </a:rPr>
              <a:t>+T { E.val=E</a:t>
            </a:r>
            <a:r>
              <a:rPr lang="en-US" altLang="zh-CN" sz="2000" baseline="-25000">
                <a:latin typeface="宋体" pitchFamily="2" charset="-122"/>
                <a:ea typeface="宋体" pitchFamily="2" charset="-122"/>
              </a:rPr>
              <a:t>1</a:t>
            </a:r>
            <a:r>
              <a:rPr lang="en-US" altLang="zh-CN" sz="2000">
                <a:latin typeface="宋体" pitchFamily="2" charset="-122"/>
                <a:ea typeface="宋体" pitchFamily="2" charset="-122"/>
              </a:rPr>
              <a:t>.val+T.val }</a:t>
            </a:r>
          </a:p>
          <a:p>
            <a:pPr eaLnBrk="1" hangingPunct="1"/>
            <a:r>
              <a:rPr lang="en-US" altLang="zh-CN" sz="2000">
                <a:latin typeface="宋体" pitchFamily="2" charset="-122"/>
                <a:ea typeface="宋体" pitchFamily="2" charset="-122"/>
              </a:rPr>
              <a:t>(3) E</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T { E.val=T.val }</a:t>
            </a:r>
          </a:p>
          <a:p>
            <a:pPr eaLnBrk="1" hangingPunct="1"/>
            <a:r>
              <a:rPr lang="en-US" altLang="zh-CN" sz="2000">
                <a:latin typeface="宋体" pitchFamily="2" charset="-122"/>
                <a:ea typeface="宋体" pitchFamily="2" charset="-122"/>
              </a:rPr>
              <a:t>(4) T</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T</a:t>
            </a:r>
            <a:r>
              <a:rPr lang="en-US" altLang="zh-CN" sz="2000" baseline="-25000">
                <a:latin typeface="宋体" pitchFamily="2" charset="-122"/>
                <a:ea typeface="宋体" pitchFamily="2" charset="-122"/>
              </a:rPr>
              <a:t>1</a:t>
            </a:r>
            <a:r>
              <a:rPr lang="en-US" altLang="zh-CN" sz="2000">
                <a:latin typeface="宋体" pitchFamily="2" charset="-122"/>
                <a:ea typeface="宋体" pitchFamily="2" charset="-122"/>
              </a:rPr>
              <a:t>*F {T.val=T</a:t>
            </a:r>
            <a:r>
              <a:rPr lang="en-US" altLang="zh-CN" sz="2000" baseline="-25000">
                <a:latin typeface="宋体" pitchFamily="2" charset="-122"/>
                <a:ea typeface="宋体" pitchFamily="2" charset="-122"/>
              </a:rPr>
              <a:t>1</a:t>
            </a:r>
            <a:r>
              <a:rPr lang="en-US" altLang="zh-CN" sz="2000">
                <a:latin typeface="宋体" pitchFamily="2" charset="-122"/>
                <a:ea typeface="宋体" pitchFamily="2" charset="-122"/>
              </a:rPr>
              <a:t>.val*F.val }</a:t>
            </a:r>
          </a:p>
          <a:p>
            <a:pPr eaLnBrk="1" hangingPunct="1"/>
            <a:r>
              <a:rPr lang="en-US" altLang="zh-CN" sz="2000">
                <a:latin typeface="宋体" pitchFamily="2" charset="-122"/>
                <a:ea typeface="宋体" pitchFamily="2" charset="-122"/>
              </a:rPr>
              <a:t>(5) T</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F { T.val=F.val }</a:t>
            </a:r>
          </a:p>
          <a:p>
            <a:pPr eaLnBrk="1" hangingPunct="1"/>
            <a:r>
              <a:rPr lang="en-US" altLang="zh-CN" sz="2000">
                <a:latin typeface="宋体" pitchFamily="2" charset="-122"/>
                <a:ea typeface="宋体" pitchFamily="2" charset="-122"/>
              </a:rPr>
              <a:t>(6) F</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(E) { F.val=E.val }</a:t>
            </a:r>
          </a:p>
          <a:p>
            <a:pPr eaLnBrk="1" hangingPunct="1"/>
            <a:r>
              <a:rPr lang="en-US" altLang="zh-CN" sz="2000">
                <a:latin typeface="宋体" pitchFamily="2" charset="-122"/>
                <a:ea typeface="宋体" pitchFamily="2" charset="-122"/>
              </a:rPr>
              <a:t>(7) F</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digit { F.val=digit.val }</a:t>
            </a:r>
          </a:p>
        </p:txBody>
      </p:sp>
      <p:sp>
        <p:nvSpPr>
          <p:cNvPr id="271366" name="Text Box 6"/>
          <p:cNvSpPr txBox="1">
            <a:spLocks noChangeArrowheads="1"/>
          </p:cNvSpPr>
          <p:nvPr/>
        </p:nvSpPr>
        <p:spPr bwMode="auto">
          <a:xfrm>
            <a:off x="3605213" y="4503738"/>
            <a:ext cx="51069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zh-CN" altLang="en-US" sz="2000">
                <a:latin typeface="宋体" pitchFamily="2" charset="-122"/>
                <a:ea typeface="宋体" pitchFamily="2" charset="-122"/>
              </a:rPr>
              <a:t>由</a:t>
            </a:r>
            <a:r>
              <a:rPr lang="en-US" altLang="zh-CN" sz="2000">
                <a:latin typeface="宋体" pitchFamily="2" charset="-122"/>
                <a:ea typeface="宋体" pitchFamily="2" charset="-122"/>
              </a:rPr>
              <a:t>(2)</a:t>
            </a:r>
            <a:r>
              <a:rPr lang="zh-CN" altLang="en-US" sz="2000">
                <a:latin typeface="宋体" pitchFamily="2" charset="-122"/>
                <a:ea typeface="宋体" pitchFamily="2" charset="-122"/>
              </a:rPr>
              <a:t>和</a:t>
            </a:r>
            <a:r>
              <a:rPr lang="en-US" altLang="zh-CN" sz="2000">
                <a:latin typeface="宋体" pitchFamily="2" charset="-122"/>
                <a:ea typeface="宋体" pitchFamily="2" charset="-122"/>
              </a:rPr>
              <a:t>(3)</a:t>
            </a:r>
            <a:r>
              <a:rPr lang="zh-CN" altLang="en-US" sz="2000">
                <a:latin typeface="宋体" pitchFamily="2" charset="-122"/>
                <a:ea typeface="宋体" pitchFamily="2" charset="-122"/>
              </a:rPr>
              <a:t>有：</a:t>
            </a:r>
          </a:p>
          <a:p>
            <a:pPr lvl="1" eaLnBrk="1" hangingPunct="1"/>
            <a:r>
              <a:rPr lang="en-US" altLang="zh-CN" sz="2000">
                <a:latin typeface="宋体" pitchFamily="2" charset="-122"/>
                <a:ea typeface="宋体" pitchFamily="2" charset="-122"/>
              </a:rPr>
              <a:t>(2</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   E</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T {E.val=T.val} M</a:t>
            </a:r>
          </a:p>
          <a:p>
            <a:pPr lvl="1" eaLnBrk="1" hangingPunct="1"/>
            <a:r>
              <a:rPr lang="en-US" altLang="zh-CN" sz="2000">
                <a:latin typeface="宋体" pitchFamily="2" charset="-122"/>
                <a:ea typeface="宋体" pitchFamily="2" charset="-122"/>
              </a:rPr>
              <a:t>(3</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   M</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+T {E.val=E</a:t>
            </a:r>
            <a:r>
              <a:rPr lang="en-US" altLang="zh-CN" sz="2000" baseline="-25000">
                <a:latin typeface="宋体" pitchFamily="2" charset="-122"/>
                <a:ea typeface="宋体" pitchFamily="2" charset="-122"/>
              </a:rPr>
              <a:t>1</a:t>
            </a:r>
            <a:r>
              <a:rPr lang="en-US" altLang="zh-CN" sz="2000">
                <a:latin typeface="宋体" pitchFamily="2" charset="-122"/>
                <a:ea typeface="宋体" pitchFamily="2" charset="-122"/>
              </a:rPr>
              <a:t>.val+T.val} M</a:t>
            </a:r>
            <a:r>
              <a:rPr lang="en-US" altLang="zh-CN" sz="2000" baseline="-25000">
                <a:latin typeface="宋体" pitchFamily="2" charset="-122"/>
                <a:ea typeface="宋体" pitchFamily="2" charset="-122"/>
              </a:rPr>
              <a:t>1</a:t>
            </a:r>
            <a:endParaRPr lang="en-US" altLang="zh-CN" sz="2000">
              <a:latin typeface="宋体" pitchFamily="2" charset="-122"/>
              <a:ea typeface="宋体" pitchFamily="2" charset="-122"/>
            </a:endParaRPr>
          </a:p>
          <a:p>
            <a:pPr lvl="1" eaLnBrk="1" hangingPunct="1"/>
            <a:r>
              <a:rPr lang="en-US" altLang="zh-CN" sz="2000">
                <a:latin typeface="宋体" pitchFamily="2" charset="-122"/>
                <a:ea typeface="宋体" pitchFamily="2" charset="-122"/>
              </a:rPr>
              <a:t>(3") </a:t>
            </a:r>
            <a:r>
              <a:rPr lang="en-US" altLang="zh-CN" sz="1600">
                <a:latin typeface="宋体" pitchFamily="2" charset="-122"/>
                <a:ea typeface="宋体" pitchFamily="2" charset="-122"/>
              </a:rPr>
              <a:t>  </a:t>
            </a:r>
            <a:r>
              <a:rPr lang="en-US" altLang="zh-CN" sz="2000">
                <a:latin typeface="宋体" pitchFamily="2" charset="-122"/>
                <a:ea typeface="宋体" pitchFamily="2" charset="-122"/>
              </a:rPr>
              <a:t>M</a:t>
            </a:r>
            <a:r>
              <a:rPr lang="en-US" altLang="zh-CN" sz="2000">
                <a:latin typeface="宋体" pitchFamily="2" charset="-122"/>
                <a:ea typeface="宋体" pitchFamily="2" charset="-122"/>
                <a:sym typeface="Symbol" pitchFamily="18" charset="2"/>
              </a:rPr>
              <a:t></a:t>
            </a:r>
          </a:p>
        </p:txBody>
      </p:sp>
      <p:sp>
        <p:nvSpPr>
          <p:cNvPr id="271367" name="Text Box 7"/>
          <p:cNvSpPr txBox="1">
            <a:spLocks noChangeArrowheads="1"/>
          </p:cNvSpPr>
          <p:nvPr/>
        </p:nvSpPr>
        <p:spPr bwMode="auto">
          <a:xfrm>
            <a:off x="685800" y="5937250"/>
            <a:ext cx="8153400" cy="8223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zh-CN" altLang="en-US">
                <a:latin typeface="宋体" pitchFamily="2" charset="-122"/>
                <a:ea typeface="宋体" pitchFamily="2" charset="-122"/>
              </a:rPr>
              <a:t>继承属性</a:t>
            </a:r>
            <a:r>
              <a:rPr lang="en-US" altLang="zh-CN">
                <a:latin typeface="宋体" pitchFamily="2" charset="-122"/>
                <a:ea typeface="宋体" pitchFamily="2" charset="-122"/>
              </a:rPr>
              <a:t>M.i</a:t>
            </a:r>
            <a:r>
              <a:rPr lang="zh-CN" altLang="en-US">
                <a:latin typeface="宋体" pitchFamily="2" charset="-122"/>
                <a:ea typeface="宋体" pitchFamily="2" charset="-122"/>
              </a:rPr>
              <a:t>：表示在</a:t>
            </a:r>
            <a:r>
              <a:rPr lang="en-US" altLang="zh-CN">
                <a:latin typeface="宋体" pitchFamily="2" charset="-122"/>
                <a:ea typeface="宋体" pitchFamily="2" charset="-122"/>
              </a:rPr>
              <a:t>M</a:t>
            </a:r>
            <a:r>
              <a:rPr lang="zh-CN" altLang="en-US">
                <a:latin typeface="宋体" pitchFamily="2" charset="-122"/>
                <a:ea typeface="宋体" pitchFamily="2" charset="-122"/>
              </a:rPr>
              <a:t>之前已经推导出的子表达式的值</a:t>
            </a:r>
          </a:p>
          <a:p>
            <a:pPr eaLnBrk="1" hangingPunct="1"/>
            <a:r>
              <a:rPr lang="zh-CN" altLang="en-US">
                <a:latin typeface="宋体" pitchFamily="2" charset="-122"/>
                <a:ea typeface="宋体" pitchFamily="2" charset="-122"/>
              </a:rPr>
              <a:t>综合属性</a:t>
            </a:r>
            <a:r>
              <a:rPr lang="en-US" altLang="zh-CN">
                <a:latin typeface="宋体" pitchFamily="2" charset="-122"/>
                <a:ea typeface="宋体" pitchFamily="2" charset="-122"/>
              </a:rPr>
              <a:t>M.s</a:t>
            </a:r>
            <a:r>
              <a:rPr lang="zh-CN" altLang="en-US">
                <a:latin typeface="宋体" pitchFamily="2" charset="-122"/>
                <a:ea typeface="宋体" pitchFamily="2" charset="-122"/>
              </a:rPr>
              <a:t>：表示在</a:t>
            </a:r>
            <a:r>
              <a:rPr lang="en-US" altLang="zh-CN">
                <a:latin typeface="宋体" pitchFamily="2" charset="-122"/>
                <a:ea typeface="宋体" pitchFamily="2" charset="-122"/>
              </a:rPr>
              <a:t>M</a:t>
            </a:r>
            <a:r>
              <a:rPr lang="zh-CN" altLang="en-US">
                <a:latin typeface="宋体" pitchFamily="2" charset="-122"/>
                <a:ea typeface="宋体" pitchFamily="2" charset="-122"/>
              </a:rPr>
              <a:t>完全展开之后得到的表达式的值</a:t>
            </a:r>
          </a:p>
        </p:txBody>
      </p:sp>
      <p:sp>
        <p:nvSpPr>
          <p:cNvPr id="271368" name="Text Box 8"/>
          <p:cNvSpPr txBox="1">
            <a:spLocks noChangeArrowheads="1"/>
          </p:cNvSpPr>
          <p:nvPr/>
        </p:nvSpPr>
        <p:spPr bwMode="auto">
          <a:xfrm>
            <a:off x="733425" y="4503738"/>
            <a:ext cx="2484438" cy="13112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zh-CN" altLang="en-US" sz="2000">
                <a:latin typeface="宋体" pitchFamily="2" charset="-122"/>
                <a:ea typeface="宋体" pitchFamily="2" charset="-122"/>
              </a:rPr>
              <a:t>消除左递归的方法：</a:t>
            </a:r>
          </a:p>
          <a:p>
            <a:pPr eaLnBrk="1" hangingPunct="1"/>
            <a:r>
              <a:rPr lang="zh-CN" altLang="en-US" sz="2000">
                <a:latin typeface="宋体" pitchFamily="2" charset="-122"/>
                <a:ea typeface="宋体" pitchFamily="2" charset="-122"/>
              </a:rPr>
              <a:t>    </a:t>
            </a:r>
            <a:r>
              <a:rPr lang="en-US" altLang="zh-CN" sz="2000">
                <a:latin typeface="宋体" pitchFamily="2" charset="-122"/>
                <a:ea typeface="宋体" pitchFamily="2" charset="-122"/>
              </a:rPr>
              <a:t>A</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A</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a:t>
            </a:r>
            <a:r>
              <a:rPr lang="en-US" altLang="zh-CN" sz="2000">
                <a:latin typeface="宋体" pitchFamily="2" charset="-122"/>
                <a:ea typeface="宋体" pitchFamily="2" charset="-122"/>
                <a:sym typeface="Symbol" pitchFamily="18" charset="2"/>
              </a:rPr>
              <a:t></a:t>
            </a:r>
          </a:p>
          <a:p>
            <a:pPr eaLnBrk="1" hangingPunct="1"/>
            <a:r>
              <a:rPr lang="zh-CN" altLang="en-US" sz="2000">
                <a:latin typeface="宋体" pitchFamily="2" charset="-122"/>
                <a:ea typeface="宋体" pitchFamily="2" charset="-122"/>
              </a:rPr>
              <a:t>替换为：</a:t>
            </a:r>
            <a:r>
              <a:rPr lang="en-US" altLang="zh-CN" sz="2000">
                <a:latin typeface="宋体" pitchFamily="2" charset="-122"/>
                <a:ea typeface="宋体" pitchFamily="2" charset="-122"/>
              </a:rPr>
              <a:t>A</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R</a:t>
            </a:r>
          </a:p>
          <a:p>
            <a:pPr eaLnBrk="1" hangingPunct="1"/>
            <a:r>
              <a:rPr lang="en-US" altLang="zh-CN" sz="2000">
                <a:latin typeface="宋体" pitchFamily="2" charset="-122"/>
                <a:ea typeface="宋体" pitchFamily="2" charset="-122"/>
              </a:rPr>
              <a:t>        R</a:t>
            </a:r>
            <a:r>
              <a:rPr lang="en-US" altLang="zh-CN" sz="2000">
                <a:latin typeface="宋体" pitchFamily="2" charset="-122"/>
                <a:ea typeface="宋体" pitchFamily="2" charset="-122"/>
                <a:sym typeface="Symbol" pitchFamily="18" charset="2"/>
              </a:rPr>
              <a:t></a:t>
            </a:r>
            <a:r>
              <a:rPr lang="en-US" altLang="zh-CN" sz="2000">
                <a:latin typeface="宋体" pitchFamily="2" charset="-122"/>
                <a:ea typeface="宋体" pitchFamily="2" charset="-122"/>
              </a:rPr>
              <a:t>R|</a:t>
            </a:r>
            <a:r>
              <a:rPr lang="en-US" altLang="zh-CN" sz="2000">
                <a:latin typeface="宋体" pitchFamily="2" charset="-122"/>
                <a:ea typeface="宋体" pitchFamily="2"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wipe(up)">
                                      <p:cBhvr>
                                        <p:cTn id="7" dur="500"/>
                                        <p:tgtEl>
                                          <p:spTgt spid="271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1364"/>
                                        </p:tgtEl>
                                        <p:attrNameLst>
                                          <p:attrName>style.visibility</p:attrName>
                                        </p:attrNameLst>
                                      </p:cBhvr>
                                      <p:to>
                                        <p:strVal val="visible"/>
                                      </p:to>
                                    </p:set>
                                    <p:animEffect transition="in" filter="wipe(up)">
                                      <p:cBhvr>
                                        <p:cTn id="12" dur="500"/>
                                        <p:tgtEl>
                                          <p:spTgt spid="271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1365"/>
                                        </p:tgtEl>
                                        <p:attrNameLst>
                                          <p:attrName>style.visibility</p:attrName>
                                        </p:attrNameLst>
                                      </p:cBhvr>
                                      <p:to>
                                        <p:strVal val="visible"/>
                                      </p:to>
                                    </p:set>
                                    <p:animEffect transition="in" filter="wipe(up)">
                                      <p:cBhvr>
                                        <p:cTn id="17" dur="500"/>
                                        <p:tgtEl>
                                          <p:spTgt spid="271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1368"/>
                                        </p:tgtEl>
                                        <p:attrNameLst>
                                          <p:attrName>style.visibility</p:attrName>
                                        </p:attrNameLst>
                                      </p:cBhvr>
                                      <p:to>
                                        <p:strVal val="visible"/>
                                      </p:to>
                                    </p:set>
                                    <p:animEffect transition="in" filter="wipe(up)">
                                      <p:cBhvr>
                                        <p:cTn id="22" dur="500"/>
                                        <p:tgtEl>
                                          <p:spTgt spid="2713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1366"/>
                                        </p:tgtEl>
                                        <p:attrNameLst>
                                          <p:attrName>style.visibility</p:attrName>
                                        </p:attrNameLst>
                                      </p:cBhvr>
                                      <p:to>
                                        <p:strVal val="visible"/>
                                      </p:to>
                                    </p:set>
                                    <p:animEffect transition="in" filter="wipe(up)">
                                      <p:cBhvr>
                                        <p:cTn id="27" dur="500"/>
                                        <p:tgtEl>
                                          <p:spTgt spid="2713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1367">
                                            <p:bg/>
                                          </p:spTgt>
                                        </p:tgtEl>
                                        <p:attrNameLst>
                                          <p:attrName>style.visibility</p:attrName>
                                        </p:attrNameLst>
                                      </p:cBhvr>
                                      <p:to>
                                        <p:strVal val="visible"/>
                                      </p:to>
                                    </p:set>
                                    <p:animEffect transition="in" filter="wipe(up)">
                                      <p:cBhvr>
                                        <p:cTn id="32" dur="500"/>
                                        <p:tgtEl>
                                          <p:spTgt spid="271367">
                                            <p:bg/>
                                          </p:spTgt>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71367">
                                            <p:txEl>
                                              <p:pRg st="0" end="0"/>
                                            </p:txEl>
                                          </p:spTgt>
                                        </p:tgtEl>
                                        <p:attrNameLst>
                                          <p:attrName>style.visibility</p:attrName>
                                        </p:attrNameLst>
                                      </p:cBhvr>
                                      <p:to>
                                        <p:strVal val="visible"/>
                                      </p:to>
                                    </p:set>
                                    <p:animEffect transition="in" filter="wipe(up)">
                                      <p:cBhvr>
                                        <p:cTn id="36" dur="500"/>
                                        <p:tgtEl>
                                          <p:spTgt spid="271367">
                                            <p:txEl>
                                              <p:pRg st="0" end="0"/>
                                            </p:txEl>
                                          </p:spTgt>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271367">
                                            <p:txEl>
                                              <p:pRg st="1" end="1"/>
                                            </p:txEl>
                                          </p:spTgt>
                                        </p:tgtEl>
                                        <p:attrNameLst>
                                          <p:attrName>style.visibility</p:attrName>
                                        </p:attrNameLst>
                                      </p:cBhvr>
                                      <p:to>
                                        <p:strVal val="visible"/>
                                      </p:to>
                                    </p:set>
                                    <p:animEffect transition="in" filter="wipe(up)">
                                      <p:cBhvr>
                                        <p:cTn id="40" dur="500"/>
                                        <p:tgtEl>
                                          <p:spTgt spid="2713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P spid="271364" grpId="0" animBg="1" autoUpdateAnimBg="0"/>
      <p:bldP spid="271365" grpId="0" animBg="1" autoUpdateAnimBg="0"/>
      <p:bldP spid="271366" grpId="0" autoUpdateAnimBg="0"/>
      <p:bldP spid="271367" grpId="0" uiExpand="1" build="p" animBg="1" autoUpdateAnimBg="0"/>
      <p:bldP spid="27136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2" name="Rectangle 4"/>
          <p:cNvSpPr>
            <a:spLocks noChangeArrowheads="1"/>
          </p:cNvSpPr>
          <p:nvPr/>
        </p:nvSpPr>
        <p:spPr bwMode="auto">
          <a:xfrm>
            <a:off x="241300" y="3505200"/>
            <a:ext cx="8335963" cy="316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spcBef>
                <a:spcPct val="20000"/>
              </a:spcBef>
              <a:buClr>
                <a:schemeClr val="accent1"/>
              </a:buClr>
              <a:buSzPct val="70000"/>
              <a:buFont typeface="Monotype Sorts" pitchFamily="2" charset="2"/>
              <a:buNone/>
            </a:pPr>
            <a:r>
              <a:rPr lang="en-US" altLang="zh-CN"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的语义规则为：</a:t>
            </a:r>
            <a:r>
              <a:rPr lang="en-US" altLang="zh-CN"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rPr>
              <a:t>M.i+T.val</a:t>
            </a:r>
            <a:endParaRPr lang="en-US" altLang="zh-CN" dirty="0">
              <a:latin typeface="Times New Roman" panose="02020603050405020304" pitchFamily="18" charset="0"/>
              <a:cs typeface="Times New Roman" panose="02020603050405020304" pitchFamily="18" charset="0"/>
            </a:endParaRPr>
          </a:p>
          <a:p>
            <a:pPr algn="just">
              <a:spcBef>
                <a:spcPct val="20000"/>
              </a:spcBef>
              <a:buClr>
                <a:schemeClr val="accent1"/>
              </a:buClr>
              <a:buSzPct val="70000"/>
              <a:buFont typeface="Monotype Sorts" pitchFamily="2" charset="2"/>
              <a:buNone/>
            </a:pPr>
            <a:r>
              <a:rPr lang="en-US" altLang="zh-CN" dirty="0">
                <a:latin typeface="Times New Roman" panose="02020603050405020304" pitchFamily="18" charset="0"/>
                <a:cs typeface="Times New Roman" panose="02020603050405020304" pitchFamily="18" charset="0"/>
              </a:rPr>
              <a:t>M.s</a:t>
            </a:r>
            <a:r>
              <a:rPr lang="zh-CN" altLang="en-US" dirty="0">
                <a:latin typeface="Times New Roman" panose="02020603050405020304" pitchFamily="18" charset="0"/>
                <a:cs typeface="Times New Roman" panose="02020603050405020304" pitchFamily="18" charset="0"/>
              </a:rPr>
              <a:t>的语义规则为：</a:t>
            </a:r>
            <a:r>
              <a:rPr lang="en-US" altLang="zh-CN" dirty="0">
                <a:latin typeface="Times New Roman" panose="02020603050405020304" pitchFamily="18" charset="0"/>
                <a:cs typeface="Times New Roman" panose="02020603050405020304" pitchFamily="18" charset="0"/>
              </a:rPr>
              <a:t>M.s=M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.s</a:t>
            </a:r>
          </a:p>
          <a:p>
            <a:pPr algn="just">
              <a:spcBef>
                <a:spcPct val="20000"/>
              </a:spcBef>
              <a:buClr>
                <a:schemeClr val="accent1"/>
              </a:buClr>
              <a:buSzPct val="70000"/>
              <a:buFont typeface="Monotype Sorts" pitchFamily="2" charset="2"/>
              <a:buNone/>
            </a:pPr>
            <a:r>
              <a:rPr lang="zh-CN" altLang="en-US" dirty="0">
                <a:latin typeface="Times New Roman" panose="02020603050405020304" pitchFamily="18" charset="0"/>
                <a:cs typeface="Times New Roman" panose="02020603050405020304" pitchFamily="18" charset="0"/>
              </a:rPr>
              <a:t>于是得到：</a:t>
            </a:r>
            <a:endParaRPr lang="zh-CN" altLang="en-US" sz="2800" dirty="0">
              <a:latin typeface="Times New Roman" panose="02020603050405020304" pitchFamily="18" charset="0"/>
              <a:cs typeface="Times New Roman" panose="02020603050405020304" pitchFamily="18" charset="0"/>
            </a:endParaRPr>
          </a:p>
          <a:p>
            <a:pPr marL="476250" lvl="1" indent="-285750" algn="just">
              <a:spcBef>
                <a:spcPct val="20000"/>
              </a:spcBef>
            </a:pPr>
            <a:r>
              <a:rPr lang="en-US" altLang="zh-CN" dirty="0">
                <a:solidFill>
                  <a:srgbClr val="0000FF"/>
                </a:solidFill>
                <a:latin typeface="Times New Roman" panose="02020603050405020304" pitchFamily="18" charset="0"/>
                <a:cs typeface="Times New Roman" panose="02020603050405020304" pitchFamily="18" charset="0"/>
              </a:rPr>
              <a:t>(3</a:t>
            </a: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0000FF"/>
                </a:solidFill>
                <a:latin typeface="Times New Roman" panose="02020603050405020304" pitchFamily="18" charset="0"/>
                <a:cs typeface="Times New Roman" panose="02020603050405020304" pitchFamily="18" charset="0"/>
              </a:rPr>
              <a:t>)  M</a:t>
            </a: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0000FF"/>
                </a:solidFill>
                <a:latin typeface="Times New Roman" panose="02020603050405020304" pitchFamily="18" charset="0"/>
                <a:cs typeface="Times New Roman" panose="02020603050405020304" pitchFamily="18" charset="0"/>
              </a:rPr>
              <a:t>+T {M</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.i=</a:t>
            </a:r>
            <a:r>
              <a:rPr lang="en-US" altLang="zh-CN" dirty="0" err="1">
                <a:solidFill>
                  <a:srgbClr val="0000FF"/>
                </a:solidFill>
                <a:latin typeface="Times New Roman" panose="02020603050405020304" pitchFamily="18" charset="0"/>
                <a:cs typeface="Times New Roman" panose="02020603050405020304" pitchFamily="18" charset="0"/>
              </a:rPr>
              <a:t>M.i+T.val</a:t>
            </a:r>
            <a:r>
              <a:rPr lang="en-US" altLang="zh-CN" dirty="0">
                <a:solidFill>
                  <a:srgbClr val="0000FF"/>
                </a:solidFill>
                <a:latin typeface="Times New Roman" panose="02020603050405020304" pitchFamily="18" charset="0"/>
                <a:cs typeface="Times New Roman" panose="02020603050405020304" pitchFamily="18" charset="0"/>
              </a:rPr>
              <a:t>}</a:t>
            </a:r>
          </a:p>
          <a:p>
            <a:pPr marL="476250" lvl="1" indent="-285750" algn="just">
              <a:spcBef>
                <a:spcPct val="20000"/>
              </a:spcBef>
            </a:pPr>
            <a:r>
              <a:rPr lang="en-US" altLang="zh-CN" dirty="0">
                <a:solidFill>
                  <a:srgbClr val="0000FF"/>
                </a:solidFill>
                <a:latin typeface="Times New Roman" panose="02020603050405020304" pitchFamily="18" charset="0"/>
                <a:cs typeface="Times New Roman" panose="02020603050405020304" pitchFamily="18" charset="0"/>
              </a:rPr>
              <a:t>                M</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 {M.s=M</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.s}</a:t>
            </a:r>
            <a:endParaRPr lang="en-US" altLang="zh-CN" sz="2000" dirty="0">
              <a:solidFill>
                <a:srgbClr val="0000FF"/>
              </a:solidFill>
              <a:latin typeface="Times New Roman" panose="02020603050405020304" pitchFamily="18" charset="0"/>
              <a:cs typeface="Times New Roman" panose="02020603050405020304" pitchFamily="18" charset="0"/>
            </a:endParaRPr>
          </a:p>
          <a:p>
            <a:pPr>
              <a:spcBef>
                <a:spcPct val="20000"/>
              </a:spcBef>
              <a:buClr>
                <a:schemeClr val="accent1"/>
              </a:buClr>
              <a:buSzPct val="70000"/>
              <a:buFont typeface="Monotype Sorts" pitchFamily="2" charset="2"/>
              <a:buNone/>
            </a:pPr>
            <a:r>
              <a:rPr lang="zh-CN" altLang="en-US" dirty="0">
                <a:latin typeface="Times New Roman" panose="02020603050405020304" pitchFamily="18" charset="0"/>
                <a:cs typeface="Times New Roman" panose="02020603050405020304" pitchFamily="18" charset="0"/>
              </a:rPr>
              <a:t>同样，通过引入非终结符号</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可以得到</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的变换结果</a:t>
            </a:r>
            <a:r>
              <a:rPr lang="zh-CN" altLang="en-US" sz="2800" dirty="0">
                <a:latin typeface="Times New Roman" panose="02020603050405020304" pitchFamily="18" charset="0"/>
                <a:cs typeface="Times New Roman" panose="02020603050405020304" pitchFamily="18" charset="0"/>
              </a:rPr>
              <a:t> </a:t>
            </a:r>
          </a:p>
        </p:txBody>
      </p:sp>
      <p:sp>
        <p:nvSpPr>
          <p:cNvPr id="59398" name="Rectangle 5"/>
          <p:cNvSpPr>
            <a:spLocks noGrp="1" noChangeArrowheads="1"/>
          </p:cNvSpPr>
          <p:nvPr>
            <p:ph type="title"/>
          </p:nvPr>
        </p:nvSpPr>
        <p:spPr>
          <a:xfrm>
            <a:off x="115888" y="152400"/>
            <a:ext cx="8610600" cy="669925"/>
          </a:xfrm>
        </p:spPr>
        <p:txBody>
          <a:bodyPr/>
          <a:lstStyle/>
          <a:p>
            <a:pPr eaLnBrk="1" hangingPunct="1"/>
            <a:r>
              <a:rPr lang="zh-CN" altLang="en-US" sz="2400" dirty="0" smtClean="0">
                <a:solidFill>
                  <a:schemeClr val="tx1"/>
                </a:solidFill>
                <a:latin typeface="Times New Roman" panose="02020603050405020304" pitchFamily="18" charset="0"/>
                <a:cs typeface="Times New Roman" panose="02020603050405020304" pitchFamily="18" charset="0"/>
              </a:rPr>
              <a:t>为</a:t>
            </a:r>
            <a:r>
              <a:rPr lang="en-US" altLang="zh-CN" sz="2400" dirty="0" smtClean="0">
                <a:solidFill>
                  <a:schemeClr val="tx1"/>
                </a:solidFill>
                <a:latin typeface="Times New Roman" panose="02020603050405020304" pitchFamily="18" charset="0"/>
                <a:cs typeface="Times New Roman" panose="02020603050405020304" pitchFamily="18" charset="0"/>
              </a:rPr>
              <a:t>(3")</a:t>
            </a:r>
            <a:r>
              <a:rPr lang="zh-CN" altLang="en-US" sz="2400" dirty="0" smtClean="0">
                <a:solidFill>
                  <a:schemeClr val="tx1"/>
                </a:solidFill>
                <a:latin typeface="Times New Roman" panose="02020603050405020304" pitchFamily="18" charset="0"/>
                <a:cs typeface="Times New Roman" panose="02020603050405020304" pitchFamily="18" charset="0"/>
              </a:rPr>
              <a:t>设置把</a:t>
            </a:r>
            <a:r>
              <a:rPr lang="en-US" altLang="zh-CN" sz="2400" dirty="0" err="1" smtClean="0">
                <a:solidFill>
                  <a:schemeClr val="tx1"/>
                </a:solidFill>
                <a:latin typeface="Times New Roman" panose="02020603050405020304" pitchFamily="18" charset="0"/>
                <a:cs typeface="Times New Roman" panose="02020603050405020304" pitchFamily="18" charset="0"/>
              </a:rPr>
              <a:t>M.i</a:t>
            </a:r>
            <a:r>
              <a:rPr lang="zh-CN" altLang="en-US" sz="2400" dirty="0" smtClean="0">
                <a:solidFill>
                  <a:schemeClr val="tx1"/>
                </a:solidFill>
                <a:latin typeface="Times New Roman" panose="02020603050405020304" pitchFamily="18" charset="0"/>
                <a:cs typeface="Times New Roman" panose="02020603050405020304" pitchFamily="18" charset="0"/>
              </a:rPr>
              <a:t>传递给</a:t>
            </a:r>
            <a:r>
              <a:rPr lang="en-US" altLang="zh-CN" sz="2400" dirty="0" smtClean="0">
                <a:solidFill>
                  <a:schemeClr val="tx1"/>
                </a:solidFill>
                <a:latin typeface="Times New Roman" panose="02020603050405020304" pitchFamily="18" charset="0"/>
                <a:cs typeface="Times New Roman" panose="02020603050405020304" pitchFamily="18" charset="0"/>
              </a:rPr>
              <a:t>M.s</a:t>
            </a:r>
            <a:r>
              <a:rPr lang="zh-CN" altLang="en-US" sz="2400" dirty="0" smtClean="0">
                <a:solidFill>
                  <a:schemeClr val="tx1"/>
                </a:solidFill>
                <a:latin typeface="Times New Roman" panose="02020603050405020304" pitchFamily="18" charset="0"/>
                <a:cs typeface="Times New Roman" panose="02020603050405020304" pitchFamily="18" charset="0"/>
              </a:rPr>
              <a:t>的语义动作，得到：</a:t>
            </a:r>
            <a:br>
              <a:rPr lang="zh-CN" altLang="en-US" sz="2400" dirty="0" smtClean="0">
                <a:solidFill>
                  <a:schemeClr val="tx1"/>
                </a:solidFill>
                <a:latin typeface="Times New Roman" panose="02020603050405020304" pitchFamily="18" charset="0"/>
                <a:cs typeface="Times New Roman" panose="02020603050405020304" pitchFamily="18" charset="0"/>
              </a:rPr>
            </a:br>
            <a:r>
              <a:rPr lang="zh-CN" altLang="en-US"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(3")  M</a:t>
            </a:r>
            <a:r>
              <a:rPr lang="en-US" altLang="zh-CN" sz="2400" dirty="0" smtClean="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rgbClr val="0000FF"/>
                </a:solidFill>
                <a:latin typeface="Times New Roman" panose="02020603050405020304" pitchFamily="18" charset="0"/>
                <a:cs typeface="Times New Roman" panose="02020603050405020304" pitchFamily="18" charset="0"/>
              </a:rPr>
              <a:t> {M.s=</a:t>
            </a:r>
            <a:r>
              <a:rPr lang="en-US" altLang="zh-CN" sz="2400" dirty="0" err="1" smtClean="0">
                <a:solidFill>
                  <a:srgbClr val="0000FF"/>
                </a:solidFill>
                <a:latin typeface="Times New Roman" panose="02020603050405020304" pitchFamily="18" charset="0"/>
                <a:cs typeface="Times New Roman" panose="02020603050405020304" pitchFamily="18" charset="0"/>
              </a:rPr>
              <a:t>M.i</a:t>
            </a:r>
            <a:r>
              <a:rPr lang="en-US" altLang="zh-CN" sz="2400" dirty="0" smtClean="0">
                <a:solidFill>
                  <a:srgbClr val="0000FF"/>
                </a:solidFill>
                <a:latin typeface="Times New Roman" panose="02020603050405020304" pitchFamily="18" charset="0"/>
                <a:cs typeface="Times New Roman" panose="02020603050405020304" pitchFamily="18" charset="0"/>
              </a:rPr>
              <a:t>}</a:t>
            </a:r>
          </a:p>
        </p:txBody>
      </p:sp>
      <p:sp>
        <p:nvSpPr>
          <p:cNvPr id="273414" name="Rectangle 6"/>
          <p:cNvSpPr>
            <a:spLocks noGrp="1" noChangeArrowheads="1"/>
          </p:cNvSpPr>
          <p:nvPr>
            <p:ph type="body" idx="1"/>
          </p:nvPr>
        </p:nvSpPr>
        <p:spPr>
          <a:xfrm>
            <a:off x="134938" y="1054100"/>
            <a:ext cx="8335962" cy="1700213"/>
          </a:xfrm>
        </p:spPr>
        <p:txBody>
          <a:bodyPr/>
          <a:lstStyle/>
          <a:p>
            <a:pPr marL="0" indent="0" algn="just"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对于</a:t>
            </a:r>
            <a:r>
              <a:rPr lang="en-US" altLang="zh-CN" sz="24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T {</a:t>
            </a:r>
            <a:r>
              <a:rPr lang="en-US" altLang="zh-CN" sz="2400" dirty="0" err="1" smtClean="0">
                <a:latin typeface="Times New Roman" panose="02020603050405020304" pitchFamily="18" charset="0"/>
                <a:cs typeface="Times New Roman" panose="02020603050405020304" pitchFamily="18" charset="0"/>
              </a:rPr>
              <a:t>E.val</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T.val</a:t>
            </a:r>
            <a:r>
              <a:rPr lang="en-US" altLang="zh-CN" sz="2400" dirty="0" smtClean="0">
                <a:latin typeface="Times New Roman" panose="02020603050405020304" pitchFamily="18" charset="0"/>
                <a:cs typeface="Times New Roman" panose="02020603050405020304" pitchFamily="18" charset="0"/>
              </a:rPr>
              <a:t>} M   </a:t>
            </a:r>
            <a:r>
              <a:rPr lang="zh-CN" altLang="en-US" sz="2400" dirty="0" smtClean="0">
                <a:latin typeface="Times New Roman" panose="02020603050405020304" pitchFamily="18" charset="0"/>
                <a:cs typeface="Times New Roman" panose="02020603050405020304" pitchFamily="18" charset="0"/>
              </a:rPr>
              <a:t>通过</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的属性 </a:t>
            </a:r>
            <a:r>
              <a:rPr lang="en-US" altLang="zh-CN" sz="2400" dirty="0" smtClean="0">
                <a:latin typeface="Times New Roman" panose="02020603050405020304" pitchFamily="18" charset="0"/>
                <a:cs typeface="Times New Roman" panose="02020603050405020304" pitchFamily="18" charset="0"/>
              </a:rPr>
              <a:t>M.s </a:t>
            </a:r>
            <a:r>
              <a:rPr lang="zh-CN" altLang="en-US" sz="2400" dirty="0" smtClean="0">
                <a:latin typeface="Times New Roman" panose="02020603050405020304" pitchFamily="18" charset="0"/>
                <a:cs typeface="Times New Roman" panose="02020603050405020304" pitchFamily="18" charset="0"/>
              </a:rPr>
              <a:t>和 </a:t>
            </a:r>
            <a:r>
              <a:rPr lang="en-US" altLang="zh-CN" sz="2400" dirty="0" err="1" smtClean="0">
                <a:latin typeface="Times New Roman" panose="02020603050405020304" pitchFamily="18" charset="0"/>
                <a:cs typeface="Times New Roman" panose="02020603050405020304" pitchFamily="18" charset="0"/>
              </a:rPr>
              <a:t>M.i</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完成</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T</a:t>
            </a:r>
            <a:r>
              <a:rPr lang="zh-CN" altLang="en-US" sz="2400" dirty="0" smtClean="0">
                <a:latin typeface="Times New Roman" panose="02020603050405020304" pitchFamily="18" charset="0"/>
                <a:cs typeface="Times New Roman" panose="02020603050405020304" pitchFamily="18" charset="0"/>
              </a:rPr>
              <a:t>的综合属性的传递</a:t>
            </a:r>
            <a:r>
              <a:rPr lang="en-US" altLang="zh-CN" sz="2400" dirty="0" err="1" smtClean="0">
                <a:latin typeface="Times New Roman" panose="02020603050405020304" pitchFamily="18" charset="0"/>
                <a:cs typeface="Times New Roman" panose="02020603050405020304" pitchFamily="18" charset="0"/>
              </a:rPr>
              <a:t>E.val</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T.val</a:t>
            </a:r>
            <a:r>
              <a:rPr lang="zh-CN" altLang="en-US" sz="2400" dirty="0" smtClean="0">
                <a:latin typeface="Times New Roman" panose="02020603050405020304" pitchFamily="18" charset="0"/>
                <a:cs typeface="Times New Roman" panose="02020603050405020304" pitchFamily="18" charset="0"/>
              </a:rPr>
              <a:t>，得到：</a:t>
            </a:r>
          </a:p>
          <a:p>
            <a:pPr marL="765175" lvl="1" eaLnBrk="1" hangingPunct="1">
              <a:buFontTx/>
              <a:buNone/>
            </a:pPr>
            <a:r>
              <a:rPr lang="en-US" altLang="zh-CN" dirty="0" smtClean="0">
                <a:solidFill>
                  <a:srgbClr val="0000FF"/>
                </a:solidFill>
                <a:latin typeface="Times New Roman" panose="02020603050405020304" pitchFamily="18" charset="0"/>
                <a:cs typeface="Times New Roman" panose="02020603050405020304" pitchFamily="18" charset="0"/>
              </a:rPr>
              <a:t>(2</a:t>
            </a:r>
            <a:r>
              <a:rPr lang="en-US" altLang="zh-CN" dirty="0" smtClean="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smtClean="0">
                <a:solidFill>
                  <a:srgbClr val="0000FF"/>
                </a:solidFill>
                <a:latin typeface="Times New Roman" panose="02020603050405020304" pitchFamily="18" charset="0"/>
                <a:cs typeface="Times New Roman" panose="02020603050405020304" pitchFamily="18" charset="0"/>
              </a:rPr>
              <a:t>)  E</a:t>
            </a:r>
            <a:r>
              <a:rPr lang="en-US" altLang="zh-CN" dirty="0" smtClean="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smtClean="0">
                <a:solidFill>
                  <a:srgbClr val="0000FF"/>
                </a:solidFill>
                <a:latin typeface="Times New Roman" panose="02020603050405020304" pitchFamily="18" charset="0"/>
                <a:cs typeface="Times New Roman" panose="02020603050405020304" pitchFamily="18" charset="0"/>
              </a:rPr>
              <a:t>T {</a:t>
            </a:r>
            <a:r>
              <a:rPr lang="en-US" altLang="zh-CN" dirty="0" err="1" smtClean="0">
                <a:solidFill>
                  <a:srgbClr val="0000FF"/>
                </a:solidFill>
                <a:latin typeface="Times New Roman" panose="02020603050405020304" pitchFamily="18" charset="0"/>
                <a:cs typeface="Times New Roman" panose="02020603050405020304" pitchFamily="18" charset="0"/>
              </a:rPr>
              <a:t>M.i</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T.val</a:t>
            </a:r>
            <a:r>
              <a:rPr lang="en-US" altLang="zh-CN" dirty="0" smtClean="0">
                <a:solidFill>
                  <a:srgbClr val="0000FF"/>
                </a:solidFill>
                <a:latin typeface="Times New Roman" panose="02020603050405020304" pitchFamily="18" charset="0"/>
                <a:cs typeface="Times New Roman" panose="02020603050405020304" pitchFamily="18" charset="0"/>
              </a:rPr>
              <a:t>} </a:t>
            </a:r>
            <a:br>
              <a:rPr lang="en-US" altLang="zh-CN" dirty="0" smtClean="0">
                <a:solidFill>
                  <a:srgbClr val="0000FF"/>
                </a:solidFill>
                <a:latin typeface="Times New Roman" panose="02020603050405020304" pitchFamily="18" charset="0"/>
                <a:cs typeface="Times New Roman" panose="02020603050405020304" pitchFamily="18" charset="0"/>
              </a:rPr>
            </a:br>
            <a:r>
              <a:rPr lang="en-US" altLang="zh-CN" dirty="0" smtClean="0">
                <a:solidFill>
                  <a:srgbClr val="0000FF"/>
                </a:solidFill>
                <a:latin typeface="Times New Roman" panose="02020603050405020304" pitchFamily="18" charset="0"/>
                <a:cs typeface="Times New Roman" panose="02020603050405020304" pitchFamily="18" charset="0"/>
              </a:rPr>
              <a:t>          M {</a:t>
            </a:r>
            <a:r>
              <a:rPr lang="en-US" altLang="zh-CN" dirty="0" err="1" smtClean="0">
                <a:solidFill>
                  <a:srgbClr val="0000FF"/>
                </a:solidFill>
                <a:latin typeface="Times New Roman" panose="02020603050405020304" pitchFamily="18" charset="0"/>
                <a:cs typeface="Times New Roman" panose="02020603050405020304" pitchFamily="18" charset="0"/>
              </a:rPr>
              <a:t>E.val</a:t>
            </a:r>
            <a:r>
              <a:rPr lang="en-US" altLang="zh-CN" dirty="0" smtClean="0">
                <a:solidFill>
                  <a:srgbClr val="0000FF"/>
                </a:solidFill>
                <a:latin typeface="Times New Roman" panose="02020603050405020304" pitchFamily="18" charset="0"/>
                <a:cs typeface="Times New Roman" panose="02020603050405020304" pitchFamily="18" charset="0"/>
              </a:rPr>
              <a:t>=M.s}</a:t>
            </a:r>
          </a:p>
        </p:txBody>
      </p:sp>
      <p:sp>
        <p:nvSpPr>
          <p:cNvPr id="273415" name="Rectangle 7"/>
          <p:cNvSpPr>
            <a:spLocks noChangeArrowheads="1"/>
          </p:cNvSpPr>
          <p:nvPr/>
        </p:nvSpPr>
        <p:spPr bwMode="auto">
          <a:xfrm>
            <a:off x="115888" y="2819400"/>
            <a:ext cx="83359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spcBef>
                <a:spcPct val="20000"/>
              </a:spcBef>
              <a:buClr>
                <a:schemeClr val="accent1"/>
              </a:buClr>
              <a:buSzPct val="70000"/>
              <a:buFont typeface="Monotype Sorts" pitchFamily="2" charset="2"/>
              <a:buNone/>
            </a:pPr>
            <a:r>
              <a:rPr lang="zh-CN" altLang="en-US" dirty="0">
                <a:latin typeface="宋体" pitchFamily="2" charset="-122"/>
              </a:rPr>
              <a:t>对于</a:t>
            </a:r>
            <a:r>
              <a:rPr lang="en-US" altLang="zh-CN" dirty="0">
                <a:latin typeface="宋体" pitchFamily="2" charset="-122"/>
              </a:rPr>
              <a:t>(3</a:t>
            </a:r>
            <a:r>
              <a:rPr lang="en-US" altLang="zh-CN" dirty="0">
                <a:latin typeface="宋体" pitchFamily="2" charset="-122"/>
                <a:sym typeface="Symbol" pitchFamily="18" charset="2"/>
              </a:rPr>
              <a:t></a:t>
            </a:r>
            <a:r>
              <a:rPr lang="en-US" altLang="zh-CN" dirty="0">
                <a:latin typeface="宋体" pitchFamily="2" charset="-122"/>
              </a:rPr>
              <a:t>) M</a:t>
            </a:r>
            <a:r>
              <a:rPr lang="en-US" altLang="zh-CN" dirty="0">
                <a:latin typeface="宋体" pitchFamily="2" charset="-122"/>
                <a:sym typeface="Symbol" pitchFamily="18" charset="2"/>
              </a:rPr>
              <a:t></a:t>
            </a:r>
            <a:r>
              <a:rPr lang="en-US" altLang="zh-CN" dirty="0">
                <a:latin typeface="宋体" pitchFamily="2" charset="-122"/>
              </a:rPr>
              <a:t>+T {</a:t>
            </a:r>
            <a:r>
              <a:rPr lang="en-US" altLang="zh-CN" dirty="0" err="1">
                <a:latin typeface="宋体" pitchFamily="2" charset="-122"/>
              </a:rPr>
              <a:t>E.val</a:t>
            </a:r>
            <a:r>
              <a:rPr lang="en-US" altLang="zh-CN" dirty="0">
                <a:latin typeface="宋体" pitchFamily="2" charset="-122"/>
              </a:rPr>
              <a:t>=E</a:t>
            </a:r>
            <a:r>
              <a:rPr lang="en-US" altLang="zh-CN" baseline="-25000" dirty="0">
                <a:latin typeface="宋体" pitchFamily="2" charset="-122"/>
              </a:rPr>
              <a:t>1</a:t>
            </a:r>
            <a:r>
              <a:rPr lang="en-US" altLang="zh-CN" dirty="0">
                <a:latin typeface="宋体" pitchFamily="2" charset="-122"/>
              </a:rPr>
              <a:t>.val+T.val} M</a:t>
            </a:r>
            <a:r>
              <a:rPr lang="en-US" altLang="zh-CN" baseline="-25000" dirty="0">
                <a:latin typeface="宋体" pitchFamily="2" charset="-122"/>
              </a:rPr>
              <a:t>1</a:t>
            </a:r>
            <a:endParaRPr lang="en-US" altLang="zh-CN" dirty="0">
              <a:latin typeface="宋体" pitchFamily="2" charset="-122"/>
            </a:endParaRPr>
          </a:p>
        </p:txBody>
      </p:sp>
      <p:sp>
        <p:nvSpPr>
          <p:cNvPr id="57" name="灯片编号占位符 3"/>
          <p:cNvSpPr>
            <a:spLocks noGrp="1"/>
          </p:cNvSpPr>
          <p:nvPr>
            <p:ph type="sldNum" sz="quarter" idx="10"/>
          </p:nvPr>
        </p:nvSpPr>
        <p:spPr>
          <a:xfrm>
            <a:off x="8128000" y="6453188"/>
            <a:ext cx="939800" cy="328612"/>
          </a:xfrm>
          <a:noFill/>
        </p:spPr>
        <p:txBody>
          <a:bodyPr/>
          <a:lstStyle/>
          <a:p>
            <a:fld id="{D0187355-1C1E-4327-8217-5E3CDC691DFD}" type="slidenum">
              <a:rPr lang="en-US" altLang="zh-CN" smtClean="0"/>
              <a:pPr/>
              <a:t>59</a:t>
            </a:fld>
            <a:r>
              <a:rPr lang="en-US" altLang="zh-CN" smtClean="0"/>
              <a:t>/84</a:t>
            </a:r>
          </a:p>
        </p:txBody>
      </p:sp>
      <p:sp>
        <p:nvSpPr>
          <p:cNvPr id="58" name="Freeform 2"/>
          <p:cNvSpPr>
            <a:spLocks/>
          </p:cNvSpPr>
          <p:nvPr/>
        </p:nvSpPr>
        <p:spPr bwMode="auto">
          <a:xfrm>
            <a:off x="5337175" y="3384550"/>
            <a:ext cx="3735388" cy="3330575"/>
          </a:xfrm>
          <a:custGeom>
            <a:avLst/>
            <a:gdLst>
              <a:gd name="T0" fmla="*/ 2147483647 w 2353"/>
              <a:gd name="T1" fmla="*/ 0 h 2098"/>
              <a:gd name="T2" fmla="*/ 0 w 2353"/>
              <a:gd name="T3" fmla="*/ 2147483647 h 2098"/>
              <a:gd name="T4" fmla="*/ 0 w 2353"/>
              <a:gd name="T5" fmla="*/ 2147483647 h 2098"/>
              <a:gd name="T6" fmla="*/ 2147483647 w 2353"/>
              <a:gd name="T7" fmla="*/ 2147483647 h 2098"/>
              <a:gd name="T8" fmla="*/ 2147483647 w 2353"/>
              <a:gd name="T9" fmla="*/ 2147483647 h 2098"/>
              <a:gd name="T10" fmla="*/ 2147483647 w 2353"/>
              <a:gd name="T11" fmla="*/ 2147483647 h 2098"/>
              <a:gd name="T12" fmla="*/ 2147483647 w 2353"/>
              <a:gd name="T13" fmla="*/ 2147483647 h 2098"/>
              <a:gd name="T14" fmla="*/ 2147483647 w 2353"/>
              <a:gd name="T15" fmla="*/ 2147483647 h 2098"/>
              <a:gd name="T16" fmla="*/ 2147483647 w 2353"/>
              <a:gd name="T17" fmla="*/ 0 h 2098"/>
              <a:gd name="T18" fmla="*/ 2147483647 w 2353"/>
              <a:gd name="T19" fmla="*/ 0 h 20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3"/>
              <a:gd name="T31" fmla="*/ 0 h 2098"/>
              <a:gd name="T32" fmla="*/ 2353 w 2353"/>
              <a:gd name="T33" fmla="*/ 2098 h 20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3" h="2098">
                <a:moveTo>
                  <a:pt x="482" y="0"/>
                </a:moveTo>
                <a:lnTo>
                  <a:pt x="0" y="482"/>
                </a:lnTo>
                <a:lnTo>
                  <a:pt x="0" y="1360"/>
                </a:lnTo>
                <a:lnTo>
                  <a:pt x="1361" y="1644"/>
                </a:lnTo>
                <a:lnTo>
                  <a:pt x="1644" y="2098"/>
                </a:lnTo>
                <a:lnTo>
                  <a:pt x="2353" y="2098"/>
                </a:lnTo>
                <a:lnTo>
                  <a:pt x="2325" y="595"/>
                </a:lnTo>
                <a:lnTo>
                  <a:pt x="1673" y="425"/>
                </a:lnTo>
                <a:lnTo>
                  <a:pt x="1106" y="0"/>
                </a:lnTo>
                <a:lnTo>
                  <a:pt x="482" y="0"/>
                </a:lnTo>
                <a:close/>
              </a:path>
            </a:pathLst>
          </a:custGeom>
          <a:solidFill>
            <a:srgbClr val="FFFF00"/>
          </a:solidFill>
          <a:ln w="9525">
            <a:noFill/>
            <a:round/>
            <a:headEnd/>
            <a:tailEnd/>
          </a:ln>
        </p:spPr>
        <p:txBody>
          <a:bodyPr/>
          <a:lstStyle/>
          <a:p>
            <a:endParaRPr lang="zh-CN" altLang="en-US"/>
          </a:p>
        </p:txBody>
      </p:sp>
      <p:sp>
        <p:nvSpPr>
          <p:cNvPr id="59" name="Freeform 3"/>
          <p:cNvSpPr>
            <a:spLocks/>
          </p:cNvSpPr>
          <p:nvPr/>
        </p:nvSpPr>
        <p:spPr bwMode="auto">
          <a:xfrm>
            <a:off x="6146800" y="1584325"/>
            <a:ext cx="2835275" cy="2339975"/>
          </a:xfrm>
          <a:custGeom>
            <a:avLst/>
            <a:gdLst>
              <a:gd name="T0" fmla="*/ 2147483647 w 1786"/>
              <a:gd name="T1" fmla="*/ 0 h 1474"/>
              <a:gd name="T2" fmla="*/ 2147483647 w 1786"/>
              <a:gd name="T3" fmla="*/ 0 h 1474"/>
              <a:gd name="T4" fmla="*/ 2147483647 w 1786"/>
              <a:gd name="T5" fmla="*/ 2147483647 h 1474"/>
              <a:gd name="T6" fmla="*/ 2147483647 w 1786"/>
              <a:gd name="T7" fmla="*/ 2147483647 h 1474"/>
              <a:gd name="T8" fmla="*/ 0 w 1786"/>
              <a:gd name="T9" fmla="*/ 2147483647 h 1474"/>
              <a:gd name="T10" fmla="*/ 2147483647 w 1786"/>
              <a:gd name="T11" fmla="*/ 0 h 1474"/>
              <a:gd name="T12" fmla="*/ 0 60000 65536"/>
              <a:gd name="T13" fmla="*/ 0 60000 65536"/>
              <a:gd name="T14" fmla="*/ 0 60000 65536"/>
              <a:gd name="T15" fmla="*/ 0 60000 65536"/>
              <a:gd name="T16" fmla="*/ 0 60000 65536"/>
              <a:gd name="T17" fmla="*/ 0 60000 65536"/>
              <a:gd name="T18" fmla="*/ 0 w 1786"/>
              <a:gd name="T19" fmla="*/ 0 h 1474"/>
              <a:gd name="T20" fmla="*/ 1786 w 1786"/>
              <a:gd name="T21" fmla="*/ 1474 h 1474"/>
            </a:gdLst>
            <a:ahLst/>
            <a:cxnLst>
              <a:cxn ang="T12">
                <a:pos x="T0" y="T1"/>
              </a:cxn>
              <a:cxn ang="T13">
                <a:pos x="T2" y="T3"/>
              </a:cxn>
              <a:cxn ang="T14">
                <a:pos x="T4" y="T5"/>
              </a:cxn>
              <a:cxn ang="T15">
                <a:pos x="T6" y="T7"/>
              </a:cxn>
              <a:cxn ang="T16">
                <a:pos x="T8" y="T9"/>
              </a:cxn>
              <a:cxn ang="T17">
                <a:pos x="T10" y="T11"/>
              </a:cxn>
            </a:cxnLst>
            <a:rect l="T18" t="T19" r="T20" b="T21"/>
            <a:pathLst>
              <a:path w="1786" h="1474">
                <a:moveTo>
                  <a:pt x="794" y="0"/>
                </a:moveTo>
                <a:lnTo>
                  <a:pt x="1786" y="0"/>
                </a:lnTo>
                <a:lnTo>
                  <a:pt x="1786" y="1474"/>
                </a:lnTo>
                <a:lnTo>
                  <a:pt x="1219" y="1474"/>
                </a:lnTo>
                <a:lnTo>
                  <a:pt x="0" y="652"/>
                </a:lnTo>
                <a:lnTo>
                  <a:pt x="794" y="0"/>
                </a:lnTo>
                <a:close/>
              </a:path>
            </a:pathLst>
          </a:custGeom>
          <a:solidFill>
            <a:srgbClr val="FFFF00"/>
          </a:solidFill>
          <a:ln w="9525">
            <a:noFill/>
            <a:round/>
            <a:headEnd/>
            <a:tailEnd/>
          </a:ln>
        </p:spPr>
        <p:txBody>
          <a:bodyPr/>
          <a:lstStyle/>
          <a:p>
            <a:endParaRPr lang="zh-CN" altLang="en-US"/>
          </a:p>
        </p:txBody>
      </p:sp>
      <p:grpSp>
        <p:nvGrpSpPr>
          <p:cNvPr id="60" name="Group 9"/>
          <p:cNvGrpSpPr>
            <a:grpSpLocks/>
          </p:cNvGrpSpPr>
          <p:nvPr/>
        </p:nvGrpSpPr>
        <p:grpSpPr bwMode="auto">
          <a:xfrm>
            <a:off x="6478588" y="1598613"/>
            <a:ext cx="2198687" cy="2279650"/>
            <a:chOff x="1920" y="2282"/>
            <a:chExt cx="1385" cy="1436"/>
          </a:xfrm>
        </p:grpSpPr>
        <p:sp>
          <p:nvSpPr>
            <p:cNvPr id="61" name="Text Box 10"/>
            <p:cNvSpPr txBox="1">
              <a:spLocks noChangeArrowheads="1"/>
            </p:cNvSpPr>
            <p:nvPr/>
          </p:nvSpPr>
          <p:spPr bwMode="auto">
            <a:xfrm>
              <a:off x="2503" y="2282"/>
              <a:ext cx="244" cy="288"/>
            </a:xfrm>
            <a:prstGeom prst="rect">
              <a:avLst/>
            </a:prstGeom>
            <a:noFill/>
            <a:ln w="9525">
              <a:noFill/>
              <a:miter lim="800000"/>
              <a:headEnd/>
              <a:tailEnd/>
            </a:ln>
          </p:spPr>
          <p:txBody>
            <a:bodyPr wrap="none">
              <a:spAutoFit/>
            </a:bodyPr>
            <a:lstStyle/>
            <a:p>
              <a:r>
                <a:rPr lang="en-US" altLang="zh-CN">
                  <a:latin typeface="Times New Roman" pitchFamily="18" charset="0"/>
                  <a:ea typeface="宋体" pitchFamily="2" charset="-122"/>
                </a:rPr>
                <a:t>E</a:t>
              </a:r>
            </a:p>
          </p:txBody>
        </p:sp>
        <p:sp>
          <p:nvSpPr>
            <p:cNvPr id="62" name="Text Box 11"/>
            <p:cNvSpPr txBox="1">
              <a:spLocks noChangeArrowheads="1"/>
            </p:cNvSpPr>
            <p:nvPr/>
          </p:nvSpPr>
          <p:spPr bwMode="auto">
            <a:xfrm>
              <a:off x="1920" y="2784"/>
              <a:ext cx="1385" cy="288"/>
            </a:xfrm>
            <a:prstGeom prst="rect">
              <a:avLst/>
            </a:prstGeom>
            <a:noFill/>
            <a:ln w="9525">
              <a:noFill/>
              <a:miter lim="800000"/>
              <a:headEnd/>
              <a:tailEnd/>
            </a:ln>
          </p:spPr>
          <p:txBody>
            <a:bodyPr wrap="none">
              <a:spAutoFit/>
            </a:bodyPr>
            <a:lstStyle/>
            <a:p>
              <a:r>
                <a:rPr lang="en-US" altLang="zh-CN">
                  <a:latin typeface="Times New Roman" pitchFamily="18" charset="0"/>
                  <a:ea typeface="宋体" pitchFamily="2" charset="-122"/>
                </a:rPr>
                <a:t>T                    M</a:t>
              </a:r>
            </a:p>
          </p:txBody>
        </p:sp>
        <p:grpSp>
          <p:nvGrpSpPr>
            <p:cNvPr id="63" name="Group 12"/>
            <p:cNvGrpSpPr>
              <a:grpSpLocks/>
            </p:cNvGrpSpPr>
            <p:nvPr/>
          </p:nvGrpSpPr>
          <p:grpSpPr bwMode="auto">
            <a:xfrm>
              <a:off x="2112" y="2544"/>
              <a:ext cx="912" cy="288"/>
              <a:chOff x="2112" y="2544"/>
              <a:chExt cx="576" cy="288"/>
            </a:xfrm>
          </p:grpSpPr>
          <p:sp>
            <p:nvSpPr>
              <p:cNvPr id="66" name="Line 13"/>
              <p:cNvSpPr>
                <a:spLocks noChangeShapeType="1"/>
              </p:cNvSpPr>
              <p:nvPr/>
            </p:nvSpPr>
            <p:spPr bwMode="auto">
              <a:xfrm flipH="1">
                <a:off x="2112" y="2544"/>
                <a:ext cx="288" cy="288"/>
              </a:xfrm>
              <a:prstGeom prst="line">
                <a:avLst/>
              </a:prstGeom>
              <a:noFill/>
              <a:ln w="9525">
                <a:solidFill>
                  <a:schemeClr val="tx1"/>
                </a:solidFill>
                <a:round/>
                <a:headEnd/>
                <a:tailEnd/>
              </a:ln>
            </p:spPr>
            <p:txBody>
              <a:bodyPr wrap="none" anchor="ctr"/>
              <a:lstStyle/>
              <a:p>
                <a:endParaRPr lang="zh-CN" altLang="en-US"/>
              </a:p>
            </p:txBody>
          </p:sp>
          <p:sp>
            <p:nvSpPr>
              <p:cNvPr id="67" name="Line 14"/>
              <p:cNvSpPr>
                <a:spLocks noChangeShapeType="1"/>
              </p:cNvSpPr>
              <p:nvPr/>
            </p:nvSpPr>
            <p:spPr bwMode="auto">
              <a:xfrm>
                <a:off x="2400" y="2544"/>
                <a:ext cx="288" cy="288"/>
              </a:xfrm>
              <a:prstGeom prst="line">
                <a:avLst/>
              </a:prstGeom>
              <a:noFill/>
              <a:ln w="9525">
                <a:solidFill>
                  <a:schemeClr val="tx1"/>
                </a:solidFill>
                <a:round/>
                <a:headEnd/>
                <a:tailEnd/>
              </a:ln>
            </p:spPr>
            <p:txBody>
              <a:bodyPr wrap="none" anchor="ctr"/>
              <a:lstStyle/>
              <a:p>
                <a:endParaRPr lang="zh-CN" altLang="en-US"/>
              </a:p>
            </p:txBody>
          </p:sp>
        </p:grpSp>
        <p:sp>
          <p:nvSpPr>
            <p:cNvPr id="64" name="Text Box 15"/>
            <p:cNvSpPr txBox="1">
              <a:spLocks noChangeArrowheads="1"/>
            </p:cNvSpPr>
            <p:nvPr/>
          </p:nvSpPr>
          <p:spPr bwMode="auto">
            <a:xfrm>
              <a:off x="3016" y="3430"/>
              <a:ext cx="200" cy="288"/>
            </a:xfrm>
            <a:prstGeom prst="rect">
              <a:avLst/>
            </a:prstGeom>
            <a:noFill/>
            <a:ln w="9525">
              <a:noFill/>
              <a:miter lim="800000"/>
              <a:headEnd/>
              <a:tailEnd/>
            </a:ln>
          </p:spPr>
          <p:txBody>
            <a:bodyPr wrap="none">
              <a:spAutoFit/>
            </a:bodyPr>
            <a:lstStyle/>
            <a:p>
              <a:r>
                <a:rPr lang="en-US" altLang="zh-CN">
                  <a:latin typeface="Times New Roman" pitchFamily="18" charset="0"/>
                  <a:ea typeface="宋体" pitchFamily="2" charset="-122"/>
                  <a:sym typeface="Symbol" pitchFamily="18" charset="2"/>
                </a:rPr>
                <a:t></a:t>
              </a:r>
              <a:endParaRPr lang="en-US" altLang="zh-CN">
                <a:latin typeface="Times New Roman" pitchFamily="18" charset="0"/>
                <a:ea typeface="宋体" pitchFamily="2" charset="-122"/>
              </a:endParaRPr>
            </a:p>
          </p:txBody>
        </p:sp>
        <p:sp>
          <p:nvSpPr>
            <p:cNvPr id="65" name="Line 16"/>
            <p:cNvSpPr>
              <a:spLocks noChangeShapeType="1"/>
            </p:cNvSpPr>
            <p:nvPr/>
          </p:nvSpPr>
          <p:spPr bwMode="auto">
            <a:xfrm>
              <a:off x="3120" y="3024"/>
              <a:ext cx="0" cy="432"/>
            </a:xfrm>
            <a:prstGeom prst="line">
              <a:avLst/>
            </a:prstGeom>
            <a:noFill/>
            <a:ln w="9525">
              <a:solidFill>
                <a:schemeClr val="tx1"/>
              </a:solidFill>
              <a:round/>
              <a:headEnd/>
              <a:tailEnd/>
            </a:ln>
          </p:spPr>
          <p:txBody>
            <a:bodyPr wrap="none" anchor="ctr"/>
            <a:lstStyle/>
            <a:p>
              <a:endParaRPr lang="zh-CN" altLang="en-US"/>
            </a:p>
          </p:txBody>
        </p:sp>
      </p:grpSp>
      <p:sp>
        <p:nvSpPr>
          <p:cNvPr id="68" name="Text Box 17"/>
          <p:cNvSpPr txBox="1">
            <a:spLocks noChangeArrowheads="1"/>
          </p:cNvSpPr>
          <p:nvPr/>
        </p:nvSpPr>
        <p:spPr bwMode="auto">
          <a:xfrm>
            <a:off x="6735763" y="2319338"/>
            <a:ext cx="750887" cy="519112"/>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val</a:t>
            </a:r>
          </a:p>
        </p:txBody>
      </p:sp>
      <p:sp>
        <p:nvSpPr>
          <p:cNvPr id="69" name="Text Box 18"/>
          <p:cNvSpPr txBox="1">
            <a:spLocks noChangeArrowheads="1"/>
          </p:cNvSpPr>
          <p:nvPr/>
        </p:nvSpPr>
        <p:spPr bwMode="auto">
          <a:xfrm>
            <a:off x="7850188" y="2319338"/>
            <a:ext cx="446087" cy="519112"/>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a:t>
            </a:r>
          </a:p>
        </p:txBody>
      </p:sp>
      <p:sp>
        <p:nvSpPr>
          <p:cNvPr id="70" name="Text Box 19"/>
          <p:cNvSpPr txBox="1">
            <a:spLocks noChangeArrowheads="1"/>
          </p:cNvSpPr>
          <p:nvPr/>
        </p:nvSpPr>
        <p:spPr bwMode="auto">
          <a:xfrm>
            <a:off x="8547100" y="2319338"/>
            <a:ext cx="481013" cy="519112"/>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s</a:t>
            </a:r>
          </a:p>
        </p:txBody>
      </p:sp>
      <p:sp>
        <p:nvSpPr>
          <p:cNvPr id="71" name="Arc 20"/>
          <p:cNvSpPr>
            <a:spLocks/>
          </p:cNvSpPr>
          <p:nvPr/>
        </p:nvSpPr>
        <p:spPr bwMode="auto">
          <a:xfrm flipV="1">
            <a:off x="6861175" y="2776538"/>
            <a:ext cx="1065213" cy="228600"/>
          </a:xfrm>
          <a:custGeom>
            <a:avLst/>
            <a:gdLst>
              <a:gd name="T0" fmla="*/ 0 w 43107"/>
              <a:gd name="T1" fmla="*/ 0 h 21600"/>
              <a:gd name="T2" fmla="*/ 0 w 43107"/>
              <a:gd name="T3" fmla="*/ 0 h 21600"/>
              <a:gd name="T4" fmla="*/ 0 w 43107"/>
              <a:gd name="T5" fmla="*/ 0 h 21600"/>
              <a:gd name="T6" fmla="*/ 0 60000 65536"/>
              <a:gd name="T7" fmla="*/ 0 60000 65536"/>
              <a:gd name="T8" fmla="*/ 0 60000 65536"/>
              <a:gd name="T9" fmla="*/ 0 w 43107"/>
              <a:gd name="T10" fmla="*/ 0 h 21600"/>
              <a:gd name="T11" fmla="*/ 43107 w 43107"/>
              <a:gd name="T12" fmla="*/ 21600 h 21600"/>
            </a:gdLst>
            <a:ahLst/>
            <a:cxnLst>
              <a:cxn ang="T6">
                <a:pos x="T0" y="T1"/>
              </a:cxn>
              <a:cxn ang="T7">
                <a:pos x="T2" y="T3"/>
              </a:cxn>
              <a:cxn ang="T8">
                <a:pos x="T4" y="T5"/>
              </a:cxn>
            </a:cxnLst>
            <a:rect l="T9" t="T10" r="T11" b="T12"/>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close/>
              </a:path>
            </a:pathLst>
          </a:custGeom>
          <a:noFill/>
          <a:ln w="9525">
            <a:solidFill>
              <a:srgbClr val="0000FF"/>
            </a:solidFill>
            <a:round/>
            <a:headEnd/>
            <a:tailEnd type="triangle" w="med" len="med"/>
          </a:ln>
        </p:spPr>
        <p:txBody>
          <a:bodyPr wrap="none" anchor="ctr"/>
          <a:lstStyle/>
          <a:p>
            <a:endParaRPr lang="zh-CN" altLang="en-US"/>
          </a:p>
        </p:txBody>
      </p:sp>
      <p:sp>
        <p:nvSpPr>
          <p:cNvPr id="72" name="Arc 21"/>
          <p:cNvSpPr>
            <a:spLocks/>
          </p:cNvSpPr>
          <p:nvPr/>
        </p:nvSpPr>
        <p:spPr bwMode="auto">
          <a:xfrm flipV="1">
            <a:off x="8080375" y="2776538"/>
            <a:ext cx="531813" cy="152400"/>
          </a:xfrm>
          <a:custGeom>
            <a:avLst/>
            <a:gdLst>
              <a:gd name="T0" fmla="*/ 0 w 43107"/>
              <a:gd name="T1" fmla="*/ 0 h 21600"/>
              <a:gd name="T2" fmla="*/ 0 w 43107"/>
              <a:gd name="T3" fmla="*/ 0 h 21600"/>
              <a:gd name="T4" fmla="*/ 0 w 43107"/>
              <a:gd name="T5" fmla="*/ 0 h 21600"/>
              <a:gd name="T6" fmla="*/ 0 60000 65536"/>
              <a:gd name="T7" fmla="*/ 0 60000 65536"/>
              <a:gd name="T8" fmla="*/ 0 60000 65536"/>
              <a:gd name="T9" fmla="*/ 0 w 43107"/>
              <a:gd name="T10" fmla="*/ 0 h 21600"/>
              <a:gd name="T11" fmla="*/ 43107 w 43107"/>
              <a:gd name="T12" fmla="*/ 21600 h 21600"/>
            </a:gdLst>
            <a:ahLst/>
            <a:cxnLst>
              <a:cxn ang="T6">
                <a:pos x="T0" y="T1"/>
              </a:cxn>
              <a:cxn ang="T7">
                <a:pos x="T2" y="T3"/>
              </a:cxn>
              <a:cxn ang="T8">
                <a:pos x="T4" y="T5"/>
              </a:cxn>
            </a:cxnLst>
            <a:rect l="T9" t="T10" r="T11" b="T12"/>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close/>
              </a:path>
            </a:pathLst>
          </a:custGeom>
          <a:noFill/>
          <a:ln w="9525">
            <a:solidFill>
              <a:srgbClr val="0000FF"/>
            </a:solidFill>
            <a:round/>
            <a:headEnd/>
            <a:tailEnd type="triangle" w="med" len="med"/>
          </a:ln>
        </p:spPr>
        <p:txBody>
          <a:bodyPr wrap="none" anchor="ctr"/>
          <a:lstStyle/>
          <a:p>
            <a:endParaRPr lang="zh-CN" altLang="en-US"/>
          </a:p>
        </p:txBody>
      </p:sp>
      <p:sp>
        <p:nvSpPr>
          <p:cNvPr id="73" name="Text Box 22"/>
          <p:cNvSpPr txBox="1">
            <a:spLocks noChangeArrowheads="1"/>
          </p:cNvSpPr>
          <p:nvPr/>
        </p:nvSpPr>
        <p:spPr bwMode="auto">
          <a:xfrm>
            <a:off x="7726363" y="1557338"/>
            <a:ext cx="750887" cy="519112"/>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val</a:t>
            </a:r>
          </a:p>
        </p:txBody>
      </p:sp>
      <p:sp>
        <p:nvSpPr>
          <p:cNvPr id="74" name="Line 23"/>
          <p:cNvSpPr>
            <a:spLocks noChangeShapeType="1"/>
          </p:cNvSpPr>
          <p:nvPr/>
        </p:nvSpPr>
        <p:spPr bwMode="auto">
          <a:xfrm flipH="1" flipV="1">
            <a:off x="7850188" y="2014538"/>
            <a:ext cx="762000" cy="533400"/>
          </a:xfrm>
          <a:prstGeom prst="line">
            <a:avLst/>
          </a:prstGeom>
          <a:noFill/>
          <a:ln w="9525">
            <a:solidFill>
              <a:srgbClr val="0000FF"/>
            </a:solidFill>
            <a:round/>
            <a:headEnd/>
            <a:tailEnd type="triangle" w="med" len="med"/>
          </a:ln>
        </p:spPr>
        <p:txBody>
          <a:bodyPr wrap="none" anchor="ctr"/>
          <a:lstStyle/>
          <a:p>
            <a:endParaRPr lang="zh-CN" altLang="en-US"/>
          </a:p>
        </p:txBody>
      </p:sp>
      <p:grpSp>
        <p:nvGrpSpPr>
          <p:cNvPr id="75" name="Group 24"/>
          <p:cNvGrpSpPr>
            <a:grpSpLocks/>
          </p:cNvGrpSpPr>
          <p:nvPr/>
        </p:nvGrpSpPr>
        <p:grpSpPr bwMode="auto">
          <a:xfrm>
            <a:off x="8102600" y="5486400"/>
            <a:ext cx="317500" cy="1101725"/>
            <a:chOff x="5104" y="3456"/>
            <a:chExt cx="200" cy="694"/>
          </a:xfrm>
        </p:grpSpPr>
        <p:sp>
          <p:nvSpPr>
            <p:cNvPr id="76" name="Text Box 25"/>
            <p:cNvSpPr txBox="1">
              <a:spLocks noChangeArrowheads="1"/>
            </p:cNvSpPr>
            <p:nvPr/>
          </p:nvSpPr>
          <p:spPr bwMode="auto">
            <a:xfrm>
              <a:off x="5104" y="3862"/>
              <a:ext cx="200" cy="288"/>
            </a:xfrm>
            <a:prstGeom prst="rect">
              <a:avLst/>
            </a:prstGeom>
            <a:noFill/>
            <a:ln w="9525">
              <a:noFill/>
              <a:miter lim="800000"/>
              <a:headEnd/>
              <a:tailEnd/>
            </a:ln>
          </p:spPr>
          <p:txBody>
            <a:bodyPr wrap="none">
              <a:spAutoFit/>
            </a:bodyPr>
            <a:lstStyle/>
            <a:p>
              <a:r>
                <a:rPr lang="en-US" altLang="zh-CN">
                  <a:latin typeface="Times New Roman" pitchFamily="18" charset="0"/>
                  <a:ea typeface="宋体" pitchFamily="2" charset="-122"/>
                  <a:sym typeface="Symbol" pitchFamily="18" charset="2"/>
                </a:rPr>
                <a:t></a:t>
              </a:r>
              <a:endParaRPr lang="en-US" altLang="zh-CN">
                <a:latin typeface="Times New Roman" pitchFamily="18" charset="0"/>
                <a:ea typeface="宋体" pitchFamily="2" charset="-122"/>
              </a:endParaRPr>
            </a:p>
          </p:txBody>
        </p:sp>
        <p:sp>
          <p:nvSpPr>
            <p:cNvPr id="77" name="Line 26"/>
            <p:cNvSpPr>
              <a:spLocks noChangeShapeType="1"/>
            </p:cNvSpPr>
            <p:nvPr/>
          </p:nvSpPr>
          <p:spPr bwMode="auto">
            <a:xfrm>
              <a:off x="5208" y="3456"/>
              <a:ext cx="0" cy="432"/>
            </a:xfrm>
            <a:prstGeom prst="line">
              <a:avLst/>
            </a:prstGeom>
            <a:noFill/>
            <a:ln w="9525">
              <a:solidFill>
                <a:schemeClr val="tx1"/>
              </a:solidFill>
              <a:round/>
              <a:headEnd/>
              <a:tailEnd/>
            </a:ln>
          </p:spPr>
          <p:txBody>
            <a:bodyPr wrap="none" anchor="ctr"/>
            <a:lstStyle/>
            <a:p>
              <a:endParaRPr lang="zh-CN" altLang="en-US"/>
            </a:p>
          </p:txBody>
        </p:sp>
      </p:grpSp>
      <p:sp>
        <p:nvSpPr>
          <p:cNvPr id="78" name="Arc 27"/>
          <p:cNvSpPr>
            <a:spLocks/>
          </p:cNvSpPr>
          <p:nvPr/>
        </p:nvSpPr>
        <p:spPr bwMode="auto">
          <a:xfrm flipV="1">
            <a:off x="8026400" y="5486400"/>
            <a:ext cx="531813" cy="152400"/>
          </a:xfrm>
          <a:custGeom>
            <a:avLst/>
            <a:gdLst>
              <a:gd name="T0" fmla="*/ 0 w 43107"/>
              <a:gd name="T1" fmla="*/ 2147483647 h 21600"/>
              <a:gd name="T2" fmla="*/ 2147483647 w 43107"/>
              <a:gd name="T3" fmla="*/ 2147483647 h 21600"/>
              <a:gd name="T4" fmla="*/ 2147483647 w 43107"/>
              <a:gd name="T5" fmla="*/ 2147483647 h 21600"/>
              <a:gd name="T6" fmla="*/ 0 60000 65536"/>
              <a:gd name="T7" fmla="*/ 0 60000 65536"/>
              <a:gd name="T8" fmla="*/ 0 60000 65536"/>
              <a:gd name="T9" fmla="*/ 0 w 43107"/>
              <a:gd name="T10" fmla="*/ 0 h 21600"/>
              <a:gd name="T11" fmla="*/ 43107 w 43107"/>
              <a:gd name="T12" fmla="*/ 21600 h 21600"/>
            </a:gdLst>
            <a:ahLst/>
            <a:cxnLst>
              <a:cxn ang="T6">
                <a:pos x="T0" y="T1"/>
              </a:cxn>
              <a:cxn ang="T7">
                <a:pos x="T2" y="T3"/>
              </a:cxn>
              <a:cxn ang="T8">
                <a:pos x="T4" y="T5"/>
              </a:cxn>
            </a:cxnLst>
            <a:rect l="T9" t="T10" r="T11" b="T12"/>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close/>
              </a:path>
            </a:pathLst>
          </a:custGeom>
          <a:noFill/>
          <a:ln w="9525">
            <a:solidFill>
              <a:srgbClr val="0000FF"/>
            </a:solidFill>
            <a:round/>
            <a:headEnd/>
            <a:tailEnd type="triangle" w="med" len="med"/>
          </a:ln>
        </p:spPr>
        <p:txBody>
          <a:bodyPr wrap="none" anchor="ctr"/>
          <a:lstStyle/>
          <a:p>
            <a:endParaRPr lang="zh-CN" altLang="en-US"/>
          </a:p>
        </p:txBody>
      </p:sp>
      <p:sp>
        <p:nvSpPr>
          <p:cNvPr id="79" name="Text Box 29"/>
          <p:cNvSpPr txBox="1">
            <a:spLocks noChangeArrowheads="1"/>
          </p:cNvSpPr>
          <p:nvPr/>
        </p:nvSpPr>
        <p:spPr bwMode="auto">
          <a:xfrm>
            <a:off x="7504113" y="4191000"/>
            <a:ext cx="481012" cy="519113"/>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s</a:t>
            </a:r>
          </a:p>
        </p:txBody>
      </p:sp>
      <p:sp>
        <p:nvSpPr>
          <p:cNvPr id="80" name="Text Box 31"/>
          <p:cNvSpPr txBox="1">
            <a:spLocks noChangeArrowheads="1"/>
          </p:cNvSpPr>
          <p:nvPr/>
        </p:nvSpPr>
        <p:spPr bwMode="auto">
          <a:xfrm>
            <a:off x="6281738" y="3429000"/>
            <a:ext cx="387350" cy="457200"/>
          </a:xfrm>
          <a:prstGeom prst="rect">
            <a:avLst/>
          </a:prstGeom>
          <a:noFill/>
          <a:ln w="9525">
            <a:noFill/>
            <a:miter lim="800000"/>
            <a:headEnd/>
            <a:tailEnd/>
          </a:ln>
        </p:spPr>
        <p:txBody>
          <a:bodyPr wrap="none">
            <a:spAutoFit/>
          </a:bodyPr>
          <a:lstStyle/>
          <a:p>
            <a:r>
              <a:rPr lang="en-US" altLang="zh-CN">
                <a:latin typeface="Times New Roman" pitchFamily="18" charset="0"/>
                <a:ea typeface="宋体" pitchFamily="2" charset="-122"/>
              </a:rPr>
              <a:t>E</a:t>
            </a:r>
          </a:p>
        </p:txBody>
      </p:sp>
      <p:sp>
        <p:nvSpPr>
          <p:cNvPr id="81" name="Text Box 32"/>
          <p:cNvSpPr txBox="1">
            <a:spLocks noChangeArrowheads="1"/>
          </p:cNvSpPr>
          <p:nvPr/>
        </p:nvSpPr>
        <p:spPr bwMode="auto">
          <a:xfrm>
            <a:off x="5435600" y="4267200"/>
            <a:ext cx="2198688" cy="457200"/>
          </a:xfrm>
          <a:prstGeom prst="rect">
            <a:avLst/>
          </a:prstGeom>
          <a:noFill/>
          <a:ln w="9525">
            <a:noFill/>
            <a:miter lim="800000"/>
            <a:headEnd/>
            <a:tailEnd/>
          </a:ln>
        </p:spPr>
        <p:txBody>
          <a:bodyPr wrap="none">
            <a:spAutoFit/>
          </a:bodyPr>
          <a:lstStyle/>
          <a:p>
            <a:r>
              <a:rPr lang="en-US" altLang="zh-CN">
                <a:latin typeface="Times New Roman" pitchFamily="18" charset="0"/>
                <a:ea typeface="宋体" pitchFamily="2" charset="-122"/>
              </a:rPr>
              <a:t>T                    M</a:t>
            </a:r>
          </a:p>
        </p:txBody>
      </p:sp>
      <p:grpSp>
        <p:nvGrpSpPr>
          <p:cNvPr id="82" name="Group 33"/>
          <p:cNvGrpSpPr>
            <a:grpSpLocks/>
          </p:cNvGrpSpPr>
          <p:nvPr/>
        </p:nvGrpSpPr>
        <p:grpSpPr bwMode="auto">
          <a:xfrm>
            <a:off x="5741988" y="3878263"/>
            <a:ext cx="1447800" cy="457200"/>
            <a:chOff x="2112" y="2544"/>
            <a:chExt cx="576" cy="288"/>
          </a:xfrm>
        </p:grpSpPr>
        <p:sp>
          <p:nvSpPr>
            <p:cNvPr id="83" name="Line 34"/>
            <p:cNvSpPr>
              <a:spLocks noChangeShapeType="1"/>
            </p:cNvSpPr>
            <p:nvPr/>
          </p:nvSpPr>
          <p:spPr bwMode="auto">
            <a:xfrm flipH="1">
              <a:off x="2112" y="2544"/>
              <a:ext cx="288" cy="288"/>
            </a:xfrm>
            <a:prstGeom prst="line">
              <a:avLst/>
            </a:prstGeom>
            <a:noFill/>
            <a:ln w="9525">
              <a:solidFill>
                <a:schemeClr val="tx1"/>
              </a:solidFill>
              <a:round/>
              <a:headEnd/>
              <a:tailEnd/>
            </a:ln>
          </p:spPr>
          <p:txBody>
            <a:bodyPr wrap="none" anchor="ctr"/>
            <a:lstStyle/>
            <a:p>
              <a:endParaRPr lang="zh-CN" altLang="en-US"/>
            </a:p>
          </p:txBody>
        </p:sp>
        <p:sp>
          <p:nvSpPr>
            <p:cNvPr id="84" name="Line 35"/>
            <p:cNvSpPr>
              <a:spLocks noChangeShapeType="1"/>
            </p:cNvSpPr>
            <p:nvPr/>
          </p:nvSpPr>
          <p:spPr bwMode="auto">
            <a:xfrm>
              <a:off x="2400" y="2544"/>
              <a:ext cx="288" cy="288"/>
            </a:xfrm>
            <a:prstGeom prst="line">
              <a:avLst/>
            </a:prstGeom>
            <a:noFill/>
            <a:ln w="9525">
              <a:solidFill>
                <a:schemeClr val="tx1"/>
              </a:solidFill>
              <a:round/>
              <a:headEnd/>
              <a:tailEnd/>
            </a:ln>
          </p:spPr>
          <p:txBody>
            <a:bodyPr wrap="none" anchor="ctr"/>
            <a:lstStyle/>
            <a:p>
              <a:endParaRPr lang="zh-CN" altLang="en-US"/>
            </a:p>
          </p:txBody>
        </p:sp>
      </p:grpSp>
      <p:sp>
        <p:nvSpPr>
          <p:cNvPr id="85" name="Text Box 36"/>
          <p:cNvSpPr txBox="1">
            <a:spLocks noChangeArrowheads="1"/>
          </p:cNvSpPr>
          <p:nvPr/>
        </p:nvSpPr>
        <p:spPr bwMode="auto">
          <a:xfrm>
            <a:off x="5692775" y="4191000"/>
            <a:ext cx="750888" cy="519113"/>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val</a:t>
            </a:r>
          </a:p>
        </p:txBody>
      </p:sp>
      <p:sp>
        <p:nvSpPr>
          <p:cNvPr id="86" name="Text Box 37"/>
          <p:cNvSpPr txBox="1">
            <a:spLocks noChangeArrowheads="1"/>
          </p:cNvSpPr>
          <p:nvPr/>
        </p:nvSpPr>
        <p:spPr bwMode="auto">
          <a:xfrm>
            <a:off x="6807200" y="4191000"/>
            <a:ext cx="446088" cy="519113"/>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a:t>
            </a:r>
          </a:p>
        </p:txBody>
      </p:sp>
      <p:sp>
        <p:nvSpPr>
          <p:cNvPr id="87" name="Arc 38"/>
          <p:cNvSpPr>
            <a:spLocks/>
          </p:cNvSpPr>
          <p:nvPr/>
        </p:nvSpPr>
        <p:spPr bwMode="auto">
          <a:xfrm flipV="1">
            <a:off x="5818188" y="4648200"/>
            <a:ext cx="1065212" cy="228600"/>
          </a:xfrm>
          <a:custGeom>
            <a:avLst/>
            <a:gdLst>
              <a:gd name="T0" fmla="*/ 0 w 43107"/>
              <a:gd name="T1" fmla="*/ 0 h 21600"/>
              <a:gd name="T2" fmla="*/ 0 w 43107"/>
              <a:gd name="T3" fmla="*/ 0 h 21600"/>
              <a:gd name="T4" fmla="*/ 0 w 43107"/>
              <a:gd name="T5" fmla="*/ 0 h 21600"/>
              <a:gd name="T6" fmla="*/ 0 60000 65536"/>
              <a:gd name="T7" fmla="*/ 0 60000 65536"/>
              <a:gd name="T8" fmla="*/ 0 60000 65536"/>
              <a:gd name="T9" fmla="*/ 0 w 43107"/>
              <a:gd name="T10" fmla="*/ 0 h 21600"/>
              <a:gd name="T11" fmla="*/ 43107 w 43107"/>
              <a:gd name="T12" fmla="*/ 21600 h 21600"/>
            </a:gdLst>
            <a:ahLst/>
            <a:cxnLst>
              <a:cxn ang="T6">
                <a:pos x="T0" y="T1"/>
              </a:cxn>
              <a:cxn ang="T7">
                <a:pos x="T2" y="T3"/>
              </a:cxn>
              <a:cxn ang="T8">
                <a:pos x="T4" y="T5"/>
              </a:cxn>
            </a:cxnLst>
            <a:rect l="T9" t="T10" r="T11" b="T12"/>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close/>
              </a:path>
            </a:pathLst>
          </a:custGeom>
          <a:noFill/>
          <a:ln w="9525">
            <a:solidFill>
              <a:srgbClr val="0000FF"/>
            </a:solidFill>
            <a:round/>
            <a:headEnd/>
            <a:tailEnd type="triangle" w="med" len="med"/>
          </a:ln>
        </p:spPr>
        <p:txBody>
          <a:bodyPr wrap="none" anchor="ctr"/>
          <a:lstStyle/>
          <a:p>
            <a:endParaRPr lang="zh-CN" altLang="en-US"/>
          </a:p>
        </p:txBody>
      </p:sp>
      <p:sp>
        <p:nvSpPr>
          <p:cNvPr id="88" name="Text Box 39"/>
          <p:cNvSpPr txBox="1">
            <a:spLocks noChangeArrowheads="1"/>
          </p:cNvSpPr>
          <p:nvPr/>
        </p:nvSpPr>
        <p:spPr bwMode="auto">
          <a:xfrm>
            <a:off x="6551613" y="3384550"/>
            <a:ext cx="750887" cy="519113"/>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val</a:t>
            </a:r>
          </a:p>
        </p:txBody>
      </p:sp>
      <p:sp>
        <p:nvSpPr>
          <p:cNvPr id="89" name="Line 40"/>
          <p:cNvSpPr>
            <a:spLocks noChangeShapeType="1"/>
          </p:cNvSpPr>
          <p:nvPr/>
        </p:nvSpPr>
        <p:spPr bwMode="auto">
          <a:xfrm flipH="1" flipV="1">
            <a:off x="6807200" y="3886200"/>
            <a:ext cx="762000" cy="533400"/>
          </a:xfrm>
          <a:prstGeom prst="line">
            <a:avLst/>
          </a:prstGeom>
          <a:noFill/>
          <a:ln w="9525">
            <a:solidFill>
              <a:srgbClr val="0000FF"/>
            </a:solidFill>
            <a:round/>
            <a:headEnd/>
            <a:tailEnd type="triangle" w="med" len="med"/>
          </a:ln>
        </p:spPr>
        <p:txBody>
          <a:bodyPr wrap="none" anchor="ctr"/>
          <a:lstStyle/>
          <a:p>
            <a:endParaRPr lang="zh-CN" altLang="en-US"/>
          </a:p>
        </p:txBody>
      </p:sp>
      <p:grpSp>
        <p:nvGrpSpPr>
          <p:cNvPr id="90" name="Group 41"/>
          <p:cNvGrpSpPr>
            <a:grpSpLocks/>
          </p:cNvGrpSpPr>
          <p:nvPr/>
        </p:nvGrpSpPr>
        <p:grpSpPr bwMode="auto">
          <a:xfrm>
            <a:off x="6273800" y="4724400"/>
            <a:ext cx="2295525" cy="838200"/>
            <a:chOff x="3952" y="2976"/>
            <a:chExt cx="1446" cy="528"/>
          </a:xfrm>
        </p:grpSpPr>
        <p:sp>
          <p:nvSpPr>
            <p:cNvPr id="91" name="Text Box 42"/>
            <p:cNvSpPr txBox="1">
              <a:spLocks noChangeArrowheads="1"/>
            </p:cNvSpPr>
            <p:nvPr/>
          </p:nvSpPr>
          <p:spPr bwMode="auto">
            <a:xfrm>
              <a:off x="3952" y="3216"/>
              <a:ext cx="1446" cy="288"/>
            </a:xfrm>
            <a:prstGeom prst="rect">
              <a:avLst/>
            </a:prstGeom>
            <a:noFill/>
            <a:ln w="9525">
              <a:noFill/>
              <a:miter lim="800000"/>
              <a:headEnd/>
              <a:tailEnd/>
            </a:ln>
          </p:spPr>
          <p:txBody>
            <a:bodyPr wrap="none">
              <a:spAutoFit/>
            </a:bodyPr>
            <a:lstStyle/>
            <a:p>
              <a:r>
                <a:rPr lang="en-US" altLang="zh-CN">
                  <a:latin typeface="Times New Roman" pitchFamily="18" charset="0"/>
                  <a:ea typeface="宋体" pitchFamily="2" charset="-122"/>
                </a:rPr>
                <a:t>+      T             M</a:t>
              </a:r>
            </a:p>
          </p:txBody>
        </p:sp>
        <p:grpSp>
          <p:nvGrpSpPr>
            <p:cNvPr id="92" name="Group 43"/>
            <p:cNvGrpSpPr>
              <a:grpSpLocks/>
            </p:cNvGrpSpPr>
            <p:nvPr/>
          </p:nvGrpSpPr>
          <p:grpSpPr bwMode="auto">
            <a:xfrm>
              <a:off x="4096" y="2976"/>
              <a:ext cx="1056" cy="288"/>
              <a:chOff x="2448" y="1296"/>
              <a:chExt cx="1056" cy="288"/>
            </a:xfrm>
          </p:grpSpPr>
          <p:grpSp>
            <p:nvGrpSpPr>
              <p:cNvPr id="93" name="Group 44"/>
              <p:cNvGrpSpPr>
                <a:grpSpLocks/>
              </p:cNvGrpSpPr>
              <p:nvPr/>
            </p:nvGrpSpPr>
            <p:grpSpPr bwMode="auto">
              <a:xfrm>
                <a:off x="2448" y="1296"/>
                <a:ext cx="1056" cy="288"/>
                <a:chOff x="2112" y="2544"/>
                <a:chExt cx="576" cy="288"/>
              </a:xfrm>
            </p:grpSpPr>
            <p:sp>
              <p:nvSpPr>
                <p:cNvPr id="95" name="Line 45"/>
                <p:cNvSpPr>
                  <a:spLocks noChangeShapeType="1"/>
                </p:cNvSpPr>
                <p:nvPr/>
              </p:nvSpPr>
              <p:spPr bwMode="auto">
                <a:xfrm flipH="1">
                  <a:off x="2112" y="2544"/>
                  <a:ext cx="288" cy="288"/>
                </a:xfrm>
                <a:prstGeom prst="line">
                  <a:avLst/>
                </a:prstGeom>
                <a:noFill/>
                <a:ln w="9525">
                  <a:solidFill>
                    <a:schemeClr val="tx1"/>
                  </a:solidFill>
                  <a:round/>
                  <a:headEnd/>
                  <a:tailEnd/>
                </a:ln>
              </p:spPr>
              <p:txBody>
                <a:bodyPr wrap="none" anchor="ctr"/>
                <a:lstStyle/>
                <a:p>
                  <a:endParaRPr lang="zh-CN" altLang="en-US"/>
                </a:p>
              </p:txBody>
            </p:sp>
            <p:sp>
              <p:nvSpPr>
                <p:cNvPr id="96" name="Line 46"/>
                <p:cNvSpPr>
                  <a:spLocks noChangeShapeType="1"/>
                </p:cNvSpPr>
                <p:nvPr/>
              </p:nvSpPr>
              <p:spPr bwMode="auto">
                <a:xfrm>
                  <a:off x="2400" y="2544"/>
                  <a:ext cx="288" cy="288"/>
                </a:xfrm>
                <a:prstGeom prst="line">
                  <a:avLst/>
                </a:prstGeom>
                <a:noFill/>
                <a:ln w="9525">
                  <a:solidFill>
                    <a:schemeClr val="tx1"/>
                  </a:solidFill>
                  <a:round/>
                  <a:headEnd/>
                  <a:tailEnd/>
                </a:ln>
              </p:spPr>
              <p:txBody>
                <a:bodyPr wrap="none" anchor="ctr"/>
                <a:lstStyle/>
                <a:p>
                  <a:endParaRPr lang="zh-CN" altLang="en-US"/>
                </a:p>
              </p:txBody>
            </p:sp>
          </p:grpSp>
          <p:sp>
            <p:nvSpPr>
              <p:cNvPr id="94" name="Line 47"/>
              <p:cNvSpPr>
                <a:spLocks noChangeShapeType="1"/>
              </p:cNvSpPr>
              <p:nvPr/>
            </p:nvSpPr>
            <p:spPr bwMode="auto">
              <a:xfrm flipH="1">
                <a:off x="2832" y="1296"/>
                <a:ext cx="144" cy="240"/>
              </a:xfrm>
              <a:prstGeom prst="line">
                <a:avLst/>
              </a:prstGeom>
              <a:noFill/>
              <a:ln w="9525">
                <a:solidFill>
                  <a:schemeClr val="tx1"/>
                </a:solidFill>
                <a:round/>
                <a:headEnd/>
                <a:tailEnd/>
              </a:ln>
            </p:spPr>
            <p:txBody>
              <a:bodyPr wrap="none" anchor="ctr"/>
              <a:lstStyle/>
              <a:p>
                <a:endParaRPr lang="zh-CN" altLang="en-US"/>
              </a:p>
            </p:txBody>
          </p:sp>
        </p:grpSp>
      </p:grpSp>
      <p:grpSp>
        <p:nvGrpSpPr>
          <p:cNvPr id="97" name="Group 48"/>
          <p:cNvGrpSpPr>
            <a:grpSpLocks/>
          </p:cNvGrpSpPr>
          <p:nvPr/>
        </p:nvGrpSpPr>
        <p:grpSpPr bwMode="auto">
          <a:xfrm>
            <a:off x="7140575" y="5043488"/>
            <a:ext cx="1800225" cy="519112"/>
            <a:chOff x="4498" y="3177"/>
            <a:chExt cx="1134" cy="327"/>
          </a:xfrm>
        </p:grpSpPr>
        <p:sp>
          <p:nvSpPr>
            <p:cNvPr id="98" name="Text Box 49"/>
            <p:cNvSpPr txBox="1">
              <a:spLocks noChangeArrowheads="1"/>
            </p:cNvSpPr>
            <p:nvPr/>
          </p:nvSpPr>
          <p:spPr bwMode="auto">
            <a:xfrm>
              <a:off x="4498" y="3177"/>
              <a:ext cx="473" cy="327"/>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val</a:t>
              </a:r>
            </a:p>
          </p:txBody>
        </p:sp>
        <p:sp>
          <p:nvSpPr>
            <p:cNvPr id="99" name="Text Box 50"/>
            <p:cNvSpPr txBox="1">
              <a:spLocks noChangeArrowheads="1"/>
            </p:cNvSpPr>
            <p:nvPr/>
          </p:nvSpPr>
          <p:spPr bwMode="auto">
            <a:xfrm>
              <a:off x="4890" y="3177"/>
              <a:ext cx="281" cy="327"/>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a:t>
              </a:r>
            </a:p>
          </p:txBody>
        </p:sp>
        <p:sp>
          <p:nvSpPr>
            <p:cNvPr id="100" name="Text Box 51"/>
            <p:cNvSpPr txBox="1">
              <a:spLocks noChangeArrowheads="1"/>
            </p:cNvSpPr>
            <p:nvPr/>
          </p:nvSpPr>
          <p:spPr bwMode="auto">
            <a:xfrm>
              <a:off x="5329" y="3177"/>
              <a:ext cx="303" cy="327"/>
            </a:xfrm>
            <a:prstGeom prst="rect">
              <a:avLst/>
            </a:prstGeom>
            <a:noFill/>
            <a:ln w="9525">
              <a:noFill/>
              <a:miter lim="800000"/>
              <a:headEnd/>
              <a:tailEnd/>
            </a:ln>
          </p:spPr>
          <p:txBody>
            <a:bodyPr wrap="none">
              <a:spAutoFit/>
            </a:bodyPr>
            <a:lstStyle/>
            <a:p>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s</a:t>
              </a:r>
            </a:p>
          </p:txBody>
        </p:sp>
      </p:grpSp>
      <p:grpSp>
        <p:nvGrpSpPr>
          <p:cNvPr id="101" name="Group 52"/>
          <p:cNvGrpSpPr>
            <a:grpSpLocks/>
          </p:cNvGrpSpPr>
          <p:nvPr/>
        </p:nvGrpSpPr>
        <p:grpSpPr bwMode="auto">
          <a:xfrm>
            <a:off x="7035800" y="4648200"/>
            <a:ext cx="838200" cy="990600"/>
            <a:chOff x="4432" y="2928"/>
            <a:chExt cx="528" cy="624"/>
          </a:xfrm>
        </p:grpSpPr>
        <p:sp>
          <p:nvSpPr>
            <p:cNvPr id="102" name="Arc 53"/>
            <p:cNvSpPr>
              <a:spLocks/>
            </p:cNvSpPr>
            <p:nvPr/>
          </p:nvSpPr>
          <p:spPr bwMode="auto">
            <a:xfrm flipV="1">
              <a:off x="4576" y="3456"/>
              <a:ext cx="384" cy="96"/>
            </a:xfrm>
            <a:custGeom>
              <a:avLst/>
              <a:gdLst>
                <a:gd name="T0" fmla="*/ 0 w 43107"/>
                <a:gd name="T1" fmla="*/ 0 h 21600"/>
                <a:gd name="T2" fmla="*/ 0 w 43107"/>
                <a:gd name="T3" fmla="*/ 0 h 21600"/>
                <a:gd name="T4" fmla="*/ 0 w 43107"/>
                <a:gd name="T5" fmla="*/ 0 h 21600"/>
                <a:gd name="T6" fmla="*/ 0 60000 65536"/>
                <a:gd name="T7" fmla="*/ 0 60000 65536"/>
                <a:gd name="T8" fmla="*/ 0 60000 65536"/>
                <a:gd name="T9" fmla="*/ 0 w 43107"/>
                <a:gd name="T10" fmla="*/ 0 h 21600"/>
                <a:gd name="T11" fmla="*/ 43107 w 43107"/>
                <a:gd name="T12" fmla="*/ 21600 h 21600"/>
              </a:gdLst>
              <a:ahLst/>
              <a:cxnLst>
                <a:cxn ang="T6">
                  <a:pos x="T0" y="T1"/>
                </a:cxn>
                <a:cxn ang="T7">
                  <a:pos x="T2" y="T3"/>
                </a:cxn>
                <a:cxn ang="T8">
                  <a:pos x="T4" y="T5"/>
                </a:cxn>
              </a:cxnLst>
              <a:rect l="T9" t="T10" r="T11" b="T12"/>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close/>
                </a:path>
              </a:pathLst>
            </a:custGeom>
            <a:noFill/>
            <a:ln w="28575">
              <a:solidFill>
                <a:srgbClr val="CC3300"/>
              </a:solidFill>
              <a:round/>
              <a:headEnd/>
              <a:tailEnd type="triangle" w="med" len="med"/>
            </a:ln>
          </p:spPr>
          <p:txBody>
            <a:bodyPr wrap="none" anchor="ctr"/>
            <a:lstStyle/>
            <a:p>
              <a:endParaRPr lang="zh-CN" altLang="en-US"/>
            </a:p>
          </p:txBody>
        </p:sp>
        <p:sp>
          <p:nvSpPr>
            <p:cNvPr id="103" name="Line 54"/>
            <p:cNvSpPr>
              <a:spLocks noChangeShapeType="1"/>
            </p:cNvSpPr>
            <p:nvPr/>
          </p:nvSpPr>
          <p:spPr bwMode="auto">
            <a:xfrm>
              <a:off x="4432" y="2928"/>
              <a:ext cx="480" cy="384"/>
            </a:xfrm>
            <a:prstGeom prst="line">
              <a:avLst/>
            </a:prstGeom>
            <a:noFill/>
            <a:ln w="28575">
              <a:solidFill>
                <a:srgbClr val="CC3300"/>
              </a:solidFill>
              <a:round/>
              <a:headEnd/>
              <a:tailEnd type="triangle" w="med" len="med"/>
            </a:ln>
          </p:spPr>
          <p:txBody>
            <a:bodyPr wrap="none" anchor="ctr"/>
            <a:lstStyle/>
            <a:p>
              <a:endParaRPr lang="zh-CN" altLang="en-US"/>
            </a:p>
          </p:txBody>
        </p:sp>
      </p:grpSp>
      <p:sp>
        <p:nvSpPr>
          <p:cNvPr id="104" name="Line 55"/>
          <p:cNvSpPr>
            <a:spLocks noChangeShapeType="1"/>
          </p:cNvSpPr>
          <p:nvPr/>
        </p:nvSpPr>
        <p:spPr bwMode="auto">
          <a:xfrm flipH="1" flipV="1">
            <a:off x="7721600" y="4648200"/>
            <a:ext cx="838200" cy="609600"/>
          </a:xfrm>
          <a:prstGeom prst="line">
            <a:avLst/>
          </a:prstGeom>
          <a:noFill/>
          <a:ln w="9525">
            <a:solidFill>
              <a:srgbClr val="0000FF"/>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3414">
                                            <p:txEl>
                                              <p:pRg st="0" end="0"/>
                                            </p:txEl>
                                          </p:spTgt>
                                        </p:tgtEl>
                                        <p:attrNameLst>
                                          <p:attrName>style.visibility</p:attrName>
                                        </p:attrNameLst>
                                      </p:cBhvr>
                                      <p:to>
                                        <p:strVal val="visible"/>
                                      </p:to>
                                    </p:set>
                                    <p:animEffect transition="in" filter="wipe(up)">
                                      <p:cBhvr>
                                        <p:cTn id="7" dur="500"/>
                                        <p:tgtEl>
                                          <p:spTgt spid="273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up)">
                                      <p:cBhvr>
                                        <p:cTn id="15" dur="500"/>
                                        <p:tgtEl>
                                          <p:spTgt spid="6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left)">
                                      <p:cBhvr>
                                        <p:cTn id="19" dur="500"/>
                                        <p:tgtEl>
                                          <p:spTgt spid="73"/>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left)">
                                      <p:cBhvr>
                                        <p:cTn id="23" dur="500"/>
                                        <p:tgtEl>
                                          <p:spTgt spid="6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left)">
                                      <p:cBhvr>
                                        <p:cTn id="31" dur="500"/>
                                        <p:tgtEl>
                                          <p:spTgt spid="7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500"/>
                                        <p:tgtEl>
                                          <p:spTgt spid="71"/>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wipe(down)">
                                      <p:cBhvr>
                                        <p:cTn id="44" dur="50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73414">
                                            <p:txEl>
                                              <p:pRg st="1" end="1"/>
                                            </p:txEl>
                                          </p:spTgt>
                                        </p:tgtEl>
                                        <p:attrNameLst>
                                          <p:attrName>style.visibility</p:attrName>
                                        </p:attrNameLst>
                                      </p:cBhvr>
                                      <p:to>
                                        <p:strVal val="visible"/>
                                      </p:to>
                                    </p:set>
                                    <p:animEffect transition="in" filter="wipe(up)">
                                      <p:cBhvr>
                                        <p:cTn id="49" dur="500"/>
                                        <p:tgtEl>
                                          <p:spTgt spid="27341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3415">
                                            <p:txEl>
                                              <p:pRg st="0" end="0"/>
                                            </p:txEl>
                                          </p:spTgt>
                                        </p:tgtEl>
                                        <p:attrNameLst>
                                          <p:attrName>style.visibility</p:attrName>
                                        </p:attrNameLst>
                                      </p:cBhvr>
                                      <p:to>
                                        <p:strVal val="visible"/>
                                      </p:to>
                                    </p:set>
                                    <p:animEffect transition="in" filter="wipe(left)">
                                      <p:cBhvr>
                                        <p:cTn id="54" dur="500"/>
                                        <p:tgtEl>
                                          <p:spTgt spid="273415">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par>
                          <p:cTn id="59" fill="hold">
                            <p:stCondLst>
                              <p:cond delay="0"/>
                            </p:stCondLst>
                            <p:childTnLst>
                              <p:par>
                                <p:cTn id="60" presetID="22" presetClass="entr" presetSubtype="1" fill="hold" grpId="0" nodeType="after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wipe(up)">
                                      <p:cBhvr>
                                        <p:cTn id="62" dur="500"/>
                                        <p:tgtEl>
                                          <p:spTgt spid="80"/>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wipe(up)">
                                      <p:cBhvr>
                                        <p:cTn id="66" dur="500"/>
                                        <p:tgtEl>
                                          <p:spTgt spid="82"/>
                                        </p:tgtEl>
                                      </p:cBhvr>
                                    </p:animEffect>
                                  </p:childTnLst>
                                </p:cTn>
                              </p:par>
                            </p:childTnLst>
                          </p:cTn>
                        </p:par>
                        <p:par>
                          <p:cTn id="67" fill="hold">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wipe(up)">
                                      <p:cBhvr>
                                        <p:cTn id="70" dur="500"/>
                                        <p:tgtEl>
                                          <p:spTgt spid="81"/>
                                        </p:tgtEl>
                                      </p:cBhvr>
                                    </p:animEffect>
                                  </p:childTnLst>
                                </p:cTn>
                              </p:par>
                            </p:childTnLst>
                          </p:cTn>
                        </p:par>
                        <p:par>
                          <p:cTn id="71" fill="hold">
                            <p:stCondLst>
                              <p:cond delay="1500"/>
                            </p:stCondLst>
                            <p:childTnLst>
                              <p:par>
                                <p:cTn id="72" presetID="22" presetClass="entr" presetSubtype="1" fill="hold" nodeType="after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wipe(up)">
                                      <p:cBhvr>
                                        <p:cTn id="74" dur="500"/>
                                        <p:tgtEl>
                                          <p:spTgt spid="90"/>
                                        </p:tgtEl>
                                      </p:cBhvr>
                                    </p:animEffect>
                                  </p:childTnLst>
                                </p:cTn>
                              </p:par>
                            </p:childTnLst>
                          </p:cTn>
                        </p:par>
                        <p:par>
                          <p:cTn id="75" fill="hold">
                            <p:stCondLst>
                              <p:cond delay="2000"/>
                            </p:stCondLst>
                            <p:childTnLst>
                              <p:par>
                                <p:cTn id="76" presetID="22" presetClass="entr" presetSubtype="1" fill="hold" nodeType="afterEffect">
                                  <p:stCondLst>
                                    <p:cond delay="0"/>
                                  </p:stCondLst>
                                  <p:childTnLst>
                                    <p:set>
                                      <p:cBhvr>
                                        <p:cTn id="77" dur="1" fill="hold">
                                          <p:stCondLst>
                                            <p:cond delay="0"/>
                                          </p:stCondLst>
                                        </p:cTn>
                                        <p:tgtEl>
                                          <p:spTgt spid="75"/>
                                        </p:tgtEl>
                                        <p:attrNameLst>
                                          <p:attrName>style.visibility</p:attrName>
                                        </p:attrNameLst>
                                      </p:cBhvr>
                                      <p:to>
                                        <p:strVal val="visible"/>
                                      </p:to>
                                    </p:set>
                                    <p:animEffect transition="in" filter="wipe(up)">
                                      <p:cBhvr>
                                        <p:cTn id="78" dur="500"/>
                                        <p:tgtEl>
                                          <p:spTgt spid="75"/>
                                        </p:tgtEl>
                                      </p:cBhvr>
                                    </p:animEffect>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wipe(left)">
                                      <p:cBhvr>
                                        <p:cTn id="82" dur="500"/>
                                        <p:tgtEl>
                                          <p:spTgt spid="88"/>
                                        </p:tgtEl>
                                      </p:cBhvr>
                                    </p:animEffect>
                                  </p:childTnLst>
                                </p:cTn>
                              </p:par>
                            </p:childTnLst>
                          </p:cTn>
                        </p:par>
                        <p:par>
                          <p:cTn id="83" fill="hold">
                            <p:stCondLst>
                              <p:cond delay="3000"/>
                            </p:stCondLst>
                            <p:childTnLst>
                              <p:par>
                                <p:cTn id="84" presetID="22" presetClass="entr" presetSubtype="8" fill="hold" grpId="0" nodeType="afterEffect">
                                  <p:stCondLst>
                                    <p:cond delay="0"/>
                                  </p:stCondLst>
                                  <p:childTnLst>
                                    <p:set>
                                      <p:cBhvr>
                                        <p:cTn id="85" dur="1" fill="hold">
                                          <p:stCondLst>
                                            <p:cond delay="0"/>
                                          </p:stCondLst>
                                        </p:cTn>
                                        <p:tgtEl>
                                          <p:spTgt spid="85"/>
                                        </p:tgtEl>
                                        <p:attrNameLst>
                                          <p:attrName>style.visibility</p:attrName>
                                        </p:attrNameLst>
                                      </p:cBhvr>
                                      <p:to>
                                        <p:strVal val="visible"/>
                                      </p:to>
                                    </p:set>
                                    <p:animEffect transition="in" filter="wipe(left)">
                                      <p:cBhvr>
                                        <p:cTn id="86" dur="500"/>
                                        <p:tgtEl>
                                          <p:spTgt spid="85"/>
                                        </p:tgtEl>
                                      </p:cBhvr>
                                    </p:animEffect>
                                  </p:childTnLst>
                                </p:cTn>
                              </p:par>
                            </p:childTnLst>
                          </p:cTn>
                        </p:par>
                        <p:par>
                          <p:cTn id="87" fill="hold">
                            <p:stCondLst>
                              <p:cond delay="3500"/>
                            </p:stCondLst>
                            <p:childTnLst>
                              <p:par>
                                <p:cTn id="88" presetID="22" presetClass="entr" presetSubtype="8" fill="hold" grpId="0"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wipe(left)">
                                      <p:cBhvr>
                                        <p:cTn id="90" dur="500"/>
                                        <p:tgtEl>
                                          <p:spTgt spid="86"/>
                                        </p:tgtEl>
                                      </p:cBhvr>
                                    </p:animEffect>
                                  </p:childTnLst>
                                </p:cTn>
                              </p:par>
                            </p:childTnLst>
                          </p:cTn>
                        </p:par>
                        <p:par>
                          <p:cTn id="91" fill="hold">
                            <p:stCondLst>
                              <p:cond delay="4000"/>
                            </p:stCondLst>
                            <p:childTnLst>
                              <p:par>
                                <p:cTn id="92" presetID="22" presetClass="entr" presetSubtype="8" fill="hold" grpId="0" nodeType="after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4500"/>
                            </p:stCondLst>
                            <p:childTnLst>
                              <p:par>
                                <p:cTn id="96" presetID="22" presetClass="entr" presetSubtype="8" fill="hold" nodeType="afterEffect">
                                  <p:stCondLst>
                                    <p:cond delay="0"/>
                                  </p:stCondLst>
                                  <p:childTnLst>
                                    <p:set>
                                      <p:cBhvr>
                                        <p:cTn id="97" dur="1" fill="hold">
                                          <p:stCondLst>
                                            <p:cond delay="0"/>
                                          </p:stCondLst>
                                        </p:cTn>
                                        <p:tgtEl>
                                          <p:spTgt spid="97"/>
                                        </p:tgtEl>
                                        <p:attrNameLst>
                                          <p:attrName>style.visibility</p:attrName>
                                        </p:attrNameLst>
                                      </p:cBhvr>
                                      <p:to>
                                        <p:strVal val="visible"/>
                                      </p:to>
                                    </p:set>
                                    <p:animEffect transition="in" filter="wipe(left)">
                                      <p:cBhvr>
                                        <p:cTn id="98" dur="500"/>
                                        <p:tgtEl>
                                          <p:spTgt spid="9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87"/>
                                        </p:tgtEl>
                                        <p:attrNameLst>
                                          <p:attrName>style.visibility</p:attrName>
                                        </p:attrNameLst>
                                      </p:cBhvr>
                                      <p:to>
                                        <p:strVal val="visible"/>
                                      </p:to>
                                    </p:set>
                                    <p:animEffect transition="in" filter="wipe(left)">
                                      <p:cBhvr>
                                        <p:cTn id="103" dur="500"/>
                                        <p:tgtEl>
                                          <p:spTgt spid="8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01"/>
                                        </p:tgtEl>
                                        <p:attrNameLst>
                                          <p:attrName>style.visibility</p:attrName>
                                        </p:attrNameLst>
                                      </p:cBhvr>
                                      <p:to>
                                        <p:strVal val="visible"/>
                                      </p:to>
                                    </p:set>
                                    <p:animEffect transition="in" filter="wipe(left)">
                                      <p:cBhvr>
                                        <p:cTn id="108" dur="500"/>
                                        <p:tgtEl>
                                          <p:spTgt spid="10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left)">
                                      <p:cBhvr>
                                        <p:cTn id="113" dur="500"/>
                                        <p:tgtEl>
                                          <p:spTgt spid="78"/>
                                        </p:tgtEl>
                                      </p:cBhvr>
                                    </p:animEffect>
                                  </p:childTnLst>
                                </p:cTn>
                              </p:par>
                            </p:childTnLst>
                          </p:cTn>
                        </p:par>
                        <p:par>
                          <p:cTn id="114" fill="hold">
                            <p:stCondLst>
                              <p:cond delay="500"/>
                            </p:stCondLst>
                            <p:childTnLst>
                              <p:par>
                                <p:cTn id="115" presetID="22" presetClass="entr" presetSubtype="4" fill="hold" grpId="0" nodeType="afterEffect">
                                  <p:stCondLst>
                                    <p:cond delay="0"/>
                                  </p:stCondLst>
                                  <p:childTnLst>
                                    <p:set>
                                      <p:cBhvr>
                                        <p:cTn id="116" dur="1" fill="hold">
                                          <p:stCondLst>
                                            <p:cond delay="0"/>
                                          </p:stCondLst>
                                        </p:cTn>
                                        <p:tgtEl>
                                          <p:spTgt spid="104"/>
                                        </p:tgtEl>
                                        <p:attrNameLst>
                                          <p:attrName>style.visibility</p:attrName>
                                        </p:attrNameLst>
                                      </p:cBhvr>
                                      <p:to>
                                        <p:strVal val="visible"/>
                                      </p:to>
                                    </p:set>
                                    <p:animEffect transition="in" filter="wipe(down)">
                                      <p:cBhvr>
                                        <p:cTn id="117" dur="500"/>
                                        <p:tgtEl>
                                          <p:spTgt spid="104"/>
                                        </p:tgtEl>
                                      </p:cBhvr>
                                    </p:animEffect>
                                  </p:childTnLst>
                                </p:cTn>
                              </p:par>
                            </p:childTnLst>
                          </p:cTn>
                        </p:par>
                        <p:par>
                          <p:cTn id="118" fill="hold">
                            <p:stCondLst>
                              <p:cond delay="1000"/>
                            </p:stCondLst>
                            <p:childTnLst>
                              <p:par>
                                <p:cTn id="119" presetID="22" presetClass="entr" presetSubtype="4" fill="hold" grpId="0" nodeType="afterEffect">
                                  <p:stCondLst>
                                    <p:cond delay="0"/>
                                  </p:stCondLst>
                                  <p:childTnLst>
                                    <p:set>
                                      <p:cBhvr>
                                        <p:cTn id="120" dur="1" fill="hold">
                                          <p:stCondLst>
                                            <p:cond delay="0"/>
                                          </p:stCondLst>
                                        </p:cTn>
                                        <p:tgtEl>
                                          <p:spTgt spid="89"/>
                                        </p:tgtEl>
                                        <p:attrNameLst>
                                          <p:attrName>style.visibility</p:attrName>
                                        </p:attrNameLst>
                                      </p:cBhvr>
                                      <p:to>
                                        <p:strVal val="visible"/>
                                      </p:to>
                                    </p:set>
                                    <p:animEffect transition="in" filter="wipe(down)">
                                      <p:cBhvr>
                                        <p:cTn id="121" dur="500"/>
                                        <p:tgtEl>
                                          <p:spTgt spid="8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73412">
                                            <p:txEl>
                                              <p:pRg st="0" end="0"/>
                                            </p:txEl>
                                          </p:spTgt>
                                        </p:tgtEl>
                                        <p:attrNameLst>
                                          <p:attrName>style.visibility</p:attrName>
                                        </p:attrNameLst>
                                      </p:cBhvr>
                                      <p:to>
                                        <p:strVal val="visible"/>
                                      </p:to>
                                    </p:set>
                                    <p:animEffect transition="in" filter="wipe(up)">
                                      <p:cBhvr>
                                        <p:cTn id="126" dur="500"/>
                                        <p:tgtEl>
                                          <p:spTgt spid="273412">
                                            <p:txEl>
                                              <p:pRg st="0" end="0"/>
                                            </p:txEl>
                                          </p:spTgt>
                                        </p:tgtEl>
                                      </p:cBhvr>
                                    </p:animEffect>
                                  </p:childTnLst>
                                </p:cTn>
                              </p:par>
                            </p:childTnLst>
                          </p:cTn>
                        </p:par>
                        <p:par>
                          <p:cTn id="127" fill="hold">
                            <p:stCondLst>
                              <p:cond delay="500"/>
                            </p:stCondLst>
                            <p:childTnLst>
                              <p:par>
                                <p:cTn id="128" presetID="22" presetClass="entr" presetSubtype="1" fill="hold" grpId="0" nodeType="afterEffect">
                                  <p:stCondLst>
                                    <p:cond delay="0"/>
                                  </p:stCondLst>
                                  <p:childTnLst>
                                    <p:set>
                                      <p:cBhvr>
                                        <p:cTn id="129" dur="1" fill="hold">
                                          <p:stCondLst>
                                            <p:cond delay="0"/>
                                          </p:stCondLst>
                                        </p:cTn>
                                        <p:tgtEl>
                                          <p:spTgt spid="273412">
                                            <p:txEl>
                                              <p:pRg st="1" end="1"/>
                                            </p:txEl>
                                          </p:spTgt>
                                        </p:tgtEl>
                                        <p:attrNameLst>
                                          <p:attrName>style.visibility</p:attrName>
                                        </p:attrNameLst>
                                      </p:cBhvr>
                                      <p:to>
                                        <p:strVal val="visible"/>
                                      </p:to>
                                    </p:set>
                                    <p:animEffect transition="in" filter="wipe(up)">
                                      <p:cBhvr>
                                        <p:cTn id="130" dur="500"/>
                                        <p:tgtEl>
                                          <p:spTgt spid="273412">
                                            <p:txEl>
                                              <p:pRg st="1" end="1"/>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273412">
                                            <p:txEl>
                                              <p:pRg st="2" end="2"/>
                                            </p:txEl>
                                          </p:spTgt>
                                        </p:tgtEl>
                                        <p:attrNameLst>
                                          <p:attrName>style.visibility</p:attrName>
                                        </p:attrNameLst>
                                      </p:cBhvr>
                                      <p:to>
                                        <p:strVal val="visible"/>
                                      </p:to>
                                    </p:set>
                                    <p:animEffect transition="in" filter="wipe(up)">
                                      <p:cBhvr>
                                        <p:cTn id="135" dur="500"/>
                                        <p:tgtEl>
                                          <p:spTgt spid="273412">
                                            <p:txEl>
                                              <p:pRg st="2" end="2"/>
                                            </p:txEl>
                                          </p:spTgt>
                                        </p:tgtEl>
                                      </p:cBhvr>
                                    </p:animEffect>
                                  </p:childTnLst>
                                </p:cTn>
                              </p:par>
                            </p:childTnLst>
                          </p:cTn>
                        </p:par>
                        <p:par>
                          <p:cTn id="136" fill="hold">
                            <p:stCondLst>
                              <p:cond delay="500"/>
                            </p:stCondLst>
                            <p:childTnLst>
                              <p:par>
                                <p:cTn id="137" presetID="22" presetClass="entr" presetSubtype="1" fill="hold" grpId="0" nodeType="afterEffect">
                                  <p:stCondLst>
                                    <p:cond delay="0"/>
                                  </p:stCondLst>
                                  <p:childTnLst>
                                    <p:set>
                                      <p:cBhvr>
                                        <p:cTn id="138" dur="1" fill="hold">
                                          <p:stCondLst>
                                            <p:cond delay="0"/>
                                          </p:stCondLst>
                                        </p:cTn>
                                        <p:tgtEl>
                                          <p:spTgt spid="273412">
                                            <p:txEl>
                                              <p:pRg st="3" end="3"/>
                                            </p:txEl>
                                          </p:spTgt>
                                        </p:tgtEl>
                                        <p:attrNameLst>
                                          <p:attrName>style.visibility</p:attrName>
                                        </p:attrNameLst>
                                      </p:cBhvr>
                                      <p:to>
                                        <p:strVal val="visible"/>
                                      </p:to>
                                    </p:set>
                                    <p:animEffect transition="in" filter="wipe(up)">
                                      <p:cBhvr>
                                        <p:cTn id="139" dur="500"/>
                                        <p:tgtEl>
                                          <p:spTgt spid="273412">
                                            <p:txEl>
                                              <p:pRg st="3" end="3"/>
                                            </p:txEl>
                                          </p:spTgt>
                                        </p:tgtEl>
                                      </p:cBhvr>
                                    </p:animEffect>
                                  </p:childTnLst>
                                </p:cTn>
                              </p:par>
                            </p:childTnLst>
                          </p:cTn>
                        </p:par>
                        <p:par>
                          <p:cTn id="140" fill="hold">
                            <p:stCondLst>
                              <p:cond delay="1000"/>
                            </p:stCondLst>
                            <p:childTnLst>
                              <p:par>
                                <p:cTn id="141" presetID="22" presetClass="entr" presetSubtype="1" fill="hold" grpId="0" nodeType="afterEffect">
                                  <p:stCondLst>
                                    <p:cond delay="0"/>
                                  </p:stCondLst>
                                  <p:childTnLst>
                                    <p:set>
                                      <p:cBhvr>
                                        <p:cTn id="142" dur="1" fill="hold">
                                          <p:stCondLst>
                                            <p:cond delay="0"/>
                                          </p:stCondLst>
                                        </p:cTn>
                                        <p:tgtEl>
                                          <p:spTgt spid="273412">
                                            <p:txEl>
                                              <p:pRg st="4" end="4"/>
                                            </p:txEl>
                                          </p:spTgt>
                                        </p:tgtEl>
                                        <p:attrNameLst>
                                          <p:attrName>style.visibility</p:attrName>
                                        </p:attrNameLst>
                                      </p:cBhvr>
                                      <p:to>
                                        <p:strVal val="visible"/>
                                      </p:to>
                                    </p:set>
                                    <p:animEffect transition="in" filter="wipe(up)">
                                      <p:cBhvr>
                                        <p:cTn id="143" dur="500"/>
                                        <p:tgtEl>
                                          <p:spTgt spid="273412">
                                            <p:txEl>
                                              <p:pRg st="4" end="4"/>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273412">
                                            <p:txEl>
                                              <p:pRg st="5" end="5"/>
                                            </p:txEl>
                                          </p:spTgt>
                                        </p:tgtEl>
                                        <p:attrNameLst>
                                          <p:attrName>style.visibility</p:attrName>
                                        </p:attrNameLst>
                                      </p:cBhvr>
                                      <p:to>
                                        <p:strVal val="visible"/>
                                      </p:to>
                                    </p:set>
                                    <p:animEffect transition="in" filter="wipe(up)">
                                      <p:cBhvr>
                                        <p:cTn id="148" dur="500"/>
                                        <p:tgtEl>
                                          <p:spTgt spid="2734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uiExpand="1" build="p" autoUpdateAnimBg="0"/>
      <p:bldP spid="273414" grpId="0" uiExpand="1" build="p" autoUpdateAnimBg="0"/>
      <p:bldP spid="273415" grpId="0" build="p" autoUpdateAnimBg="0"/>
      <p:bldP spid="58" grpId="0" animBg="1"/>
      <p:bldP spid="59" grpId="0" animBg="1"/>
      <p:bldP spid="68" grpId="0"/>
      <p:bldP spid="69" grpId="0"/>
      <p:bldP spid="70" grpId="0"/>
      <p:bldP spid="71" grpId="0" animBg="1"/>
      <p:bldP spid="72" grpId="0" animBg="1"/>
      <p:bldP spid="73" grpId="0"/>
      <p:bldP spid="74" grpId="0" animBg="1"/>
      <p:bldP spid="78" grpId="0" animBg="1"/>
      <p:bldP spid="79" grpId="0"/>
      <p:bldP spid="80" grpId="0"/>
      <p:bldP spid="81" grpId="0"/>
      <p:bldP spid="85" grpId="0"/>
      <p:bldP spid="86" grpId="0"/>
      <p:bldP spid="87" grpId="0" animBg="1"/>
      <p:bldP spid="88" grpId="0"/>
      <p:bldP spid="89" grpId="0" animBg="1"/>
      <p:bldP spid="10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59" y="2572398"/>
            <a:ext cx="4500357" cy="419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E8D6B1D8-1C12-4AB4-8240-EB09D7550629}" type="slidenum">
              <a:rPr lang="en-US" altLang="zh-CN" sz="1400" b="0" smtClean="0">
                <a:latin typeface="Times New Roman" pitchFamily="18" charset="0"/>
              </a:rPr>
              <a:pPr eaLnBrk="1" hangingPunct="1"/>
              <a:t>6</a:t>
            </a:fld>
            <a:endParaRPr lang="en-US" altLang="zh-CN" sz="1400" b="0" smtClean="0">
              <a:latin typeface="Times New Roman" pitchFamily="18" charset="0"/>
            </a:endParaRPr>
          </a:p>
        </p:txBody>
      </p:sp>
      <p:sp>
        <p:nvSpPr>
          <p:cNvPr id="5123" name="Rectangle 2"/>
          <p:cNvSpPr>
            <a:spLocks noGrp="1" noChangeArrowheads="1"/>
          </p:cNvSpPr>
          <p:nvPr>
            <p:ph type="title"/>
          </p:nvPr>
        </p:nvSpPr>
        <p:spPr>
          <a:xfrm>
            <a:off x="304800" y="152400"/>
            <a:ext cx="8610600" cy="447675"/>
          </a:xfrm>
        </p:spPr>
        <p:txBody>
          <a:bodyPr/>
          <a:lstStyle/>
          <a:p>
            <a:pPr eaLnBrk="1" hangingPunct="1"/>
            <a:r>
              <a:rPr lang="zh-CN" altLang="en-US" sz="3600" dirty="0" smtClean="0">
                <a:solidFill>
                  <a:srgbClr val="FF0000"/>
                </a:solidFill>
              </a:rPr>
              <a:t>语法制导翻译示例（续）</a:t>
            </a:r>
          </a:p>
        </p:txBody>
      </p:sp>
      <p:sp>
        <p:nvSpPr>
          <p:cNvPr id="187396" name="Rectangle 4"/>
          <p:cNvSpPr>
            <a:spLocks noChangeArrowheads="1"/>
          </p:cNvSpPr>
          <p:nvPr/>
        </p:nvSpPr>
        <p:spPr bwMode="auto">
          <a:xfrm>
            <a:off x="5742130" y="52722"/>
            <a:ext cx="1254125" cy="202612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latin typeface="Times New Roman" pitchFamily="18" charset="0"/>
                <a:ea typeface="宋体" pitchFamily="2" charset="-122"/>
              </a:rPr>
              <a:t>E</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E</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+T</a:t>
            </a:r>
          </a:p>
          <a:p>
            <a:r>
              <a:rPr lang="en-US" altLang="zh-CN" sz="2000" dirty="0">
                <a:latin typeface="Times New Roman" pitchFamily="18" charset="0"/>
                <a:ea typeface="宋体" pitchFamily="2" charset="-122"/>
              </a:rPr>
              <a:t>E</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T</a:t>
            </a:r>
          </a:p>
          <a:p>
            <a:r>
              <a:rPr lang="en-US" altLang="zh-CN" sz="2000" dirty="0">
                <a:latin typeface="Times New Roman" pitchFamily="18" charset="0"/>
                <a:ea typeface="宋体" pitchFamily="2" charset="-122"/>
              </a:rPr>
              <a:t>T</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T</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*F</a:t>
            </a:r>
          </a:p>
          <a:p>
            <a:r>
              <a:rPr lang="en-US" altLang="zh-CN" sz="2000" dirty="0">
                <a:latin typeface="Times New Roman" pitchFamily="18" charset="0"/>
                <a:ea typeface="宋体" pitchFamily="2" charset="-122"/>
              </a:rPr>
              <a:t>T</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F</a:t>
            </a:r>
          </a:p>
          <a:p>
            <a:r>
              <a:rPr lang="en-US" altLang="zh-CN" sz="2000" dirty="0">
                <a:latin typeface="Times New Roman" pitchFamily="18" charset="0"/>
                <a:ea typeface="宋体" pitchFamily="2" charset="-122"/>
              </a:rPr>
              <a:t>F</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(E) </a:t>
            </a:r>
          </a:p>
          <a:p>
            <a:r>
              <a:rPr lang="en-US" altLang="zh-CN" sz="2000" dirty="0" err="1">
                <a:latin typeface="Times New Roman" pitchFamily="18" charset="0"/>
                <a:ea typeface="宋体" pitchFamily="2" charset="-122"/>
              </a:rPr>
              <a:t>F</a:t>
            </a:r>
            <a:r>
              <a:rPr lang="en-US" altLang="zh-CN" sz="2000" dirty="0" err="1">
                <a:latin typeface="Times New Roman" pitchFamily="18" charset="0"/>
                <a:ea typeface="宋体" pitchFamily="2" charset="-122"/>
                <a:sym typeface="Symbol" pitchFamily="18" charset="2"/>
              </a:rPr>
              <a:t></a:t>
            </a:r>
            <a:r>
              <a:rPr lang="en-US" altLang="zh-CN" sz="2000" dirty="0" err="1">
                <a:latin typeface="Times New Roman" pitchFamily="18" charset="0"/>
                <a:ea typeface="宋体" pitchFamily="2" charset="-122"/>
              </a:rPr>
              <a:t>digit</a:t>
            </a:r>
            <a:endParaRPr lang="en-US" altLang="zh-CN" sz="2000" dirty="0">
              <a:latin typeface="Times New Roman" pitchFamily="18" charset="0"/>
              <a:ea typeface="宋体" pitchFamily="2" charset="-122"/>
            </a:endParaRPr>
          </a:p>
        </p:txBody>
      </p:sp>
      <p:sp>
        <p:nvSpPr>
          <p:cNvPr id="187397" name="Rectangle 5"/>
          <p:cNvSpPr>
            <a:spLocks noChangeArrowheads="1"/>
          </p:cNvSpPr>
          <p:nvPr/>
        </p:nvSpPr>
        <p:spPr bwMode="auto">
          <a:xfrm>
            <a:off x="6912117" y="52722"/>
            <a:ext cx="2232025" cy="202612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=E</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.val+T.val</a:t>
            </a:r>
          </a:p>
          <a:p>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T.val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T.val</a:t>
            </a:r>
            <a:r>
              <a:rPr lang="en-US" altLang="zh-CN" sz="2000" dirty="0">
                <a:latin typeface="Times New Roman" pitchFamily="18" charset="0"/>
                <a:ea typeface="宋体" pitchFamily="2" charset="-122"/>
              </a:rPr>
              <a:t>=T</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.val*</a:t>
            </a:r>
            <a:r>
              <a:rPr lang="en-US" altLang="zh-CN" sz="2000" dirty="0" err="1">
                <a:latin typeface="Times New Roman" pitchFamily="18" charset="0"/>
                <a:ea typeface="宋体" pitchFamily="2" charset="-122"/>
              </a:rPr>
              <a:t>F.val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T.val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F.val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F.val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 </a:t>
            </a:r>
          </a:p>
          <a:p>
            <a:r>
              <a:rPr lang="en-US" altLang="zh-CN" sz="2000" dirty="0" err="1">
                <a:latin typeface="Times New Roman" pitchFamily="18" charset="0"/>
                <a:ea typeface="宋体" pitchFamily="2" charset="-122"/>
              </a:rPr>
              <a:t>F.val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digit.val</a:t>
            </a:r>
            <a:endParaRPr lang="en-US" altLang="zh-CN" sz="2000" dirty="0">
              <a:latin typeface="Times New Roman" pitchFamily="18" charset="0"/>
              <a:ea typeface="宋体" pitchFamily="2" charset="-122"/>
            </a:endParaRPr>
          </a:p>
        </p:txBody>
      </p:sp>
      <p:sp>
        <p:nvSpPr>
          <p:cNvPr id="187395" name="Rectangle 3"/>
          <p:cNvSpPr>
            <a:spLocks noGrp="1" noChangeArrowheads="1"/>
          </p:cNvSpPr>
          <p:nvPr>
            <p:ph type="body" idx="1"/>
          </p:nvPr>
        </p:nvSpPr>
        <p:spPr>
          <a:xfrm>
            <a:off x="206515" y="1039769"/>
            <a:ext cx="8640763" cy="5539581"/>
          </a:xfrm>
        </p:spPr>
        <p:txBody>
          <a:bodyPr/>
          <a:lstStyle/>
          <a:p>
            <a:pPr marL="0" indent="0" eaLnBrk="1" hangingPunct="1">
              <a:lnSpc>
                <a:spcPct val="90000"/>
              </a:lnSpc>
              <a:buNone/>
            </a:pPr>
            <a:r>
              <a:rPr lang="zh-CN" altLang="en-US" sz="2400" dirty="0">
                <a:latin typeface="宋体" pitchFamily="2" charset="-122"/>
              </a:rPr>
              <a:t>例如：考虑算术表达式</a:t>
            </a:r>
            <a:r>
              <a:rPr lang="zh-CN" altLang="en-US" sz="2400" dirty="0" smtClean="0">
                <a:latin typeface="宋体" pitchFamily="2" charset="-122"/>
              </a:rPr>
              <a:t>文法</a:t>
            </a:r>
            <a:endParaRPr lang="en-US" altLang="zh-CN" sz="2400" dirty="0" smtClean="0">
              <a:latin typeface="宋体" pitchFamily="2" charset="-122"/>
            </a:endParaRPr>
          </a:p>
          <a:p>
            <a:pPr eaLnBrk="1" hangingPunct="1">
              <a:lnSpc>
                <a:spcPct val="90000"/>
              </a:lnSpc>
            </a:pPr>
            <a:r>
              <a:rPr lang="zh-CN" altLang="en-US" sz="2400" dirty="0" smtClean="0">
                <a:solidFill>
                  <a:srgbClr val="0000FF"/>
                </a:solidFill>
                <a:latin typeface="宋体" pitchFamily="2" charset="-122"/>
              </a:rPr>
              <a:t>翻译</a:t>
            </a:r>
            <a:r>
              <a:rPr lang="zh-CN" altLang="en-US" sz="2400" dirty="0">
                <a:solidFill>
                  <a:srgbClr val="0000FF"/>
                </a:solidFill>
                <a:latin typeface="宋体" pitchFamily="2" charset="-122"/>
              </a:rPr>
              <a:t>目标：</a:t>
            </a:r>
            <a:r>
              <a:rPr lang="zh-CN" altLang="en-US" sz="2400" dirty="0" smtClean="0">
                <a:solidFill>
                  <a:srgbClr val="0000FF"/>
                </a:solidFill>
                <a:latin typeface="宋体" pitchFamily="2" charset="-122"/>
              </a:rPr>
              <a:t>计算</a:t>
            </a:r>
            <a:r>
              <a:rPr lang="zh-CN" altLang="en-US" sz="2400" dirty="0" smtClean="0">
                <a:solidFill>
                  <a:srgbClr val="FF0000"/>
                </a:solidFill>
                <a:latin typeface="宋体" pitchFamily="2" charset="-122"/>
              </a:rPr>
              <a:t>并打印</a:t>
            </a:r>
            <a:r>
              <a:rPr lang="zh-CN" altLang="en-US" sz="2400" dirty="0" smtClean="0">
                <a:solidFill>
                  <a:srgbClr val="0000FF"/>
                </a:solidFill>
                <a:latin typeface="宋体" pitchFamily="2" charset="-122"/>
              </a:rPr>
              <a:t>表达式</a:t>
            </a:r>
            <a:r>
              <a:rPr lang="zh-CN" altLang="en-US" sz="2400" dirty="0">
                <a:solidFill>
                  <a:srgbClr val="0000FF"/>
                </a:solidFill>
                <a:latin typeface="宋体" pitchFamily="2" charset="-122"/>
              </a:rPr>
              <a:t>的值</a:t>
            </a:r>
          </a:p>
          <a:p>
            <a:pPr eaLnBrk="1" hangingPunct="1">
              <a:lnSpc>
                <a:spcPct val="90000"/>
              </a:lnSpc>
            </a:pPr>
            <a:r>
              <a:rPr lang="zh-CN" altLang="en-US" sz="2400" dirty="0" smtClean="0">
                <a:latin typeface="宋体" pitchFamily="2" charset="-122"/>
              </a:rPr>
              <a:t>根据语法分析过程中使用的产生式，</a:t>
            </a:r>
            <a:r>
              <a:rPr lang="en-US" altLang="zh-CN" sz="2400" dirty="0" smtClean="0">
                <a:latin typeface="宋体" pitchFamily="2" charset="-122"/>
              </a:rPr>
              <a:t/>
            </a:r>
            <a:br>
              <a:rPr lang="en-US" altLang="zh-CN" sz="2400" dirty="0" smtClean="0">
                <a:latin typeface="宋体" pitchFamily="2" charset="-122"/>
              </a:rPr>
            </a:br>
            <a:r>
              <a:rPr lang="zh-CN" altLang="en-US" sz="2400" dirty="0" smtClean="0">
                <a:latin typeface="宋体" pitchFamily="2" charset="-122"/>
              </a:rPr>
              <a:t>执行相应的语义规则，完成相应的属性求值，从而完成翻译。</a:t>
            </a:r>
            <a:endParaRPr lang="en-US" altLang="zh-CN" sz="2400" dirty="0" smtClean="0">
              <a:latin typeface="宋体" pitchFamily="2" charset="-122"/>
            </a:endParaRPr>
          </a:p>
          <a:p>
            <a:pPr eaLnBrk="1" hangingPunct="1">
              <a:lnSpc>
                <a:spcPct val="90000"/>
              </a:lnSpc>
            </a:pPr>
            <a:r>
              <a:rPr lang="zh-CN" altLang="en-US" sz="2400" dirty="0" smtClean="0">
                <a:latin typeface="宋体" pitchFamily="2" charset="-122"/>
              </a:rPr>
              <a:t>例如：</a:t>
            </a:r>
            <a:r>
              <a:rPr lang="en-US" altLang="zh-CN" sz="2400" dirty="0" smtClean="0">
                <a:latin typeface="宋体" pitchFamily="2" charset="-122"/>
              </a:rPr>
              <a:t>3</a:t>
            </a:r>
            <a:r>
              <a:rPr lang="zh-CN" altLang="en-US" sz="2400" dirty="0" smtClean="0">
                <a:latin typeface="宋体" pitchFamily="2" charset="-122"/>
              </a:rPr>
              <a:t>*</a:t>
            </a:r>
            <a:r>
              <a:rPr lang="en-US" altLang="zh-CN" sz="2400" dirty="0" smtClean="0">
                <a:latin typeface="宋体" pitchFamily="2" charset="-122"/>
              </a:rPr>
              <a:t>4+5</a:t>
            </a:r>
          </a:p>
          <a:p>
            <a:pPr lvl="1" eaLnBrk="1" hangingPunct="1">
              <a:lnSpc>
                <a:spcPct val="90000"/>
              </a:lnSpc>
            </a:pPr>
            <a:r>
              <a:rPr lang="zh-CN" altLang="en-US" dirty="0" smtClean="0">
                <a:latin typeface="宋体" pitchFamily="2" charset="-122"/>
              </a:rPr>
              <a:t>拓广文法：增加 </a:t>
            </a:r>
            <a:r>
              <a:rPr lang="en-US" altLang="zh-CN" dirty="0" smtClean="0">
                <a:latin typeface="宋体" pitchFamily="2" charset="-122"/>
              </a:rPr>
              <a:t>L</a:t>
            </a:r>
            <a:r>
              <a:rPr lang="en-US" altLang="zh-CN" dirty="0" smtClean="0">
                <a:latin typeface="宋体" pitchFamily="2" charset="-122"/>
                <a:sym typeface="Symbol"/>
              </a:rPr>
              <a:t>E</a:t>
            </a:r>
            <a:endParaRPr lang="en-US" altLang="zh-CN" dirty="0" smtClean="0">
              <a:latin typeface="宋体" pitchFamily="2" charset="-122"/>
            </a:endParaRPr>
          </a:p>
          <a:p>
            <a:pPr lvl="1" eaLnBrk="1" hangingPunct="1">
              <a:lnSpc>
                <a:spcPct val="90000"/>
              </a:lnSpc>
            </a:pPr>
            <a:r>
              <a:rPr lang="zh-CN" altLang="en-US" dirty="0" smtClean="0">
                <a:latin typeface="宋体" pitchFamily="2" charset="-122"/>
              </a:rPr>
              <a:t>分析树：</a:t>
            </a:r>
          </a:p>
        </p:txBody>
      </p:sp>
      <p:pic>
        <p:nvPicPr>
          <p:cNvPr id="156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95" y="6438140"/>
            <a:ext cx="7239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6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2285" y="5791640"/>
            <a:ext cx="7048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6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7265" y="5139190"/>
            <a:ext cx="7239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组合 17"/>
          <p:cNvGrpSpPr/>
          <p:nvPr/>
        </p:nvGrpSpPr>
        <p:grpSpPr>
          <a:xfrm>
            <a:off x="2861810" y="5814265"/>
            <a:ext cx="723900" cy="623875"/>
            <a:chOff x="2861810" y="5814265"/>
            <a:chExt cx="723900" cy="623875"/>
          </a:xfrm>
        </p:grpSpPr>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1810" y="5814265"/>
              <a:ext cx="7239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箭头连接符 2"/>
            <p:cNvCxnSpPr/>
            <p:nvPr/>
          </p:nvCxnSpPr>
          <p:spPr bwMode="auto">
            <a:xfrm flipV="1">
              <a:off x="2996825" y="6120008"/>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24"/>
          <p:cNvGrpSpPr/>
          <p:nvPr/>
        </p:nvGrpSpPr>
        <p:grpSpPr>
          <a:xfrm>
            <a:off x="2861810" y="5184195"/>
            <a:ext cx="723900" cy="623875"/>
            <a:chOff x="2861810" y="5184195"/>
            <a:chExt cx="723900" cy="623875"/>
          </a:xfrm>
        </p:grpSpPr>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1810" y="5184195"/>
              <a:ext cx="7239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直接箭头连接符 14"/>
            <p:cNvCxnSpPr/>
            <p:nvPr/>
          </p:nvCxnSpPr>
          <p:spPr bwMode="auto">
            <a:xfrm flipV="1">
              <a:off x="2996825" y="5489938"/>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p:cNvGrpSpPr/>
          <p:nvPr/>
        </p:nvGrpSpPr>
        <p:grpSpPr>
          <a:xfrm>
            <a:off x="5067055" y="5161570"/>
            <a:ext cx="704850" cy="607690"/>
            <a:chOff x="5067055" y="5161570"/>
            <a:chExt cx="704850" cy="607690"/>
          </a:xfrm>
        </p:grpSpPr>
        <p:cxnSp>
          <p:nvCxnSpPr>
            <p:cNvPr id="16" name="直接箭头连接符 15"/>
            <p:cNvCxnSpPr/>
            <p:nvPr/>
          </p:nvCxnSpPr>
          <p:spPr bwMode="auto">
            <a:xfrm flipV="1">
              <a:off x="5202070" y="5451128"/>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7055" y="5161570"/>
              <a:ext cx="7048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组合 26"/>
          <p:cNvGrpSpPr/>
          <p:nvPr/>
        </p:nvGrpSpPr>
        <p:grpSpPr>
          <a:xfrm>
            <a:off x="3941930" y="3834045"/>
            <a:ext cx="819150" cy="603882"/>
            <a:chOff x="3941930" y="3834045"/>
            <a:chExt cx="819150" cy="603882"/>
          </a:xfrm>
        </p:grpSpPr>
        <p:pic>
          <p:nvPicPr>
            <p:cNvPr id="1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1930" y="3834045"/>
              <a:ext cx="8191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直接箭头连接符 19"/>
            <p:cNvCxnSpPr/>
            <p:nvPr/>
          </p:nvCxnSpPr>
          <p:spPr bwMode="auto">
            <a:xfrm flipV="1">
              <a:off x="4076945" y="4119795"/>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25"/>
          <p:cNvGrpSpPr/>
          <p:nvPr/>
        </p:nvGrpSpPr>
        <p:grpSpPr>
          <a:xfrm>
            <a:off x="3223760" y="4419110"/>
            <a:ext cx="2195720" cy="765086"/>
            <a:chOff x="3223760" y="4419110"/>
            <a:chExt cx="2195720" cy="765086"/>
          </a:xfrm>
        </p:grpSpPr>
        <p:pic>
          <p:nvPicPr>
            <p:cNvPr id="1566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1930" y="4419110"/>
              <a:ext cx="8191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直接箭头连接符 20"/>
            <p:cNvCxnSpPr/>
            <p:nvPr/>
          </p:nvCxnSpPr>
          <p:spPr bwMode="auto">
            <a:xfrm flipV="1">
              <a:off x="3223760" y="4704860"/>
              <a:ext cx="1127745" cy="479336"/>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stCxn id="17" idx="0"/>
              <a:endCxn id="156678" idx="2"/>
            </p:cNvCxnSpPr>
            <p:nvPr/>
          </p:nvCxnSpPr>
          <p:spPr bwMode="auto">
            <a:xfrm flipH="1" flipV="1">
              <a:off x="4351505" y="4704860"/>
              <a:ext cx="1067975" cy="45671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组合 22"/>
          <p:cNvGrpSpPr/>
          <p:nvPr/>
        </p:nvGrpSpPr>
        <p:grpSpPr>
          <a:xfrm>
            <a:off x="6914286" y="4524831"/>
            <a:ext cx="723900" cy="617456"/>
            <a:chOff x="6914286" y="4524831"/>
            <a:chExt cx="723900" cy="617456"/>
          </a:xfrm>
        </p:grpSpPr>
        <p:pic>
          <p:nvPicPr>
            <p:cNvPr id="2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4286" y="4524831"/>
              <a:ext cx="7239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直接箭头连接符 29"/>
            <p:cNvCxnSpPr/>
            <p:nvPr/>
          </p:nvCxnSpPr>
          <p:spPr bwMode="auto">
            <a:xfrm flipV="1">
              <a:off x="7047275" y="4824155"/>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 name="组合 31"/>
          <p:cNvGrpSpPr/>
          <p:nvPr/>
        </p:nvGrpSpPr>
        <p:grpSpPr>
          <a:xfrm>
            <a:off x="6908440" y="3834045"/>
            <a:ext cx="723900" cy="675075"/>
            <a:chOff x="6908440" y="3834045"/>
            <a:chExt cx="723900" cy="675075"/>
          </a:xfrm>
        </p:grpSpPr>
        <p:pic>
          <p:nvPicPr>
            <p:cNvPr id="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8440" y="3834045"/>
              <a:ext cx="7239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直接箭头连接符 30"/>
            <p:cNvCxnSpPr/>
            <p:nvPr/>
          </p:nvCxnSpPr>
          <p:spPr bwMode="auto">
            <a:xfrm flipV="1">
              <a:off x="7047275" y="4190988"/>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33"/>
          <p:cNvGrpSpPr/>
          <p:nvPr/>
        </p:nvGrpSpPr>
        <p:grpSpPr>
          <a:xfrm>
            <a:off x="4351505" y="3203975"/>
            <a:ext cx="2918885" cy="630070"/>
            <a:chOff x="4351505" y="3203975"/>
            <a:chExt cx="2918885" cy="630070"/>
          </a:xfrm>
        </p:grpSpPr>
        <p:pic>
          <p:nvPicPr>
            <p:cNvPr id="1566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43990" y="3203975"/>
              <a:ext cx="8382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直接箭头连接符 32"/>
            <p:cNvCxnSpPr>
              <a:stCxn id="29" idx="0"/>
              <a:endCxn id="156679" idx="2"/>
            </p:cNvCxnSpPr>
            <p:nvPr/>
          </p:nvCxnSpPr>
          <p:spPr bwMode="auto">
            <a:xfrm flipH="1" flipV="1">
              <a:off x="5863090" y="3480200"/>
              <a:ext cx="1407300" cy="35384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a:stCxn id="19" idx="0"/>
              <a:endCxn id="156679" idx="2"/>
            </p:cNvCxnSpPr>
            <p:nvPr/>
          </p:nvCxnSpPr>
          <p:spPr bwMode="auto">
            <a:xfrm flipV="1">
              <a:off x="4351505" y="3480200"/>
              <a:ext cx="1511585" cy="35384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 name="组合 34"/>
          <p:cNvGrpSpPr/>
          <p:nvPr/>
        </p:nvGrpSpPr>
        <p:grpSpPr>
          <a:xfrm>
            <a:off x="5443990" y="2572398"/>
            <a:ext cx="1123950" cy="631577"/>
            <a:chOff x="5443990" y="2572398"/>
            <a:chExt cx="1123950" cy="631577"/>
          </a:xfrm>
        </p:grpSpPr>
        <p:cxnSp>
          <p:nvCxnSpPr>
            <p:cNvPr id="40" name="直接箭头连接符 39"/>
            <p:cNvCxnSpPr/>
            <p:nvPr/>
          </p:nvCxnSpPr>
          <p:spPr bwMode="auto">
            <a:xfrm flipV="1">
              <a:off x="5562110" y="2885843"/>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668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43990" y="2572398"/>
              <a:ext cx="11239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up)">
                                      <p:cBhvr>
                                        <p:cTn id="7" dur="500"/>
                                        <p:tgtEl>
                                          <p:spTgt spid="18739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7395">
                                            <p:txEl>
                                              <p:pRg st="1" end="1"/>
                                            </p:txEl>
                                          </p:spTgt>
                                        </p:tgtEl>
                                        <p:attrNameLst>
                                          <p:attrName>style.visibility</p:attrName>
                                        </p:attrNameLst>
                                      </p:cBhvr>
                                      <p:to>
                                        <p:strVal val="visible"/>
                                      </p:to>
                                    </p:set>
                                    <p:animEffect transition="in" filter="wipe(up)">
                                      <p:cBhvr>
                                        <p:cTn id="11" dur="500"/>
                                        <p:tgtEl>
                                          <p:spTgt spid="18739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87395">
                                            <p:txEl>
                                              <p:pRg st="2" end="2"/>
                                            </p:txEl>
                                          </p:spTgt>
                                        </p:tgtEl>
                                        <p:attrNameLst>
                                          <p:attrName>style.visibility</p:attrName>
                                        </p:attrNameLst>
                                      </p:cBhvr>
                                      <p:to>
                                        <p:strVal val="visible"/>
                                      </p:to>
                                    </p:set>
                                    <p:animEffect transition="in" filter="wipe(up)">
                                      <p:cBhvr>
                                        <p:cTn id="16" dur="500"/>
                                        <p:tgtEl>
                                          <p:spTgt spid="18739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87395">
                                            <p:txEl>
                                              <p:pRg st="3" end="3"/>
                                            </p:txEl>
                                          </p:spTgt>
                                        </p:tgtEl>
                                        <p:attrNameLst>
                                          <p:attrName>style.visibility</p:attrName>
                                        </p:attrNameLst>
                                      </p:cBhvr>
                                      <p:to>
                                        <p:strVal val="visible"/>
                                      </p:to>
                                    </p:set>
                                    <p:animEffect transition="in" filter="wipe(up)">
                                      <p:cBhvr>
                                        <p:cTn id="21" dur="500"/>
                                        <p:tgtEl>
                                          <p:spTgt spid="18739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87395">
                                            <p:txEl>
                                              <p:pRg st="4" end="4"/>
                                            </p:txEl>
                                          </p:spTgt>
                                        </p:tgtEl>
                                        <p:attrNameLst>
                                          <p:attrName>style.visibility</p:attrName>
                                        </p:attrNameLst>
                                      </p:cBhvr>
                                      <p:to>
                                        <p:strVal val="visible"/>
                                      </p:to>
                                    </p:set>
                                    <p:animEffect transition="in" filter="wipe(up)">
                                      <p:cBhvr>
                                        <p:cTn id="26" dur="500"/>
                                        <p:tgtEl>
                                          <p:spTgt spid="18739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87395">
                                            <p:txEl>
                                              <p:pRg st="5" end="5"/>
                                            </p:txEl>
                                          </p:spTgt>
                                        </p:tgtEl>
                                        <p:attrNameLst>
                                          <p:attrName>style.visibility</p:attrName>
                                        </p:attrNameLst>
                                      </p:cBhvr>
                                      <p:to>
                                        <p:strVal val="visible"/>
                                      </p:to>
                                    </p:set>
                                    <p:animEffect transition="in" filter="wipe(up)">
                                      <p:cBhvr>
                                        <p:cTn id="31" dur="500"/>
                                        <p:tgtEl>
                                          <p:spTgt spid="187395">
                                            <p:txEl>
                                              <p:pRg st="5" end="5"/>
                                            </p:txEl>
                                          </p:spTgt>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56674"/>
                                        </p:tgtEl>
                                        <p:attrNameLst>
                                          <p:attrName>style.visibility</p:attrName>
                                        </p:attrNameLst>
                                      </p:cBhvr>
                                      <p:to>
                                        <p:strVal val="visible"/>
                                      </p:to>
                                    </p:set>
                                    <p:animEffect transition="in" filter="wipe(up)">
                                      <p:cBhvr>
                                        <p:cTn id="35" dur="500"/>
                                        <p:tgtEl>
                                          <p:spTgt spid="15667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56675"/>
                                        </p:tgtEl>
                                        <p:attrNameLst>
                                          <p:attrName>style.visibility</p:attrName>
                                        </p:attrNameLst>
                                      </p:cBhvr>
                                      <p:to>
                                        <p:strVal val="visible"/>
                                      </p:to>
                                    </p:set>
                                    <p:animEffect transition="in" filter="wipe(down)">
                                      <p:cBhvr>
                                        <p:cTn id="40" dur="500"/>
                                        <p:tgtEl>
                                          <p:spTgt spid="1566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56676"/>
                                        </p:tgtEl>
                                        <p:attrNameLst>
                                          <p:attrName>style.visibility</p:attrName>
                                        </p:attrNameLst>
                                      </p:cBhvr>
                                      <p:to>
                                        <p:strVal val="visible"/>
                                      </p:to>
                                    </p:set>
                                    <p:animEffect transition="in" filter="wipe(down)">
                                      <p:cBhvr>
                                        <p:cTn id="55" dur="500"/>
                                        <p:tgtEl>
                                          <p:spTgt spid="1566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down)">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down)">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56677"/>
                                        </p:tgtEl>
                                        <p:attrNameLst>
                                          <p:attrName>style.visibility</p:attrName>
                                        </p:attrNameLst>
                                      </p:cBhvr>
                                      <p:to>
                                        <p:strVal val="visible"/>
                                      </p:to>
                                    </p:set>
                                    <p:animEffect transition="in" filter="wipe(down)">
                                      <p:cBhvr>
                                        <p:cTn id="75" dur="500"/>
                                        <p:tgtEl>
                                          <p:spTgt spid="15667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down)">
                                      <p:cBhvr>
                                        <p:cTn id="80" dur="500"/>
                                        <p:tgtEl>
                                          <p:spTgt spid="2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down)">
                                      <p:cBhvr>
                                        <p:cTn id="85" dur="5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down)">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FF462DB-3816-4493-B4A0-5E04DFF6A6D8}" type="slidenum">
              <a:rPr lang="en-US" altLang="zh-CN" sz="1400" b="0" smtClean="0">
                <a:latin typeface="Times New Roman" pitchFamily="18" charset="0"/>
              </a:rPr>
              <a:pPr eaLnBrk="1" hangingPunct="1"/>
              <a:t>60</a:t>
            </a:fld>
            <a:endParaRPr lang="en-US" altLang="zh-CN" sz="1400" b="0" smtClean="0">
              <a:latin typeface="Times New Roman" pitchFamily="18" charset="0"/>
            </a:endParaRPr>
          </a:p>
        </p:txBody>
      </p:sp>
      <p:sp>
        <p:nvSpPr>
          <p:cNvPr id="60419" name="Rectangle 2"/>
          <p:cNvSpPr>
            <a:spLocks noGrp="1" noChangeArrowheads="1"/>
          </p:cNvSpPr>
          <p:nvPr>
            <p:ph type="title"/>
          </p:nvPr>
        </p:nvSpPr>
        <p:spPr>
          <a:xfrm>
            <a:off x="304800" y="152400"/>
            <a:ext cx="8610600" cy="614363"/>
          </a:xfrm>
        </p:spPr>
        <p:txBody>
          <a:bodyPr/>
          <a:lstStyle/>
          <a:p>
            <a:pPr eaLnBrk="1" hangingPunct="1"/>
            <a:r>
              <a:rPr lang="zh-CN" altLang="en-US" dirty="0" smtClean="0">
                <a:latin typeface="宋体" pitchFamily="2" charset="-122"/>
              </a:rPr>
              <a:t>翻译方案</a:t>
            </a:r>
          </a:p>
        </p:txBody>
      </p:sp>
      <p:sp>
        <p:nvSpPr>
          <p:cNvPr id="60420" name="Rectangle 51"/>
          <p:cNvSpPr>
            <a:spLocks noGrp="1" noChangeArrowheads="1"/>
          </p:cNvSpPr>
          <p:nvPr>
            <p:ph type="body" idx="1"/>
          </p:nvPr>
        </p:nvSpPr>
        <p:spPr>
          <a:xfrm>
            <a:off x="161925" y="1042988"/>
            <a:ext cx="3429000" cy="5445125"/>
          </a:xfrm>
          <a:noFill/>
        </p:spPr>
        <p:txBody>
          <a:bodyPr/>
          <a:lstStyle/>
          <a:p>
            <a:pPr eaLnBrk="1" hangingPunct="1">
              <a:lnSpc>
                <a:spcPct val="80000"/>
              </a:lnSpc>
              <a:buFont typeface="Monotype Sorts" pitchFamily="2" charset="2"/>
              <a:buNone/>
            </a:pPr>
            <a:r>
              <a:rPr lang="es-ES_tradnl" altLang="zh-CN" sz="2000" dirty="0" smtClean="0">
                <a:latin typeface="Times New Roman" pitchFamily="18" charset="0"/>
                <a:ea typeface="宋体" pitchFamily="2" charset="-122"/>
              </a:rPr>
              <a:t>L</a:t>
            </a:r>
            <a:r>
              <a:rPr lang="en-US" altLang="zh-CN" sz="2000" dirty="0" smtClean="0">
                <a:latin typeface="Times New Roman" pitchFamily="18" charset="0"/>
                <a:ea typeface="宋体" pitchFamily="2" charset="-122"/>
                <a:sym typeface="Symbol" pitchFamily="18" charset="2"/>
              </a:rPr>
              <a:t></a:t>
            </a:r>
            <a:r>
              <a:rPr lang="en-US" altLang="zh-CN" sz="2000" dirty="0" smtClean="0">
                <a:latin typeface="Times New Roman" pitchFamily="18" charset="0"/>
                <a:ea typeface="宋体" pitchFamily="2" charset="-122"/>
                <a:sym typeface="Wingdings" pitchFamily="2" charset="2"/>
              </a:rPr>
              <a:t> </a:t>
            </a:r>
            <a:r>
              <a:rPr lang="es-ES_tradnl" altLang="zh-CN" sz="2000" dirty="0" smtClean="0">
                <a:latin typeface="Times New Roman" pitchFamily="18" charset="0"/>
                <a:ea typeface="宋体" pitchFamily="2" charset="-122"/>
              </a:rPr>
              <a:t>E {print(E.val)}</a:t>
            </a:r>
          </a:p>
          <a:p>
            <a:pPr eaLnBrk="1" hangingPunct="1">
              <a:lnSpc>
                <a:spcPct val="80000"/>
              </a:lnSpc>
              <a:buFont typeface="Monotype Sorts" pitchFamily="2" charset="2"/>
              <a:buNone/>
            </a:pPr>
            <a:r>
              <a:rPr lang="es-ES_tradnl" altLang="zh-CN" sz="2000" dirty="0" smtClean="0">
                <a:latin typeface="Times New Roman" pitchFamily="18" charset="0"/>
                <a:ea typeface="宋体" pitchFamily="2" charset="-122"/>
              </a:rPr>
              <a:t>E</a:t>
            </a:r>
            <a:r>
              <a:rPr lang="en-US" altLang="zh-CN" sz="2000" dirty="0" smtClean="0">
                <a:latin typeface="Times New Roman" pitchFamily="18" charset="0"/>
                <a:ea typeface="宋体" pitchFamily="2" charset="-122"/>
                <a:sym typeface="Symbol" pitchFamily="18" charset="2"/>
              </a:rPr>
              <a:t> </a:t>
            </a:r>
            <a:r>
              <a:rPr lang="es-ES_tradnl" altLang="zh-CN" sz="2000" dirty="0" smtClean="0">
                <a:latin typeface="Times New Roman" pitchFamily="18" charset="0"/>
                <a:ea typeface="宋体" pitchFamily="2" charset="-122"/>
              </a:rPr>
              <a:t>T {M.i=T.val}</a:t>
            </a:r>
          </a:p>
          <a:p>
            <a:pPr eaLnBrk="1" hangingPunct="1">
              <a:lnSpc>
                <a:spcPct val="80000"/>
              </a:lnSpc>
              <a:buFont typeface="Monotype Sorts" pitchFamily="2" charset="2"/>
              <a:buNone/>
            </a:pPr>
            <a:r>
              <a:rPr lang="es-ES_tradnl" altLang="zh-CN"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M {E.val=M.s}</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M</a:t>
            </a:r>
            <a:r>
              <a:rPr lang="en-US" altLang="zh-CN" sz="2000" dirty="0" smtClean="0">
                <a:latin typeface="Times New Roman" pitchFamily="18" charset="0"/>
                <a:ea typeface="宋体" pitchFamily="2" charset="-122"/>
                <a:sym typeface="Symbol" pitchFamily="18" charset="2"/>
              </a:rPr>
              <a:t> </a:t>
            </a:r>
            <a:r>
              <a:rPr lang="en-US" altLang="zh-CN" sz="2000" dirty="0" smtClean="0">
                <a:latin typeface="Times New Roman" pitchFamily="18" charset="0"/>
                <a:ea typeface="宋体" pitchFamily="2" charset="-122"/>
              </a:rPr>
              <a:t>+</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        T {M</a:t>
            </a:r>
            <a:r>
              <a:rPr lang="en-US" altLang="zh-CN" sz="2000" baseline="-25000" dirty="0" smtClean="0">
                <a:latin typeface="Times New Roman" pitchFamily="18" charset="0"/>
                <a:ea typeface="宋体" pitchFamily="2" charset="-122"/>
              </a:rPr>
              <a:t>1</a:t>
            </a:r>
            <a:r>
              <a:rPr lang="en-US" altLang="zh-CN" sz="2000" dirty="0" smtClean="0">
                <a:latin typeface="Times New Roman" pitchFamily="18" charset="0"/>
                <a:ea typeface="宋体" pitchFamily="2" charset="-122"/>
              </a:rPr>
              <a:t>.i=</a:t>
            </a:r>
            <a:r>
              <a:rPr lang="en-US" altLang="zh-CN" sz="2000" dirty="0" err="1" smtClean="0">
                <a:latin typeface="Times New Roman" pitchFamily="18" charset="0"/>
                <a:ea typeface="宋体" pitchFamily="2" charset="-122"/>
              </a:rPr>
              <a:t>M.i+T.val</a:t>
            </a:r>
            <a:r>
              <a:rPr lang="en-US" altLang="zh-CN" sz="2000" dirty="0" smtClean="0">
                <a:latin typeface="Times New Roman" pitchFamily="18" charset="0"/>
                <a:ea typeface="宋体" pitchFamily="2" charset="-122"/>
              </a:rPr>
              <a:t>}</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       M</a:t>
            </a:r>
            <a:r>
              <a:rPr lang="en-US" altLang="zh-CN" sz="2000" baseline="-25000" dirty="0" smtClean="0">
                <a:latin typeface="Times New Roman" pitchFamily="18" charset="0"/>
                <a:ea typeface="宋体" pitchFamily="2" charset="-122"/>
              </a:rPr>
              <a:t>1</a:t>
            </a:r>
            <a:r>
              <a:rPr lang="en-US" altLang="zh-CN" sz="2000" dirty="0" smtClean="0">
                <a:latin typeface="Times New Roman" pitchFamily="18" charset="0"/>
                <a:ea typeface="宋体" pitchFamily="2" charset="-122"/>
              </a:rPr>
              <a:t> {M.s=M</a:t>
            </a:r>
            <a:r>
              <a:rPr lang="en-US" altLang="zh-CN" sz="2000" baseline="-25000" dirty="0" smtClean="0">
                <a:latin typeface="Times New Roman" pitchFamily="18" charset="0"/>
                <a:ea typeface="宋体" pitchFamily="2" charset="-122"/>
              </a:rPr>
              <a:t>1</a:t>
            </a:r>
            <a:r>
              <a:rPr lang="en-US" altLang="zh-CN" sz="2000" dirty="0" smtClean="0">
                <a:latin typeface="Times New Roman" pitchFamily="18" charset="0"/>
                <a:ea typeface="宋体" pitchFamily="2" charset="-122"/>
              </a:rPr>
              <a:t>.s}</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M</a:t>
            </a:r>
            <a:r>
              <a:rPr lang="en-US" altLang="zh-CN" sz="2000" dirty="0" smtClean="0">
                <a:latin typeface="Times New Roman" pitchFamily="18" charset="0"/>
                <a:ea typeface="宋体" pitchFamily="2" charset="-122"/>
                <a:sym typeface="Symbol" pitchFamily="18" charset="2"/>
              </a:rPr>
              <a:t> </a:t>
            </a:r>
            <a:r>
              <a:rPr lang="en-US" altLang="zh-CN" sz="2000" dirty="0" smtClean="0">
                <a:latin typeface="Times New Roman" pitchFamily="18" charset="0"/>
                <a:ea typeface="宋体" pitchFamily="2" charset="-122"/>
              </a:rPr>
              <a:t> {M.s=</a:t>
            </a:r>
            <a:r>
              <a:rPr lang="en-US" altLang="zh-CN" sz="2000" dirty="0" err="1" smtClean="0">
                <a:latin typeface="Times New Roman" pitchFamily="18" charset="0"/>
                <a:ea typeface="宋体" pitchFamily="2" charset="-122"/>
              </a:rPr>
              <a:t>M.i</a:t>
            </a:r>
            <a:r>
              <a:rPr lang="en-US" altLang="zh-CN" sz="2000" dirty="0" smtClean="0">
                <a:latin typeface="Times New Roman" pitchFamily="18" charset="0"/>
                <a:ea typeface="宋体" pitchFamily="2" charset="-122"/>
              </a:rPr>
              <a:t>}</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T</a:t>
            </a:r>
            <a:r>
              <a:rPr lang="en-US" altLang="zh-CN" sz="2000" dirty="0" smtClean="0">
                <a:latin typeface="Times New Roman" pitchFamily="18" charset="0"/>
                <a:ea typeface="宋体" pitchFamily="2" charset="-122"/>
                <a:sym typeface="Symbol" pitchFamily="18" charset="2"/>
              </a:rPr>
              <a:t></a:t>
            </a:r>
            <a:r>
              <a:rPr lang="en-US" altLang="zh-CN" sz="2000" dirty="0" smtClean="0">
                <a:latin typeface="Times New Roman" pitchFamily="18" charset="0"/>
                <a:ea typeface="宋体" pitchFamily="2" charset="-122"/>
              </a:rPr>
              <a:t>F  {</a:t>
            </a:r>
            <a:r>
              <a:rPr lang="en-US" altLang="zh-CN" sz="2000" dirty="0" err="1" smtClean="0">
                <a:latin typeface="Times New Roman" pitchFamily="18" charset="0"/>
                <a:ea typeface="宋体" pitchFamily="2" charset="-122"/>
              </a:rPr>
              <a:t>N.i</a:t>
            </a:r>
            <a:r>
              <a:rPr lang="en-US" altLang="zh-CN" sz="2000" dirty="0" smtClean="0">
                <a:latin typeface="Times New Roman" pitchFamily="18" charset="0"/>
                <a:ea typeface="宋体" pitchFamily="2" charset="-122"/>
              </a:rPr>
              <a:t>=F.val}</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       N {T.val=N.s}</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N</a:t>
            </a:r>
            <a:r>
              <a:rPr lang="en-US" altLang="zh-CN" sz="2000" dirty="0" smtClean="0">
                <a:latin typeface="Times New Roman" pitchFamily="18" charset="0"/>
                <a:ea typeface="宋体" pitchFamily="2" charset="-122"/>
                <a:sym typeface="Symbol" pitchFamily="18" charset="2"/>
              </a:rPr>
              <a:t> </a:t>
            </a:r>
            <a:r>
              <a:rPr lang="en-US" altLang="zh-CN" sz="2000" dirty="0" smtClean="0">
                <a:latin typeface="Times New Roman" pitchFamily="18" charset="0"/>
                <a:ea typeface="宋体" pitchFamily="2" charset="-122"/>
              </a:rPr>
              <a:t>*</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       F {N</a:t>
            </a:r>
            <a:r>
              <a:rPr lang="en-US" altLang="zh-CN" sz="2000" baseline="-25000" dirty="0" smtClean="0">
                <a:latin typeface="Times New Roman" pitchFamily="18" charset="0"/>
                <a:ea typeface="宋体" pitchFamily="2" charset="-122"/>
              </a:rPr>
              <a:t>1</a:t>
            </a:r>
            <a:r>
              <a:rPr lang="en-US" altLang="zh-CN" sz="2000" dirty="0" smtClean="0">
                <a:latin typeface="Times New Roman" pitchFamily="18" charset="0"/>
                <a:ea typeface="宋体" pitchFamily="2" charset="-122"/>
              </a:rPr>
              <a:t>.i=</a:t>
            </a:r>
            <a:r>
              <a:rPr lang="en-US" altLang="zh-CN" sz="2000" dirty="0" err="1" smtClean="0">
                <a:latin typeface="Times New Roman" pitchFamily="18" charset="0"/>
                <a:ea typeface="宋体" pitchFamily="2" charset="-122"/>
              </a:rPr>
              <a:t>N.i</a:t>
            </a:r>
            <a:r>
              <a:rPr lang="en-US" altLang="zh-CN" sz="2000" dirty="0" smtClean="0">
                <a:latin typeface="Times New Roman" pitchFamily="18" charset="0"/>
                <a:ea typeface="宋体" pitchFamily="2" charset="-122"/>
              </a:rPr>
              <a:t>*</a:t>
            </a:r>
            <a:r>
              <a:rPr lang="en-US" altLang="zh-CN" sz="2000" dirty="0" err="1" smtClean="0">
                <a:latin typeface="Times New Roman" pitchFamily="18" charset="0"/>
                <a:ea typeface="宋体" pitchFamily="2" charset="-122"/>
              </a:rPr>
              <a:t>F.val</a:t>
            </a:r>
            <a:r>
              <a:rPr lang="en-US" altLang="zh-CN" sz="2000" dirty="0" smtClean="0">
                <a:latin typeface="Times New Roman" pitchFamily="18" charset="0"/>
                <a:ea typeface="宋体" pitchFamily="2" charset="-122"/>
              </a:rPr>
              <a:t>}</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       N</a:t>
            </a:r>
            <a:r>
              <a:rPr lang="en-US" altLang="zh-CN" sz="2000" baseline="-25000" dirty="0" smtClean="0">
                <a:latin typeface="Times New Roman" pitchFamily="18" charset="0"/>
                <a:ea typeface="宋体" pitchFamily="2" charset="-122"/>
              </a:rPr>
              <a:t>1</a:t>
            </a:r>
            <a:r>
              <a:rPr lang="en-US" altLang="zh-CN" sz="2000" dirty="0" smtClean="0">
                <a:latin typeface="Times New Roman" pitchFamily="18" charset="0"/>
                <a:ea typeface="宋体" pitchFamily="2" charset="-122"/>
              </a:rPr>
              <a:t> {N.s=N</a:t>
            </a:r>
            <a:r>
              <a:rPr lang="en-US" altLang="zh-CN" sz="2000" baseline="-25000" dirty="0" smtClean="0">
                <a:latin typeface="Times New Roman" pitchFamily="18" charset="0"/>
                <a:ea typeface="宋体" pitchFamily="2" charset="-122"/>
              </a:rPr>
              <a:t>1</a:t>
            </a:r>
            <a:r>
              <a:rPr lang="en-US" altLang="zh-CN" sz="2000" dirty="0" smtClean="0">
                <a:latin typeface="Times New Roman" pitchFamily="18" charset="0"/>
                <a:ea typeface="宋体" pitchFamily="2" charset="-122"/>
              </a:rPr>
              <a:t>.s}</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N</a:t>
            </a:r>
            <a:r>
              <a:rPr lang="en-US" altLang="zh-CN" sz="2000" dirty="0" smtClean="0">
                <a:latin typeface="Times New Roman" pitchFamily="18" charset="0"/>
                <a:ea typeface="宋体" pitchFamily="2" charset="-122"/>
                <a:sym typeface="Symbol" pitchFamily="18" charset="2"/>
              </a:rPr>
              <a:t> </a:t>
            </a:r>
            <a:r>
              <a:rPr lang="en-US" altLang="zh-CN" sz="2000" dirty="0" smtClean="0">
                <a:latin typeface="Times New Roman" pitchFamily="18" charset="0"/>
                <a:ea typeface="宋体" pitchFamily="2" charset="-122"/>
              </a:rPr>
              <a:t> {N.s=</a:t>
            </a:r>
            <a:r>
              <a:rPr lang="en-US" altLang="zh-CN" sz="2000" dirty="0" err="1" smtClean="0">
                <a:latin typeface="Times New Roman" pitchFamily="18" charset="0"/>
                <a:ea typeface="宋体" pitchFamily="2" charset="-122"/>
              </a:rPr>
              <a:t>N.i</a:t>
            </a:r>
            <a:r>
              <a:rPr lang="en-US" altLang="zh-CN" sz="2000" dirty="0" smtClean="0">
                <a:latin typeface="Times New Roman" pitchFamily="18" charset="0"/>
                <a:ea typeface="宋体" pitchFamily="2" charset="-122"/>
              </a:rPr>
              <a:t>}</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F</a:t>
            </a:r>
            <a:r>
              <a:rPr lang="en-US" altLang="zh-CN" sz="2000" dirty="0" smtClean="0">
                <a:latin typeface="Times New Roman" pitchFamily="18" charset="0"/>
                <a:ea typeface="宋体" pitchFamily="2" charset="-122"/>
                <a:sym typeface="Symbol" pitchFamily="18" charset="2"/>
              </a:rPr>
              <a:t></a:t>
            </a:r>
            <a:r>
              <a:rPr lang="en-US" altLang="zh-CN" sz="2000" dirty="0" smtClean="0">
                <a:latin typeface="Times New Roman" pitchFamily="18" charset="0"/>
                <a:ea typeface="宋体" pitchFamily="2" charset="-122"/>
              </a:rPr>
              <a:t>(</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       E</a:t>
            </a:r>
          </a:p>
          <a:p>
            <a:pPr eaLnBrk="1" hangingPunct="1">
              <a:lnSpc>
                <a:spcPct val="80000"/>
              </a:lnSpc>
              <a:buFont typeface="Monotype Sorts" pitchFamily="2" charset="2"/>
              <a:buNone/>
            </a:pPr>
            <a:r>
              <a:rPr lang="en-US" altLang="zh-CN" sz="2000" dirty="0" smtClean="0">
                <a:latin typeface="Times New Roman" pitchFamily="18" charset="0"/>
                <a:ea typeface="宋体" pitchFamily="2" charset="-122"/>
              </a:rPr>
              <a:t>        ) {F.val=E.val}</a:t>
            </a:r>
          </a:p>
          <a:p>
            <a:pPr eaLnBrk="1" hangingPunct="1">
              <a:lnSpc>
                <a:spcPct val="80000"/>
              </a:lnSpc>
              <a:buFont typeface="Monotype Sorts" pitchFamily="2" charset="2"/>
              <a:buNone/>
            </a:pPr>
            <a:r>
              <a:rPr lang="en-US" altLang="zh-CN" sz="2000" dirty="0" err="1" smtClean="0">
                <a:latin typeface="Times New Roman" pitchFamily="18" charset="0"/>
                <a:ea typeface="宋体" pitchFamily="2" charset="-122"/>
              </a:rPr>
              <a:t>F</a:t>
            </a:r>
            <a:r>
              <a:rPr lang="en-US" altLang="zh-CN" sz="2000" dirty="0" err="1" smtClean="0">
                <a:latin typeface="Times New Roman" pitchFamily="18" charset="0"/>
                <a:ea typeface="宋体" pitchFamily="2" charset="-122"/>
                <a:sym typeface="Symbol" pitchFamily="18" charset="2"/>
              </a:rPr>
              <a:t></a:t>
            </a:r>
            <a:r>
              <a:rPr lang="en-US" altLang="zh-CN" sz="2000" dirty="0" err="1" smtClean="0">
                <a:latin typeface="Times New Roman" pitchFamily="18" charset="0"/>
                <a:ea typeface="宋体" pitchFamily="2" charset="-122"/>
              </a:rPr>
              <a:t>digit</a:t>
            </a:r>
            <a:r>
              <a:rPr lang="en-US" altLang="zh-CN" sz="2000" dirty="0" smtClean="0">
                <a:latin typeface="Times New Roman" pitchFamily="18" charset="0"/>
                <a:ea typeface="宋体" pitchFamily="2" charset="-122"/>
              </a:rPr>
              <a:t> {F.val=</a:t>
            </a:r>
            <a:r>
              <a:rPr lang="en-US" altLang="zh-CN" sz="2000" dirty="0" err="1" smtClean="0">
                <a:latin typeface="Times New Roman" pitchFamily="18" charset="0"/>
                <a:ea typeface="宋体" pitchFamily="2" charset="-122"/>
              </a:rPr>
              <a:t>digit.lexval</a:t>
            </a:r>
            <a:r>
              <a:rPr lang="en-US" altLang="zh-CN" sz="2000" dirty="0" smtClean="0">
                <a:latin typeface="Times New Roman" pitchFamily="18" charset="0"/>
                <a:ea typeface="宋体" pitchFamily="2" charset="-122"/>
              </a:rPr>
              <a:t>} </a:t>
            </a:r>
          </a:p>
        </p:txBody>
      </p:sp>
      <p:sp>
        <p:nvSpPr>
          <p:cNvPr id="275508" name="Text Box 52"/>
          <p:cNvSpPr txBox="1">
            <a:spLocks noChangeArrowheads="1"/>
          </p:cNvSpPr>
          <p:nvPr/>
        </p:nvSpPr>
        <p:spPr bwMode="auto">
          <a:xfrm>
            <a:off x="3825875" y="279400"/>
            <a:ext cx="341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zh-CN" altLang="en-US">
                <a:latin typeface="Times New Roman" pitchFamily="18" charset="0"/>
                <a:ea typeface="宋体" pitchFamily="2" charset="-122"/>
              </a:rPr>
              <a:t>表达式</a:t>
            </a:r>
            <a:r>
              <a:rPr lang="en-US" altLang="zh-CN">
                <a:latin typeface="Times New Roman" pitchFamily="18" charset="0"/>
                <a:ea typeface="宋体" pitchFamily="2" charset="-122"/>
              </a:rPr>
              <a:t>3*5+4</a:t>
            </a:r>
            <a:r>
              <a:rPr lang="zh-CN" altLang="en-US">
                <a:latin typeface="Times New Roman" pitchFamily="18" charset="0"/>
                <a:ea typeface="宋体" pitchFamily="2" charset="-122"/>
              </a:rPr>
              <a:t>的翻译过程</a:t>
            </a:r>
          </a:p>
        </p:txBody>
      </p:sp>
      <p:grpSp>
        <p:nvGrpSpPr>
          <p:cNvPr id="275644" name="Group 188"/>
          <p:cNvGrpSpPr>
            <a:grpSpLocks/>
          </p:cNvGrpSpPr>
          <p:nvPr/>
        </p:nvGrpSpPr>
        <p:grpSpPr bwMode="auto">
          <a:xfrm>
            <a:off x="2463800" y="773113"/>
            <a:ext cx="6121400" cy="4175125"/>
            <a:chOff x="1207" y="1042"/>
            <a:chExt cx="3856" cy="2630"/>
          </a:xfrm>
        </p:grpSpPr>
        <p:sp>
          <p:nvSpPr>
            <p:cNvPr id="60459" name="Text Box 189"/>
            <p:cNvSpPr txBox="1">
              <a:spLocks noChangeArrowheads="1"/>
            </p:cNvSpPr>
            <p:nvPr/>
          </p:nvSpPr>
          <p:spPr bwMode="auto">
            <a:xfrm>
              <a:off x="2115" y="2415"/>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N</a:t>
              </a:r>
            </a:p>
          </p:txBody>
        </p:sp>
        <p:grpSp>
          <p:nvGrpSpPr>
            <p:cNvPr id="60460" name="Group 190"/>
            <p:cNvGrpSpPr>
              <a:grpSpLocks/>
            </p:cNvGrpSpPr>
            <p:nvPr/>
          </p:nvGrpSpPr>
          <p:grpSpPr bwMode="auto">
            <a:xfrm>
              <a:off x="1207" y="1042"/>
              <a:ext cx="3856" cy="2630"/>
              <a:chOff x="1207" y="1042"/>
              <a:chExt cx="3856" cy="2630"/>
            </a:xfrm>
          </p:grpSpPr>
          <p:grpSp>
            <p:nvGrpSpPr>
              <p:cNvPr id="60461" name="Group 191"/>
              <p:cNvGrpSpPr>
                <a:grpSpLocks/>
              </p:cNvGrpSpPr>
              <p:nvPr/>
            </p:nvGrpSpPr>
            <p:grpSpPr bwMode="auto">
              <a:xfrm>
                <a:off x="3681" y="2755"/>
                <a:ext cx="702" cy="284"/>
                <a:chOff x="3170" y="2755"/>
                <a:chExt cx="475" cy="341"/>
              </a:xfrm>
            </p:grpSpPr>
            <p:sp>
              <p:nvSpPr>
                <p:cNvPr id="60515" name="Line 192"/>
                <p:cNvSpPr>
                  <a:spLocks noChangeShapeType="1"/>
                </p:cNvSpPr>
                <p:nvPr/>
              </p:nvSpPr>
              <p:spPr bwMode="auto">
                <a:xfrm flipH="1">
                  <a:off x="3170" y="2755"/>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6" name="Line 193"/>
                <p:cNvSpPr>
                  <a:spLocks noChangeShapeType="1"/>
                </p:cNvSpPr>
                <p:nvPr/>
              </p:nvSpPr>
              <p:spPr bwMode="auto">
                <a:xfrm>
                  <a:off x="3362" y="2755"/>
                  <a:ext cx="283" cy="3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62" name="Group 194"/>
              <p:cNvGrpSpPr>
                <a:grpSpLocks/>
              </p:cNvGrpSpPr>
              <p:nvPr/>
            </p:nvGrpSpPr>
            <p:grpSpPr bwMode="auto">
              <a:xfrm>
                <a:off x="1207" y="1042"/>
                <a:ext cx="3856" cy="2630"/>
                <a:chOff x="1207" y="1042"/>
                <a:chExt cx="3856" cy="2630"/>
              </a:xfrm>
            </p:grpSpPr>
            <p:grpSp>
              <p:nvGrpSpPr>
                <p:cNvPr id="60463" name="Group 195"/>
                <p:cNvGrpSpPr>
                  <a:grpSpLocks/>
                </p:cNvGrpSpPr>
                <p:nvPr/>
              </p:nvGrpSpPr>
              <p:grpSpPr bwMode="auto">
                <a:xfrm>
                  <a:off x="4821" y="2784"/>
                  <a:ext cx="242" cy="412"/>
                  <a:chOff x="4269" y="3464"/>
                  <a:chExt cx="242" cy="412"/>
                </a:xfrm>
              </p:grpSpPr>
              <p:sp>
                <p:nvSpPr>
                  <p:cNvPr id="60513" name="Text Box 196"/>
                  <p:cNvSpPr txBox="1">
                    <a:spLocks noChangeArrowheads="1"/>
                  </p:cNvSpPr>
                  <p:nvPr/>
                </p:nvSpPr>
                <p:spPr bwMode="auto">
                  <a:xfrm>
                    <a:off x="4269" y="354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sym typeface="Symbol" pitchFamily="18" charset="2"/>
                      </a:rPr>
                      <a:t></a:t>
                    </a:r>
                    <a:r>
                      <a:rPr lang="en-US" altLang="zh-CN" sz="2800">
                        <a:latin typeface="Times New Roman" pitchFamily="18" charset="0"/>
                        <a:ea typeface="宋体" pitchFamily="2" charset="-122"/>
                      </a:rPr>
                      <a:t> </a:t>
                    </a:r>
                    <a:endParaRPr lang="en-US" altLang="zh-CN" sz="2000">
                      <a:latin typeface="Times New Roman" pitchFamily="18" charset="0"/>
                      <a:ea typeface="宋体" pitchFamily="2" charset="-122"/>
                    </a:endParaRPr>
                  </a:p>
                </p:txBody>
              </p:sp>
              <p:sp>
                <p:nvSpPr>
                  <p:cNvPr id="60514" name="Line 197"/>
                  <p:cNvSpPr>
                    <a:spLocks noChangeShapeType="1"/>
                  </p:cNvSpPr>
                  <p:nvPr/>
                </p:nvSpPr>
                <p:spPr bwMode="auto">
                  <a:xfrm>
                    <a:off x="4354" y="3464"/>
                    <a:ext cx="0" cy="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64" name="Group 198"/>
                <p:cNvGrpSpPr>
                  <a:grpSpLocks/>
                </p:cNvGrpSpPr>
                <p:nvPr/>
              </p:nvGrpSpPr>
              <p:grpSpPr bwMode="auto">
                <a:xfrm>
                  <a:off x="3446" y="3010"/>
                  <a:ext cx="426" cy="662"/>
                  <a:chOff x="3446" y="3010"/>
                  <a:chExt cx="426" cy="662"/>
                </a:xfrm>
              </p:grpSpPr>
              <p:grpSp>
                <p:nvGrpSpPr>
                  <p:cNvPr id="60509" name="Group 199"/>
                  <p:cNvGrpSpPr>
                    <a:grpSpLocks/>
                  </p:cNvGrpSpPr>
                  <p:nvPr/>
                </p:nvGrpSpPr>
                <p:grpSpPr bwMode="auto">
                  <a:xfrm>
                    <a:off x="3446" y="3237"/>
                    <a:ext cx="426" cy="435"/>
                    <a:chOff x="3207" y="2925"/>
                    <a:chExt cx="426" cy="435"/>
                  </a:xfrm>
                </p:grpSpPr>
                <p:sp>
                  <p:nvSpPr>
                    <p:cNvPr id="60511" name="Text Box 200"/>
                    <p:cNvSpPr txBox="1">
                      <a:spLocks noChangeArrowheads="1"/>
                    </p:cNvSpPr>
                    <p:nvPr/>
                  </p:nvSpPr>
                  <p:spPr bwMode="auto">
                    <a:xfrm>
                      <a:off x="3207" y="3110"/>
                      <a:ext cx="4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digit</a:t>
                      </a:r>
                    </a:p>
                  </p:txBody>
                </p:sp>
                <p:sp>
                  <p:nvSpPr>
                    <p:cNvPr id="60512" name="Line 201"/>
                    <p:cNvSpPr>
                      <a:spLocks noChangeShapeType="1"/>
                    </p:cNvSpPr>
                    <p:nvPr/>
                  </p:nvSpPr>
                  <p:spPr bwMode="auto">
                    <a:xfrm>
                      <a:off x="3447" y="2925"/>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510" name="Text Box 202"/>
                  <p:cNvSpPr txBox="1">
                    <a:spLocks noChangeArrowheads="1"/>
                  </p:cNvSpPr>
                  <p:nvPr/>
                </p:nvSpPr>
                <p:spPr bwMode="auto">
                  <a:xfrm>
                    <a:off x="3592" y="3010"/>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latin typeface="Times New Roman" pitchFamily="18" charset="0"/>
                        <a:ea typeface="宋体" pitchFamily="2" charset="-122"/>
                      </a:rPr>
                      <a:t>F</a:t>
                    </a:r>
                  </a:p>
                </p:txBody>
              </p:sp>
            </p:grpSp>
            <p:grpSp>
              <p:nvGrpSpPr>
                <p:cNvPr id="60465" name="Group 203"/>
                <p:cNvGrpSpPr>
                  <a:grpSpLocks/>
                </p:cNvGrpSpPr>
                <p:nvPr/>
              </p:nvGrpSpPr>
              <p:grpSpPr bwMode="auto">
                <a:xfrm>
                  <a:off x="4282" y="3010"/>
                  <a:ext cx="271" cy="639"/>
                  <a:chOff x="4184" y="3010"/>
                  <a:chExt cx="271" cy="639"/>
                </a:xfrm>
              </p:grpSpPr>
              <p:sp>
                <p:nvSpPr>
                  <p:cNvPr id="60505" name="Text Box 204"/>
                  <p:cNvSpPr txBox="1">
                    <a:spLocks noChangeArrowheads="1"/>
                  </p:cNvSpPr>
                  <p:nvPr/>
                </p:nvSpPr>
                <p:spPr bwMode="auto">
                  <a:xfrm>
                    <a:off x="4184" y="301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latin typeface="Times New Roman" pitchFamily="18" charset="0"/>
                        <a:ea typeface="宋体" pitchFamily="2" charset="-122"/>
                      </a:rPr>
                      <a:t>N</a:t>
                    </a:r>
                  </a:p>
                </p:txBody>
              </p:sp>
              <p:grpSp>
                <p:nvGrpSpPr>
                  <p:cNvPr id="60506" name="Group 205"/>
                  <p:cNvGrpSpPr>
                    <a:grpSpLocks/>
                  </p:cNvGrpSpPr>
                  <p:nvPr/>
                </p:nvGrpSpPr>
                <p:grpSpPr bwMode="auto">
                  <a:xfrm>
                    <a:off x="4213" y="3237"/>
                    <a:ext cx="242" cy="412"/>
                    <a:chOff x="4269" y="3464"/>
                    <a:chExt cx="242" cy="412"/>
                  </a:xfrm>
                </p:grpSpPr>
                <p:sp>
                  <p:nvSpPr>
                    <p:cNvPr id="60507" name="Text Box 206"/>
                    <p:cNvSpPr txBox="1">
                      <a:spLocks noChangeArrowheads="1"/>
                    </p:cNvSpPr>
                    <p:nvPr/>
                  </p:nvSpPr>
                  <p:spPr bwMode="auto">
                    <a:xfrm>
                      <a:off x="4269" y="354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sym typeface="Symbol" pitchFamily="18" charset="2"/>
                        </a:rPr>
                        <a:t></a:t>
                      </a:r>
                      <a:r>
                        <a:rPr lang="en-US" altLang="zh-CN" sz="2800">
                          <a:latin typeface="Times New Roman" pitchFamily="18" charset="0"/>
                          <a:ea typeface="宋体" pitchFamily="2" charset="-122"/>
                        </a:rPr>
                        <a:t> </a:t>
                      </a:r>
                      <a:endParaRPr lang="en-US" altLang="zh-CN" sz="2000">
                        <a:latin typeface="Times New Roman" pitchFamily="18" charset="0"/>
                        <a:ea typeface="宋体" pitchFamily="2" charset="-122"/>
                      </a:endParaRPr>
                    </a:p>
                  </p:txBody>
                </p:sp>
                <p:sp>
                  <p:nvSpPr>
                    <p:cNvPr id="60508" name="Line 207"/>
                    <p:cNvSpPr>
                      <a:spLocks noChangeShapeType="1"/>
                    </p:cNvSpPr>
                    <p:nvPr/>
                  </p:nvSpPr>
                  <p:spPr bwMode="auto">
                    <a:xfrm>
                      <a:off x="4354" y="3464"/>
                      <a:ext cx="0" cy="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0466" name="Group 208"/>
                <p:cNvGrpSpPr>
                  <a:grpSpLocks/>
                </p:cNvGrpSpPr>
                <p:nvPr/>
              </p:nvGrpSpPr>
              <p:grpSpPr bwMode="auto">
                <a:xfrm>
                  <a:off x="1207" y="1042"/>
                  <a:ext cx="3819" cy="2551"/>
                  <a:chOff x="1207" y="1042"/>
                  <a:chExt cx="3819" cy="2551"/>
                </a:xfrm>
              </p:grpSpPr>
              <p:sp>
                <p:nvSpPr>
                  <p:cNvPr id="60467" name="Text Box 209"/>
                  <p:cNvSpPr txBox="1">
                    <a:spLocks noChangeArrowheads="1"/>
                  </p:cNvSpPr>
                  <p:nvPr/>
                </p:nvSpPr>
                <p:spPr bwMode="auto">
                  <a:xfrm>
                    <a:off x="1859" y="2925"/>
                    <a:ext cx="12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 *   F                  N</a:t>
                    </a:r>
                  </a:p>
                </p:txBody>
              </p:sp>
              <p:grpSp>
                <p:nvGrpSpPr>
                  <p:cNvPr id="60468" name="Group 210"/>
                  <p:cNvGrpSpPr>
                    <a:grpSpLocks/>
                  </p:cNvGrpSpPr>
                  <p:nvPr/>
                </p:nvGrpSpPr>
                <p:grpSpPr bwMode="auto">
                  <a:xfrm>
                    <a:off x="1207" y="1042"/>
                    <a:ext cx="3819" cy="2551"/>
                    <a:chOff x="1207" y="1042"/>
                    <a:chExt cx="3819" cy="2551"/>
                  </a:xfrm>
                </p:grpSpPr>
                <p:grpSp>
                  <p:nvGrpSpPr>
                    <p:cNvPr id="60469" name="Group 211"/>
                    <p:cNvGrpSpPr>
                      <a:grpSpLocks/>
                    </p:cNvGrpSpPr>
                    <p:nvPr/>
                  </p:nvGrpSpPr>
                  <p:grpSpPr bwMode="auto">
                    <a:xfrm>
                      <a:off x="2030" y="2642"/>
                      <a:ext cx="1008" cy="336"/>
                      <a:chOff x="3312" y="1680"/>
                      <a:chExt cx="1008" cy="336"/>
                    </a:xfrm>
                  </p:grpSpPr>
                  <p:sp>
                    <p:nvSpPr>
                      <p:cNvPr id="60502" name="Line 212"/>
                      <p:cNvSpPr>
                        <a:spLocks noChangeShapeType="1"/>
                      </p:cNvSpPr>
                      <p:nvPr/>
                    </p:nvSpPr>
                    <p:spPr bwMode="auto">
                      <a:xfrm flipH="1">
                        <a:off x="3312" y="1680"/>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3" name="Line 213"/>
                      <p:cNvSpPr>
                        <a:spLocks noChangeShapeType="1"/>
                      </p:cNvSpPr>
                      <p:nvPr/>
                    </p:nvSpPr>
                    <p:spPr bwMode="auto">
                      <a:xfrm>
                        <a:off x="3504" y="1680"/>
                        <a:ext cx="81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4" name="Line 214"/>
                      <p:cNvSpPr>
                        <a:spLocks noChangeShapeType="1"/>
                      </p:cNvSpPr>
                      <p:nvPr/>
                    </p:nvSpPr>
                    <p:spPr bwMode="auto">
                      <a:xfrm>
                        <a:off x="3504"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70" name="Group 215"/>
                    <p:cNvGrpSpPr>
                      <a:grpSpLocks/>
                    </p:cNvGrpSpPr>
                    <p:nvPr/>
                  </p:nvGrpSpPr>
                  <p:grpSpPr bwMode="auto">
                    <a:xfrm>
                      <a:off x="2950" y="3181"/>
                      <a:ext cx="242" cy="412"/>
                      <a:chOff x="4269" y="3464"/>
                      <a:chExt cx="242" cy="412"/>
                    </a:xfrm>
                  </p:grpSpPr>
                  <p:sp>
                    <p:nvSpPr>
                      <p:cNvPr id="60500" name="Text Box 216"/>
                      <p:cNvSpPr txBox="1">
                        <a:spLocks noChangeArrowheads="1"/>
                      </p:cNvSpPr>
                      <p:nvPr/>
                    </p:nvSpPr>
                    <p:spPr bwMode="auto">
                      <a:xfrm>
                        <a:off x="4269" y="3549"/>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sym typeface="Symbol" pitchFamily="18" charset="2"/>
                          </a:rPr>
                          <a:t></a:t>
                        </a:r>
                        <a:r>
                          <a:rPr lang="en-US" altLang="zh-CN" sz="2800">
                            <a:latin typeface="Times New Roman" pitchFamily="18" charset="0"/>
                            <a:ea typeface="宋体" pitchFamily="2" charset="-122"/>
                          </a:rPr>
                          <a:t> </a:t>
                        </a:r>
                        <a:endParaRPr lang="en-US" altLang="zh-CN" sz="2000">
                          <a:latin typeface="Times New Roman" pitchFamily="18" charset="0"/>
                          <a:ea typeface="宋体" pitchFamily="2" charset="-122"/>
                        </a:endParaRPr>
                      </a:p>
                    </p:txBody>
                  </p:sp>
                  <p:sp>
                    <p:nvSpPr>
                      <p:cNvPr id="60501" name="Line 217"/>
                      <p:cNvSpPr>
                        <a:spLocks noChangeShapeType="1"/>
                      </p:cNvSpPr>
                      <p:nvPr/>
                    </p:nvSpPr>
                    <p:spPr bwMode="auto">
                      <a:xfrm>
                        <a:off x="4354" y="3464"/>
                        <a:ext cx="0" cy="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71" name="Group 218"/>
                    <p:cNvGrpSpPr>
                      <a:grpSpLocks/>
                    </p:cNvGrpSpPr>
                    <p:nvPr/>
                  </p:nvGrpSpPr>
                  <p:grpSpPr bwMode="auto">
                    <a:xfrm>
                      <a:off x="1207" y="1042"/>
                      <a:ext cx="3819" cy="2035"/>
                      <a:chOff x="1207" y="1042"/>
                      <a:chExt cx="3819" cy="2035"/>
                    </a:xfrm>
                  </p:grpSpPr>
                  <p:grpSp>
                    <p:nvGrpSpPr>
                      <p:cNvPr id="60475" name="Group 219"/>
                      <p:cNvGrpSpPr>
                        <a:grpSpLocks/>
                      </p:cNvGrpSpPr>
                      <p:nvPr/>
                    </p:nvGrpSpPr>
                    <p:grpSpPr bwMode="auto">
                      <a:xfrm>
                        <a:off x="1207" y="2415"/>
                        <a:ext cx="426" cy="662"/>
                        <a:chOff x="1746" y="2500"/>
                        <a:chExt cx="426" cy="662"/>
                      </a:xfrm>
                    </p:grpSpPr>
                    <p:grpSp>
                      <p:nvGrpSpPr>
                        <p:cNvPr id="60496" name="Group 220"/>
                        <p:cNvGrpSpPr>
                          <a:grpSpLocks/>
                        </p:cNvGrpSpPr>
                        <p:nvPr/>
                      </p:nvGrpSpPr>
                      <p:grpSpPr bwMode="auto">
                        <a:xfrm>
                          <a:off x="1746" y="2727"/>
                          <a:ext cx="426" cy="435"/>
                          <a:chOff x="3207" y="2925"/>
                          <a:chExt cx="426" cy="435"/>
                        </a:xfrm>
                      </p:grpSpPr>
                      <p:sp>
                        <p:nvSpPr>
                          <p:cNvPr id="60498" name="Text Box 221"/>
                          <p:cNvSpPr txBox="1">
                            <a:spLocks noChangeArrowheads="1"/>
                          </p:cNvSpPr>
                          <p:nvPr/>
                        </p:nvSpPr>
                        <p:spPr bwMode="auto">
                          <a:xfrm>
                            <a:off x="3207" y="3110"/>
                            <a:ext cx="4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digit</a:t>
                            </a:r>
                          </a:p>
                        </p:txBody>
                      </p:sp>
                      <p:sp>
                        <p:nvSpPr>
                          <p:cNvPr id="60499" name="Line 222"/>
                          <p:cNvSpPr>
                            <a:spLocks noChangeShapeType="1"/>
                          </p:cNvSpPr>
                          <p:nvPr/>
                        </p:nvSpPr>
                        <p:spPr bwMode="auto">
                          <a:xfrm>
                            <a:off x="3447" y="2925"/>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97" name="Text Box 223"/>
                        <p:cNvSpPr txBox="1">
                          <a:spLocks noChangeArrowheads="1"/>
                        </p:cNvSpPr>
                        <p:nvPr/>
                      </p:nvSpPr>
                      <p:spPr bwMode="auto">
                        <a:xfrm>
                          <a:off x="1892" y="2500"/>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latin typeface="Times New Roman" pitchFamily="18" charset="0"/>
                              <a:ea typeface="宋体" pitchFamily="2" charset="-122"/>
                            </a:rPr>
                            <a:t>F</a:t>
                          </a:r>
                        </a:p>
                      </p:txBody>
                    </p:sp>
                  </p:grpSp>
                  <p:grpSp>
                    <p:nvGrpSpPr>
                      <p:cNvPr id="60476" name="Group 224"/>
                      <p:cNvGrpSpPr>
                        <a:grpSpLocks/>
                      </p:cNvGrpSpPr>
                      <p:nvPr/>
                    </p:nvGrpSpPr>
                    <p:grpSpPr bwMode="auto">
                      <a:xfrm>
                        <a:off x="1463" y="1042"/>
                        <a:ext cx="3563" cy="1742"/>
                        <a:chOff x="1463" y="1042"/>
                        <a:chExt cx="3563" cy="1742"/>
                      </a:xfrm>
                    </p:grpSpPr>
                    <p:sp>
                      <p:nvSpPr>
                        <p:cNvPr id="60477" name="Text Box 225"/>
                        <p:cNvSpPr txBox="1">
                          <a:spLocks noChangeArrowheads="1"/>
                        </p:cNvSpPr>
                        <p:nvPr/>
                      </p:nvSpPr>
                      <p:spPr bwMode="auto">
                        <a:xfrm>
                          <a:off x="3861" y="1962"/>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M</a:t>
                          </a:r>
                        </a:p>
                      </p:txBody>
                    </p:sp>
                    <p:sp>
                      <p:nvSpPr>
                        <p:cNvPr id="60478" name="Text Box 226"/>
                        <p:cNvSpPr txBox="1">
                          <a:spLocks noChangeArrowheads="1"/>
                        </p:cNvSpPr>
                        <p:nvPr/>
                      </p:nvSpPr>
                      <p:spPr bwMode="auto">
                        <a:xfrm>
                          <a:off x="3561" y="2534"/>
                          <a:ext cx="14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 +    T                    M</a:t>
                          </a:r>
                        </a:p>
                      </p:txBody>
                    </p:sp>
                    <p:grpSp>
                      <p:nvGrpSpPr>
                        <p:cNvPr id="60479" name="Group 227"/>
                        <p:cNvGrpSpPr>
                          <a:grpSpLocks/>
                        </p:cNvGrpSpPr>
                        <p:nvPr/>
                      </p:nvGrpSpPr>
                      <p:grpSpPr bwMode="auto">
                        <a:xfrm>
                          <a:off x="3789" y="2208"/>
                          <a:ext cx="1008" cy="336"/>
                          <a:chOff x="3312" y="1680"/>
                          <a:chExt cx="1008" cy="336"/>
                        </a:xfrm>
                      </p:grpSpPr>
                      <p:sp>
                        <p:nvSpPr>
                          <p:cNvPr id="60493" name="Line 228"/>
                          <p:cNvSpPr>
                            <a:spLocks noChangeShapeType="1"/>
                          </p:cNvSpPr>
                          <p:nvPr/>
                        </p:nvSpPr>
                        <p:spPr bwMode="auto">
                          <a:xfrm flipH="1">
                            <a:off x="3312" y="1680"/>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4" name="Line 229"/>
                          <p:cNvSpPr>
                            <a:spLocks noChangeShapeType="1"/>
                          </p:cNvSpPr>
                          <p:nvPr/>
                        </p:nvSpPr>
                        <p:spPr bwMode="auto">
                          <a:xfrm>
                            <a:off x="3504" y="1680"/>
                            <a:ext cx="81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5" name="Line 230"/>
                          <p:cNvSpPr>
                            <a:spLocks noChangeShapeType="1"/>
                          </p:cNvSpPr>
                          <p:nvPr/>
                        </p:nvSpPr>
                        <p:spPr bwMode="auto">
                          <a:xfrm>
                            <a:off x="3504"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80" name="Group 231"/>
                        <p:cNvGrpSpPr>
                          <a:grpSpLocks/>
                        </p:cNvGrpSpPr>
                        <p:nvPr/>
                      </p:nvGrpSpPr>
                      <p:grpSpPr bwMode="auto">
                        <a:xfrm>
                          <a:off x="1463" y="1042"/>
                          <a:ext cx="2494" cy="1402"/>
                          <a:chOff x="1463" y="1042"/>
                          <a:chExt cx="2494" cy="1402"/>
                        </a:xfrm>
                      </p:grpSpPr>
                      <p:grpSp>
                        <p:nvGrpSpPr>
                          <p:cNvPr id="60481" name="Group 232"/>
                          <p:cNvGrpSpPr>
                            <a:grpSpLocks/>
                          </p:cNvGrpSpPr>
                          <p:nvPr/>
                        </p:nvGrpSpPr>
                        <p:grpSpPr bwMode="auto">
                          <a:xfrm>
                            <a:off x="1803" y="1042"/>
                            <a:ext cx="2154" cy="926"/>
                            <a:chOff x="1803" y="1042"/>
                            <a:chExt cx="2154" cy="926"/>
                          </a:xfrm>
                        </p:grpSpPr>
                        <p:grpSp>
                          <p:nvGrpSpPr>
                            <p:cNvPr id="60486" name="Group 233"/>
                            <p:cNvGrpSpPr>
                              <a:grpSpLocks/>
                            </p:cNvGrpSpPr>
                            <p:nvPr/>
                          </p:nvGrpSpPr>
                          <p:grpSpPr bwMode="auto">
                            <a:xfrm>
                              <a:off x="1803" y="1680"/>
                              <a:ext cx="2154" cy="288"/>
                              <a:chOff x="2736" y="1152"/>
                              <a:chExt cx="672" cy="384"/>
                            </a:xfrm>
                          </p:grpSpPr>
                          <p:sp>
                            <p:nvSpPr>
                              <p:cNvPr id="60491" name="Line 234"/>
                              <p:cNvSpPr>
                                <a:spLocks noChangeShapeType="1"/>
                              </p:cNvSpPr>
                              <p:nvPr/>
                            </p:nvSpPr>
                            <p:spPr bwMode="auto">
                              <a:xfrm flipH="1">
                                <a:off x="2736" y="1152"/>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2" name="Line 235"/>
                              <p:cNvSpPr>
                                <a:spLocks noChangeShapeType="1"/>
                              </p:cNvSpPr>
                              <p:nvPr/>
                            </p:nvSpPr>
                            <p:spPr bwMode="auto">
                              <a:xfrm>
                                <a:off x="3072" y="1152"/>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87" name="Group 236"/>
                            <p:cNvGrpSpPr>
                              <a:grpSpLocks/>
                            </p:cNvGrpSpPr>
                            <p:nvPr/>
                          </p:nvGrpSpPr>
                          <p:grpSpPr bwMode="auto">
                            <a:xfrm>
                              <a:off x="2784" y="1042"/>
                              <a:ext cx="238" cy="664"/>
                              <a:chOff x="2714" y="1026"/>
                              <a:chExt cx="238" cy="664"/>
                            </a:xfrm>
                          </p:grpSpPr>
                          <p:sp>
                            <p:nvSpPr>
                              <p:cNvPr id="60488" name="Text Box 237"/>
                              <p:cNvSpPr txBox="1">
                                <a:spLocks noChangeArrowheads="1"/>
                              </p:cNvSpPr>
                              <p:nvPr/>
                            </p:nvSpPr>
                            <p:spPr bwMode="auto">
                              <a:xfrm>
                                <a:off x="2729" y="1440"/>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latin typeface="Times New Roman" pitchFamily="18" charset="0"/>
                                    <a:ea typeface="宋体" pitchFamily="2" charset="-122"/>
                                  </a:rPr>
                                  <a:t>E</a:t>
                                </a:r>
                              </a:p>
                            </p:txBody>
                          </p:sp>
                          <p:sp>
                            <p:nvSpPr>
                              <p:cNvPr id="60489" name="Text Box 238"/>
                              <p:cNvSpPr txBox="1">
                                <a:spLocks noChangeArrowheads="1"/>
                              </p:cNvSpPr>
                              <p:nvPr/>
                            </p:nvSpPr>
                            <p:spPr bwMode="auto">
                              <a:xfrm>
                                <a:off x="2714" y="1026"/>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latin typeface="Times New Roman" pitchFamily="18" charset="0"/>
                                    <a:ea typeface="宋体" pitchFamily="2" charset="-122"/>
                                  </a:rPr>
                                  <a:t>L</a:t>
                                </a:r>
                              </a:p>
                            </p:txBody>
                          </p:sp>
                          <p:sp>
                            <p:nvSpPr>
                              <p:cNvPr id="60490" name="Line 239"/>
                              <p:cNvSpPr>
                                <a:spLocks noChangeShapeType="1"/>
                              </p:cNvSpPr>
                              <p:nvPr/>
                            </p:nvSpPr>
                            <p:spPr bwMode="auto">
                              <a:xfrm>
                                <a:off x="2823" y="1281"/>
                                <a:ext cx="0"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0482" name="Group 240"/>
                          <p:cNvGrpSpPr>
                            <a:grpSpLocks/>
                          </p:cNvGrpSpPr>
                          <p:nvPr/>
                        </p:nvGrpSpPr>
                        <p:grpSpPr bwMode="auto">
                          <a:xfrm>
                            <a:off x="1463" y="2160"/>
                            <a:ext cx="765" cy="284"/>
                            <a:chOff x="3170" y="2755"/>
                            <a:chExt cx="475" cy="341"/>
                          </a:xfrm>
                        </p:grpSpPr>
                        <p:sp>
                          <p:nvSpPr>
                            <p:cNvPr id="60484" name="Line 241"/>
                            <p:cNvSpPr>
                              <a:spLocks noChangeShapeType="1"/>
                            </p:cNvSpPr>
                            <p:nvPr/>
                          </p:nvSpPr>
                          <p:spPr bwMode="auto">
                            <a:xfrm flipH="1">
                              <a:off x="3170" y="2755"/>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5" name="Line 242"/>
                            <p:cNvSpPr>
                              <a:spLocks noChangeShapeType="1"/>
                            </p:cNvSpPr>
                            <p:nvPr/>
                          </p:nvSpPr>
                          <p:spPr bwMode="auto">
                            <a:xfrm>
                              <a:off x="3362" y="2755"/>
                              <a:ext cx="283" cy="3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83" name="Text Box 243"/>
                          <p:cNvSpPr txBox="1">
                            <a:spLocks noChangeArrowheads="1"/>
                          </p:cNvSpPr>
                          <p:nvPr/>
                        </p:nvSpPr>
                        <p:spPr bwMode="auto">
                          <a:xfrm>
                            <a:off x="1665" y="1933"/>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T</a:t>
                            </a:r>
                          </a:p>
                        </p:txBody>
                      </p:sp>
                    </p:grpSp>
                  </p:grpSp>
                </p:grpSp>
                <p:grpSp>
                  <p:nvGrpSpPr>
                    <p:cNvPr id="60472" name="Group 244"/>
                    <p:cNvGrpSpPr>
                      <a:grpSpLocks/>
                    </p:cNvGrpSpPr>
                    <p:nvPr/>
                  </p:nvGrpSpPr>
                  <p:grpSpPr bwMode="auto">
                    <a:xfrm>
                      <a:off x="1973" y="3152"/>
                      <a:ext cx="426" cy="435"/>
                      <a:chOff x="3207" y="2925"/>
                      <a:chExt cx="426" cy="435"/>
                    </a:xfrm>
                  </p:grpSpPr>
                  <p:sp>
                    <p:nvSpPr>
                      <p:cNvPr id="60473" name="Text Box 245"/>
                      <p:cNvSpPr txBox="1">
                        <a:spLocks noChangeArrowheads="1"/>
                      </p:cNvSpPr>
                      <p:nvPr/>
                    </p:nvSpPr>
                    <p:spPr bwMode="auto">
                      <a:xfrm>
                        <a:off x="3207" y="3110"/>
                        <a:ext cx="4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digit</a:t>
                        </a:r>
                      </a:p>
                    </p:txBody>
                  </p:sp>
                  <p:sp>
                    <p:nvSpPr>
                      <p:cNvPr id="60474" name="Line 246"/>
                      <p:cNvSpPr>
                        <a:spLocks noChangeShapeType="1"/>
                      </p:cNvSpPr>
                      <p:nvPr/>
                    </p:nvSpPr>
                    <p:spPr bwMode="auto">
                      <a:xfrm>
                        <a:off x="3447" y="2925"/>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grpSp>
      <p:sp>
        <p:nvSpPr>
          <p:cNvPr id="275703" name="Text Box 247"/>
          <p:cNvSpPr txBox="1">
            <a:spLocks noChangeArrowheads="1"/>
          </p:cNvSpPr>
          <p:nvPr/>
        </p:nvSpPr>
        <p:spPr bwMode="auto">
          <a:xfrm>
            <a:off x="2870200" y="2911475"/>
            <a:ext cx="58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val</a:t>
            </a:r>
          </a:p>
          <a:p>
            <a:pPr algn="ctr" eaLnBrk="1" hangingPunct="1"/>
            <a:r>
              <a:rPr lang="en-US" altLang="zh-CN" sz="2000">
                <a:solidFill>
                  <a:srgbClr val="0000FF"/>
                </a:solidFill>
                <a:latin typeface="Times New Roman" pitchFamily="18" charset="0"/>
                <a:ea typeface="宋体" pitchFamily="2" charset="-122"/>
              </a:rPr>
              <a:t>=3</a:t>
            </a:r>
          </a:p>
        </p:txBody>
      </p:sp>
      <p:sp>
        <p:nvSpPr>
          <p:cNvPr id="275704" name="Text Box 248"/>
          <p:cNvSpPr txBox="1">
            <a:spLocks noChangeArrowheads="1"/>
          </p:cNvSpPr>
          <p:nvPr/>
        </p:nvSpPr>
        <p:spPr bwMode="auto">
          <a:xfrm>
            <a:off x="2960688" y="3582988"/>
            <a:ext cx="58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val</a:t>
            </a:r>
          </a:p>
          <a:p>
            <a:pPr algn="ctr" eaLnBrk="1" hangingPunct="1"/>
            <a:r>
              <a:rPr lang="en-US" altLang="zh-CN" sz="2000">
                <a:solidFill>
                  <a:srgbClr val="0000FF"/>
                </a:solidFill>
                <a:latin typeface="Times New Roman" pitchFamily="18" charset="0"/>
                <a:ea typeface="宋体" pitchFamily="2" charset="-122"/>
              </a:rPr>
              <a:t>=3</a:t>
            </a:r>
          </a:p>
        </p:txBody>
      </p:sp>
      <p:sp>
        <p:nvSpPr>
          <p:cNvPr id="275705" name="Text Box 249"/>
          <p:cNvSpPr txBox="1">
            <a:spLocks noChangeArrowheads="1"/>
          </p:cNvSpPr>
          <p:nvPr/>
        </p:nvSpPr>
        <p:spPr bwMode="auto">
          <a:xfrm>
            <a:off x="4624388" y="3717925"/>
            <a:ext cx="728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FF3300"/>
                </a:solidFill>
                <a:latin typeface="Times New Roman" pitchFamily="18" charset="0"/>
                <a:ea typeface="宋体" pitchFamily="2" charset="-122"/>
              </a:rPr>
              <a:t>.</a:t>
            </a:r>
            <a:r>
              <a:rPr lang="en-US" altLang="zh-CN" sz="2000">
                <a:solidFill>
                  <a:srgbClr val="FF3300"/>
                </a:solidFill>
                <a:latin typeface="Times New Roman" pitchFamily="18" charset="0"/>
                <a:ea typeface="宋体" pitchFamily="2" charset="-122"/>
              </a:rPr>
              <a:t>i=15</a:t>
            </a:r>
          </a:p>
        </p:txBody>
      </p:sp>
      <p:sp>
        <p:nvSpPr>
          <p:cNvPr id="275706" name="Text Box 250"/>
          <p:cNvSpPr txBox="1">
            <a:spLocks noChangeArrowheads="1"/>
          </p:cNvSpPr>
          <p:nvPr/>
        </p:nvSpPr>
        <p:spPr bwMode="auto">
          <a:xfrm>
            <a:off x="4219575" y="4392613"/>
            <a:ext cx="58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val</a:t>
            </a:r>
          </a:p>
          <a:p>
            <a:pPr algn="ctr" eaLnBrk="1" hangingPunct="1"/>
            <a:r>
              <a:rPr lang="en-US" altLang="zh-CN" sz="2000">
                <a:solidFill>
                  <a:srgbClr val="0000FF"/>
                </a:solidFill>
                <a:latin typeface="Times New Roman" pitchFamily="18" charset="0"/>
                <a:ea typeface="宋体" pitchFamily="2" charset="-122"/>
              </a:rPr>
              <a:t>=5</a:t>
            </a:r>
          </a:p>
        </p:txBody>
      </p:sp>
      <p:sp>
        <p:nvSpPr>
          <p:cNvPr id="275707" name="Text Box 251"/>
          <p:cNvSpPr txBox="1">
            <a:spLocks noChangeArrowheads="1"/>
          </p:cNvSpPr>
          <p:nvPr/>
        </p:nvSpPr>
        <p:spPr bwMode="auto">
          <a:xfrm>
            <a:off x="4084638" y="3762375"/>
            <a:ext cx="58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dirty="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val</a:t>
            </a:r>
            <a:endParaRPr lang="en-US" altLang="zh-CN" sz="2000" dirty="0">
              <a:solidFill>
                <a:srgbClr val="0000FF"/>
              </a:solidFill>
              <a:latin typeface="Times New Roman" pitchFamily="18" charset="0"/>
              <a:ea typeface="宋体" pitchFamily="2" charset="-122"/>
            </a:endParaRPr>
          </a:p>
          <a:p>
            <a:pPr algn="ctr" eaLnBrk="1" hangingPunct="1"/>
            <a:r>
              <a:rPr lang="en-US" altLang="zh-CN" sz="2000" dirty="0">
                <a:solidFill>
                  <a:srgbClr val="0000FF"/>
                </a:solidFill>
                <a:latin typeface="Times New Roman" pitchFamily="18" charset="0"/>
                <a:ea typeface="宋体" pitchFamily="2" charset="-122"/>
              </a:rPr>
              <a:t>=5</a:t>
            </a:r>
          </a:p>
        </p:txBody>
      </p:sp>
      <p:sp>
        <p:nvSpPr>
          <p:cNvPr id="275708" name="Text Box 252"/>
          <p:cNvSpPr txBox="1">
            <a:spLocks noChangeArrowheads="1"/>
          </p:cNvSpPr>
          <p:nvPr/>
        </p:nvSpPr>
        <p:spPr bwMode="auto">
          <a:xfrm>
            <a:off x="6424613" y="3852863"/>
            <a:ext cx="58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val</a:t>
            </a:r>
          </a:p>
          <a:p>
            <a:pPr algn="ctr" eaLnBrk="1" hangingPunct="1"/>
            <a:r>
              <a:rPr lang="en-US" altLang="zh-CN" sz="2000">
                <a:solidFill>
                  <a:srgbClr val="0000FF"/>
                </a:solidFill>
                <a:latin typeface="Times New Roman" pitchFamily="18" charset="0"/>
                <a:ea typeface="宋体" pitchFamily="2" charset="-122"/>
              </a:rPr>
              <a:t>=4</a:t>
            </a:r>
          </a:p>
        </p:txBody>
      </p:sp>
      <p:sp>
        <p:nvSpPr>
          <p:cNvPr id="275709" name="Text Box 253"/>
          <p:cNvSpPr txBox="1">
            <a:spLocks noChangeArrowheads="1"/>
          </p:cNvSpPr>
          <p:nvPr/>
        </p:nvSpPr>
        <p:spPr bwMode="auto">
          <a:xfrm>
            <a:off x="6561138" y="4486275"/>
            <a:ext cx="58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val</a:t>
            </a:r>
          </a:p>
          <a:p>
            <a:pPr algn="ctr" eaLnBrk="1" hangingPunct="1"/>
            <a:r>
              <a:rPr lang="en-US" altLang="zh-CN" sz="2000">
                <a:solidFill>
                  <a:srgbClr val="0000FF"/>
                </a:solidFill>
                <a:latin typeface="Times New Roman" pitchFamily="18" charset="0"/>
                <a:ea typeface="宋体" pitchFamily="2" charset="-122"/>
              </a:rPr>
              <a:t>=4</a:t>
            </a:r>
          </a:p>
        </p:txBody>
      </p:sp>
      <p:sp>
        <p:nvSpPr>
          <p:cNvPr id="275710" name="Text Box 254"/>
          <p:cNvSpPr txBox="1">
            <a:spLocks noChangeArrowheads="1"/>
          </p:cNvSpPr>
          <p:nvPr/>
        </p:nvSpPr>
        <p:spPr bwMode="auto">
          <a:xfrm>
            <a:off x="6919913" y="3852863"/>
            <a:ext cx="60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i=4</a:t>
            </a:r>
          </a:p>
        </p:txBody>
      </p:sp>
      <p:sp>
        <p:nvSpPr>
          <p:cNvPr id="275711" name="Arc 255"/>
          <p:cNvSpPr>
            <a:spLocks/>
          </p:cNvSpPr>
          <p:nvPr/>
        </p:nvSpPr>
        <p:spPr bwMode="auto">
          <a:xfrm flipH="1" flipV="1">
            <a:off x="6694488" y="3808413"/>
            <a:ext cx="404812" cy="134937"/>
          </a:xfrm>
          <a:custGeom>
            <a:avLst/>
            <a:gdLst>
              <a:gd name="T0" fmla="*/ 35580743 w 43179"/>
              <a:gd name="T1" fmla="*/ 91670 h 21600"/>
              <a:gd name="T2" fmla="*/ 0 w 43179"/>
              <a:gd name="T3" fmla="*/ 213319 h 21600"/>
              <a:gd name="T4" fmla="*/ 17784221 w 43179"/>
              <a:gd name="T5" fmla="*/ 0 h 21600"/>
              <a:gd name="T6" fmla="*/ 0 60000 65536"/>
              <a:gd name="T7" fmla="*/ 0 60000 65536"/>
              <a:gd name="T8" fmla="*/ 0 60000 65536"/>
            </a:gdLst>
            <a:ahLst/>
            <a:cxnLst>
              <a:cxn ang="T6">
                <a:pos x="T0" y="T1"/>
              </a:cxn>
              <a:cxn ang="T7">
                <a:pos x="T2" y="T3"/>
              </a:cxn>
              <a:cxn ang="T8">
                <a:pos x="T4" y="T5"/>
              </a:cxn>
            </a:cxnLst>
            <a:rect l="0" t="0" r="r" b="b"/>
            <a:pathLst>
              <a:path w="43179" h="21600" fill="none" extrusionOk="0">
                <a:moveTo>
                  <a:pt x="43178" y="375"/>
                </a:moveTo>
                <a:cubicBezTo>
                  <a:pt x="42973" y="12156"/>
                  <a:pt x="33364" y="21599"/>
                  <a:pt x="21582" y="21600"/>
                </a:cubicBezTo>
                <a:cubicBezTo>
                  <a:pt x="9993" y="21600"/>
                  <a:pt x="469" y="12454"/>
                  <a:pt x="-1" y="875"/>
                </a:cubicBezTo>
              </a:path>
              <a:path w="43179" h="21600" stroke="0" extrusionOk="0">
                <a:moveTo>
                  <a:pt x="43178" y="375"/>
                </a:moveTo>
                <a:cubicBezTo>
                  <a:pt x="42973" y="12156"/>
                  <a:pt x="33364" y="21599"/>
                  <a:pt x="21582" y="21600"/>
                </a:cubicBezTo>
                <a:cubicBezTo>
                  <a:pt x="9993" y="21600"/>
                  <a:pt x="469" y="12454"/>
                  <a:pt x="-1" y="875"/>
                </a:cubicBezTo>
                <a:lnTo>
                  <a:pt x="21582" y="0"/>
                </a:lnTo>
                <a:lnTo>
                  <a:pt x="43178" y="37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275712" name="Text Box 256"/>
          <p:cNvSpPr txBox="1">
            <a:spLocks noChangeArrowheads="1"/>
          </p:cNvSpPr>
          <p:nvPr/>
        </p:nvSpPr>
        <p:spPr bwMode="auto">
          <a:xfrm>
            <a:off x="7550150" y="3846513"/>
            <a:ext cx="630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s=4</a:t>
            </a:r>
          </a:p>
        </p:txBody>
      </p:sp>
      <p:grpSp>
        <p:nvGrpSpPr>
          <p:cNvPr id="275713" name="Group 257"/>
          <p:cNvGrpSpPr>
            <a:grpSpLocks/>
          </p:cNvGrpSpPr>
          <p:nvPr/>
        </p:nvGrpSpPr>
        <p:grpSpPr bwMode="auto">
          <a:xfrm>
            <a:off x="3814763" y="3357563"/>
            <a:ext cx="1079500" cy="990600"/>
            <a:chOff x="2058" y="2670"/>
            <a:chExt cx="680" cy="624"/>
          </a:xfrm>
        </p:grpSpPr>
        <p:sp>
          <p:nvSpPr>
            <p:cNvPr id="60457" name="Line 258"/>
            <p:cNvSpPr>
              <a:spLocks noChangeShapeType="1"/>
            </p:cNvSpPr>
            <p:nvPr/>
          </p:nvSpPr>
          <p:spPr bwMode="auto">
            <a:xfrm>
              <a:off x="2058" y="2670"/>
              <a:ext cx="624" cy="25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8" name="Arc 259"/>
            <p:cNvSpPr>
              <a:spLocks/>
            </p:cNvSpPr>
            <p:nvPr/>
          </p:nvSpPr>
          <p:spPr bwMode="auto">
            <a:xfrm flipH="1">
              <a:off x="2529" y="3124"/>
              <a:ext cx="209" cy="170"/>
            </a:xfrm>
            <a:custGeom>
              <a:avLst/>
              <a:gdLst>
                <a:gd name="T0" fmla="*/ 0 w 33206"/>
                <a:gd name="T1" fmla="*/ 0 h 21600"/>
                <a:gd name="T2" fmla="*/ 0 w 33206"/>
                <a:gd name="T3" fmla="*/ 0 h 21600"/>
                <a:gd name="T4" fmla="*/ 0 w 33206"/>
                <a:gd name="T5" fmla="*/ 0 h 21600"/>
                <a:gd name="T6" fmla="*/ 0 60000 65536"/>
                <a:gd name="T7" fmla="*/ 0 60000 65536"/>
                <a:gd name="T8" fmla="*/ 0 60000 65536"/>
              </a:gdLst>
              <a:ahLst/>
              <a:cxnLst>
                <a:cxn ang="T6">
                  <a:pos x="T0" y="T1"/>
                </a:cxn>
                <a:cxn ang="T7">
                  <a:pos x="T2" y="T3"/>
                </a:cxn>
                <a:cxn ang="T8">
                  <a:pos x="T4" y="T5"/>
                </a:cxn>
              </a:cxnLst>
              <a:rect l="0" t="0" r="r" b="b"/>
              <a:pathLst>
                <a:path w="33206" h="21600" fill="none" extrusionOk="0">
                  <a:moveTo>
                    <a:pt x="33205" y="18163"/>
                  </a:moveTo>
                  <a:cubicBezTo>
                    <a:pt x="29719" y="20407"/>
                    <a:pt x="25661" y="21599"/>
                    <a:pt x="21516" y="21600"/>
                  </a:cubicBezTo>
                  <a:cubicBezTo>
                    <a:pt x="10323" y="21600"/>
                    <a:pt x="985" y="13050"/>
                    <a:pt x="-1" y="1902"/>
                  </a:cubicBezTo>
                </a:path>
                <a:path w="33206" h="21600" stroke="0" extrusionOk="0">
                  <a:moveTo>
                    <a:pt x="33205" y="18163"/>
                  </a:moveTo>
                  <a:cubicBezTo>
                    <a:pt x="29719" y="20407"/>
                    <a:pt x="25661" y="21599"/>
                    <a:pt x="21516" y="21600"/>
                  </a:cubicBezTo>
                  <a:cubicBezTo>
                    <a:pt x="10323" y="21600"/>
                    <a:pt x="985" y="13050"/>
                    <a:pt x="-1" y="1902"/>
                  </a:cubicBezTo>
                  <a:lnTo>
                    <a:pt x="21516" y="0"/>
                  </a:lnTo>
                  <a:lnTo>
                    <a:pt x="33205" y="18163"/>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716" name="Arc 260"/>
          <p:cNvSpPr>
            <a:spLocks/>
          </p:cNvSpPr>
          <p:nvPr/>
        </p:nvSpPr>
        <p:spPr bwMode="auto">
          <a:xfrm flipH="1">
            <a:off x="7145338" y="4257675"/>
            <a:ext cx="719137" cy="180975"/>
          </a:xfrm>
          <a:custGeom>
            <a:avLst/>
            <a:gdLst>
              <a:gd name="T0" fmla="*/ 199475586 w 43179"/>
              <a:gd name="T1" fmla="*/ 221125 h 21600"/>
              <a:gd name="T2" fmla="*/ 0 w 43179"/>
              <a:gd name="T3" fmla="*/ 514631 h 21600"/>
              <a:gd name="T4" fmla="*/ 99703260 w 43179"/>
              <a:gd name="T5" fmla="*/ 0 h 21600"/>
              <a:gd name="T6" fmla="*/ 0 60000 65536"/>
              <a:gd name="T7" fmla="*/ 0 60000 65536"/>
              <a:gd name="T8" fmla="*/ 0 60000 65536"/>
            </a:gdLst>
            <a:ahLst/>
            <a:cxnLst>
              <a:cxn ang="T6">
                <a:pos x="T0" y="T1"/>
              </a:cxn>
              <a:cxn ang="T7">
                <a:pos x="T2" y="T3"/>
              </a:cxn>
              <a:cxn ang="T8">
                <a:pos x="T4" y="T5"/>
              </a:cxn>
            </a:cxnLst>
            <a:rect l="0" t="0" r="r" b="b"/>
            <a:pathLst>
              <a:path w="43179" h="21600" fill="none" extrusionOk="0">
                <a:moveTo>
                  <a:pt x="43178" y="375"/>
                </a:moveTo>
                <a:cubicBezTo>
                  <a:pt x="42973" y="12156"/>
                  <a:pt x="33364" y="21599"/>
                  <a:pt x="21582" y="21600"/>
                </a:cubicBezTo>
                <a:cubicBezTo>
                  <a:pt x="9993" y="21600"/>
                  <a:pt x="469" y="12454"/>
                  <a:pt x="-1" y="875"/>
                </a:cubicBezTo>
              </a:path>
              <a:path w="43179" h="21600" stroke="0" extrusionOk="0">
                <a:moveTo>
                  <a:pt x="43178" y="375"/>
                </a:moveTo>
                <a:cubicBezTo>
                  <a:pt x="42973" y="12156"/>
                  <a:pt x="33364" y="21599"/>
                  <a:pt x="21582" y="21600"/>
                </a:cubicBezTo>
                <a:cubicBezTo>
                  <a:pt x="9993" y="21600"/>
                  <a:pt x="469" y="12454"/>
                  <a:pt x="-1" y="875"/>
                </a:cubicBezTo>
                <a:lnTo>
                  <a:pt x="21582" y="0"/>
                </a:lnTo>
                <a:lnTo>
                  <a:pt x="43178" y="37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17" name="Arc 261"/>
          <p:cNvSpPr>
            <a:spLocks/>
          </p:cNvSpPr>
          <p:nvPr/>
        </p:nvSpPr>
        <p:spPr bwMode="auto">
          <a:xfrm flipH="1">
            <a:off x="5029200" y="4122738"/>
            <a:ext cx="719138" cy="180975"/>
          </a:xfrm>
          <a:custGeom>
            <a:avLst/>
            <a:gdLst>
              <a:gd name="T0" fmla="*/ 199476413 w 43179"/>
              <a:gd name="T1" fmla="*/ 221125 h 21600"/>
              <a:gd name="T2" fmla="*/ 0 w 43179"/>
              <a:gd name="T3" fmla="*/ 514631 h 21600"/>
              <a:gd name="T4" fmla="*/ 99703531 w 43179"/>
              <a:gd name="T5" fmla="*/ 0 h 21600"/>
              <a:gd name="T6" fmla="*/ 0 60000 65536"/>
              <a:gd name="T7" fmla="*/ 0 60000 65536"/>
              <a:gd name="T8" fmla="*/ 0 60000 65536"/>
            </a:gdLst>
            <a:ahLst/>
            <a:cxnLst>
              <a:cxn ang="T6">
                <a:pos x="T0" y="T1"/>
              </a:cxn>
              <a:cxn ang="T7">
                <a:pos x="T2" y="T3"/>
              </a:cxn>
              <a:cxn ang="T8">
                <a:pos x="T4" y="T5"/>
              </a:cxn>
            </a:cxnLst>
            <a:rect l="0" t="0" r="r" b="b"/>
            <a:pathLst>
              <a:path w="43179" h="21600" fill="none" extrusionOk="0">
                <a:moveTo>
                  <a:pt x="43178" y="375"/>
                </a:moveTo>
                <a:cubicBezTo>
                  <a:pt x="42973" y="12156"/>
                  <a:pt x="33364" y="21599"/>
                  <a:pt x="21582" y="21600"/>
                </a:cubicBezTo>
                <a:cubicBezTo>
                  <a:pt x="9993" y="21600"/>
                  <a:pt x="469" y="12454"/>
                  <a:pt x="-1" y="875"/>
                </a:cubicBezTo>
              </a:path>
              <a:path w="43179" h="21600" stroke="0" extrusionOk="0">
                <a:moveTo>
                  <a:pt x="43178" y="375"/>
                </a:moveTo>
                <a:cubicBezTo>
                  <a:pt x="42973" y="12156"/>
                  <a:pt x="33364" y="21599"/>
                  <a:pt x="21582" y="21600"/>
                </a:cubicBezTo>
                <a:cubicBezTo>
                  <a:pt x="9993" y="21600"/>
                  <a:pt x="469" y="12454"/>
                  <a:pt x="-1" y="875"/>
                </a:cubicBezTo>
                <a:lnTo>
                  <a:pt x="21582" y="0"/>
                </a:lnTo>
                <a:lnTo>
                  <a:pt x="43178" y="37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18" name="Text Box 262"/>
          <p:cNvSpPr txBox="1">
            <a:spLocks noChangeArrowheads="1"/>
          </p:cNvSpPr>
          <p:nvPr/>
        </p:nvSpPr>
        <p:spPr bwMode="auto">
          <a:xfrm>
            <a:off x="5397500" y="3717925"/>
            <a:ext cx="75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s=15</a:t>
            </a:r>
          </a:p>
        </p:txBody>
      </p:sp>
      <p:sp>
        <p:nvSpPr>
          <p:cNvPr id="275719" name="Text Box 263"/>
          <p:cNvSpPr txBox="1">
            <a:spLocks noChangeArrowheads="1"/>
          </p:cNvSpPr>
          <p:nvPr/>
        </p:nvSpPr>
        <p:spPr bwMode="auto">
          <a:xfrm>
            <a:off x="3484563" y="2946400"/>
            <a:ext cx="60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i=3</a:t>
            </a:r>
          </a:p>
        </p:txBody>
      </p:sp>
      <p:sp>
        <p:nvSpPr>
          <p:cNvPr id="275720" name="Arc 264"/>
          <p:cNvSpPr>
            <a:spLocks/>
          </p:cNvSpPr>
          <p:nvPr/>
        </p:nvSpPr>
        <p:spPr bwMode="auto">
          <a:xfrm flipH="1" flipV="1">
            <a:off x="3138488" y="2908300"/>
            <a:ext cx="495300" cy="134938"/>
          </a:xfrm>
          <a:custGeom>
            <a:avLst/>
            <a:gdLst>
              <a:gd name="T0" fmla="*/ 65171817 w 43179"/>
              <a:gd name="T1" fmla="*/ 91677 h 21600"/>
              <a:gd name="T2" fmla="*/ 0 w 43179"/>
              <a:gd name="T3" fmla="*/ 213321 h 21600"/>
              <a:gd name="T4" fmla="*/ 32574587 w 43179"/>
              <a:gd name="T5" fmla="*/ 0 h 21600"/>
              <a:gd name="T6" fmla="*/ 0 60000 65536"/>
              <a:gd name="T7" fmla="*/ 0 60000 65536"/>
              <a:gd name="T8" fmla="*/ 0 60000 65536"/>
            </a:gdLst>
            <a:ahLst/>
            <a:cxnLst>
              <a:cxn ang="T6">
                <a:pos x="T0" y="T1"/>
              </a:cxn>
              <a:cxn ang="T7">
                <a:pos x="T2" y="T3"/>
              </a:cxn>
              <a:cxn ang="T8">
                <a:pos x="T4" y="T5"/>
              </a:cxn>
            </a:cxnLst>
            <a:rect l="0" t="0" r="r" b="b"/>
            <a:pathLst>
              <a:path w="43179" h="21600" fill="none" extrusionOk="0">
                <a:moveTo>
                  <a:pt x="43178" y="375"/>
                </a:moveTo>
                <a:cubicBezTo>
                  <a:pt x="42973" y="12156"/>
                  <a:pt x="33364" y="21599"/>
                  <a:pt x="21582" y="21600"/>
                </a:cubicBezTo>
                <a:cubicBezTo>
                  <a:pt x="9993" y="21600"/>
                  <a:pt x="469" y="12454"/>
                  <a:pt x="-1" y="875"/>
                </a:cubicBezTo>
              </a:path>
              <a:path w="43179" h="21600" stroke="0" extrusionOk="0">
                <a:moveTo>
                  <a:pt x="43178" y="375"/>
                </a:moveTo>
                <a:cubicBezTo>
                  <a:pt x="42973" y="12156"/>
                  <a:pt x="33364" y="21599"/>
                  <a:pt x="21582" y="21600"/>
                </a:cubicBezTo>
                <a:cubicBezTo>
                  <a:pt x="9993" y="21600"/>
                  <a:pt x="469" y="12454"/>
                  <a:pt x="-1" y="875"/>
                </a:cubicBezTo>
                <a:lnTo>
                  <a:pt x="21582" y="0"/>
                </a:lnTo>
                <a:lnTo>
                  <a:pt x="43178" y="37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275721" name="Text Box 265"/>
          <p:cNvSpPr txBox="1">
            <a:spLocks noChangeArrowheads="1"/>
          </p:cNvSpPr>
          <p:nvPr/>
        </p:nvSpPr>
        <p:spPr bwMode="auto">
          <a:xfrm>
            <a:off x="4137025" y="2900363"/>
            <a:ext cx="75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s=15</a:t>
            </a:r>
          </a:p>
        </p:txBody>
      </p:sp>
      <p:sp>
        <p:nvSpPr>
          <p:cNvPr id="275722" name="Line 266"/>
          <p:cNvSpPr>
            <a:spLocks noChangeShapeType="1"/>
          </p:cNvSpPr>
          <p:nvPr/>
        </p:nvSpPr>
        <p:spPr bwMode="auto">
          <a:xfrm flipH="1" flipV="1">
            <a:off x="4579938" y="3357563"/>
            <a:ext cx="1079500" cy="45085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23" name="Text Box 267"/>
          <p:cNvSpPr txBox="1">
            <a:spLocks noChangeArrowheads="1"/>
          </p:cNvSpPr>
          <p:nvPr/>
        </p:nvSpPr>
        <p:spPr bwMode="auto">
          <a:xfrm>
            <a:off x="3371850" y="2181225"/>
            <a:ext cx="982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val=15</a:t>
            </a:r>
          </a:p>
        </p:txBody>
      </p:sp>
      <p:sp>
        <p:nvSpPr>
          <p:cNvPr id="275724" name="Line 268"/>
          <p:cNvSpPr>
            <a:spLocks noChangeShapeType="1"/>
          </p:cNvSpPr>
          <p:nvPr/>
        </p:nvSpPr>
        <p:spPr bwMode="auto">
          <a:xfrm flipH="1" flipV="1">
            <a:off x="3905250" y="2592388"/>
            <a:ext cx="584200" cy="40481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25" name="Text Box 269"/>
          <p:cNvSpPr txBox="1">
            <a:spLocks noChangeArrowheads="1"/>
          </p:cNvSpPr>
          <p:nvPr/>
        </p:nvSpPr>
        <p:spPr bwMode="auto">
          <a:xfrm>
            <a:off x="6100763" y="2187575"/>
            <a:ext cx="728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i=15</a:t>
            </a:r>
          </a:p>
        </p:txBody>
      </p:sp>
      <p:sp>
        <p:nvSpPr>
          <p:cNvPr id="275726" name="Line 270"/>
          <p:cNvSpPr>
            <a:spLocks noChangeShapeType="1"/>
          </p:cNvSpPr>
          <p:nvPr/>
        </p:nvSpPr>
        <p:spPr bwMode="auto">
          <a:xfrm>
            <a:off x="4398963" y="2457450"/>
            <a:ext cx="1665287"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27" name="Text Box 271"/>
          <p:cNvSpPr txBox="1">
            <a:spLocks noChangeArrowheads="1"/>
          </p:cNvSpPr>
          <p:nvPr/>
        </p:nvSpPr>
        <p:spPr bwMode="auto">
          <a:xfrm>
            <a:off x="6965950" y="3090863"/>
            <a:ext cx="584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val</a:t>
            </a:r>
          </a:p>
          <a:p>
            <a:pPr algn="ctr" eaLnBrk="1" hangingPunct="1"/>
            <a:r>
              <a:rPr lang="en-US" altLang="zh-CN" sz="2000">
                <a:solidFill>
                  <a:srgbClr val="0000FF"/>
                </a:solidFill>
                <a:latin typeface="Times New Roman" pitchFamily="18" charset="0"/>
                <a:ea typeface="宋体" pitchFamily="2" charset="-122"/>
              </a:rPr>
              <a:t>=4</a:t>
            </a:r>
          </a:p>
        </p:txBody>
      </p:sp>
      <p:sp>
        <p:nvSpPr>
          <p:cNvPr id="275728" name="Line 272"/>
          <p:cNvSpPr>
            <a:spLocks noChangeShapeType="1"/>
          </p:cNvSpPr>
          <p:nvPr/>
        </p:nvSpPr>
        <p:spPr bwMode="auto">
          <a:xfrm flipH="1" flipV="1">
            <a:off x="7505700" y="3673475"/>
            <a:ext cx="314325" cy="269875"/>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29" name="Text Box 273"/>
          <p:cNvSpPr txBox="1">
            <a:spLocks noChangeArrowheads="1"/>
          </p:cNvSpPr>
          <p:nvPr/>
        </p:nvSpPr>
        <p:spPr bwMode="auto">
          <a:xfrm>
            <a:off x="7586663" y="3081338"/>
            <a:ext cx="728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FF3300"/>
                </a:solidFill>
                <a:latin typeface="Times New Roman" pitchFamily="18" charset="0"/>
                <a:ea typeface="宋体" pitchFamily="2" charset="-122"/>
              </a:rPr>
              <a:t>.</a:t>
            </a:r>
            <a:r>
              <a:rPr lang="en-US" altLang="zh-CN" sz="2000">
                <a:solidFill>
                  <a:srgbClr val="FF3300"/>
                </a:solidFill>
                <a:latin typeface="Times New Roman" pitchFamily="18" charset="0"/>
                <a:ea typeface="宋体" pitchFamily="2" charset="-122"/>
              </a:rPr>
              <a:t>i=19</a:t>
            </a:r>
          </a:p>
        </p:txBody>
      </p:sp>
      <p:grpSp>
        <p:nvGrpSpPr>
          <p:cNvPr id="275730" name="Group 274"/>
          <p:cNvGrpSpPr>
            <a:grpSpLocks/>
          </p:cNvGrpSpPr>
          <p:nvPr/>
        </p:nvGrpSpPr>
        <p:grpSpPr bwMode="auto">
          <a:xfrm>
            <a:off x="6694488" y="2682875"/>
            <a:ext cx="1079500" cy="990600"/>
            <a:chOff x="2058" y="2670"/>
            <a:chExt cx="680" cy="624"/>
          </a:xfrm>
        </p:grpSpPr>
        <p:sp>
          <p:nvSpPr>
            <p:cNvPr id="60455" name="Line 275"/>
            <p:cNvSpPr>
              <a:spLocks noChangeShapeType="1"/>
            </p:cNvSpPr>
            <p:nvPr/>
          </p:nvSpPr>
          <p:spPr bwMode="auto">
            <a:xfrm>
              <a:off x="2058" y="2670"/>
              <a:ext cx="624" cy="25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6" name="Arc 276"/>
            <p:cNvSpPr>
              <a:spLocks/>
            </p:cNvSpPr>
            <p:nvPr/>
          </p:nvSpPr>
          <p:spPr bwMode="auto">
            <a:xfrm flipH="1">
              <a:off x="2529" y="3124"/>
              <a:ext cx="209" cy="170"/>
            </a:xfrm>
            <a:custGeom>
              <a:avLst/>
              <a:gdLst>
                <a:gd name="T0" fmla="*/ 0 w 33206"/>
                <a:gd name="T1" fmla="*/ 0 h 21600"/>
                <a:gd name="T2" fmla="*/ 0 w 33206"/>
                <a:gd name="T3" fmla="*/ 0 h 21600"/>
                <a:gd name="T4" fmla="*/ 0 w 33206"/>
                <a:gd name="T5" fmla="*/ 0 h 21600"/>
                <a:gd name="T6" fmla="*/ 0 60000 65536"/>
                <a:gd name="T7" fmla="*/ 0 60000 65536"/>
                <a:gd name="T8" fmla="*/ 0 60000 65536"/>
              </a:gdLst>
              <a:ahLst/>
              <a:cxnLst>
                <a:cxn ang="T6">
                  <a:pos x="T0" y="T1"/>
                </a:cxn>
                <a:cxn ang="T7">
                  <a:pos x="T2" y="T3"/>
                </a:cxn>
                <a:cxn ang="T8">
                  <a:pos x="T4" y="T5"/>
                </a:cxn>
              </a:cxnLst>
              <a:rect l="0" t="0" r="r" b="b"/>
              <a:pathLst>
                <a:path w="33206" h="21600" fill="none" extrusionOk="0">
                  <a:moveTo>
                    <a:pt x="33205" y="18163"/>
                  </a:moveTo>
                  <a:cubicBezTo>
                    <a:pt x="29719" y="20407"/>
                    <a:pt x="25661" y="21599"/>
                    <a:pt x="21516" y="21600"/>
                  </a:cubicBezTo>
                  <a:cubicBezTo>
                    <a:pt x="10323" y="21600"/>
                    <a:pt x="985" y="13050"/>
                    <a:pt x="-1" y="1902"/>
                  </a:cubicBezTo>
                </a:path>
                <a:path w="33206" h="21600" stroke="0" extrusionOk="0">
                  <a:moveTo>
                    <a:pt x="33205" y="18163"/>
                  </a:moveTo>
                  <a:cubicBezTo>
                    <a:pt x="29719" y="20407"/>
                    <a:pt x="25661" y="21599"/>
                    <a:pt x="21516" y="21600"/>
                  </a:cubicBezTo>
                  <a:cubicBezTo>
                    <a:pt x="10323" y="21600"/>
                    <a:pt x="985" y="13050"/>
                    <a:pt x="-1" y="1902"/>
                  </a:cubicBezTo>
                  <a:lnTo>
                    <a:pt x="21516" y="0"/>
                  </a:lnTo>
                  <a:lnTo>
                    <a:pt x="33205" y="18163"/>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733" name="Text Box 277"/>
          <p:cNvSpPr txBox="1">
            <a:spLocks noChangeArrowheads="1"/>
          </p:cNvSpPr>
          <p:nvPr/>
        </p:nvSpPr>
        <p:spPr bwMode="auto">
          <a:xfrm>
            <a:off x="8405813" y="3087688"/>
            <a:ext cx="757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s=19</a:t>
            </a:r>
          </a:p>
        </p:txBody>
      </p:sp>
      <p:sp>
        <p:nvSpPr>
          <p:cNvPr id="275734" name="Arc 278"/>
          <p:cNvSpPr>
            <a:spLocks/>
          </p:cNvSpPr>
          <p:nvPr/>
        </p:nvSpPr>
        <p:spPr bwMode="auto">
          <a:xfrm flipH="1">
            <a:off x="8045450" y="3498850"/>
            <a:ext cx="719138" cy="180975"/>
          </a:xfrm>
          <a:custGeom>
            <a:avLst/>
            <a:gdLst>
              <a:gd name="T0" fmla="*/ 199476413 w 43179"/>
              <a:gd name="T1" fmla="*/ 221125 h 21600"/>
              <a:gd name="T2" fmla="*/ 0 w 43179"/>
              <a:gd name="T3" fmla="*/ 514631 h 21600"/>
              <a:gd name="T4" fmla="*/ 99703531 w 43179"/>
              <a:gd name="T5" fmla="*/ 0 h 21600"/>
              <a:gd name="T6" fmla="*/ 0 60000 65536"/>
              <a:gd name="T7" fmla="*/ 0 60000 65536"/>
              <a:gd name="T8" fmla="*/ 0 60000 65536"/>
            </a:gdLst>
            <a:ahLst/>
            <a:cxnLst>
              <a:cxn ang="T6">
                <a:pos x="T0" y="T1"/>
              </a:cxn>
              <a:cxn ang="T7">
                <a:pos x="T2" y="T3"/>
              </a:cxn>
              <a:cxn ang="T8">
                <a:pos x="T4" y="T5"/>
              </a:cxn>
            </a:cxnLst>
            <a:rect l="0" t="0" r="r" b="b"/>
            <a:pathLst>
              <a:path w="43179" h="21600" fill="none" extrusionOk="0">
                <a:moveTo>
                  <a:pt x="43178" y="375"/>
                </a:moveTo>
                <a:cubicBezTo>
                  <a:pt x="42973" y="12156"/>
                  <a:pt x="33364" y="21599"/>
                  <a:pt x="21582" y="21600"/>
                </a:cubicBezTo>
                <a:cubicBezTo>
                  <a:pt x="9993" y="21600"/>
                  <a:pt x="469" y="12454"/>
                  <a:pt x="-1" y="875"/>
                </a:cubicBezTo>
              </a:path>
              <a:path w="43179" h="21600" stroke="0" extrusionOk="0">
                <a:moveTo>
                  <a:pt x="43178" y="375"/>
                </a:moveTo>
                <a:cubicBezTo>
                  <a:pt x="42973" y="12156"/>
                  <a:pt x="33364" y="21599"/>
                  <a:pt x="21582" y="21600"/>
                </a:cubicBezTo>
                <a:cubicBezTo>
                  <a:pt x="9993" y="21600"/>
                  <a:pt x="469" y="12454"/>
                  <a:pt x="-1" y="875"/>
                </a:cubicBezTo>
                <a:lnTo>
                  <a:pt x="21582" y="0"/>
                </a:lnTo>
                <a:lnTo>
                  <a:pt x="43178" y="37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35" name="Text Box 279"/>
          <p:cNvSpPr txBox="1">
            <a:spLocks noChangeArrowheads="1"/>
          </p:cNvSpPr>
          <p:nvPr/>
        </p:nvSpPr>
        <p:spPr bwMode="auto">
          <a:xfrm>
            <a:off x="6964363" y="2181225"/>
            <a:ext cx="757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s=19</a:t>
            </a:r>
          </a:p>
        </p:txBody>
      </p:sp>
      <p:sp>
        <p:nvSpPr>
          <p:cNvPr id="275736" name="Line 280"/>
          <p:cNvSpPr>
            <a:spLocks noChangeShapeType="1"/>
          </p:cNvSpPr>
          <p:nvPr/>
        </p:nvSpPr>
        <p:spPr bwMode="auto">
          <a:xfrm flipH="1" flipV="1">
            <a:off x="7280275" y="2592388"/>
            <a:ext cx="1439863" cy="58578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37" name="Text Box 281"/>
          <p:cNvSpPr txBox="1">
            <a:spLocks noChangeArrowheads="1"/>
          </p:cNvSpPr>
          <p:nvPr/>
        </p:nvSpPr>
        <p:spPr bwMode="auto">
          <a:xfrm>
            <a:off x="5172075" y="1377950"/>
            <a:ext cx="982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val=19</a:t>
            </a:r>
          </a:p>
        </p:txBody>
      </p:sp>
      <p:sp>
        <p:nvSpPr>
          <p:cNvPr id="275738" name="Line 282"/>
          <p:cNvSpPr>
            <a:spLocks noChangeShapeType="1"/>
          </p:cNvSpPr>
          <p:nvPr/>
        </p:nvSpPr>
        <p:spPr bwMode="auto">
          <a:xfrm flipH="1" flipV="1">
            <a:off x="5749925" y="1782763"/>
            <a:ext cx="1484313" cy="45085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3778" name="Object 283">
            <a:hlinkClick r:id="rId4" action="ppaction://hlinksldjump"/>
          </p:cNvPr>
          <p:cNvGraphicFramePr>
            <a:graphicFrameLocks noChangeAspect="1"/>
          </p:cNvGraphicFramePr>
          <p:nvPr/>
        </p:nvGraphicFramePr>
        <p:xfrm flipV="1">
          <a:off x="8487435" y="1178750"/>
          <a:ext cx="519112" cy="604837"/>
        </p:xfrm>
        <a:graphic>
          <a:graphicData uri="http://schemas.openxmlformats.org/presentationml/2006/ole">
            <mc:AlternateContent xmlns:mc="http://schemas.openxmlformats.org/markup-compatibility/2006">
              <mc:Choice xmlns:v="urn:schemas-microsoft-com:vml" Requires="v">
                <p:oleObj spid="_x0000_s203779" name="剪辑" r:id="rId5" imgW="3543101" imgH="4123546" progId="">
                  <p:embed/>
                </p:oleObj>
              </mc:Choice>
              <mc:Fallback>
                <p:oleObj name="剪辑" r:id="rId5" imgW="3543101" imgH="4123546" progId="">
                  <p:embed/>
                  <p:pic>
                    <p:nvPicPr>
                      <p:cNvPr id="0" name="Object 2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8487435" y="1178750"/>
                        <a:ext cx="519112"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5508"/>
                                        </p:tgtEl>
                                        <p:attrNameLst>
                                          <p:attrName>style.visibility</p:attrName>
                                        </p:attrNameLst>
                                      </p:cBhvr>
                                      <p:to>
                                        <p:strVal val="visible"/>
                                      </p:to>
                                    </p:set>
                                    <p:animEffect transition="in" filter="wipe(left)">
                                      <p:cBhvr>
                                        <p:cTn id="7" dur="500"/>
                                        <p:tgtEl>
                                          <p:spTgt spid="275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75644"/>
                                        </p:tgtEl>
                                        <p:attrNameLst>
                                          <p:attrName>style.visibility</p:attrName>
                                        </p:attrNameLst>
                                      </p:cBhvr>
                                      <p:to>
                                        <p:strVal val="visible"/>
                                      </p:to>
                                    </p:set>
                                    <p:animEffect transition="in" filter="wipe(down)">
                                      <p:cBhvr>
                                        <p:cTn id="12" dur="500"/>
                                        <p:tgtEl>
                                          <p:spTgt spid="275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5704"/>
                                        </p:tgtEl>
                                        <p:attrNameLst>
                                          <p:attrName>style.visibility</p:attrName>
                                        </p:attrNameLst>
                                      </p:cBhvr>
                                      <p:to>
                                        <p:strVal val="visible"/>
                                      </p:to>
                                    </p:set>
                                    <p:animEffect transition="in" filter="wipe(left)">
                                      <p:cBhvr>
                                        <p:cTn id="17" dur="500"/>
                                        <p:tgtEl>
                                          <p:spTgt spid="2757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5703"/>
                                        </p:tgtEl>
                                        <p:attrNameLst>
                                          <p:attrName>style.visibility</p:attrName>
                                        </p:attrNameLst>
                                      </p:cBhvr>
                                      <p:to>
                                        <p:strVal val="visible"/>
                                      </p:to>
                                    </p:set>
                                    <p:animEffect transition="in" filter="wipe(left)">
                                      <p:cBhvr>
                                        <p:cTn id="22" dur="500"/>
                                        <p:tgtEl>
                                          <p:spTgt spid="2757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5720"/>
                                        </p:tgtEl>
                                        <p:attrNameLst>
                                          <p:attrName>style.visibility</p:attrName>
                                        </p:attrNameLst>
                                      </p:cBhvr>
                                      <p:to>
                                        <p:strVal val="visible"/>
                                      </p:to>
                                    </p:set>
                                    <p:animEffect transition="in" filter="wipe(left)">
                                      <p:cBhvr>
                                        <p:cTn id="27" dur="500"/>
                                        <p:tgtEl>
                                          <p:spTgt spid="275720"/>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75719"/>
                                        </p:tgtEl>
                                        <p:attrNameLst>
                                          <p:attrName>style.visibility</p:attrName>
                                        </p:attrNameLst>
                                      </p:cBhvr>
                                      <p:to>
                                        <p:strVal val="visible"/>
                                      </p:to>
                                    </p:set>
                                    <p:animEffect transition="in" filter="wipe(left)">
                                      <p:cBhvr>
                                        <p:cTn id="31" dur="500"/>
                                        <p:tgtEl>
                                          <p:spTgt spid="2757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5706"/>
                                        </p:tgtEl>
                                        <p:attrNameLst>
                                          <p:attrName>style.visibility</p:attrName>
                                        </p:attrNameLst>
                                      </p:cBhvr>
                                      <p:to>
                                        <p:strVal val="visible"/>
                                      </p:to>
                                    </p:set>
                                    <p:animEffect transition="in" filter="wipe(left)">
                                      <p:cBhvr>
                                        <p:cTn id="36" dur="500"/>
                                        <p:tgtEl>
                                          <p:spTgt spid="27570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5707"/>
                                        </p:tgtEl>
                                        <p:attrNameLst>
                                          <p:attrName>style.visibility</p:attrName>
                                        </p:attrNameLst>
                                      </p:cBhvr>
                                      <p:to>
                                        <p:strVal val="visible"/>
                                      </p:to>
                                    </p:set>
                                    <p:animEffect transition="in" filter="wipe(left)">
                                      <p:cBhvr>
                                        <p:cTn id="41" dur="500"/>
                                        <p:tgtEl>
                                          <p:spTgt spid="27570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75713"/>
                                        </p:tgtEl>
                                        <p:attrNameLst>
                                          <p:attrName>style.visibility</p:attrName>
                                        </p:attrNameLst>
                                      </p:cBhvr>
                                      <p:to>
                                        <p:strVal val="visible"/>
                                      </p:to>
                                    </p:set>
                                    <p:animEffect transition="in" filter="wipe(left)">
                                      <p:cBhvr>
                                        <p:cTn id="46" dur="500"/>
                                        <p:tgtEl>
                                          <p:spTgt spid="275713"/>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75705"/>
                                        </p:tgtEl>
                                        <p:attrNameLst>
                                          <p:attrName>style.visibility</p:attrName>
                                        </p:attrNameLst>
                                      </p:cBhvr>
                                      <p:to>
                                        <p:strVal val="visible"/>
                                      </p:to>
                                    </p:set>
                                    <p:animEffect transition="in" filter="wipe(left)">
                                      <p:cBhvr>
                                        <p:cTn id="50" dur="500"/>
                                        <p:tgtEl>
                                          <p:spTgt spid="27570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5717"/>
                                        </p:tgtEl>
                                        <p:attrNameLst>
                                          <p:attrName>style.visibility</p:attrName>
                                        </p:attrNameLst>
                                      </p:cBhvr>
                                      <p:to>
                                        <p:strVal val="visible"/>
                                      </p:to>
                                    </p:set>
                                    <p:animEffect transition="in" filter="wipe(left)">
                                      <p:cBhvr>
                                        <p:cTn id="55" dur="500"/>
                                        <p:tgtEl>
                                          <p:spTgt spid="275717"/>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75718"/>
                                        </p:tgtEl>
                                        <p:attrNameLst>
                                          <p:attrName>style.visibility</p:attrName>
                                        </p:attrNameLst>
                                      </p:cBhvr>
                                      <p:to>
                                        <p:strVal val="visible"/>
                                      </p:to>
                                    </p:set>
                                    <p:animEffect transition="in" filter="wipe(left)">
                                      <p:cBhvr>
                                        <p:cTn id="59" dur="500"/>
                                        <p:tgtEl>
                                          <p:spTgt spid="2757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75722"/>
                                        </p:tgtEl>
                                        <p:attrNameLst>
                                          <p:attrName>style.visibility</p:attrName>
                                        </p:attrNameLst>
                                      </p:cBhvr>
                                      <p:to>
                                        <p:strVal val="visible"/>
                                      </p:to>
                                    </p:set>
                                    <p:animEffect transition="in" filter="wipe(down)">
                                      <p:cBhvr>
                                        <p:cTn id="64" dur="500"/>
                                        <p:tgtEl>
                                          <p:spTgt spid="275722"/>
                                        </p:tgtEl>
                                      </p:cBhvr>
                                    </p:animEffect>
                                  </p:childTnLst>
                                </p:cTn>
                              </p:par>
                            </p:childTnLst>
                          </p:cTn>
                        </p:par>
                        <p:par>
                          <p:cTn id="65" fill="hold" nodeType="afterGroup">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275721"/>
                                        </p:tgtEl>
                                        <p:attrNameLst>
                                          <p:attrName>style.visibility</p:attrName>
                                        </p:attrNameLst>
                                      </p:cBhvr>
                                      <p:to>
                                        <p:strVal val="visible"/>
                                      </p:to>
                                    </p:set>
                                    <p:animEffect transition="in" filter="wipe(left)">
                                      <p:cBhvr>
                                        <p:cTn id="68" dur="500"/>
                                        <p:tgtEl>
                                          <p:spTgt spid="27572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75724"/>
                                        </p:tgtEl>
                                        <p:attrNameLst>
                                          <p:attrName>style.visibility</p:attrName>
                                        </p:attrNameLst>
                                      </p:cBhvr>
                                      <p:to>
                                        <p:strVal val="visible"/>
                                      </p:to>
                                    </p:set>
                                    <p:animEffect transition="in" filter="wipe(down)">
                                      <p:cBhvr>
                                        <p:cTn id="73" dur="500"/>
                                        <p:tgtEl>
                                          <p:spTgt spid="275724"/>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75723"/>
                                        </p:tgtEl>
                                        <p:attrNameLst>
                                          <p:attrName>style.visibility</p:attrName>
                                        </p:attrNameLst>
                                      </p:cBhvr>
                                      <p:to>
                                        <p:strVal val="visible"/>
                                      </p:to>
                                    </p:set>
                                    <p:animEffect transition="in" filter="wipe(left)">
                                      <p:cBhvr>
                                        <p:cTn id="77" dur="500"/>
                                        <p:tgtEl>
                                          <p:spTgt spid="27572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75726"/>
                                        </p:tgtEl>
                                        <p:attrNameLst>
                                          <p:attrName>style.visibility</p:attrName>
                                        </p:attrNameLst>
                                      </p:cBhvr>
                                      <p:to>
                                        <p:strVal val="visible"/>
                                      </p:to>
                                    </p:set>
                                    <p:animEffect transition="in" filter="wipe(left)">
                                      <p:cBhvr>
                                        <p:cTn id="82" dur="500"/>
                                        <p:tgtEl>
                                          <p:spTgt spid="275726"/>
                                        </p:tgtEl>
                                      </p:cBhvr>
                                    </p:animEffect>
                                  </p:childTnLst>
                                </p:cTn>
                              </p:par>
                            </p:childTnLst>
                          </p:cTn>
                        </p:par>
                        <p:par>
                          <p:cTn id="83" fill="hold" nodeType="afterGroup">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75725"/>
                                        </p:tgtEl>
                                        <p:attrNameLst>
                                          <p:attrName>style.visibility</p:attrName>
                                        </p:attrNameLst>
                                      </p:cBhvr>
                                      <p:to>
                                        <p:strVal val="visible"/>
                                      </p:to>
                                    </p:set>
                                    <p:animEffect transition="in" filter="wipe(left)">
                                      <p:cBhvr>
                                        <p:cTn id="86" dur="500"/>
                                        <p:tgtEl>
                                          <p:spTgt spid="27572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75709"/>
                                        </p:tgtEl>
                                        <p:attrNameLst>
                                          <p:attrName>style.visibility</p:attrName>
                                        </p:attrNameLst>
                                      </p:cBhvr>
                                      <p:to>
                                        <p:strVal val="visible"/>
                                      </p:to>
                                    </p:set>
                                    <p:animEffect transition="in" filter="wipe(left)">
                                      <p:cBhvr>
                                        <p:cTn id="91" dur="500"/>
                                        <p:tgtEl>
                                          <p:spTgt spid="27570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75708"/>
                                        </p:tgtEl>
                                        <p:attrNameLst>
                                          <p:attrName>style.visibility</p:attrName>
                                        </p:attrNameLst>
                                      </p:cBhvr>
                                      <p:to>
                                        <p:strVal val="visible"/>
                                      </p:to>
                                    </p:set>
                                    <p:animEffect transition="in" filter="wipe(left)">
                                      <p:cBhvr>
                                        <p:cTn id="96" dur="500"/>
                                        <p:tgtEl>
                                          <p:spTgt spid="27570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75711"/>
                                        </p:tgtEl>
                                        <p:attrNameLst>
                                          <p:attrName>style.visibility</p:attrName>
                                        </p:attrNameLst>
                                      </p:cBhvr>
                                      <p:to>
                                        <p:strVal val="visible"/>
                                      </p:to>
                                    </p:set>
                                    <p:animEffect transition="in" filter="wipe(left)">
                                      <p:cBhvr>
                                        <p:cTn id="101" dur="500"/>
                                        <p:tgtEl>
                                          <p:spTgt spid="275711"/>
                                        </p:tgtEl>
                                      </p:cBhvr>
                                    </p:animEffect>
                                  </p:childTnLst>
                                </p:cTn>
                              </p:par>
                            </p:childTnLst>
                          </p:cTn>
                        </p:par>
                        <p:par>
                          <p:cTn id="102" fill="hold" nodeType="afterGroup">
                            <p:stCondLst>
                              <p:cond delay="500"/>
                            </p:stCondLst>
                            <p:childTnLst>
                              <p:par>
                                <p:cTn id="103" presetID="22" presetClass="entr" presetSubtype="8" fill="hold" grpId="0" nodeType="afterEffect">
                                  <p:stCondLst>
                                    <p:cond delay="0"/>
                                  </p:stCondLst>
                                  <p:childTnLst>
                                    <p:set>
                                      <p:cBhvr>
                                        <p:cTn id="104" dur="1" fill="hold">
                                          <p:stCondLst>
                                            <p:cond delay="0"/>
                                          </p:stCondLst>
                                        </p:cTn>
                                        <p:tgtEl>
                                          <p:spTgt spid="275710"/>
                                        </p:tgtEl>
                                        <p:attrNameLst>
                                          <p:attrName>style.visibility</p:attrName>
                                        </p:attrNameLst>
                                      </p:cBhvr>
                                      <p:to>
                                        <p:strVal val="visible"/>
                                      </p:to>
                                    </p:set>
                                    <p:animEffect transition="in" filter="wipe(left)">
                                      <p:cBhvr>
                                        <p:cTn id="105" dur="500"/>
                                        <p:tgtEl>
                                          <p:spTgt spid="27571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75716"/>
                                        </p:tgtEl>
                                        <p:attrNameLst>
                                          <p:attrName>style.visibility</p:attrName>
                                        </p:attrNameLst>
                                      </p:cBhvr>
                                      <p:to>
                                        <p:strVal val="visible"/>
                                      </p:to>
                                    </p:set>
                                    <p:animEffect transition="in" filter="wipe(left)">
                                      <p:cBhvr>
                                        <p:cTn id="110" dur="500"/>
                                        <p:tgtEl>
                                          <p:spTgt spid="275716"/>
                                        </p:tgtEl>
                                      </p:cBhvr>
                                    </p:animEffect>
                                  </p:childTnLst>
                                </p:cTn>
                              </p:par>
                            </p:childTnLst>
                          </p:cTn>
                        </p:par>
                        <p:par>
                          <p:cTn id="111" fill="hold" nodeType="afterGroup">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275712"/>
                                        </p:tgtEl>
                                        <p:attrNameLst>
                                          <p:attrName>style.visibility</p:attrName>
                                        </p:attrNameLst>
                                      </p:cBhvr>
                                      <p:to>
                                        <p:strVal val="visible"/>
                                      </p:to>
                                    </p:set>
                                    <p:animEffect transition="in" filter="wipe(left)">
                                      <p:cBhvr>
                                        <p:cTn id="114" dur="500"/>
                                        <p:tgtEl>
                                          <p:spTgt spid="27571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275728"/>
                                        </p:tgtEl>
                                        <p:attrNameLst>
                                          <p:attrName>style.visibility</p:attrName>
                                        </p:attrNameLst>
                                      </p:cBhvr>
                                      <p:to>
                                        <p:strVal val="visible"/>
                                      </p:to>
                                    </p:set>
                                    <p:animEffect transition="in" filter="wipe(down)">
                                      <p:cBhvr>
                                        <p:cTn id="119" dur="500"/>
                                        <p:tgtEl>
                                          <p:spTgt spid="275728"/>
                                        </p:tgtEl>
                                      </p:cBhvr>
                                    </p:animEffect>
                                  </p:childTnLst>
                                </p:cTn>
                              </p:par>
                            </p:childTnLst>
                          </p:cTn>
                        </p:par>
                        <p:par>
                          <p:cTn id="120" fill="hold" nodeType="afterGroup">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275727"/>
                                        </p:tgtEl>
                                        <p:attrNameLst>
                                          <p:attrName>style.visibility</p:attrName>
                                        </p:attrNameLst>
                                      </p:cBhvr>
                                      <p:to>
                                        <p:strVal val="visible"/>
                                      </p:to>
                                    </p:set>
                                    <p:animEffect transition="in" filter="wipe(left)">
                                      <p:cBhvr>
                                        <p:cTn id="123" dur="500"/>
                                        <p:tgtEl>
                                          <p:spTgt spid="27572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275730"/>
                                        </p:tgtEl>
                                        <p:attrNameLst>
                                          <p:attrName>style.visibility</p:attrName>
                                        </p:attrNameLst>
                                      </p:cBhvr>
                                      <p:to>
                                        <p:strVal val="visible"/>
                                      </p:to>
                                    </p:set>
                                    <p:animEffect transition="in" filter="wipe(left)">
                                      <p:cBhvr>
                                        <p:cTn id="128" dur="500"/>
                                        <p:tgtEl>
                                          <p:spTgt spid="275730"/>
                                        </p:tgtEl>
                                      </p:cBhvr>
                                    </p:animEffect>
                                  </p:childTnLst>
                                </p:cTn>
                              </p:par>
                            </p:childTnLst>
                          </p:cTn>
                        </p:par>
                        <p:par>
                          <p:cTn id="129" fill="hold" nodeType="afterGroup">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275729"/>
                                        </p:tgtEl>
                                        <p:attrNameLst>
                                          <p:attrName>style.visibility</p:attrName>
                                        </p:attrNameLst>
                                      </p:cBhvr>
                                      <p:to>
                                        <p:strVal val="visible"/>
                                      </p:to>
                                    </p:set>
                                    <p:animEffect transition="in" filter="wipe(left)">
                                      <p:cBhvr>
                                        <p:cTn id="132" dur="500"/>
                                        <p:tgtEl>
                                          <p:spTgt spid="27572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75734"/>
                                        </p:tgtEl>
                                        <p:attrNameLst>
                                          <p:attrName>style.visibility</p:attrName>
                                        </p:attrNameLst>
                                      </p:cBhvr>
                                      <p:to>
                                        <p:strVal val="visible"/>
                                      </p:to>
                                    </p:set>
                                    <p:animEffect transition="in" filter="wipe(left)">
                                      <p:cBhvr>
                                        <p:cTn id="137" dur="500"/>
                                        <p:tgtEl>
                                          <p:spTgt spid="275734"/>
                                        </p:tgtEl>
                                      </p:cBhvr>
                                    </p:animEffect>
                                  </p:childTnLst>
                                </p:cTn>
                              </p:par>
                            </p:childTnLst>
                          </p:cTn>
                        </p:par>
                        <p:par>
                          <p:cTn id="138" fill="hold" nodeType="afterGroup">
                            <p:stCondLst>
                              <p:cond delay="500"/>
                            </p:stCondLst>
                            <p:childTnLst>
                              <p:par>
                                <p:cTn id="139" presetID="22" presetClass="entr" presetSubtype="8" fill="hold" grpId="0" nodeType="afterEffect">
                                  <p:stCondLst>
                                    <p:cond delay="0"/>
                                  </p:stCondLst>
                                  <p:childTnLst>
                                    <p:set>
                                      <p:cBhvr>
                                        <p:cTn id="140" dur="1" fill="hold">
                                          <p:stCondLst>
                                            <p:cond delay="0"/>
                                          </p:stCondLst>
                                        </p:cTn>
                                        <p:tgtEl>
                                          <p:spTgt spid="275733"/>
                                        </p:tgtEl>
                                        <p:attrNameLst>
                                          <p:attrName>style.visibility</p:attrName>
                                        </p:attrNameLst>
                                      </p:cBhvr>
                                      <p:to>
                                        <p:strVal val="visible"/>
                                      </p:to>
                                    </p:set>
                                    <p:animEffect transition="in" filter="wipe(left)">
                                      <p:cBhvr>
                                        <p:cTn id="141" dur="500"/>
                                        <p:tgtEl>
                                          <p:spTgt spid="275733"/>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75736"/>
                                        </p:tgtEl>
                                        <p:attrNameLst>
                                          <p:attrName>style.visibility</p:attrName>
                                        </p:attrNameLst>
                                      </p:cBhvr>
                                      <p:to>
                                        <p:strVal val="visible"/>
                                      </p:to>
                                    </p:set>
                                    <p:animEffect transition="in" filter="wipe(down)">
                                      <p:cBhvr>
                                        <p:cTn id="146" dur="500"/>
                                        <p:tgtEl>
                                          <p:spTgt spid="275736"/>
                                        </p:tgtEl>
                                      </p:cBhvr>
                                    </p:animEffect>
                                  </p:childTnLst>
                                </p:cTn>
                              </p:par>
                            </p:childTnLst>
                          </p:cTn>
                        </p:par>
                        <p:par>
                          <p:cTn id="147" fill="hold" nodeType="afterGroup">
                            <p:stCondLst>
                              <p:cond delay="500"/>
                            </p:stCondLst>
                            <p:childTnLst>
                              <p:par>
                                <p:cTn id="148" presetID="22" presetClass="entr" presetSubtype="8" fill="hold" grpId="0" nodeType="afterEffect">
                                  <p:stCondLst>
                                    <p:cond delay="0"/>
                                  </p:stCondLst>
                                  <p:childTnLst>
                                    <p:set>
                                      <p:cBhvr>
                                        <p:cTn id="149" dur="1" fill="hold">
                                          <p:stCondLst>
                                            <p:cond delay="0"/>
                                          </p:stCondLst>
                                        </p:cTn>
                                        <p:tgtEl>
                                          <p:spTgt spid="275735"/>
                                        </p:tgtEl>
                                        <p:attrNameLst>
                                          <p:attrName>style.visibility</p:attrName>
                                        </p:attrNameLst>
                                      </p:cBhvr>
                                      <p:to>
                                        <p:strVal val="visible"/>
                                      </p:to>
                                    </p:set>
                                    <p:animEffect transition="in" filter="wipe(left)">
                                      <p:cBhvr>
                                        <p:cTn id="150" dur="500"/>
                                        <p:tgtEl>
                                          <p:spTgt spid="275735"/>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275738"/>
                                        </p:tgtEl>
                                        <p:attrNameLst>
                                          <p:attrName>style.visibility</p:attrName>
                                        </p:attrNameLst>
                                      </p:cBhvr>
                                      <p:to>
                                        <p:strVal val="visible"/>
                                      </p:to>
                                    </p:set>
                                    <p:animEffect transition="in" filter="wipe(down)">
                                      <p:cBhvr>
                                        <p:cTn id="155" dur="500"/>
                                        <p:tgtEl>
                                          <p:spTgt spid="275738"/>
                                        </p:tgtEl>
                                      </p:cBhvr>
                                    </p:animEffect>
                                  </p:childTnLst>
                                </p:cTn>
                              </p:par>
                            </p:childTnLst>
                          </p:cTn>
                        </p:par>
                        <p:par>
                          <p:cTn id="156" fill="hold" nodeType="afterGroup">
                            <p:stCondLst>
                              <p:cond delay="500"/>
                            </p:stCondLst>
                            <p:childTnLst>
                              <p:par>
                                <p:cTn id="157" presetID="22" presetClass="entr" presetSubtype="8" fill="hold" grpId="0" nodeType="afterEffect">
                                  <p:stCondLst>
                                    <p:cond delay="0"/>
                                  </p:stCondLst>
                                  <p:childTnLst>
                                    <p:set>
                                      <p:cBhvr>
                                        <p:cTn id="158" dur="1" fill="hold">
                                          <p:stCondLst>
                                            <p:cond delay="0"/>
                                          </p:stCondLst>
                                        </p:cTn>
                                        <p:tgtEl>
                                          <p:spTgt spid="275737"/>
                                        </p:tgtEl>
                                        <p:attrNameLst>
                                          <p:attrName>style.visibility</p:attrName>
                                        </p:attrNameLst>
                                      </p:cBhvr>
                                      <p:to>
                                        <p:strVal val="visible"/>
                                      </p:to>
                                    </p:set>
                                    <p:animEffect transition="in" filter="wipe(left)">
                                      <p:cBhvr>
                                        <p:cTn id="159" dur="500"/>
                                        <p:tgtEl>
                                          <p:spTgt spid="275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508" grpId="0" autoUpdateAnimBg="0"/>
      <p:bldP spid="275703" grpId="0" autoUpdateAnimBg="0"/>
      <p:bldP spid="275704" grpId="0" autoUpdateAnimBg="0"/>
      <p:bldP spid="275705" grpId="0" autoUpdateAnimBg="0"/>
      <p:bldP spid="275706" grpId="0" autoUpdateAnimBg="0"/>
      <p:bldP spid="275707" grpId="0" autoUpdateAnimBg="0"/>
      <p:bldP spid="275708" grpId="0" autoUpdateAnimBg="0"/>
      <p:bldP spid="275709" grpId="0" autoUpdateAnimBg="0"/>
      <p:bldP spid="275710" grpId="0" autoUpdateAnimBg="0"/>
      <p:bldP spid="275711" grpId="0" animBg="1"/>
      <p:bldP spid="275712" grpId="0" autoUpdateAnimBg="0"/>
      <p:bldP spid="275716" grpId="0" animBg="1"/>
      <p:bldP spid="275717" grpId="0" animBg="1"/>
      <p:bldP spid="275718" grpId="0" autoUpdateAnimBg="0"/>
      <p:bldP spid="275719" grpId="0" autoUpdateAnimBg="0"/>
      <p:bldP spid="275720" grpId="0" animBg="1"/>
      <p:bldP spid="275721" grpId="0" autoUpdateAnimBg="0"/>
      <p:bldP spid="275722" grpId="0" animBg="1"/>
      <p:bldP spid="275723" grpId="0" autoUpdateAnimBg="0"/>
      <p:bldP spid="275724" grpId="0" animBg="1"/>
      <p:bldP spid="275725" grpId="0" autoUpdateAnimBg="0"/>
      <p:bldP spid="275726" grpId="0" animBg="1"/>
      <p:bldP spid="275727" grpId="0" autoUpdateAnimBg="0"/>
      <p:bldP spid="275728" grpId="0" animBg="1"/>
      <p:bldP spid="275729" grpId="0" autoUpdateAnimBg="0"/>
      <p:bldP spid="275733" grpId="0" autoUpdateAnimBg="0"/>
      <p:bldP spid="275734" grpId="0" animBg="1"/>
      <p:bldP spid="275735" grpId="0" autoUpdateAnimBg="0"/>
      <p:bldP spid="275736" grpId="0" animBg="1"/>
      <p:bldP spid="275737" grpId="0" autoUpdateAnimBg="0"/>
      <p:bldP spid="27573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61</a:t>
            </a:fld>
            <a:endParaRPr lang="en-US" altLang="zh-CN"/>
          </a:p>
        </p:txBody>
      </p:sp>
      <p:sp>
        <p:nvSpPr>
          <p:cNvPr id="3" name="Rectangle 2"/>
          <p:cNvSpPr>
            <a:spLocks noChangeArrowheads="1"/>
          </p:cNvSpPr>
          <p:nvPr/>
        </p:nvSpPr>
        <p:spPr bwMode="auto">
          <a:xfrm>
            <a:off x="609600" y="152400"/>
            <a:ext cx="8335963" cy="1143000"/>
          </a:xfrm>
          <a:prstGeom prst="rect">
            <a:avLst/>
          </a:prstGeom>
          <a:noFill/>
          <a:ln w="9525">
            <a:noFill/>
            <a:miter lim="800000"/>
            <a:headEnd/>
            <a:tailEnd/>
          </a:ln>
        </p:spPr>
        <p:txBody>
          <a:bodyPr anchor="ctr"/>
          <a:lstStyle/>
          <a:p>
            <a:r>
              <a:rPr lang="zh-CN" altLang="en-US" sz="4000" dirty="0">
                <a:solidFill>
                  <a:srgbClr val="FF0000"/>
                </a:solidFill>
                <a:latin typeface="黑体" pitchFamily="2" charset="-122"/>
              </a:rPr>
              <a:t>动作执行的时机</a:t>
            </a:r>
          </a:p>
        </p:txBody>
      </p:sp>
      <p:sp>
        <p:nvSpPr>
          <p:cNvPr id="4" name="Rectangle 3"/>
          <p:cNvSpPr>
            <a:spLocks noChangeArrowheads="1"/>
          </p:cNvSpPr>
          <p:nvPr/>
        </p:nvSpPr>
        <p:spPr bwMode="auto">
          <a:xfrm>
            <a:off x="609600" y="1447800"/>
            <a:ext cx="8335963" cy="48768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lang="zh-CN" altLang="en-US" sz="2800" dirty="0">
                <a:latin typeface="黑体" pitchFamily="2" charset="-122"/>
              </a:rPr>
              <a:t>在与之处于相同位置上的一个符号被充分展开后被执行</a:t>
            </a:r>
          </a:p>
          <a:p>
            <a:pPr marL="342900" indent="-342900">
              <a:spcBef>
                <a:spcPct val="20000"/>
              </a:spcBef>
              <a:buClr>
                <a:schemeClr val="accent1"/>
              </a:buClr>
              <a:buSzPct val="70000"/>
              <a:buFont typeface="Monotype Sorts" pitchFamily="2" charset="2"/>
              <a:buChar char="n"/>
            </a:pPr>
            <a:endParaRPr lang="zh-CN" altLang="en-US" sz="2800" dirty="0">
              <a:latin typeface="黑体" pitchFamily="2" charset="-122"/>
            </a:endParaRPr>
          </a:p>
          <a:p>
            <a:pPr marL="342900" indent="-342900">
              <a:spcBef>
                <a:spcPct val="20000"/>
              </a:spcBef>
              <a:buClr>
                <a:schemeClr val="accent1"/>
              </a:buClr>
              <a:buSzPct val="70000"/>
              <a:buFont typeface="Monotype Sorts" pitchFamily="2" charset="2"/>
              <a:buChar char="n"/>
            </a:pPr>
            <a:r>
              <a:rPr lang="zh-CN" altLang="en-US" sz="2800" dirty="0">
                <a:latin typeface="黑体" pitchFamily="2" charset="-122"/>
              </a:rPr>
              <a:t>符合</a:t>
            </a:r>
            <a:r>
              <a:rPr lang="en-US" altLang="zh-CN" sz="2800" dirty="0">
                <a:latin typeface="宋体" pitchFamily="2" charset="-122"/>
              </a:rPr>
              <a:t>L-</a:t>
            </a:r>
            <a:r>
              <a:rPr lang="zh-CN" altLang="en-US" sz="2800" dirty="0">
                <a:latin typeface="黑体" pitchFamily="2" charset="-122"/>
              </a:rPr>
              <a:t>属性定义对属性计算的要求顺序（三条原则）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up)">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E1C1062-258C-4123-AB69-8EC965DF1F30}" type="slidenum">
              <a:rPr lang="en-US" altLang="zh-CN" sz="1400" b="0" smtClean="0">
                <a:latin typeface="Times New Roman" pitchFamily="18" charset="0"/>
              </a:rPr>
              <a:pPr eaLnBrk="1" hangingPunct="1"/>
              <a:t>62</a:t>
            </a:fld>
            <a:endParaRPr lang="en-US" altLang="zh-CN" sz="1400" b="0" smtClean="0">
              <a:latin typeface="Times New Roman" pitchFamily="18" charset="0"/>
            </a:endParaRPr>
          </a:p>
        </p:txBody>
      </p:sp>
      <p:sp>
        <p:nvSpPr>
          <p:cNvPr id="61443" name="Rectangle 2"/>
          <p:cNvSpPr>
            <a:spLocks noGrp="1" noChangeArrowheads="1"/>
          </p:cNvSpPr>
          <p:nvPr>
            <p:ph type="title"/>
          </p:nvPr>
        </p:nvSpPr>
        <p:spPr>
          <a:xfrm>
            <a:off x="304800" y="152400"/>
            <a:ext cx="8610600" cy="614363"/>
          </a:xfrm>
        </p:spPr>
        <p:txBody>
          <a:bodyPr/>
          <a:lstStyle/>
          <a:p>
            <a:pPr eaLnBrk="1" hangingPunct="1"/>
            <a:r>
              <a:rPr lang="zh-CN" altLang="en-US" smtClean="0"/>
              <a:t>消除翻译方案中左递归的一般方法</a:t>
            </a:r>
          </a:p>
        </p:txBody>
      </p:sp>
      <p:sp>
        <p:nvSpPr>
          <p:cNvPr id="277507" name="Rectangle 3"/>
          <p:cNvSpPr>
            <a:spLocks noGrp="1" noChangeArrowheads="1"/>
          </p:cNvSpPr>
          <p:nvPr>
            <p:ph type="body" idx="1"/>
          </p:nvPr>
        </p:nvSpPr>
        <p:spPr>
          <a:xfrm>
            <a:off x="609600" y="1219200"/>
            <a:ext cx="3962400" cy="1295400"/>
          </a:xfrm>
        </p:spPr>
        <p:txBody>
          <a:bodyPr/>
          <a:lstStyle/>
          <a:p>
            <a:pPr algn="just" eaLnBrk="1" hangingPunct="1">
              <a:buFont typeface="Monotype Sorts" pitchFamily="2" charset="2"/>
              <a:buNone/>
            </a:pPr>
            <a:r>
              <a:rPr lang="zh-CN" altLang="en-US" sz="2400" smtClean="0">
                <a:latin typeface="宋体" pitchFamily="2" charset="-122"/>
              </a:rPr>
              <a:t>翻译方案：</a:t>
            </a:r>
          </a:p>
          <a:p>
            <a:pPr lvl="1" algn="just" eaLnBrk="1" hangingPunct="1">
              <a:buFontTx/>
              <a:buNone/>
            </a:pPr>
            <a:r>
              <a:rPr lang="en-US" altLang="zh-CN" sz="2000" smtClean="0">
                <a:latin typeface="宋体" pitchFamily="2" charset="-122"/>
              </a:rPr>
              <a:t>A</a:t>
            </a:r>
            <a:r>
              <a:rPr lang="en-US" altLang="zh-CN" sz="2000" smtClean="0">
                <a:latin typeface="宋体" pitchFamily="2" charset="-122"/>
                <a:sym typeface="Symbol" pitchFamily="18" charset="2"/>
              </a:rPr>
              <a:t></a:t>
            </a:r>
            <a:r>
              <a:rPr lang="en-US" altLang="zh-CN" sz="2000" smtClean="0">
                <a:latin typeface="宋体" pitchFamily="2" charset="-122"/>
              </a:rPr>
              <a:t>A</a:t>
            </a:r>
            <a:r>
              <a:rPr lang="en-US" altLang="zh-CN" sz="2000" baseline="-25000" smtClean="0">
                <a:latin typeface="宋体" pitchFamily="2" charset="-122"/>
              </a:rPr>
              <a:t>1</a:t>
            </a:r>
            <a:r>
              <a:rPr lang="en-US" altLang="zh-CN" sz="2000" smtClean="0">
                <a:latin typeface="宋体" pitchFamily="2" charset="-122"/>
              </a:rPr>
              <a:t>Y {A.a=g(A</a:t>
            </a:r>
            <a:r>
              <a:rPr lang="en-US" altLang="zh-CN" sz="2000" baseline="-25000" smtClean="0">
                <a:latin typeface="宋体" pitchFamily="2" charset="-122"/>
              </a:rPr>
              <a:t>1</a:t>
            </a:r>
            <a:r>
              <a:rPr lang="en-US" altLang="zh-CN" sz="2000" smtClean="0">
                <a:latin typeface="宋体" pitchFamily="2" charset="-122"/>
              </a:rPr>
              <a:t>.a,Y.y)}</a:t>
            </a:r>
          </a:p>
          <a:p>
            <a:pPr lvl="1" eaLnBrk="1" hangingPunct="1">
              <a:buFontTx/>
              <a:buNone/>
            </a:pPr>
            <a:r>
              <a:rPr lang="en-US" altLang="zh-CN" sz="2000" smtClean="0">
                <a:latin typeface="宋体" pitchFamily="2" charset="-122"/>
              </a:rPr>
              <a:t>A</a:t>
            </a:r>
            <a:r>
              <a:rPr lang="en-US" altLang="zh-CN" sz="2000" smtClean="0">
                <a:latin typeface="宋体" pitchFamily="2" charset="-122"/>
                <a:sym typeface="Symbol" pitchFamily="18" charset="2"/>
              </a:rPr>
              <a:t></a:t>
            </a:r>
            <a:r>
              <a:rPr lang="en-US" altLang="zh-CN" sz="2000" smtClean="0">
                <a:latin typeface="宋体" pitchFamily="2" charset="-122"/>
              </a:rPr>
              <a:t>X {A.a=f(X.x)}</a:t>
            </a:r>
          </a:p>
        </p:txBody>
      </p:sp>
      <p:sp>
        <p:nvSpPr>
          <p:cNvPr id="277508" name="Rectangle 4"/>
          <p:cNvSpPr>
            <a:spLocks noChangeArrowheads="1"/>
          </p:cNvSpPr>
          <p:nvPr/>
        </p:nvSpPr>
        <p:spPr bwMode="auto">
          <a:xfrm>
            <a:off x="609600" y="2590800"/>
            <a:ext cx="8335963" cy="1219200"/>
          </a:xfrm>
          <a:prstGeom prst="rect">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zh-CN" altLang="en-US">
                <a:latin typeface="宋体" pitchFamily="2" charset="-122"/>
              </a:rPr>
              <a:t>为</a:t>
            </a:r>
            <a:r>
              <a:rPr lang="en-US" altLang="zh-CN">
                <a:latin typeface="宋体" pitchFamily="2" charset="-122"/>
              </a:rPr>
              <a:t>R</a:t>
            </a:r>
            <a:r>
              <a:rPr lang="zh-CN" altLang="en-US">
                <a:latin typeface="宋体" pitchFamily="2" charset="-122"/>
              </a:rPr>
              <a:t>设置继承属性</a:t>
            </a:r>
            <a:r>
              <a:rPr lang="en-US" altLang="zh-CN">
                <a:latin typeface="宋体" pitchFamily="2" charset="-122"/>
              </a:rPr>
              <a:t>R.i</a:t>
            </a:r>
            <a:r>
              <a:rPr lang="zh-CN" altLang="en-US">
                <a:latin typeface="宋体" pitchFamily="2" charset="-122"/>
              </a:rPr>
              <a:t>和综合属性</a:t>
            </a:r>
            <a:r>
              <a:rPr lang="en-US" altLang="zh-CN">
                <a:latin typeface="宋体" pitchFamily="2" charset="-122"/>
              </a:rPr>
              <a:t>R.s</a:t>
            </a:r>
          </a:p>
          <a:p>
            <a:pPr marL="742950" lvl="1" indent="-285750">
              <a:spcBef>
                <a:spcPct val="20000"/>
              </a:spcBef>
            </a:pPr>
            <a:r>
              <a:rPr lang="en-US" altLang="zh-CN" sz="2000">
                <a:latin typeface="宋体" pitchFamily="2" charset="-122"/>
              </a:rPr>
              <a:t>R.i</a:t>
            </a:r>
            <a:r>
              <a:rPr lang="zh-CN" altLang="en-US" sz="2000">
                <a:latin typeface="宋体" pitchFamily="2" charset="-122"/>
              </a:rPr>
              <a:t>：表示在</a:t>
            </a:r>
            <a:r>
              <a:rPr lang="en-US" altLang="zh-CN" sz="2000">
                <a:latin typeface="宋体" pitchFamily="2" charset="-122"/>
              </a:rPr>
              <a:t>R</a:t>
            </a:r>
            <a:r>
              <a:rPr lang="zh-CN" altLang="en-US" sz="2000">
                <a:latin typeface="宋体" pitchFamily="2" charset="-122"/>
              </a:rPr>
              <a:t>之前已经扫描过的符号串的属性值</a:t>
            </a:r>
          </a:p>
          <a:p>
            <a:pPr marL="742950" lvl="1" indent="-285750">
              <a:spcBef>
                <a:spcPct val="20000"/>
              </a:spcBef>
            </a:pPr>
            <a:r>
              <a:rPr lang="en-US" altLang="zh-CN" sz="2000">
                <a:latin typeface="宋体" pitchFamily="2" charset="-122"/>
              </a:rPr>
              <a:t>R.s</a:t>
            </a:r>
            <a:r>
              <a:rPr lang="zh-CN" altLang="en-US" sz="2000">
                <a:latin typeface="宋体" pitchFamily="2" charset="-122"/>
              </a:rPr>
              <a:t>：表示在</a:t>
            </a:r>
            <a:r>
              <a:rPr lang="en-US" altLang="zh-CN" sz="2000">
                <a:latin typeface="宋体" pitchFamily="2" charset="-122"/>
              </a:rPr>
              <a:t>R</a:t>
            </a:r>
            <a:r>
              <a:rPr lang="zh-CN" altLang="en-US" sz="2000">
                <a:latin typeface="宋体" pitchFamily="2" charset="-122"/>
              </a:rPr>
              <a:t>完全展开为终结符号之后得到的符号串的属性值。</a:t>
            </a:r>
          </a:p>
        </p:txBody>
      </p:sp>
      <p:sp>
        <p:nvSpPr>
          <p:cNvPr id="277509" name="Rectangle 5"/>
          <p:cNvSpPr>
            <a:spLocks noChangeArrowheads="1"/>
          </p:cNvSpPr>
          <p:nvPr/>
        </p:nvSpPr>
        <p:spPr bwMode="auto">
          <a:xfrm>
            <a:off x="4648200" y="1219200"/>
            <a:ext cx="40386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zh-CN" altLang="en-US">
                <a:latin typeface="宋体" pitchFamily="2" charset="-122"/>
              </a:rPr>
              <a:t>消除基本文法中的左递归：</a:t>
            </a:r>
          </a:p>
          <a:p>
            <a:pPr marL="742950" lvl="1" indent="-285750" algn="just">
              <a:spcBef>
                <a:spcPct val="20000"/>
              </a:spcBef>
            </a:pPr>
            <a:r>
              <a:rPr lang="en-US" altLang="zh-CN" sz="2000">
                <a:latin typeface="宋体" pitchFamily="2" charset="-122"/>
              </a:rPr>
              <a:t>A</a:t>
            </a:r>
            <a:r>
              <a:rPr lang="en-US" altLang="zh-CN" sz="2000">
                <a:latin typeface="宋体" pitchFamily="2" charset="-122"/>
                <a:sym typeface="Symbol" pitchFamily="18" charset="2"/>
              </a:rPr>
              <a:t></a:t>
            </a:r>
            <a:r>
              <a:rPr lang="en-US" altLang="zh-CN" sz="2000">
                <a:latin typeface="宋体" pitchFamily="2" charset="-122"/>
              </a:rPr>
              <a:t>XR</a:t>
            </a:r>
          </a:p>
          <a:p>
            <a:pPr marL="742950" lvl="1" indent="-285750">
              <a:spcBef>
                <a:spcPct val="20000"/>
              </a:spcBef>
            </a:pPr>
            <a:r>
              <a:rPr lang="en-US" altLang="zh-CN" sz="2000">
                <a:latin typeface="宋体" pitchFamily="2" charset="-122"/>
              </a:rPr>
              <a:t>R</a:t>
            </a:r>
            <a:r>
              <a:rPr lang="en-US" altLang="zh-CN" sz="2000">
                <a:latin typeface="宋体" pitchFamily="2" charset="-122"/>
                <a:sym typeface="Symbol" pitchFamily="18" charset="2"/>
              </a:rPr>
              <a:t></a:t>
            </a:r>
            <a:r>
              <a:rPr lang="en-US" altLang="zh-CN" sz="2000">
                <a:latin typeface="宋体" pitchFamily="2" charset="-122"/>
              </a:rPr>
              <a:t>YR|</a:t>
            </a:r>
            <a:r>
              <a:rPr lang="en-US" altLang="zh-CN" sz="2000">
                <a:latin typeface="宋体" pitchFamily="2" charset="-122"/>
                <a:sym typeface="Symbol" pitchFamily="18" charset="2"/>
              </a:rPr>
              <a:t></a:t>
            </a:r>
            <a:endParaRPr lang="en-US" altLang="zh-CN">
              <a:latin typeface="宋体" pitchFamily="2" charset="-122"/>
            </a:endParaRPr>
          </a:p>
        </p:txBody>
      </p:sp>
      <p:sp>
        <p:nvSpPr>
          <p:cNvPr id="277510" name="Rectangle 6"/>
          <p:cNvSpPr>
            <a:spLocks noChangeArrowheads="1"/>
          </p:cNvSpPr>
          <p:nvPr/>
        </p:nvSpPr>
        <p:spPr bwMode="auto">
          <a:xfrm>
            <a:off x="395288" y="4114800"/>
            <a:ext cx="3200400" cy="2362200"/>
          </a:xfrm>
          <a:prstGeom prst="rect">
            <a:avLst/>
          </a:prstGeom>
          <a:solidFill>
            <a:srgbClr val="CCECFF"/>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zh-CN" altLang="en-US">
                <a:latin typeface="宋体" pitchFamily="2" charset="-122"/>
              </a:rPr>
              <a:t>翻译方案转换为：</a:t>
            </a:r>
          </a:p>
          <a:p>
            <a:pPr marL="342900" indent="-342900" algn="just">
              <a:spcBef>
                <a:spcPct val="20000"/>
              </a:spcBef>
              <a:buClr>
                <a:schemeClr val="accent1"/>
              </a:buClr>
              <a:buSzPct val="70000"/>
              <a:buFont typeface="Monotype Sorts" pitchFamily="2" charset="2"/>
              <a:buNone/>
            </a:pPr>
            <a:r>
              <a:rPr lang="en-US" altLang="zh-CN" sz="2000">
                <a:latin typeface="宋体" pitchFamily="2" charset="-122"/>
              </a:rPr>
              <a:t>A</a:t>
            </a:r>
            <a:r>
              <a:rPr lang="en-US" altLang="zh-CN" sz="2000">
                <a:latin typeface="宋体" pitchFamily="2" charset="-122"/>
                <a:sym typeface="Symbol" pitchFamily="18" charset="2"/>
              </a:rPr>
              <a:t></a:t>
            </a:r>
            <a:r>
              <a:rPr lang="en-US" altLang="zh-CN" sz="2000">
                <a:latin typeface="宋体" pitchFamily="2" charset="-122"/>
              </a:rPr>
              <a:t>X {R.i=f(X.x)}</a:t>
            </a:r>
          </a:p>
          <a:p>
            <a:pPr marL="342900" indent="-342900" algn="just">
              <a:spcBef>
                <a:spcPct val="20000"/>
              </a:spcBef>
              <a:buClr>
                <a:schemeClr val="accent1"/>
              </a:buClr>
              <a:buSzPct val="70000"/>
              <a:buFont typeface="Monotype Sorts" pitchFamily="2" charset="2"/>
              <a:buNone/>
            </a:pPr>
            <a:r>
              <a:rPr lang="en-US" altLang="zh-CN" sz="2000">
                <a:latin typeface="宋体" pitchFamily="2" charset="-122"/>
              </a:rPr>
              <a:t>   R {A.a=R.s}</a:t>
            </a:r>
          </a:p>
          <a:p>
            <a:pPr marL="342900" indent="-342900" algn="just">
              <a:spcBef>
                <a:spcPct val="20000"/>
              </a:spcBef>
              <a:buClr>
                <a:schemeClr val="accent1"/>
              </a:buClr>
              <a:buSzPct val="70000"/>
              <a:buFont typeface="Monotype Sorts" pitchFamily="2" charset="2"/>
              <a:buNone/>
            </a:pPr>
            <a:r>
              <a:rPr lang="en-US" altLang="zh-CN" sz="2000">
                <a:latin typeface="宋体" pitchFamily="2" charset="-122"/>
              </a:rPr>
              <a:t>R</a:t>
            </a:r>
            <a:r>
              <a:rPr lang="en-US" altLang="zh-CN" sz="2000">
                <a:latin typeface="宋体" pitchFamily="2" charset="-122"/>
                <a:sym typeface="Symbol" pitchFamily="18" charset="2"/>
              </a:rPr>
              <a:t></a:t>
            </a:r>
            <a:r>
              <a:rPr lang="en-US" altLang="zh-CN" sz="2000">
                <a:latin typeface="宋体" pitchFamily="2" charset="-122"/>
              </a:rPr>
              <a:t>Y {R</a:t>
            </a:r>
            <a:r>
              <a:rPr lang="en-US" altLang="zh-CN" sz="2000" baseline="-25000">
                <a:latin typeface="宋体" pitchFamily="2" charset="-122"/>
              </a:rPr>
              <a:t>1</a:t>
            </a:r>
            <a:r>
              <a:rPr lang="en-US" altLang="zh-CN" sz="2000">
                <a:latin typeface="宋体" pitchFamily="2" charset="-122"/>
              </a:rPr>
              <a:t>.i=g(R.i,Y,y)}</a:t>
            </a:r>
          </a:p>
          <a:p>
            <a:pPr marL="342900" indent="-342900" algn="just">
              <a:spcBef>
                <a:spcPct val="20000"/>
              </a:spcBef>
              <a:buClr>
                <a:schemeClr val="accent1"/>
              </a:buClr>
              <a:buSzPct val="70000"/>
              <a:buFont typeface="Monotype Sorts" pitchFamily="2" charset="2"/>
              <a:buNone/>
            </a:pPr>
            <a:r>
              <a:rPr lang="en-US" altLang="zh-CN" sz="2000">
                <a:latin typeface="宋体" pitchFamily="2" charset="-122"/>
              </a:rPr>
              <a:t>   R</a:t>
            </a:r>
            <a:r>
              <a:rPr lang="en-US" altLang="zh-CN" sz="2000" baseline="-25000">
                <a:latin typeface="宋体" pitchFamily="2" charset="-122"/>
              </a:rPr>
              <a:t>1</a:t>
            </a:r>
            <a:r>
              <a:rPr lang="en-US" altLang="zh-CN" sz="2000">
                <a:latin typeface="宋体" pitchFamily="2" charset="-122"/>
              </a:rPr>
              <a:t> {R.s=R</a:t>
            </a:r>
            <a:r>
              <a:rPr lang="en-US" altLang="zh-CN" sz="2000" baseline="-25000">
                <a:latin typeface="宋体" pitchFamily="2" charset="-122"/>
              </a:rPr>
              <a:t>1</a:t>
            </a:r>
            <a:r>
              <a:rPr lang="en-US" altLang="zh-CN" sz="2000">
                <a:latin typeface="宋体" pitchFamily="2" charset="-122"/>
              </a:rPr>
              <a:t>.s}</a:t>
            </a:r>
          </a:p>
          <a:p>
            <a:pPr marL="342900" indent="-342900">
              <a:spcBef>
                <a:spcPct val="20000"/>
              </a:spcBef>
              <a:buClr>
                <a:schemeClr val="accent1"/>
              </a:buClr>
              <a:buSzPct val="70000"/>
              <a:buFont typeface="Monotype Sorts" pitchFamily="2" charset="2"/>
              <a:buNone/>
            </a:pPr>
            <a:r>
              <a:rPr lang="en-US" altLang="zh-CN" sz="2000">
                <a:latin typeface="宋体" pitchFamily="2" charset="-122"/>
              </a:rPr>
              <a:t>R</a:t>
            </a:r>
            <a:r>
              <a:rPr lang="en-US" altLang="zh-CN" sz="2000">
                <a:latin typeface="宋体" pitchFamily="2" charset="-122"/>
                <a:sym typeface="Symbol" pitchFamily="18" charset="2"/>
              </a:rPr>
              <a:t></a:t>
            </a:r>
            <a:r>
              <a:rPr lang="en-US" altLang="zh-CN" sz="2000">
                <a:latin typeface="宋体" pitchFamily="2" charset="-122"/>
              </a:rPr>
              <a:t> {R.s=R.i}</a:t>
            </a:r>
            <a:r>
              <a:rPr lang="en-US" altLang="zh-CN" sz="2800">
                <a:latin typeface="宋体" pitchFamily="2" charset="-122"/>
              </a:rPr>
              <a:t> </a:t>
            </a:r>
          </a:p>
        </p:txBody>
      </p:sp>
      <p:grpSp>
        <p:nvGrpSpPr>
          <p:cNvPr id="277511" name="Group 7"/>
          <p:cNvGrpSpPr>
            <a:grpSpLocks/>
          </p:cNvGrpSpPr>
          <p:nvPr/>
        </p:nvGrpSpPr>
        <p:grpSpPr bwMode="auto">
          <a:xfrm>
            <a:off x="3595688" y="4460875"/>
            <a:ext cx="2549525" cy="2320925"/>
            <a:chOff x="1920" y="2256"/>
            <a:chExt cx="1606" cy="1462"/>
          </a:xfrm>
        </p:grpSpPr>
        <p:grpSp>
          <p:nvGrpSpPr>
            <p:cNvPr id="61474" name="Group 8"/>
            <p:cNvGrpSpPr>
              <a:grpSpLocks/>
            </p:cNvGrpSpPr>
            <p:nvPr/>
          </p:nvGrpSpPr>
          <p:grpSpPr bwMode="auto">
            <a:xfrm>
              <a:off x="1920" y="2282"/>
              <a:ext cx="1354" cy="1436"/>
              <a:chOff x="1920" y="2282"/>
              <a:chExt cx="1354" cy="1436"/>
            </a:xfrm>
          </p:grpSpPr>
          <p:sp>
            <p:nvSpPr>
              <p:cNvPr id="61482" name="Text Box 9"/>
              <p:cNvSpPr txBox="1">
                <a:spLocks noChangeArrowheads="1"/>
              </p:cNvSpPr>
              <p:nvPr/>
            </p:nvSpPr>
            <p:spPr bwMode="auto">
              <a:xfrm>
                <a:off x="2503" y="228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A</a:t>
                </a:r>
              </a:p>
            </p:txBody>
          </p:sp>
          <p:sp>
            <p:nvSpPr>
              <p:cNvPr id="61483" name="Text Box 10"/>
              <p:cNvSpPr txBox="1">
                <a:spLocks noChangeArrowheads="1"/>
              </p:cNvSpPr>
              <p:nvPr/>
            </p:nvSpPr>
            <p:spPr bwMode="auto">
              <a:xfrm>
                <a:off x="1920" y="2784"/>
                <a:ext cx="1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X                    R</a:t>
                </a:r>
              </a:p>
            </p:txBody>
          </p:sp>
          <p:grpSp>
            <p:nvGrpSpPr>
              <p:cNvPr id="61484" name="Group 11"/>
              <p:cNvGrpSpPr>
                <a:grpSpLocks/>
              </p:cNvGrpSpPr>
              <p:nvPr/>
            </p:nvGrpSpPr>
            <p:grpSpPr bwMode="auto">
              <a:xfrm>
                <a:off x="2112" y="2544"/>
                <a:ext cx="912" cy="288"/>
                <a:chOff x="2112" y="2544"/>
                <a:chExt cx="576" cy="288"/>
              </a:xfrm>
            </p:grpSpPr>
            <p:sp>
              <p:nvSpPr>
                <p:cNvPr id="61487" name="Line 12"/>
                <p:cNvSpPr>
                  <a:spLocks noChangeShapeType="1"/>
                </p:cNvSpPr>
                <p:nvPr/>
              </p:nvSpPr>
              <p:spPr bwMode="auto">
                <a:xfrm flipH="1">
                  <a:off x="2112" y="2544"/>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8" name="Line 13"/>
                <p:cNvSpPr>
                  <a:spLocks noChangeShapeType="1"/>
                </p:cNvSpPr>
                <p:nvPr/>
              </p:nvSpPr>
              <p:spPr bwMode="auto">
                <a:xfrm>
                  <a:off x="2400" y="2544"/>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85" name="Text Box 14"/>
              <p:cNvSpPr txBox="1">
                <a:spLocks noChangeArrowheads="1"/>
              </p:cNvSpPr>
              <p:nvPr/>
            </p:nvSpPr>
            <p:spPr bwMode="auto">
              <a:xfrm>
                <a:off x="3016" y="3430"/>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sym typeface="Symbol" pitchFamily="18" charset="2"/>
                  </a:rPr>
                  <a:t></a:t>
                </a:r>
                <a:endParaRPr lang="en-US" altLang="zh-CN">
                  <a:latin typeface="Times New Roman" pitchFamily="18" charset="0"/>
                  <a:ea typeface="宋体" pitchFamily="2" charset="-122"/>
                </a:endParaRPr>
              </a:p>
            </p:txBody>
          </p:sp>
          <p:sp>
            <p:nvSpPr>
              <p:cNvPr id="61486" name="Line 15"/>
              <p:cNvSpPr>
                <a:spLocks noChangeShapeType="1"/>
              </p:cNvSpPr>
              <p:nvPr/>
            </p:nvSpPr>
            <p:spPr bwMode="auto">
              <a:xfrm>
                <a:off x="3120" y="3024"/>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75" name="Text Box 16"/>
            <p:cNvSpPr txBox="1">
              <a:spLocks noChangeArrowheads="1"/>
            </p:cNvSpPr>
            <p:nvPr/>
          </p:nvSpPr>
          <p:spPr bwMode="auto">
            <a:xfrm>
              <a:off x="2082" y="2736"/>
              <a:ext cx="3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x</a:t>
              </a:r>
            </a:p>
          </p:txBody>
        </p:sp>
        <p:sp>
          <p:nvSpPr>
            <p:cNvPr id="61476" name="Text Box 17"/>
            <p:cNvSpPr txBox="1">
              <a:spLocks noChangeArrowheads="1"/>
            </p:cNvSpPr>
            <p:nvPr/>
          </p:nvSpPr>
          <p:spPr bwMode="auto">
            <a:xfrm>
              <a:off x="2784" y="2736"/>
              <a:ext cx="2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a:t>
              </a:r>
            </a:p>
          </p:txBody>
        </p:sp>
        <p:sp>
          <p:nvSpPr>
            <p:cNvPr id="61477" name="Text Box 18"/>
            <p:cNvSpPr txBox="1">
              <a:spLocks noChangeArrowheads="1"/>
            </p:cNvSpPr>
            <p:nvPr/>
          </p:nvSpPr>
          <p:spPr bwMode="auto">
            <a:xfrm>
              <a:off x="3223" y="2736"/>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s</a:t>
              </a:r>
            </a:p>
          </p:txBody>
        </p:sp>
        <p:sp>
          <p:nvSpPr>
            <p:cNvPr id="61478" name="Arc 19"/>
            <p:cNvSpPr>
              <a:spLocks/>
            </p:cNvSpPr>
            <p:nvPr/>
          </p:nvSpPr>
          <p:spPr bwMode="auto">
            <a:xfrm flipV="1">
              <a:off x="2161" y="3024"/>
              <a:ext cx="671" cy="144"/>
            </a:xfrm>
            <a:custGeom>
              <a:avLst/>
              <a:gdLst>
                <a:gd name="T0" fmla="*/ 0 w 43107"/>
                <a:gd name="T1" fmla="*/ 0 h 21600"/>
                <a:gd name="T2" fmla="*/ 0 w 43107"/>
                <a:gd name="T3" fmla="*/ 0 h 21600"/>
                <a:gd name="T4" fmla="*/ 0 w 43107"/>
                <a:gd name="T5" fmla="*/ 0 h 21600"/>
                <a:gd name="T6" fmla="*/ 0 60000 65536"/>
                <a:gd name="T7" fmla="*/ 0 60000 65536"/>
                <a:gd name="T8" fmla="*/ 0 60000 65536"/>
              </a:gdLst>
              <a:ahLst/>
              <a:cxnLst>
                <a:cxn ang="T6">
                  <a:pos x="T0" y="T1"/>
                </a:cxn>
                <a:cxn ang="T7">
                  <a:pos x="T2" y="T3"/>
                </a:cxn>
                <a:cxn ang="T8">
                  <a:pos x="T4" y="T5"/>
                </a:cxn>
              </a:cxnLst>
              <a:rect l="0" t="0" r="r" b="b"/>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lnTo>
                    <a:pt x="0" y="19593"/>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9" name="Arc 20"/>
            <p:cNvSpPr>
              <a:spLocks/>
            </p:cNvSpPr>
            <p:nvPr/>
          </p:nvSpPr>
          <p:spPr bwMode="auto">
            <a:xfrm flipV="1">
              <a:off x="2929" y="3024"/>
              <a:ext cx="335" cy="96"/>
            </a:xfrm>
            <a:custGeom>
              <a:avLst/>
              <a:gdLst>
                <a:gd name="T0" fmla="*/ 0 w 43107"/>
                <a:gd name="T1" fmla="*/ 0 h 21600"/>
                <a:gd name="T2" fmla="*/ 0 w 43107"/>
                <a:gd name="T3" fmla="*/ 0 h 21600"/>
                <a:gd name="T4" fmla="*/ 0 w 43107"/>
                <a:gd name="T5" fmla="*/ 0 h 21600"/>
                <a:gd name="T6" fmla="*/ 0 60000 65536"/>
                <a:gd name="T7" fmla="*/ 0 60000 65536"/>
                <a:gd name="T8" fmla="*/ 0 60000 65536"/>
              </a:gdLst>
              <a:ahLst/>
              <a:cxnLst>
                <a:cxn ang="T6">
                  <a:pos x="T0" y="T1"/>
                </a:cxn>
                <a:cxn ang="T7">
                  <a:pos x="T2" y="T3"/>
                </a:cxn>
                <a:cxn ang="T8">
                  <a:pos x="T4" y="T5"/>
                </a:cxn>
              </a:cxnLst>
              <a:rect l="0" t="0" r="r" b="b"/>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lnTo>
                    <a:pt x="0" y="19593"/>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0" name="Text Box 21"/>
            <p:cNvSpPr txBox="1">
              <a:spLocks noChangeArrowheads="1"/>
            </p:cNvSpPr>
            <p:nvPr/>
          </p:nvSpPr>
          <p:spPr bwMode="auto">
            <a:xfrm>
              <a:off x="2706" y="2256"/>
              <a:ext cx="3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a</a:t>
              </a:r>
            </a:p>
          </p:txBody>
        </p:sp>
        <p:sp>
          <p:nvSpPr>
            <p:cNvPr id="61481" name="Line 22"/>
            <p:cNvSpPr>
              <a:spLocks noChangeShapeType="1"/>
            </p:cNvSpPr>
            <p:nvPr/>
          </p:nvSpPr>
          <p:spPr bwMode="auto">
            <a:xfrm flipH="1" flipV="1">
              <a:off x="2784" y="2544"/>
              <a:ext cx="480" cy="33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7527" name="Group 23"/>
          <p:cNvGrpSpPr>
            <a:grpSpLocks/>
          </p:cNvGrpSpPr>
          <p:nvPr/>
        </p:nvGrpSpPr>
        <p:grpSpPr bwMode="auto">
          <a:xfrm>
            <a:off x="5881688" y="3810000"/>
            <a:ext cx="3048000" cy="3048000"/>
            <a:chOff x="1920" y="480"/>
            <a:chExt cx="1920" cy="1920"/>
          </a:xfrm>
        </p:grpSpPr>
        <p:sp>
          <p:nvSpPr>
            <p:cNvPr id="61450" name="Text Box 24"/>
            <p:cNvSpPr txBox="1">
              <a:spLocks noChangeArrowheads="1"/>
            </p:cNvSpPr>
            <p:nvPr/>
          </p:nvSpPr>
          <p:spPr bwMode="auto">
            <a:xfrm>
              <a:off x="2359" y="50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A</a:t>
              </a:r>
            </a:p>
          </p:txBody>
        </p:sp>
        <p:sp>
          <p:nvSpPr>
            <p:cNvPr id="61451" name="Text Box 25"/>
            <p:cNvSpPr txBox="1">
              <a:spLocks noChangeArrowheads="1"/>
            </p:cNvSpPr>
            <p:nvPr/>
          </p:nvSpPr>
          <p:spPr bwMode="auto">
            <a:xfrm>
              <a:off x="1920" y="1008"/>
              <a:ext cx="11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X               R</a:t>
              </a:r>
            </a:p>
          </p:txBody>
        </p:sp>
        <p:grpSp>
          <p:nvGrpSpPr>
            <p:cNvPr id="61452" name="Group 26"/>
            <p:cNvGrpSpPr>
              <a:grpSpLocks/>
            </p:cNvGrpSpPr>
            <p:nvPr/>
          </p:nvGrpSpPr>
          <p:grpSpPr bwMode="auto">
            <a:xfrm>
              <a:off x="2112" y="768"/>
              <a:ext cx="720" cy="288"/>
              <a:chOff x="2112" y="2544"/>
              <a:chExt cx="576" cy="288"/>
            </a:xfrm>
          </p:grpSpPr>
          <p:sp>
            <p:nvSpPr>
              <p:cNvPr id="61472" name="Line 27"/>
              <p:cNvSpPr>
                <a:spLocks noChangeShapeType="1"/>
              </p:cNvSpPr>
              <p:nvPr/>
            </p:nvSpPr>
            <p:spPr bwMode="auto">
              <a:xfrm flipH="1">
                <a:off x="2112" y="2544"/>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3" name="Line 28"/>
              <p:cNvSpPr>
                <a:spLocks noChangeShapeType="1"/>
              </p:cNvSpPr>
              <p:nvPr/>
            </p:nvSpPr>
            <p:spPr bwMode="auto">
              <a:xfrm>
                <a:off x="2400" y="2544"/>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53" name="Text Box 29"/>
            <p:cNvSpPr txBox="1">
              <a:spLocks noChangeArrowheads="1"/>
            </p:cNvSpPr>
            <p:nvPr/>
          </p:nvSpPr>
          <p:spPr bwMode="auto">
            <a:xfrm>
              <a:off x="3312" y="2112"/>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sym typeface="Symbol" pitchFamily="18" charset="2"/>
                </a:rPr>
                <a:t></a:t>
              </a:r>
              <a:endParaRPr lang="en-US" altLang="zh-CN">
                <a:latin typeface="Times New Roman" pitchFamily="18" charset="0"/>
                <a:ea typeface="宋体" pitchFamily="2" charset="-122"/>
              </a:endParaRPr>
            </a:p>
          </p:txBody>
        </p:sp>
        <p:sp>
          <p:nvSpPr>
            <p:cNvPr id="61454" name="Line 30"/>
            <p:cNvSpPr>
              <a:spLocks noChangeShapeType="1"/>
            </p:cNvSpPr>
            <p:nvPr/>
          </p:nvSpPr>
          <p:spPr bwMode="auto">
            <a:xfrm>
              <a:off x="3408" y="177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5" name="Text Box 31"/>
            <p:cNvSpPr txBox="1">
              <a:spLocks noChangeArrowheads="1"/>
            </p:cNvSpPr>
            <p:nvPr/>
          </p:nvSpPr>
          <p:spPr bwMode="auto">
            <a:xfrm>
              <a:off x="2076" y="960"/>
              <a:ext cx="3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x</a:t>
              </a:r>
            </a:p>
          </p:txBody>
        </p:sp>
        <p:sp>
          <p:nvSpPr>
            <p:cNvPr id="61456" name="Text Box 32"/>
            <p:cNvSpPr txBox="1">
              <a:spLocks noChangeArrowheads="1"/>
            </p:cNvSpPr>
            <p:nvPr/>
          </p:nvSpPr>
          <p:spPr bwMode="auto">
            <a:xfrm>
              <a:off x="2592" y="960"/>
              <a:ext cx="2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a:t>
              </a:r>
            </a:p>
          </p:txBody>
        </p:sp>
        <p:sp>
          <p:nvSpPr>
            <p:cNvPr id="61457" name="Text Box 33"/>
            <p:cNvSpPr txBox="1">
              <a:spLocks noChangeArrowheads="1"/>
            </p:cNvSpPr>
            <p:nvPr/>
          </p:nvSpPr>
          <p:spPr bwMode="auto">
            <a:xfrm>
              <a:off x="2961" y="960"/>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s</a:t>
              </a:r>
            </a:p>
          </p:txBody>
        </p:sp>
        <p:sp>
          <p:nvSpPr>
            <p:cNvPr id="61458" name="Arc 34"/>
            <p:cNvSpPr>
              <a:spLocks/>
            </p:cNvSpPr>
            <p:nvPr/>
          </p:nvSpPr>
          <p:spPr bwMode="auto">
            <a:xfrm flipV="1">
              <a:off x="2208" y="1248"/>
              <a:ext cx="432" cy="144"/>
            </a:xfrm>
            <a:custGeom>
              <a:avLst/>
              <a:gdLst>
                <a:gd name="T0" fmla="*/ 0 w 43107"/>
                <a:gd name="T1" fmla="*/ 0 h 21600"/>
                <a:gd name="T2" fmla="*/ 0 w 43107"/>
                <a:gd name="T3" fmla="*/ 0 h 21600"/>
                <a:gd name="T4" fmla="*/ 0 w 43107"/>
                <a:gd name="T5" fmla="*/ 0 h 21600"/>
                <a:gd name="T6" fmla="*/ 0 60000 65536"/>
                <a:gd name="T7" fmla="*/ 0 60000 65536"/>
                <a:gd name="T8" fmla="*/ 0 60000 65536"/>
              </a:gdLst>
              <a:ahLst/>
              <a:cxnLst>
                <a:cxn ang="T6">
                  <a:pos x="T0" y="T1"/>
                </a:cxn>
                <a:cxn ang="T7">
                  <a:pos x="T2" y="T3"/>
                </a:cxn>
                <a:cxn ang="T8">
                  <a:pos x="T4" y="T5"/>
                </a:cxn>
              </a:cxnLst>
              <a:rect l="0" t="0" r="r" b="b"/>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lnTo>
                    <a:pt x="0" y="19593"/>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9" name="Arc 35"/>
            <p:cNvSpPr>
              <a:spLocks/>
            </p:cNvSpPr>
            <p:nvPr/>
          </p:nvSpPr>
          <p:spPr bwMode="auto">
            <a:xfrm flipV="1">
              <a:off x="3264" y="1776"/>
              <a:ext cx="335" cy="96"/>
            </a:xfrm>
            <a:custGeom>
              <a:avLst/>
              <a:gdLst>
                <a:gd name="T0" fmla="*/ 0 w 43107"/>
                <a:gd name="T1" fmla="*/ 0 h 21600"/>
                <a:gd name="T2" fmla="*/ 0 w 43107"/>
                <a:gd name="T3" fmla="*/ 0 h 21600"/>
                <a:gd name="T4" fmla="*/ 0 w 43107"/>
                <a:gd name="T5" fmla="*/ 0 h 21600"/>
                <a:gd name="T6" fmla="*/ 0 60000 65536"/>
                <a:gd name="T7" fmla="*/ 0 60000 65536"/>
                <a:gd name="T8" fmla="*/ 0 60000 65536"/>
              </a:gdLst>
              <a:ahLst/>
              <a:cxnLst>
                <a:cxn ang="T6">
                  <a:pos x="T0" y="T1"/>
                </a:cxn>
                <a:cxn ang="T7">
                  <a:pos x="T2" y="T3"/>
                </a:cxn>
                <a:cxn ang="T8">
                  <a:pos x="T4" y="T5"/>
                </a:cxn>
              </a:cxnLst>
              <a:rect l="0" t="0" r="r" b="b"/>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lnTo>
                    <a:pt x="0" y="19593"/>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0" name="Text Box 36"/>
            <p:cNvSpPr txBox="1">
              <a:spLocks noChangeArrowheads="1"/>
            </p:cNvSpPr>
            <p:nvPr/>
          </p:nvSpPr>
          <p:spPr bwMode="auto">
            <a:xfrm>
              <a:off x="2562" y="480"/>
              <a:ext cx="3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a</a:t>
              </a:r>
            </a:p>
          </p:txBody>
        </p:sp>
        <p:sp>
          <p:nvSpPr>
            <p:cNvPr id="61461" name="Line 37"/>
            <p:cNvSpPr>
              <a:spLocks noChangeShapeType="1"/>
            </p:cNvSpPr>
            <p:nvPr/>
          </p:nvSpPr>
          <p:spPr bwMode="auto">
            <a:xfrm flipH="1" flipV="1">
              <a:off x="2640" y="768"/>
              <a:ext cx="432" cy="33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2" name="Text Box 38"/>
            <p:cNvSpPr txBox="1">
              <a:spLocks noChangeArrowheads="1"/>
            </p:cNvSpPr>
            <p:nvPr/>
          </p:nvSpPr>
          <p:spPr bwMode="auto">
            <a:xfrm>
              <a:off x="2304" y="1536"/>
              <a:ext cx="12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Y                  R</a:t>
              </a:r>
            </a:p>
          </p:txBody>
        </p:sp>
        <p:grpSp>
          <p:nvGrpSpPr>
            <p:cNvPr id="61463" name="Group 39"/>
            <p:cNvGrpSpPr>
              <a:grpSpLocks/>
            </p:cNvGrpSpPr>
            <p:nvPr/>
          </p:nvGrpSpPr>
          <p:grpSpPr bwMode="auto">
            <a:xfrm>
              <a:off x="2496" y="1296"/>
              <a:ext cx="864" cy="288"/>
              <a:chOff x="2112" y="2544"/>
              <a:chExt cx="576" cy="288"/>
            </a:xfrm>
          </p:grpSpPr>
          <p:sp>
            <p:nvSpPr>
              <p:cNvPr id="61470" name="Line 40"/>
              <p:cNvSpPr>
                <a:spLocks noChangeShapeType="1"/>
              </p:cNvSpPr>
              <p:nvPr/>
            </p:nvSpPr>
            <p:spPr bwMode="auto">
              <a:xfrm flipH="1">
                <a:off x="2112" y="2544"/>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1" name="Line 41"/>
              <p:cNvSpPr>
                <a:spLocks noChangeShapeType="1"/>
              </p:cNvSpPr>
              <p:nvPr/>
            </p:nvSpPr>
            <p:spPr bwMode="auto">
              <a:xfrm>
                <a:off x="2400" y="2544"/>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64" name="Text Box 42"/>
            <p:cNvSpPr txBox="1">
              <a:spLocks noChangeArrowheads="1"/>
            </p:cNvSpPr>
            <p:nvPr/>
          </p:nvSpPr>
          <p:spPr bwMode="auto">
            <a:xfrm>
              <a:off x="2448" y="1497"/>
              <a:ext cx="3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y</a:t>
              </a:r>
            </a:p>
          </p:txBody>
        </p:sp>
        <p:sp>
          <p:nvSpPr>
            <p:cNvPr id="61465" name="Text Box 43"/>
            <p:cNvSpPr txBox="1">
              <a:spLocks noChangeArrowheads="1"/>
            </p:cNvSpPr>
            <p:nvPr/>
          </p:nvSpPr>
          <p:spPr bwMode="auto">
            <a:xfrm>
              <a:off x="3098" y="1497"/>
              <a:ext cx="2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a:t>
              </a:r>
            </a:p>
          </p:txBody>
        </p:sp>
        <p:sp>
          <p:nvSpPr>
            <p:cNvPr id="61466" name="Text Box 44"/>
            <p:cNvSpPr txBox="1">
              <a:spLocks noChangeArrowheads="1"/>
            </p:cNvSpPr>
            <p:nvPr/>
          </p:nvSpPr>
          <p:spPr bwMode="auto">
            <a:xfrm>
              <a:off x="3537" y="1497"/>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s</a:t>
              </a:r>
            </a:p>
          </p:txBody>
        </p:sp>
        <p:sp>
          <p:nvSpPr>
            <p:cNvPr id="61467" name="Arc 45"/>
            <p:cNvSpPr>
              <a:spLocks/>
            </p:cNvSpPr>
            <p:nvPr/>
          </p:nvSpPr>
          <p:spPr bwMode="auto">
            <a:xfrm flipV="1">
              <a:off x="2544" y="1776"/>
              <a:ext cx="576" cy="144"/>
            </a:xfrm>
            <a:custGeom>
              <a:avLst/>
              <a:gdLst>
                <a:gd name="T0" fmla="*/ 0 w 43107"/>
                <a:gd name="T1" fmla="*/ 0 h 21600"/>
                <a:gd name="T2" fmla="*/ 0 w 43107"/>
                <a:gd name="T3" fmla="*/ 0 h 21600"/>
                <a:gd name="T4" fmla="*/ 0 w 43107"/>
                <a:gd name="T5" fmla="*/ 0 h 21600"/>
                <a:gd name="T6" fmla="*/ 0 60000 65536"/>
                <a:gd name="T7" fmla="*/ 0 60000 65536"/>
                <a:gd name="T8" fmla="*/ 0 60000 65536"/>
              </a:gdLst>
              <a:ahLst/>
              <a:cxnLst>
                <a:cxn ang="T6">
                  <a:pos x="T0" y="T1"/>
                </a:cxn>
                <a:cxn ang="T7">
                  <a:pos x="T2" y="T3"/>
                </a:cxn>
                <a:cxn ang="T8">
                  <a:pos x="T4" y="T5"/>
                </a:cxn>
              </a:cxnLst>
              <a:rect l="0" t="0" r="r" b="b"/>
              <a:pathLst>
                <a:path w="43107" h="21600" fill="none" extrusionOk="0">
                  <a:moveTo>
                    <a:pt x="0" y="19593"/>
                  </a:moveTo>
                  <a:cubicBezTo>
                    <a:pt x="1036" y="8489"/>
                    <a:pt x="10355" y="-1"/>
                    <a:pt x="21507" y="0"/>
                  </a:cubicBezTo>
                  <a:cubicBezTo>
                    <a:pt x="33436" y="0"/>
                    <a:pt x="43107" y="9670"/>
                    <a:pt x="43107" y="21600"/>
                  </a:cubicBezTo>
                </a:path>
                <a:path w="43107" h="21600" stroke="0" extrusionOk="0">
                  <a:moveTo>
                    <a:pt x="0" y="19593"/>
                  </a:moveTo>
                  <a:cubicBezTo>
                    <a:pt x="1036" y="8489"/>
                    <a:pt x="10355" y="-1"/>
                    <a:pt x="21507" y="0"/>
                  </a:cubicBezTo>
                  <a:cubicBezTo>
                    <a:pt x="33436" y="0"/>
                    <a:pt x="43107" y="9670"/>
                    <a:pt x="43107" y="21600"/>
                  </a:cubicBezTo>
                  <a:lnTo>
                    <a:pt x="21507" y="21600"/>
                  </a:lnTo>
                  <a:lnTo>
                    <a:pt x="0" y="19593"/>
                  </a:lnTo>
                  <a:close/>
                </a:path>
              </a:pathLst>
            </a:custGeom>
            <a:noFill/>
            <a:ln w="9525">
              <a:solidFill>
                <a:srgbClr val="CC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8" name="Line 46"/>
            <p:cNvSpPr>
              <a:spLocks noChangeShapeType="1"/>
            </p:cNvSpPr>
            <p:nvPr/>
          </p:nvSpPr>
          <p:spPr bwMode="auto">
            <a:xfrm>
              <a:off x="2688" y="1248"/>
              <a:ext cx="480" cy="384"/>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9" name="Line 47"/>
            <p:cNvSpPr>
              <a:spLocks noChangeShapeType="1"/>
            </p:cNvSpPr>
            <p:nvPr/>
          </p:nvSpPr>
          <p:spPr bwMode="auto">
            <a:xfrm flipH="1" flipV="1">
              <a:off x="3072" y="1248"/>
              <a:ext cx="528" cy="38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wipe(up)">
                                      <p:cBhvr>
                                        <p:cTn id="7" dur="500"/>
                                        <p:tgtEl>
                                          <p:spTgt spid="277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7509"/>
                                        </p:tgtEl>
                                        <p:attrNameLst>
                                          <p:attrName>style.visibility</p:attrName>
                                        </p:attrNameLst>
                                      </p:cBhvr>
                                      <p:to>
                                        <p:strVal val="visible"/>
                                      </p:to>
                                    </p:set>
                                    <p:animEffect transition="in" filter="wipe(up)">
                                      <p:cBhvr>
                                        <p:cTn id="12" dur="500"/>
                                        <p:tgtEl>
                                          <p:spTgt spid="277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7508">
                                            <p:bg/>
                                          </p:spTgt>
                                        </p:tgtEl>
                                        <p:attrNameLst>
                                          <p:attrName>style.visibility</p:attrName>
                                        </p:attrNameLst>
                                      </p:cBhvr>
                                      <p:to>
                                        <p:strVal val="visible"/>
                                      </p:to>
                                    </p:set>
                                    <p:animEffect transition="in" filter="wipe(up)">
                                      <p:cBhvr>
                                        <p:cTn id="17" dur="500"/>
                                        <p:tgtEl>
                                          <p:spTgt spid="277508">
                                            <p:bg/>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77508">
                                            <p:txEl>
                                              <p:pRg st="0" end="0"/>
                                            </p:txEl>
                                          </p:spTgt>
                                        </p:tgtEl>
                                        <p:attrNameLst>
                                          <p:attrName>style.visibility</p:attrName>
                                        </p:attrNameLst>
                                      </p:cBhvr>
                                      <p:to>
                                        <p:strVal val="visible"/>
                                      </p:to>
                                    </p:set>
                                    <p:animEffect transition="in" filter="wipe(up)">
                                      <p:cBhvr>
                                        <p:cTn id="21" dur="500"/>
                                        <p:tgtEl>
                                          <p:spTgt spid="277508">
                                            <p:txEl>
                                              <p:pRg st="0" end="0"/>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77508">
                                            <p:txEl>
                                              <p:pRg st="1" end="1"/>
                                            </p:txEl>
                                          </p:spTgt>
                                        </p:tgtEl>
                                        <p:attrNameLst>
                                          <p:attrName>style.visibility</p:attrName>
                                        </p:attrNameLst>
                                      </p:cBhvr>
                                      <p:to>
                                        <p:strVal val="visible"/>
                                      </p:to>
                                    </p:set>
                                    <p:animEffect transition="in" filter="wipe(up)">
                                      <p:cBhvr>
                                        <p:cTn id="25" dur="500"/>
                                        <p:tgtEl>
                                          <p:spTgt spid="277508">
                                            <p:txEl>
                                              <p:pRg st="1" end="1"/>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77508">
                                            <p:txEl>
                                              <p:pRg st="2" end="2"/>
                                            </p:txEl>
                                          </p:spTgt>
                                        </p:tgtEl>
                                        <p:attrNameLst>
                                          <p:attrName>style.visibility</p:attrName>
                                        </p:attrNameLst>
                                      </p:cBhvr>
                                      <p:to>
                                        <p:strVal val="visible"/>
                                      </p:to>
                                    </p:set>
                                    <p:animEffect transition="in" filter="wipe(up)">
                                      <p:cBhvr>
                                        <p:cTn id="29" dur="500"/>
                                        <p:tgtEl>
                                          <p:spTgt spid="277508">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77510"/>
                                        </p:tgtEl>
                                        <p:attrNameLst>
                                          <p:attrName>style.visibility</p:attrName>
                                        </p:attrNameLst>
                                      </p:cBhvr>
                                      <p:to>
                                        <p:strVal val="visible"/>
                                      </p:to>
                                    </p:set>
                                    <p:animEffect transition="in" filter="wipe(up)">
                                      <p:cBhvr>
                                        <p:cTn id="34" dur="500"/>
                                        <p:tgtEl>
                                          <p:spTgt spid="2775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77511"/>
                                        </p:tgtEl>
                                        <p:attrNameLst>
                                          <p:attrName>style.visibility</p:attrName>
                                        </p:attrNameLst>
                                      </p:cBhvr>
                                      <p:to>
                                        <p:strVal val="visible"/>
                                      </p:to>
                                    </p:set>
                                    <p:animEffect transition="in" filter="wipe(left)">
                                      <p:cBhvr>
                                        <p:cTn id="39" dur="500"/>
                                        <p:tgtEl>
                                          <p:spTgt spid="27751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277527"/>
                                        </p:tgtEl>
                                        <p:attrNameLst>
                                          <p:attrName>style.visibility</p:attrName>
                                        </p:attrNameLst>
                                      </p:cBhvr>
                                      <p:to>
                                        <p:strVal val="visible"/>
                                      </p:to>
                                    </p:set>
                                    <p:animEffect transition="in" filter="wipe(down)">
                                      <p:cBhvr>
                                        <p:cTn id="44" dur="500"/>
                                        <p:tgtEl>
                                          <p:spTgt spid="277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utoUpdateAnimBg="0"/>
      <p:bldP spid="277508" grpId="0" uiExpand="1" build="p" bldLvl="2" animBg="1" autoUpdateAnimBg="0"/>
      <p:bldP spid="277509" grpId="0" autoUpdateAnimBg="0"/>
      <p:bldP spid="277510"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87BCEDD-9319-4F77-81DF-FB7574D4B673}" type="slidenum">
              <a:rPr lang="en-US" altLang="zh-CN" sz="1400" b="0" smtClean="0">
                <a:latin typeface="Times New Roman" pitchFamily="18" charset="0"/>
              </a:rPr>
              <a:pPr eaLnBrk="1" hangingPunct="1"/>
              <a:t>63</a:t>
            </a:fld>
            <a:endParaRPr lang="en-US" altLang="zh-CN" sz="1400" b="0" smtClean="0">
              <a:latin typeface="Times New Roman" pitchFamily="18" charset="0"/>
            </a:endParaRPr>
          </a:p>
        </p:txBody>
      </p:sp>
      <p:sp>
        <p:nvSpPr>
          <p:cNvPr id="62467" name="Rectangle 2"/>
          <p:cNvSpPr>
            <a:spLocks noGrp="1" noChangeArrowheads="1"/>
          </p:cNvSpPr>
          <p:nvPr>
            <p:ph type="title"/>
          </p:nvPr>
        </p:nvSpPr>
        <p:spPr>
          <a:xfrm>
            <a:off x="304800" y="152400"/>
            <a:ext cx="8610600" cy="711200"/>
          </a:xfrm>
        </p:spPr>
        <p:txBody>
          <a:bodyPr/>
          <a:lstStyle/>
          <a:p>
            <a:pPr eaLnBrk="1" hangingPunct="1"/>
            <a:r>
              <a:rPr lang="zh-CN" altLang="en-US" smtClean="0">
                <a:latin typeface="宋体" pitchFamily="2" charset="-122"/>
              </a:rPr>
              <a:t>计算属性的两种方法</a:t>
            </a:r>
          </a:p>
        </p:txBody>
      </p:sp>
      <p:grpSp>
        <p:nvGrpSpPr>
          <p:cNvPr id="279555" name="Group 3"/>
          <p:cNvGrpSpPr>
            <a:grpSpLocks/>
          </p:cNvGrpSpPr>
          <p:nvPr/>
        </p:nvGrpSpPr>
        <p:grpSpPr bwMode="auto">
          <a:xfrm>
            <a:off x="328613" y="1133475"/>
            <a:ext cx="3387725" cy="3413125"/>
            <a:chOff x="1522" y="1137"/>
            <a:chExt cx="1562" cy="1133"/>
          </a:xfrm>
        </p:grpSpPr>
        <p:grpSp>
          <p:nvGrpSpPr>
            <p:cNvPr id="62508" name="Group 4"/>
            <p:cNvGrpSpPr>
              <a:grpSpLocks/>
            </p:cNvGrpSpPr>
            <p:nvPr/>
          </p:nvGrpSpPr>
          <p:grpSpPr bwMode="auto">
            <a:xfrm>
              <a:off x="1522" y="1137"/>
              <a:ext cx="1562" cy="1133"/>
              <a:chOff x="1522" y="1137"/>
              <a:chExt cx="1562" cy="1133"/>
            </a:xfrm>
          </p:grpSpPr>
          <p:sp>
            <p:nvSpPr>
              <p:cNvPr id="62514" name="Rectangle 5"/>
              <p:cNvSpPr>
                <a:spLocks noChangeArrowheads="1"/>
              </p:cNvSpPr>
              <p:nvPr/>
            </p:nvSpPr>
            <p:spPr bwMode="auto">
              <a:xfrm>
                <a:off x="1870" y="1137"/>
                <a:ext cx="7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A.a=g(g(f(X.x),Y</a:t>
                </a:r>
                <a:endParaRPr lang="en-US" altLang="zh-CN" sz="4000">
                  <a:latin typeface="Times New Roman" pitchFamily="18" charset="0"/>
                  <a:ea typeface="宋体" pitchFamily="2" charset="-122"/>
                </a:endParaRPr>
              </a:p>
            </p:txBody>
          </p:sp>
          <p:sp>
            <p:nvSpPr>
              <p:cNvPr id="62515" name="Rectangle 6"/>
              <p:cNvSpPr>
                <a:spLocks noChangeArrowheads="1"/>
              </p:cNvSpPr>
              <p:nvPr/>
            </p:nvSpPr>
            <p:spPr bwMode="auto">
              <a:xfrm>
                <a:off x="2638" y="1188"/>
                <a:ext cx="41"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Times New Roman" pitchFamily="18" charset="0"/>
                    <a:ea typeface="宋体" pitchFamily="2" charset="-122"/>
                  </a:rPr>
                  <a:t>1</a:t>
                </a:r>
                <a:endParaRPr lang="en-US" altLang="zh-CN" sz="4000">
                  <a:latin typeface="Times New Roman" pitchFamily="18" charset="0"/>
                  <a:ea typeface="宋体" pitchFamily="2" charset="-122"/>
                </a:endParaRPr>
              </a:p>
            </p:txBody>
          </p:sp>
          <p:sp>
            <p:nvSpPr>
              <p:cNvPr id="62516" name="Rectangle 7"/>
              <p:cNvSpPr>
                <a:spLocks noChangeArrowheads="1"/>
              </p:cNvSpPr>
              <p:nvPr/>
            </p:nvSpPr>
            <p:spPr bwMode="auto">
              <a:xfrm>
                <a:off x="2696" y="1137"/>
                <a:ext cx="22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dirty="0">
                    <a:solidFill>
                      <a:srgbClr val="000000"/>
                    </a:solidFill>
                    <a:latin typeface="Times New Roman" pitchFamily="18" charset="0"/>
                    <a:ea typeface="宋体" pitchFamily="2" charset="-122"/>
                  </a:rPr>
                  <a:t>.y),Y</a:t>
                </a:r>
                <a:endParaRPr lang="en-US" altLang="zh-CN" sz="4000" dirty="0">
                  <a:latin typeface="Times New Roman" pitchFamily="18" charset="0"/>
                  <a:ea typeface="宋体" pitchFamily="2" charset="-122"/>
                </a:endParaRPr>
              </a:p>
            </p:txBody>
          </p:sp>
          <p:sp>
            <p:nvSpPr>
              <p:cNvPr id="62517" name="Rectangle 8"/>
              <p:cNvSpPr>
                <a:spLocks noChangeArrowheads="1"/>
              </p:cNvSpPr>
              <p:nvPr/>
            </p:nvSpPr>
            <p:spPr bwMode="auto">
              <a:xfrm>
                <a:off x="2910" y="1188"/>
                <a:ext cx="41"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Times New Roman" pitchFamily="18" charset="0"/>
                    <a:ea typeface="宋体" pitchFamily="2" charset="-122"/>
                  </a:rPr>
                  <a:t>2</a:t>
                </a:r>
                <a:endParaRPr lang="en-US" altLang="zh-CN" sz="4000">
                  <a:latin typeface="Times New Roman" pitchFamily="18" charset="0"/>
                  <a:ea typeface="宋体" pitchFamily="2" charset="-122"/>
                </a:endParaRPr>
              </a:p>
            </p:txBody>
          </p:sp>
          <p:sp>
            <p:nvSpPr>
              <p:cNvPr id="62518" name="Rectangle 9"/>
              <p:cNvSpPr>
                <a:spLocks noChangeArrowheads="1"/>
              </p:cNvSpPr>
              <p:nvPr/>
            </p:nvSpPr>
            <p:spPr bwMode="auto">
              <a:xfrm>
                <a:off x="2963" y="1137"/>
                <a:ext cx="12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dirty="0">
                    <a:solidFill>
                      <a:srgbClr val="000000"/>
                    </a:solidFill>
                    <a:latin typeface="Times New Roman" pitchFamily="18" charset="0"/>
                    <a:ea typeface="宋体" pitchFamily="2" charset="-122"/>
                  </a:rPr>
                  <a:t>.y)</a:t>
                </a:r>
                <a:endParaRPr lang="en-US" altLang="zh-CN" sz="4000" dirty="0">
                  <a:latin typeface="Times New Roman" pitchFamily="18" charset="0"/>
                  <a:ea typeface="宋体" pitchFamily="2" charset="-122"/>
                </a:endParaRPr>
              </a:p>
            </p:txBody>
          </p:sp>
          <p:sp>
            <p:nvSpPr>
              <p:cNvPr id="62519" name="Rectangle 10"/>
              <p:cNvSpPr>
                <a:spLocks noChangeArrowheads="1"/>
              </p:cNvSpPr>
              <p:nvPr/>
            </p:nvSpPr>
            <p:spPr bwMode="auto">
              <a:xfrm>
                <a:off x="1651" y="1481"/>
                <a:ext cx="70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dirty="0" err="1">
                    <a:solidFill>
                      <a:srgbClr val="000000"/>
                    </a:solidFill>
                    <a:latin typeface="Times New Roman" pitchFamily="18" charset="0"/>
                    <a:ea typeface="宋体" pitchFamily="2" charset="-122"/>
                  </a:rPr>
                  <a:t>A.a</a:t>
                </a:r>
                <a:r>
                  <a:rPr lang="en-US" altLang="zh-CN" sz="1900" dirty="0">
                    <a:solidFill>
                      <a:srgbClr val="000000"/>
                    </a:solidFill>
                    <a:latin typeface="Times New Roman" pitchFamily="18" charset="0"/>
                    <a:ea typeface="宋体" pitchFamily="2" charset="-122"/>
                  </a:rPr>
                  <a:t>=g(f(</a:t>
                </a:r>
                <a:r>
                  <a:rPr lang="en-US" altLang="zh-CN" sz="1900" dirty="0" err="1">
                    <a:solidFill>
                      <a:srgbClr val="000000"/>
                    </a:solidFill>
                    <a:latin typeface="Times New Roman" pitchFamily="18" charset="0"/>
                    <a:ea typeface="宋体" pitchFamily="2" charset="-122"/>
                  </a:rPr>
                  <a:t>X.x</a:t>
                </a:r>
                <a:r>
                  <a:rPr lang="en-US" altLang="zh-CN" sz="1900" dirty="0">
                    <a:solidFill>
                      <a:srgbClr val="000000"/>
                    </a:solidFill>
                    <a:latin typeface="Times New Roman" pitchFamily="18" charset="0"/>
                    <a:ea typeface="宋体" pitchFamily="2" charset="-122"/>
                  </a:rPr>
                  <a:t>),Y</a:t>
                </a:r>
                <a:endParaRPr lang="en-US" altLang="zh-CN" sz="4000" dirty="0">
                  <a:latin typeface="Times New Roman" pitchFamily="18" charset="0"/>
                  <a:ea typeface="宋体" pitchFamily="2" charset="-122"/>
                </a:endParaRPr>
              </a:p>
            </p:txBody>
          </p:sp>
          <p:sp>
            <p:nvSpPr>
              <p:cNvPr id="62520" name="Rectangle 11"/>
              <p:cNvSpPr>
                <a:spLocks noChangeArrowheads="1"/>
              </p:cNvSpPr>
              <p:nvPr/>
            </p:nvSpPr>
            <p:spPr bwMode="auto">
              <a:xfrm>
                <a:off x="2328" y="1531"/>
                <a:ext cx="41"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Times New Roman" pitchFamily="18" charset="0"/>
                    <a:ea typeface="宋体" pitchFamily="2" charset="-122"/>
                  </a:rPr>
                  <a:t>1</a:t>
                </a:r>
                <a:endParaRPr lang="en-US" altLang="zh-CN" sz="4000">
                  <a:latin typeface="Times New Roman" pitchFamily="18" charset="0"/>
                  <a:ea typeface="宋体" pitchFamily="2" charset="-122"/>
                </a:endParaRPr>
              </a:p>
            </p:txBody>
          </p:sp>
          <p:sp>
            <p:nvSpPr>
              <p:cNvPr id="62521" name="Rectangle 12"/>
              <p:cNvSpPr>
                <a:spLocks noChangeArrowheads="1"/>
              </p:cNvSpPr>
              <p:nvPr/>
            </p:nvSpPr>
            <p:spPr bwMode="auto">
              <a:xfrm>
                <a:off x="2398" y="1481"/>
                <a:ext cx="42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dirty="0">
                    <a:solidFill>
                      <a:srgbClr val="000000"/>
                    </a:solidFill>
                    <a:latin typeface="Times New Roman" pitchFamily="18" charset="0"/>
                    <a:ea typeface="宋体" pitchFamily="2" charset="-122"/>
                  </a:rPr>
                  <a:t>.y)        Y</a:t>
                </a:r>
                <a:endParaRPr lang="en-US" altLang="zh-CN" sz="4000" dirty="0">
                  <a:latin typeface="Times New Roman" pitchFamily="18" charset="0"/>
                  <a:ea typeface="宋体" pitchFamily="2" charset="-122"/>
                </a:endParaRPr>
              </a:p>
            </p:txBody>
          </p:sp>
          <p:sp>
            <p:nvSpPr>
              <p:cNvPr id="62522" name="Rectangle 13"/>
              <p:cNvSpPr>
                <a:spLocks noChangeArrowheads="1"/>
              </p:cNvSpPr>
              <p:nvPr/>
            </p:nvSpPr>
            <p:spPr bwMode="auto">
              <a:xfrm>
                <a:off x="2801" y="1531"/>
                <a:ext cx="41"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Times New Roman" pitchFamily="18" charset="0"/>
                    <a:ea typeface="宋体" pitchFamily="2" charset="-122"/>
                  </a:rPr>
                  <a:t>2</a:t>
                </a:r>
                <a:endParaRPr lang="en-US" altLang="zh-CN" sz="4000">
                  <a:latin typeface="Times New Roman" pitchFamily="18" charset="0"/>
                  <a:ea typeface="宋体" pitchFamily="2" charset="-122"/>
                </a:endParaRPr>
              </a:p>
            </p:txBody>
          </p:sp>
          <p:sp>
            <p:nvSpPr>
              <p:cNvPr id="62523" name="Rectangle 14"/>
              <p:cNvSpPr>
                <a:spLocks noChangeArrowheads="1"/>
              </p:cNvSpPr>
              <p:nvPr/>
            </p:nvSpPr>
            <p:spPr bwMode="auto">
              <a:xfrm>
                <a:off x="2852" y="1481"/>
                <a:ext cx="8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dirty="0">
                    <a:solidFill>
                      <a:srgbClr val="000000"/>
                    </a:solidFill>
                    <a:latin typeface="Times New Roman" pitchFamily="18" charset="0"/>
                    <a:ea typeface="宋体" pitchFamily="2" charset="-122"/>
                  </a:rPr>
                  <a:t>.y</a:t>
                </a:r>
                <a:endParaRPr lang="en-US" altLang="zh-CN" sz="4000" dirty="0">
                  <a:latin typeface="Times New Roman" pitchFamily="18" charset="0"/>
                  <a:ea typeface="宋体" pitchFamily="2" charset="-122"/>
                </a:endParaRPr>
              </a:p>
            </p:txBody>
          </p:sp>
          <p:sp>
            <p:nvSpPr>
              <p:cNvPr id="62524" name="Rectangle 15"/>
              <p:cNvSpPr>
                <a:spLocks noChangeArrowheads="1"/>
              </p:cNvSpPr>
              <p:nvPr/>
            </p:nvSpPr>
            <p:spPr bwMode="auto">
              <a:xfrm>
                <a:off x="1522" y="1824"/>
                <a:ext cx="80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dirty="0" err="1">
                    <a:solidFill>
                      <a:srgbClr val="000000"/>
                    </a:solidFill>
                    <a:latin typeface="Times New Roman" pitchFamily="18" charset="0"/>
                    <a:ea typeface="宋体" pitchFamily="2" charset="-122"/>
                  </a:rPr>
                  <a:t>A.a</a:t>
                </a:r>
                <a:r>
                  <a:rPr lang="en-US" altLang="zh-CN" sz="1900" dirty="0">
                    <a:solidFill>
                      <a:srgbClr val="000000"/>
                    </a:solidFill>
                    <a:latin typeface="Times New Roman" pitchFamily="18" charset="0"/>
                    <a:ea typeface="宋体" pitchFamily="2" charset="-122"/>
                  </a:rPr>
                  <a:t>=f(</a:t>
                </a:r>
                <a:r>
                  <a:rPr lang="en-US" altLang="zh-CN" sz="1900" dirty="0" err="1">
                    <a:solidFill>
                      <a:srgbClr val="000000"/>
                    </a:solidFill>
                    <a:latin typeface="Times New Roman" pitchFamily="18" charset="0"/>
                    <a:ea typeface="宋体" pitchFamily="2" charset="-122"/>
                  </a:rPr>
                  <a:t>X.x</a:t>
                </a:r>
                <a:r>
                  <a:rPr lang="en-US" altLang="zh-CN" sz="1900" dirty="0">
                    <a:solidFill>
                      <a:srgbClr val="000000"/>
                    </a:solidFill>
                    <a:latin typeface="Times New Roman" pitchFamily="18" charset="0"/>
                    <a:ea typeface="宋体" pitchFamily="2" charset="-122"/>
                  </a:rPr>
                  <a:t>)        Y</a:t>
                </a:r>
                <a:endParaRPr lang="en-US" altLang="zh-CN" sz="4000" dirty="0">
                  <a:latin typeface="Times New Roman" pitchFamily="18" charset="0"/>
                  <a:ea typeface="宋体" pitchFamily="2" charset="-122"/>
                </a:endParaRPr>
              </a:p>
            </p:txBody>
          </p:sp>
          <p:sp>
            <p:nvSpPr>
              <p:cNvPr id="62525" name="Rectangle 16"/>
              <p:cNvSpPr>
                <a:spLocks noChangeArrowheads="1"/>
              </p:cNvSpPr>
              <p:nvPr/>
            </p:nvSpPr>
            <p:spPr bwMode="auto">
              <a:xfrm>
                <a:off x="2298" y="1875"/>
                <a:ext cx="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a:solidFill>
                      <a:srgbClr val="000000"/>
                    </a:solidFill>
                    <a:latin typeface="Times New Roman" pitchFamily="18" charset="0"/>
                    <a:ea typeface="宋体" pitchFamily="2" charset="-122"/>
                  </a:rPr>
                  <a:t>1</a:t>
                </a:r>
                <a:endParaRPr lang="en-US" altLang="zh-CN" sz="4000">
                  <a:latin typeface="Times New Roman" pitchFamily="18" charset="0"/>
                  <a:ea typeface="宋体" pitchFamily="2" charset="-122"/>
                </a:endParaRPr>
              </a:p>
            </p:txBody>
          </p:sp>
          <p:sp>
            <p:nvSpPr>
              <p:cNvPr id="62526" name="Rectangle 17"/>
              <p:cNvSpPr>
                <a:spLocks noChangeArrowheads="1"/>
              </p:cNvSpPr>
              <p:nvPr/>
            </p:nvSpPr>
            <p:spPr bwMode="auto">
              <a:xfrm>
                <a:off x="2348" y="1824"/>
                <a:ext cx="8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.y</a:t>
                </a:r>
                <a:endParaRPr lang="en-US" altLang="zh-CN" sz="4000">
                  <a:latin typeface="Times New Roman" pitchFamily="18" charset="0"/>
                  <a:ea typeface="宋体" pitchFamily="2" charset="-122"/>
                </a:endParaRPr>
              </a:p>
            </p:txBody>
          </p:sp>
          <p:sp>
            <p:nvSpPr>
              <p:cNvPr id="62527" name="Rectangle 18"/>
              <p:cNvSpPr>
                <a:spLocks noChangeArrowheads="1"/>
              </p:cNvSpPr>
              <p:nvPr/>
            </p:nvSpPr>
            <p:spPr bwMode="auto">
              <a:xfrm>
                <a:off x="1623" y="2174"/>
                <a:ext cx="1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X.x</a:t>
                </a:r>
                <a:endParaRPr lang="en-US" altLang="zh-CN" sz="4000">
                  <a:latin typeface="Times New Roman" pitchFamily="18" charset="0"/>
                  <a:ea typeface="宋体" pitchFamily="2" charset="-122"/>
                </a:endParaRPr>
              </a:p>
            </p:txBody>
          </p:sp>
        </p:grpSp>
        <p:sp>
          <p:nvSpPr>
            <p:cNvPr id="62509" name="Line 19"/>
            <p:cNvSpPr>
              <a:spLocks noChangeShapeType="1"/>
            </p:cNvSpPr>
            <p:nvPr/>
          </p:nvSpPr>
          <p:spPr bwMode="auto">
            <a:xfrm>
              <a:off x="1656" y="1957"/>
              <a:ext cx="1" cy="2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0" name="Line 20"/>
            <p:cNvSpPr>
              <a:spLocks noChangeShapeType="1"/>
            </p:cNvSpPr>
            <p:nvPr/>
          </p:nvSpPr>
          <p:spPr bwMode="auto">
            <a:xfrm flipH="1">
              <a:off x="1627" y="1619"/>
              <a:ext cx="250" cy="1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1" name="Line 21"/>
            <p:cNvSpPr>
              <a:spLocks noChangeShapeType="1"/>
            </p:cNvSpPr>
            <p:nvPr/>
          </p:nvSpPr>
          <p:spPr bwMode="auto">
            <a:xfrm>
              <a:off x="1934" y="1619"/>
              <a:ext cx="300" cy="18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2" name="Line 22"/>
            <p:cNvSpPr>
              <a:spLocks noChangeShapeType="1"/>
            </p:cNvSpPr>
            <p:nvPr/>
          </p:nvSpPr>
          <p:spPr bwMode="auto">
            <a:xfrm flipH="1">
              <a:off x="1748" y="1264"/>
              <a:ext cx="429" cy="2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3" name="Line 23"/>
            <p:cNvSpPr>
              <a:spLocks noChangeShapeType="1"/>
            </p:cNvSpPr>
            <p:nvPr/>
          </p:nvSpPr>
          <p:spPr bwMode="auto">
            <a:xfrm>
              <a:off x="2234" y="1264"/>
              <a:ext cx="521" cy="1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9626" name="Group 74"/>
          <p:cNvGrpSpPr>
            <a:grpSpLocks/>
          </p:cNvGrpSpPr>
          <p:nvPr/>
        </p:nvGrpSpPr>
        <p:grpSpPr bwMode="auto">
          <a:xfrm>
            <a:off x="3446463" y="3124200"/>
            <a:ext cx="4848225" cy="3527425"/>
            <a:chOff x="1831" y="3113"/>
            <a:chExt cx="3054" cy="2222"/>
          </a:xfrm>
        </p:grpSpPr>
        <p:sp>
          <p:nvSpPr>
            <p:cNvPr id="62492" name="Rectangle 25"/>
            <p:cNvSpPr>
              <a:spLocks noChangeArrowheads="1"/>
            </p:cNvSpPr>
            <p:nvPr/>
          </p:nvSpPr>
          <p:spPr bwMode="auto">
            <a:xfrm>
              <a:off x="2200" y="3113"/>
              <a:ext cx="11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A</a:t>
              </a:r>
              <a:endParaRPr lang="en-US" altLang="zh-CN" sz="4000">
                <a:latin typeface="Times New Roman" pitchFamily="18" charset="0"/>
                <a:ea typeface="宋体" pitchFamily="2" charset="-122"/>
              </a:endParaRPr>
            </a:p>
          </p:txBody>
        </p:sp>
        <p:sp>
          <p:nvSpPr>
            <p:cNvPr id="62493" name="Rectangle 26"/>
            <p:cNvSpPr>
              <a:spLocks noChangeArrowheads="1"/>
            </p:cNvSpPr>
            <p:nvPr/>
          </p:nvSpPr>
          <p:spPr bwMode="auto">
            <a:xfrm>
              <a:off x="1831" y="3638"/>
              <a:ext cx="13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itchFamily="18" charset="0"/>
                  <a:ea typeface="宋体" pitchFamily="2" charset="-122"/>
                </a:rPr>
                <a:t>X.x             R.i=f(X.x)</a:t>
              </a:r>
              <a:endParaRPr lang="en-US" altLang="zh-CN" sz="4000">
                <a:latin typeface="Times New Roman" pitchFamily="18" charset="0"/>
                <a:ea typeface="宋体" pitchFamily="2" charset="-122"/>
              </a:endParaRPr>
            </a:p>
          </p:txBody>
        </p:sp>
        <p:sp>
          <p:nvSpPr>
            <p:cNvPr id="62494" name="Rectangle 29"/>
            <p:cNvSpPr>
              <a:spLocks noChangeArrowheads="1"/>
            </p:cNvSpPr>
            <p:nvPr/>
          </p:nvSpPr>
          <p:spPr bwMode="auto">
            <a:xfrm>
              <a:off x="2114" y="4161"/>
              <a:ext cx="20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900" dirty="0">
                  <a:solidFill>
                    <a:srgbClr val="000000"/>
                  </a:solidFill>
                  <a:latin typeface="Times New Roman" pitchFamily="18" charset="0"/>
                  <a:ea typeface="宋体" pitchFamily="2" charset="-122"/>
                </a:rPr>
                <a:t>Y</a:t>
              </a:r>
              <a:r>
                <a:rPr lang="en-US" altLang="zh-CN" sz="1900" baseline="-25000" dirty="0">
                  <a:solidFill>
                    <a:srgbClr val="000000"/>
                  </a:solidFill>
                  <a:latin typeface="Times New Roman" pitchFamily="18" charset="0"/>
                  <a:ea typeface="宋体" pitchFamily="2" charset="-122"/>
                </a:rPr>
                <a:t>1</a:t>
              </a:r>
              <a:r>
                <a:rPr lang="en-US" altLang="zh-CN" sz="1900" dirty="0">
                  <a:solidFill>
                    <a:srgbClr val="000000"/>
                  </a:solidFill>
                  <a:latin typeface="Times New Roman" pitchFamily="18" charset="0"/>
                  <a:ea typeface="宋体" pitchFamily="2" charset="-122"/>
                </a:rPr>
                <a:t>.y             </a:t>
              </a:r>
              <a:r>
                <a:rPr lang="en-US" altLang="zh-CN" sz="1900" dirty="0" err="1">
                  <a:solidFill>
                    <a:srgbClr val="000000"/>
                  </a:solidFill>
                  <a:latin typeface="Times New Roman" pitchFamily="18" charset="0"/>
                  <a:ea typeface="宋体" pitchFamily="2" charset="-122"/>
                </a:rPr>
                <a:t>R.i</a:t>
              </a:r>
              <a:r>
                <a:rPr lang="en-US" altLang="zh-CN" sz="1900" dirty="0">
                  <a:solidFill>
                    <a:srgbClr val="000000"/>
                  </a:solidFill>
                  <a:latin typeface="Times New Roman" pitchFamily="18" charset="0"/>
                  <a:ea typeface="宋体" pitchFamily="2" charset="-122"/>
                </a:rPr>
                <a:t>=g(f(</a:t>
              </a:r>
              <a:r>
                <a:rPr lang="en-US" altLang="zh-CN" sz="1900" dirty="0" err="1">
                  <a:solidFill>
                    <a:srgbClr val="000000"/>
                  </a:solidFill>
                  <a:latin typeface="Times New Roman" pitchFamily="18" charset="0"/>
                  <a:ea typeface="宋体" pitchFamily="2" charset="-122"/>
                </a:rPr>
                <a:t>X.x</a:t>
              </a:r>
              <a:r>
                <a:rPr lang="en-US" altLang="zh-CN" sz="1900" dirty="0">
                  <a:solidFill>
                    <a:srgbClr val="000000"/>
                  </a:solidFill>
                  <a:latin typeface="Times New Roman" pitchFamily="18" charset="0"/>
                  <a:ea typeface="宋体" pitchFamily="2" charset="-122"/>
                </a:rPr>
                <a:t>),</a:t>
              </a:r>
              <a:r>
                <a:rPr lang="en-US" altLang="zh-CN" sz="1900" dirty="0" smtClean="0">
                  <a:solidFill>
                    <a:srgbClr val="000000"/>
                  </a:solidFill>
                  <a:latin typeface="Times New Roman" pitchFamily="18" charset="0"/>
                  <a:ea typeface="宋体" pitchFamily="2" charset="-122"/>
                </a:rPr>
                <a:t>Y</a:t>
              </a:r>
              <a:r>
                <a:rPr lang="en-US" altLang="zh-CN" sz="1900" baseline="-25000" dirty="0" smtClean="0">
                  <a:solidFill>
                    <a:srgbClr val="000000"/>
                  </a:solidFill>
                  <a:latin typeface="Times New Roman" pitchFamily="18" charset="0"/>
                  <a:ea typeface="宋体" pitchFamily="2" charset="-122"/>
                </a:rPr>
                <a:t>1</a:t>
              </a:r>
              <a:r>
                <a:rPr lang="en-US" altLang="zh-CN" sz="1900" dirty="0" smtClean="0">
                  <a:solidFill>
                    <a:srgbClr val="000000"/>
                  </a:solidFill>
                  <a:latin typeface="Times New Roman" pitchFamily="18" charset="0"/>
                  <a:ea typeface="宋体" pitchFamily="2" charset="-122"/>
                </a:rPr>
                <a:t>.y)</a:t>
              </a:r>
              <a:endParaRPr lang="en-US" altLang="zh-CN" sz="4000" dirty="0">
                <a:latin typeface="Times New Roman" pitchFamily="18" charset="0"/>
                <a:ea typeface="宋体" pitchFamily="2" charset="-122"/>
              </a:endParaRPr>
            </a:p>
          </p:txBody>
        </p:sp>
        <p:sp>
          <p:nvSpPr>
            <p:cNvPr id="62495" name="Rectangle 34"/>
            <p:cNvSpPr>
              <a:spLocks noChangeArrowheads="1"/>
            </p:cNvSpPr>
            <p:nvPr/>
          </p:nvSpPr>
          <p:spPr bwMode="auto">
            <a:xfrm>
              <a:off x="2483" y="4728"/>
              <a:ext cx="240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dirty="0">
                  <a:solidFill>
                    <a:srgbClr val="000000"/>
                  </a:solidFill>
                  <a:latin typeface="Times New Roman" pitchFamily="18" charset="0"/>
                  <a:ea typeface="宋体" pitchFamily="2" charset="-122"/>
                </a:rPr>
                <a:t>Y</a:t>
              </a:r>
              <a:r>
                <a:rPr lang="en-US" altLang="zh-CN" sz="1900" baseline="-25000" dirty="0">
                  <a:solidFill>
                    <a:srgbClr val="000000"/>
                  </a:solidFill>
                  <a:latin typeface="Times New Roman" pitchFamily="18" charset="0"/>
                  <a:ea typeface="宋体" pitchFamily="2" charset="-122"/>
                </a:rPr>
                <a:t>2</a:t>
              </a:r>
              <a:r>
                <a:rPr lang="en-US" altLang="zh-CN" sz="1900" dirty="0">
                  <a:solidFill>
                    <a:srgbClr val="000000"/>
                  </a:solidFill>
                  <a:latin typeface="Times New Roman" pitchFamily="18" charset="0"/>
                  <a:ea typeface="宋体" pitchFamily="2" charset="-122"/>
                </a:rPr>
                <a:t>.y          R .</a:t>
              </a:r>
              <a:r>
                <a:rPr lang="en-US" altLang="zh-CN" sz="1900" dirty="0" err="1">
                  <a:solidFill>
                    <a:srgbClr val="000000"/>
                  </a:solidFill>
                  <a:latin typeface="Times New Roman" pitchFamily="18" charset="0"/>
                  <a:ea typeface="宋体" pitchFamily="2" charset="-122"/>
                </a:rPr>
                <a:t>i</a:t>
              </a:r>
              <a:r>
                <a:rPr lang="en-US" altLang="zh-CN" sz="1900" dirty="0">
                  <a:solidFill>
                    <a:srgbClr val="000000"/>
                  </a:solidFill>
                  <a:latin typeface="Times New Roman" pitchFamily="18" charset="0"/>
                  <a:ea typeface="宋体" pitchFamily="2" charset="-122"/>
                </a:rPr>
                <a:t>=g(g(f(</a:t>
              </a:r>
              <a:r>
                <a:rPr lang="en-US" altLang="zh-CN" sz="1900" dirty="0" err="1">
                  <a:solidFill>
                    <a:srgbClr val="000000"/>
                  </a:solidFill>
                  <a:latin typeface="Times New Roman" pitchFamily="18" charset="0"/>
                  <a:ea typeface="宋体" pitchFamily="2" charset="-122"/>
                </a:rPr>
                <a:t>X.x</a:t>
              </a:r>
              <a:r>
                <a:rPr lang="en-US" altLang="zh-CN" sz="1900" dirty="0">
                  <a:solidFill>
                    <a:srgbClr val="000000"/>
                  </a:solidFill>
                  <a:latin typeface="Times New Roman" pitchFamily="18" charset="0"/>
                  <a:ea typeface="宋体" pitchFamily="2" charset="-122"/>
                </a:rPr>
                <a:t>),Y</a:t>
              </a:r>
              <a:r>
                <a:rPr lang="en-US" altLang="zh-CN" sz="1900" baseline="-25000" dirty="0">
                  <a:solidFill>
                    <a:srgbClr val="000000"/>
                  </a:solidFill>
                  <a:latin typeface="Times New Roman" pitchFamily="18" charset="0"/>
                  <a:ea typeface="宋体" pitchFamily="2" charset="-122"/>
                </a:rPr>
                <a:t>1</a:t>
              </a:r>
              <a:r>
                <a:rPr lang="en-US" altLang="zh-CN" sz="1900" dirty="0">
                  <a:solidFill>
                    <a:srgbClr val="000000"/>
                  </a:solidFill>
                  <a:latin typeface="Times New Roman" pitchFamily="18" charset="0"/>
                  <a:ea typeface="宋体" pitchFamily="2" charset="-122"/>
                </a:rPr>
                <a:t>.y),Y</a:t>
              </a:r>
              <a:r>
                <a:rPr lang="en-US" altLang="zh-CN" sz="1900" baseline="-25000" dirty="0">
                  <a:solidFill>
                    <a:srgbClr val="000000"/>
                  </a:solidFill>
                  <a:latin typeface="Times New Roman" pitchFamily="18" charset="0"/>
                  <a:ea typeface="宋体" pitchFamily="2" charset="-122"/>
                </a:rPr>
                <a:t>2</a:t>
              </a:r>
              <a:r>
                <a:rPr lang="en-US" altLang="zh-CN" sz="1900" dirty="0">
                  <a:solidFill>
                    <a:srgbClr val="000000"/>
                  </a:solidFill>
                  <a:latin typeface="Times New Roman" pitchFamily="18" charset="0"/>
                  <a:ea typeface="宋体" pitchFamily="2" charset="-122"/>
                </a:rPr>
                <a:t>.y)</a:t>
              </a:r>
              <a:endParaRPr lang="en-US" altLang="zh-CN" sz="4000" dirty="0">
                <a:latin typeface="Times New Roman" pitchFamily="18" charset="0"/>
                <a:ea typeface="宋体" pitchFamily="2" charset="-122"/>
              </a:endParaRPr>
            </a:p>
          </p:txBody>
        </p:sp>
        <p:sp>
          <p:nvSpPr>
            <p:cNvPr id="62496" name="Rectangle 39"/>
            <p:cNvSpPr>
              <a:spLocks noChangeArrowheads="1"/>
            </p:cNvSpPr>
            <p:nvPr/>
          </p:nvSpPr>
          <p:spPr bwMode="auto">
            <a:xfrm>
              <a:off x="3276" y="5141"/>
              <a:ext cx="6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Symbol" pitchFamily="18" charset="2"/>
                  <a:ea typeface="宋体" pitchFamily="2" charset="-122"/>
                </a:rPr>
                <a:t>e</a:t>
              </a:r>
              <a:endParaRPr lang="en-US" altLang="zh-CN" sz="4000">
                <a:latin typeface="Times New Roman" pitchFamily="18" charset="0"/>
                <a:ea typeface="宋体" pitchFamily="2" charset="-122"/>
              </a:endParaRPr>
            </a:p>
          </p:txBody>
        </p:sp>
        <p:sp>
          <p:nvSpPr>
            <p:cNvPr id="62497" name="Rectangle 40"/>
            <p:cNvSpPr>
              <a:spLocks noChangeArrowheads="1"/>
            </p:cNvSpPr>
            <p:nvPr/>
          </p:nvSpPr>
          <p:spPr bwMode="auto">
            <a:xfrm>
              <a:off x="3366" y="5154"/>
              <a:ext cx="3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 </a:t>
              </a:r>
              <a:endParaRPr lang="en-US" altLang="zh-CN" sz="4000">
                <a:latin typeface="Times New Roman" pitchFamily="18" charset="0"/>
                <a:ea typeface="宋体" pitchFamily="2" charset="-122"/>
              </a:endParaRPr>
            </a:p>
          </p:txBody>
        </p:sp>
        <p:grpSp>
          <p:nvGrpSpPr>
            <p:cNvPr id="62498" name="Group 41"/>
            <p:cNvGrpSpPr>
              <a:grpSpLocks/>
            </p:cNvGrpSpPr>
            <p:nvPr/>
          </p:nvGrpSpPr>
          <p:grpSpPr bwMode="auto">
            <a:xfrm>
              <a:off x="1932" y="3318"/>
              <a:ext cx="651" cy="308"/>
              <a:chOff x="3333" y="1270"/>
              <a:chExt cx="571" cy="214"/>
            </a:xfrm>
          </p:grpSpPr>
          <p:sp>
            <p:nvSpPr>
              <p:cNvPr id="62506" name="Line 42"/>
              <p:cNvSpPr>
                <a:spLocks noChangeShapeType="1"/>
              </p:cNvSpPr>
              <p:nvPr/>
            </p:nvSpPr>
            <p:spPr bwMode="auto">
              <a:xfrm flipH="1">
                <a:off x="3333" y="1270"/>
                <a:ext cx="271" cy="2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7" name="Line 43"/>
              <p:cNvSpPr>
                <a:spLocks noChangeShapeType="1"/>
              </p:cNvSpPr>
              <p:nvPr/>
            </p:nvSpPr>
            <p:spPr bwMode="auto">
              <a:xfrm>
                <a:off x="3618" y="1270"/>
                <a:ext cx="286" cy="21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2499" name="Group 44"/>
            <p:cNvGrpSpPr>
              <a:grpSpLocks/>
            </p:cNvGrpSpPr>
            <p:nvPr/>
          </p:nvGrpSpPr>
          <p:grpSpPr bwMode="auto">
            <a:xfrm>
              <a:off x="2286" y="3828"/>
              <a:ext cx="651" cy="316"/>
              <a:chOff x="3633" y="1608"/>
              <a:chExt cx="571" cy="220"/>
            </a:xfrm>
          </p:grpSpPr>
          <p:sp>
            <p:nvSpPr>
              <p:cNvPr id="62504" name="Line 45"/>
              <p:cNvSpPr>
                <a:spLocks noChangeShapeType="1"/>
              </p:cNvSpPr>
              <p:nvPr/>
            </p:nvSpPr>
            <p:spPr bwMode="auto">
              <a:xfrm flipH="1">
                <a:off x="3633" y="1608"/>
                <a:ext cx="271" cy="20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5" name="Line 46"/>
              <p:cNvSpPr>
                <a:spLocks noChangeShapeType="1"/>
              </p:cNvSpPr>
              <p:nvPr/>
            </p:nvSpPr>
            <p:spPr bwMode="auto">
              <a:xfrm>
                <a:off x="3918" y="1608"/>
                <a:ext cx="286" cy="2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2500" name="Group 47"/>
            <p:cNvGrpSpPr>
              <a:grpSpLocks/>
            </p:cNvGrpSpPr>
            <p:nvPr/>
          </p:nvGrpSpPr>
          <p:grpSpPr bwMode="auto">
            <a:xfrm>
              <a:off x="2640" y="4411"/>
              <a:ext cx="651" cy="300"/>
              <a:chOff x="3954" y="1940"/>
              <a:chExt cx="571" cy="209"/>
            </a:xfrm>
          </p:grpSpPr>
          <p:sp>
            <p:nvSpPr>
              <p:cNvPr id="62502" name="Line 48"/>
              <p:cNvSpPr>
                <a:spLocks noChangeShapeType="1"/>
              </p:cNvSpPr>
              <p:nvPr/>
            </p:nvSpPr>
            <p:spPr bwMode="auto">
              <a:xfrm flipH="1">
                <a:off x="3954" y="1940"/>
                <a:ext cx="271" cy="19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3" name="Line 49"/>
              <p:cNvSpPr>
                <a:spLocks noChangeShapeType="1"/>
              </p:cNvSpPr>
              <p:nvPr/>
            </p:nvSpPr>
            <p:spPr bwMode="auto">
              <a:xfrm>
                <a:off x="4239" y="1940"/>
                <a:ext cx="286" cy="20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501" name="Line 50"/>
            <p:cNvSpPr>
              <a:spLocks noChangeShapeType="1"/>
            </p:cNvSpPr>
            <p:nvPr/>
          </p:nvSpPr>
          <p:spPr bwMode="auto">
            <a:xfrm>
              <a:off x="3315" y="4948"/>
              <a:ext cx="1" cy="20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9603" name="Line 51"/>
          <p:cNvSpPr>
            <a:spLocks noChangeShapeType="1"/>
          </p:cNvSpPr>
          <p:nvPr/>
        </p:nvSpPr>
        <p:spPr bwMode="auto">
          <a:xfrm flipV="1">
            <a:off x="811213" y="3571875"/>
            <a:ext cx="0" cy="685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9604" name="Group 52"/>
          <p:cNvGrpSpPr>
            <a:grpSpLocks/>
          </p:cNvGrpSpPr>
          <p:nvPr/>
        </p:nvGrpSpPr>
        <p:grpSpPr bwMode="auto">
          <a:xfrm>
            <a:off x="811213" y="2505075"/>
            <a:ext cx="1295400" cy="685800"/>
            <a:chOff x="816" y="1872"/>
            <a:chExt cx="816" cy="432"/>
          </a:xfrm>
        </p:grpSpPr>
        <p:sp>
          <p:nvSpPr>
            <p:cNvPr id="62490" name="Line 53"/>
            <p:cNvSpPr>
              <a:spLocks noChangeShapeType="1"/>
            </p:cNvSpPr>
            <p:nvPr/>
          </p:nvSpPr>
          <p:spPr bwMode="auto">
            <a:xfrm flipV="1">
              <a:off x="816" y="1872"/>
              <a:ext cx="384" cy="43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1" name="Line 54"/>
            <p:cNvSpPr>
              <a:spLocks noChangeShapeType="1"/>
            </p:cNvSpPr>
            <p:nvPr/>
          </p:nvSpPr>
          <p:spPr bwMode="auto">
            <a:xfrm flipH="1" flipV="1">
              <a:off x="1200" y="1872"/>
              <a:ext cx="432" cy="33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9607" name="Group 55"/>
          <p:cNvGrpSpPr>
            <a:grpSpLocks/>
          </p:cNvGrpSpPr>
          <p:nvPr/>
        </p:nvGrpSpPr>
        <p:grpSpPr bwMode="auto">
          <a:xfrm>
            <a:off x="1116013" y="1438275"/>
            <a:ext cx="1981200" cy="685800"/>
            <a:chOff x="816" y="1872"/>
            <a:chExt cx="816" cy="432"/>
          </a:xfrm>
        </p:grpSpPr>
        <p:sp>
          <p:nvSpPr>
            <p:cNvPr id="62488" name="Line 56"/>
            <p:cNvSpPr>
              <a:spLocks noChangeShapeType="1"/>
            </p:cNvSpPr>
            <p:nvPr/>
          </p:nvSpPr>
          <p:spPr bwMode="auto">
            <a:xfrm flipV="1">
              <a:off x="816" y="1872"/>
              <a:ext cx="384" cy="43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9" name="Line 57"/>
            <p:cNvSpPr>
              <a:spLocks noChangeShapeType="1"/>
            </p:cNvSpPr>
            <p:nvPr/>
          </p:nvSpPr>
          <p:spPr bwMode="auto">
            <a:xfrm flipH="1" flipV="1">
              <a:off x="1200" y="1872"/>
              <a:ext cx="432" cy="33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9610" name="Line 58"/>
          <p:cNvSpPr>
            <a:spLocks noChangeShapeType="1"/>
          </p:cNvSpPr>
          <p:nvPr/>
        </p:nvSpPr>
        <p:spPr bwMode="auto">
          <a:xfrm>
            <a:off x="3938588" y="4114800"/>
            <a:ext cx="533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9611" name="Group 59"/>
          <p:cNvGrpSpPr>
            <a:grpSpLocks/>
          </p:cNvGrpSpPr>
          <p:nvPr/>
        </p:nvGrpSpPr>
        <p:grpSpPr bwMode="auto">
          <a:xfrm>
            <a:off x="4333875" y="4256088"/>
            <a:ext cx="1128713" cy="533400"/>
            <a:chOff x="3321" y="1776"/>
            <a:chExt cx="711" cy="336"/>
          </a:xfrm>
        </p:grpSpPr>
        <p:sp>
          <p:nvSpPr>
            <p:cNvPr id="62486" name="Arc 60"/>
            <p:cNvSpPr>
              <a:spLocks/>
            </p:cNvSpPr>
            <p:nvPr/>
          </p:nvSpPr>
          <p:spPr bwMode="auto">
            <a:xfrm>
              <a:off x="3321" y="2016"/>
              <a:ext cx="663" cy="96"/>
            </a:xfrm>
            <a:custGeom>
              <a:avLst/>
              <a:gdLst>
                <a:gd name="T0" fmla="*/ 0 w 42630"/>
                <a:gd name="T1" fmla="*/ 0 h 21600"/>
                <a:gd name="T2" fmla="*/ 0 w 42630"/>
                <a:gd name="T3" fmla="*/ 0 h 21600"/>
                <a:gd name="T4" fmla="*/ 0 w 42630"/>
                <a:gd name="T5" fmla="*/ 0 h 21600"/>
                <a:gd name="T6" fmla="*/ 0 60000 65536"/>
                <a:gd name="T7" fmla="*/ 0 60000 65536"/>
                <a:gd name="T8" fmla="*/ 0 60000 65536"/>
              </a:gdLst>
              <a:ahLst/>
              <a:cxnLst>
                <a:cxn ang="T6">
                  <a:pos x="T0" y="T1"/>
                </a:cxn>
                <a:cxn ang="T7">
                  <a:pos x="T2" y="T3"/>
                </a:cxn>
                <a:cxn ang="T8">
                  <a:pos x="T4" y="T5"/>
                </a:cxn>
              </a:cxnLst>
              <a:rect l="0" t="0" r="r" b="b"/>
              <a:pathLst>
                <a:path w="42630" h="21600" fill="none" extrusionOk="0">
                  <a:moveTo>
                    <a:pt x="0" y="16670"/>
                  </a:moveTo>
                  <a:cubicBezTo>
                    <a:pt x="2289" y="6904"/>
                    <a:pt x="10999" y="-1"/>
                    <a:pt x="21030" y="0"/>
                  </a:cubicBezTo>
                  <a:cubicBezTo>
                    <a:pt x="32959" y="0"/>
                    <a:pt x="42630" y="9670"/>
                    <a:pt x="42630" y="21600"/>
                  </a:cubicBezTo>
                </a:path>
                <a:path w="42630" h="21600" stroke="0" extrusionOk="0">
                  <a:moveTo>
                    <a:pt x="0" y="16670"/>
                  </a:moveTo>
                  <a:cubicBezTo>
                    <a:pt x="2289" y="6904"/>
                    <a:pt x="10999" y="-1"/>
                    <a:pt x="21030" y="0"/>
                  </a:cubicBezTo>
                  <a:cubicBezTo>
                    <a:pt x="32959" y="0"/>
                    <a:pt x="42630" y="9670"/>
                    <a:pt x="42630" y="21600"/>
                  </a:cubicBezTo>
                  <a:lnTo>
                    <a:pt x="21030" y="21600"/>
                  </a:lnTo>
                  <a:lnTo>
                    <a:pt x="0" y="1667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7" name="Line 61"/>
            <p:cNvSpPr>
              <a:spLocks noChangeShapeType="1"/>
            </p:cNvSpPr>
            <p:nvPr/>
          </p:nvSpPr>
          <p:spPr bwMode="auto">
            <a:xfrm>
              <a:off x="3792" y="1776"/>
              <a:ext cx="240" cy="2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9614" name="Group 62"/>
          <p:cNvGrpSpPr>
            <a:grpSpLocks/>
          </p:cNvGrpSpPr>
          <p:nvPr/>
        </p:nvGrpSpPr>
        <p:grpSpPr bwMode="auto">
          <a:xfrm>
            <a:off x="5008563" y="5194300"/>
            <a:ext cx="1128712" cy="533400"/>
            <a:chOff x="3321" y="1776"/>
            <a:chExt cx="711" cy="336"/>
          </a:xfrm>
        </p:grpSpPr>
        <p:sp>
          <p:nvSpPr>
            <p:cNvPr id="62484" name="Arc 63"/>
            <p:cNvSpPr>
              <a:spLocks/>
            </p:cNvSpPr>
            <p:nvPr/>
          </p:nvSpPr>
          <p:spPr bwMode="auto">
            <a:xfrm>
              <a:off x="3321" y="2016"/>
              <a:ext cx="663" cy="96"/>
            </a:xfrm>
            <a:custGeom>
              <a:avLst/>
              <a:gdLst>
                <a:gd name="T0" fmla="*/ 0 w 42630"/>
                <a:gd name="T1" fmla="*/ 0 h 21600"/>
                <a:gd name="T2" fmla="*/ 0 w 42630"/>
                <a:gd name="T3" fmla="*/ 0 h 21600"/>
                <a:gd name="T4" fmla="*/ 0 w 42630"/>
                <a:gd name="T5" fmla="*/ 0 h 21600"/>
                <a:gd name="T6" fmla="*/ 0 60000 65536"/>
                <a:gd name="T7" fmla="*/ 0 60000 65536"/>
                <a:gd name="T8" fmla="*/ 0 60000 65536"/>
              </a:gdLst>
              <a:ahLst/>
              <a:cxnLst>
                <a:cxn ang="T6">
                  <a:pos x="T0" y="T1"/>
                </a:cxn>
                <a:cxn ang="T7">
                  <a:pos x="T2" y="T3"/>
                </a:cxn>
                <a:cxn ang="T8">
                  <a:pos x="T4" y="T5"/>
                </a:cxn>
              </a:cxnLst>
              <a:rect l="0" t="0" r="r" b="b"/>
              <a:pathLst>
                <a:path w="42630" h="21600" fill="none" extrusionOk="0">
                  <a:moveTo>
                    <a:pt x="0" y="16670"/>
                  </a:moveTo>
                  <a:cubicBezTo>
                    <a:pt x="2289" y="6904"/>
                    <a:pt x="10999" y="-1"/>
                    <a:pt x="21030" y="0"/>
                  </a:cubicBezTo>
                  <a:cubicBezTo>
                    <a:pt x="32959" y="0"/>
                    <a:pt x="42630" y="9670"/>
                    <a:pt x="42630" y="21600"/>
                  </a:cubicBezTo>
                </a:path>
                <a:path w="42630" h="21600" stroke="0" extrusionOk="0">
                  <a:moveTo>
                    <a:pt x="0" y="16670"/>
                  </a:moveTo>
                  <a:cubicBezTo>
                    <a:pt x="2289" y="6904"/>
                    <a:pt x="10999" y="-1"/>
                    <a:pt x="21030" y="0"/>
                  </a:cubicBezTo>
                  <a:cubicBezTo>
                    <a:pt x="32959" y="0"/>
                    <a:pt x="42630" y="9670"/>
                    <a:pt x="42630" y="21600"/>
                  </a:cubicBezTo>
                  <a:lnTo>
                    <a:pt x="21030" y="21600"/>
                  </a:lnTo>
                  <a:lnTo>
                    <a:pt x="0" y="16670"/>
                  </a:lnTo>
                  <a:close/>
                </a:path>
              </a:pathLst>
            </a:custGeom>
            <a:noFill/>
            <a:ln w="28575">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5" name="Line 64"/>
            <p:cNvSpPr>
              <a:spLocks noChangeShapeType="1"/>
            </p:cNvSpPr>
            <p:nvPr/>
          </p:nvSpPr>
          <p:spPr bwMode="auto">
            <a:xfrm>
              <a:off x="3792" y="1776"/>
              <a:ext cx="240" cy="2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9617" name="Arc 65"/>
          <p:cNvSpPr>
            <a:spLocks/>
          </p:cNvSpPr>
          <p:nvPr/>
        </p:nvSpPr>
        <p:spPr bwMode="auto">
          <a:xfrm flipV="1">
            <a:off x="7461250" y="6005513"/>
            <a:ext cx="1062038" cy="230187"/>
          </a:xfrm>
          <a:custGeom>
            <a:avLst/>
            <a:gdLst>
              <a:gd name="T0" fmla="*/ 0 w 43004"/>
              <a:gd name="T1" fmla="*/ 22627190 h 21600"/>
              <a:gd name="T2" fmla="*/ 647742592 w 43004"/>
              <a:gd name="T3" fmla="*/ 26141762 h 21600"/>
              <a:gd name="T4" fmla="*/ 322395336 w 43004"/>
              <a:gd name="T5" fmla="*/ 26141762 h 21600"/>
              <a:gd name="T6" fmla="*/ 0 60000 65536"/>
              <a:gd name="T7" fmla="*/ 0 60000 65536"/>
              <a:gd name="T8" fmla="*/ 0 60000 65536"/>
            </a:gdLst>
            <a:ahLst/>
            <a:cxnLst>
              <a:cxn ang="T6">
                <a:pos x="T0" y="T1"/>
              </a:cxn>
              <a:cxn ang="T7">
                <a:pos x="T2" y="T3"/>
              </a:cxn>
              <a:cxn ang="T8">
                <a:pos x="T4" y="T5"/>
              </a:cxn>
            </a:cxnLst>
            <a:rect l="0" t="0" r="r" b="b"/>
            <a:pathLst>
              <a:path w="43004" h="21600" fill="none" extrusionOk="0">
                <a:moveTo>
                  <a:pt x="0" y="18696"/>
                </a:moveTo>
                <a:cubicBezTo>
                  <a:pt x="1453" y="7987"/>
                  <a:pt x="10596" y="-1"/>
                  <a:pt x="21404" y="0"/>
                </a:cubicBezTo>
                <a:cubicBezTo>
                  <a:pt x="33333" y="0"/>
                  <a:pt x="43004" y="9670"/>
                  <a:pt x="43004" y="21600"/>
                </a:cubicBezTo>
              </a:path>
              <a:path w="43004" h="21600" stroke="0" extrusionOk="0">
                <a:moveTo>
                  <a:pt x="0" y="18696"/>
                </a:moveTo>
                <a:cubicBezTo>
                  <a:pt x="1453" y="7987"/>
                  <a:pt x="10596" y="-1"/>
                  <a:pt x="21404" y="0"/>
                </a:cubicBezTo>
                <a:cubicBezTo>
                  <a:pt x="33333" y="0"/>
                  <a:pt x="43004" y="9670"/>
                  <a:pt x="43004" y="21600"/>
                </a:cubicBezTo>
                <a:lnTo>
                  <a:pt x="21404" y="21600"/>
                </a:lnTo>
                <a:lnTo>
                  <a:pt x="0" y="18696"/>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618" name="Text Box 66"/>
          <p:cNvSpPr txBox="1">
            <a:spLocks noChangeArrowheads="1"/>
          </p:cNvSpPr>
          <p:nvPr/>
        </p:nvSpPr>
        <p:spPr bwMode="auto">
          <a:xfrm>
            <a:off x="8343900" y="5608638"/>
            <a:ext cx="53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solidFill>
                  <a:srgbClr val="0000FF"/>
                </a:solidFill>
                <a:latin typeface="Times New Roman" pitchFamily="18" charset="0"/>
                <a:ea typeface="宋体" pitchFamily="2" charset="-122"/>
              </a:rPr>
              <a:t>R.s</a:t>
            </a:r>
          </a:p>
        </p:txBody>
      </p:sp>
      <p:sp>
        <p:nvSpPr>
          <p:cNvPr id="279619" name="Line 67"/>
          <p:cNvSpPr>
            <a:spLocks noChangeShapeType="1"/>
          </p:cNvSpPr>
          <p:nvPr/>
        </p:nvSpPr>
        <p:spPr bwMode="auto">
          <a:xfrm flipH="1" flipV="1">
            <a:off x="7766050" y="5059363"/>
            <a:ext cx="765175" cy="5413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620" name="Text Box 68"/>
          <p:cNvSpPr txBox="1">
            <a:spLocks noChangeArrowheads="1"/>
          </p:cNvSpPr>
          <p:nvPr/>
        </p:nvSpPr>
        <p:spPr bwMode="auto">
          <a:xfrm>
            <a:off x="7191375" y="4708525"/>
            <a:ext cx="53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solidFill>
                  <a:srgbClr val="0000FF"/>
                </a:solidFill>
                <a:latin typeface="Times New Roman" pitchFamily="18" charset="0"/>
                <a:ea typeface="宋体" pitchFamily="2" charset="-122"/>
              </a:rPr>
              <a:t>R.s</a:t>
            </a:r>
          </a:p>
        </p:txBody>
      </p:sp>
      <p:sp>
        <p:nvSpPr>
          <p:cNvPr id="279621" name="Line 69"/>
          <p:cNvSpPr>
            <a:spLocks noChangeShapeType="1"/>
          </p:cNvSpPr>
          <p:nvPr/>
        </p:nvSpPr>
        <p:spPr bwMode="auto">
          <a:xfrm flipH="1" flipV="1">
            <a:off x="6505575" y="4295775"/>
            <a:ext cx="685800" cy="533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622" name="Text Box 70"/>
          <p:cNvSpPr txBox="1">
            <a:spLocks noChangeArrowheads="1"/>
          </p:cNvSpPr>
          <p:nvPr/>
        </p:nvSpPr>
        <p:spPr bwMode="auto">
          <a:xfrm>
            <a:off x="6056313" y="3935413"/>
            <a:ext cx="53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solidFill>
                  <a:srgbClr val="0000FF"/>
                </a:solidFill>
                <a:latin typeface="Times New Roman" pitchFamily="18" charset="0"/>
                <a:ea typeface="宋体" pitchFamily="2" charset="-122"/>
              </a:rPr>
              <a:t>R.s</a:t>
            </a:r>
          </a:p>
        </p:txBody>
      </p:sp>
      <p:sp>
        <p:nvSpPr>
          <p:cNvPr id="279623" name="Line 71"/>
          <p:cNvSpPr>
            <a:spLocks noChangeShapeType="1"/>
          </p:cNvSpPr>
          <p:nvPr/>
        </p:nvSpPr>
        <p:spPr bwMode="auto">
          <a:xfrm flipH="1" flipV="1">
            <a:off x="4616450" y="3395663"/>
            <a:ext cx="1530350" cy="5842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624" name="Text Box 72"/>
          <p:cNvSpPr txBox="1">
            <a:spLocks noChangeArrowheads="1"/>
          </p:cNvSpPr>
          <p:nvPr/>
        </p:nvSpPr>
        <p:spPr bwMode="auto">
          <a:xfrm>
            <a:off x="4160838" y="3068638"/>
            <a:ext cx="37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en-US" sz="2000">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a</a:t>
            </a:r>
          </a:p>
        </p:txBody>
      </p:sp>
      <p:sp>
        <p:nvSpPr>
          <p:cNvPr id="64" name="Rectangle 3"/>
          <p:cNvSpPr txBox="1">
            <a:spLocks noChangeArrowheads="1"/>
          </p:cNvSpPr>
          <p:nvPr/>
        </p:nvSpPr>
        <p:spPr bwMode="auto">
          <a:xfrm>
            <a:off x="296863" y="4868863"/>
            <a:ext cx="3962400" cy="1295400"/>
          </a:xfrm>
          <a:prstGeom prst="rect">
            <a:avLst/>
          </a:prstGeom>
          <a:noFill/>
          <a:ln w="9525">
            <a:noFill/>
            <a:miter lim="800000"/>
            <a:headEnd/>
            <a:tailEnd/>
          </a:ln>
        </p:spPr>
        <p:txBody>
          <a:bodyPr/>
          <a:lstStyle/>
          <a:p>
            <a:pPr marL="342900" indent="-342900" algn="just">
              <a:spcBef>
                <a:spcPct val="20000"/>
              </a:spcBef>
              <a:buClr>
                <a:schemeClr val="accent1"/>
              </a:buClr>
              <a:buSzPct val="70000"/>
              <a:buFont typeface="Monotype Sorts" pitchFamily="2" charset="2"/>
              <a:buNone/>
              <a:defRPr/>
            </a:pPr>
            <a:r>
              <a:rPr lang="zh-CN" altLang="en-US" kern="0" dirty="0">
                <a:latin typeface="宋体" pitchFamily="2" charset="-122"/>
                <a:ea typeface="+mn-ea"/>
              </a:rPr>
              <a:t>翻译方案：</a:t>
            </a:r>
          </a:p>
          <a:p>
            <a:pPr marL="742950" lvl="1" indent="-285750" algn="just">
              <a:spcBef>
                <a:spcPct val="20000"/>
              </a:spcBef>
              <a:defRPr/>
            </a:pPr>
            <a:r>
              <a:rPr lang="en-US" altLang="zh-CN" sz="2000" kern="0" dirty="0">
                <a:latin typeface="宋体" pitchFamily="2" charset="-122"/>
                <a:ea typeface="+mn-ea"/>
              </a:rPr>
              <a:t>A</a:t>
            </a:r>
            <a:r>
              <a:rPr lang="en-US" altLang="zh-CN" sz="2000" kern="0" dirty="0">
                <a:latin typeface="宋体" pitchFamily="2" charset="-122"/>
                <a:ea typeface="+mn-ea"/>
                <a:sym typeface="Symbol" pitchFamily="18" charset="2"/>
              </a:rPr>
              <a:t></a:t>
            </a:r>
            <a:r>
              <a:rPr lang="en-US" altLang="zh-CN" sz="2000" kern="0" dirty="0">
                <a:latin typeface="宋体" pitchFamily="2" charset="-122"/>
                <a:ea typeface="+mn-ea"/>
              </a:rPr>
              <a:t>A</a:t>
            </a:r>
            <a:r>
              <a:rPr lang="en-US" altLang="zh-CN" sz="2000" kern="0" baseline="-25000" dirty="0">
                <a:latin typeface="宋体" pitchFamily="2" charset="-122"/>
                <a:ea typeface="+mn-ea"/>
              </a:rPr>
              <a:t>1</a:t>
            </a:r>
            <a:r>
              <a:rPr lang="en-US" altLang="zh-CN" sz="2000" kern="0" dirty="0">
                <a:latin typeface="宋体" pitchFamily="2" charset="-122"/>
                <a:ea typeface="+mn-ea"/>
              </a:rPr>
              <a:t>Y {</a:t>
            </a:r>
            <a:r>
              <a:rPr lang="en-US" altLang="zh-CN" sz="2000" kern="0" dirty="0" err="1">
                <a:latin typeface="宋体" pitchFamily="2" charset="-122"/>
                <a:ea typeface="+mn-ea"/>
              </a:rPr>
              <a:t>A.a</a:t>
            </a:r>
            <a:r>
              <a:rPr lang="en-US" altLang="zh-CN" sz="2000" kern="0" dirty="0">
                <a:latin typeface="宋体" pitchFamily="2" charset="-122"/>
                <a:ea typeface="+mn-ea"/>
              </a:rPr>
              <a:t>=g(A</a:t>
            </a:r>
            <a:r>
              <a:rPr lang="en-US" altLang="zh-CN" sz="2000" kern="0" baseline="-25000" dirty="0">
                <a:latin typeface="宋体" pitchFamily="2" charset="-122"/>
                <a:ea typeface="+mn-ea"/>
              </a:rPr>
              <a:t>1</a:t>
            </a:r>
            <a:r>
              <a:rPr lang="en-US" altLang="zh-CN" sz="2000" kern="0" dirty="0">
                <a:latin typeface="宋体" pitchFamily="2" charset="-122"/>
                <a:ea typeface="+mn-ea"/>
              </a:rPr>
              <a:t>.a,Y.y)}</a:t>
            </a:r>
          </a:p>
          <a:p>
            <a:pPr marL="742950" lvl="1" indent="-285750">
              <a:spcBef>
                <a:spcPct val="20000"/>
              </a:spcBef>
              <a:defRPr/>
            </a:pPr>
            <a:r>
              <a:rPr lang="en-US" altLang="zh-CN" sz="2000" kern="0" dirty="0">
                <a:latin typeface="宋体" pitchFamily="2" charset="-122"/>
                <a:ea typeface="+mn-ea"/>
              </a:rPr>
              <a:t>A</a:t>
            </a:r>
            <a:r>
              <a:rPr lang="en-US" altLang="zh-CN" sz="2000" kern="0" dirty="0">
                <a:latin typeface="宋体" pitchFamily="2" charset="-122"/>
                <a:ea typeface="+mn-ea"/>
                <a:sym typeface="Symbol" pitchFamily="18" charset="2"/>
              </a:rPr>
              <a:t></a:t>
            </a:r>
            <a:r>
              <a:rPr lang="en-US" altLang="zh-CN" sz="2000" kern="0" dirty="0">
                <a:latin typeface="宋体" pitchFamily="2" charset="-122"/>
                <a:ea typeface="+mn-ea"/>
              </a:rPr>
              <a:t>X {</a:t>
            </a:r>
            <a:r>
              <a:rPr lang="en-US" altLang="zh-CN" sz="2000" kern="0" dirty="0" err="1">
                <a:latin typeface="宋体" pitchFamily="2" charset="-122"/>
                <a:ea typeface="+mn-ea"/>
              </a:rPr>
              <a:t>A.a</a:t>
            </a:r>
            <a:r>
              <a:rPr lang="en-US" altLang="zh-CN" sz="2000" kern="0" dirty="0">
                <a:latin typeface="宋体" pitchFamily="2" charset="-122"/>
                <a:ea typeface="+mn-ea"/>
              </a:rPr>
              <a:t>=f(</a:t>
            </a:r>
            <a:r>
              <a:rPr lang="en-US" altLang="zh-CN" sz="2000" kern="0" dirty="0" err="1">
                <a:latin typeface="宋体" pitchFamily="2" charset="-122"/>
                <a:ea typeface="+mn-ea"/>
              </a:rPr>
              <a:t>X.x</a:t>
            </a:r>
            <a:r>
              <a:rPr lang="en-US" altLang="zh-CN" sz="2000" kern="0" dirty="0">
                <a:latin typeface="宋体" pitchFamily="2" charset="-122"/>
                <a:ea typeface="+mn-ea"/>
              </a:rPr>
              <a:t>)}</a:t>
            </a:r>
          </a:p>
        </p:txBody>
      </p:sp>
      <p:sp>
        <p:nvSpPr>
          <p:cNvPr id="65" name="Rectangle 6"/>
          <p:cNvSpPr>
            <a:spLocks noChangeArrowheads="1"/>
          </p:cNvSpPr>
          <p:nvPr/>
        </p:nvSpPr>
        <p:spPr bwMode="auto">
          <a:xfrm>
            <a:off x="5516563" y="1179513"/>
            <a:ext cx="3200400" cy="2362200"/>
          </a:xfrm>
          <a:prstGeom prst="rect">
            <a:avLst/>
          </a:prstGeom>
          <a:solidFill>
            <a:srgbClr val="CCECFF"/>
          </a:solid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zh-CN" altLang="en-US" dirty="0">
                <a:latin typeface="宋体" pitchFamily="2" charset="-122"/>
              </a:rPr>
              <a:t>翻译方案转换为：</a:t>
            </a:r>
          </a:p>
          <a:p>
            <a:pPr marL="342900" indent="-342900" algn="just">
              <a:spcBef>
                <a:spcPct val="20000"/>
              </a:spcBef>
              <a:buClr>
                <a:schemeClr val="accent1"/>
              </a:buClr>
              <a:buSzPct val="70000"/>
              <a:buFont typeface="Monotype Sorts" pitchFamily="2" charset="2"/>
              <a:buNone/>
            </a:pPr>
            <a:r>
              <a:rPr lang="en-US" altLang="zh-CN" sz="2000" dirty="0">
                <a:latin typeface="宋体" pitchFamily="2" charset="-122"/>
              </a:rPr>
              <a:t>A</a:t>
            </a:r>
            <a:r>
              <a:rPr lang="en-US" altLang="zh-CN" sz="2000" dirty="0">
                <a:latin typeface="宋体" pitchFamily="2" charset="-122"/>
                <a:sym typeface="Symbol" pitchFamily="18" charset="2"/>
              </a:rPr>
              <a:t></a:t>
            </a:r>
            <a:r>
              <a:rPr lang="en-US" altLang="zh-CN" sz="2000" dirty="0">
                <a:latin typeface="宋体" pitchFamily="2" charset="-122"/>
              </a:rPr>
              <a:t>X {</a:t>
            </a:r>
            <a:r>
              <a:rPr lang="en-US" altLang="zh-CN" sz="2000" dirty="0" err="1">
                <a:latin typeface="宋体" pitchFamily="2" charset="-122"/>
              </a:rPr>
              <a:t>R.i</a:t>
            </a:r>
            <a:r>
              <a:rPr lang="en-US" altLang="zh-CN" sz="2000" dirty="0">
                <a:latin typeface="宋体" pitchFamily="2" charset="-122"/>
              </a:rPr>
              <a:t>=f(</a:t>
            </a:r>
            <a:r>
              <a:rPr lang="en-US" altLang="zh-CN" sz="2000" dirty="0" err="1">
                <a:latin typeface="宋体" pitchFamily="2" charset="-122"/>
              </a:rPr>
              <a:t>X.x</a:t>
            </a:r>
            <a:r>
              <a:rPr lang="en-US" altLang="zh-CN" sz="2000" dirty="0">
                <a:latin typeface="宋体" pitchFamily="2" charset="-122"/>
              </a:rPr>
              <a:t>)}</a:t>
            </a:r>
          </a:p>
          <a:p>
            <a:pPr marL="342900" indent="-342900" algn="just">
              <a:spcBef>
                <a:spcPct val="20000"/>
              </a:spcBef>
              <a:buClr>
                <a:schemeClr val="accent1"/>
              </a:buClr>
              <a:buSzPct val="70000"/>
              <a:buFont typeface="Monotype Sorts" pitchFamily="2" charset="2"/>
              <a:buNone/>
            </a:pPr>
            <a:r>
              <a:rPr lang="en-US" altLang="zh-CN" sz="2000" dirty="0">
                <a:latin typeface="宋体" pitchFamily="2" charset="-122"/>
              </a:rPr>
              <a:t>   R {</a:t>
            </a:r>
            <a:r>
              <a:rPr lang="en-US" altLang="zh-CN" sz="2000" dirty="0" err="1">
                <a:latin typeface="宋体" pitchFamily="2" charset="-122"/>
              </a:rPr>
              <a:t>A.a</a:t>
            </a:r>
            <a:r>
              <a:rPr lang="en-US" altLang="zh-CN" sz="2000" dirty="0">
                <a:latin typeface="宋体" pitchFamily="2" charset="-122"/>
              </a:rPr>
              <a:t>=R.s}</a:t>
            </a:r>
          </a:p>
          <a:p>
            <a:pPr marL="342900" indent="-342900" algn="just">
              <a:spcBef>
                <a:spcPct val="20000"/>
              </a:spcBef>
              <a:buClr>
                <a:schemeClr val="accent1"/>
              </a:buClr>
              <a:buSzPct val="70000"/>
              <a:buFont typeface="Monotype Sorts" pitchFamily="2" charset="2"/>
              <a:buNone/>
            </a:pPr>
            <a:r>
              <a:rPr lang="en-US" altLang="zh-CN" sz="2000" dirty="0">
                <a:latin typeface="宋体" pitchFamily="2" charset="-122"/>
              </a:rPr>
              <a:t>R</a:t>
            </a:r>
            <a:r>
              <a:rPr lang="en-US" altLang="zh-CN" sz="2000" dirty="0">
                <a:latin typeface="宋体" pitchFamily="2" charset="-122"/>
                <a:sym typeface="Symbol" pitchFamily="18" charset="2"/>
              </a:rPr>
              <a:t></a:t>
            </a:r>
            <a:r>
              <a:rPr lang="en-US" altLang="zh-CN" sz="2000" dirty="0">
                <a:latin typeface="宋体" pitchFamily="2" charset="-122"/>
              </a:rPr>
              <a:t>Y {R</a:t>
            </a:r>
            <a:r>
              <a:rPr lang="en-US" altLang="zh-CN" sz="2000" baseline="-25000" dirty="0">
                <a:latin typeface="宋体" pitchFamily="2" charset="-122"/>
              </a:rPr>
              <a:t>1</a:t>
            </a:r>
            <a:r>
              <a:rPr lang="en-US" altLang="zh-CN" sz="2000" dirty="0">
                <a:latin typeface="宋体" pitchFamily="2" charset="-122"/>
              </a:rPr>
              <a:t>.i=g(</a:t>
            </a:r>
            <a:r>
              <a:rPr lang="en-US" altLang="zh-CN" sz="2000" dirty="0" err="1">
                <a:latin typeface="宋体" pitchFamily="2" charset="-122"/>
              </a:rPr>
              <a:t>R.i,Y,y</a:t>
            </a:r>
            <a:r>
              <a:rPr lang="en-US" altLang="zh-CN" sz="2000" dirty="0">
                <a:latin typeface="宋体" pitchFamily="2" charset="-122"/>
              </a:rPr>
              <a:t>)}</a:t>
            </a:r>
          </a:p>
          <a:p>
            <a:pPr marL="342900" indent="-342900" algn="just">
              <a:spcBef>
                <a:spcPct val="20000"/>
              </a:spcBef>
              <a:buClr>
                <a:schemeClr val="accent1"/>
              </a:buClr>
              <a:buSzPct val="70000"/>
              <a:buFont typeface="Monotype Sorts" pitchFamily="2" charset="2"/>
              <a:buNone/>
            </a:pPr>
            <a:r>
              <a:rPr lang="en-US" altLang="zh-CN" sz="2000" dirty="0">
                <a:latin typeface="宋体" pitchFamily="2" charset="-122"/>
              </a:rPr>
              <a:t>   R</a:t>
            </a:r>
            <a:r>
              <a:rPr lang="en-US" altLang="zh-CN" sz="2000" baseline="-25000" dirty="0">
                <a:latin typeface="宋体" pitchFamily="2" charset="-122"/>
              </a:rPr>
              <a:t>1</a:t>
            </a:r>
            <a:r>
              <a:rPr lang="en-US" altLang="zh-CN" sz="2000" dirty="0">
                <a:latin typeface="宋体" pitchFamily="2" charset="-122"/>
              </a:rPr>
              <a:t> {R.s=R</a:t>
            </a:r>
            <a:r>
              <a:rPr lang="en-US" altLang="zh-CN" sz="2000" baseline="-25000" dirty="0">
                <a:latin typeface="宋体" pitchFamily="2" charset="-122"/>
              </a:rPr>
              <a:t>1</a:t>
            </a:r>
            <a:r>
              <a:rPr lang="en-US" altLang="zh-CN" sz="2000" dirty="0">
                <a:latin typeface="宋体" pitchFamily="2" charset="-122"/>
              </a:rPr>
              <a:t>.s}</a:t>
            </a:r>
          </a:p>
          <a:p>
            <a:pPr marL="342900" indent="-342900">
              <a:spcBef>
                <a:spcPct val="20000"/>
              </a:spcBef>
              <a:buClr>
                <a:schemeClr val="accent1"/>
              </a:buClr>
              <a:buSzPct val="70000"/>
              <a:buFont typeface="Monotype Sorts" pitchFamily="2" charset="2"/>
              <a:buNone/>
            </a:pPr>
            <a:r>
              <a:rPr lang="en-US" altLang="zh-CN" sz="2000" dirty="0">
                <a:latin typeface="宋体" pitchFamily="2" charset="-122"/>
              </a:rPr>
              <a:t>R</a:t>
            </a:r>
            <a:r>
              <a:rPr lang="en-US" altLang="zh-CN" sz="2000" dirty="0">
                <a:latin typeface="宋体" pitchFamily="2" charset="-122"/>
                <a:sym typeface="Symbol" pitchFamily="18" charset="2"/>
              </a:rPr>
              <a:t></a:t>
            </a:r>
            <a:r>
              <a:rPr lang="en-US" altLang="zh-CN" sz="2000" dirty="0">
                <a:latin typeface="宋体" pitchFamily="2" charset="-122"/>
              </a:rPr>
              <a:t> {R.s=</a:t>
            </a:r>
            <a:r>
              <a:rPr lang="en-US" altLang="zh-CN" sz="2000" dirty="0" err="1">
                <a:latin typeface="宋体" pitchFamily="2" charset="-122"/>
              </a:rPr>
              <a:t>R.i</a:t>
            </a:r>
            <a:r>
              <a:rPr lang="en-US" altLang="zh-CN" sz="2000" dirty="0">
                <a:latin typeface="宋体" pitchFamily="2" charset="-122"/>
              </a:rPr>
              <a:t>}</a:t>
            </a:r>
            <a:r>
              <a:rPr lang="en-US" altLang="zh-CN" sz="2800" dirty="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9555"/>
                                        </p:tgtEl>
                                        <p:attrNameLst>
                                          <p:attrName>style.visibility</p:attrName>
                                        </p:attrNameLst>
                                      </p:cBhvr>
                                      <p:to>
                                        <p:strVal val="visible"/>
                                      </p:to>
                                    </p:set>
                                    <p:animEffect transition="in" filter="wipe(up)">
                                      <p:cBhvr>
                                        <p:cTn id="7" dur="500"/>
                                        <p:tgtEl>
                                          <p:spTgt spid="279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up)">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9603"/>
                                        </p:tgtEl>
                                        <p:attrNameLst>
                                          <p:attrName>style.visibility</p:attrName>
                                        </p:attrNameLst>
                                      </p:cBhvr>
                                      <p:to>
                                        <p:strVal val="visible"/>
                                      </p:to>
                                    </p:set>
                                    <p:animEffect transition="in" filter="wipe(down)">
                                      <p:cBhvr>
                                        <p:cTn id="17" dur="500"/>
                                        <p:tgtEl>
                                          <p:spTgt spid="2796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9604"/>
                                        </p:tgtEl>
                                        <p:attrNameLst>
                                          <p:attrName>style.visibility</p:attrName>
                                        </p:attrNameLst>
                                      </p:cBhvr>
                                      <p:to>
                                        <p:strVal val="visible"/>
                                      </p:to>
                                    </p:set>
                                    <p:animEffect transition="in" filter="wipe(down)">
                                      <p:cBhvr>
                                        <p:cTn id="22" dur="500"/>
                                        <p:tgtEl>
                                          <p:spTgt spid="2796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9607"/>
                                        </p:tgtEl>
                                        <p:attrNameLst>
                                          <p:attrName>style.visibility</p:attrName>
                                        </p:attrNameLst>
                                      </p:cBhvr>
                                      <p:to>
                                        <p:strVal val="visible"/>
                                      </p:to>
                                    </p:set>
                                    <p:animEffect transition="in" filter="wipe(down)">
                                      <p:cBhvr>
                                        <p:cTn id="27" dur="500"/>
                                        <p:tgtEl>
                                          <p:spTgt spid="2796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9626"/>
                                        </p:tgtEl>
                                        <p:attrNameLst>
                                          <p:attrName>style.visibility</p:attrName>
                                        </p:attrNameLst>
                                      </p:cBhvr>
                                      <p:to>
                                        <p:strVal val="visible"/>
                                      </p:to>
                                    </p:set>
                                    <p:animEffect transition="in" filter="wipe(up)">
                                      <p:cBhvr>
                                        <p:cTn id="32" dur="500"/>
                                        <p:tgtEl>
                                          <p:spTgt spid="2796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up)">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9610"/>
                                        </p:tgtEl>
                                        <p:attrNameLst>
                                          <p:attrName>style.visibility</p:attrName>
                                        </p:attrNameLst>
                                      </p:cBhvr>
                                      <p:to>
                                        <p:strVal val="visible"/>
                                      </p:to>
                                    </p:set>
                                    <p:animEffect transition="in" filter="wipe(left)">
                                      <p:cBhvr>
                                        <p:cTn id="42" dur="500"/>
                                        <p:tgtEl>
                                          <p:spTgt spid="2796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9611"/>
                                        </p:tgtEl>
                                        <p:attrNameLst>
                                          <p:attrName>style.visibility</p:attrName>
                                        </p:attrNameLst>
                                      </p:cBhvr>
                                      <p:to>
                                        <p:strVal val="visible"/>
                                      </p:to>
                                    </p:set>
                                    <p:animEffect transition="in" filter="wipe(left)">
                                      <p:cBhvr>
                                        <p:cTn id="47" dur="500"/>
                                        <p:tgtEl>
                                          <p:spTgt spid="2796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79614"/>
                                        </p:tgtEl>
                                        <p:attrNameLst>
                                          <p:attrName>style.visibility</p:attrName>
                                        </p:attrNameLst>
                                      </p:cBhvr>
                                      <p:to>
                                        <p:strVal val="visible"/>
                                      </p:to>
                                    </p:set>
                                    <p:animEffect transition="in" filter="wipe(left)">
                                      <p:cBhvr>
                                        <p:cTn id="52" dur="500"/>
                                        <p:tgtEl>
                                          <p:spTgt spid="2796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9617"/>
                                        </p:tgtEl>
                                        <p:attrNameLst>
                                          <p:attrName>style.visibility</p:attrName>
                                        </p:attrNameLst>
                                      </p:cBhvr>
                                      <p:to>
                                        <p:strVal val="visible"/>
                                      </p:to>
                                    </p:set>
                                    <p:animEffect transition="in" filter="wipe(left)">
                                      <p:cBhvr>
                                        <p:cTn id="57" dur="500"/>
                                        <p:tgtEl>
                                          <p:spTgt spid="279617"/>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279618"/>
                                        </p:tgtEl>
                                        <p:attrNameLst>
                                          <p:attrName>style.visibility</p:attrName>
                                        </p:attrNameLst>
                                      </p:cBhvr>
                                      <p:to>
                                        <p:strVal val="visible"/>
                                      </p:to>
                                    </p:set>
                                    <p:animEffect transition="in" filter="wipe(left)">
                                      <p:cBhvr>
                                        <p:cTn id="61" dur="500"/>
                                        <p:tgtEl>
                                          <p:spTgt spid="2796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79619"/>
                                        </p:tgtEl>
                                        <p:attrNameLst>
                                          <p:attrName>style.visibility</p:attrName>
                                        </p:attrNameLst>
                                      </p:cBhvr>
                                      <p:to>
                                        <p:strVal val="visible"/>
                                      </p:to>
                                    </p:set>
                                    <p:animEffect transition="in" filter="wipe(down)">
                                      <p:cBhvr>
                                        <p:cTn id="66" dur="500"/>
                                        <p:tgtEl>
                                          <p:spTgt spid="279619"/>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279620"/>
                                        </p:tgtEl>
                                        <p:attrNameLst>
                                          <p:attrName>style.visibility</p:attrName>
                                        </p:attrNameLst>
                                      </p:cBhvr>
                                      <p:to>
                                        <p:strVal val="visible"/>
                                      </p:to>
                                    </p:set>
                                    <p:animEffect transition="in" filter="wipe(left)">
                                      <p:cBhvr>
                                        <p:cTn id="70" dur="500"/>
                                        <p:tgtEl>
                                          <p:spTgt spid="2796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79621"/>
                                        </p:tgtEl>
                                        <p:attrNameLst>
                                          <p:attrName>style.visibility</p:attrName>
                                        </p:attrNameLst>
                                      </p:cBhvr>
                                      <p:to>
                                        <p:strVal val="visible"/>
                                      </p:to>
                                    </p:set>
                                    <p:animEffect transition="in" filter="wipe(down)">
                                      <p:cBhvr>
                                        <p:cTn id="75" dur="500"/>
                                        <p:tgtEl>
                                          <p:spTgt spid="279621"/>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279622"/>
                                        </p:tgtEl>
                                        <p:attrNameLst>
                                          <p:attrName>style.visibility</p:attrName>
                                        </p:attrNameLst>
                                      </p:cBhvr>
                                      <p:to>
                                        <p:strVal val="visible"/>
                                      </p:to>
                                    </p:set>
                                    <p:animEffect transition="in" filter="wipe(left)">
                                      <p:cBhvr>
                                        <p:cTn id="79" dur="500"/>
                                        <p:tgtEl>
                                          <p:spTgt spid="27962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79623"/>
                                        </p:tgtEl>
                                        <p:attrNameLst>
                                          <p:attrName>style.visibility</p:attrName>
                                        </p:attrNameLst>
                                      </p:cBhvr>
                                      <p:to>
                                        <p:strVal val="visible"/>
                                      </p:to>
                                    </p:set>
                                    <p:animEffect transition="in" filter="wipe(down)">
                                      <p:cBhvr>
                                        <p:cTn id="84" dur="500"/>
                                        <p:tgtEl>
                                          <p:spTgt spid="279623"/>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279624"/>
                                        </p:tgtEl>
                                        <p:attrNameLst>
                                          <p:attrName>style.visibility</p:attrName>
                                        </p:attrNameLst>
                                      </p:cBhvr>
                                      <p:to>
                                        <p:strVal val="visible"/>
                                      </p:to>
                                    </p:set>
                                    <p:animEffect transition="in" filter="wipe(left)">
                                      <p:cBhvr>
                                        <p:cTn id="88" dur="500"/>
                                        <p:tgtEl>
                                          <p:spTgt spid="279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603" grpId="0" animBg="1"/>
      <p:bldP spid="279610" grpId="0" animBg="1"/>
      <p:bldP spid="279617" grpId="0" animBg="1"/>
      <p:bldP spid="279618" grpId="0" autoUpdateAnimBg="0"/>
      <p:bldP spid="279619" grpId="0" animBg="1"/>
      <p:bldP spid="279620" grpId="0" autoUpdateAnimBg="0"/>
      <p:bldP spid="279621" grpId="0" animBg="1"/>
      <p:bldP spid="279622" grpId="0" autoUpdateAnimBg="0"/>
      <p:bldP spid="279623" grpId="0" animBg="1"/>
      <p:bldP spid="279624" grpId="0" autoUpdateAnimBg="0"/>
      <p:bldP spid="64" grpId="0" autoUpdateAnimBg="0"/>
      <p:bldP spid="65"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64</a:t>
            </a:fld>
            <a:endParaRPr lang="en-US" altLang="zh-CN"/>
          </a:p>
        </p:txBody>
      </p:sp>
      <p:sp>
        <p:nvSpPr>
          <p:cNvPr id="3" name="Rectangle 2"/>
          <p:cNvSpPr>
            <a:spLocks noChangeArrowheads="1"/>
          </p:cNvSpPr>
          <p:nvPr/>
        </p:nvSpPr>
        <p:spPr bwMode="auto">
          <a:xfrm>
            <a:off x="431540" y="152400"/>
            <a:ext cx="8514023" cy="1143000"/>
          </a:xfrm>
          <a:prstGeom prst="rect">
            <a:avLst/>
          </a:prstGeom>
          <a:noFill/>
          <a:ln w="9525">
            <a:noFill/>
            <a:miter lim="800000"/>
            <a:headEnd/>
            <a:tailEnd/>
          </a:ln>
        </p:spPr>
        <p:txBody>
          <a:bodyPr anchor="ctr"/>
          <a:lstStyle/>
          <a:p>
            <a:r>
              <a:rPr lang="zh-CN" altLang="en-US" sz="3200" dirty="0" smtClean="0">
                <a:solidFill>
                  <a:srgbClr val="FF0000"/>
                </a:solidFill>
                <a:latin typeface="宋体" pitchFamily="2" charset="-122"/>
              </a:rPr>
              <a:t>示例</a:t>
            </a:r>
            <a:r>
              <a:rPr lang="zh-CN" altLang="en-US" sz="3200" dirty="0">
                <a:solidFill>
                  <a:srgbClr val="FF0000"/>
                </a:solidFill>
                <a:latin typeface="宋体" pitchFamily="2" charset="-122"/>
              </a:rPr>
              <a:t>：考虑建立表达式语法树的语法制导定义</a:t>
            </a:r>
          </a:p>
        </p:txBody>
      </p:sp>
      <p:sp>
        <p:nvSpPr>
          <p:cNvPr id="4" name="Rectangle 3"/>
          <p:cNvSpPr>
            <a:spLocks noChangeArrowheads="1"/>
          </p:cNvSpPr>
          <p:nvPr/>
        </p:nvSpPr>
        <p:spPr bwMode="auto">
          <a:xfrm>
            <a:off x="609600" y="1143000"/>
            <a:ext cx="7337425" cy="26670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None/>
            </a:pPr>
            <a:r>
              <a:rPr lang="zh-CN" altLang="en-US" sz="2000" dirty="0">
                <a:latin typeface="宋体" pitchFamily="2" charset="-122"/>
              </a:rPr>
              <a:t>翻译方案</a:t>
            </a:r>
          </a:p>
          <a:p>
            <a:pPr marL="742950" lvl="1" indent="-285750" algn="just">
              <a:spcBef>
                <a:spcPct val="20000"/>
              </a:spcBef>
            </a:pPr>
            <a:r>
              <a:rPr lang="en-US" altLang="zh-CN" sz="1800" dirty="0">
                <a:latin typeface="宋体" pitchFamily="2" charset="-122"/>
              </a:rPr>
              <a:t>(1)  E</a:t>
            </a:r>
            <a:r>
              <a:rPr lang="en-US" altLang="zh-CN" sz="1800" dirty="0">
                <a:latin typeface="宋体" pitchFamily="2" charset="-122"/>
                <a:sym typeface="Symbol" pitchFamily="18" charset="2"/>
              </a:rPr>
              <a:t></a:t>
            </a:r>
            <a:r>
              <a:rPr lang="en-US" altLang="zh-CN" sz="1800" dirty="0">
                <a:latin typeface="宋体" pitchFamily="2" charset="-122"/>
              </a:rPr>
              <a:t>E</a:t>
            </a:r>
            <a:r>
              <a:rPr lang="en-US" altLang="zh-CN" sz="1800" baseline="-25000" dirty="0">
                <a:latin typeface="宋体" pitchFamily="2" charset="-122"/>
              </a:rPr>
              <a:t>1</a:t>
            </a:r>
            <a:r>
              <a:rPr lang="en-US" altLang="zh-CN" sz="1800" dirty="0">
                <a:latin typeface="宋体" pitchFamily="2" charset="-122"/>
              </a:rPr>
              <a:t>+T {</a:t>
            </a:r>
            <a:r>
              <a:rPr lang="en-US" altLang="zh-CN" sz="1800" dirty="0" err="1">
                <a:latin typeface="宋体" pitchFamily="2" charset="-122"/>
              </a:rPr>
              <a:t>E.nptr</a:t>
            </a:r>
            <a:r>
              <a:rPr lang="en-US" altLang="zh-CN" sz="1800" dirty="0">
                <a:latin typeface="宋体" pitchFamily="2" charset="-122"/>
              </a:rPr>
              <a:t>:=</a:t>
            </a:r>
            <a:r>
              <a:rPr lang="en-US" altLang="zh-CN" sz="1800" dirty="0" err="1">
                <a:latin typeface="宋体" pitchFamily="2" charset="-122"/>
              </a:rPr>
              <a:t>makenode</a:t>
            </a:r>
            <a:r>
              <a:rPr lang="en-US" altLang="zh-CN" sz="1800" dirty="0">
                <a:latin typeface="宋体" pitchFamily="2" charset="-122"/>
              </a:rPr>
              <a:t>(</a:t>
            </a:r>
            <a:r>
              <a:rPr lang="en-US" altLang="zh-CN" sz="1800" dirty="0">
                <a:latin typeface="MS Sans Serif"/>
              </a:rPr>
              <a:t>‘</a:t>
            </a:r>
            <a:r>
              <a:rPr lang="en-US" altLang="zh-CN" sz="1800" dirty="0">
                <a:latin typeface="宋体" pitchFamily="2" charset="-122"/>
              </a:rPr>
              <a:t>+</a:t>
            </a:r>
            <a:r>
              <a:rPr lang="en-US" altLang="zh-CN" sz="1800" dirty="0">
                <a:latin typeface="MS Sans Serif"/>
              </a:rPr>
              <a:t>’</a:t>
            </a:r>
            <a:r>
              <a:rPr lang="en-US" altLang="zh-CN" sz="1800" dirty="0">
                <a:latin typeface="宋体" pitchFamily="2" charset="-122"/>
              </a:rPr>
              <a:t>,E</a:t>
            </a:r>
            <a:r>
              <a:rPr lang="en-US" altLang="zh-CN" sz="1800" baseline="-25000" dirty="0">
                <a:latin typeface="宋体" pitchFamily="2" charset="-122"/>
              </a:rPr>
              <a:t>1</a:t>
            </a:r>
            <a:r>
              <a:rPr lang="en-US" altLang="zh-CN" sz="1800" dirty="0">
                <a:latin typeface="宋体" pitchFamily="2" charset="-122"/>
              </a:rPr>
              <a:t>.nptr,T.nptr)}</a:t>
            </a:r>
          </a:p>
          <a:p>
            <a:pPr marL="742950" lvl="1" indent="-285750" algn="just">
              <a:spcBef>
                <a:spcPct val="20000"/>
              </a:spcBef>
            </a:pPr>
            <a:r>
              <a:rPr lang="en-US" altLang="zh-CN" sz="1800" dirty="0">
                <a:latin typeface="宋体" pitchFamily="2" charset="-122"/>
              </a:rPr>
              <a:t>(2)  E</a:t>
            </a:r>
            <a:r>
              <a:rPr lang="en-US" altLang="zh-CN" sz="1800" dirty="0">
                <a:latin typeface="宋体" pitchFamily="2" charset="-122"/>
                <a:sym typeface="Symbol" pitchFamily="18" charset="2"/>
              </a:rPr>
              <a:t></a:t>
            </a:r>
            <a:r>
              <a:rPr lang="en-US" altLang="zh-CN" sz="1800" dirty="0">
                <a:latin typeface="宋体" pitchFamily="2" charset="-122"/>
              </a:rPr>
              <a:t>T   {</a:t>
            </a:r>
            <a:r>
              <a:rPr lang="en-US" altLang="zh-CN" sz="1800" dirty="0" err="1">
                <a:latin typeface="宋体" pitchFamily="2" charset="-122"/>
              </a:rPr>
              <a:t>E.nptr</a:t>
            </a:r>
            <a:r>
              <a:rPr lang="en-US" altLang="zh-CN" sz="1800" dirty="0">
                <a:latin typeface="宋体" pitchFamily="2" charset="-122"/>
              </a:rPr>
              <a:t>:=</a:t>
            </a:r>
            <a:r>
              <a:rPr lang="en-US" altLang="zh-CN" sz="1800" dirty="0" err="1">
                <a:latin typeface="宋体" pitchFamily="2" charset="-122"/>
              </a:rPr>
              <a:t>T.nptr</a:t>
            </a:r>
            <a:r>
              <a:rPr lang="en-US" altLang="zh-CN" sz="1800" dirty="0">
                <a:latin typeface="宋体" pitchFamily="2" charset="-122"/>
              </a:rPr>
              <a:t>}</a:t>
            </a:r>
          </a:p>
          <a:p>
            <a:pPr marL="742950" lvl="1" indent="-285750" algn="just">
              <a:spcBef>
                <a:spcPct val="20000"/>
              </a:spcBef>
            </a:pPr>
            <a:r>
              <a:rPr lang="en-US" altLang="zh-CN" sz="1800" dirty="0">
                <a:latin typeface="宋体" pitchFamily="2" charset="-122"/>
              </a:rPr>
              <a:t>(3)  T</a:t>
            </a:r>
            <a:r>
              <a:rPr lang="en-US" altLang="zh-CN" sz="1800" dirty="0">
                <a:latin typeface="宋体" pitchFamily="2" charset="-122"/>
                <a:sym typeface="Symbol" pitchFamily="18" charset="2"/>
              </a:rPr>
              <a:t></a:t>
            </a:r>
            <a:r>
              <a:rPr lang="en-US" altLang="zh-CN" sz="1800" dirty="0">
                <a:latin typeface="宋体" pitchFamily="2" charset="-122"/>
              </a:rPr>
              <a:t>T</a:t>
            </a:r>
            <a:r>
              <a:rPr lang="en-US" altLang="zh-CN" sz="1800" baseline="-25000" dirty="0">
                <a:latin typeface="宋体" pitchFamily="2" charset="-122"/>
              </a:rPr>
              <a:t>1</a:t>
            </a:r>
            <a:r>
              <a:rPr lang="en-US" altLang="zh-CN" sz="1800" dirty="0">
                <a:latin typeface="宋体" pitchFamily="2" charset="-122"/>
              </a:rPr>
              <a:t>*F {</a:t>
            </a:r>
            <a:r>
              <a:rPr lang="en-US" altLang="zh-CN" sz="1800" dirty="0" err="1">
                <a:latin typeface="宋体" pitchFamily="2" charset="-122"/>
              </a:rPr>
              <a:t>T.nptr</a:t>
            </a:r>
            <a:r>
              <a:rPr lang="en-US" altLang="zh-CN" sz="1800" dirty="0">
                <a:latin typeface="宋体" pitchFamily="2" charset="-122"/>
              </a:rPr>
              <a:t>:=</a:t>
            </a:r>
            <a:r>
              <a:rPr lang="en-US" altLang="zh-CN" sz="1800" dirty="0" err="1">
                <a:latin typeface="宋体" pitchFamily="2" charset="-122"/>
              </a:rPr>
              <a:t>makenode</a:t>
            </a:r>
            <a:r>
              <a:rPr lang="en-US" altLang="zh-CN" sz="1800" dirty="0">
                <a:latin typeface="宋体" pitchFamily="2" charset="-122"/>
              </a:rPr>
              <a:t>(</a:t>
            </a:r>
            <a:r>
              <a:rPr lang="en-US" altLang="zh-CN" sz="1800" dirty="0">
                <a:latin typeface="MS Sans Serif"/>
              </a:rPr>
              <a:t>‘</a:t>
            </a:r>
            <a:r>
              <a:rPr lang="en-US" altLang="zh-CN" sz="1800" dirty="0">
                <a:latin typeface="宋体" pitchFamily="2" charset="-122"/>
              </a:rPr>
              <a:t>*</a:t>
            </a:r>
            <a:r>
              <a:rPr lang="en-US" altLang="zh-CN" sz="1800" dirty="0">
                <a:latin typeface="MS Sans Serif"/>
              </a:rPr>
              <a:t>’</a:t>
            </a:r>
            <a:r>
              <a:rPr lang="en-US" altLang="zh-CN" sz="1800" dirty="0">
                <a:latin typeface="宋体" pitchFamily="2" charset="-122"/>
              </a:rPr>
              <a:t>,T</a:t>
            </a:r>
            <a:r>
              <a:rPr lang="en-US" altLang="zh-CN" sz="1800" baseline="-25000" dirty="0">
                <a:latin typeface="宋体" pitchFamily="2" charset="-122"/>
              </a:rPr>
              <a:t>1</a:t>
            </a:r>
            <a:r>
              <a:rPr lang="en-US" altLang="zh-CN" sz="1800" dirty="0">
                <a:latin typeface="宋体" pitchFamily="2" charset="-122"/>
              </a:rPr>
              <a:t>.nptr,F.nptr)}</a:t>
            </a:r>
          </a:p>
          <a:p>
            <a:pPr marL="742950" lvl="1" indent="-285750">
              <a:spcBef>
                <a:spcPct val="20000"/>
              </a:spcBef>
            </a:pPr>
            <a:r>
              <a:rPr lang="en-US" altLang="zh-CN" sz="1800" dirty="0">
                <a:latin typeface="宋体" pitchFamily="2" charset="-122"/>
              </a:rPr>
              <a:t>(4)  T</a:t>
            </a:r>
            <a:r>
              <a:rPr lang="en-US" altLang="zh-CN" sz="1800" dirty="0">
                <a:latin typeface="宋体" pitchFamily="2" charset="-122"/>
                <a:sym typeface="Symbol" pitchFamily="18" charset="2"/>
              </a:rPr>
              <a:t></a:t>
            </a:r>
            <a:r>
              <a:rPr lang="en-US" altLang="zh-CN" sz="1800" dirty="0">
                <a:latin typeface="宋体" pitchFamily="2" charset="-122"/>
              </a:rPr>
              <a:t>F   {</a:t>
            </a:r>
            <a:r>
              <a:rPr lang="en-US" altLang="zh-CN" sz="1800" dirty="0" err="1">
                <a:latin typeface="宋体" pitchFamily="2" charset="-122"/>
              </a:rPr>
              <a:t>T.nptr</a:t>
            </a:r>
            <a:r>
              <a:rPr lang="en-US" altLang="zh-CN" sz="1800" dirty="0">
                <a:latin typeface="宋体" pitchFamily="2" charset="-122"/>
              </a:rPr>
              <a:t>:=</a:t>
            </a:r>
            <a:r>
              <a:rPr lang="en-US" altLang="zh-CN" sz="1800" dirty="0" err="1">
                <a:latin typeface="宋体" pitchFamily="2" charset="-122"/>
              </a:rPr>
              <a:t>F.nptr</a:t>
            </a:r>
            <a:r>
              <a:rPr lang="en-US" altLang="zh-CN" sz="1800" dirty="0">
                <a:latin typeface="宋体" pitchFamily="2" charset="-122"/>
              </a:rPr>
              <a:t>}</a:t>
            </a:r>
          </a:p>
          <a:p>
            <a:pPr marL="742950" lvl="1" indent="-285750" algn="just">
              <a:spcBef>
                <a:spcPct val="20000"/>
              </a:spcBef>
            </a:pPr>
            <a:r>
              <a:rPr lang="en-US" altLang="zh-CN" sz="1800" dirty="0">
                <a:latin typeface="宋体" pitchFamily="2" charset="-122"/>
              </a:rPr>
              <a:t>(5)  F</a:t>
            </a:r>
            <a:r>
              <a:rPr lang="en-US" altLang="zh-CN" sz="1800" dirty="0">
                <a:latin typeface="宋体" pitchFamily="2" charset="-122"/>
                <a:sym typeface="Symbol" pitchFamily="18" charset="2"/>
              </a:rPr>
              <a:t></a:t>
            </a:r>
            <a:r>
              <a:rPr lang="en-US" altLang="zh-CN" sz="1800" dirty="0">
                <a:latin typeface="宋体" pitchFamily="2" charset="-122"/>
              </a:rPr>
              <a:t>(E) {</a:t>
            </a:r>
            <a:r>
              <a:rPr lang="en-US" altLang="zh-CN" sz="1800" dirty="0" err="1">
                <a:latin typeface="宋体" pitchFamily="2" charset="-122"/>
              </a:rPr>
              <a:t>F.nptr</a:t>
            </a:r>
            <a:r>
              <a:rPr lang="en-US" altLang="zh-CN" sz="1800" dirty="0">
                <a:latin typeface="宋体" pitchFamily="2" charset="-122"/>
              </a:rPr>
              <a:t>:=</a:t>
            </a:r>
            <a:r>
              <a:rPr lang="en-US" altLang="zh-CN" sz="1800" dirty="0" err="1">
                <a:latin typeface="宋体" pitchFamily="2" charset="-122"/>
              </a:rPr>
              <a:t>E.nptr</a:t>
            </a:r>
            <a:r>
              <a:rPr lang="en-US" altLang="zh-CN" sz="1800" dirty="0">
                <a:latin typeface="宋体" pitchFamily="2" charset="-122"/>
              </a:rPr>
              <a:t>}</a:t>
            </a:r>
          </a:p>
          <a:p>
            <a:pPr marL="742950" lvl="1" indent="-285750" algn="just">
              <a:spcBef>
                <a:spcPct val="20000"/>
              </a:spcBef>
            </a:pPr>
            <a:r>
              <a:rPr lang="en-US" altLang="zh-CN" sz="1800" dirty="0">
                <a:latin typeface="宋体" pitchFamily="2" charset="-122"/>
              </a:rPr>
              <a:t>(6)  </a:t>
            </a:r>
            <a:r>
              <a:rPr lang="en-US" altLang="zh-CN" sz="1800" dirty="0" err="1">
                <a:latin typeface="宋体" pitchFamily="2" charset="-122"/>
              </a:rPr>
              <a:t>F</a:t>
            </a:r>
            <a:r>
              <a:rPr lang="en-US" altLang="zh-CN" sz="1800" dirty="0" err="1">
                <a:latin typeface="宋体" pitchFamily="2" charset="-122"/>
                <a:sym typeface="Symbol" pitchFamily="18" charset="2"/>
              </a:rPr>
              <a:t></a:t>
            </a:r>
            <a:r>
              <a:rPr lang="en-US" altLang="zh-CN" sz="1800" dirty="0" err="1">
                <a:latin typeface="宋体" pitchFamily="2" charset="-122"/>
              </a:rPr>
              <a:t>id</a:t>
            </a:r>
            <a:r>
              <a:rPr lang="en-US" altLang="zh-CN" sz="1800" dirty="0">
                <a:latin typeface="宋体" pitchFamily="2" charset="-122"/>
              </a:rPr>
              <a:t>  {</a:t>
            </a:r>
            <a:r>
              <a:rPr lang="en-US" altLang="zh-CN" sz="1800" dirty="0" err="1">
                <a:latin typeface="宋体" pitchFamily="2" charset="-122"/>
              </a:rPr>
              <a:t>F.nptr</a:t>
            </a:r>
            <a:r>
              <a:rPr lang="en-US" altLang="zh-CN" sz="1800" dirty="0">
                <a:latin typeface="宋体" pitchFamily="2" charset="-122"/>
              </a:rPr>
              <a:t>:=</a:t>
            </a:r>
            <a:r>
              <a:rPr lang="en-US" altLang="zh-CN" sz="1800" dirty="0" err="1">
                <a:latin typeface="宋体" pitchFamily="2" charset="-122"/>
              </a:rPr>
              <a:t>makeleaf</a:t>
            </a:r>
            <a:r>
              <a:rPr lang="en-US" altLang="zh-CN" sz="1800" dirty="0">
                <a:latin typeface="宋体" pitchFamily="2" charset="-122"/>
              </a:rPr>
              <a:t>(</a:t>
            </a:r>
            <a:r>
              <a:rPr lang="en-US" altLang="zh-CN" sz="1800" dirty="0" err="1">
                <a:latin typeface="宋体" pitchFamily="2" charset="-122"/>
              </a:rPr>
              <a:t>id,id.entry</a:t>
            </a:r>
            <a:r>
              <a:rPr lang="en-US" altLang="zh-CN" sz="1800" dirty="0">
                <a:latin typeface="宋体" pitchFamily="2" charset="-122"/>
              </a:rPr>
              <a:t>)}</a:t>
            </a:r>
          </a:p>
          <a:p>
            <a:pPr marL="742950" lvl="1" indent="-285750">
              <a:spcBef>
                <a:spcPct val="20000"/>
              </a:spcBef>
            </a:pPr>
            <a:r>
              <a:rPr lang="en-US" altLang="zh-CN" sz="1800" dirty="0">
                <a:latin typeface="宋体" pitchFamily="2" charset="-122"/>
              </a:rPr>
              <a:t>(7)  </a:t>
            </a:r>
            <a:r>
              <a:rPr lang="en-US" altLang="zh-CN" sz="1800" dirty="0" err="1">
                <a:latin typeface="宋体" pitchFamily="2" charset="-122"/>
              </a:rPr>
              <a:t>F</a:t>
            </a:r>
            <a:r>
              <a:rPr lang="en-US" altLang="zh-CN" sz="1800" dirty="0" err="1">
                <a:latin typeface="宋体" pitchFamily="2" charset="-122"/>
                <a:sym typeface="Symbol" pitchFamily="18" charset="2"/>
              </a:rPr>
              <a:t></a:t>
            </a:r>
            <a:r>
              <a:rPr lang="en-US" altLang="zh-CN" sz="1800" dirty="0" err="1">
                <a:latin typeface="宋体" pitchFamily="2" charset="-122"/>
              </a:rPr>
              <a:t>num</a:t>
            </a:r>
            <a:r>
              <a:rPr lang="en-US" altLang="zh-CN" sz="1800" dirty="0">
                <a:latin typeface="宋体" pitchFamily="2" charset="-122"/>
              </a:rPr>
              <a:t> {</a:t>
            </a:r>
            <a:r>
              <a:rPr lang="en-US" altLang="zh-CN" sz="1800" dirty="0" err="1">
                <a:latin typeface="宋体" pitchFamily="2" charset="-122"/>
              </a:rPr>
              <a:t>F.nptr</a:t>
            </a:r>
            <a:r>
              <a:rPr lang="en-US" altLang="zh-CN" sz="1800" dirty="0">
                <a:latin typeface="宋体" pitchFamily="2" charset="-122"/>
              </a:rPr>
              <a:t>:=</a:t>
            </a:r>
            <a:r>
              <a:rPr lang="en-US" altLang="zh-CN" sz="1800" dirty="0" err="1">
                <a:latin typeface="宋体" pitchFamily="2" charset="-122"/>
              </a:rPr>
              <a:t>makeleaf</a:t>
            </a:r>
            <a:r>
              <a:rPr lang="en-US" altLang="zh-CN" sz="1800" dirty="0">
                <a:latin typeface="宋体" pitchFamily="2" charset="-122"/>
              </a:rPr>
              <a:t>(</a:t>
            </a:r>
            <a:r>
              <a:rPr lang="en-US" altLang="zh-CN" sz="1800" dirty="0" err="1">
                <a:latin typeface="宋体" pitchFamily="2" charset="-122"/>
              </a:rPr>
              <a:t>num,num.val</a:t>
            </a:r>
            <a:r>
              <a:rPr lang="en-US" altLang="zh-CN" sz="1800" dirty="0">
                <a:latin typeface="宋体" pitchFamily="2" charset="-122"/>
              </a:rPr>
              <a:t>)}</a:t>
            </a:r>
          </a:p>
        </p:txBody>
      </p:sp>
      <p:sp>
        <p:nvSpPr>
          <p:cNvPr id="5" name="Text Box 4"/>
          <p:cNvSpPr txBox="1">
            <a:spLocks noChangeArrowheads="1"/>
          </p:cNvSpPr>
          <p:nvPr/>
        </p:nvSpPr>
        <p:spPr bwMode="auto">
          <a:xfrm>
            <a:off x="838200" y="4110038"/>
            <a:ext cx="4679950" cy="831850"/>
          </a:xfrm>
          <a:prstGeom prst="rect">
            <a:avLst/>
          </a:prstGeom>
          <a:noFill/>
          <a:ln w="9525">
            <a:noFill/>
            <a:miter lim="800000"/>
            <a:headEnd/>
            <a:tailEnd/>
          </a:ln>
        </p:spPr>
        <p:txBody>
          <a:bodyPr anchor="ctr">
            <a:spAutoFit/>
          </a:bodyPr>
          <a:lstStyle/>
          <a:p>
            <a:r>
              <a:rPr lang="zh-CN" altLang="en-US" b="0">
                <a:latin typeface="宋体" pitchFamily="2" charset="-122"/>
                <a:ea typeface="宋体" pitchFamily="2" charset="-122"/>
              </a:rPr>
              <a:t>消除左递归： </a:t>
            </a:r>
            <a:r>
              <a:rPr lang="en-US" altLang="zh-CN" b="0">
                <a:latin typeface="宋体" pitchFamily="2" charset="-122"/>
                <a:ea typeface="宋体" pitchFamily="2" charset="-122"/>
              </a:rPr>
              <a:t>E</a:t>
            </a:r>
            <a:r>
              <a:rPr lang="en-US" altLang="zh-CN" b="0">
                <a:latin typeface="宋体" pitchFamily="2" charset="-122"/>
                <a:ea typeface="宋体" pitchFamily="2" charset="-122"/>
                <a:sym typeface="Symbol" pitchFamily="18" charset="2"/>
              </a:rPr>
              <a:t></a:t>
            </a:r>
            <a:r>
              <a:rPr lang="en-US" altLang="zh-CN" b="0">
                <a:latin typeface="宋体" pitchFamily="2" charset="-122"/>
                <a:ea typeface="宋体" pitchFamily="2" charset="-122"/>
              </a:rPr>
              <a:t>TR</a:t>
            </a:r>
          </a:p>
          <a:p>
            <a:r>
              <a:rPr lang="en-US" altLang="zh-CN" b="0">
                <a:latin typeface="宋体" pitchFamily="2" charset="-122"/>
                <a:ea typeface="宋体" pitchFamily="2" charset="-122"/>
              </a:rPr>
              <a:t>             R</a:t>
            </a:r>
            <a:r>
              <a:rPr lang="en-US" altLang="zh-CN" b="0">
                <a:latin typeface="宋体" pitchFamily="2" charset="-122"/>
                <a:ea typeface="宋体" pitchFamily="2" charset="-122"/>
                <a:sym typeface="Symbol" pitchFamily="18" charset="2"/>
              </a:rPr>
              <a:t></a:t>
            </a:r>
            <a:r>
              <a:rPr lang="en-US" altLang="zh-CN" b="0">
                <a:latin typeface="宋体" pitchFamily="2" charset="-122"/>
                <a:ea typeface="宋体" pitchFamily="2" charset="-122"/>
              </a:rPr>
              <a:t>+TR|</a:t>
            </a:r>
            <a:r>
              <a:rPr lang="en-US" altLang="zh-CN" b="0">
                <a:latin typeface="宋体" pitchFamily="2" charset="-122"/>
                <a:ea typeface="宋体" pitchFamily="2" charset="-122"/>
                <a:sym typeface="Symbol" pitchFamily="18" charset="2"/>
              </a:rPr>
              <a:t></a:t>
            </a:r>
            <a:r>
              <a:rPr lang="en-US" altLang="zh-CN" b="0">
                <a:latin typeface="宋体" pitchFamily="2" charset="-122"/>
                <a:ea typeface="宋体" pitchFamily="2" charset="-122"/>
              </a:rPr>
              <a:t> </a:t>
            </a:r>
          </a:p>
        </p:txBody>
      </p:sp>
      <p:sp>
        <p:nvSpPr>
          <p:cNvPr id="6" name="Text Box 5"/>
          <p:cNvSpPr txBox="1">
            <a:spLocks noChangeArrowheads="1"/>
          </p:cNvSpPr>
          <p:nvPr/>
        </p:nvSpPr>
        <p:spPr bwMode="auto">
          <a:xfrm>
            <a:off x="762000" y="5060950"/>
            <a:ext cx="8153400" cy="1187450"/>
          </a:xfrm>
          <a:prstGeom prst="rect">
            <a:avLst/>
          </a:prstGeom>
          <a:solidFill>
            <a:srgbClr val="FFFF00"/>
          </a:solidFill>
          <a:ln w="9525">
            <a:noFill/>
            <a:miter lim="800000"/>
            <a:headEnd/>
            <a:tailEnd/>
          </a:ln>
        </p:spPr>
        <p:txBody>
          <a:bodyPr anchor="ctr">
            <a:spAutoFit/>
          </a:bodyPr>
          <a:lstStyle/>
          <a:p>
            <a:r>
              <a:rPr lang="zh-CN" altLang="en-US" b="0">
                <a:latin typeface="宋体" pitchFamily="2" charset="-122"/>
                <a:ea typeface="宋体" pitchFamily="2" charset="-122"/>
              </a:rPr>
              <a:t>非终结符号</a:t>
            </a:r>
            <a:r>
              <a:rPr lang="en-US" altLang="zh-CN" b="0">
                <a:latin typeface="宋体" pitchFamily="2" charset="-122"/>
                <a:ea typeface="宋体" pitchFamily="2" charset="-122"/>
              </a:rPr>
              <a:t>R</a:t>
            </a:r>
            <a:r>
              <a:rPr lang="zh-CN" altLang="en-US" b="0">
                <a:latin typeface="宋体" pitchFamily="2" charset="-122"/>
                <a:ea typeface="宋体" pitchFamily="2" charset="-122"/>
              </a:rPr>
              <a:t>，具有继承属性</a:t>
            </a:r>
            <a:r>
              <a:rPr lang="en-US" altLang="zh-CN" b="0">
                <a:latin typeface="宋体" pitchFamily="2" charset="-122"/>
                <a:ea typeface="宋体" pitchFamily="2" charset="-122"/>
              </a:rPr>
              <a:t>R.i</a:t>
            </a:r>
            <a:r>
              <a:rPr lang="zh-CN" altLang="en-US" b="0">
                <a:latin typeface="宋体" pitchFamily="2" charset="-122"/>
                <a:ea typeface="宋体" pitchFamily="2" charset="-122"/>
              </a:rPr>
              <a:t>和综合属性</a:t>
            </a:r>
            <a:r>
              <a:rPr lang="en-US" altLang="zh-CN" b="0">
                <a:latin typeface="宋体" pitchFamily="2" charset="-122"/>
                <a:ea typeface="宋体" pitchFamily="2" charset="-122"/>
              </a:rPr>
              <a:t>R.s</a:t>
            </a:r>
          </a:p>
          <a:p>
            <a:r>
              <a:rPr lang="en-US" altLang="zh-CN" b="0">
                <a:latin typeface="宋体" pitchFamily="2" charset="-122"/>
                <a:ea typeface="宋体" pitchFamily="2" charset="-122"/>
              </a:rPr>
              <a:t>  R.i</a:t>
            </a:r>
            <a:r>
              <a:rPr lang="zh-CN" altLang="en-US" b="0">
                <a:latin typeface="宋体" pitchFamily="2" charset="-122"/>
                <a:ea typeface="宋体" pitchFamily="2" charset="-122"/>
              </a:rPr>
              <a:t>：保存指向在</a:t>
            </a:r>
            <a:r>
              <a:rPr lang="en-US" altLang="zh-CN" b="0">
                <a:latin typeface="宋体" pitchFamily="2" charset="-122"/>
                <a:ea typeface="宋体" pitchFamily="2" charset="-122"/>
              </a:rPr>
              <a:t>R</a:t>
            </a:r>
            <a:r>
              <a:rPr lang="zh-CN" altLang="en-US" b="0">
                <a:latin typeface="宋体" pitchFamily="2" charset="-122"/>
                <a:ea typeface="宋体" pitchFamily="2" charset="-122"/>
              </a:rPr>
              <a:t>之前建立的子树的根结点的指针</a:t>
            </a:r>
          </a:p>
          <a:p>
            <a:r>
              <a:rPr lang="zh-CN" altLang="en-US" b="0">
                <a:latin typeface="宋体" pitchFamily="2" charset="-122"/>
                <a:ea typeface="宋体" pitchFamily="2" charset="-122"/>
              </a:rPr>
              <a:t>  </a:t>
            </a:r>
            <a:r>
              <a:rPr lang="en-US" altLang="zh-CN" b="0">
                <a:latin typeface="宋体" pitchFamily="2" charset="-122"/>
                <a:ea typeface="宋体" pitchFamily="2" charset="-122"/>
              </a:rPr>
              <a:t>R.s</a:t>
            </a:r>
            <a:r>
              <a:rPr lang="zh-CN" altLang="en-US" b="0">
                <a:latin typeface="宋体" pitchFamily="2" charset="-122"/>
                <a:ea typeface="宋体" pitchFamily="2" charset="-122"/>
              </a:rPr>
              <a:t>：保存指向</a:t>
            </a:r>
            <a:r>
              <a:rPr lang="en-US" altLang="zh-CN" b="0">
                <a:latin typeface="宋体" pitchFamily="2" charset="-122"/>
                <a:ea typeface="宋体" pitchFamily="2" charset="-122"/>
              </a:rPr>
              <a:t>R</a:t>
            </a:r>
            <a:r>
              <a:rPr lang="zh-CN" altLang="en-US" b="0">
                <a:latin typeface="宋体" pitchFamily="2" charset="-122"/>
                <a:ea typeface="宋体" pitchFamily="2" charset="-122"/>
              </a:rPr>
              <a:t>完全展开之后建立的子树的根结点的指针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65</a:t>
            </a:fld>
            <a:endParaRPr lang="en-US" altLang="zh-CN"/>
          </a:p>
        </p:txBody>
      </p:sp>
      <p:sp>
        <p:nvSpPr>
          <p:cNvPr id="3" name="Rectangle 2"/>
          <p:cNvSpPr>
            <a:spLocks noChangeArrowheads="1"/>
          </p:cNvSpPr>
          <p:nvPr/>
        </p:nvSpPr>
        <p:spPr bwMode="auto">
          <a:xfrm>
            <a:off x="609600" y="152400"/>
            <a:ext cx="8335963" cy="891335"/>
          </a:xfrm>
          <a:prstGeom prst="rect">
            <a:avLst/>
          </a:prstGeom>
          <a:noFill/>
          <a:ln w="9525">
            <a:noFill/>
            <a:miter lim="800000"/>
            <a:headEnd/>
            <a:tailEnd/>
          </a:ln>
        </p:spPr>
        <p:txBody>
          <a:bodyPr anchor="ctr"/>
          <a:lstStyle/>
          <a:p>
            <a:r>
              <a:rPr lang="zh-CN" altLang="en-US" sz="2800" dirty="0" smtClean="0">
                <a:solidFill>
                  <a:srgbClr val="FF0000"/>
                </a:solidFill>
                <a:latin typeface="宋体" pitchFamily="2" charset="-122"/>
              </a:rPr>
              <a:t>示例：考虑建立表达式语法树的语法制导定义（续）</a:t>
            </a:r>
            <a:endParaRPr lang="zh-CN" altLang="en-US" sz="2800" dirty="0">
              <a:solidFill>
                <a:srgbClr val="FF0000"/>
              </a:solidFill>
              <a:latin typeface="宋体" pitchFamily="2" charset="-122"/>
            </a:endParaRPr>
          </a:p>
        </p:txBody>
      </p:sp>
      <p:sp>
        <p:nvSpPr>
          <p:cNvPr id="4" name="Rectangle 3"/>
          <p:cNvSpPr>
            <a:spLocks noChangeArrowheads="1"/>
          </p:cNvSpPr>
          <p:nvPr/>
        </p:nvSpPr>
        <p:spPr bwMode="auto">
          <a:xfrm>
            <a:off x="611559" y="1088740"/>
            <a:ext cx="7605845" cy="5265585"/>
          </a:xfrm>
          <a:prstGeom prst="rect">
            <a:avLst/>
          </a:prstGeom>
          <a:noFill/>
          <a:ln w="9525">
            <a:noFill/>
            <a:miter lim="800000"/>
            <a:headEnd/>
            <a:tailEnd/>
          </a:ln>
        </p:spPr>
        <p:txBody>
          <a:bodyPr/>
          <a:lstStyle/>
          <a:p>
            <a:pPr marL="342900" indent="-342900">
              <a:lnSpc>
                <a:spcPct val="80000"/>
              </a:lnSpc>
              <a:spcBef>
                <a:spcPct val="20000"/>
              </a:spcBef>
              <a:spcAft>
                <a:spcPts val="1800"/>
              </a:spcAft>
              <a:buClr>
                <a:schemeClr val="accent1"/>
              </a:buClr>
              <a:buSzPct val="70000"/>
              <a:buFont typeface="Wingdings" pitchFamily="2" charset="2"/>
              <a:buChar char="n"/>
            </a:pPr>
            <a:r>
              <a:rPr lang="zh-CN" altLang="en-US" dirty="0" smtClean="0">
                <a:latin typeface="宋体" pitchFamily="2" charset="-122"/>
              </a:rPr>
              <a:t>使用继承属性构造表达式语法树的翻译方案</a:t>
            </a:r>
            <a:endParaRPr lang="es-ES_tradnl" altLang="zh-CN" dirty="0" smtClean="0">
              <a:latin typeface="Times New Roman" pitchFamily="18" charset="0"/>
              <a:ea typeface="宋体" pitchFamily="2" charset="-122"/>
            </a:endParaRPr>
          </a:p>
          <a:p>
            <a:pPr marL="342900" indent="-342900">
              <a:lnSpc>
                <a:spcPct val="80000"/>
              </a:lnSpc>
              <a:spcBef>
                <a:spcPct val="20000"/>
              </a:spcBef>
              <a:buClr>
                <a:schemeClr val="accent1"/>
              </a:buClr>
              <a:buSzPct val="70000"/>
              <a:buFont typeface="Monotype Sorts" pitchFamily="2" charset="2"/>
              <a:buNone/>
            </a:pPr>
            <a:r>
              <a:rPr lang="zh-CN" altLang="en-US" sz="2000" dirty="0" smtClean="0">
                <a:latin typeface="Times New Roman" pitchFamily="18" charset="0"/>
                <a:ea typeface="宋体" pitchFamily="2" charset="-122"/>
              </a:rPr>
              <a:t>        </a:t>
            </a:r>
            <a:r>
              <a:rPr lang="es-ES_tradnl" altLang="zh-CN" sz="2000" dirty="0" smtClean="0">
                <a:latin typeface="Times New Roman" pitchFamily="18" charset="0"/>
                <a:ea typeface="宋体" pitchFamily="2" charset="-122"/>
              </a:rPr>
              <a:t>E</a:t>
            </a:r>
            <a:r>
              <a:rPr lang="en-US" altLang="zh-CN" sz="2000" dirty="0">
                <a:latin typeface="Times New Roman" pitchFamily="18" charset="0"/>
                <a:ea typeface="宋体" pitchFamily="2" charset="-122"/>
                <a:sym typeface="Symbol" pitchFamily="18" charset="2"/>
              </a:rPr>
              <a:t> </a:t>
            </a:r>
            <a:r>
              <a:rPr lang="es-ES_tradnl" altLang="zh-CN" sz="2000" dirty="0">
                <a:latin typeface="Times New Roman" pitchFamily="18" charset="0"/>
                <a:ea typeface="宋体" pitchFamily="2" charset="-122"/>
              </a:rPr>
              <a:t>T {M.i=T. </a:t>
            </a:r>
            <a:r>
              <a:rPr lang="en-US" altLang="zh-CN" sz="1800" dirty="0" err="1">
                <a:latin typeface="宋体" pitchFamily="2" charset="-122"/>
              </a:rPr>
              <a:t>nptr</a:t>
            </a:r>
            <a:r>
              <a:rPr lang="es-ES_tradnl" altLang="zh-CN" sz="2000" dirty="0">
                <a:latin typeface="Times New Roman" pitchFamily="18" charset="0"/>
                <a:ea typeface="宋体" pitchFamily="2" charset="-122"/>
              </a:rPr>
              <a:t>}</a:t>
            </a:r>
          </a:p>
          <a:p>
            <a:pPr marL="342900" indent="-342900">
              <a:lnSpc>
                <a:spcPct val="80000"/>
              </a:lnSpc>
              <a:spcBef>
                <a:spcPct val="20000"/>
              </a:spcBef>
              <a:buClr>
                <a:schemeClr val="accent1"/>
              </a:buClr>
              <a:buSzPct val="70000"/>
              <a:buFont typeface="Monotype Sorts" pitchFamily="2" charset="2"/>
              <a:buNone/>
            </a:pPr>
            <a:r>
              <a:rPr lang="es-ES_tradnl" altLang="zh-CN" sz="2000" dirty="0">
                <a:latin typeface="Times New Roman" pitchFamily="18" charset="0"/>
                <a:ea typeface="宋体" pitchFamily="2" charset="-122"/>
              </a:rPr>
              <a:t>       </a:t>
            </a: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M </a:t>
            </a:r>
            <a:r>
              <a:rPr lang="en-US" altLang="zh-CN" sz="2000" dirty="0">
                <a:latin typeface="Times New Roman" pitchFamily="18" charset="0"/>
                <a:ea typeface="宋体" pitchFamily="2" charset="-122"/>
              </a:rPr>
              <a:t>{E. </a:t>
            </a:r>
            <a:r>
              <a:rPr lang="en-US" altLang="zh-CN" sz="1800" dirty="0" err="1">
                <a:latin typeface="宋体" pitchFamily="2" charset="-122"/>
              </a:rPr>
              <a:t>nptr</a:t>
            </a:r>
            <a:r>
              <a:rPr lang="en-US" altLang="zh-CN" sz="2000" dirty="0">
                <a:latin typeface="Times New Roman" pitchFamily="18" charset="0"/>
                <a:ea typeface="宋体" pitchFamily="2" charset="-122"/>
              </a:rPr>
              <a:t> =M.s}</a:t>
            </a:r>
          </a:p>
          <a:p>
            <a:pPr marL="342900" indent="-342900">
              <a:lnSpc>
                <a:spcPct val="80000"/>
              </a:lnSpc>
              <a:spcBef>
                <a:spcPct val="20000"/>
              </a:spcBef>
              <a:buClr>
                <a:schemeClr val="accent1"/>
              </a:buClr>
              <a:buSzPct val="70000"/>
              <a:buFont typeface="Monotype Sorts" pitchFamily="2" charset="2"/>
              <a:buNone/>
            </a:pP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M</a:t>
            </a:r>
            <a:r>
              <a:rPr lang="en-US" altLang="zh-CN" sz="2000" dirty="0">
                <a:latin typeface="Times New Roman" pitchFamily="18" charset="0"/>
                <a:ea typeface="宋体" pitchFamily="2" charset="-122"/>
                <a:sym typeface="Symbol" pitchFamily="18" charset="2"/>
              </a:rPr>
              <a:t> </a:t>
            </a:r>
            <a:r>
              <a:rPr lang="en-US" altLang="zh-CN" sz="2000" dirty="0">
                <a:latin typeface="Times New Roman" pitchFamily="18" charset="0"/>
                <a:ea typeface="宋体" pitchFamily="2" charset="-122"/>
              </a:rPr>
              <a:t>+</a:t>
            </a:r>
          </a:p>
          <a:p>
            <a:pPr marL="342900" indent="-342900">
              <a:lnSpc>
                <a:spcPct val="80000"/>
              </a:lnSpc>
              <a:spcBef>
                <a:spcPct val="20000"/>
              </a:spcBef>
              <a:buClr>
                <a:schemeClr val="accent1"/>
              </a:buClr>
              <a:buSzPct val="70000"/>
              <a:buFont typeface="Monotype Sorts" pitchFamily="2" charset="2"/>
              <a:buNone/>
            </a:pPr>
            <a:r>
              <a:rPr lang="en-US" altLang="zh-CN" sz="2000" dirty="0">
                <a:latin typeface="Times New Roman" pitchFamily="18" charset="0"/>
                <a:ea typeface="宋体" pitchFamily="2" charset="-122"/>
              </a:rPr>
              <a:t>        </a:t>
            </a: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T </a:t>
            </a:r>
            <a:r>
              <a:rPr lang="en-US" altLang="zh-CN" sz="2000" dirty="0">
                <a:latin typeface="Times New Roman" pitchFamily="18" charset="0"/>
                <a:ea typeface="宋体" pitchFamily="2" charset="-122"/>
              </a:rPr>
              <a:t>{M</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.i= </a:t>
            </a:r>
            <a:r>
              <a:rPr lang="en-US" altLang="zh-CN" sz="2000" dirty="0" err="1">
                <a:latin typeface="宋体" pitchFamily="2" charset="-122"/>
              </a:rPr>
              <a:t>makenode</a:t>
            </a:r>
            <a:r>
              <a:rPr lang="en-US" altLang="zh-CN" sz="2000" dirty="0">
                <a:latin typeface="宋体" pitchFamily="2" charset="-122"/>
              </a:rPr>
              <a:t>(</a:t>
            </a:r>
            <a:r>
              <a:rPr lang="en-US" altLang="zh-CN" sz="2000" dirty="0">
                <a:latin typeface="MS Sans Serif"/>
              </a:rPr>
              <a:t>‘</a:t>
            </a:r>
            <a:r>
              <a:rPr lang="en-US" altLang="zh-CN" sz="2000" dirty="0">
                <a:latin typeface="宋体" pitchFamily="2" charset="-122"/>
              </a:rPr>
              <a:t>+</a:t>
            </a:r>
            <a:r>
              <a:rPr lang="en-US" altLang="zh-CN" sz="2000" dirty="0">
                <a:latin typeface="MS Sans Serif"/>
              </a:rPr>
              <a:t>’</a:t>
            </a:r>
            <a:r>
              <a:rPr lang="en-US" altLang="zh-CN" sz="2000" dirty="0">
                <a:latin typeface="宋体" pitchFamily="2" charset="-122"/>
              </a:rPr>
              <a:t>,</a:t>
            </a:r>
            <a:r>
              <a:rPr lang="en-US" altLang="zh-CN" sz="2000" dirty="0" err="1">
                <a:latin typeface="Times New Roman" pitchFamily="18" charset="0"/>
                <a:ea typeface="宋体" pitchFamily="2" charset="-122"/>
              </a:rPr>
              <a:t>M.i</a:t>
            </a:r>
            <a:r>
              <a:rPr lang="en-US" altLang="zh-CN" sz="2000" dirty="0" err="1">
                <a:latin typeface="宋体" pitchFamily="2" charset="-122"/>
              </a:rPr>
              <a:t>,T.nptr</a:t>
            </a:r>
            <a:r>
              <a:rPr lang="en-US" altLang="zh-CN" sz="2000" dirty="0">
                <a:latin typeface="宋体" pitchFamily="2" charset="-122"/>
              </a:rPr>
              <a:t>)</a:t>
            </a:r>
            <a:r>
              <a:rPr lang="en-US" altLang="zh-CN" sz="2000" dirty="0">
                <a:latin typeface="Times New Roman" pitchFamily="18" charset="0"/>
                <a:ea typeface="宋体" pitchFamily="2" charset="-122"/>
              </a:rPr>
              <a:t>}</a:t>
            </a:r>
          </a:p>
          <a:p>
            <a:pPr marL="342900" indent="-342900">
              <a:lnSpc>
                <a:spcPct val="80000"/>
              </a:lnSpc>
              <a:spcBef>
                <a:spcPct val="20000"/>
              </a:spcBef>
              <a:buClr>
                <a:schemeClr val="accent1"/>
              </a:buClr>
              <a:buSzPct val="70000"/>
              <a:buFont typeface="Monotype Sorts" pitchFamily="2" charset="2"/>
              <a:buNone/>
            </a:pPr>
            <a:r>
              <a:rPr lang="en-US" altLang="zh-CN" sz="2000" dirty="0">
                <a:latin typeface="Times New Roman" pitchFamily="18" charset="0"/>
                <a:ea typeface="宋体" pitchFamily="2" charset="-122"/>
              </a:rPr>
              <a:t>      </a:t>
            </a: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 </a:t>
            </a:r>
            <a:r>
              <a:rPr lang="en-US" altLang="zh-CN" sz="2000" dirty="0">
                <a:latin typeface="Times New Roman" pitchFamily="18" charset="0"/>
                <a:ea typeface="宋体" pitchFamily="2" charset="-122"/>
              </a:rPr>
              <a:t>M</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 {M.s=M</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.s}</a:t>
            </a:r>
          </a:p>
          <a:p>
            <a:pPr marL="342900" indent="-342900">
              <a:lnSpc>
                <a:spcPct val="80000"/>
              </a:lnSpc>
              <a:spcBef>
                <a:spcPct val="20000"/>
              </a:spcBef>
              <a:buClr>
                <a:schemeClr val="accent1"/>
              </a:buClr>
              <a:buSzPct val="70000"/>
              <a:buFont typeface="Monotype Sorts" pitchFamily="2" charset="2"/>
              <a:buNone/>
            </a:pP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M</a:t>
            </a:r>
            <a:r>
              <a:rPr lang="en-US" altLang="zh-CN" sz="2000" dirty="0">
                <a:latin typeface="Times New Roman" pitchFamily="18" charset="0"/>
                <a:ea typeface="宋体" pitchFamily="2" charset="-122"/>
                <a:sym typeface="Symbol" pitchFamily="18" charset="2"/>
              </a:rPr>
              <a:t> </a:t>
            </a:r>
            <a:r>
              <a:rPr lang="en-US" altLang="zh-CN" sz="2000" dirty="0">
                <a:latin typeface="Times New Roman" pitchFamily="18" charset="0"/>
                <a:ea typeface="宋体" pitchFamily="2" charset="-122"/>
              </a:rPr>
              <a:t> {M.s=</a:t>
            </a:r>
            <a:r>
              <a:rPr lang="en-US" altLang="zh-CN" sz="2000" dirty="0" err="1">
                <a:latin typeface="Times New Roman" pitchFamily="18" charset="0"/>
                <a:ea typeface="宋体" pitchFamily="2" charset="-122"/>
              </a:rPr>
              <a:t>M.i</a:t>
            </a:r>
            <a:r>
              <a:rPr lang="en-US" altLang="zh-CN" sz="2000" dirty="0">
                <a:latin typeface="Times New Roman" pitchFamily="18" charset="0"/>
                <a:ea typeface="宋体" pitchFamily="2" charset="-122"/>
              </a:rPr>
              <a:t>}</a:t>
            </a:r>
          </a:p>
          <a:p>
            <a:pPr marL="342900" indent="-342900">
              <a:lnSpc>
                <a:spcPct val="80000"/>
              </a:lnSpc>
              <a:spcBef>
                <a:spcPct val="20000"/>
              </a:spcBef>
              <a:buClr>
                <a:schemeClr val="accent1"/>
              </a:buClr>
              <a:buSzPct val="70000"/>
              <a:buFont typeface="Monotype Sorts" pitchFamily="2" charset="2"/>
              <a:buNone/>
            </a:pP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T</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F  {</a:t>
            </a:r>
            <a:r>
              <a:rPr lang="en-US" altLang="zh-CN" sz="2000" dirty="0" err="1">
                <a:latin typeface="Times New Roman" pitchFamily="18" charset="0"/>
                <a:ea typeface="宋体" pitchFamily="2" charset="-122"/>
              </a:rPr>
              <a:t>N.i</a:t>
            </a:r>
            <a:r>
              <a:rPr lang="en-US" altLang="zh-CN" sz="2000" dirty="0">
                <a:latin typeface="Times New Roman" pitchFamily="18" charset="0"/>
                <a:ea typeface="宋体" pitchFamily="2" charset="-122"/>
              </a:rPr>
              <a:t>=F. </a:t>
            </a:r>
            <a:r>
              <a:rPr lang="en-US" altLang="zh-CN" sz="1800" dirty="0" err="1">
                <a:latin typeface="宋体" pitchFamily="2" charset="-122"/>
              </a:rPr>
              <a:t>nptr</a:t>
            </a:r>
            <a:r>
              <a:rPr lang="en-US" altLang="zh-CN" sz="2000" dirty="0">
                <a:latin typeface="Times New Roman" pitchFamily="18" charset="0"/>
                <a:ea typeface="宋体" pitchFamily="2" charset="-122"/>
              </a:rPr>
              <a:t>}</a:t>
            </a:r>
          </a:p>
          <a:p>
            <a:pPr marL="342900" indent="-342900">
              <a:lnSpc>
                <a:spcPct val="80000"/>
              </a:lnSpc>
              <a:spcBef>
                <a:spcPct val="20000"/>
              </a:spcBef>
              <a:buClr>
                <a:schemeClr val="accent1"/>
              </a:buClr>
              <a:buSzPct val="70000"/>
              <a:buFont typeface="Monotype Sorts" pitchFamily="2" charset="2"/>
              <a:buNone/>
            </a:pPr>
            <a:r>
              <a:rPr lang="en-US" altLang="zh-CN" sz="2000" dirty="0">
                <a:latin typeface="Times New Roman" pitchFamily="18" charset="0"/>
                <a:ea typeface="宋体" pitchFamily="2" charset="-122"/>
              </a:rPr>
              <a:t>       </a:t>
            </a: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N </a:t>
            </a:r>
            <a:r>
              <a:rPr lang="en-US" altLang="zh-CN" sz="2000" dirty="0">
                <a:latin typeface="Times New Roman" pitchFamily="18" charset="0"/>
                <a:ea typeface="宋体" pitchFamily="2" charset="-122"/>
              </a:rPr>
              <a:t>{T. </a:t>
            </a:r>
            <a:r>
              <a:rPr lang="en-US" altLang="zh-CN" sz="1800" dirty="0" err="1">
                <a:latin typeface="宋体" pitchFamily="2" charset="-122"/>
              </a:rPr>
              <a:t>nptr</a:t>
            </a:r>
            <a:r>
              <a:rPr lang="en-US" altLang="zh-CN" sz="2000" dirty="0">
                <a:latin typeface="Times New Roman" pitchFamily="18" charset="0"/>
                <a:ea typeface="宋体" pitchFamily="2" charset="-122"/>
              </a:rPr>
              <a:t> =N.s}</a:t>
            </a:r>
          </a:p>
          <a:p>
            <a:pPr marL="342900" indent="-342900">
              <a:lnSpc>
                <a:spcPct val="80000"/>
              </a:lnSpc>
              <a:spcBef>
                <a:spcPct val="20000"/>
              </a:spcBef>
              <a:buClr>
                <a:schemeClr val="accent1"/>
              </a:buClr>
              <a:buSzPct val="70000"/>
              <a:buFont typeface="Monotype Sorts" pitchFamily="2" charset="2"/>
              <a:buNone/>
            </a:pP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N</a:t>
            </a:r>
            <a:r>
              <a:rPr lang="en-US" altLang="zh-CN" sz="2000" dirty="0">
                <a:latin typeface="Times New Roman" pitchFamily="18" charset="0"/>
                <a:ea typeface="宋体" pitchFamily="2" charset="-122"/>
                <a:sym typeface="Symbol" pitchFamily="18" charset="2"/>
              </a:rPr>
              <a:t> </a:t>
            </a:r>
            <a:r>
              <a:rPr lang="en-US" altLang="zh-CN" sz="2000" dirty="0">
                <a:latin typeface="Times New Roman" pitchFamily="18" charset="0"/>
                <a:ea typeface="宋体" pitchFamily="2" charset="-122"/>
              </a:rPr>
              <a:t>*</a:t>
            </a:r>
          </a:p>
          <a:p>
            <a:pPr marL="342900" indent="-342900">
              <a:lnSpc>
                <a:spcPct val="80000"/>
              </a:lnSpc>
              <a:spcBef>
                <a:spcPct val="20000"/>
              </a:spcBef>
              <a:buClr>
                <a:schemeClr val="accent1"/>
              </a:buClr>
              <a:buSzPct val="70000"/>
              <a:buFont typeface="Monotype Sorts" pitchFamily="2" charset="2"/>
              <a:buNone/>
            </a:pPr>
            <a:r>
              <a:rPr lang="en-US" altLang="zh-CN" sz="2000" dirty="0">
                <a:latin typeface="Times New Roman" pitchFamily="18" charset="0"/>
                <a:ea typeface="宋体" pitchFamily="2" charset="-122"/>
              </a:rPr>
              <a:t>        </a:t>
            </a: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F </a:t>
            </a:r>
            <a:r>
              <a:rPr lang="en-US" altLang="zh-CN" sz="2000" dirty="0">
                <a:latin typeface="Times New Roman" pitchFamily="18" charset="0"/>
                <a:ea typeface="宋体" pitchFamily="2" charset="-122"/>
              </a:rPr>
              <a:t>{N</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.i= </a:t>
            </a:r>
            <a:r>
              <a:rPr lang="en-US" altLang="zh-CN" sz="2000" dirty="0" err="1">
                <a:latin typeface="宋体" pitchFamily="2" charset="-122"/>
              </a:rPr>
              <a:t>makenode</a:t>
            </a:r>
            <a:r>
              <a:rPr lang="en-US" altLang="zh-CN" sz="2000" dirty="0">
                <a:latin typeface="宋体" pitchFamily="2" charset="-122"/>
              </a:rPr>
              <a:t>(</a:t>
            </a:r>
            <a:r>
              <a:rPr lang="en-US" altLang="zh-CN" sz="2000" dirty="0">
                <a:latin typeface="MS Sans Serif"/>
              </a:rPr>
              <a:t>‘</a:t>
            </a:r>
            <a:r>
              <a:rPr lang="en-US" altLang="zh-CN" sz="2000" dirty="0">
                <a:latin typeface="宋体" pitchFamily="2" charset="-122"/>
              </a:rPr>
              <a:t>*</a:t>
            </a:r>
            <a:r>
              <a:rPr lang="en-US" altLang="zh-CN" sz="2000" dirty="0">
                <a:latin typeface="MS Sans Serif"/>
              </a:rPr>
              <a:t>’</a:t>
            </a:r>
            <a:r>
              <a:rPr lang="en-US" altLang="zh-CN" sz="2000" dirty="0">
                <a:latin typeface="宋体" pitchFamily="2" charset="-122"/>
              </a:rPr>
              <a:t>,</a:t>
            </a:r>
            <a:r>
              <a:rPr lang="en-US" altLang="zh-CN" sz="2000" dirty="0" err="1">
                <a:latin typeface="Times New Roman" pitchFamily="18" charset="0"/>
                <a:ea typeface="宋体" pitchFamily="2" charset="-122"/>
              </a:rPr>
              <a:t>N.i</a:t>
            </a:r>
            <a:r>
              <a:rPr lang="en-US" altLang="zh-CN" sz="2000" dirty="0" err="1">
                <a:latin typeface="宋体" pitchFamily="2" charset="-122"/>
              </a:rPr>
              <a:t>,F.nptr</a:t>
            </a:r>
            <a:r>
              <a:rPr lang="en-US" altLang="zh-CN" sz="2000" dirty="0">
                <a:latin typeface="宋体" pitchFamily="2" charset="-122"/>
              </a:rPr>
              <a:t>)</a:t>
            </a:r>
            <a:r>
              <a:rPr lang="en-US" altLang="zh-CN" sz="2000" dirty="0">
                <a:latin typeface="Times New Roman" pitchFamily="18" charset="0"/>
                <a:ea typeface="宋体" pitchFamily="2" charset="-122"/>
              </a:rPr>
              <a:t>}</a:t>
            </a:r>
          </a:p>
          <a:p>
            <a:pPr marL="342900" indent="-342900">
              <a:lnSpc>
                <a:spcPct val="80000"/>
              </a:lnSpc>
              <a:spcBef>
                <a:spcPct val="20000"/>
              </a:spcBef>
              <a:buClr>
                <a:schemeClr val="accent1"/>
              </a:buClr>
              <a:buSzPct val="70000"/>
              <a:buFont typeface="Monotype Sorts" pitchFamily="2" charset="2"/>
              <a:buNone/>
            </a:pPr>
            <a:r>
              <a:rPr lang="en-US" altLang="zh-CN" sz="2000" dirty="0">
                <a:latin typeface="Times New Roman" pitchFamily="18" charset="0"/>
                <a:ea typeface="宋体" pitchFamily="2" charset="-122"/>
              </a:rPr>
              <a:t>       </a:t>
            </a: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N</a:t>
            </a:r>
            <a:r>
              <a:rPr lang="en-US" altLang="zh-CN" sz="2000" baseline="-25000" dirty="0" smtClean="0">
                <a:latin typeface="Times New Roman" pitchFamily="18" charset="0"/>
                <a:ea typeface="宋体" pitchFamily="2" charset="-122"/>
              </a:rPr>
              <a:t>1</a:t>
            </a:r>
            <a:r>
              <a:rPr lang="en-US" altLang="zh-CN" sz="2000" dirty="0" smtClean="0">
                <a:latin typeface="Times New Roman" pitchFamily="18" charset="0"/>
                <a:ea typeface="宋体" pitchFamily="2" charset="-122"/>
              </a:rPr>
              <a:t> </a:t>
            </a:r>
            <a:r>
              <a:rPr lang="en-US" altLang="zh-CN" sz="2000" dirty="0">
                <a:latin typeface="Times New Roman" pitchFamily="18" charset="0"/>
                <a:ea typeface="宋体" pitchFamily="2" charset="-122"/>
              </a:rPr>
              <a:t>{N.s=N</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.s}</a:t>
            </a:r>
          </a:p>
          <a:p>
            <a:pPr marL="342900" indent="-342900">
              <a:lnSpc>
                <a:spcPct val="80000"/>
              </a:lnSpc>
              <a:spcBef>
                <a:spcPct val="20000"/>
              </a:spcBef>
              <a:buClr>
                <a:schemeClr val="accent1"/>
              </a:buClr>
              <a:buSzPct val="70000"/>
              <a:buFont typeface="Monotype Sorts" pitchFamily="2" charset="2"/>
              <a:buNone/>
            </a:pP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N</a:t>
            </a:r>
            <a:r>
              <a:rPr lang="en-US" altLang="zh-CN" sz="2000" dirty="0">
                <a:latin typeface="Times New Roman" pitchFamily="18" charset="0"/>
                <a:ea typeface="宋体" pitchFamily="2" charset="-122"/>
                <a:sym typeface="Symbol" pitchFamily="18" charset="2"/>
              </a:rPr>
              <a:t> </a:t>
            </a:r>
            <a:r>
              <a:rPr lang="en-US" altLang="zh-CN" sz="2000" dirty="0">
                <a:latin typeface="Times New Roman" pitchFamily="18" charset="0"/>
                <a:ea typeface="宋体" pitchFamily="2" charset="-122"/>
              </a:rPr>
              <a:t> {N.s=</a:t>
            </a:r>
            <a:r>
              <a:rPr lang="en-US" altLang="zh-CN" sz="2000" dirty="0" err="1">
                <a:latin typeface="Times New Roman" pitchFamily="18" charset="0"/>
                <a:ea typeface="宋体" pitchFamily="2" charset="-122"/>
              </a:rPr>
              <a:t>N.i</a:t>
            </a:r>
            <a:r>
              <a:rPr lang="en-US" altLang="zh-CN" sz="2000" dirty="0">
                <a:latin typeface="Times New Roman" pitchFamily="18" charset="0"/>
                <a:ea typeface="宋体" pitchFamily="2" charset="-122"/>
              </a:rPr>
              <a:t>}</a:t>
            </a:r>
          </a:p>
          <a:p>
            <a:pPr marL="342900" indent="-342900">
              <a:lnSpc>
                <a:spcPct val="80000"/>
              </a:lnSpc>
              <a:spcBef>
                <a:spcPct val="20000"/>
              </a:spcBef>
              <a:buClr>
                <a:schemeClr val="accent1"/>
              </a:buClr>
              <a:buSzPct val="70000"/>
              <a:buFont typeface="Monotype Sorts" pitchFamily="2" charset="2"/>
              <a:buNone/>
            </a:pP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F</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 E ) {</a:t>
            </a:r>
            <a:r>
              <a:rPr lang="en-US" altLang="zh-CN" sz="1800" dirty="0" err="1">
                <a:latin typeface="宋体" pitchFamily="2" charset="-122"/>
              </a:rPr>
              <a:t>F.nptr</a:t>
            </a:r>
            <a:r>
              <a:rPr lang="en-US" altLang="zh-CN" sz="1800" dirty="0">
                <a:latin typeface="宋体" pitchFamily="2" charset="-122"/>
              </a:rPr>
              <a:t>:= </a:t>
            </a:r>
            <a:r>
              <a:rPr lang="en-US" altLang="zh-CN" sz="1800" dirty="0" err="1">
                <a:latin typeface="宋体" pitchFamily="2" charset="-122"/>
              </a:rPr>
              <a:t>E.nptr</a:t>
            </a:r>
            <a:r>
              <a:rPr lang="en-US" altLang="zh-CN" sz="2000" dirty="0">
                <a:latin typeface="Times New Roman" pitchFamily="18" charset="0"/>
                <a:ea typeface="宋体" pitchFamily="2" charset="-122"/>
              </a:rPr>
              <a:t>}</a:t>
            </a:r>
          </a:p>
          <a:p>
            <a:pPr marL="342900" indent="-342900">
              <a:lnSpc>
                <a:spcPct val="80000"/>
              </a:lnSpc>
              <a:spcBef>
                <a:spcPct val="20000"/>
              </a:spcBef>
              <a:buClr>
                <a:schemeClr val="accent1"/>
              </a:buClr>
              <a:buSzPct val="70000"/>
              <a:buFont typeface="Monotype Sorts" pitchFamily="2" charset="2"/>
              <a:buNone/>
            </a:pPr>
            <a:r>
              <a:rPr lang="zh-CN" altLang="en-US" sz="2000" dirty="0" smtClean="0">
                <a:latin typeface="Times New Roman" pitchFamily="18" charset="0"/>
                <a:cs typeface="Times New Roman" pitchFamily="18" charset="0"/>
              </a:rPr>
              <a:t>       </a:t>
            </a:r>
            <a:r>
              <a:rPr lang="en-US" altLang="zh-CN" sz="2000" dirty="0" err="1" smtClean="0">
                <a:latin typeface="Times New Roman" pitchFamily="18" charset="0"/>
                <a:cs typeface="Times New Roman" pitchFamily="18" charset="0"/>
              </a:rPr>
              <a:t>F</a:t>
            </a:r>
            <a:r>
              <a:rPr lang="en-US" altLang="zh-CN" sz="2000" dirty="0" err="1">
                <a:latin typeface="Times New Roman" pitchFamily="18" charset="0"/>
                <a:cs typeface="Times New Roman" pitchFamily="18" charset="0"/>
                <a:sym typeface="Symbol" pitchFamily="18" charset="2"/>
              </a:rPr>
              <a:t></a:t>
            </a:r>
            <a:r>
              <a:rPr lang="en-US" altLang="zh-CN" sz="2000" dirty="0" err="1">
                <a:latin typeface="Times New Roman" pitchFamily="18" charset="0"/>
                <a:cs typeface="Times New Roman" pitchFamily="18" charset="0"/>
              </a:rPr>
              <a:t>id</a:t>
            </a:r>
            <a:r>
              <a:rPr lang="en-US" altLang="zh-CN" sz="2000" dirty="0">
                <a:latin typeface="Times New Roman" pitchFamily="18" charset="0"/>
                <a:cs typeface="Times New Roman" pitchFamily="18" charset="0"/>
              </a:rPr>
              <a:t> </a:t>
            </a:r>
            <a:r>
              <a:rPr lang="en-US" altLang="zh-CN" sz="2000" dirty="0">
                <a:latin typeface="宋体" pitchFamily="2" charset="-122"/>
              </a:rPr>
              <a:t>{</a:t>
            </a:r>
            <a:r>
              <a:rPr lang="en-US" altLang="zh-CN" sz="2000" dirty="0" err="1">
                <a:latin typeface="宋体" pitchFamily="2" charset="-122"/>
              </a:rPr>
              <a:t>F.nptr</a:t>
            </a:r>
            <a:r>
              <a:rPr lang="en-US" altLang="zh-CN" sz="2000" dirty="0">
                <a:latin typeface="宋体" pitchFamily="2" charset="-122"/>
              </a:rPr>
              <a:t>:=</a:t>
            </a:r>
            <a:r>
              <a:rPr lang="en-US" altLang="zh-CN" sz="2000" dirty="0" err="1">
                <a:latin typeface="宋体" pitchFamily="2" charset="-122"/>
              </a:rPr>
              <a:t>makeleaf</a:t>
            </a:r>
            <a:r>
              <a:rPr lang="en-US" altLang="zh-CN" sz="2000" dirty="0">
                <a:latin typeface="宋体" pitchFamily="2" charset="-122"/>
              </a:rPr>
              <a:t>(</a:t>
            </a:r>
            <a:r>
              <a:rPr lang="en-US" altLang="zh-CN" sz="2000" dirty="0" err="1">
                <a:latin typeface="宋体" pitchFamily="2" charset="-122"/>
              </a:rPr>
              <a:t>id,id.entry</a:t>
            </a:r>
            <a:r>
              <a:rPr lang="en-US" altLang="zh-CN" sz="2000" dirty="0">
                <a:latin typeface="宋体" pitchFamily="2" charset="-122"/>
              </a:rPr>
              <a:t>)}</a:t>
            </a:r>
            <a:endParaRPr lang="en-US" altLang="zh-CN" sz="2000" dirty="0">
              <a:latin typeface="Times New Roman" pitchFamily="18" charset="0"/>
              <a:ea typeface="宋体" pitchFamily="2" charset="-122"/>
            </a:endParaRPr>
          </a:p>
          <a:p>
            <a:pPr marL="342900" indent="-342900">
              <a:lnSpc>
                <a:spcPct val="80000"/>
              </a:lnSpc>
              <a:spcBef>
                <a:spcPct val="20000"/>
              </a:spcBef>
              <a:buClr>
                <a:schemeClr val="accent1"/>
              </a:buClr>
              <a:buSzPct val="70000"/>
              <a:buFont typeface="Monotype Sorts" pitchFamily="2" charset="2"/>
              <a:buNone/>
            </a:pP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F</a:t>
            </a:r>
            <a:r>
              <a:rPr lang="en-US" altLang="zh-CN" sz="2000" dirty="0">
                <a:latin typeface="Times New Roman" pitchFamily="18" charset="0"/>
                <a:ea typeface="宋体" pitchFamily="2" charset="-122"/>
                <a:sym typeface="Symbol" pitchFamily="18" charset="2"/>
              </a:rPr>
              <a:t> </a:t>
            </a:r>
            <a:r>
              <a:rPr lang="en-US" altLang="zh-CN" sz="1800" dirty="0">
                <a:latin typeface="Times New Roman" pitchFamily="18" charset="0"/>
                <a:cs typeface="Times New Roman" pitchFamily="18" charset="0"/>
              </a:rPr>
              <a:t>num</a:t>
            </a:r>
            <a:r>
              <a:rPr lang="en-US" altLang="zh-CN" sz="2000" dirty="0">
                <a:latin typeface="Times New Roman" pitchFamily="18" charset="0"/>
                <a:ea typeface="宋体" pitchFamily="2" charset="-122"/>
              </a:rPr>
              <a:t> {</a:t>
            </a:r>
            <a:r>
              <a:rPr lang="en-US" altLang="zh-CN" sz="1800" dirty="0" err="1">
                <a:latin typeface="宋体" pitchFamily="2" charset="-122"/>
              </a:rPr>
              <a:t>F.nptr</a:t>
            </a:r>
            <a:r>
              <a:rPr lang="en-US" altLang="zh-CN" sz="1800" dirty="0">
                <a:latin typeface="宋体" pitchFamily="2" charset="-122"/>
              </a:rPr>
              <a:t>:=</a:t>
            </a:r>
            <a:r>
              <a:rPr lang="en-US" altLang="zh-CN" sz="1800" dirty="0" err="1">
                <a:latin typeface="宋体" pitchFamily="2" charset="-122"/>
              </a:rPr>
              <a:t>makeleaf</a:t>
            </a:r>
            <a:r>
              <a:rPr lang="en-US" altLang="zh-CN" sz="1800" dirty="0">
                <a:latin typeface="宋体" pitchFamily="2" charset="-122"/>
              </a:rPr>
              <a:t>(</a:t>
            </a:r>
            <a:r>
              <a:rPr lang="en-US" altLang="zh-CN" sz="1800" dirty="0" err="1">
                <a:latin typeface="宋体" pitchFamily="2" charset="-122"/>
              </a:rPr>
              <a:t>num,num.val</a:t>
            </a:r>
            <a:r>
              <a:rPr lang="en-US" altLang="zh-CN" sz="1800" dirty="0">
                <a:latin typeface="宋体" pitchFamily="2" charset="-122"/>
              </a:rPr>
              <a:t>)</a:t>
            </a:r>
            <a:r>
              <a:rPr lang="en-US" altLang="zh-CN" sz="2000" dirty="0">
                <a:latin typeface="Times New Roman" pitchFamily="18" charset="0"/>
                <a:ea typeface="宋体" pitchFamily="2" charset="-122"/>
              </a:rPr>
              <a:t>}</a:t>
            </a:r>
          </a:p>
        </p:txBody>
      </p:sp>
      <p:graphicFrame>
        <p:nvGraphicFramePr>
          <p:cNvPr id="5" name="Object 5">
            <a:hlinkClick r:id="" action="ppaction://hlinkshowjump?jump=nextslide"/>
          </p:cNvPr>
          <p:cNvGraphicFramePr>
            <a:graphicFrameLocks noChangeAspect="1"/>
          </p:cNvGraphicFramePr>
          <p:nvPr/>
        </p:nvGraphicFramePr>
        <p:xfrm flipV="1">
          <a:off x="8442430" y="908720"/>
          <a:ext cx="555625" cy="647700"/>
        </p:xfrm>
        <a:graphic>
          <a:graphicData uri="http://schemas.openxmlformats.org/presentationml/2006/ole">
            <mc:AlternateContent xmlns:mc="http://schemas.openxmlformats.org/markup-compatibility/2006">
              <mc:Choice xmlns:v="urn:schemas-microsoft-com:vml" Requires="v">
                <p:oleObj spid="_x0000_s205827" name="剪辑" r:id="rId3" imgW="3543101" imgH="4123546" progId="">
                  <p:embed/>
                </p:oleObj>
              </mc:Choice>
              <mc:Fallback>
                <p:oleObj name="剪辑" r:id="rId3" imgW="3543101" imgH="4123546"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8442430" y="908720"/>
                        <a:ext cx="555625" cy="647700"/>
                      </a:xfrm>
                      <a:prstGeom prst="rect">
                        <a:avLst/>
                      </a:prstGeom>
                      <a:solidFill>
                        <a:srgbClr val="FF7C8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66</a:t>
            </a:fld>
            <a:endParaRPr lang="en-US" altLang="zh-CN"/>
          </a:p>
        </p:txBody>
      </p:sp>
      <p:sp>
        <p:nvSpPr>
          <p:cNvPr id="3" name="Rectangle 4"/>
          <p:cNvSpPr>
            <a:spLocks noChangeArrowheads="1"/>
          </p:cNvSpPr>
          <p:nvPr/>
        </p:nvSpPr>
        <p:spPr bwMode="auto">
          <a:xfrm>
            <a:off x="1676400" y="3810000"/>
            <a:ext cx="7086600" cy="2819400"/>
          </a:xfrm>
          <a:prstGeom prst="rect">
            <a:avLst/>
          </a:prstGeom>
          <a:solidFill>
            <a:schemeClr val="folHlink"/>
          </a:solidFill>
          <a:ln w="9525">
            <a:noFill/>
            <a:miter lim="800000"/>
            <a:headEnd/>
            <a:tailEnd/>
          </a:ln>
        </p:spPr>
        <p:txBody>
          <a:bodyPr wrap="none" anchor="ctr"/>
          <a:lstStyle/>
          <a:p>
            <a:endParaRPr lang="zh-CN" altLang="en-US"/>
          </a:p>
        </p:txBody>
      </p:sp>
      <p:grpSp>
        <p:nvGrpSpPr>
          <p:cNvPr id="4" name="Group 5"/>
          <p:cNvGrpSpPr>
            <a:grpSpLocks/>
          </p:cNvGrpSpPr>
          <p:nvPr/>
        </p:nvGrpSpPr>
        <p:grpSpPr bwMode="auto">
          <a:xfrm>
            <a:off x="3657600" y="5638800"/>
            <a:ext cx="1023938" cy="355600"/>
            <a:chOff x="2372" y="3006"/>
            <a:chExt cx="645" cy="224"/>
          </a:xfrm>
        </p:grpSpPr>
        <p:sp>
          <p:nvSpPr>
            <p:cNvPr id="5" name="Rectangle 6"/>
            <p:cNvSpPr>
              <a:spLocks noChangeArrowheads="1"/>
            </p:cNvSpPr>
            <p:nvPr/>
          </p:nvSpPr>
          <p:spPr bwMode="auto">
            <a:xfrm>
              <a:off x="2372" y="3006"/>
              <a:ext cx="645" cy="220"/>
            </a:xfrm>
            <a:prstGeom prst="rect">
              <a:avLst/>
            </a:prstGeom>
            <a:noFill/>
            <a:ln w="15875">
              <a:solidFill>
                <a:srgbClr val="000000"/>
              </a:solidFill>
              <a:miter lim="800000"/>
              <a:headEnd/>
              <a:tailEnd/>
            </a:ln>
          </p:spPr>
          <p:txBody>
            <a:bodyPr/>
            <a:lstStyle/>
            <a:p>
              <a:endParaRPr lang="zh-CN" altLang="en-US"/>
            </a:p>
          </p:txBody>
        </p:sp>
        <p:sp>
          <p:nvSpPr>
            <p:cNvPr id="6" name="Rectangle 7"/>
            <p:cNvSpPr>
              <a:spLocks noChangeArrowheads="1"/>
            </p:cNvSpPr>
            <p:nvPr/>
          </p:nvSpPr>
          <p:spPr bwMode="auto">
            <a:xfrm>
              <a:off x="2423" y="3044"/>
              <a:ext cx="536" cy="182"/>
            </a:xfrm>
            <a:prstGeom prst="rect">
              <a:avLst/>
            </a:prstGeom>
            <a:noFill/>
            <a:ln w="9525">
              <a:noFill/>
              <a:miter lim="800000"/>
              <a:headEnd/>
              <a:tailEnd/>
            </a:ln>
          </p:spPr>
          <p:txBody>
            <a:bodyPr wrap="none" lIns="0" tIns="0" rIns="0" bIns="0">
              <a:spAutoFit/>
            </a:bodyPr>
            <a:lstStyle/>
            <a:p>
              <a:pPr algn="ctr"/>
              <a:r>
                <a:rPr lang="en-US" altLang="zh-CN" sz="1900" b="0">
                  <a:solidFill>
                    <a:srgbClr val="000000"/>
                  </a:solidFill>
                  <a:latin typeface="Times New Roman" pitchFamily="18" charset="0"/>
                  <a:ea typeface="宋体" pitchFamily="2" charset="-122"/>
                </a:rPr>
                <a:t>num     4</a:t>
              </a:r>
              <a:endParaRPr lang="en-US" altLang="zh-CN" sz="3200" b="0">
                <a:latin typeface="Times New Roman" pitchFamily="18" charset="0"/>
                <a:ea typeface="宋体" pitchFamily="2" charset="-122"/>
              </a:endParaRPr>
            </a:p>
          </p:txBody>
        </p:sp>
        <p:sp>
          <p:nvSpPr>
            <p:cNvPr id="7" name="Line 8"/>
            <p:cNvSpPr>
              <a:spLocks noChangeShapeType="1"/>
            </p:cNvSpPr>
            <p:nvPr/>
          </p:nvSpPr>
          <p:spPr bwMode="auto">
            <a:xfrm>
              <a:off x="2691" y="3009"/>
              <a:ext cx="1" cy="221"/>
            </a:xfrm>
            <a:prstGeom prst="line">
              <a:avLst/>
            </a:prstGeom>
            <a:noFill/>
            <a:ln w="15875">
              <a:solidFill>
                <a:srgbClr val="000000"/>
              </a:solidFill>
              <a:round/>
              <a:headEnd/>
              <a:tailEnd/>
            </a:ln>
          </p:spPr>
          <p:txBody>
            <a:bodyPr/>
            <a:lstStyle/>
            <a:p>
              <a:endParaRPr lang="zh-CN" altLang="en-US"/>
            </a:p>
          </p:txBody>
        </p:sp>
      </p:grpSp>
      <p:grpSp>
        <p:nvGrpSpPr>
          <p:cNvPr id="8" name="Group 9"/>
          <p:cNvGrpSpPr>
            <a:grpSpLocks/>
          </p:cNvGrpSpPr>
          <p:nvPr/>
        </p:nvGrpSpPr>
        <p:grpSpPr bwMode="auto">
          <a:xfrm>
            <a:off x="1960563" y="5643563"/>
            <a:ext cx="1849437" cy="985837"/>
            <a:chOff x="1022" y="3305"/>
            <a:chExt cx="1165" cy="621"/>
          </a:xfrm>
        </p:grpSpPr>
        <p:grpSp>
          <p:nvGrpSpPr>
            <p:cNvPr id="9" name="Group 10"/>
            <p:cNvGrpSpPr>
              <a:grpSpLocks/>
            </p:cNvGrpSpPr>
            <p:nvPr/>
          </p:nvGrpSpPr>
          <p:grpSpPr bwMode="auto">
            <a:xfrm>
              <a:off x="1022" y="3305"/>
              <a:ext cx="644" cy="224"/>
              <a:chOff x="1022" y="3006"/>
              <a:chExt cx="644" cy="224"/>
            </a:xfrm>
          </p:grpSpPr>
          <p:sp>
            <p:nvSpPr>
              <p:cNvPr id="13" name="Rectangle 11"/>
              <p:cNvSpPr>
                <a:spLocks noChangeArrowheads="1"/>
              </p:cNvSpPr>
              <p:nvPr/>
            </p:nvSpPr>
            <p:spPr bwMode="auto">
              <a:xfrm>
                <a:off x="1022" y="3006"/>
                <a:ext cx="644" cy="220"/>
              </a:xfrm>
              <a:prstGeom prst="rect">
                <a:avLst/>
              </a:prstGeom>
              <a:noFill/>
              <a:ln w="15875">
                <a:solidFill>
                  <a:srgbClr val="000000"/>
                </a:solidFill>
                <a:miter lim="800000"/>
                <a:headEnd/>
                <a:tailEnd/>
              </a:ln>
            </p:spPr>
            <p:txBody>
              <a:bodyPr/>
              <a:lstStyle/>
              <a:p>
                <a:endParaRPr lang="zh-CN" altLang="en-US"/>
              </a:p>
            </p:txBody>
          </p:sp>
          <p:sp>
            <p:nvSpPr>
              <p:cNvPr id="14" name="Rectangle 12"/>
              <p:cNvSpPr>
                <a:spLocks noChangeArrowheads="1"/>
              </p:cNvSpPr>
              <p:nvPr/>
            </p:nvSpPr>
            <p:spPr bwMode="auto">
              <a:xfrm>
                <a:off x="1109" y="3044"/>
                <a:ext cx="156" cy="182"/>
              </a:xfrm>
              <a:prstGeom prst="rect">
                <a:avLst/>
              </a:prstGeom>
              <a:noFill/>
              <a:ln w="9525">
                <a:noFill/>
                <a:miter lim="800000"/>
                <a:headEnd/>
                <a:tailEnd/>
              </a:ln>
            </p:spPr>
            <p:txBody>
              <a:bodyPr wrap="none" lIns="0" tIns="0" rIns="0" bIns="0">
                <a:spAutoFit/>
              </a:bodyPr>
              <a:lstStyle/>
              <a:p>
                <a:pPr algn="ctr"/>
                <a:r>
                  <a:rPr lang="en-US" altLang="zh-CN" sz="1900" b="0">
                    <a:solidFill>
                      <a:srgbClr val="000000"/>
                    </a:solidFill>
                    <a:latin typeface="Times New Roman" pitchFamily="18" charset="0"/>
                    <a:ea typeface="宋体" pitchFamily="2" charset="-122"/>
                  </a:rPr>
                  <a:t> id</a:t>
                </a:r>
                <a:endParaRPr lang="en-US" altLang="zh-CN" sz="3200" b="0">
                  <a:latin typeface="Times New Roman" pitchFamily="18" charset="0"/>
                  <a:ea typeface="宋体" pitchFamily="2" charset="-122"/>
                </a:endParaRPr>
              </a:p>
            </p:txBody>
          </p:sp>
          <p:sp>
            <p:nvSpPr>
              <p:cNvPr id="15" name="Line 13"/>
              <p:cNvSpPr>
                <a:spLocks noChangeShapeType="1"/>
              </p:cNvSpPr>
              <p:nvPr/>
            </p:nvSpPr>
            <p:spPr bwMode="auto">
              <a:xfrm>
                <a:off x="1341" y="3009"/>
                <a:ext cx="1" cy="221"/>
              </a:xfrm>
              <a:prstGeom prst="line">
                <a:avLst/>
              </a:prstGeom>
              <a:noFill/>
              <a:ln w="15875">
                <a:solidFill>
                  <a:srgbClr val="000000"/>
                </a:solidFill>
                <a:round/>
                <a:headEnd/>
                <a:tailEnd/>
              </a:ln>
            </p:spPr>
            <p:txBody>
              <a:bodyPr/>
              <a:lstStyle/>
              <a:p>
                <a:endParaRPr lang="zh-CN" altLang="en-US"/>
              </a:p>
            </p:txBody>
          </p:sp>
        </p:grpSp>
        <p:sp>
          <p:nvSpPr>
            <p:cNvPr id="10" name="Line 14"/>
            <p:cNvSpPr>
              <a:spLocks noChangeShapeType="1"/>
            </p:cNvSpPr>
            <p:nvPr/>
          </p:nvSpPr>
          <p:spPr bwMode="auto">
            <a:xfrm>
              <a:off x="1507" y="3409"/>
              <a:ext cx="1" cy="239"/>
            </a:xfrm>
            <a:prstGeom prst="line">
              <a:avLst/>
            </a:prstGeom>
            <a:noFill/>
            <a:ln w="15875">
              <a:solidFill>
                <a:srgbClr val="000000"/>
              </a:solidFill>
              <a:round/>
              <a:headEnd/>
              <a:tailEnd/>
            </a:ln>
          </p:spPr>
          <p:txBody>
            <a:bodyPr/>
            <a:lstStyle/>
            <a:p>
              <a:endParaRPr lang="zh-CN" altLang="en-US"/>
            </a:p>
          </p:txBody>
        </p:sp>
        <p:sp>
          <p:nvSpPr>
            <p:cNvPr id="11" name="Freeform 15"/>
            <p:cNvSpPr>
              <a:spLocks/>
            </p:cNvSpPr>
            <p:nvPr/>
          </p:nvSpPr>
          <p:spPr bwMode="auto">
            <a:xfrm>
              <a:off x="1474" y="3627"/>
              <a:ext cx="65" cy="73"/>
            </a:xfrm>
            <a:custGeom>
              <a:avLst/>
              <a:gdLst>
                <a:gd name="T0" fmla="*/ 0 w 65"/>
                <a:gd name="T1" fmla="*/ 0 h 73"/>
                <a:gd name="T2" fmla="*/ 33 w 65"/>
                <a:gd name="T3" fmla="*/ 11 h 73"/>
                <a:gd name="T4" fmla="*/ 65 w 65"/>
                <a:gd name="T5" fmla="*/ 0 h 73"/>
                <a:gd name="T6" fmla="*/ 33 w 65"/>
                <a:gd name="T7" fmla="*/ 73 h 73"/>
                <a:gd name="T8" fmla="*/ 0 w 65"/>
                <a:gd name="T9" fmla="*/ 0 h 73"/>
                <a:gd name="T10" fmla="*/ 0 60000 65536"/>
                <a:gd name="T11" fmla="*/ 0 60000 65536"/>
                <a:gd name="T12" fmla="*/ 0 60000 65536"/>
                <a:gd name="T13" fmla="*/ 0 60000 65536"/>
                <a:gd name="T14" fmla="*/ 0 60000 65536"/>
                <a:gd name="T15" fmla="*/ 0 w 65"/>
                <a:gd name="T16" fmla="*/ 0 h 73"/>
                <a:gd name="T17" fmla="*/ 65 w 65"/>
                <a:gd name="T18" fmla="*/ 73 h 73"/>
              </a:gdLst>
              <a:ahLst/>
              <a:cxnLst>
                <a:cxn ang="T10">
                  <a:pos x="T0" y="T1"/>
                </a:cxn>
                <a:cxn ang="T11">
                  <a:pos x="T2" y="T3"/>
                </a:cxn>
                <a:cxn ang="T12">
                  <a:pos x="T4" y="T5"/>
                </a:cxn>
                <a:cxn ang="T13">
                  <a:pos x="T6" y="T7"/>
                </a:cxn>
                <a:cxn ang="T14">
                  <a:pos x="T8" y="T9"/>
                </a:cxn>
              </a:cxnLst>
              <a:rect l="T15" t="T16" r="T17" b="T18"/>
              <a:pathLst>
                <a:path w="65" h="73">
                  <a:moveTo>
                    <a:pt x="0" y="0"/>
                  </a:moveTo>
                  <a:lnTo>
                    <a:pt x="33" y="11"/>
                  </a:lnTo>
                  <a:lnTo>
                    <a:pt x="65" y="0"/>
                  </a:lnTo>
                  <a:lnTo>
                    <a:pt x="33" y="73"/>
                  </a:lnTo>
                  <a:lnTo>
                    <a:pt x="0" y="0"/>
                  </a:lnTo>
                  <a:close/>
                </a:path>
              </a:pathLst>
            </a:custGeom>
            <a:solidFill>
              <a:srgbClr val="000000"/>
            </a:solidFill>
            <a:ln w="9525">
              <a:noFill/>
              <a:round/>
              <a:headEnd/>
              <a:tailEnd/>
            </a:ln>
          </p:spPr>
          <p:txBody>
            <a:bodyPr/>
            <a:lstStyle/>
            <a:p>
              <a:endParaRPr lang="zh-CN" altLang="en-US"/>
            </a:p>
          </p:txBody>
        </p:sp>
        <p:sp>
          <p:nvSpPr>
            <p:cNvPr id="12" name="Rectangle 16"/>
            <p:cNvSpPr>
              <a:spLocks noChangeArrowheads="1"/>
            </p:cNvSpPr>
            <p:nvPr/>
          </p:nvSpPr>
          <p:spPr bwMode="auto">
            <a:xfrm>
              <a:off x="1056" y="3744"/>
              <a:ext cx="1131" cy="182"/>
            </a:xfrm>
            <a:prstGeom prst="rect">
              <a:avLst/>
            </a:prstGeom>
            <a:noFill/>
            <a:ln w="9525">
              <a:noFill/>
              <a:miter lim="800000"/>
              <a:headEnd/>
              <a:tailEnd/>
            </a:ln>
          </p:spPr>
          <p:txBody>
            <a:bodyPr wrap="none" lIns="0" tIns="0" rIns="0" bIns="0">
              <a:spAutoFit/>
            </a:bodyPr>
            <a:lstStyle/>
            <a:p>
              <a:r>
                <a:rPr lang="zh-CN" altLang="en-US" sz="1900" b="0">
                  <a:solidFill>
                    <a:srgbClr val="000000"/>
                  </a:solidFill>
                  <a:latin typeface="Times New Roman" pitchFamily="18" charset="0"/>
                  <a:ea typeface="宋体" pitchFamily="2" charset="-122"/>
                </a:rPr>
                <a:t>符号表中</a:t>
              </a:r>
              <a:r>
                <a:rPr lang="en-US" altLang="zh-CN" sz="1900" b="0">
                  <a:solidFill>
                    <a:srgbClr val="000000"/>
                  </a:solidFill>
                  <a:latin typeface="Times New Roman" pitchFamily="18" charset="0"/>
                  <a:ea typeface="宋体" pitchFamily="2" charset="-122"/>
                </a:rPr>
                <a:t>a</a:t>
              </a:r>
              <a:r>
                <a:rPr lang="zh-CN" altLang="en-US" sz="1900" b="0">
                  <a:solidFill>
                    <a:srgbClr val="000000"/>
                  </a:solidFill>
                  <a:latin typeface="Times New Roman" pitchFamily="18" charset="0"/>
                  <a:ea typeface="宋体" pitchFamily="2" charset="-122"/>
                </a:rPr>
                <a:t>的入口</a:t>
              </a:r>
              <a:endParaRPr lang="zh-CN" altLang="en-US" sz="3200" b="0">
                <a:latin typeface="Times New Roman" pitchFamily="18" charset="0"/>
                <a:ea typeface="宋体" pitchFamily="2" charset="-122"/>
              </a:endParaRPr>
            </a:p>
          </p:txBody>
        </p:sp>
      </p:grpSp>
      <p:grpSp>
        <p:nvGrpSpPr>
          <p:cNvPr id="16" name="Group 157"/>
          <p:cNvGrpSpPr>
            <a:grpSpLocks/>
          </p:cNvGrpSpPr>
          <p:nvPr/>
        </p:nvGrpSpPr>
        <p:grpSpPr bwMode="auto">
          <a:xfrm>
            <a:off x="2286000" y="4876800"/>
            <a:ext cx="3241675" cy="762000"/>
            <a:chOff x="1440" y="3072"/>
            <a:chExt cx="2042" cy="480"/>
          </a:xfrm>
        </p:grpSpPr>
        <p:grpSp>
          <p:nvGrpSpPr>
            <p:cNvPr id="17" name="Group 18"/>
            <p:cNvGrpSpPr>
              <a:grpSpLocks/>
            </p:cNvGrpSpPr>
            <p:nvPr/>
          </p:nvGrpSpPr>
          <p:grpSpPr bwMode="auto">
            <a:xfrm>
              <a:off x="2304" y="3072"/>
              <a:ext cx="1178" cy="225"/>
              <a:chOff x="1348" y="2538"/>
              <a:chExt cx="1460" cy="225"/>
            </a:xfrm>
          </p:grpSpPr>
          <p:sp>
            <p:nvSpPr>
              <p:cNvPr id="23" name="Rectangle 19"/>
              <p:cNvSpPr>
                <a:spLocks noChangeArrowheads="1"/>
              </p:cNvSpPr>
              <p:nvPr/>
            </p:nvSpPr>
            <p:spPr bwMode="auto">
              <a:xfrm>
                <a:off x="1730" y="2538"/>
                <a:ext cx="699" cy="221"/>
              </a:xfrm>
              <a:prstGeom prst="rect">
                <a:avLst/>
              </a:prstGeom>
              <a:noFill/>
              <a:ln w="15875">
                <a:solidFill>
                  <a:srgbClr val="000000"/>
                </a:solidFill>
                <a:miter lim="800000"/>
                <a:headEnd/>
                <a:tailEnd/>
              </a:ln>
            </p:spPr>
            <p:txBody>
              <a:bodyPr/>
              <a:lstStyle/>
              <a:p>
                <a:endParaRPr lang="zh-CN" altLang="en-US"/>
              </a:p>
            </p:txBody>
          </p:sp>
          <p:sp>
            <p:nvSpPr>
              <p:cNvPr id="24" name="Rectangle 20"/>
              <p:cNvSpPr>
                <a:spLocks noChangeArrowheads="1"/>
              </p:cNvSpPr>
              <p:nvPr/>
            </p:nvSpPr>
            <p:spPr bwMode="auto">
              <a:xfrm>
                <a:off x="1348" y="2576"/>
                <a:ext cx="1460" cy="182"/>
              </a:xfrm>
              <a:prstGeom prst="rect">
                <a:avLst/>
              </a:prstGeom>
              <a:noFill/>
              <a:ln w="9525">
                <a:noFill/>
                <a:miter lim="800000"/>
                <a:headEnd/>
                <a:tailEnd/>
              </a:ln>
            </p:spPr>
            <p:txBody>
              <a:bodyPr wrap="none" lIns="0" tIns="0" rIns="0" bIns="0">
                <a:spAutoFit/>
              </a:bodyPr>
              <a:lstStyle/>
              <a:p>
                <a:pPr algn="ctr"/>
                <a:r>
                  <a:rPr lang="en-US" altLang="zh-CN" sz="1900" b="0">
                    <a:solidFill>
                      <a:srgbClr val="000000"/>
                    </a:solidFill>
                    <a:latin typeface="宋体" pitchFamily="2" charset="-122"/>
                    <a:ea typeface="宋体" pitchFamily="2" charset="-122"/>
                  </a:rPr>
                  <a:t>     *  </a:t>
                </a:r>
                <a:r>
                  <a:rPr lang="en-US" altLang="zh-CN" sz="1900" b="0">
                    <a:solidFill>
                      <a:srgbClr val="000000"/>
                    </a:solidFill>
                    <a:latin typeface="Times New Roman" pitchFamily="18" charset="0"/>
                    <a:ea typeface="宋体" pitchFamily="2" charset="-122"/>
                  </a:rPr>
                  <a:t>               </a:t>
                </a:r>
                <a:endParaRPr lang="en-US" altLang="zh-CN" sz="3200" b="0">
                  <a:latin typeface="Times New Roman" pitchFamily="18" charset="0"/>
                  <a:ea typeface="宋体" pitchFamily="2" charset="-122"/>
                </a:endParaRPr>
              </a:p>
            </p:txBody>
          </p:sp>
          <p:sp>
            <p:nvSpPr>
              <p:cNvPr id="25" name="Line 21"/>
              <p:cNvSpPr>
                <a:spLocks noChangeShapeType="1"/>
              </p:cNvSpPr>
              <p:nvPr/>
            </p:nvSpPr>
            <p:spPr bwMode="auto">
              <a:xfrm>
                <a:off x="1968" y="2542"/>
                <a:ext cx="1" cy="221"/>
              </a:xfrm>
              <a:prstGeom prst="line">
                <a:avLst/>
              </a:prstGeom>
              <a:noFill/>
              <a:ln w="15875">
                <a:solidFill>
                  <a:srgbClr val="000000"/>
                </a:solidFill>
                <a:round/>
                <a:headEnd/>
                <a:tailEnd/>
              </a:ln>
            </p:spPr>
            <p:txBody>
              <a:bodyPr/>
              <a:lstStyle/>
              <a:p>
                <a:endParaRPr lang="zh-CN" altLang="en-US"/>
              </a:p>
            </p:txBody>
          </p:sp>
          <p:sp>
            <p:nvSpPr>
              <p:cNvPr id="26" name="Line 22"/>
              <p:cNvSpPr>
                <a:spLocks noChangeShapeType="1"/>
              </p:cNvSpPr>
              <p:nvPr/>
            </p:nvSpPr>
            <p:spPr bwMode="auto">
              <a:xfrm>
                <a:off x="2220" y="2542"/>
                <a:ext cx="1" cy="221"/>
              </a:xfrm>
              <a:prstGeom prst="line">
                <a:avLst/>
              </a:prstGeom>
              <a:noFill/>
              <a:ln w="15875">
                <a:solidFill>
                  <a:srgbClr val="000000"/>
                </a:solidFill>
                <a:round/>
                <a:headEnd/>
                <a:tailEnd/>
              </a:ln>
            </p:spPr>
            <p:txBody>
              <a:bodyPr/>
              <a:lstStyle/>
              <a:p>
                <a:endParaRPr lang="zh-CN" altLang="en-US"/>
              </a:p>
            </p:txBody>
          </p:sp>
        </p:grpSp>
        <p:grpSp>
          <p:nvGrpSpPr>
            <p:cNvPr id="18" name="Group 23"/>
            <p:cNvGrpSpPr>
              <a:grpSpLocks/>
            </p:cNvGrpSpPr>
            <p:nvPr/>
          </p:nvGrpSpPr>
          <p:grpSpPr bwMode="auto">
            <a:xfrm>
              <a:off x="1440" y="3183"/>
              <a:ext cx="1440" cy="357"/>
              <a:chOff x="1274" y="2644"/>
              <a:chExt cx="815" cy="357"/>
            </a:xfrm>
          </p:grpSpPr>
          <p:sp>
            <p:nvSpPr>
              <p:cNvPr id="20" name="Arc 24"/>
              <p:cNvSpPr>
                <a:spLocks/>
              </p:cNvSpPr>
              <p:nvPr/>
            </p:nvSpPr>
            <p:spPr bwMode="auto">
              <a:xfrm>
                <a:off x="1797" y="2644"/>
                <a:ext cx="292" cy="192"/>
              </a:xfrm>
              <a:custGeom>
                <a:avLst/>
                <a:gdLst>
                  <a:gd name="T0" fmla="*/ 0 w 21600"/>
                  <a:gd name="T1" fmla="*/ 0 h 20657"/>
                  <a:gd name="T2" fmla="*/ 0 w 21600"/>
                  <a:gd name="T3" fmla="*/ 0 h 20657"/>
                  <a:gd name="T4" fmla="*/ 0 w 21600"/>
                  <a:gd name="T5" fmla="*/ 0 h 20657"/>
                  <a:gd name="T6" fmla="*/ 0 60000 65536"/>
                  <a:gd name="T7" fmla="*/ 0 60000 65536"/>
                  <a:gd name="T8" fmla="*/ 0 60000 65536"/>
                  <a:gd name="T9" fmla="*/ 0 w 21600"/>
                  <a:gd name="T10" fmla="*/ 0 h 20657"/>
                  <a:gd name="T11" fmla="*/ 21600 w 21600"/>
                  <a:gd name="T12" fmla="*/ 20657 h 20657"/>
                </a:gdLst>
                <a:ahLst/>
                <a:cxnLst>
                  <a:cxn ang="T6">
                    <a:pos x="T0" y="T1"/>
                  </a:cxn>
                  <a:cxn ang="T7">
                    <a:pos x="T2" y="T3"/>
                  </a:cxn>
                  <a:cxn ang="T8">
                    <a:pos x="T4" y="T5"/>
                  </a:cxn>
                </a:cxnLst>
                <a:rect l="T9" t="T10" r="T11" b="T12"/>
                <a:pathLst>
                  <a:path w="21600" h="20657" fill="none" extrusionOk="0">
                    <a:moveTo>
                      <a:pt x="21600" y="0"/>
                    </a:moveTo>
                    <a:cubicBezTo>
                      <a:pt x="21600" y="9498"/>
                      <a:pt x="15395" y="17881"/>
                      <a:pt x="6312" y="20657"/>
                    </a:cubicBezTo>
                  </a:path>
                  <a:path w="21600" h="20657" stroke="0" extrusionOk="0">
                    <a:moveTo>
                      <a:pt x="21600" y="0"/>
                    </a:moveTo>
                    <a:cubicBezTo>
                      <a:pt x="21600" y="9498"/>
                      <a:pt x="15395" y="17881"/>
                      <a:pt x="6312" y="20657"/>
                    </a:cubicBezTo>
                    <a:lnTo>
                      <a:pt x="0" y="0"/>
                    </a:lnTo>
                    <a:close/>
                  </a:path>
                </a:pathLst>
              </a:custGeom>
              <a:noFill/>
              <a:ln w="15875">
                <a:solidFill>
                  <a:srgbClr val="000000"/>
                </a:solidFill>
                <a:round/>
                <a:headEnd/>
                <a:tailEnd/>
              </a:ln>
            </p:spPr>
            <p:txBody>
              <a:bodyPr/>
              <a:lstStyle/>
              <a:p>
                <a:endParaRPr lang="zh-CN" altLang="en-US"/>
              </a:p>
            </p:txBody>
          </p:sp>
          <p:sp>
            <p:nvSpPr>
              <p:cNvPr id="21" name="Arc 25"/>
              <p:cNvSpPr>
                <a:spLocks/>
              </p:cNvSpPr>
              <p:nvPr/>
            </p:nvSpPr>
            <p:spPr bwMode="auto">
              <a:xfrm>
                <a:off x="1298" y="2838"/>
                <a:ext cx="632" cy="163"/>
              </a:xfrm>
              <a:custGeom>
                <a:avLst/>
                <a:gdLst>
                  <a:gd name="T0" fmla="*/ 0 w 20816"/>
                  <a:gd name="T1" fmla="*/ 0 h 21539"/>
                  <a:gd name="T2" fmla="*/ 0 w 20816"/>
                  <a:gd name="T3" fmla="*/ 0 h 21539"/>
                  <a:gd name="T4" fmla="*/ 0 w 20816"/>
                  <a:gd name="T5" fmla="*/ 0 h 21539"/>
                  <a:gd name="T6" fmla="*/ 0 60000 65536"/>
                  <a:gd name="T7" fmla="*/ 0 60000 65536"/>
                  <a:gd name="T8" fmla="*/ 0 60000 65536"/>
                  <a:gd name="T9" fmla="*/ 0 w 20816"/>
                  <a:gd name="T10" fmla="*/ 0 h 21539"/>
                  <a:gd name="T11" fmla="*/ 20816 w 20816"/>
                  <a:gd name="T12" fmla="*/ 21539 h 21539"/>
                </a:gdLst>
                <a:ahLst/>
                <a:cxnLst>
                  <a:cxn ang="T6">
                    <a:pos x="T0" y="T1"/>
                  </a:cxn>
                  <a:cxn ang="T7">
                    <a:pos x="T2" y="T3"/>
                  </a:cxn>
                  <a:cxn ang="T8">
                    <a:pos x="T4" y="T5"/>
                  </a:cxn>
                </a:cxnLst>
                <a:rect l="T9" t="T10" r="T11" b="T12"/>
                <a:pathLst>
                  <a:path w="20816" h="21539" fill="none" extrusionOk="0">
                    <a:moveTo>
                      <a:pt x="0" y="15771"/>
                    </a:moveTo>
                    <a:cubicBezTo>
                      <a:pt x="2432" y="6993"/>
                      <a:pt x="10108" y="685"/>
                      <a:pt x="19191" y="0"/>
                    </a:cubicBezTo>
                  </a:path>
                  <a:path w="20816" h="21539" stroke="0" extrusionOk="0">
                    <a:moveTo>
                      <a:pt x="0" y="15771"/>
                    </a:moveTo>
                    <a:cubicBezTo>
                      <a:pt x="2432" y="6993"/>
                      <a:pt x="10108" y="685"/>
                      <a:pt x="19191" y="0"/>
                    </a:cubicBezTo>
                    <a:lnTo>
                      <a:pt x="20816" y="21539"/>
                    </a:lnTo>
                    <a:close/>
                  </a:path>
                </a:pathLst>
              </a:custGeom>
              <a:noFill/>
              <a:ln w="15875">
                <a:solidFill>
                  <a:srgbClr val="000000"/>
                </a:solidFill>
                <a:round/>
                <a:headEnd/>
                <a:tailEnd/>
              </a:ln>
            </p:spPr>
            <p:txBody>
              <a:bodyPr/>
              <a:lstStyle/>
              <a:p>
                <a:endParaRPr lang="zh-CN" altLang="en-US"/>
              </a:p>
            </p:txBody>
          </p:sp>
          <p:sp>
            <p:nvSpPr>
              <p:cNvPr id="22" name="Freeform 26"/>
              <p:cNvSpPr>
                <a:spLocks/>
              </p:cNvSpPr>
              <p:nvPr/>
            </p:nvSpPr>
            <p:spPr bwMode="auto">
              <a:xfrm>
                <a:off x="1274" y="2924"/>
                <a:ext cx="72" cy="77"/>
              </a:xfrm>
              <a:custGeom>
                <a:avLst/>
                <a:gdLst>
                  <a:gd name="T0" fmla="*/ 22 w 72"/>
                  <a:gd name="T1" fmla="*/ 0 h 77"/>
                  <a:gd name="T2" fmla="*/ 40 w 72"/>
                  <a:gd name="T3" fmla="*/ 29 h 77"/>
                  <a:gd name="T4" fmla="*/ 72 w 72"/>
                  <a:gd name="T5" fmla="*/ 40 h 77"/>
                  <a:gd name="T6" fmla="*/ 0 w 72"/>
                  <a:gd name="T7" fmla="*/ 77 h 77"/>
                  <a:gd name="T8" fmla="*/ 22 w 72"/>
                  <a:gd name="T9" fmla="*/ 0 h 77"/>
                  <a:gd name="T10" fmla="*/ 0 60000 65536"/>
                  <a:gd name="T11" fmla="*/ 0 60000 65536"/>
                  <a:gd name="T12" fmla="*/ 0 60000 65536"/>
                  <a:gd name="T13" fmla="*/ 0 60000 65536"/>
                  <a:gd name="T14" fmla="*/ 0 60000 65536"/>
                  <a:gd name="T15" fmla="*/ 0 w 72"/>
                  <a:gd name="T16" fmla="*/ 0 h 77"/>
                  <a:gd name="T17" fmla="*/ 72 w 72"/>
                  <a:gd name="T18" fmla="*/ 77 h 77"/>
                </a:gdLst>
                <a:ahLst/>
                <a:cxnLst>
                  <a:cxn ang="T10">
                    <a:pos x="T0" y="T1"/>
                  </a:cxn>
                  <a:cxn ang="T11">
                    <a:pos x="T2" y="T3"/>
                  </a:cxn>
                  <a:cxn ang="T12">
                    <a:pos x="T4" y="T5"/>
                  </a:cxn>
                  <a:cxn ang="T13">
                    <a:pos x="T6" y="T7"/>
                  </a:cxn>
                  <a:cxn ang="T14">
                    <a:pos x="T8" y="T9"/>
                  </a:cxn>
                </a:cxnLst>
                <a:rect l="T15" t="T16" r="T17" b="T18"/>
                <a:pathLst>
                  <a:path w="72" h="77">
                    <a:moveTo>
                      <a:pt x="22" y="0"/>
                    </a:moveTo>
                    <a:lnTo>
                      <a:pt x="40" y="29"/>
                    </a:lnTo>
                    <a:lnTo>
                      <a:pt x="72" y="40"/>
                    </a:lnTo>
                    <a:lnTo>
                      <a:pt x="0" y="77"/>
                    </a:lnTo>
                    <a:lnTo>
                      <a:pt x="22" y="0"/>
                    </a:lnTo>
                    <a:close/>
                  </a:path>
                </a:pathLst>
              </a:custGeom>
              <a:solidFill>
                <a:srgbClr val="000000"/>
              </a:solidFill>
              <a:ln w="9525">
                <a:noFill/>
                <a:round/>
                <a:headEnd/>
                <a:tailEnd/>
              </a:ln>
            </p:spPr>
            <p:txBody>
              <a:bodyPr/>
              <a:lstStyle/>
              <a:p>
                <a:endParaRPr lang="zh-CN" altLang="en-US"/>
              </a:p>
            </p:txBody>
          </p:sp>
        </p:grpSp>
        <p:sp>
          <p:nvSpPr>
            <p:cNvPr id="19" name="Line 27"/>
            <p:cNvSpPr>
              <a:spLocks noChangeShapeType="1"/>
            </p:cNvSpPr>
            <p:nvPr/>
          </p:nvSpPr>
          <p:spPr bwMode="auto">
            <a:xfrm flipH="1">
              <a:off x="2784" y="3216"/>
              <a:ext cx="288" cy="336"/>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27" name="Group 28"/>
          <p:cNvGrpSpPr>
            <a:grpSpLocks/>
          </p:cNvGrpSpPr>
          <p:nvPr/>
        </p:nvGrpSpPr>
        <p:grpSpPr bwMode="auto">
          <a:xfrm>
            <a:off x="5791200" y="4876800"/>
            <a:ext cx="1868488" cy="955675"/>
            <a:chOff x="3463" y="2846"/>
            <a:chExt cx="1177" cy="602"/>
          </a:xfrm>
        </p:grpSpPr>
        <p:grpSp>
          <p:nvGrpSpPr>
            <p:cNvPr id="28" name="Group 29"/>
            <p:cNvGrpSpPr>
              <a:grpSpLocks/>
            </p:cNvGrpSpPr>
            <p:nvPr/>
          </p:nvGrpSpPr>
          <p:grpSpPr bwMode="auto">
            <a:xfrm>
              <a:off x="3463" y="2846"/>
              <a:ext cx="644" cy="224"/>
              <a:chOff x="3463" y="2547"/>
              <a:chExt cx="644" cy="224"/>
            </a:xfrm>
          </p:grpSpPr>
          <p:sp>
            <p:nvSpPr>
              <p:cNvPr id="31" name="Rectangle 30"/>
              <p:cNvSpPr>
                <a:spLocks noChangeArrowheads="1"/>
              </p:cNvSpPr>
              <p:nvPr/>
            </p:nvSpPr>
            <p:spPr bwMode="auto">
              <a:xfrm>
                <a:off x="3463" y="2547"/>
                <a:ext cx="644" cy="220"/>
              </a:xfrm>
              <a:prstGeom prst="rect">
                <a:avLst/>
              </a:prstGeom>
              <a:noFill/>
              <a:ln w="15875">
                <a:solidFill>
                  <a:srgbClr val="000000"/>
                </a:solidFill>
                <a:miter lim="800000"/>
                <a:headEnd/>
                <a:tailEnd/>
              </a:ln>
            </p:spPr>
            <p:txBody>
              <a:bodyPr/>
              <a:lstStyle/>
              <a:p>
                <a:endParaRPr lang="zh-CN" altLang="en-US"/>
              </a:p>
            </p:txBody>
          </p:sp>
          <p:sp>
            <p:nvSpPr>
              <p:cNvPr id="32" name="Rectangle 31"/>
              <p:cNvSpPr>
                <a:spLocks noChangeArrowheads="1"/>
              </p:cNvSpPr>
              <p:nvPr/>
            </p:nvSpPr>
            <p:spPr bwMode="auto">
              <a:xfrm>
                <a:off x="3551" y="2585"/>
                <a:ext cx="156" cy="182"/>
              </a:xfrm>
              <a:prstGeom prst="rect">
                <a:avLst/>
              </a:prstGeom>
              <a:noFill/>
              <a:ln w="9525">
                <a:noFill/>
                <a:miter lim="800000"/>
                <a:headEnd/>
                <a:tailEnd/>
              </a:ln>
            </p:spPr>
            <p:txBody>
              <a:bodyPr wrap="none" lIns="0" tIns="0" rIns="0" bIns="0">
                <a:spAutoFit/>
              </a:bodyPr>
              <a:lstStyle/>
              <a:p>
                <a:pPr algn="ctr"/>
                <a:r>
                  <a:rPr lang="en-US" altLang="zh-CN" sz="1900" b="0">
                    <a:solidFill>
                      <a:srgbClr val="000000"/>
                    </a:solidFill>
                    <a:latin typeface="Times New Roman" pitchFamily="18" charset="0"/>
                    <a:ea typeface="宋体" pitchFamily="2" charset="-122"/>
                  </a:rPr>
                  <a:t> id</a:t>
                </a:r>
                <a:endParaRPr lang="en-US" altLang="zh-CN" sz="3200" b="0">
                  <a:latin typeface="Times New Roman" pitchFamily="18" charset="0"/>
                  <a:ea typeface="宋体" pitchFamily="2" charset="-122"/>
                </a:endParaRPr>
              </a:p>
            </p:txBody>
          </p:sp>
          <p:sp>
            <p:nvSpPr>
              <p:cNvPr id="33" name="Line 32"/>
              <p:cNvSpPr>
                <a:spLocks noChangeShapeType="1"/>
              </p:cNvSpPr>
              <p:nvPr/>
            </p:nvSpPr>
            <p:spPr bwMode="auto">
              <a:xfrm>
                <a:off x="3782" y="2550"/>
                <a:ext cx="1" cy="221"/>
              </a:xfrm>
              <a:prstGeom prst="line">
                <a:avLst/>
              </a:prstGeom>
              <a:noFill/>
              <a:ln w="15875">
                <a:solidFill>
                  <a:srgbClr val="000000"/>
                </a:solidFill>
                <a:round/>
                <a:headEnd/>
                <a:tailEnd/>
              </a:ln>
            </p:spPr>
            <p:txBody>
              <a:bodyPr/>
              <a:lstStyle/>
              <a:p>
                <a:endParaRPr lang="zh-CN" altLang="en-US"/>
              </a:p>
            </p:txBody>
          </p:sp>
        </p:grpSp>
        <p:sp>
          <p:nvSpPr>
            <p:cNvPr id="29" name="Rectangle 33"/>
            <p:cNvSpPr>
              <a:spLocks noChangeArrowheads="1"/>
            </p:cNvSpPr>
            <p:nvPr/>
          </p:nvSpPr>
          <p:spPr bwMode="auto">
            <a:xfrm>
              <a:off x="3500" y="3266"/>
              <a:ext cx="1140" cy="182"/>
            </a:xfrm>
            <a:prstGeom prst="rect">
              <a:avLst/>
            </a:prstGeom>
            <a:noFill/>
            <a:ln w="9525">
              <a:noFill/>
              <a:miter lim="800000"/>
              <a:headEnd/>
              <a:tailEnd/>
            </a:ln>
          </p:spPr>
          <p:txBody>
            <a:bodyPr wrap="none" lIns="0" tIns="0" rIns="0" bIns="0">
              <a:spAutoFit/>
            </a:bodyPr>
            <a:lstStyle/>
            <a:p>
              <a:pPr algn="ctr"/>
              <a:r>
                <a:rPr lang="zh-CN" altLang="en-US" sz="1900" b="0">
                  <a:solidFill>
                    <a:srgbClr val="000000"/>
                  </a:solidFill>
                  <a:latin typeface="Times New Roman" pitchFamily="18" charset="0"/>
                  <a:ea typeface="宋体" pitchFamily="2" charset="-122"/>
                </a:rPr>
                <a:t>符号表中</a:t>
              </a:r>
              <a:r>
                <a:rPr lang="en-US" altLang="zh-CN" sz="1900" b="0">
                  <a:solidFill>
                    <a:srgbClr val="000000"/>
                  </a:solidFill>
                  <a:latin typeface="Times New Roman" pitchFamily="18" charset="0"/>
                  <a:ea typeface="宋体" pitchFamily="2" charset="-122"/>
                </a:rPr>
                <a:t>b</a:t>
              </a:r>
              <a:r>
                <a:rPr lang="zh-CN" altLang="en-US" sz="1900" b="0">
                  <a:solidFill>
                    <a:srgbClr val="000000"/>
                  </a:solidFill>
                  <a:latin typeface="Times New Roman" pitchFamily="18" charset="0"/>
                  <a:ea typeface="宋体" pitchFamily="2" charset="-122"/>
                </a:rPr>
                <a:t>的入口</a:t>
              </a:r>
              <a:endParaRPr lang="zh-CN" altLang="en-US" sz="3200" b="0">
                <a:latin typeface="Times New Roman" pitchFamily="18" charset="0"/>
                <a:ea typeface="宋体" pitchFamily="2" charset="-122"/>
              </a:endParaRPr>
            </a:p>
          </p:txBody>
        </p:sp>
        <p:sp>
          <p:nvSpPr>
            <p:cNvPr id="30" name="Line 34"/>
            <p:cNvSpPr>
              <a:spLocks noChangeShapeType="1"/>
            </p:cNvSpPr>
            <p:nvPr/>
          </p:nvSpPr>
          <p:spPr bwMode="auto">
            <a:xfrm>
              <a:off x="3936" y="2976"/>
              <a:ext cx="0" cy="24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34" name="Group 158"/>
          <p:cNvGrpSpPr>
            <a:grpSpLocks/>
          </p:cNvGrpSpPr>
          <p:nvPr/>
        </p:nvGrpSpPr>
        <p:grpSpPr bwMode="auto">
          <a:xfrm>
            <a:off x="4648200" y="3962400"/>
            <a:ext cx="4038600" cy="914400"/>
            <a:chOff x="2928" y="2496"/>
            <a:chExt cx="2544" cy="576"/>
          </a:xfrm>
        </p:grpSpPr>
        <p:grpSp>
          <p:nvGrpSpPr>
            <p:cNvPr id="35" name="Group 36"/>
            <p:cNvGrpSpPr>
              <a:grpSpLocks/>
            </p:cNvGrpSpPr>
            <p:nvPr/>
          </p:nvGrpSpPr>
          <p:grpSpPr bwMode="auto">
            <a:xfrm>
              <a:off x="4568" y="2496"/>
              <a:ext cx="904" cy="225"/>
              <a:chOff x="2664" y="2079"/>
              <a:chExt cx="904" cy="225"/>
            </a:xfrm>
          </p:grpSpPr>
          <p:sp>
            <p:nvSpPr>
              <p:cNvPr id="44" name="Rectangle 37"/>
              <p:cNvSpPr>
                <a:spLocks noChangeArrowheads="1"/>
              </p:cNvSpPr>
              <p:nvPr/>
            </p:nvSpPr>
            <p:spPr bwMode="auto">
              <a:xfrm>
                <a:off x="2664" y="2079"/>
                <a:ext cx="756" cy="221"/>
              </a:xfrm>
              <a:prstGeom prst="rect">
                <a:avLst/>
              </a:prstGeom>
              <a:noFill/>
              <a:ln w="15875">
                <a:solidFill>
                  <a:srgbClr val="000000"/>
                </a:solidFill>
                <a:miter lim="800000"/>
                <a:headEnd/>
                <a:tailEnd/>
              </a:ln>
            </p:spPr>
            <p:txBody>
              <a:bodyPr/>
              <a:lstStyle/>
              <a:p>
                <a:endParaRPr lang="zh-CN" altLang="en-US"/>
              </a:p>
            </p:txBody>
          </p:sp>
          <p:sp>
            <p:nvSpPr>
              <p:cNvPr id="45" name="Rectangle 38"/>
              <p:cNvSpPr>
                <a:spLocks noChangeArrowheads="1"/>
              </p:cNvSpPr>
              <p:nvPr/>
            </p:nvSpPr>
            <p:spPr bwMode="auto">
              <a:xfrm>
                <a:off x="2694" y="2118"/>
                <a:ext cx="874" cy="182"/>
              </a:xfrm>
              <a:prstGeom prst="rect">
                <a:avLst/>
              </a:prstGeom>
              <a:noFill/>
              <a:ln w="9525">
                <a:noFill/>
                <a:miter lim="800000"/>
                <a:headEnd/>
                <a:tailEnd/>
              </a:ln>
            </p:spPr>
            <p:txBody>
              <a:bodyPr wrap="none" lIns="0" tIns="0" rIns="0" bIns="0">
                <a:spAutoFit/>
              </a:bodyPr>
              <a:lstStyle/>
              <a:p>
                <a:r>
                  <a:rPr lang="en-US" altLang="zh-CN" sz="1900" b="0">
                    <a:solidFill>
                      <a:srgbClr val="000000"/>
                    </a:solidFill>
                    <a:latin typeface="宋体" pitchFamily="2" charset="-122"/>
                    <a:ea typeface="宋体" pitchFamily="2" charset="-122"/>
                  </a:rPr>
                  <a:t> + </a:t>
                </a:r>
                <a:r>
                  <a:rPr lang="en-US" altLang="zh-CN" sz="1900" b="0">
                    <a:solidFill>
                      <a:srgbClr val="000000"/>
                    </a:solidFill>
                    <a:latin typeface="Times New Roman" pitchFamily="18" charset="0"/>
                    <a:ea typeface="宋体" pitchFamily="2" charset="-122"/>
                  </a:rPr>
                  <a:t>                 </a:t>
                </a:r>
                <a:endParaRPr lang="en-US" altLang="zh-CN" sz="3200" b="0">
                  <a:latin typeface="Times New Roman" pitchFamily="18" charset="0"/>
                  <a:ea typeface="宋体" pitchFamily="2" charset="-122"/>
                </a:endParaRPr>
              </a:p>
            </p:txBody>
          </p:sp>
          <p:sp>
            <p:nvSpPr>
              <p:cNvPr id="46" name="Line 39"/>
              <p:cNvSpPr>
                <a:spLocks noChangeShapeType="1"/>
              </p:cNvSpPr>
              <p:nvPr/>
            </p:nvSpPr>
            <p:spPr bwMode="auto">
              <a:xfrm>
                <a:off x="2902" y="2083"/>
                <a:ext cx="1" cy="221"/>
              </a:xfrm>
              <a:prstGeom prst="line">
                <a:avLst/>
              </a:prstGeom>
              <a:noFill/>
              <a:ln w="15875">
                <a:solidFill>
                  <a:srgbClr val="000000"/>
                </a:solidFill>
                <a:round/>
                <a:headEnd/>
                <a:tailEnd/>
              </a:ln>
            </p:spPr>
            <p:txBody>
              <a:bodyPr/>
              <a:lstStyle/>
              <a:p>
                <a:endParaRPr lang="zh-CN" altLang="en-US"/>
              </a:p>
            </p:txBody>
          </p:sp>
          <p:sp>
            <p:nvSpPr>
              <p:cNvPr id="47" name="Line 40"/>
              <p:cNvSpPr>
                <a:spLocks noChangeShapeType="1"/>
              </p:cNvSpPr>
              <p:nvPr/>
            </p:nvSpPr>
            <p:spPr bwMode="auto">
              <a:xfrm>
                <a:off x="3154" y="2083"/>
                <a:ext cx="1" cy="221"/>
              </a:xfrm>
              <a:prstGeom prst="line">
                <a:avLst/>
              </a:prstGeom>
              <a:noFill/>
              <a:ln w="15875">
                <a:solidFill>
                  <a:srgbClr val="000000"/>
                </a:solidFill>
                <a:round/>
                <a:headEnd/>
                <a:tailEnd/>
              </a:ln>
            </p:spPr>
            <p:txBody>
              <a:bodyPr/>
              <a:lstStyle/>
              <a:p>
                <a:endParaRPr lang="zh-CN" altLang="en-US"/>
              </a:p>
            </p:txBody>
          </p:sp>
        </p:grpSp>
        <p:grpSp>
          <p:nvGrpSpPr>
            <p:cNvPr id="36" name="Group 41"/>
            <p:cNvGrpSpPr>
              <a:grpSpLocks/>
            </p:cNvGrpSpPr>
            <p:nvPr/>
          </p:nvGrpSpPr>
          <p:grpSpPr bwMode="auto">
            <a:xfrm>
              <a:off x="2928" y="2592"/>
              <a:ext cx="1968" cy="480"/>
              <a:chOff x="1890" y="2177"/>
              <a:chExt cx="1127" cy="358"/>
            </a:xfrm>
          </p:grpSpPr>
          <p:sp>
            <p:nvSpPr>
              <p:cNvPr id="41" name="Arc 42"/>
              <p:cNvSpPr>
                <a:spLocks/>
              </p:cNvSpPr>
              <p:nvPr/>
            </p:nvSpPr>
            <p:spPr bwMode="auto">
              <a:xfrm>
                <a:off x="2613" y="2177"/>
                <a:ext cx="404" cy="194"/>
              </a:xfrm>
              <a:custGeom>
                <a:avLst/>
                <a:gdLst>
                  <a:gd name="T0" fmla="*/ 0 w 21600"/>
                  <a:gd name="T1" fmla="*/ 0 h 20799"/>
                  <a:gd name="T2" fmla="*/ 0 w 21600"/>
                  <a:gd name="T3" fmla="*/ 0 h 20799"/>
                  <a:gd name="T4" fmla="*/ 0 w 21600"/>
                  <a:gd name="T5" fmla="*/ 0 h 20799"/>
                  <a:gd name="T6" fmla="*/ 0 60000 65536"/>
                  <a:gd name="T7" fmla="*/ 0 60000 65536"/>
                  <a:gd name="T8" fmla="*/ 0 60000 65536"/>
                  <a:gd name="T9" fmla="*/ 0 w 21600"/>
                  <a:gd name="T10" fmla="*/ 0 h 20799"/>
                  <a:gd name="T11" fmla="*/ 21600 w 21600"/>
                  <a:gd name="T12" fmla="*/ 20799 h 20799"/>
                </a:gdLst>
                <a:ahLst/>
                <a:cxnLst>
                  <a:cxn ang="T6">
                    <a:pos x="T0" y="T1"/>
                  </a:cxn>
                  <a:cxn ang="T7">
                    <a:pos x="T2" y="T3"/>
                  </a:cxn>
                  <a:cxn ang="T8">
                    <a:pos x="T4" y="T5"/>
                  </a:cxn>
                </a:cxnLst>
                <a:rect l="T9" t="T10" r="T11" b="T12"/>
                <a:pathLst>
                  <a:path w="21600" h="20799" fill="none" extrusionOk="0">
                    <a:moveTo>
                      <a:pt x="21599" y="0"/>
                    </a:moveTo>
                    <a:cubicBezTo>
                      <a:pt x="21599" y="35"/>
                      <a:pt x="21600" y="71"/>
                      <a:pt x="21600" y="107"/>
                    </a:cubicBezTo>
                    <a:cubicBezTo>
                      <a:pt x="21600" y="9649"/>
                      <a:pt x="15338" y="18060"/>
                      <a:pt x="6197" y="20798"/>
                    </a:cubicBezTo>
                  </a:path>
                  <a:path w="21600" h="20799" stroke="0" extrusionOk="0">
                    <a:moveTo>
                      <a:pt x="21599" y="0"/>
                    </a:moveTo>
                    <a:cubicBezTo>
                      <a:pt x="21599" y="35"/>
                      <a:pt x="21600" y="71"/>
                      <a:pt x="21600" y="107"/>
                    </a:cubicBezTo>
                    <a:cubicBezTo>
                      <a:pt x="21600" y="9649"/>
                      <a:pt x="15338" y="18060"/>
                      <a:pt x="6197" y="20798"/>
                    </a:cubicBezTo>
                    <a:lnTo>
                      <a:pt x="0" y="107"/>
                    </a:lnTo>
                    <a:close/>
                  </a:path>
                </a:pathLst>
              </a:custGeom>
              <a:noFill/>
              <a:ln w="15875">
                <a:solidFill>
                  <a:srgbClr val="000000"/>
                </a:solidFill>
                <a:round/>
                <a:headEnd/>
                <a:tailEnd/>
              </a:ln>
            </p:spPr>
            <p:txBody>
              <a:bodyPr/>
              <a:lstStyle/>
              <a:p>
                <a:endParaRPr lang="zh-CN" altLang="en-US"/>
              </a:p>
            </p:txBody>
          </p:sp>
          <p:sp>
            <p:nvSpPr>
              <p:cNvPr id="42" name="Arc 43"/>
              <p:cNvSpPr>
                <a:spLocks/>
              </p:cNvSpPr>
              <p:nvPr/>
            </p:nvSpPr>
            <p:spPr bwMode="auto">
              <a:xfrm>
                <a:off x="1915" y="2372"/>
                <a:ext cx="881" cy="163"/>
              </a:xfrm>
              <a:custGeom>
                <a:avLst/>
                <a:gdLst>
                  <a:gd name="T0" fmla="*/ 0 w 21014"/>
                  <a:gd name="T1" fmla="*/ 0 h 21540"/>
                  <a:gd name="T2" fmla="*/ 0 w 21014"/>
                  <a:gd name="T3" fmla="*/ 0 h 21540"/>
                  <a:gd name="T4" fmla="*/ 0 w 21014"/>
                  <a:gd name="T5" fmla="*/ 0 h 21540"/>
                  <a:gd name="T6" fmla="*/ 0 60000 65536"/>
                  <a:gd name="T7" fmla="*/ 0 60000 65536"/>
                  <a:gd name="T8" fmla="*/ 0 60000 65536"/>
                  <a:gd name="T9" fmla="*/ 0 w 21014"/>
                  <a:gd name="T10" fmla="*/ 0 h 21540"/>
                  <a:gd name="T11" fmla="*/ 21014 w 21014"/>
                  <a:gd name="T12" fmla="*/ 21540 h 21540"/>
                </a:gdLst>
                <a:ahLst/>
                <a:cxnLst>
                  <a:cxn ang="T6">
                    <a:pos x="T0" y="T1"/>
                  </a:cxn>
                  <a:cxn ang="T7">
                    <a:pos x="T2" y="T3"/>
                  </a:cxn>
                  <a:cxn ang="T8">
                    <a:pos x="T4" y="T5"/>
                  </a:cxn>
                </a:cxnLst>
                <a:rect l="T9" t="T10" r="T11" b="T12"/>
                <a:pathLst>
                  <a:path w="21014" h="21540" fill="none" extrusionOk="0">
                    <a:moveTo>
                      <a:pt x="0" y="16542"/>
                    </a:moveTo>
                    <a:cubicBezTo>
                      <a:pt x="2176" y="7393"/>
                      <a:pt x="10021" y="703"/>
                      <a:pt x="19399" y="0"/>
                    </a:cubicBezTo>
                  </a:path>
                  <a:path w="21014" h="21540" stroke="0" extrusionOk="0">
                    <a:moveTo>
                      <a:pt x="0" y="16542"/>
                    </a:moveTo>
                    <a:cubicBezTo>
                      <a:pt x="2176" y="7393"/>
                      <a:pt x="10021" y="703"/>
                      <a:pt x="19399" y="0"/>
                    </a:cubicBezTo>
                    <a:lnTo>
                      <a:pt x="21014" y="21540"/>
                    </a:lnTo>
                    <a:close/>
                  </a:path>
                </a:pathLst>
              </a:custGeom>
              <a:noFill/>
              <a:ln w="15875">
                <a:solidFill>
                  <a:srgbClr val="000000"/>
                </a:solidFill>
                <a:round/>
                <a:headEnd/>
                <a:tailEnd/>
              </a:ln>
            </p:spPr>
            <p:txBody>
              <a:bodyPr/>
              <a:lstStyle/>
              <a:p>
                <a:endParaRPr lang="zh-CN" altLang="en-US"/>
              </a:p>
            </p:txBody>
          </p:sp>
          <p:sp>
            <p:nvSpPr>
              <p:cNvPr id="43" name="Freeform 44"/>
              <p:cNvSpPr>
                <a:spLocks/>
              </p:cNvSpPr>
              <p:nvPr/>
            </p:nvSpPr>
            <p:spPr bwMode="auto">
              <a:xfrm>
                <a:off x="1890" y="2463"/>
                <a:ext cx="78" cy="71"/>
              </a:xfrm>
              <a:custGeom>
                <a:avLst/>
                <a:gdLst>
                  <a:gd name="T0" fmla="*/ 36 w 78"/>
                  <a:gd name="T1" fmla="*/ 0 h 71"/>
                  <a:gd name="T2" fmla="*/ 48 w 78"/>
                  <a:gd name="T3" fmla="*/ 31 h 71"/>
                  <a:gd name="T4" fmla="*/ 78 w 78"/>
                  <a:gd name="T5" fmla="*/ 48 h 71"/>
                  <a:gd name="T6" fmla="*/ 0 w 78"/>
                  <a:gd name="T7" fmla="*/ 71 h 71"/>
                  <a:gd name="T8" fmla="*/ 36 w 78"/>
                  <a:gd name="T9" fmla="*/ 0 h 71"/>
                  <a:gd name="T10" fmla="*/ 0 60000 65536"/>
                  <a:gd name="T11" fmla="*/ 0 60000 65536"/>
                  <a:gd name="T12" fmla="*/ 0 60000 65536"/>
                  <a:gd name="T13" fmla="*/ 0 60000 65536"/>
                  <a:gd name="T14" fmla="*/ 0 60000 65536"/>
                  <a:gd name="T15" fmla="*/ 0 w 78"/>
                  <a:gd name="T16" fmla="*/ 0 h 71"/>
                  <a:gd name="T17" fmla="*/ 78 w 78"/>
                  <a:gd name="T18" fmla="*/ 71 h 71"/>
                </a:gdLst>
                <a:ahLst/>
                <a:cxnLst>
                  <a:cxn ang="T10">
                    <a:pos x="T0" y="T1"/>
                  </a:cxn>
                  <a:cxn ang="T11">
                    <a:pos x="T2" y="T3"/>
                  </a:cxn>
                  <a:cxn ang="T12">
                    <a:pos x="T4" y="T5"/>
                  </a:cxn>
                  <a:cxn ang="T13">
                    <a:pos x="T6" y="T7"/>
                  </a:cxn>
                  <a:cxn ang="T14">
                    <a:pos x="T8" y="T9"/>
                  </a:cxn>
                </a:cxnLst>
                <a:rect l="T15" t="T16" r="T17" b="T18"/>
                <a:pathLst>
                  <a:path w="78" h="71">
                    <a:moveTo>
                      <a:pt x="36" y="0"/>
                    </a:moveTo>
                    <a:lnTo>
                      <a:pt x="48" y="31"/>
                    </a:lnTo>
                    <a:lnTo>
                      <a:pt x="78" y="48"/>
                    </a:lnTo>
                    <a:lnTo>
                      <a:pt x="0" y="71"/>
                    </a:lnTo>
                    <a:lnTo>
                      <a:pt x="36" y="0"/>
                    </a:lnTo>
                    <a:close/>
                  </a:path>
                </a:pathLst>
              </a:custGeom>
              <a:solidFill>
                <a:srgbClr val="000000"/>
              </a:solidFill>
              <a:ln w="9525">
                <a:noFill/>
                <a:round/>
                <a:headEnd/>
                <a:tailEnd/>
              </a:ln>
            </p:spPr>
            <p:txBody>
              <a:bodyPr/>
              <a:lstStyle/>
              <a:p>
                <a:endParaRPr lang="zh-CN" altLang="en-US"/>
              </a:p>
            </p:txBody>
          </p:sp>
        </p:grpSp>
        <p:grpSp>
          <p:nvGrpSpPr>
            <p:cNvPr id="37" name="Group 45"/>
            <p:cNvGrpSpPr>
              <a:grpSpLocks/>
            </p:cNvGrpSpPr>
            <p:nvPr/>
          </p:nvGrpSpPr>
          <p:grpSpPr bwMode="auto">
            <a:xfrm>
              <a:off x="3792" y="2582"/>
              <a:ext cx="1440" cy="480"/>
              <a:chOff x="1890" y="2177"/>
              <a:chExt cx="1127" cy="358"/>
            </a:xfrm>
          </p:grpSpPr>
          <p:sp>
            <p:nvSpPr>
              <p:cNvPr id="38" name="Arc 46"/>
              <p:cNvSpPr>
                <a:spLocks/>
              </p:cNvSpPr>
              <p:nvPr/>
            </p:nvSpPr>
            <p:spPr bwMode="auto">
              <a:xfrm>
                <a:off x="2613" y="2177"/>
                <a:ext cx="404" cy="194"/>
              </a:xfrm>
              <a:custGeom>
                <a:avLst/>
                <a:gdLst>
                  <a:gd name="T0" fmla="*/ 0 w 21600"/>
                  <a:gd name="T1" fmla="*/ 0 h 20799"/>
                  <a:gd name="T2" fmla="*/ 0 w 21600"/>
                  <a:gd name="T3" fmla="*/ 0 h 20799"/>
                  <a:gd name="T4" fmla="*/ 0 w 21600"/>
                  <a:gd name="T5" fmla="*/ 0 h 20799"/>
                  <a:gd name="T6" fmla="*/ 0 60000 65536"/>
                  <a:gd name="T7" fmla="*/ 0 60000 65536"/>
                  <a:gd name="T8" fmla="*/ 0 60000 65536"/>
                  <a:gd name="T9" fmla="*/ 0 w 21600"/>
                  <a:gd name="T10" fmla="*/ 0 h 20799"/>
                  <a:gd name="T11" fmla="*/ 21600 w 21600"/>
                  <a:gd name="T12" fmla="*/ 20799 h 20799"/>
                </a:gdLst>
                <a:ahLst/>
                <a:cxnLst>
                  <a:cxn ang="T6">
                    <a:pos x="T0" y="T1"/>
                  </a:cxn>
                  <a:cxn ang="T7">
                    <a:pos x="T2" y="T3"/>
                  </a:cxn>
                  <a:cxn ang="T8">
                    <a:pos x="T4" y="T5"/>
                  </a:cxn>
                </a:cxnLst>
                <a:rect l="T9" t="T10" r="T11" b="T12"/>
                <a:pathLst>
                  <a:path w="21600" h="20799" fill="none" extrusionOk="0">
                    <a:moveTo>
                      <a:pt x="21599" y="0"/>
                    </a:moveTo>
                    <a:cubicBezTo>
                      <a:pt x="21599" y="35"/>
                      <a:pt x="21600" y="71"/>
                      <a:pt x="21600" y="107"/>
                    </a:cubicBezTo>
                    <a:cubicBezTo>
                      <a:pt x="21600" y="9649"/>
                      <a:pt x="15338" y="18060"/>
                      <a:pt x="6197" y="20798"/>
                    </a:cubicBezTo>
                  </a:path>
                  <a:path w="21600" h="20799" stroke="0" extrusionOk="0">
                    <a:moveTo>
                      <a:pt x="21599" y="0"/>
                    </a:moveTo>
                    <a:cubicBezTo>
                      <a:pt x="21599" y="35"/>
                      <a:pt x="21600" y="71"/>
                      <a:pt x="21600" y="107"/>
                    </a:cubicBezTo>
                    <a:cubicBezTo>
                      <a:pt x="21600" y="9649"/>
                      <a:pt x="15338" y="18060"/>
                      <a:pt x="6197" y="20798"/>
                    </a:cubicBezTo>
                    <a:lnTo>
                      <a:pt x="0" y="107"/>
                    </a:lnTo>
                    <a:close/>
                  </a:path>
                </a:pathLst>
              </a:custGeom>
              <a:noFill/>
              <a:ln w="15875">
                <a:solidFill>
                  <a:srgbClr val="000000"/>
                </a:solidFill>
                <a:round/>
                <a:headEnd/>
                <a:tailEnd/>
              </a:ln>
            </p:spPr>
            <p:txBody>
              <a:bodyPr/>
              <a:lstStyle/>
              <a:p>
                <a:endParaRPr lang="zh-CN" altLang="en-US"/>
              </a:p>
            </p:txBody>
          </p:sp>
          <p:sp>
            <p:nvSpPr>
              <p:cNvPr id="39" name="Arc 47"/>
              <p:cNvSpPr>
                <a:spLocks/>
              </p:cNvSpPr>
              <p:nvPr/>
            </p:nvSpPr>
            <p:spPr bwMode="auto">
              <a:xfrm>
                <a:off x="1915" y="2372"/>
                <a:ext cx="881" cy="163"/>
              </a:xfrm>
              <a:custGeom>
                <a:avLst/>
                <a:gdLst>
                  <a:gd name="T0" fmla="*/ 0 w 21014"/>
                  <a:gd name="T1" fmla="*/ 0 h 21540"/>
                  <a:gd name="T2" fmla="*/ 0 w 21014"/>
                  <a:gd name="T3" fmla="*/ 0 h 21540"/>
                  <a:gd name="T4" fmla="*/ 0 w 21014"/>
                  <a:gd name="T5" fmla="*/ 0 h 21540"/>
                  <a:gd name="T6" fmla="*/ 0 60000 65536"/>
                  <a:gd name="T7" fmla="*/ 0 60000 65536"/>
                  <a:gd name="T8" fmla="*/ 0 60000 65536"/>
                  <a:gd name="T9" fmla="*/ 0 w 21014"/>
                  <a:gd name="T10" fmla="*/ 0 h 21540"/>
                  <a:gd name="T11" fmla="*/ 21014 w 21014"/>
                  <a:gd name="T12" fmla="*/ 21540 h 21540"/>
                </a:gdLst>
                <a:ahLst/>
                <a:cxnLst>
                  <a:cxn ang="T6">
                    <a:pos x="T0" y="T1"/>
                  </a:cxn>
                  <a:cxn ang="T7">
                    <a:pos x="T2" y="T3"/>
                  </a:cxn>
                  <a:cxn ang="T8">
                    <a:pos x="T4" y="T5"/>
                  </a:cxn>
                </a:cxnLst>
                <a:rect l="T9" t="T10" r="T11" b="T12"/>
                <a:pathLst>
                  <a:path w="21014" h="21540" fill="none" extrusionOk="0">
                    <a:moveTo>
                      <a:pt x="0" y="16542"/>
                    </a:moveTo>
                    <a:cubicBezTo>
                      <a:pt x="2176" y="7393"/>
                      <a:pt x="10021" y="703"/>
                      <a:pt x="19399" y="0"/>
                    </a:cubicBezTo>
                  </a:path>
                  <a:path w="21014" h="21540" stroke="0" extrusionOk="0">
                    <a:moveTo>
                      <a:pt x="0" y="16542"/>
                    </a:moveTo>
                    <a:cubicBezTo>
                      <a:pt x="2176" y="7393"/>
                      <a:pt x="10021" y="703"/>
                      <a:pt x="19399" y="0"/>
                    </a:cubicBezTo>
                    <a:lnTo>
                      <a:pt x="21014" y="21540"/>
                    </a:lnTo>
                    <a:close/>
                  </a:path>
                </a:pathLst>
              </a:custGeom>
              <a:noFill/>
              <a:ln w="15875">
                <a:solidFill>
                  <a:srgbClr val="000000"/>
                </a:solidFill>
                <a:round/>
                <a:headEnd/>
                <a:tailEnd/>
              </a:ln>
            </p:spPr>
            <p:txBody>
              <a:bodyPr/>
              <a:lstStyle/>
              <a:p>
                <a:endParaRPr lang="zh-CN" altLang="en-US"/>
              </a:p>
            </p:txBody>
          </p:sp>
          <p:sp>
            <p:nvSpPr>
              <p:cNvPr id="40" name="Freeform 48"/>
              <p:cNvSpPr>
                <a:spLocks/>
              </p:cNvSpPr>
              <p:nvPr/>
            </p:nvSpPr>
            <p:spPr bwMode="auto">
              <a:xfrm>
                <a:off x="1890" y="2463"/>
                <a:ext cx="78" cy="71"/>
              </a:xfrm>
              <a:custGeom>
                <a:avLst/>
                <a:gdLst>
                  <a:gd name="T0" fmla="*/ 36 w 78"/>
                  <a:gd name="T1" fmla="*/ 0 h 71"/>
                  <a:gd name="T2" fmla="*/ 48 w 78"/>
                  <a:gd name="T3" fmla="*/ 31 h 71"/>
                  <a:gd name="T4" fmla="*/ 78 w 78"/>
                  <a:gd name="T5" fmla="*/ 48 h 71"/>
                  <a:gd name="T6" fmla="*/ 0 w 78"/>
                  <a:gd name="T7" fmla="*/ 71 h 71"/>
                  <a:gd name="T8" fmla="*/ 36 w 78"/>
                  <a:gd name="T9" fmla="*/ 0 h 71"/>
                  <a:gd name="T10" fmla="*/ 0 60000 65536"/>
                  <a:gd name="T11" fmla="*/ 0 60000 65536"/>
                  <a:gd name="T12" fmla="*/ 0 60000 65536"/>
                  <a:gd name="T13" fmla="*/ 0 60000 65536"/>
                  <a:gd name="T14" fmla="*/ 0 60000 65536"/>
                  <a:gd name="T15" fmla="*/ 0 w 78"/>
                  <a:gd name="T16" fmla="*/ 0 h 71"/>
                  <a:gd name="T17" fmla="*/ 78 w 78"/>
                  <a:gd name="T18" fmla="*/ 71 h 71"/>
                </a:gdLst>
                <a:ahLst/>
                <a:cxnLst>
                  <a:cxn ang="T10">
                    <a:pos x="T0" y="T1"/>
                  </a:cxn>
                  <a:cxn ang="T11">
                    <a:pos x="T2" y="T3"/>
                  </a:cxn>
                  <a:cxn ang="T12">
                    <a:pos x="T4" y="T5"/>
                  </a:cxn>
                  <a:cxn ang="T13">
                    <a:pos x="T6" y="T7"/>
                  </a:cxn>
                  <a:cxn ang="T14">
                    <a:pos x="T8" y="T9"/>
                  </a:cxn>
                </a:cxnLst>
                <a:rect l="T15" t="T16" r="T17" b="T18"/>
                <a:pathLst>
                  <a:path w="78" h="71">
                    <a:moveTo>
                      <a:pt x="36" y="0"/>
                    </a:moveTo>
                    <a:lnTo>
                      <a:pt x="48" y="31"/>
                    </a:lnTo>
                    <a:lnTo>
                      <a:pt x="78" y="48"/>
                    </a:lnTo>
                    <a:lnTo>
                      <a:pt x="0" y="71"/>
                    </a:lnTo>
                    <a:lnTo>
                      <a:pt x="36" y="0"/>
                    </a:lnTo>
                    <a:close/>
                  </a:path>
                </a:pathLst>
              </a:custGeom>
              <a:solidFill>
                <a:srgbClr val="000000"/>
              </a:solidFill>
              <a:ln w="9525">
                <a:noFill/>
                <a:round/>
                <a:headEnd/>
                <a:tailEnd/>
              </a:ln>
            </p:spPr>
            <p:txBody>
              <a:bodyPr/>
              <a:lstStyle/>
              <a:p>
                <a:endParaRPr lang="zh-CN" altLang="en-US"/>
              </a:p>
            </p:txBody>
          </p:sp>
        </p:grpSp>
      </p:grpSp>
      <p:sp>
        <p:nvSpPr>
          <p:cNvPr id="48" name="Text Box 51"/>
          <p:cNvSpPr txBox="1">
            <a:spLocks noChangeArrowheads="1"/>
          </p:cNvSpPr>
          <p:nvPr/>
        </p:nvSpPr>
        <p:spPr bwMode="auto">
          <a:xfrm>
            <a:off x="3486150" y="1827213"/>
            <a:ext cx="368300" cy="396875"/>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N</a:t>
            </a:r>
          </a:p>
        </p:txBody>
      </p:sp>
      <p:grpSp>
        <p:nvGrpSpPr>
          <p:cNvPr id="49" name="Group 53"/>
          <p:cNvGrpSpPr>
            <a:grpSpLocks/>
          </p:cNvGrpSpPr>
          <p:nvPr/>
        </p:nvGrpSpPr>
        <p:grpSpPr bwMode="auto">
          <a:xfrm>
            <a:off x="5972175" y="2366963"/>
            <a:ext cx="1114425" cy="450850"/>
            <a:chOff x="3170" y="2755"/>
            <a:chExt cx="475" cy="341"/>
          </a:xfrm>
        </p:grpSpPr>
        <p:sp>
          <p:nvSpPr>
            <p:cNvPr id="50" name="Line 54"/>
            <p:cNvSpPr>
              <a:spLocks noChangeShapeType="1"/>
            </p:cNvSpPr>
            <p:nvPr/>
          </p:nvSpPr>
          <p:spPr bwMode="auto">
            <a:xfrm flipH="1">
              <a:off x="3170" y="2755"/>
              <a:ext cx="192" cy="336"/>
            </a:xfrm>
            <a:prstGeom prst="line">
              <a:avLst/>
            </a:prstGeom>
            <a:noFill/>
            <a:ln w="9525">
              <a:solidFill>
                <a:schemeClr val="tx1"/>
              </a:solidFill>
              <a:round/>
              <a:headEnd/>
              <a:tailEnd/>
            </a:ln>
          </p:spPr>
          <p:txBody>
            <a:bodyPr wrap="none" anchor="ctr"/>
            <a:lstStyle/>
            <a:p>
              <a:endParaRPr lang="zh-CN" altLang="en-US"/>
            </a:p>
          </p:txBody>
        </p:sp>
        <p:sp>
          <p:nvSpPr>
            <p:cNvPr id="51" name="Line 55"/>
            <p:cNvSpPr>
              <a:spLocks noChangeShapeType="1"/>
            </p:cNvSpPr>
            <p:nvPr/>
          </p:nvSpPr>
          <p:spPr bwMode="auto">
            <a:xfrm>
              <a:off x="3362" y="2755"/>
              <a:ext cx="283" cy="341"/>
            </a:xfrm>
            <a:prstGeom prst="line">
              <a:avLst/>
            </a:prstGeom>
            <a:noFill/>
            <a:ln w="9525">
              <a:solidFill>
                <a:schemeClr val="tx1"/>
              </a:solidFill>
              <a:round/>
              <a:headEnd/>
              <a:tailEnd/>
            </a:ln>
          </p:spPr>
          <p:txBody>
            <a:bodyPr wrap="none" anchor="ctr"/>
            <a:lstStyle/>
            <a:p>
              <a:endParaRPr lang="zh-CN" altLang="en-US"/>
            </a:p>
          </p:txBody>
        </p:sp>
      </p:grpSp>
      <p:grpSp>
        <p:nvGrpSpPr>
          <p:cNvPr id="52" name="Group 57"/>
          <p:cNvGrpSpPr>
            <a:grpSpLocks/>
          </p:cNvGrpSpPr>
          <p:nvPr/>
        </p:nvGrpSpPr>
        <p:grpSpPr bwMode="auto">
          <a:xfrm>
            <a:off x="7781925" y="2413000"/>
            <a:ext cx="384175" cy="654050"/>
            <a:chOff x="4269" y="3464"/>
            <a:chExt cx="242" cy="412"/>
          </a:xfrm>
        </p:grpSpPr>
        <p:sp>
          <p:nvSpPr>
            <p:cNvPr id="53" name="Text Box 58"/>
            <p:cNvSpPr txBox="1">
              <a:spLocks noChangeArrowheads="1"/>
            </p:cNvSpPr>
            <p:nvPr/>
          </p:nvSpPr>
          <p:spPr bwMode="auto">
            <a:xfrm>
              <a:off x="4269" y="3549"/>
              <a:ext cx="242" cy="327"/>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sym typeface="Symbol" pitchFamily="18" charset="2"/>
                </a:rPr>
                <a:t></a:t>
              </a:r>
              <a:r>
                <a:rPr lang="en-US" altLang="zh-CN" sz="2800">
                  <a:latin typeface="Times New Roman" pitchFamily="18" charset="0"/>
                  <a:ea typeface="宋体" pitchFamily="2" charset="-122"/>
                </a:rPr>
                <a:t> </a:t>
              </a:r>
              <a:endParaRPr lang="en-US" altLang="zh-CN" sz="2000">
                <a:latin typeface="Times New Roman" pitchFamily="18" charset="0"/>
                <a:ea typeface="宋体" pitchFamily="2" charset="-122"/>
              </a:endParaRPr>
            </a:p>
          </p:txBody>
        </p:sp>
        <p:sp>
          <p:nvSpPr>
            <p:cNvPr id="54" name="Line 59"/>
            <p:cNvSpPr>
              <a:spLocks noChangeShapeType="1"/>
            </p:cNvSpPr>
            <p:nvPr/>
          </p:nvSpPr>
          <p:spPr bwMode="auto">
            <a:xfrm>
              <a:off x="4354" y="3464"/>
              <a:ext cx="0" cy="199"/>
            </a:xfrm>
            <a:prstGeom prst="line">
              <a:avLst/>
            </a:prstGeom>
            <a:noFill/>
            <a:ln w="9525">
              <a:solidFill>
                <a:schemeClr val="tx1"/>
              </a:solidFill>
              <a:round/>
              <a:headEnd/>
              <a:tailEnd/>
            </a:ln>
          </p:spPr>
          <p:txBody>
            <a:bodyPr wrap="none" anchor="ctr"/>
            <a:lstStyle/>
            <a:p>
              <a:endParaRPr lang="zh-CN" altLang="en-US"/>
            </a:p>
          </p:txBody>
        </p:sp>
      </p:grpSp>
      <p:grpSp>
        <p:nvGrpSpPr>
          <p:cNvPr id="55" name="Group 163"/>
          <p:cNvGrpSpPr>
            <a:grpSpLocks/>
          </p:cNvGrpSpPr>
          <p:nvPr/>
        </p:nvGrpSpPr>
        <p:grpSpPr bwMode="auto">
          <a:xfrm>
            <a:off x="5791200" y="3132138"/>
            <a:ext cx="395288" cy="693737"/>
            <a:chOff x="3648" y="1973"/>
            <a:chExt cx="249" cy="437"/>
          </a:xfrm>
        </p:grpSpPr>
        <p:sp>
          <p:nvSpPr>
            <p:cNvPr id="56" name="Text Box 62"/>
            <p:cNvSpPr txBox="1">
              <a:spLocks noChangeArrowheads="1"/>
            </p:cNvSpPr>
            <p:nvPr/>
          </p:nvSpPr>
          <p:spPr bwMode="auto">
            <a:xfrm>
              <a:off x="3648" y="2160"/>
              <a:ext cx="249" cy="250"/>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id</a:t>
              </a:r>
            </a:p>
          </p:txBody>
        </p:sp>
        <p:sp>
          <p:nvSpPr>
            <p:cNvPr id="57" name="Line 63"/>
            <p:cNvSpPr>
              <a:spLocks noChangeShapeType="1"/>
            </p:cNvSpPr>
            <p:nvPr/>
          </p:nvSpPr>
          <p:spPr bwMode="auto">
            <a:xfrm>
              <a:off x="3767" y="1973"/>
              <a:ext cx="0" cy="227"/>
            </a:xfrm>
            <a:prstGeom prst="line">
              <a:avLst/>
            </a:prstGeom>
            <a:noFill/>
            <a:ln w="9525">
              <a:solidFill>
                <a:schemeClr val="tx1"/>
              </a:solidFill>
              <a:round/>
              <a:headEnd/>
              <a:tailEnd/>
            </a:ln>
          </p:spPr>
          <p:txBody>
            <a:bodyPr wrap="none" anchor="ctr"/>
            <a:lstStyle/>
            <a:p>
              <a:endParaRPr lang="zh-CN" altLang="en-US"/>
            </a:p>
          </p:txBody>
        </p:sp>
      </p:grpSp>
      <p:sp>
        <p:nvSpPr>
          <p:cNvPr id="58" name="Text Box 64"/>
          <p:cNvSpPr txBox="1">
            <a:spLocks noChangeArrowheads="1"/>
          </p:cNvSpPr>
          <p:nvPr/>
        </p:nvSpPr>
        <p:spPr bwMode="auto">
          <a:xfrm>
            <a:off x="5830888" y="2771775"/>
            <a:ext cx="339725" cy="396875"/>
          </a:xfrm>
          <a:prstGeom prst="rect">
            <a:avLst/>
          </a:prstGeom>
          <a:noFill/>
          <a:ln w="9525">
            <a:noFill/>
            <a:miter lim="800000"/>
            <a:headEnd/>
            <a:tailEnd/>
          </a:ln>
        </p:spPr>
        <p:txBody>
          <a:bodyPr wrap="none" anchor="ctr">
            <a:spAutoFit/>
          </a:bodyPr>
          <a:lstStyle/>
          <a:p>
            <a:pPr algn="ctr"/>
            <a:r>
              <a:rPr lang="en-US" altLang="zh-CN" sz="2000">
                <a:latin typeface="Times New Roman" pitchFamily="18" charset="0"/>
                <a:ea typeface="宋体" pitchFamily="2" charset="-122"/>
              </a:rPr>
              <a:t>F</a:t>
            </a:r>
          </a:p>
        </p:txBody>
      </p:sp>
      <p:sp>
        <p:nvSpPr>
          <p:cNvPr id="59" name="Text Box 66"/>
          <p:cNvSpPr txBox="1">
            <a:spLocks noChangeArrowheads="1"/>
          </p:cNvSpPr>
          <p:nvPr/>
        </p:nvSpPr>
        <p:spPr bwMode="auto">
          <a:xfrm>
            <a:off x="6926263" y="2771775"/>
            <a:ext cx="368300" cy="396875"/>
          </a:xfrm>
          <a:prstGeom prst="rect">
            <a:avLst/>
          </a:prstGeom>
          <a:noFill/>
          <a:ln w="9525">
            <a:noFill/>
            <a:miter lim="800000"/>
            <a:headEnd/>
            <a:tailEnd/>
          </a:ln>
        </p:spPr>
        <p:txBody>
          <a:bodyPr wrap="none" anchor="ctr">
            <a:spAutoFit/>
          </a:bodyPr>
          <a:lstStyle/>
          <a:p>
            <a:pPr algn="ctr"/>
            <a:r>
              <a:rPr lang="en-US" altLang="zh-CN" sz="2000">
                <a:latin typeface="Times New Roman" pitchFamily="18" charset="0"/>
                <a:ea typeface="宋体" pitchFamily="2" charset="-122"/>
              </a:rPr>
              <a:t>N</a:t>
            </a:r>
          </a:p>
        </p:txBody>
      </p:sp>
      <p:grpSp>
        <p:nvGrpSpPr>
          <p:cNvPr id="60" name="Group 67"/>
          <p:cNvGrpSpPr>
            <a:grpSpLocks/>
          </p:cNvGrpSpPr>
          <p:nvPr/>
        </p:nvGrpSpPr>
        <p:grpSpPr bwMode="auto">
          <a:xfrm>
            <a:off x="6972300" y="3132138"/>
            <a:ext cx="384175" cy="654050"/>
            <a:chOff x="4269" y="3464"/>
            <a:chExt cx="242" cy="412"/>
          </a:xfrm>
        </p:grpSpPr>
        <p:sp>
          <p:nvSpPr>
            <p:cNvPr id="61" name="Text Box 68"/>
            <p:cNvSpPr txBox="1">
              <a:spLocks noChangeArrowheads="1"/>
            </p:cNvSpPr>
            <p:nvPr/>
          </p:nvSpPr>
          <p:spPr bwMode="auto">
            <a:xfrm>
              <a:off x="4269" y="3549"/>
              <a:ext cx="242" cy="327"/>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sym typeface="Symbol" pitchFamily="18" charset="2"/>
                </a:rPr>
                <a:t></a:t>
              </a:r>
              <a:r>
                <a:rPr lang="en-US" altLang="zh-CN" sz="2800">
                  <a:latin typeface="Times New Roman" pitchFamily="18" charset="0"/>
                  <a:ea typeface="宋体" pitchFamily="2" charset="-122"/>
                </a:rPr>
                <a:t> </a:t>
              </a:r>
              <a:endParaRPr lang="en-US" altLang="zh-CN" sz="2000">
                <a:latin typeface="Times New Roman" pitchFamily="18" charset="0"/>
                <a:ea typeface="宋体" pitchFamily="2" charset="-122"/>
              </a:endParaRPr>
            </a:p>
          </p:txBody>
        </p:sp>
        <p:sp>
          <p:nvSpPr>
            <p:cNvPr id="62" name="Line 69"/>
            <p:cNvSpPr>
              <a:spLocks noChangeShapeType="1"/>
            </p:cNvSpPr>
            <p:nvPr/>
          </p:nvSpPr>
          <p:spPr bwMode="auto">
            <a:xfrm>
              <a:off x="4354" y="3464"/>
              <a:ext cx="0" cy="199"/>
            </a:xfrm>
            <a:prstGeom prst="line">
              <a:avLst/>
            </a:prstGeom>
            <a:noFill/>
            <a:ln w="9525">
              <a:solidFill>
                <a:schemeClr val="tx1"/>
              </a:solidFill>
              <a:round/>
              <a:headEnd/>
              <a:tailEnd/>
            </a:ln>
          </p:spPr>
          <p:txBody>
            <a:bodyPr wrap="none" anchor="ctr"/>
            <a:lstStyle/>
            <a:p>
              <a:endParaRPr lang="zh-CN" altLang="en-US"/>
            </a:p>
          </p:txBody>
        </p:sp>
      </p:grpSp>
      <p:sp>
        <p:nvSpPr>
          <p:cNvPr id="63" name="Text Box 71"/>
          <p:cNvSpPr txBox="1">
            <a:spLocks noChangeArrowheads="1"/>
          </p:cNvSpPr>
          <p:nvPr/>
        </p:nvSpPr>
        <p:spPr bwMode="auto">
          <a:xfrm>
            <a:off x="3079750" y="2636838"/>
            <a:ext cx="376238" cy="396875"/>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 </a:t>
            </a:r>
            <a:r>
              <a:rPr lang="en-US" altLang="zh-CN" sz="2000">
                <a:latin typeface="宋体" pitchFamily="2" charset="-122"/>
                <a:ea typeface="宋体" pitchFamily="2" charset="-122"/>
              </a:rPr>
              <a:t>*</a:t>
            </a:r>
            <a:endParaRPr lang="en-US" altLang="zh-CN" sz="2000">
              <a:latin typeface="Times New Roman" pitchFamily="18" charset="0"/>
              <a:ea typeface="宋体" pitchFamily="2" charset="-122"/>
            </a:endParaRPr>
          </a:p>
        </p:txBody>
      </p:sp>
      <p:grpSp>
        <p:nvGrpSpPr>
          <p:cNvPr id="64" name="Group 73"/>
          <p:cNvGrpSpPr>
            <a:grpSpLocks/>
          </p:cNvGrpSpPr>
          <p:nvPr/>
        </p:nvGrpSpPr>
        <p:grpSpPr bwMode="auto">
          <a:xfrm>
            <a:off x="3351213" y="2187575"/>
            <a:ext cx="1600200" cy="533400"/>
            <a:chOff x="3312" y="1680"/>
            <a:chExt cx="1008" cy="336"/>
          </a:xfrm>
        </p:grpSpPr>
        <p:sp>
          <p:nvSpPr>
            <p:cNvPr id="65" name="Line 74"/>
            <p:cNvSpPr>
              <a:spLocks noChangeShapeType="1"/>
            </p:cNvSpPr>
            <p:nvPr/>
          </p:nvSpPr>
          <p:spPr bwMode="auto">
            <a:xfrm flipH="1">
              <a:off x="3312" y="1680"/>
              <a:ext cx="192" cy="336"/>
            </a:xfrm>
            <a:prstGeom prst="line">
              <a:avLst/>
            </a:prstGeom>
            <a:noFill/>
            <a:ln w="9525">
              <a:solidFill>
                <a:schemeClr val="tx1"/>
              </a:solidFill>
              <a:round/>
              <a:headEnd/>
              <a:tailEnd/>
            </a:ln>
          </p:spPr>
          <p:txBody>
            <a:bodyPr wrap="none" anchor="ctr"/>
            <a:lstStyle/>
            <a:p>
              <a:endParaRPr lang="zh-CN" altLang="en-US"/>
            </a:p>
          </p:txBody>
        </p:sp>
        <p:sp>
          <p:nvSpPr>
            <p:cNvPr id="66" name="Line 75"/>
            <p:cNvSpPr>
              <a:spLocks noChangeShapeType="1"/>
            </p:cNvSpPr>
            <p:nvPr/>
          </p:nvSpPr>
          <p:spPr bwMode="auto">
            <a:xfrm>
              <a:off x="3504" y="1680"/>
              <a:ext cx="816" cy="336"/>
            </a:xfrm>
            <a:prstGeom prst="line">
              <a:avLst/>
            </a:prstGeom>
            <a:noFill/>
            <a:ln w="9525">
              <a:solidFill>
                <a:schemeClr val="tx1"/>
              </a:solidFill>
              <a:round/>
              <a:headEnd/>
              <a:tailEnd/>
            </a:ln>
          </p:spPr>
          <p:txBody>
            <a:bodyPr wrap="none" anchor="ctr"/>
            <a:lstStyle/>
            <a:p>
              <a:endParaRPr lang="zh-CN" altLang="en-US"/>
            </a:p>
          </p:txBody>
        </p:sp>
        <p:sp>
          <p:nvSpPr>
            <p:cNvPr id="67" name="Line 76"/>
            <p:cNvSpPr>
              <a:spLocks noChangeShapeType="1"/>
            </p:cNvSpPr>
            <p:nvPr/>
          </p:nvSpPr>
          <p:spPr bwMode="auto">
            <a:xfrm>
              <a:off x="3504" y="1680"/>
              <a:ext cx="0" cy="336"/>
            </a:xfrm>
            <a:prstGeom prst="line">
              <a:avLst/>
            </a:prstGeom>
            <a:noFill/>
            <a:ln w="9525">
              <a:solidFill>
                <a:schemeClr val="tx1"/>
              </a:solidFill>
              <a:round/>
              <a:headEnd/>
              <a:tailEnd/>
            </a:ln>
          </p:spPr>
          <p:txBody>
            <a:bodyPr wrap="none" anchor="ctr"/>
            <a:lstStyle/>
            <a:p>
              <a:endParaRPr lang="zh-CN" altLang="en-US"/>
            </a:p>
          </p:txBody>
        </p:sp>
      </p:grpSp>
      <p:grpSp>
        <p:nvGrpSpPr>
          <p:cNvPr id="68" name="Group 77"/>
          <p:cNvGrpSpPr>
            <a:grpSpLocks/>
          </p:cNvGrpSpPr>
          <p:nvPr/>
        </p:nvGrpSpPr>
        <p:grpSpPr bwMode="auto">
          <a:xfrm>
            <a:off x="4876800" y="3048000"/>
            <a:ext cx="384175" cy="654050"/>
            <a:chOff x="4269" y="3464"/>
            <a:chExt cx="242" cy="412"/>
          </a:xfrm>
        </p:grpSpPr>
        <p:sp>
          <p:nvSpPr>
            <p:cNvPr id="69" name="Text Box 78"/>
            <p:cNvSpPr txBox="1">
              <a:spLocks noChangeArrowheads="1"/>
            </p:cNvSpPr>
            <p:nvPr/>
          </p:nvSpPr>
          <p:spPr bwMode="auto">
            <a:xfrm>
              <a:off x="4269" y="3549"/>
              <a:ext cx="242" cy="327"/>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sym typeface="Symbol" pitchFamily="18" charset="2"/>
                </a:rPr>
                <a:t></a:t>
              </a:r>
              <a:r>
                <a:rPr lang="en-US" altLang="zh-CN" sz="2800">
                  <a:latin typeface="Times New Roman" pitchFamily="18" charset="0"/>
                  <a:ea typeface="宋体" pitchFamily="2" charset="-122"/>
                </a:rPr>
                <a:t> </a:t>
              </a:r>
              <a:endParaRPr lang="en-US" altLang="zh-CN" sz="2000">
                <a:latin typeface="Times New Roman" pitchFamily="18" charset="0"/>
                <a:ea typeface="宋体" pitchFamily="2" charset="-122"/>
              </a:endParaRPr>
            </a:p>
          </p:txBody>
        </p:sp>
        <p:sp>
          <p:nvSpPr>
            <p:cNvPr id="70" name="Line 79"/>
            <p:cNvSpPr>
              <a:spLocks noChangeShapeType="1"/>
            </p:cNvSpPr>
            <p:nvPr/>
          </p:nvSpPr>
          <p:spPr bwMode="auto">
            <a:xfrm>
              <a:off x="4354" y="3464"/>
              <a:ext cx="0" cy="199"/>
            </a:xfrm>
            <a:prstGeom prst="line">
              <a:avLst/>
            </a:prstGeom>
            <a:noFill/>
            <a:ln w="9525">
              <a:solidFill>
                <a:schemeClr val="tx1"/>
              </a:solidFill>
              <a:round/>
              <a:headEnd/>
              <a:tailEnd/>
            </a:ln>
          </p:spPr>
          <p:txBody>
            <a:bodyPr wrap="none" anchor="ctr"/>
            <a:lstStyle/>
            <a:p>
              <a:endParaRPr lang="zh-CN" altLang="en-US"/>
            </a:p>
          </p:txBody>
        </p:sp>
      </p:grpSp>
      <p:sp>
        <p:nvSpPr>
          <p:cNvPr id="71" name="Text Box 83"/>
          <p:cNvSpPr txBox="1">
            <a:spLocks noChangeArrowheads="1"/>
          </p:cNvSpPr>
          <p:nvPr/>
        </p:nvSpPr>
        <p:spPr bwMode="auto">
          <a:xfrm>
            <a:off x="2209800" y="2514600"/>
            <a:ext cx="395288" cy="396875"/>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id</a:t>
            </a:r>
          </a:p>
        </p:txBody>
      </p:sp>
      <p:sp>
        <p:nvSpPr>
          <p:cNvPr id="72" name="Line 84"/>
          <p:cNvSpPr>
            <a:spLocks noChangeShapeType="1"/>
          </p:cNvSpPr>
          <p:nvPr/>
        </p:nvSpPr>
        <p:spPr bwMode="auto">
          <a:xfrm>
            <a:off x="2425700" y="2187575"/>
            <a:ext cx="0" cy="360363"/>
          </a:xfrm>
          <a:prstGeom prst="line">
            <a:avLst/>
          </a:prstGeom>
          <a:noFill/>
          <a:ln w="9525">
            <a:solidFill>
              <a:schemeClr val="tx1"/>
            </a:solidFill>
            <a:round/>
            <a:headEnd/>
            <a:tailEnd/>
          </a:ln>
        </p:spPr>
        <p:txBody>
          <a:bodyPr wrap="none" anchor="ctr"/>
          <a:lstStyle/>
          <a:p>
            <a:endParaRPr lang="zh-CN" altLang="en-US"/>
          </a:p>
        </p:txBody>
      </p:sp>
      <p:sp>
        <p:nvSpPr>
          <p:cNvPr id="73" name="Text Box 85"/>
          <p:cNvSpPr txBox="1">
            <a:spLocks noChangeArrowheads="1"/>
          </p:cNvSpPr>
          <p:nvPr/>
        </p:nvSpPr>
        <p:spPr bwMode="auto">
          <a:xfrm>
            <a:off x="2276475" y="1827213"/>
            <a:ext cx="339725" cy="396875"/>
          </a:xfrm>
          <a:prstGeom prst="rect">
            <a:avLst/>
          </a:prstGeom>
          <a:noFill/>
          <a:ln w="9525">
            <a:noFill/>
            <a:miter lim="800000"/>
            <a:headEnd/>
            <a:tailEnd/>
          </a:ln>
        </p:spPr>
        <p:txBody>
          <a:bodyPr wrap="none" anchor="ctr">
            <a:spAutoFit/>
          </a:bodyPr>
          <a:lstStyle/>
          <a:p>
            <a:pPr algn="ctr"/>
            <a:r>
              <a:rPr lang="en-US" altLang="zh-CN" sz="2000">
                <a:latin typeface="Times New Roman" pitchFamily="18" charset="0"/>
                <a:ea typeface="宋体" pitchFamily="2" charset="-122"/>
              </a:rPr>
              <a:t>F</a:t>
            </a:r>
          </a:p>
        </p:txBody>
      </p:sp>
      <p:sp>
        <p:nvSpPr>
          <p:cNvPr id="74" name="Text Box 87"/>
          <p:cNvSpPr txBox="1">
            <a:spLocks noChangeArrowheads="1"/>
          </p:cNvSpPr>
          <p:nvPr/>
        </p:nvSpPr>
        <p:spPr bwMode="auto">
          <a:xfrm>
            <a:off x="6257925" y="1108075"/>
            <a:ext cx="423863" cy="396875"/>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M</a:t>
            </a:r>
          </a:p>
        </p:txBody>
      </p:sp>
      <p:sp>
        <p:nvSpPr>
          <p:cNvPr id="75" name="Text Box 88"/>
          <p:cNvSpPr txBox="1">
            <a:spLocks noChangeArrowheads="1"/>
          </p:cNvSpPr>
          <p:nvPr/>
        </p:nvSpPr>
        <p:spPr bwMode="auto">
          <a:xfrm>
            <a:off x="5781675" y="2016125"/>
            <a:ext cx="455613" cy="396875"/>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 + </a:t>
            </a:r>
          </a:p>
        </p:txBody>
      </p:sp>
      <p:grpSp>
        <p:nvGrpSpPr>
          <p:cNvPr id="76" name="Group 156"/>
          <p:cNvGrpSpPr>
            <a:grpSpLocks/>
          </p:cNvGrpSpPr>
          <p:nvPr/>
        </p:nvGrpSpPr>
        <p:grpSpPr bwMode="auto">
          <a:xfrm>
            <a:off x="6143625" y="1498600"/>
            <a:ext cx="1600200" cy="533400"/>
            <a:chOff x="3870" y="944"/>
            <a:chExt cx="1008" cy="336"/>
          </a:xfrm>
        </p:grpSpPr>
        <p:sp>
          <p:nvSpPr>
            <p:cNvPr id="77" name="Line 90"/>
            <p:cNvSpPr>
              <a:spLocks noChangeShapeType="1"/>
            </p:cNvSpPr>
            <p:nvPr/>
          </p:nvSpPr>
          <p:spPr bwMode="auto">
            <a:xfrm flipH="1">
              <a:off x="3870" y="944"/>
              <a:ext cx="192" cy="336"/>
            </a:xfrm>
            <a:prstGeom prst="line">
              <a:avLst/>
            </a:prstGeom>
            <a:noFill/>
            <a:ln w="9525">
              <a:solidFill>
                <a:schemeClr val="tx1"/>
              </a:solidFill>
              <a:round/>
              <a:headEnd/>
              <a:tailEnd/>
            </a:ln>
          </p:spPr>
          <p:txBody>
            <a:bodyPr wrap="none" anchor="ctr"/>
            <a:lstStyle/>
            <a:p>
              <a:endParaRPr lang="zh-CN" altLang="en-US"/>
            </a:p>
          </p:txBody>
        </p:sp>
        <p:sp>
          <p:nvSpPr>
            <p:cNvPr id="78" name="Line 91"/>
            <p:cNvSpPr>
              <a:spLocks noChangeShapeType="1"/>
            </p:cNvSpPr>
            <p:nvPr/>
          </p:nvSpPr>
          <p:spPr bwMode="auto">
            <a:xfrm>
              <a:off x="4062" y="944"/>
              <a:ext cx="816" cy="336"/>
            </a:xfrm>
            <a:prstGeom prst="line">
              <a:avLst/>
            </a:prstGeom>
            <a:noFill/>
            <a:ln w="9525">
              <a:solidFill>
                <a:schemeClr val="tx1"/>
              </a:solidFill>
              <a:round/>
              <a:headEnd/>
              <a:tailEnd/>
            </a:ln>
          </p:spPr>
          <p:txBody>
            <a:bodyPr wrap="none" anchor="ctr"/>
            <a:lstStyle/>
            <a:p>
              <a:endParaRPr lang="zh-CN" altLang="en-US"/>
            </a:p>
          </p:txBody>
        </p:sp>
        <p:sp>
          <p:nvSpPr>
            <p:cNvPr id="79" name="Line 92"/>
            <p:cNvSpPr>
              <a:spLocks noChangeShapeType="1"/>
            </p:cNvSpPr>
            <p:nvPr/>
          </p:nvSpPr>
          <p:spPr bwMode="auto">
            <a:xfrm>
              <a:off x="4062" y="944"/>
              <a:ext cx="0" cy="336"/>
            </a:xfrm>
            <a:prstGeom prst="line">
              <a:avLst/>
            </a:prstGeom>
            <a:noFill/>
            <a:ln w="9525">
              <a:solidFill>
                <a:schemeClr val="tx1"/>
              </a:solidFill>
              <a:round/>
              <a:headEnd/>
              <a:tailEnd/>
            </a:ln>
          </p:spPr>
          <p:txBody>
            <a:bodyPr wrap="none" anchor="ctr"/>
            <a:lstStyle/>
            <a:p>
              <a:endParaRPr lang="zh-CN" altLang="en-US"/>
            </a:p>
          </p:txBody>
        </p:sp>
      </p:grpSp>
      <p:grpSp>
        <p:nvGrpSpPr>
          <p:cNvPr id="80" name="Group 95"/>
          <p:cNvGrpSpPr>
            <a:grpSpLocks/>
          </p:cNvGrpSpPr>
          <p:nvPr/>
        </p:nvGrpSpPr>
        <p:grpSpPr bwMode="auto">
          <a:xfrm>
            <a:off x="2990850" y="660400"/>
            <a:ext cx="3419475" cy="457200"/>
            <a:chOff x="2736" y="1152"/>
            <a:chExt cx="672" cy="384"/>
          </a:xfrm>
        </p:grpSpPr>
        <p:sp>
          <p:nvSpPr>
            <p:cNvPr id="81" name="Line 96"/>
            <p:cNvSpPr>
              <a:spLocks noChangeShapeType="1"/>
            </p:cNvSpPr>
            <p:nvPr/>
          </p:nvSpPr>
          <p:spPr bwMode="auto">
            <a:xfrm flipH="1">
              <a:off x="2736" y="1152"/>
              <a:ext cx="336" cy="384"/>
            </a:xfrm>
            <a:prstGeom prst="line">
              <a:avLst/>
            </a:prstGeom>
            <a:noFill/>
            <a:ln w="9525">
              <a:solidFill>
                <a:schemeClr val="tx1"/>
              </a:solidFill>
              <a:round/>
              <a:headEnd/>
              <a:tailEnd/>
            </a:ln>
          </p:spPr>
          <p:txBody>
            <a:bodyPr wrap="none" anchor="ctr"/>
            <a:lstStyle/>
            <a:p>
              <a:endParaRPr lang="zh-CN" altLang="en-US"/>
            </a:p>
          </p:txBody>
        </p:sp>
        <p:sp>
          <p:nvSpPr>
            <p:cNvPr id="82" name="Line 97"/>
            <p:cNvSpPr>
              <a:spLocks noChangeShapeType="1"/>
            </p:cNvSpPr>
            <p:nvPr/>
          </p:nvSpPr>
          <p:spPr bwMode="auto">
            <a:xfrm>
              <a:off x="3072" y="1152"/>
              <a:ext cx="336" cy="384"/>
            </a:xfrm>
            <a:prstGeom prst="line">
              <a:avLst/>
            </a:prstGeom>
            <a:noFill/>
            <a:ln w="9525">
              <a:solidFill>
                <a:schemeClr val="tx1"/>
              </a:solidFill>
              <a:round/>
              <a:headEnd/>
              <a:tailEnd/>
            </a:ln>
          </p:spPr>
          <p:txBody>
            <a:bodyPr wrap="none" anchor="ctr"/>
            <a:lstStyle/>
            <a:p>
              <a:endParaRPr lang="zh-CN" altLang="en-US"/>
            </a:p>
          </p:txBody>
        </p:sp>
      </p:grpSp>
      <p:sp>
        <p:nvSpPr>
          <p:cNvPr id="83" name="Text Box 99"/>
          <p:cNvSpPr txBox="1">
            <a:spLocks noChangeArrowheads="1"/>
          </p:cNvSpPr>
          <p:nvPr/>
        </p:nvSpPr>
        <p:spPr bwMode="auto">
          <a:xfrm>
            <a:off x="4572000" y="304800"/>
            <a:ext cx="354013" cy="396875"/>
          </a:xfrm>
          <a:prstGeom prst="rect">
            <a:avLst/>
          </a:prstGeom>
          <a:noFill/>
          <a:ln w="9525">
            <a:noFill/>
            <a:miter lim="800000"/>
            <a:headEnd/>
            <a:tailEnd/>
          </a:ln>
        </p:spPr>
        <p:txBody>
          <a:bodyPr wrap="none" anchor="ctr">
            <a:spAutoFit/>
          </a:bodyPr>
          <a:lstStyle/>
          <a:p>
            <a:pPr algn="ctr"/>
            <a:r>
              <a:rPr lang="en-US" altLang="zh-CN" sz="2000">
                <a:latin typeface="Times New Roman" pitchFamily="18" charset="0"/>
                <a:ea typeface="宋体" pitchFamily="2" charset="-122"/>
              </a:rPr>
              <a:t>E</a:t>
            </a:r>
          </a:p>
        </p:txBody>
      </p:sp>
      <p:grpSp>
        <p:nvGrpSpPr>
          <p:cNvPr id="84" name="Group 155"/>
          <p:cNvGrpSpPr>
            <a:grpSpLocks/>
          </p:cNvGrpSpPr>
          <p:nvPr/>
        </p:nvGrpSpPr>
        <p:grpSpPr bwMode="auto">
          <a:xfrm>
            <a:off x="2451100" y="1422400"/>
            <a:ext cx="1214438" cy="450850"/>
            <a:chOff x="1544" y="896"/>
            <a:chExt cx="765" cy="284"/>
          </a:xfrm>
        </p:grpSpPr>
        <p:sp>
          <p:nvSpPr>
            <p:cNvPr id="85" name="Line 103"/>
            <p:cNvSpPr>
              <a:spLocks noChangeShapeType="1"/>
            </p:cNvSpPr>
            <p:nvPr/>
          </p:nvSpPr>
          <p:spPr bwMode="auto">
            <a:xfrm flipH="1">
              <a:off x="1544" y="896"/>
              <a:ext cx="309" cy="280"/>
            </a:xfrm>
            <a:prstGeom prst="line">
              <a:avLst/>
            </a:prstGeom>
            <a:noFill/>
            <a:ln w="9525">
              <a:solidFill>
                <a:schemeClr val="tx1"/>
              </a:solidFill>
              <a:round/>
              <a:headEnd/>
              <a:tailEnd/>
            </a:ln>
          </p:spPr>
          <p:txBody>
            <a:bodyPr wrap="none" anchor="ctr"/>
            <a:lstStyle/>
            <a:p>
              <a:endParaRPr lang="zh-CN" altLang="en-US"/>
            </a:p>
          </p:txBody>
        </p:sp>
        <p:sp>
          <p:nvSpPr>
            <p:cNvPr id="86" name="Line 104"/>
            <p:cNvSpPr>
              <a:spLocks noChangeShapeType="1"/>
            </p:cNvSpPr>
            <p:nvPr/>
          </p:nvSpPr>
          <p:spPr bwMode="auto">
            <a:xfrm>
              <a:off x="1853" y="896"/>
              <a:ext cx="456" cy="284"/>
            </a:xfrm>
            <a:prstGeom prst="line">
              <a:avLst/>
            </a:prstGeom>
            <a:noFill/>
            <a:ln w="9525">
              <a:solidFill>
                <a:schemeClr val="tx1"/>
              </a:solidFill>
              <a:round/>
              <a:headEnd/>
              <a:tailEnd/>
            </a:ln>
          </p:spPr>
          <p:txBody>
            <a:bodyPr wrap="none" anchor="ctr"/>
            <a:lstStyle/>
            <a:p>
              <a:endParaRPr lang="zh-CN" altLang="en-US"/>
            </a:p>
          </p:txBody>
        </p:sp>
      </p:grpSp>
      <p:sp>
        <p:nvSpPr>
          <p:cNvPr id="87" name="Text Box 105"/>
          <p:cNvSpPr txBox="1">
            <a:spLocks noChangeArrowheads="1"/>
          </p:cNvSpPr>
          <p:nvPr/>
        </p:nvSpPr>
        <p:spPr bwMode="auto">
          <a:xfrm>
            <a:off x="2771775" y="1062038"/>
            <a:ext cx="354013" cy="396875"/>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T</a:t>
            </a:r>
          </a:p>
        </p:txBody>
      </p:sp>
      <p:grpSp>
        <p:nvGrpSpPr>
          <p:cNvPr id="88" name="Group 106"/>
          <p:cNvGrpSpPr>
            <a:grpSpLocks/>
          </p:cNvGrpSpPr>
          <p:nvPr/>
        </p:nvGrpSpPr>
        <p:grpSpPr bwMode="auto">
          <a:xfrm>
            <a:off x="3260725" y="2997200"/>
            <a:ext cx="677863" cy="690563"/>
            <a:chOff x="3207" y="2925"/>
            <a:chExt cx="427" cy="435"/>
          </a:xfrm>
        </p:grpSpPr>
        <p:sp>
          <p:nvSpPr>
            <p:cNvPr id="89" name="Text Box 107"/>
            <p:cNvSpPr txBox="1">
              <a:spLocks noChangeArrowheads="1"/>
            </p:cNvSpPr>
            <p:nvPr/>
          </p:nvSpPr>
          <p:spPr bwMode="auto">
            <a:xfrm>
              <a:off x="3207" y="3110"/>
              <a:ext cx="427" cy="250"/>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num</a:t>
              </a:r>
            </a:p>
          </p:txBody>
        </p:sp>
        <p:sp>
          <p:nvSpPr>
            <p:cNvPr id="90" name="Line 108"/>
            <p:cNvSpPr>
              <a:spLocks noChangeShapeType="1"/>
            </p:cNvSpPr>
            <p:nvPr/>
          </p:nvSpPr>
          <p:spPr bwMode="auto">
            <a:xfrm>
              <a:off x="3447" y="2925"/>
              <a:ext cx="0" cy="227"/>
            </a:xfrm>
            <a:prstGeom prst="line">
              <a:avLst/>
            </a:prstGeom>
            <a:noFill/>
            <a:ln w="9525">
              <a:solidFill>
                <a:schemeClr val="tx1"/>
              </a:solidFill>
              <a:round/>
              <a:headEnd/>
              <a:tailEnd/>
            </a:ln>
          </p:spPr>
          <p:txBody>
            <a:bodyPr wrap="none" anchor="ctr"/>
            <a:lstStyle/>
            <a:p>
              <a:endParaRPr lang="zh-CN" altLang="en-US"/>
            </a:p>
          </p:txBody>
        </p:sp>
      </p:grpSp>
      <p:sp>
        <p:nvSpPr>
          <p:cNvPr id="91" name="Text Box 109"/>
          <p:cNvSpPr txBox="1">
            <a:spLocks noChangeArrowheads="1"/>
          </p:cNvSpPr>
          <p:nvPr/>
        </p:nvSpPr>
        <p:spPr bwMode="auto">
          <a:xfrm>
            <a:off x="2414588" y="1828800"/>
            <a:ext cx="727075" cy="396875"/>
          </a:xfrm>
          <a:prstGeom prst="rect">
            <a:avLst/>
          </a:prstGeom>
          <a:noFill/>
          <a:ln w="9525">
            <a:noFill/>
            <a:miter lim="800000"/>
            <a:headEnd/>
            <a:tailEnd/>
          </a:ln>
        </p:spPr>
        <p:txBody>
          <a:bodyPr wrap="none" anchor="ctr">
            <a:spAutoFit/>
          </a:bodyPr>
          <a:lstStyle/>
          <a:p>
            <a:pPr algn="ctr"/>
            <a:r>
              <a:rPr lang="en-US" altLang="zh-CN" sz="2000">
                <a:solidFill>
                  <a:srgbClr val="0000FF"/>
                </a:solidFill>
                <a:latin typeface="Times New Roman" pitchFamily="18" charset="0"/>
                <a:ea typeface="宋体" pitchFamily="2" charset="-122"/>
              </a:rPr>
              <a:t>.nptr</a:t>
            </a:r>
          </a:p>
        </p:txBody>
      </p:sp>
      <p:sp>
        <p:nvSpPr>
          <p:cNvPr id="92" name="Text Box 111"/>
          <p:cNvSpPr txBox="1">
            <a:spLocks noChangeArrowheads="1"/>
          </p:cNvSpPr>
          <p:nvPr/>
        </p:nvSpPr>
        <p:spPr bwMode="auto">
          <a:xfrm>
            <a:off x="4572000" y="2590800"/>
            <a:ext cx="330200"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i</a:t>
            </a:r>
          </a:p>
        </p:txBody>
      </p:sp>
      <p:sp>
        <p:nvSpPr>
          <p:cNvPr id="93" name="Text Box 113"/>
          <p:cNvSpPr txBox="1">
            <a:spLocks noChangeArrowheads="1"/>
          </p:cNvSpPr>
          <p:nvPr/>
        </p:nvSpPr>
        <p:spPr bwMode="auto">
          <a:xfrm>
            <a:off x="3505200" y="2667000"/>
            <a:ext cx="946150" cy="396875"/>
          </a:xfrm>
          <a:prstGeom prst="rect">
            <a:avLst/>
          </a:prstGeom>
          <a:noFill/>
          <a:ln w="9525">
            <a:noFill/>
            <a:miter lim="800000"/>
            <a:headEnd/>
            <a:tailEnd/>
          </a:ln>
        </p:spPr>
        <p:txBody>
          <a:bodyPr anchor="ctr">
            <a:spAutoFit/>
          </a:bodyPr>
          <a:lstStyle/>
          <a:p>
            <a:pPr algn="ctr"/>
            <a:r>
              <a:rPr lang="en-US" altLang="zh-CN" sz="2000">
                <a:solidFill>
                  <a:srgbClr val="0000FF"/>
                </a:solidFill>
                <a:latin typeface="Times New Roman" pitchFamily="18" charset="0"/>
                <a:ea typeface="宋体" pitchFamily="2" charset="-122"/>
              </a:rPr>
              <a:t>. </a:t>
            </a:r>
            <a:r>
              <a:rPr lang="en-US" altLang="zh-CN" sz="1800">
                <a:solidFill>
                  <a:srgbClr val="0000FF"/>
                </a:solidFill>
                <a:latin typeface="Times New Roman" pitchFamily="18" charset="0"/>
                <a:ea typeface="宋体" pitchFamily="2" charset="-122"/>
              </a:rPr>
              <a:t>nptr</a:t>
            </a:r>
          </a:p>
        </p:txBody>
      </p:sp>
      <p:sp>
        <p:nvSpPr>
          <p:cNvPr id="94" name="Text Box 114"/>
          <p:cNvSpPr txBox="1">
            <a:spLocks noChangeArrowheads="1"/>
          </p:cNvSpPr>
          <p:nvPr/>
        </p:nvSpPr>
        <p:spPr bwMode="auto">
          <a:xfrm>
            <a:off x="5943600" y="2743200"/>
            <a:ext cx="815975"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nptr</a:t>
            </a:r>
          </a:p>
        </p:txBody>
      </p:sp>
      <p:sp>
        <p:nvSpPr>
          <p:cNvPr id="95" name="Text Box 116"/>
          <p:cNvSpPr txBox="1">
            <a:spLocks noChangeArrowheads="1"/>
          </p:cNvSpPr>
          <p:nvPr/>
        </p:nvSpPr>
        <p:spPr bwMode="auto">
          <a:xfrm>
            <a:off x="6635750" y="2727325"/>
            <a:ext cx="330200"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i</a:t>
            </a:r>
          </a:p>
        </p:txBody>
      </p:sp>
      <p:sp>
        <p:nvSpPr>
          <p:cNvPr id="96" name="Arc 117"/>
          <p:cNvSpPr>
            <a:spLocks/>
          </p:cNvSpPr>
          <p:nvPr/>
        </p:nvSpPr>
        <p:spPr bwMode="auto">
          <a:xfrm flipH="1" flipV="1">
            <a:off x="6275388" y="2682875"/>
            <a:ext cx="404812" cy="134938"/>
          </a:xfrm>
          <a:custGeom>
            <a:avLst/>
            <a:gdLst>
              <a:gd name="T0" fmla="*/ 2147483647 w 43179"/>
              <a:gd name="T1" fmla="*/ 2147483647 h 21600"/>
              <a:gd name="T2" fmla="*/ 0 w 43179"/>
              <a:gd name="T3" fmla="*/ 2147483647 h 21600"/>
              <a:gd name="T4" fmla="*/ 2147483647 w 43179"/>
              <a:gd name="T5" fmla="*/ 0 h 21600"/>
              <a:gd name="T6" fmla="*/ 0 60000 65536"/>
              <a:gd name="T7" fmla="*/ 0 60000 65536"/>
              <a:gd name="T8" fmla="*/ 0 60000 65536"/>
              <a:gd name="T9" fmla="*/ 0 w 43179"/>
              <a:gd name="T10" fmla="*/ 0 h 21600"/>
              <a:gd name="T11" fmla="*/ 43179 w 43179"/>
              <a:gd name="T12" fmla="*/ 21600 h 21600"/>
            </a:gdLst>
            <a:ahLst/>
            <a:cxnLst>
              <a:cxn ang="T6">
                <a:pos x="T0" y="T1"/>
              </a:cxn>
              <a:cxn ang="T7">
                <a:pos x="T2" y="T3"/>
              </a:cxn>
              <a:cxn ang="T8">
                <a:pos x="T4" y="T5"/>
              </a:cxn>
            </a:cxnLst>
            <a:rect l="T9" t="T10" r="T11" b="T12"/>
            <a:pathLst>
              <a:path w="43179" h="21600" fill="none" extrusionOk="0">
                <a:moveTo>
                  <a:pt x="43178" y="375"/>
                </a:moveTo>
                <a:cubicBezTo>
                  <a:pt x="42973" y="12156"/>
                  <a:pt x="33364" y="21599"/>
                  <a:pt x="21582" y="21600"/>
                </a:cubicBezTo>
                <a:cubicBezTo>
                  <a:pt x="9993" y="21600"/>
                  <a:pt x="469" y="12454"/>
                  <a:pt x="-1" y="875"/>
                </a:cubicBezTo>
              </a:path>
              <a:path w="43179" h="21600" stroke="0" extrusionOk="0">
                <a:moveTo>
                  <a:pt x="43178" y="375"/>
                </a:moveTo>
                <a:cubicBezTo>
                  <a:pt x="42973" y="12156"/>
                  <a:pt x="33364" y="21599"/>
                  <a:pt x="21582" y="21600"/>
                </a:cubicBezTo>
                <a:cubicBezTo>
                  <a:pt x="9993" y="21600"/>
                  <a:pt x="469" y="12454"/>
                  <a:pt x="-1" y="875"/>
                </a:cubicBezTo>
                <a:lnTo>
                  <a:pt x="21582" y="0"/>
                </a:lnTo>
                <a:close/>
              </a:path>
            </a:pathLst>
          </a:custGeom>
          <a:noFill/>
          <a:ln w="9525">
            <a:solidFill>
              <a:srgbClr val="FF3300"/>
            </a:solidFill>
            <a:round/>
            <a:headEnd/>
            <a:tailEnd type="triangle" w="med" len="med"/>
          </a:ln>
        </p:spPr>
        <p:txBody>
          <a:bodyPr rot="10800000" wrap="none" anchor="ctr"/>
          <a:lstStyle/>
          <a:p>
            <a:endParaRPr lang="zh-CN" altLang="en-US"/>
          </a:p>
        </p:txBody>
      </p:sp>
      <p:sp>
        <p:nvSpPr>
          <p:cNvPr id="97" name="Text Box 118"/>
          <p:cNvSpPr txBox="1">
            <a:spLocks noChangeArrowheads="1"/>
          </p:cNvSpPr>
          <p:nvPr/>
        </p:nvSpPr>
        <p:spPr bwMode="auto">
          <a:xfrm>
            <a:off x="7265988" y="2720975"/>
            <a:ext cx="358775"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a:t>
            </a:r>
          </a:p>
        </p:txBody>
      </p:sp>
      <p:sp>
        <p:nvSpPr>
          <p:cNvPr id="98" name="Line 120"/>
          <p:cNvSpPr>
            <a:spLocks noChangeShapeType="1"/>
          </p:cNvSpPr>
          <p:nvPr/>
        </p:nvSpPr>
        <p:spPr bwMode="auto">
          <a:xfrm>
            <a:off x="3395663" y="2232025"/>
            <a:ext cx="1328737" cy="511175"/>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99" name="Arc 121"/>
          <p:cNvSpPr>
            <a:spLocks/>
          </p:cNvSpPr>
          <p:nvPr/>
        </p:nvSpPr>
        <p:spPr bwMode="auto">
          <a:xfrm flipH="1">
            <a:off x="3924300" y="2952750"/>
            <a:ext cx="647700" cy="269875"/>
          </a:xfrm>
          <a:custGeom>
            <a:avLst/>
            <a:gdLst>
              <a:gd name="T0" fmla="*/ 2147483647 w 40307"/>
              <a:gd name="T1" fmla="*/ 2147483647 h 21600"/>
              <a:gd name="T2" fmla="*/ 0 w 40307"/>
              <a:gd name="T3" fmla="*/ 2147483647 h 21600"/>
              <a:gd name="T4" fmla="*/ 2147483647 w 40307"/>
              <a:gd name="T5" fmla="*/ 0 h 21600"/>
              <a:gd name="T6" fmla="*/ 0 60000 65536"/>
              <a:gd name="T7" fmla="*/ 0 60000 65536"/>
              <a:gd name="T8" fmla="*/ 0 60000 65536"/>
              <a:gd name="T9" fmla="*/ 0 w 40307"/>
              <a:gd name="T10" fmla="*/ 0 h 21600"/>
              <a:gd name="T11" fmla="*/ 40307 w 40307"/>
              <a:gd name="T12" fmla="*/ 21600 h 21600"/>
            </a:gdLst>
            <a:ahLst/>
            <a:cxnLst>
              <a:cxn ang="T6">
                <a:pos x="T0" y="T1"/>
              </a:cxn>
              <a:cxn ang="T7">
                <a:pos x="T2" y="T3"/>
              </a:cxn>
              <a:cxn ang="T8">
                <a:pos x="T4" y="T5"/>
              </a:cxn>
            </a:cxnLst>
            <a:rect l="T9" t="T10" r="T11" b="T12"/>
            <a:pathLst>
              <a:path w="40307" h="21600" fill="none" extrusionOk="0">
                <a:moveTo>
                  <a:pt x="40306" y="10651"/>
                </a:moveTo>
                <a:cubicBezTo>
                  <a:pt x="36471" y="17418"/>
                  <a:pt x="29293" y="21599"/>
                  <a:pt x="21516" y="21600"/>
                </a:cubicBezTo>
                <a:cubicBezTo>
                  <a:pt x="10323" y="21600"/>
                  <a:pt x="985" y="13050"/>
                  <a:pt x="-1" y="1902"/>
                </a:cubicBezTo>
              </a:path>
              <a:path w="40307" h="21600" stroke="0" extrusionOk="0">
                <a:moveTo>
                  <a:pt x="40306" y="10651"/>
                </a:moveTo>
                <a:cubicBezTo>
                  <a:pt x="36471" y="17418"/>
                  <a:pt x="29293" y="21599"/>
                  <a:pt x="21516" y="21600"/>
                </a:cubicBezTo>
                <a:cubicBezTo>
                  <a:pt x="10323" y="21600"/>
                  <a:pt x="985" y="13050"/>
                  <a:pt x="-1" y="1902"/>
                </a:cubicBezTo>
                <a:lnTo>
                  <a:pt x="21516" y="0"/>
                </a:lnTo>
                <a:close/>
              </a:path>
            </a:pathLst>
          </a:custGeom>
          <a:noFill/>
          <a:ln w="28575">
            <a:solidFill>
              <a:srgbClr val="FF3300"/>
            </a:solidFill>
            <a:round/>
            <a:headEnd/>
            <a:tailEnd type="triangle" w="med" len="med"/>
          </a:ln>
        </p:spPr>
        <p:txBody>
          <a:bodyPr wrap="none" anchor="ctr"/>
          <a:lstStyle/>
          <a:p>
            <a:endParaRPr lang="zh-CN" altLang="en-US"/>
          </a:p>
        </p:txBody>
      </p:sp>
      <p:sp>
        <p:nvSpPr>
          <p:cNvPr id="100" name="Arc 122"/>
          <p:cNvSpPr>
            <a:spLocks/>
          </p:cNvSpPr>
          <p:nvPr/>
        </p:nvSpPr>
        <p:spPr bwMode="auto">
          <a:xfrm flipH="1">
            <a:off x="6858000" y="3124200"/>
            <a:ext cx="587375" cy="188913"/>
          </a:xfrm>
          <a:custGeom>
            <a:avLst/>
            <a:gdLst>
              <a:gd name="T0" fmla="*/ 2147483647 w 43179"/>
              <a:gd name="T1" fmla="*/ 2147483647 h 21600"/>
              <a:gd name="T2" fmla="*/ 0 w 43179"/>
              <a:gd name="T3" fmla="*/ 2147483647 h 21600"/>
              <a:gd name="T4" fmla="*/ 2147483647 w 43179"/>
              <a:gd name="T5" fmla="*/ 0 h 21600"/>
              <a:gd name="T6" fmla="*/ 0 60000 65536"/>
              <a:gd name="T7" fmla="*/ 0 60000 65536"/>
              <a:gd name="T8" fmla="*/ 0 60000 65536"/>
              <a:gd name="T9" fmla="*/ 0 w 43179"/>
              <a:gd name="T10" fmla="*/ 0 h 21600"/>
              <a:gd name="T11" fmla="*/ 43179 w 43179"/>
              <a:gd name="T12" fmla="*/ 21600 h 21600"/>
            </a:gdLst>
            <a:ahLst/>
            <a:cxnLst>
              <a:cxn ang="T6">
                <a:pos x="T0" y="T1"/>
              </a:cxn>
              <a:cxn ang="T7">
                <a:pos x="T2" y="T3"/>
              </a:cxn>
              <a:cxn ang="T8">
                <a:pos x="T4" y="T5"/>
              </a:cxn>
            </a:cxnLst>
            <a:rect l="T9" t="T10" r="T11" b="T12"/>
            <a:pathLst>
              <a:path w="43179" h="21600" fill="none" extrusionOk="0">
                <a:moveTo>
                  <a:pt x="43178" y="375"/>
                </a:moveTo>
                <a:cubicBezTo>
                  <a:pt x="42973" y="12156"/>
                  <a:pt x="33364" y="21599"/>
                  <a:pt x="21582" y="21600"/>
                </a:cubicBezTo>
                <a:cubicBezTo>
                  <a:pt x="9993" y="21600"/>
                  <a:pt x="469" y="12454"/>
                  <a:pt x="-1" y="875"/>
                </a:cubicBezTo>
              </a:path>
              <a:path w="43179" h="21600" stroke="0" extrusionOk="0">
                <a:moveTo>
                  <a:pt x="43178" y="375"/>
                </a:moveTo>
                <a:cubicBezTo>
                  <a:pt x="42973" y="12156"/>
                  <a:pt x="33364" y="21599"/>
                  <a:pt x="21582" y="21600"/>
                </a:cubicBezTo>
                <a:cubicBezTo>
                  <a:pt x="9993" y="21600"/>
                  <a:pt x="469" y="12454"/>
                  <a:pt x="-1" y="875"/>
                </a:cubicBezTo>
                <a:lnTo>
                  <a:pt x="21582" y="0"/>
                </a:lnTo>
                <a:close/>
              </a:path>
            </a:pathLst>
          </a:custGeom>
          <a:noFill/>
          <a:ln w="9525">
            <a:solidFill>
              <a:srgbClr val="FF3300"/>
            </a:solidFill>
            <a:round/>
            <a:headEnd/>
            <a:tailEnd type="triangle" w="med" len="med"/>
          </a:ln>
        </p:spPr>
        <p:txBody>
          <a:bodyPr wrap="none" anchor="ctr"/>
          <a:lstStyle/>
          <a:p>
            <a:endParaRPr lang="zh-CN" altLang="en-US"/>
          </a:p>
        </p:txBody>
      </p:sp>
      <p:sp>
        <p:nvSpPr>
          <p:cNvPr id="101" name="Arc 123"/>
          <p:cNvSpPr>
            <a:spLocks/>
          </p:cNvSpPr>
          <p:nvPr/>
        </p:nvSpPr>
        <p:spPr bwMode="auto">
          <a:xfrm flipH="1">
            <a:off x="4725988" y="2925763"/>
            <a:ext cx="533400" cy="252412"/>
          </a:xfrm>
          <a:custGeom>
            <a:avLst/>
            <a:gdLst>
              <a:gd name="T0" fmla="*/ 2147483647 w 43197"/>
              <a:gd name="T1" fmla="*/ 2147483647 h 26450"/>
              <a:gd name="T2" fmla="*/ 2147483647 w 43197"/>
              <a:gd name="T3" fmla="*/ 0 h 26450"/>
              <a:gd name="T4" fmla="*/ 2147483647 w 43197"/>
              <a:gd name="T5" fmla="*/ 2147483647 h 26450"/>
              <a:gd name="T6" fmla="*/ 0 60000 65536"/>
              <a:gd name="T7" fmla="*/ 0 60000 65536"/>
              <a:gd name="T8" fmla="*/ 0 60000 65536"/>
              <a:gd name="T9" fmla="*/ 0 w 43197"/>
              <a:gd name="T10" fmla="*/ 0 h 26450"/>
              <a:gd name="T11" fmla="*/ 43197 w 43197"/>
              <a:gd name="T12" fmla="*/ 26450 h 26450"/>
            </a:gdLst>
            <a:ahLst/>
            <a:cxnLst>
              <a:cxn ang="T6">
                <a:pos x="T0" y="T1"/>
              </a:cxn>
              <a:cxn ang="T7">
                <a:pos x="T2" y="T3"/>
              </a:cxn>
              <a:cxn ang="T8">
                <a:pos x="T4" y="T5"/>
              </a:cxn>
            </a:cxnLst>
            <a:rect l="T9" t="T10" r="T11" b="T12"/>
            <a:pathLst>
              <a:path w="43197" h="26450" fill="none" extrusionOk="0">
                <a:moveTo>
                  <a:pt x="43196" y="5225"/>
                </a:moveTo>
                <a:cubicBezTo>
                  <a:pt x="42991" y="17006"/>
                  <a:pt x="33382" y="26449"/>
                  <a:pt x="21600" y="26450"/>
                </a:cubicBezTo>
                <a:cubicBezTo>
                  <a:pt x="9670" y="26450"/>
                  <a:pt x="0" y="16779"/>
                  <a:pt x="0" y="4850"/>
                </a:cubicBezTo>
                <a:cubicBezTo>
                  <a:pt x="-1" y="3217"/>
                  <a:pt x="185" y="1590"/>
                  <a:pt x="551" y="-1"/>
                </a:cubicBezTo>
              </a:path>
              <a:path w="43197" h="26450" stroke="0" extrusionOk="0">
                <a:moveTo>
                  <a:pt x="43196" y="5225"/>
                </a:moveTo>
                <a:cubicBezTo>
                  <a:pt x="42991" y="17006"/>
                  <a:pt x="33382" y="26449"/>
                  <a:pt x="21600" y="26450"/>
                </a:cubicBezTo>
                <a:cubicBezTo>
                  <a:pt x="9670" y="26450"/>
                  <a:pt x="0" y="16779"/>
                  <a:pt x="0" y="4850"/>
                </a:cubicBezTo>
                <a:cubicBezTo>
                  <a:pt x="-1" y="3217"/>
                  <a:pt x="185" y="1590"/>
                  <a:pt x="551" y="-1"/>
                </a:cubicBezTo>
                <a:lnTo>
                  <a:pt x="21600" y="4850"/>
                </a:lnTo>
                <a:close/>
              </a:path>
            </a:pathLst>
          </a:custGeom>
          <a:noFill/>
          <a:ln w="9525">
            <a:solidFill>
              <a:srgbClr val="FF3300"/>
            </a:solidFill>
            <a:round/>
            <a:headEnd/>
            <a:tailEnd type="triangle" w="med" len="med"/>
          </a:ln>
        </p:spPr>
        <p:txBody>
          <a:bodyPr wrap="none" anchor="ctr"/>
          <a:lstStyle/>
          <a:p>
            <a:endParaRPr lang="zh-CN" altLang="en-US"/>
          </a:p>
        </p:txBody>
      </p:sp>
      <p:sp>
        <p:nvSpPr>
          <p:cNvPr id="102" name="Text Box 124"/>
          <p:cNvSpPr txBox="1">
            <a:spLocks noChangeArrowheads="1"/>
          </p:cNvSpPr>
          <p:nvPr/>
        </p:nvSpPr>
        <p:spPr bwMode="auto">
          <a:xfrm>
            <a:off x="5105400" y="2590800"/>
            <a:ext cx="358775"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a:t>
            </a:r>
          </a:p>
        </p:txBody>
      </p:sp>
      <p:sp>
        <p:nvSpPr>
          <p:cNvPr id="103" name="Text Box 125"/>
          <p:cNvSpPr txBox="1">
            <a:spLocks noChangeArrowheads="1"/>
          </p:cNvSpPr>
          <p:nvPr/>
        </p:nvSpPr>
        <p:spPr bwMode="auto">
          <a:xfrm>
            <a:off x="3176588" y="1763713"/>
            <a:ext cx="330200"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i</a:t>
            </a:r>
          </a:p>
        </p:txBody>
      </p:sp>
      <p:sp>
        <p:nvSpPr>
          <p:cNvPr id="104" name="Arc 126"/>
          <p:cNvSpPr>
            <a:spLocks/>
          </p:cNvSpPr>
          <p:nvPr/>
        </p:nvSpPr>
        <p:spPr bwMode="auto">
          <a:xfrm flipH="1" flipV="1">
            <a:off x="2819400" y="1828800"/>
            <a:ext cx="495300" cy="134938"/>
          </a:xfrm>
          <a:custGeom>
            <a:avLst/>
            <a:gdLst>
              <a:gd name="T0" fmla="*/ 2147483647 w 43179"/>
              <a:gd name="T1" fmla="*/ 2147483647 h 21600"/>
              <a:gd name="T2" fmla="*/ 0 w 43179"/>
              <a:gd name="T3" fmla="*/ 2147483647 h 21600"/>
              <a:gd name="T4" fmla="*/ 2147483647 w 43179"/>
              <a:gd name="T5" fmla="*/ 0 h 21600"/>
              <a:gd name="T6" fmla="*/ 0 60000 65536"/>
              <a:gd name="T7" fmla="*/ 0 60000 65536"/>
              <a:gd name="T8" fmla="*/ 0 60000 65536"/>
              <a:gd name="T9" fmla="*/ 0 w 43179"/>
              <a:gd name="T10" fmla="*/ 0 h 21600"/>
              <a:gd name="T11" fmla="*/ 43179 w 43179"/>
              <a:gd name="T12" fmla="*/ 21600 h 21600"/>
            </a:gdLst>
            <a:ahLst/>
            <a:cxnLst>
              <a:cxn ang="T6">
                <a:pos x="T0" y="T1"/>
              </a:cxn>
              <a:cxn ang="T7">
                <a:pos x="T2" y="T3"/>
              </a:cxn>
              <a:cxn ang="T8">
                <a:pos x="T4" y="T5"/>
              </a:cxn>
            </a:cxnLst>
            <a:rect l="T9" t="T10" r="T11" b="T12"/>
            <a:pathLst>
              <a:path w="43179" h="21600" fill="none" extrusionOk="0">
                <a:moveTo>
                  <a:pt x="43178" y="375"/>
                </a:moveTo>
                <a:cubicBezTo>
                  <a:pt x="42973" y="12156"/>
                  <a:pt x="33364" y="21599"/>
                  <a:pt x="21582" y="21600"/>
                </a:cubicBezTo>
                <a:cubicBezTo>
                  <a:pt x="9993" y="21600"/>
                  <a:pt x="469" y="12454"/>
                  <a:pt x="-1" y="875"/>
                </a:cubicBezTo>
              </a:path>
              <a:path w="43179" h="21600" stroke="0" extrusionOk="0">
                <a:moveTo>
                  <a:pt x="43178" y="375"/>
                </a:moveTo>
                <a:cubicBezTo>
                  <a:pt x="42973" y="12156"/>
                  <a:pt x="33364" y="21599"/>
                  <a:pt x="21582" y="21600"/>
                </a:cubicBezTo>
                <a:cubicBezTo>
                  <a:pt x="9993" y="21600"/>
                  <a:pt x="469" y="12454"/>
                  <a:pt x="-1" y="875"/>
                </a:cubicBezTo>
                <a:lnTo>
                  <a:pt x="21582" y="0"/>
                </a:lnTo>
                <a:close/>
              </a:path>
            </a:pathLst>
          </a:custGeom>
          <a:noFill/>
          <a:ln w="9525">
            <a:solidFill>
              <a:srgbClr val="FF3300"/>
            </a:solidFill>
            <a:round/>
            <a:headEnd/>
            <a:tailEnd type="triangle" w="med" len="med"/>
          </a:ln>
        </p:spPr>
        <p:txBody>
          <a:bodyPr rot="10800000" wrap="none" anchor="ctr"/>
          <a:lstStyle/>
          <a:p>
            <a:endParaRPr lang="zh-CN" altLang="en-US"/>
          </a:p>
        </p:txBody>
      </p:sp>
      <p:sp>
        <p:nvSpPr>
          <p:cNvPr id="105" name="Text Box 127"/>
          <p:cNvSpPr txBox="1">
            <a:spLocks noChangeArrowheads="1"/>
          </p:cNvSpPr>
          <p:nvPr/>
        </p:nvSpPr>
        <p:spPr bwMode="auto">
          <a:xfrm>
            <a:off x="3916363" y="1774825"/>
            <a:ext cx="358775"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a:t>
            </a:r>
          </a:p>
        </p:txBody>
      </p:sp>
      <p:sp>
        <p:nvSpPr>
          <p:cNvPr id="106" name="Line 128"/>
          <p:cNvSpPr>
            <a:spLocks noChangeShapeType="1"/>
          </p:cNvSpPr>
          <p:nvPr/>
        </p:nvSpPr>
        <p:spPr bwMode="auto">
          <a:xfrm flipH="1" flipV="1">
            <a:off x="4160838" y="2232025"/>
            <a:ext cx="1079500" cy="450850"/>
          </a:xfrm>
          <a:prstGeom prst="line">
            <a:avLst/>
          </a:prstGeom>
          <a:noFill/>
          <a:ln w="9525">
            <a:solidFill>
              <a:srgbClr val="FF3300"/>
            </a:solidFill>
            <a:round/>
            <a:headEnd/>
            <a:tailEnd type="triangle" w="med" len="med"/>
          </a:ln>
        </p:spPr>
        <p:txBody>
          <a:bodyPr/>
          <a:lstStyle/>
          <a:p>
            <a:endParaRPr lang="zh-CN" altLang="en-US"/>
          </a:p>
        </p:txBody>
      </p:sp>
      <p:sp>
        <p:nvSpPr>
          <p:cNvPr id="107" name="Text Box 129"/>
          <p:cNvSpPr txBox="1">
            <a:spLocks noChangeArrowheads="1"/>
          </p:cNvSpPr>
          <p:nvPr/>
        </p:nvSpPr>
        <p:spPr bwMode="auto">
          <a:xfrm>
            <a:off x="3048000" y="1066800"/>
            <a:ext cx="739775"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nptr</a:t>
            </a:r>
          </a:p>
        </p:txBody>
      </p:sp>
      <p:sp>
        <p:nvSpPr>
          <p:cNvPr id="108" name="Line 130"/>
          <p:cNvSpPr>
            <a:spLocks noChangeShapeType="1"/>
          </p:cNvSpPr>
          <p:nvPr/>
        </p:nvSpPr>
        <p:spPr bwMode="auto">
          <a:xfrm flipH="1" flipV="1">
            <a:off x="3357563" y="1493838"/>
            <a:ext cx="584200" cy="404812"/>
          </a:xfrm>
          <a:prstGeom prst="line">
            <a:avLst/>
          </a:prstGeom>
          <a:noFill/>
          <a:ln w="9525">
            <a:solidFill>
              <a:srgbClr val="FF3300"/>
            </a:solidFill>
            <a:round/>
            <a:headEnd/>
            <a:tailEnd type="triangle" w="med" len="med"/>
          </a:ln>
        </p:spPr>
        <p:txBody>
          <a:bodyPr/>
          <a:lstStyle/>
          <a:p>
            <a:endParaRPr lang="zh-CN" altLang="en-US"/>
          </a:p>
        </p:txBody>
      </p:sp>
      <p:sp>
        <p:nvSpPr>
          <p:cNvPr id="109" name="Text Box 131"/>
          <p:cNvSpPr txBox="1">
            <a:spLocks noChangeArrowheads="1"/>
          </p:cNvSpPr>
          <p:nvPr/>
        </p:nvSpPr>
        <p:spPr bwMode="auto">
          <a:xfrm>
            <a:off x="5943600" y="1066800"/>
            <a:ext cx="330200"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i</a:t>
            </a:r>
          </a:p>
        </p:txBody>
      </p:sp>
      <p:sp>
        <p:nvSpPr>
          <p:cNvPr id="110" name="Line 132"/>
          <p:cNvSpPr>
            <a:spLocks noChangeShapeType="1"/>
          </p:cNvSpPr>
          <p:nvPr/>
        </p:nvSpPr>
        <p:spPr bwMode="auto">
          <a:xfrm flipV="1">
            <a:off x="3886200" y="1295400"/>
            <a:ext cx="2133600" cy="0"/>
          </a:xfrm>
          <a:prstGeom prst="line">
            <a:avLst/>
          </a:prstGeom>
          <a:noFill/>
          <a:ln w="9525">
            <a:solidFill>
              <a:srgbClr val="FF3300"/>
            </a:solidFill>
            <a:round/>
            <a:headEnd/>
            <a:tailEnd type="triangle" w="med" len="med"/>
          </a:ln>
        </p:spPr>
        <p:txBody>
          <a:bodyPr/>
          <a:lstStyle/>
          <a:p>
            <a:endParaRPr lang="zh-CN" altLang="en-US"/>
          </a:p>
        </p:txBody>
      </p:sp>
      <p:sp>
        <p:nvSpPr>
          <p:cNvPr id="111" name="Text Box 133"/>
          <p:cNvSpPr txBox="1">
            <a:spLocks noChangeArrowheads="1"/>
          </p:cNvSpPr>
          <p:nvPr/>
        </p:nvSpPr>
        <p:spPr bwMode="auto">
          <a:xfrm>
            <a:off x="6462713" y="1943100"/>
            <a:ext cx="739775"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nptr</a:t>
            </a:r>
          </a:p>
        </p:txBody>
      </p:sp>
      <p:sp>
        <p:nvSpPr>
          <p:cNvPr id="112" name="Line 134"/>
          <p:cNvSpPr>
            <a:spLocks noChangeShapeType="1"/>
          </p:cNvSpPr>
          <p:nvPr/>
        </p:nvSpPr>
        <p:spPr bwMode="auto">
          <a:xfrm flipH="1" flipV="1">
            <a:off x="6781800" y="2362200"/>
            <a:ext cx="542925" cy="455613"/>
          </a:xfrm>
          <a:prstGeom prst="line">
            <a:avLst/>
          </a:prstGeom>
          <a:noFill/>
          <a:ln w="9525">
            <a:solidFill>
              <a:srgbClr val="FF3300"/>
            </a:solidFill>
            <a:round/>
            <a:headEnd/>
            <a:tailEnd type="triangle" w="med" len="med"/>
          </a:ln>
        </p:spPr>
        <p:txBody>
          <a:bodyPr/>
          <a:lstStyle/>
          <a:p>
            <a:endParaRPr lang="zh-CN" altLang="en-US"/>
          </a:p>
        </p:txBody>
      </p:sp>
      <p:sp>
        <p:nvSpPr>
          <p:cNvPr id="113" name="Text Box 135"/>
          <p:cNvSpPr txBox="1">
            <a:spLocks noChangeArrowheads="1"/>
          </p:cNvSpPr>
          <p:nvPr/>
        </p:nvSpPr>
        <p:spPr bwMode="auto">
          <a:xfrm>
            <a:off x="7362825" y="1943100"/>
            <a:ext cx="330200"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i</a:t>
            </a:r>
          </a:p>
        </p:txBody>
      </p:sp>
      <p:sp>
        <p:nvSpPr>
          <p:cNvPr id="114" name="Line 137"/>
          <p:cNvSpPr>
            <a:spLocks noChangeShapeType="1"/>
          </p:cNvSpPr>
          <p:nvPr/>
        </p:nvSpPr>
        <p:spPr bwMode="auto">
          <a:xfrm>
            <a:off x="6172200" y="1447800"/>
            <a:ext cx="1295400" cy="685800"/>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115" name="Arc 138"/>
          <p:cNvSpPr>
            <a:spLocks/>
          </p:cNvSpPr>
          <p:nvPr/>
        </p:nvSpPr>
        <p:spPr bwMode="auto">
          <a:xfrm flipH="1">
            <a:off x="6934200" y="2278063"/>
            <a:ext cx="533400" cy="269875"/>
          </a:xfrm>
          <a:custGeom>
            <a:avLst/>
            <a:gdLst>
              <a:gd name="T0" fmla="*/ 2147483647 w 42377"/>
              <a:gd name="T1" fmla="*/ 2147483647 h 21600"/>
              <a:gd name="T2" fmla="*/ 0 w 42377"/>
              <a:gd name="T3" fmla="*/ 2147483647 h 21600"/>
              <a:gd name="T4" fmla="*/ 2147483647 w 42377"/>
              <a:gd name="T5" fmla="*/ 0 h 21600"/>
              <a:gd name="T6" fmla="*/ 0 60000 65536"/>
              <a:gd name="T7" fmla="*/ 0 60000 65536"/>
              <a:gd name="T8" fmla="*/ 0 60000 65536"/>
              <a:gd name="T9" fmla="*/ 0 w 42377"/>
              <a:gd name="T10" fmla="*/ 0 h 21600"/>
              <a:gd name="T11" fmla="*/ 42377 w 42377"/>
              <a:gd name="T12" fmla="*/ 21600 h 21600"/>
            </a:gdLst>
            <a:ahLst/>
            <a:cxnLst>
              <a:cxn ang="T6">
                <a:pos x="T0" y="T1"/>
              </a:cxn>
              <a:cxn ang="T7">
                <a:pos x="T2" y="T3"/>
              </a:cxn>
              <a:cxn ang="T8">
                <a:pos x="T4" y="T5"/>
              </a:cxn>
            </a:cxnLst>
            <a:rect l="T9" t="T10" r="T11" b="T12"/>
            <a:pathLst>
              <a:path w="42377" h="21600" fill="none" extrusionOk="0">
                <a:moveTo>
                  <a:pt x="42377" y="5852"/>
                </a:moveTo>
                <a:cubicBezTo>
                  <a:pt x="39755" y="15165"/>
                  <a:pt x="31260" y="21599"/>
                  <a:pt x="21585" y="21600"/>
                </a:cubicBezTo>
                <a:cubicBezTo>
                  <a:pt x="9964" y="21600"/>
                  <a:pt x="426" y="12405"/>
                  <a:pt x="-1" y="793"/>
                </a:cubicBezTo>
              </a:path>
              <a:path w="42377" h="21600" stroke="0" extrusionOk="0">
                <a:moveTo>
                  <a:pt x="42377" y="5852"/>
                </a:moveTo>
                <a:cubicBezTo>
                  <a:pt x="39755" y="15165"/>
                  <a:pt x="31260" y="21599"/>
                  <a:pt x="21585" y="21600"/>
                </a:cubicBezTo>
                <a:cubicBezTo>
                  <a:pt x="9964" y="21600"/>
                  <a:pt x="426" y="12405"/>
                  <a:pt x="-1" y="793"/>
                </a:cubicBezTo>
                <a:lnTo>
                  <a:pt x="21585" y="0"/>
                </a:lnTo>
                <a:close/>
              </a:path>
            </a:pathLst>
          </a:custGeom>
          <a:noFill/>
          <a:ln w="28575">
            <a:solidFill>
              <a:srgbClr val="FF3300"/>
            </a:solidFill>
            <a:round/>
            <a:headEnd/>
            <a:tailEnd type="triangle" w="med" len="med"/>
          </a:ln>
        </p:spPr>
        <p:txBody>
          <a:bodyPr wrap="none" anchor="ctr"/>
          <a:lstStyle/>
          <a:p>
            <a:endParaRPr lang="zh-CN" altLang="en-US"/>
          </a:p>
        </p:txBody>
      </p:sp>
      <p:sp>
        <p:nvSpPr>
          <p:cNvPr id="116" name="Text Box 139"/>
          <p:cNvSpPr txBox="1">
            <a:spLocks noChangeArrowheads="1"/>
          </p:cNvSpPr>
          <p:nvPr/>
        </p:nvSpPr>
        <p:spPr bwMode="auto">
          <a:xfrm>
            <a:off x="8172450" y="1943100"/>
            <a:ext cx="358775"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a:t>
            </a:r>
          </a:p>
        </p:txBody>
      </p:sp>
      <p:sp>
        <p:nvSpPr>
          <p:cNvPr id="117" name="Arc 140"/>
          <p:cNvSpPr>
            <a:spLocks/>
          </p:cNvSpPr>
          <p:nvPr/>
        </p:nvSpPr>
        <p:spPr bwMode="auto">
          <a:xfrm flipH="1">
            <a:off x="7626350" y="2373313"/>
            <a:ext cx="719138" cy="180975"/>
          </a:xfrm>
          <a:custGeom>
            <a:avLst/>
            <a:gdLst>
              <a:gd name="T0" fmla="*/ 2147483647 w 43179"/>
              <a:gd name="T1" fmla="*/ 2147483647 h 21600"/>
              <a:gd name="T2" fmla="*/ 0 w 43179"/>
              <a:gd name="T3" fmla="*/ 2147483647 h 21600"/>
              <a:gd name="T4" fmla="*/ 2147483647 w 43179"/>
              <a:gd name="T5" fmla="*/ 0 h 21600"/>
              <a:gd name="T6" fmla="*/ 0 60000 65536"/>
              <a:gd name="T7" fmla="*/ 0 60000 65536"/>
              <a:gd name="T8" fmla="*/ 0 60000 65536"/>
              <a:gd name="T9" fmla="*/ 0 w 43179"/>
              <a:gd name="T10" fmla="*/ 0 h 21600"/>
              <a:gd name="T11" fmla="*/ 43179 w 43179"/>
              <a:gd name="T12" fmla="*/ 21600 h 21600"/>
            </a:gdLst>
            <a:ahLst/>
            <a:cxnLst>
              <a:cxn ang="T6">
                <a:pos x="T0" y="T1"/>
              </a:cxn>
              <a:cxn ang="T7">
                <a:pos x="T2" y="T3"/>
              </a:cxn>
              <a:cxn ang="T8">
                <a:pos x="T4" y="T5"/>
              </a:cxn>
            </a:cxnLst>
            <a:rect l="T9" t="T10" r="T11" b="T12"/>
            <a:pathLst>
              <a:path w="43179" h="21600" fill="none" extrusionOk="0">
                <a:moveTo>
                  <a:pt x="43178" y="375"/>
                </a:moveTo>
                <a:cubicBezTo>
                  <a:pt x="42973" y="12156"/>
                  <a:pt x="33364" y="21599"/>
                  <a:pt x="21582" y="21600"/>
                </a:cubicBezTo>
                <a:cubicBezTo>
                  <a:pt x="9993" y="21600"/>
                  <a:pt x="469" y="12454"/>
                  <a:pt x="-1" y="875"/>
                </a:cubicBezTo>
              </a:path>
              <a:path w="43179" h="21600" stroke="0" extrusionOk="0">
                <a:moveTo>
                  <a:pt x="43178" y="375"/>
                </a:moveTo>
                <a:cubicBezTo>
                  <a:pt x="42973" y="12156"/>
                  <a:pt x="33364" y="21599"/>
                  <a:pt x="21582" y="21600"/>
                </a:cubicBezTo>
                <a:cubicBezTo>
                  <a:pt x="9993" y="21600"/>
                  <a:pt x="469" y="12454"/>
                  <a:pt x="-1" y="875"/>
                </a:cubicBezTo>
                <a:lnTo>
                  <a:pt x="21582" y="0"/>
                </a:lnTo>
                <a:close/>
              </a:path>
            </a:pathLst>
          </a:custGeom>
          <a:noFill/>
          <a:ln w="9525">
            <a:solidFill>
              <a:srgbClr val="FF3300"/>
            </a:solidFill>
            <a:round/>
            <a:headEnd/>
            <a:tailEnd type="triangle" w="med" len="med"/>
          </a:ln>
        </p:spPr>
        <p:txBody>
          <a:bodyPr wrap="none" anchor="ctr"/>
          <a:lstStyle/>
          <a:p>
            <a:endParaRPr lang="zh-CN" altLang="en-US"/>
          </a:p>
        </p:txBody>
      </p:sp>
      <p:sp>
        <p:nvSpPr>
          <p:cNvPr id="118" name="Text Box 141"/>
          <p:cNvSpPr txBox="1">
            <a:spLocks noChangeArrowheads="1"/>
          </p:cNvSpPr>
          <p:nvPr/>
        </p:nvSpPr>
        <p:spPr bwMode="auto">
          <a:xfrm>
            <a:off x="6743700" y="1055688"/>
            <a:ext cx="358775"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s</a:t>
            </a:r>
          </a:p>
        </p:txBody>
      </p:sp>
      <p:sp>
        <p:nvSpPr>
          <p:cNvPr id="119" name="Line 142"/>
          <p:cNvSpPr>
            <a:spLocks noChangeShapeType="1"/>
          </p:cNvSpPr>
          <p:nvPr/>
        </p:nvSpPr>
        <p:spPr bwMode="auto">
          <a:xfrm flipH="1" flipV="1">
            <a:off x="7010400" y="1447800"/>
            <a:ext cx="1295400" cy="685800"/>
          </a:xfrm>
          <a:prstGeom prst="line">
            <a:avLst/>
          </a:prstGeom>
          <a:noFill/>
          <a:ln w="9525">
            <a:solidFill>
              <a:srgbClr val="FF3300"/>
            </a:solidFill>
            <a:round/>
            <a:headEnd/>
            <a:tailEnd type="triangle" w="med" len="med"/>
          </a:ln>
        </p:spPr>
        <p:txBody>
          <a:bodyPr/>
          <a:lstStyle/>
          <a:p>
            <a:endParaRPr lang="zh-CN" altLang="en-US"/>
          </a:p>
        </p:txBody>
      </p:sp>
      <p:sp>
        <p:nvSpPr>
          <p:cNvPr id="120" name="Text Box 143"/>
          <p:cNvSpPr txBox="1">
            <a:spLocks noChangeArrowheads="1"/>
          </p:cNvSpPr>
          <p:nvPr/>
        </p:nvSpPr>
        <p:spPr bwMode="auto">
          <a:xfrm>
            <a:off x="4873625" y="252413"/>
            <a:ext cx="739775" cy="457200"/>
          </a:xfrm>
          <a:prstGeom prst="rect">
            <a:avLst/>
          </a:prstGeom>
          <a:noFill/>
          <a:ln w="9525">
            <a:noFill/>
            <a:miter lim="800000"/>
            <a:headEnd/>
            <a:tailEnd/>
          </a:ln>
        </p:spPr>
        <p:txBody>
          <a:bodyPr wrap="none" anchor="ctr">
            <a:spAutoFit/>
          </a:bodyPr>
          <a:lstStyle/>
          <a:p>
            <a:pPr algn="ctr"/>
            <a:r>
              <a:rPr lang="en-US" altLang="zh-CN">
                <a:solidFill>
                  <a:srgbClr val="0000FF"/>
                </a:solidFill>
                <a:latin typeface="Times New Roman" pitchFamily="18" charset="0"/>
                <a:ea typeface="宋体" pitchFamily="2" charset="-122"/>
              </a:rPr>
              <a:t>.</a:t>
            </a:r>
            <a:r>
              <a:rPr lang="en-US" altLang="zh-CN" sz="2000">
                <a:solidFill>
                  <a:srgbClr val="0000FF"/>
                </a:solidFill>
                <a:latin typeface="Times New Roman" pitchFamily="18" charset="0"/>
                <a:ea typeface="宋体" pitchFamily="2" charset="-122"/>
              </a:rPr>
              <a:t>nptr</a:t>
            </a:r>
          </a:p>
        </p:txBody>
      </p:sp>
      <p:sp>
        <p:nvSpPr>
          <p:cNvPr id="121" name="Line 144"/>
          <p:cNvSpPr>
            <a:spLocks noChangeShapeType="1"/>
          </p:cNvSpPr>
          <p:nvPr/>
        </p:nvSpPr>
        <p:spPr bwMode="auto">
          <a:xfrm flipH="1" flipV="1">
            <a:off x="5330825" y="657225"/>
            <a:ext cx="1527175" cy="561975"/>
          </a:xfrm>
          <a:prstGeom prst="line">
            <a:avLst/>
          </a:prstGeom>
          <a:noFill/>
          <a:ln w="9525">
            <a:solidFill>
              <a:srgbClr val="FF3300"/>
            </a:solidFill>
            <a:round/>
            <a:headEnd/>
            <a:tailEnd type="triangle" w="med" len="med"/>
          </a:ln>
        </p:spPr>
        <p:txBody>
          <a:bodyPr/>
          <a:lstStyle/>
          <a:p>
            <a:endParaRPr lang="zh-CN" altLang="en-US"/>
          </a:p>
        </p:txBody>
      </p:sp>
      <p:sp>
        <p:nvSpPr>
          <p:cNvPr id="122" name="Rectangle 145"/>
          <p:cNvSpPr>
            <a:spLocks noChangeArrowheads="1"/>
          </p:cNvSpPr>
          <p:nvPr/>
        </p:nvSpPr>
        <p:spPr bwMode="auto">
          <a:xfrm>
            <a:off x="152400" y="152400"/>
            <a:ext cx="3200400" cy="762000"/>
          </a:xfrm>
          <a:prstGeom prst="rect">
            <a:avLst/>
          </a:prstGeom>
          <a:noFill/>
          <a:ln w="9525">
            <a:noFill/>
            <a:miter lim="800000"/>
            <a:headEnd/>
            <a:tailEnd/>
          </a:ln>
        </p:spPr>
        <p:txBody>
          <a:bodyPr anchor="ctr"/>
          <a:lstStyle/>
          <a:p>
            <a:r>
              <a:rPr lang="zh-CN" altLang="en-US" dirty="0">
                <a:solidFill>
                  <a:srgbClr val="FF0000"/>
                </a:solidFill>
                <a:latin typeface="宋体" pitchFamily="2" charset="-122"/>
              </a:rPr>
              <a:t>使用继承属性构造 </a:t>
            </a:r>
            <a:r>
              <a:rPr lang="en-US" altLang="zh-CN" dirty="0">
                <a:solidFill>
                  <a:srgbClr val="FF0000"/>
                </a:solidFill>
                <a:latin typeface="宋体" pitchFamily="2" charset="-122"/>
              </a:rPr>
              <a:t>a*4+b </a:t>
            </a:r>
            <a:r>
              <a:rPr lang="zh-CN" altLang="en-US" dirty="0">
                <a:solidFill>
                  <a:srgbClr val="FF0000"/>
                </a:solidFill>
                <a:latin typeface="宋体" pitchFamily="2" charset="-122"/>
              </a:rPr>
              <a:t>的语法树</a:t>
            </a:r>
          </a:p>
        </p:txBody>
      </p:sp>
      <p:sp>
        <p:nvSpPr>
          <p:cNvPr id="123" name="Line 146"/>
          <p:cNvSpPr>
            <a:spLocks noChangeShapeType="1"/>
          </p:cNvSpPr>
          <p:nvPr/>
        </p:nvSpPr>
        <p:spPr bwMode="auto">
          <a:xfrm flipH="1">
            <a:off x="2133600" y="2209800"/>
            <a:ext cx="609600" cy="34290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24" name="Line 147"/>
          <p:cNvSpPr>
            <a:spLocks noChangeShapeType="1"/>
          </p:cNvSpPr>
          <p:nvPr/>
        </p:nvSpPr>
        <p:spPr bwMode="auto">
          <a:xfrm flipH="1">
            <a:off x="2133600" y="2209800"/>
            <a:ext cx="1219200" cy="34290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25" name="Line 148"/>
          <p:cNvSpPr>
            <a:spLocks noChangeShapeType="1"/>
          </p:cNvSpPr>
          <p:nvPr/>
        </p:nvSpPr>
        <p:spPr bwMode="auto">
          <a:xfrm flipH="1">
            <a:off x="3886200" y="3048000"/>
            <a:ext cx="0" cy="25908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26" name="Line 149"/>
          <p:cNvSpPr>
            <a:spLocks noChangeShapeType="1"/>
          </p:cNvSpPr>
          <p:nvPr/>
        </p:nvSpPr>
        <p:spPr bwMode="auto">
          <a:xfrm flipH="1">
            <a:off x="4343400" y="2971800"/>
            <a:ext cx="304800" cy="19050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27" name="Line 150"/>
          <p:cNvSpPr>
            <a:spLocks noChangeShapeType="1"/>
          </p:cNvSpPr>
          <p:nvPr/>
        </p:nvSpPr>
        <p:spPr bwMode="auto">
          <a:xfrm flipH="1">
            <a:off x="5943600" y="3200400"/>
            <a:ext cx="304800" cy="16764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28" name="Line 151"/>
          <p:cNvSpPr>
            <a:spLocks noChangeShapeType="1"/>
          </p:cNvSpPr>
          <p:nvPr/>
        </p:nvSpPr>
        <p:spPr bwMode="auto">
          <a:xfrm flipH="1">
            <a:off x="5943600" y="3124200"/>
            <a:ext cx="838200" cy="17526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29" name="Line 152"/>
          <p:cNvSpPr>
            <a:spLocks noChangeShapeType="1"/>
          </p:cNvSpPr>
          <p:nvPr/>
        </p:nvSpPr>
        <p:spPr bwMode="auto">
          <a:xfrm flipH="1">
            <a:off x="4343400" y="3048000"/>
            <a:ext cx="914400" cy="18288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30" name="Line 153"/>
          <p:cNvSpPr>
            <a:spLocks noChangeShapeType="1"/>
          </p:cNvSpPr>
          <p:nvPr/>
        </p:nvSpPr>
        <p:spPr bwMode="auto">
          <a:xfrm>
            <a:off x="7543800" y="2362200"/>
            <a:ext cx="304800" cy="16002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31" name="Line 154"/>
          <p:cNvSpPr>
            <a:spLocks noChangeShapeType="1"/>
          </p:cNvSpPr>
          <p:nvPr/>
        </p:nvSpPr>
        <p:spPr bwMode="auto">
          <a:xfrm flipH="1">
            <a:off x="7924800" y="2438400"/>
            <a:ext cx="457200" cy="15240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132" name="Text Box 159"/>
          <p:cNvSpPr txBox="1">
            <a:spLocks noChangeArrowheads="1"/>
          </p:cNvSpPr>
          <p:nvPr/>
        </p:nvSpPr>
        <p:spPr bwMode="auto">
          <a:xfrm>
            <a:off x="3429000" y="2667000"/>
            <a:ext cx="339725" cy="396875"/>
          </a:xfrm>
          <a:prstGeom prst="rect">
            <a:avLst/>
          </a:prstGeom>
          <a:noFill/>
          <a:ln w="9525">
            <a:noFill/>
            <a:miter lim="800000"/>
            <a:headEnd/>
            <a:tailEnd/>
          </a:ln>
        </p:spPr>
        <p:txBody>
          <a:bodyPr wrap="none" anchor="ctr">
            <a:spAutoFit/>
          </a:bodyPr>
          <a:lstStyle/>
          <a:p>
            <a:pPr algn="ctr"/>
            <a:r>
              <a:rPr lang="en-US" altLang="zh-CN" sz="2000">
                <a:latin typeface="Times New Roman" pitchFamily="18" charset="0"/>
                <a:ea typeface="宋体" pitchFamily="2" charset="-122"/>
              </a:rPr>
              <a:t>F</a:t>
            </a:r>
          </a:p>
        </p:txBody>
      </p:sp>
      <p:sp>
        <p:nvSpPr>
          <p:cNvPr id="133" name="Text Box 160"/>
          <p:cNvSpPr txBox="1">
            <a:spLocks noChangeArrowheads="1"/>
          </p:cNvSpPr>
          <p:nvPr/>
        </p:nvSpPr>
        <p:spPr bwMode="auto">
          <a:xfrm>
            <a:off x="4800600" y="2667000"/>
            <a:ext cx="368300" cy="396875"/>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N</a:t>
            </a:r>
          </a:p>
        </p:txBody>
      </p:sp>
      <p:sp>
        <p:nvSpPr>
          <p:cNvPr id="134" name="Text Box 161"/>
          <p:cNvSpPr txBox="1">
            <a:spLocks noChangeArrowheads="1"/>
          </p:cNvSpPr>
          <p:nvPr/>
        </p:nvSpPr>
        <p:spPr bwMode="auto">
          <a:xfrm>
            <a:off x="6248400" y="1981200"/>
            <a:ext cx="354013" cy="396875"/>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T</a:t>
            </a:r>
          </a:p>
        </p:txBody>
      </p:sp>
      <p:sp>
        <p:nvSpPr>
          <p:cNvPr id="135" name="Text Box 162"/>
          <p:cNvSpPr txBox="1">
            <a:spLocks noChangeArrowheads="1"/>
          </p:cNvSpPr>
          <p:nvPr/>
        </p:nvSpPr>
        <p:spPr bwMode="auto">
          <a:xfrm>
            <a:off x="7696200" y="1981200"/>
            <a:ext cx="423863" cy="396875"/>
          </a:xfrm>
          <a:prstGeom prst="rect">
            <a:avLst/>
          </a:prstGeom>
          <a:noFill/>
          <a:ln w="9525">
            <a:noFill/>
            <a:miter lim="800000"/>
            <a:headEnd/>
            <a:tailEnd/>
          </a:ln>
        </p:spPr>
        <p:txBody>
          <a:bodyPr wrap="none" anchor="ctr">
            <a:spAutoFit/>
          </a:bodyPr>
          <a:lstStyle/>
          <a:p>
            <a:r>
              <a:rPr lang="en-US" altLang="zh-CN" sz="2000">
                <a:latin typeface="Times New Roman" pitchFamily="18" charset="0"/>
                <a:ea typeface="宋体" pitchFamily="2" charset="-122"/>
              </a:rPr>
              <a:t>M</a:t>
            </a:r>
          </a:p>
        </p:txBody>
      </p:sp>
      <p:graphicFrame>
        <p:nvGraphicFramePr>
          <p:cNvPr id="136" name="Object 164">
            <a:hlinkClick r:id="" action="ppaction://hlinkshowjump?jump=previousslide"/>
          </p:cNvPr>
          <p:cNvGraphicFramePr>
            <a:graphicFrameLocks noChangeAspect="1"/>
          </p:cNvGraphicFramePr>
          <p:nvPr/>
        </p:nvGraphicFramePr>
        <p:xfrm>
          <a:off x="8262410" y="863714"/>
          <a:ext cx="747713" cy="495055"/>
        </p:xfrm>
        <a:graphic>
          <a:graphicData uri="http://schemas.openxmlformats.org/presentationml/2006/ole">
            <mc:AlternateContent xmlns:mc="http://schemas.openxmlformats.org/markup-compatibility/2006">
              <mc:Choice xmlns:v="urn:schemas-microsoft-com:vml" Requires="v">
                <p:oleObj spid="_x0000_s206851" name="剪辑" r:id="rId3" imgW="7002463" imgH="4060825" progId="">
                  <p:embed/>
                </p:oleObj>
              </mc:Choice>
              <mc:Fallback>
                <p:oleObj name="剪辑" r:id="rId3" imgW="7002463" imgH="4060825" progId="">
                  <p:embed/>
                  <p:pic>
                    <p:nvPicPr>
                      <p:cNvPr id="0" name="Object 1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2410" y="863714"/>
                        <a:ext cx="747713" cy="495055"/>
                      </a:xfrm>
                      <a:prstGeom prst="rect">
                        <a:avLst/>
                      </a:prstGeom>
                      <a:solidFill>
                        <a:srgbClr val="FF7C80"/>
                      </a:solidFill>
                    </p:spPr>
                  </p:pic>
                </p:oleObj>
              </mc:Fallback>
            </mc:AlternateContent>
          </a:graphicData>
        </a:graphic>
      </p:graphicFrame>
      <p:sp>
        <p:nvSpPr>
          <p:cNvPr id="137" name="Line 151"/>
          <p:cNvSpPr>
            <a:spLocks noChangeShapeType="1"/>
          </p:cNvSpPr>
          <p:nvPr/>
        </p:nvSpPr>
        <p:spPr bwMode="auto">
          <a:xfrm flipH="1">
            <a:off x="5967413" y="3159125"/>
            <a:ext cx="1439862" cy="1709738"/>
          </a:xfrm>
          <a:prstGeom prst="line">
            <a:avLst/>
          </a:prstGeom>
          <a:noFill/>
          <a:ln w="9525">
            <a:solidFill>
              <a:srgbClr val="0000FF"/>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wipe(up)">
                                      <p:cBhvr>
                                        <p:cTn id="14" dur="500"/>
                                        <p:tgtEl>
                                          <p:spTgt spid="80"/>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87"/>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up)">
                                      <p:cBhvr>
                                        <p:cTn id="25" dur="500"/>
                                        <p:tgtEl>
                                          <p:spTgt spid="84"/>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4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up)">
                                      <p:cBhvr>
                                        <p:cTn id="36" dur="500"/>
                                        <p:tgtEl>
                                          <p:spTgt spid="72"/>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7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91"/>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up)">
                                      <p:cBhvr>
                                        <p:cTn id="52" dur="500"/>
                                        <p:tgtEl>
                                          <p:spTgt spid="1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4"/>
                                        </p:tgtEl>
                                        <p:attrNameLst>
                                          <p:attrName>style.visibility</p:attrName>
                                        </p:attrNameLst>
                                      </p:cBhvr>
                                      <p:to>
                                        <p:strVal val="visible"/>
                                      </p:to>
                                    </p:set>
                                    <p:animEffect transition="in" filter="wipe(left)">
                                      <p:cBhvr>
                                        <p:cTn id="57" dur="500"/>
                                        <p:tgtEl>
                                          <p:spTgt spid="104"/>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up)">
                                      <p:cBhvr>
                                        <p:cTn id="61" dur="500"/>
                                        <p:tgtEl>
                                          <p:spTgt spid="103"/>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124"/>
                                        </p:tgtEl>
                                        <p:attrNameLst>
                                          <p:attrName>style.visibility</p:attrName>
                                        </p:attrNameLst>
                                      </p:cBhvr>
                                      <p:to>
                                        <p:strVal val="visible"/>
                                      </p:to>
                                    </p:set>
                                    <p:animEffect transition="in" filter="wipe(up)">
                                      <p:cBhvr>
                                        <p:cTn id="65" dur="500"/>
                                        <p:tgtEl>
                                          <p:spTgt spid="1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wipe(up)">
                                      <p:cBhvr>
                                        <p:cTn id="70" dur="500"/>
                                        <p:tgtEl>
                                          <p:spTgt spid="64"/>
                                        </p:tgtEl>
                                      </p:cBhvr>
                                    </p:animEffec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63"/>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499"/>
                                          </p:stCondLst>
                                        </p:cTn>
                                        <p:tgtEl>
                                          <p:spTgt spid="132"/>
                                        </p:tgtEl>
                                        <p:attrNameLst>
                                          <p:attrName>style.visibility</p:attrName>
                                        </p:attrNameLst>
                                      </p:cBhvr>
                                      <p:to>
                                        <p:strVal val="visible"/>
                                      </p:to>
                                    </p:set>
                                  </p:childTnLst>
                                </p:cTn>
                              </p:par>
                            </p:childTnLst>
                          </p:cTn>
                        </p:par>
                        <p:par>
                          <p:cTn id="77" fill="hold">
                            <p:stCondLst>
                              <p:cond delay="1500"/>
                            </p:stCondLst>
                            <p:childTnLst>
                              <p:par>
                                <p:cTn id="78" presetID="1" presetClass="entr" presetSubtype="0" fill="hold" grpId="0" nodeType="afterEffect">
                                  <p:stCondLst>
                                    <p:cond delay="0"/>
                                  </p:stCondLst>
                                  <p:childTnLst>
                                    <p:set>
                                      <p:cBhvr>
                                        <p:cTn id="79" dur="1" fill="hold">
                                          <p:stCondLst>
                                            <p:cond delay="499"/>
                                          </p:stCondLst>
                                        </p:cTn>
                                        <p:tgtEl>
                                          <p:spTgt spid="13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wipe(up)">
                                      <p:cBhvr>
                                        <p:cTn id="84" dur="500"/>
                                        <p:tgtEl>
                                          <p:spTgt spid="88"/>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anim calcmode="lin" valueType="num">
                                      <p:cBhvr additive="base">
                                        <p:cTn id="89" dur="500" fill="hold"/>
                                        <p:tgtEl>
                                          <p:spTgt spid="4"/>
                                        </p:tgtEl>
                                        <p:attrNameLst>
                                          <p:attrName>ppt_x</p:attrName>
                                        </p:attrNameLst>
                                      </p:cBhvr>
                                      <p:tavLst>
                                        <p:tav tm="0">
                                          <p:val>
                                            <p:strVal val="#ppt_x"/>
                                          </p:val>
                                        </p:tav>
                                        <p:tav tm="100000">
                                          <p:val>
                                            <p:strVal val="#ppt_x"/>
                                          </p:val>
                                        </p:tav>
                                      </p:tavLst>
                                    </p:anim>
                                    <p:anim calcmode="lin" valueType="num">
                                      <p:cBhvr additive="base">
                                        <p:cTn id="90" dur="500" fill="hold"/>
                                        <p:tgtEl>
                                          <p:spTgt spid="4"/>
                                        </p:tgtEl>
                                        <p:attrNameLst>
                                          <p:attrName>ppt_y</p:attrName>
                                        </p:attrNameLst>
                                      </p:cBhvr>
                                      <p:tavLst>
                                        <p:tav tm="0">
                                          <p:val>
                                            <p:strVal val="1+#ppt_h/2"/>
                                          </p:val>
                                        </p:tav>
                                        <p:tav tm="100000">
                                          <p:val>
                                            <p:strVal val="#ppt_y"/>
                                          </p:val>
                                        </p:tav>
                                      </p:tavLst>
                                    </p:anim>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wipe(up)">
                                      <p:cBhvr>
                                        <p:cTn id="94" dur="500"/>
                                        <p:tgtEl>
                                          <p:spTgt spid="93"/>
                                        </p:tgtEl>
                                      </p:cBhvr>
                                    </p:animEffect>
                                  </p:childTnLst>
                                </p:cTn>
                              </p:par>
                            </p:childTnLst>
                          </p:cTn>
                        </p:par>
                        <p:par>
                          <p:cTn id="95" fill="hold">
                            <p:stCondLst>
                              <p:cond delay="1000"/>
                            </p:stCondLst>
                            <p:childTnLst>
                              <p:par>
                                <p:cTn id="96" presetID="22" presetClass="entr" presetSubtype="1" fill="hold" grpId="0" nodeType="afterEffect">
                                  <p:stCondLst>
                                    <p:cond delay="0"/>
                                  </p:stCondLst>
                                  <p:childTnLst>
                                    <p:set>
                                      <p:cBhvr>
                                        <p:cTn id="97" dur="1" fill="hold">
                                          <p:stCondLst>
                                            <p:cond delay="0"/>
                                          </p:stCondLst>
                                        </p:cTn>
                                        <p:tgtEl>
                                          <p:spTgt spid="125"/>
                                        </p:tgtEl>
                                        <p:attrNameLst>
                                          <p:attrName>style.visibility</p:attrName>
                                        </p:attrNameLst>
                                      </p:cBhvr>
                                      <p:to>
                                        <p:strVal val="visible"/>
                                      </p:to>
                                    </p:set>
                                    <p:animEffect transition="in" filter="wipe(up)">
                                      <p:cBhvr>
                                        <p:cTn id="98" dur="500"/>
                                        <p:tgtEl>
                                          <p:spTgt spid="12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wipe(left)">
                                      <p:cBhvr>
                                        <p:cTn id="103" dur="500"/>
                                        <p:tgtEl>
                                          <p:spTgt spid="98"/>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wipe(left)">
                                      <p:cBhvr>
                                        <p:cTn id="107" dur="500"/>
                                        <p:tgtEl>
                                          <p:spTgt spid="99"/>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499"/>
                                          </p:stCondLst>
                                        </p:cTn>
                                        <p:tgtEl>
                                          <p:spTgt spid="92"/>
                                        </p:tgtEl>
                                        <p:attrNameLst>
                                          <p:attrName>style.visibility</p:attrName>
                                        </p:attrNameLst>
                                      </p:cBhvr>
                                      <p:to>
                                        <p:strVal val="visible"/>
                                      </p:to>
                                    </p:set>
                                  </p:childTnLst>
                                </p:cTn>
                              </p:par>
                            </p:childTnLst>
                          </p:cTn>
                        </p:par>
                        <p:par>
                          <p:cTn id="111" fill="hold">
                            <p:stCondLst>
                              <p:cond delay="1500"/>
                            </p:stCondLst>
                            <p:childTnLst>
                              <p:par>
                                <p:cTn id="112" presetID="2" presetClass="entr" presetSubtype="4" fill="hold" nodeType="afterEffect">
                                  <p:stCondLst>
                                    <p:cond delay="0"/>
                                  </p:stCondLst>
                                  <p:childTnLst>
                                    <p:set>
                                      <p:cBhvr>
                                        <p:cTn id="113" dur="1" fill="hold">
                                          <p:stCondLst>
                                            <p:cond delay="0"/>
                                          </p:stCondLst>
                                        </p:cTn>
                                        <p:tgtEl>
                                          <p:spTgt spid="16"/>
                                        </p:tgtEl>
                                        <p:attrNameLst>
                                          <p:attrName>style.visibility</p:attrName>
                                        </p:attrNameLst>
                                      </p:cBhvr>
                                      <p:to>
                                        <p:strVal val="visible"/>
                                      </p:to>
                                    </p:set>
                                    <p:anim calcmode="lin" valueType="num">
                                      <p:cBhvr additive="base">
                                        <p:cTn id="114" dur="500" fill="hold"/>
                                        <p:tgtEl>
                                          <p:spTgt spid="16"/>
                                        </p:tgtEl>
                                        <p:attrNameLst>
                                          <p:attrName>ppt_x</p:attrName>
                                        </p:attrNameLst>
                                      </p:cBhvr>
                                      <p:tavLst>
                                        <p:tav tm="0">
                                          <p:val>
                                            <p:strVal val="#ppt_x"/>
                                          </p:val>
                                        </p:tav>
                                        <p:tav tm="100000">
                                          <p:val>
                                            <p:strVal val="#ppt_x"/>
                                          </p:val>
                                        </p:tav>
                                      </p:tavLst>
                                    </p:anim>
                                    <p:anim calcmode="lin" valueType="num">
                                      <p:cBhvr additive="base">
                                        <p:cTn id="115" dur="500" fill="hold"/>
                                        <p:tgtEl>
                                          <p:spTgt spid="16"/>
                                        </p:tgtEl>
                                        <p:attrNameLst>
                                          <p:attrName>ppt_y</p:attrName>
                                        </p:attrNameLst>
                                      </p:cBhvr>
                                      <p:tavLst>
                                        <p:tav tm="0">
                                          <p:val>
                                            <p:strVal val="1+#ppt_h/2"/>
                                          </p:val>
                                        </p:tav>
                                        <p:tav tm="100000">
                                          <p:val>
                                            <p:strVal val="#ppt_y"/>
                                          </p:val>
                                        </p:tav>
                                      </p:tavLst>
                                    </p:anim>
                                  </p:childTnLst>
                                </p:cTn>
                              </p:par>
                            </p:childTnLst>
                          </p:cTn>
                        </p:par>
                        <p:par>
                          <p:cTn id="116" fill="hold">
                            <p:stCondLst>
                              <p:cond delay="2000"/>
                            </p:stCondLst>
                            <p:childTnLst>
                              <p:par>
                                <p:cTn id="117" presetID="22" presetClass="entr" presetSubtype="1" fill="hold" grpId="0" nodeType="afterEffect">
                                  <p:stCondLst>
                                    <p:cond delay="0"/>
                                  </p:stCondLst>
                                  <p:childTnLst>
                                    <p:set>
                                      <p:cBhvr>
                                        <p:cTn id="118" dur="1" fill="hold">
                                          <p:stCondLst>
                                            <p:cond delay="0"/>
                                          </p:stCondLst>
                                        </p:cTn>
                                        <p:tgtEl>
                                          <p:spTgt spid="126"/>
                                        </p:tgtEl>
                                        <p:attrNameLst>
                                          <p:attrName>style.visibility</p:attrName>
                                        </p:attrNameLst>
                                      </p:cBhvr>
                                      <p:to>
                                        <p:strVal val="visible"/>
                                      </p:to>
                                    </p:set>
                                    <p:animEffect transition="in" filter="wipe(up)">
                                      <p:cBhvr>
                                        <p:cTn id="119" dur="500"/>
                                        <p:tgtEl>
                                          <p:spTgt spid="12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wipe(up)">
                                      <p:cBhvr>
                                        <p:cTn id="124" dur="500"/>
                                        <p:tgtEl>
                                          <p:spTgt spid="6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01"/>
                                        </p:tgtEl>
                                        <p:attrNameLst>
                                          <p:attrName>style.visibility</p:attrName>
                                        </p:attrNameLst>
                                      </p:cBhvr>
                                      <p:to>
                                        <p:strVal val="visible"/>
                                      </p:to>
                                    </p:set>
                                    <p:animEffect transition="in" filter="wipe(left)">
                                      <p:cBhvr>
                                        <p:cTn id="129" dur="500"/>
                                        <p:tgtEl>
                                          <p:spTgt spid="101"/>
                                        </p:tgtEl>
                                      </p:cBhvr>
                                    </p:animEffect>
                                  </p:childTnLst>
                                </p:cTn>
                              </p:par>
                            </p:childTnLst>
                          </p:cTn>
                        </p:par>
                        <p:par>
                          <p:cTn id="130" fill="hold">
                            <p:stCondLst>
                              <p:cond delay="500"/>
                            </p:stCondLst>
                            <p:childTnLst>
                              <p:par>
                                <p:cTn id="131" presetID="1" presetClass="entr" presetSubtype="0" fill="hold" grpId="0" nodeType="afterEffect">
                                  <p:stCondLst>
                                    <p:cond delay="0"/>
                                  </p:stCondLst>
                                  <p:childTnLst>
                                    <p:set>
                                      <p:cBhvr>
                                        <p:cTn id="132" dur="1" fill="hold">
                                          <p:stCondLst>
                                            <p:cond delay="499"/>
                                          </p:stCondLst>
                                        </p:cTn>
                                        <p:tgtEl>
                                          <p:spTgt spid="102"/>
                                        </p:tgtEl>
                                        <p:attrNameLst>
                                          <p:attrName>style.visibility</p:attrName>
                                        </p:attrNameLst>
                                      </p:cBhvr>
                                      <p:to>
                                        <p:strVal val="visible"/>
                                      </p:to>
                                    </p:set>
                                  </p:childTnLst>
                                </p:cTn>
                              </p:par>
                            </p:childTnLst>
                          </p:cTn>
                        </p:par>
                        <p:par>
                          <p:cTn id="133" fill="hold">
                            <p:stCondLst>
                              <p:cond delay="1000"/>
                            </p:stCondLst>
                            <p:childTnLst>
                              <p:par>
                                <p:cTn id="134" presetID="22" presetClass="entr" presetSubtype="1" fill="hold" grpId="0" nodeType="afterEffect">
                                  <p:stCondLst>
                                    <p:cond delay="0"/>
                                  </p:stCondLst>
                                  <p:childTnLst>
                                    <p:set>
                                      <p:cBhvr>
                                        <p:cTn id="135" dur="1" fill="hold">
                                          <p:stCondLst>
                                            <p:cond delay="0"/>
                                          </p:stCondLst>
                                        </p:cTn>
                                        <p:tgtEl>
                                          <p:spTgt spid="129"/>
                                        </p:tgtEl>
                                        <p:attrNameLst>
                                          <p:attrName>style.visibility</p:attrName>
                                        </p:attrNameLst>
                                      </p:cBhvr>
                                      <p:to>
                                        <p:strVal val="visible"/>
                                      </p:to>
                                    </p:set>
                                    <p:animEffect transition="in" filter="wipe(up)">
                                      <p:cBhvr>
                                        <p:cTn id="136" dur="500"/>
                                        <p:tgtEl>
                                          <p:spTgt spid="129"/>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06"/>
                                        </p:tgtEl>
                                        <p:attrNameLst>
                                          <p:attrName>style.visibility</p:attrName>
                                        </p:attrNameLst>
                                      </p:cBhvr>
                                      <p:to>
                                        <p:strVal val="visible"/>
                                      </p:to>
                                    </p:set>
                                    <p:animEffect transition="in" filter="wipe(down)">
                                      <p:cBhvr>
                                        <p:cTn id="141" dur="500"/>
                                        <p:tgtEl>
                                          <p:spTgt spid="106"/>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499"/>
                                          </p:stCondLst>
                                        </p:cTn>
                                        <p:tgtEl>
                                          <p:spTgt spid="10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108"/>
                                        </p:tgtEl>
                                        <p:attrNameLst>
                                          <p:attrName>style.visibility</p:attrName>
                                        </p:attrNameLst>
                                      </p:cBhvr>
                                      <p:to>
                                        <p:strVal val="visible"/>
                                      </p:to>
                                    </p:set>
                                    <p:animEffect transition="in" filter="wipe(down)">
                                      <p:cBhvr>
                                        <p:cTn id="149" dur="500"/>
                                        <p:tgtEl>
                                          <p:spTgt spid="108"/>
                                        </p:tgtEl>
                                      </p:cBhvr>
                                    </p:animEffect>
                                  </p:childTnLst>
                                </p:cTn>
                              </p:par>
                            </p:childTnLst>
                          </p:cTn>
                        </p:par>
                        <p:par>
                          <p:cTn id="150" fill="hold">
                            <p:stCondLst>
                              <p:cond delay="500"/>
                            </p:stCondLst>
                            <p:childTnLst>
                              <p:par>
                                <p:cTn id="151" presetID="1" presetClass="entr" presetSubtype="0" fill="hold" grpId="0" nodeType="afterEffect">
                                  <p:stCondLst>
                                    <p:cond delay="0"/>
                                  </p:stCondLst>
                                  <p:childTnLst>
                                    <p:set>
                                      <p:cBhvr>
                                        <p:cTn id="152" dur="1" fill="hold">
                                          <p:stCondLst>
                                            <p:cond delay="499"/>
                                          </p:stCondLst>
                                        </p:cTn>
                                        <p:tgtEl>
                                          <p:spTgt spid="10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10"/>
                                        </p:tgtEl>
                                        <p:attrNameLst>
                                          <p:attrName>style.visibility</p:attrName>
                                        </p:attrNameLst>
                                      </p:cBhvr>
                                      <p:to>
                                        <p:strVal val="visible"/>
                                      </p:to>
                                    </p:set>
                                    <p:animEffect transition="in" filter="wipe(left)">
                                      <p:cBhvr>
                                        <p:cTn id="157" dur="500"/>
                                        <p:tgtEl>
                                          <p:spTgt spid="110"/>
                                        </p:tgtEl>
                                      </p:cBhvr>
                                    </p:animEffect>
                                  </p:childTnLst>
                                </p:cTn>
                              </p:par>
                            </p:childTnLst>
                          </p:cTn>
                        </p:par>
                        <p:par>
                          <p:cTn id="158" fill="hold">
                            <p:stCondLst>
                              <p:cond delay="500"/>
                            </p:stCondLst>
                            <p:childTnLst>
                              <p:par>
                                <p:cTn id="159" presetID="1" presetClass="entr" presetSubtype="0" fill="hold" grpId="0" nodeType="afterEffect">
                                  <p:stCondLst>
                                    <p:cond delay="0"/>
                                  </p:stCondLst>
                                  <p:childTnLst>
                                    <p:set>
                                      <p:cBhvr>
                                        <p:cTn id="160" dur="1" fill="hold">
                                          <p:stCondLst>
                                            <p:cond delay="499"/>
                                          </p:stCondLst>
                                        </p:cTn>
                                        <p:tgtEl>
                                          <p:spTgt spid="10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76"/>
                                        </p:tgtEl>
                                        <p:attrNameLst>
                                          <p:attrName>style.visibility</p:attrName>
                                        </p:attrNameLst>
                                      </p:cBhvr>
                                      <p:to>
                                        <p:strVal val="visible"/>
                                      </p:to>
                                    </p:set>
                                    <p:animEffect transition="in" filter="wipe(up)">
                                      <p:cBhvr>
                                        <p:cTn id="165" dur="500"/>
                                        <p:tgtEl>
                                          <p:spTgt spid="76"/>
                                        </p:tgtEl>
                                      </p:cBhvr>
                                    </p:animEffect>
                                  </p:childTnLst>
                                </p:cTn>
                              </p:par>
                            </p:childTnLst>
                          </p:cTn>
                        </p:par>
                        <p:par>
                          <p:cTn id="166" fill="hold">
                            <p:stCondLst>
                              <p:cond delay="500"/>
                            </p:stCondLst>
                            <p:childTnLst>
                              <p:par>
                                <p:cTn id="167" presetID="1" presetClass="entr" presetSubtype="0" fill="hold" grpId="0" nodeType="afterEffect">
                                  <p:stCondLst>
                                    <p:cond delay="0"/>
                                  </p:stCondLst>
                                  <p:childTnLst>
                                    <p:set>
                                      <p:cBhvr>
                                        <p:cTn id="168" dur="1" fill="hold">
                                          <p:stCondLst>
                                            <p:cond delay="499"/>
                                          </p:stCondLst>
                                        </p:cTn>
                                        <p:tgtEl>
                                          <p:spTgt spid="75"/>
                                        </p:tgtEl>
                                        <p:attrNameLst>
                                          <p:attrName>style.visibility</p:attrName>
                                        </p:attrNameLst>
                                      </p:cBhvr>
                                      <p:to>
                                        <p:strVal val="visible"/>
                                      </p:to>
                                    </p:set>
                                  </p:childTnLst>
                                </p:cTn>
                              </p:par>
                            </p:childTnLst>
                          </p:cTn>
                        </p:par>
                        <p:par>
                          <p:cTn id="169" fill="hold">
                            <p:stCondLst>
                              <p:cond delay="1000"/>
                            </p:stCondLst>
                            <p:childTnLst>
                              <p:par>
                                <p:cTn id="170" presetID="1" presetClass="entr" presetSubtype="0" fill="hold" grpId="0" nodeType="afterEffect">
                                  <p:stCondLst>
                                    <p:cond delay="0"/>
                                  </p:stCondLst>
                                  <p:childTnLst>
                                    <p:set>
                                      <p:cBhvr>
                                        <p:cTn id="171" dur="1" fill="hold">
                                          <p:stCondLst>
                                            <p:cond delay="499"/>
                                          </p:stCondLst>
                                        </p:cTn>
                                        <p:tgtEl>
                                          <p:spTgt spid="134"/>
                                        </p:tgtEl>
                                        <p:attrNameLst>
                                          <p:attrName>style.visibility</p:attrName>
                                        </p:attrNameLst>
                                      </p:cBhvr>
                                      <p:to>
                                        <p:strVal val="visible"/>
                                      </p:to>
                                    </p:set>
                                  </p:childTnLst>
                                </p:cTn>
                              </p:par>
                            </p:childTnLst>
                          </p:cTn>
                        </p:par>
                        <p:par>
                          <p:cTn id="172" fill="hold">
                            <p:stCondLst>
                              <p:cond delay="1500"/>
                            </p:stCondLst>
                            <p:childTnLst>
                              <p:par>
                                <p:cTn id="173" presetID="1" presetClass="entr" presetSubtype="0" fill="hold" grpId="0" nodeType="afterEffect">
                                  <p:stCondLst>
                                    <p:cond delay="0"/>
                                  </p:stCondLst>
                                  <p:childTnLst>
                                    <p:set>
                                      <p:cBhvr>
                                        <p:cTn id="174" dur="1" fill="hold">
                                          <p:stCondLst>
                                            <p:cond delay="499"/>
                                          </p:stCondLst>
                                        </p:cTn>
                                        <p:tgtEl>
                                          <p:spTgt spid="135"/>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nodeType="clickEffect">
                                  <p:stCondLst>
                                    <p:cond delay="0"/>
                                  </p:stCondLst>
                                  <p:childTnLst>
                                    <p:set>
                                      <p:cBhvr>
                                        <p:cTn id="178" dur="1" fill="hold">
                                          <p:stCondLst>
                                            <p:cond delay="0"/>
                                          </p:stCondLst>
                                        </p:cTn>
                                        <p:tgtEl>
                                          <p:spTgt spid="49"/>
                                        </p:tgtEl>
                                        <p:attrNameLst>
                                          <p:attrName>style.visibility</p:attrName>
                                        </p:attrNameLst>
                                      </p:cBhvr>
                                      <p:to>
                                        <p:strVal val="visible"/>
                                      </p:to>
                                    </p:set>
                                    <p:animEffect transition="in" filter="wipe(up)">
                                      <p:cBhvr>
                                        <p:cTn id="179" dur="500"/>
                                        <p:tgtEl>
                                          <p:spTgt spid="49"/>
                                        </p:tgtEl>
                                      </p:cBhvr>
                                    </p:animEffect>
                                  </p:childTnLst>
                                </p:cTn>
                              </p:par>
                            </p:childTnLst>
                          </p:cTn>
                        </p:par>
                        <p:par>
                          <p:cTn id="180" fill="hold">
                            <p:stCondLst>
                              <p:cond delay="500"/>
                            </p:stCondLst>
                            <p:childTnLst>
                              <p:par>
                                <p:cTn id="181" presetID="1" presetClass="entr" presetSubtype="0" fill="hold" grpId="0" nodeType="afterEffect">
                                  <p:stCondLst>
                                    <p:cond delay="0"/>
                                  </p:stCondLst>
                                  <p:childTnLst>
                                    <p:set>
                                      <p:cBhvr>
                                        <p:cTn id="182" dur="1" fill="hold">
                                          <p:stCondLst>
                                            <p:cond delay="499"/>
                                          </p:stCondLst>
                                        </p:cTn>
                                        <p:tgtEl>
                                          <p:spTgt spid="58"/>
                                        </p:tgtEl>
                                        <p:attrNameLst>
                                          <p:attrName>style.visibility</p:attrName>
                                        </p:attrNameLst>
                                      </p:cBhvr>
                                      <p:to>
                                        <p:strVal val="visible"/>
                                      </p:to>
                                    </p:set>
                                  </p:childTnLst>
                                </p:cTn>
                              </p:par>
                            </p:childTnLst>
                          </p:cTn>
                        </p:par>
                        <p:par>
                          <p:cTn id="183" fill="hold">
                            <p:stCondLst>
                              <p:cond delay="1000"/>
                            </p:stCondLst>
                            <p:childTnLst>
                              <p:par>
                                <p:cTn id="184" presetID="1" presetClass="entr" presetSubtype="0" fill="hold" grpId="0" nodeType="afterEffect">
                                  <p:stCondLst>
                                    <p:cond delay="0"/>
                                  </p:stCondLst>
                                  <p:childTnLst>
                                    <p:set>
                                      <p:cBhvr>
                                        <p:cTn id="185" dur="1" fill="hold">
                                          <p:stCondLst>
                                            <p:cond delay="0"/>
                                          </p:stCondLst>
                                        </p:cTn>
                                        <p:tgtEl>
                                          <p:spTgt spid="59"/>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55"/>
                                        </p:tgtEl>
                                        <p:attrNameLst>
                                          <p:attrName>style.visibility</p:attrName>
                                        </p:attrNameLst>
                                      </p:cBhvr>
                                      <p:to>
                                        <p:strVal val="visible"/>
                                      </p:to>
                                    </p:set>
                                    <p:animEffect transition="in" filter="wipe(up)">
                                      <p:cBhvr>
                                        <p:cTn id="190" dur="500"/>
                                        <p:tgtEl>
                                          <p:spTgt spid="55"/>
                                        </p:tgtEl>
                                      </p:cBhvr>
                                    </p:animEffect>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27"/>
                                        </p:tgtEl>
                                        <p:attrNameLst>
                                          <p:attrName>style.visibility</p:attrName>
                                        </p:attrNameLst>
                                      </p:cBhvr>
                                      <p:to>
                                        <p:strVal val="visible"/>
                                      </p:to>
                                    </p:set>
                                    <p:anim calcmode="lin" valueType="num">
                                      <p:cBhvr additive="base">
                                        <p:cTn id="195" dur="500" fill="hold"/>
                                        <p:tgtEl>
                                          <p:spTgt spid="27"/>
                                        </p:tgtEl>
                                        <p:attrNameLst>
                                          <p:attrName>ppt_x</p:attrName>
                                        </p:attrNameLst>
                                      </p:cBhvr>
                                      <p:tavLst>
                                        <p:tav tm="0">
                                          <p:val>
                                            <p:strVal val="#ppt_x"/>
                                          </p:val>
                                        </p:tav>
                                        <p:tav tm="100000">
                                          <p:val>
                                            <p:strVal val="#ppt_x"/>
                                          </p:val>
                                        </p:tav>
                                      </p:tavLst>
                                    </p:anim>
                                    <p:anim calcmode="lin" valueType="num">
                                      <p:cBhvr additive="base">
                                        <p:cTn id="196" dur="500" fill="hold"/>
                                        <p:tgtEl>
                                          <p:spTgt spid="27"/>
                                        </p:tgtEl>
                                        <p:attrNameLst>
                                          <p:attrName>ppt_y</p:attrName>
                                        </p:attrNameLst>
                                      </p:cBhvr>
                                      <p:tavLst>
                                        <p:tav tm="0">
                                          <p:val>
                                            <p:strVal val="1+#ppt_h/2"/>
                                          </p:val>
                                        </p:tav>
                                        <p:tav tm="100000">
                                          <p:val>
                                            <p:strVal val="#ppt_y"/>
                                          </p:val>
                                        </p:tav>
                                      </p:tavLst>
                                    </p:anim>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499"/>
                                          </p:stCondLst>
                                        </p:cTn>
                                        <p:tgtEl>
                                          <p:spTgt spid="94"/>
                                        </p:tgtEl>
                                        <p:attrNameLst>
                                          <p:attrName>style.visibility</p:attrName>
                                        </p:attrNameLst>
                                      </p:cBhvr>
                                      <p:to>
                                        <p:strVal val="visible"/>
                                      </p:to>
                                    </p:set>
                                  </p:childTnLst>
                                </p:cTn>
                              </p:par>
                            </p:childTnLst>
                          </p:cTn>
                        </p:par>
                        <p:par>
                          <p:cTn id="200" fill="hold">
                            <p:stCondLst>
                              <p:cond delay="1000"/>
                            </p:stCondLst>
                            <p:childTnLst>
                              <p:par>
                                <p:cTn id="201" presetID="22" presetClass="entr" presetSubtype="1" fill="hold" grpId="0" nodeType="afterEffect">
                                  <p:stCondLst>
                                    <p:cond delay="0"/>
                                  </p:stCondLst>
                                  <p:childTnLst>
                                    <p:set>
                                      <p:cBhvr>
                                        <p:cTn id="202" dur="1" fill="hold">
                                          <p:stCondLst>
                                            <p:cond delay="0"/>
                                          </p:stCondLst>
                                        </p:cTn>
                                        <p:tgtEl>
                                          <p:spTgt spid="127"/>
                                        </p:tgtEl>
                                        <p:attrNameLst>
                                          <p:attrName>style.visibility</p:attrName>
                                        </p:attrNameLst>
                                      </p:cBhvr>
                                      <p:to>
                                        <p:strVal val="visible"/>
                                      </p:to>
                                    </p:set>
                                    <p:animEffect transition="in" filter="wipe(up)">
                                      <p:cBhvr>
                                        <p:cTn id="203" dur="500"/>
                                        <p:tgtEl>
                                          <p:spTgt spid="127"/>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96"/>
                                        </p:tgtEl>
                                        <p:attrNameLst>
                                          <p:attrName>style.visibility</p:attrName>
                                        </p:attrNameLst>
                                      </p:cBhvr>
                                      <p:to>
                                        <p:strVal val="visible"/>
                                      </p:to>
                                    </p:set>
                                    <p:animEffect transition="in" filter="wipe(left)">
                                      <p:cBhvr>
                                        <p:cTn id="208" dur="500"/>
                                        <p:tgtEl>
                                          <p:spTgt spid="96"/>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499"/>
                                          </p:stCondLst>
                                        </p:cTn>
                                        <p:tgtEl>
                                          <p:spTgt spid="95"/>
                                        </p:tgtEl>
                                        <p:attrNameLst>
                                          <p:attrName>style.visibility</p:attrName>
                                        </p:attrNameLst>
                                      </p:cBhvr>
                                      <p:to>
                                        <p:strVal val="visible"/>
                                      </p:to>
                                    </p:set>
                                  </p:childTnLst>
                                </p:cTn>
                              </p:par>
                            </p:childTnLst>
                          </p:cTn>
                        </p:par>
                        <p:par>
                          <p:cTn id="212" fill="hold">
                            <p:stCondLst>
                              <p:cond delay="1000"/>
                            </p:stCondLst>
                            <p:childTnLst>
                              <p:par>
                                <p:cTn id="213" presetID="22" presetClass="entr" presetSubtype="1" fill="hold" grpId="0" nodeType="afterEffect">
                                  <p:stCondLst>
                                    <p:cond delay="0"/>
                                  </p:stCondLst>
                                  <p:childTnLst>
                                    <p:set>
                                      <p:cBhvr>
                                        <p:cTn id="214" dur="1" fill="hold">
                                          <p:stCondLst>
                                            <p:cond delay="0"/>
                                          </p:stCondLst>
                                        </p:cTn>
                                        <p:tgtEl>
                                          <p:spTgt spid="128"/>
                                        </p:tgtEl>
                                        <p:attrNameLst>
                                          <p:attrName>style.visibility</p:attrName>
                                        </p:attrNameLst>
                                      </p:cBhvr>
                                      <p:to>
                                        <p:strVal val="visible"/>
                                      </p:to>
                                    </p:set>
                                    <p:animEffect transition="in" filter="wipe(up)">
                                      <p:cBhvr>
                                        <p:cTn id="215" dur="500"/>
                                        <p:tgtEl>
                                          <p:spTgt spid="128"/>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up)">
                                      <p:cBhvr>
                                        <p:cTn id="220" dur="500"/>
                                        <p:tgtEl>
                                          <p:spTgt spid="60"/>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100"/>
                                        </p:tgtEl>
                                        <p:attrNameLst>
                                          <p:attrName>style.visibility</p:attrName>
                                        </p:attrNameLst>
                                      </p:cBhvr>
                                      <p:to>
                                        <p:strVal val="visible"/>
                                      </p:to>
                                    </p:set>
                                    <p:animEffect transition="in" filter="wipe(left)">
                                      <p:cBhvr>
                                        <p:cTn id="225" dur="500"/>
                                        <p:tgtEl>
                                          <p:spTgt spid="100"/>
                                        </p:tgtEl>
                                      </p:cBhvr>
                                    </p:animEffect>
                                  </p:childTnLst>
                                </p:cTn>
                              </p:par>
                            </p:childTnLst>
                          </p:cTn>
                        </p:par>
                        <p:par>
                          <p:cTn id="226" fill="hold">
                            <p:stCondLst>
                              <p:cond delay="500"/>
                            </p:stCondLst>
                            <p:childTnLst>
                              <p:par>
                                <p:cTn id="227" presetID="1" presetClass="entr" presetSubtype="0" fill="hold" grpId="0" nodeType="afterEffect">
                                  <p:stCondLst>
                                    <p:cond delay="0"/>
                                  </p:stCondLst>
                                  <p:childTnLst>
                                    <p:set>
                                      <p:cBhvr>
                                        <p:cTn id="228" dur="1" fill="hold">
                                          <p:stCondLst>
                                            <p:cond delay="499"/>
                                          </p:stCondLst>
                                        </p:cTn>
                                        <p:tgtEl>
                                          <p:spTgt spid="97"/>
                                        </p:tgtEl>
                                        <p:attrNameLst>
                                          <p:attrName>style.visibility</p:attrName>
                                        </p:attrNameLst>
                                      </p:cBhvr>
                                      <p:to>
                                        <p:strVal val="visible"/>
                                      </p:to>
                                    </p:set>
                                  </p:childTnLst>
                                </p:cTn>
                              </p:par>
                            </p:childTnLst>
                          </p:cTn>
                        </p:par>
                        <p:par>
                          <p:cTn id="229" fill="hold">
                            <p:stCondLst>
                              <p:cond delay="1000"/>
                            </p:stCondLst>
                            <p:childTnLst>
                              <p:par>
                                <p:cTn id="230" presetID="22" presetClass="entr" presetSubtype="1" fill="hold" grpId="0" nodeType="afterEffect">
                                  <p:stCondLst>
                                    <p:cond delay="0"/>
                                  </p:stCondLst>
                                  <p:childTnLst>
                                    <p:set>
                                      <p:cBhvr>
                                        <p:cTn id="231" dur="1" fill="hold">
                                          <p:stCondLst>
                                            <p:cond delay="0"/>
                                          </p:stCondLst>
                                        </p:cTn>
                                        <p:tgtEl>
                                          <p:spTgt spid="137"/>
                                        </p:tgtEl>
                                        <p:attrNameLst>
                                          <p:attrName>style.visibility</p:attrName>
                                        </p:attrNameLst>
                                      </p:cBhvr>
                                      <p:to>
                                        <p:strVal val="visible"/>
                                      </p:to>
                                    </p:set>
                                    <p:animEffect transition="in" filter="wipe(up)">
                                      <p:cBhvr>
                                        <p:cTn id="232" dur="500"/>
                                        <p:tgtEl>
                                          <p:spTgt spid="137"/>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0" nodeType="clickEffect">
                                  <p:stCondLst>
                                    <p:cond delay="0"/>
                                  </p:stCondLst>
                                  <p:childTnLst>
                                    <p:set>
                                      <p:cBhvr>
                                        <p:cTn id="236" dur="1" fill="hold">
                                          <p:stCondLst>
                                            <p:cond delay="0"/>
                                          </p:stCondLst>
                                        </p:cTn>
                                        <p:tgtEl>
                                          <p:spTgt spid="112"/>
                                        </p:tgtEl>
                                        <p:attrNameLst>
                                          <p:attrName>style.visibility</p:attrName>
                                        </p:attrNameLst>
                                      </p:cBhvr>
                                      <p:to>
                                        <p:strVal val="visible"/>
                                      </p:to>
                                    </p:set>
                                    <p:animEffect transition="in" filter="wipe(down)">
                                      <p:cBhvr>
                                        <p:cTn id="237" dur="500"/>
                                        <p:tgtEl>
                                          <p:spTgt spid="112"/>
                                        </p:tgtEl>
                                      </p:cBhvr>
                                    </p:animEffect>
                                  </p:childTnLst>
                                </p:cTn>
                              </p:par>
                            </p:childTnLst>
                          </p:cTn>
                        </p:par>
                        <p:par>
                          <p:cTn id="238" fill="hold">
                            <p:stCondLst>
                              <p:cond delay="500"/>
                            </p:stCondLst>
                            <p:childTnLst>
                              <p:par>
                                <p:cTn id="239" presetID="1" presetClass="entr" presetSubtype="0" fill="hold" grpId="0" nodeType="afterEffect">
                                  <p:stCondLst>
                                    <p:cond delay="0"/>
                                  </p:stCondLst>
                                  <p:childTnLst>
                                    <p:set>
                                      <p:cBhvr>
                                        <p:cTn id="240" dur="1" fill="hold">
                                          <p:stCondLst>
                                            <p:cond delay="499"/>
                                          </p:stCondLst>
                                        </p:cTn>
                                        <p:tgtEl>
                                          <p:spTgt spid="111"/>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114"/>
                                        </p:tgtEl>
                                        <p:attrNameLst>
                                          <p:attrName>style.visibility</p:attrName>
                                        </p:attrNameLst>
                                      </p:cBhvr>
                                      <p:to>
                                        <p:strVal val="visible"/>
                                      </p:to>
                                    </p:set>
                                    <p:animEffect transition="in" filter="wipe(left)">
                                      <p:cBhvr>
                                        <p:cTn id="245" dur="500"/>
                                        <p:tgtEl>
                                          <p:spTgt spid="114"/>
                                        </p:tgtEl>
                                      </p:cBhvr>
                                    </p:animEffect>
                                  </p:childTnLst>
                                </p:cTn>
                              </p:par>
                            </p:childTnLst>
                          </p:cTn>
                        </p:par>
                        <p:par>
                          <p:cTn id="246" fill="hold">
                            <p:stCondLst>
                              <p:cond delay="500"/>
                            </p:stCondLst>
                            <p:childTnLst>
                              <p:par>
                                <p:cTn id="247" presetID="22" presetClass="entr" presetSubtype="8" fill="hold" grpId="0" nodeType="afterEffect">
                                  <p:stCondLst>
                                    <p:cond delay="0"/>
                                  </p:stCondLst>
                                  <p:childTnLst>
                                    <p:set>
                                      <p:cBhvr>
                                        <p:cTn id="248" dur="1" fill="hold">
                                          <p:stCondLst>
                                            <p:cond delay="0"/>
                                          </p:stCondLst>
                                        </p:cTn>
                                        <p:tgtEl>
                                          <p:spTgt spid="115"/>
                                        </p:tgtEl>
                                        <p:attrNameLst>
                                          <p:attrName>style.visibility</p:attrName>
                                        </p:attrNameLst>
                                      </p:cBhvr>
                                      <p:to>
                                        <p:strVal val="visible"/>
                                      </p:to>
                                    </p:set>
                                    <p:animEffect transition="in" filter="wipe(left)">
                                      <p:cBhvr>
                                        <p:cTn id="249" dur="500"/>
                                        <p:tgtEl>
                                          <p:spTgt spid="115"/>
                                        </p:tgtEl>
                                      </p:cBhvr>
                                    </p:animEffect>
                                  </p:childTnLst>
                                </p:cTn>
                              </p:par>
                            </p:childTnLst>
                          </p:cTn>
                        </p:par>
                        <p:par>
                          <p:cTn id="250" fill="hold">
                            <p:stCondLst>
                              <p:cond delay="1000"/>
                            </p:stCondLst>
                            <p:childTnLst>
                              <p:par>
                                <p:cTn id="251" presetID="1" presetClass="entr" presetSubtype="0" fill="hold" grpId="0" nodeType="afterEffect">
                                  <p:stCondLst>
                                    <p:cond delay="0"/>
                                  </p:stCondLst>
                                  <p:childTnLst>
                                    <p:set>
                                      <p:cBhvr>
                                        <p:cTn id="252" dur="1" fill="hold">
                                          <p:stCondLst>
                                            <p:cond delay="499"/>
                                          </p:stCondLst>
                                        </p:cTn>
                                        <p:tgtEl>
                                          <p:spTgt spid="113"/>
                                        </p:tgtEl>
                                        <p:attrNameLst>
                                          <p:attrName>style.visibility</p:attrName>
                                        </p:attrNameLst>
                                      </p:cBhvr>
                                      <p:to>
                                        <p:strVal val="visible"/>
                                      </p:to>
                                    </p:set>
                                  </p:childTnLst>
                                </p:cTn>
                              </p:par>
                            </p:childTnLst>
                          </p:cTn>
                        </p:par>
                        <p:par>
                          <p:cTn id="253" fill="hold">
                            <p:stCondLst>
                              <p:cond delay="1500"/>
                            </p:stCondLst>
                            <p:childTnLst>
                              <p:par>
                                <p:cTn id="254" presetID="2" presetClass="entr" presetSubtype="4" fill="hold" nodeType="afterEffect">
                                  <p:stCondLst>
                                    <p:cond delay="0"/>
                                  </p:stCondLst>
                                  <p:childTnLst>
                                    <p:set>
                                      <p:cBhvr>
                                        <p:cTn id="255" dur="1" fill="hold">
                                          <p:stCondLst>
                                            <p:cond delay="0"/>
                                          </p:stCondLst>
                                        </p:cTn>
                                        <p:tgtEl>
                                          <p:spTgt spid="34"/>
                                        </p:tgtEl>
                                        <p:attrNameLst>
                                          <p:attrName>style.visibility</p:attrName>
                                        </p:attrNameLst>
                                      </p:cBhvr>
                                      <p:to>
                                        <p:strVal val="visible"/>
                                      </p:to>
                                    </p:set>
                                    <p:anim calcmode="lin" valueType="num">
                                      <p:cBhvr additive="base">
                                        <p:cTn id="256" dur="500" fill="hold"/>
                                        <p:tgtEl>
                                          <p:spTgt spid="34"/>
                                        </p:tgtEl>
                                        <p:attrNameLst>
                                          <p:attrName>ppt_x</p:attrName>
                                        </p:attrNameLst>
                                      </p:cBhvr>
                                      <p:tavLst>
                                        <p:tav tm="0">
                                          <p:val>
                                            <p:strVal val="#ppt_x"/>
                                          </p:val>
                                        </p:tav>
                                        <p:tav tm="100000">
                                          <p:val>
                                            <p:strVal val="#ppt_x"/>
                                          </p:val>
                                        </p:tav>
                                      </p:tavLst>
                                    </p:anim>
                                    <p:anim calcmode="lin" valueType="num">
                                      <p:cBhvr additive="base">
                                        <p:cTn id="257" dur="500" fill="hold"/>
                                        <p:tgtEl>
                                          <p:spTgt spid="34"/>
                                        </p:tgtEl>
                                        <p:attrNameLst>
                                          <p:attrName>ppt_y</p:attrName>
                                        </p:attrNameLst>
                                      </p:cBhvr>
                                      <p:tavLst>
                                        <p:tav tm="0">
                                          <p:val>
                                            <p:strVal val="1+#ppt_h/2"/>
                                          </p:val>
                                        </p:tav>
                                        <p:tav tm="100000">
                                          <p:val>
                                            <p:strVal val="#ppt_y"/>
                                          </p:val>
                                        </p:tav>
                                      </p:tavLst>
                                    </p:anim>
                                  </p:childTnLst>
                                </p:cTn>
                              </p:par>
                            </p:childTnLst>
                          </p:cTn>
                        </p:par>
                        <p:par>
                          <p:cTn id="258" fill="hold">
                            <p:stCondLst>
                              <p:cond delay="2000"/>
                            </p:stCondLst>
                            <p:childTnLst>
                              <p:par>
                                <p:cTn id="259" presetID="22" presetClass="entr" presetSubtype="1" fill="hold" grpId="0" nodeType="afterEffect">
                                  <p:stCondLst>
                                    <p:cond delay="0"/>
                                  </p:stCondLst>
                                  <p:childTnLst>
                                    <p:set>
                                      <p:cBhvr>
                                        <p:cTn id="260" dur="1" fill="hold">
                                          <p:stCondLst>
                                            <p:cond delay="0"/>
                                          </p:stCondLst>
                                        </p:cTn>
                                        <p:tgtEl>
                                          <p:spTgt spid="130"/>
                                        </p:tgtEl>
                                        <p:attrNameLst>
                                          <p:attrName>style.visibility</p:attrName>
                                        </p:attrNameLst>
                                      </p:cBhvr>
                                      <p:to>
                                        <p:strVal val="visible"/>
                                      </p:to>
                                    </p:set>
                                    <p:animEffect transition="in" filter="wipe(up)">
                                      <p:cBhvr>
                                        <p:cTn id="261" dur="500"/>
                                        <p:tgtEl>
                                          <p:spTgt spid="130"/>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1" fill="hold" nodeType="clickEffect">
                                  <p:stCondLst>
                                    <p:cond delay="0"/>
                                  </p:stCondLst>
                                  <p:childTnLst>
                                    <p:set>
                                      <p:cBhvr>
                                        <p:cTn id="265" dur="1" fill="hold">
                                          <p:stCondLst>
                                            <p:cond delay="0"/>
                                          </p:stCondLst>
                                        </p:cTn>
                                        <p:tgtEl>
                                          <p:spTgt spid="52"/>
                                        </p:tgtEl>
                                        <p:attrNameLst>
                                          <p:attrName>style.visibility</p:attrName>
                                        </p:attrNameLst>
                                      </p:cBhvr>
                                      <p:to>
                                        <p:strVal val="visible"/>
                                      </p:to>
                                    </p:set>
                                    <p:animEffect transition="in" filter="wipe(up)">
                                      <p:cBhvr>
                                        <p:cTn id="266" dur="500"/>
                                        <p:tgtEl>
                                          <p:spTgt spid="52"/>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117"/>
                                        </p:tgtEl>
                                        <p:attrNameLst>
                                          <p:attrName>style.visibility</p:attrName>
                                        </p:attrNameLst>
                                      </p:cBhvr>
                                      <p:to>
                                        <p:strVal val="visible"/>
                                      </p:to>
                                    </p:set>
                                    <p:animEffect transition="in" filter="wipe(left)">
                                      <p:cBhvr>
                                        <p:cTn id="271" dur="500"/>
                                        <p:tgtEl>
                                          <p:spTgt spid="117"/>
                                        </p:tgtEl>
                                      </p:cBhvr>
                                    </p:animEffect>
                                  </p:childTnLst>
                                </p:cTn>
                              </p:par>
                            </p:childTnLst>
                          </p:cTn>
                        </p:par>
                        <p:par>
                          <p:cTn id="272" fill="hold">
                            <p:stCondLst>
                              <p:cond delay="500"/>
                            </p:stCondLst>
                            <p:childTnLst>
                              <p:par>
                                <p:cTn id="273" presetID="1" presetClass="entr" presetSubtype="0" fill="hold" grpId="0" nodeType="afterEffect">
                                  <p:stCondLst>
                                    <p:cond delay="0"/>
                                  </p:stCondLst>
                                  <p:childTnLst>
                                    <p:set>
                                      <p:cBhvr>
                                        <p:cTn id="274" dur="1" fill="hold">
                                          <p:stCondLst>
                                            <p:cond delay="499"/>
                                          </p:stCondLst>
                                        </p:cTn>
                                        <p:tgtEl>
                                          <p:spTgt spid="116"/>
                                        </p:tgtEl>
                                        <p:attrNameLst>
                                          <p:attrName>style.visibility</p:attrName>
                                        </p:attrNameLst>
                                      </p:cBhvr>
                                      <p:to>
                                        <p:strVal val="visible"/>
                                      </p:to>
                                    </p:set>
                                  </p:childTnLst>
                                </p:cTn>
                              </p:par>
                            </p:childTnLst>
                          </p:cTn>
                        </p:par>
                        <p:par>
                          <p:cTn id="275" fill="hold">
                            <p:stCondLst>
                              <p:cond delay="1000"/>
                            </p:stCondLst>
                            <p:childTnLst>
                              <p:par>
                                <p:cTn id="276" presetID="22" presetClass="entr" presetSubtype="1" fill="hold" grpId="0" nodeType="afterEffect">
                                  <p:stCondLst>
                                    <p:cond delay="0"/>
                                  </p:stCondLst>
                                  <p:childTnLst>
                                    <p:set>
                                      <p:cBhvr>
                                        <p:cTn id="277" dur="1" fill="hold">
                                          <p:stCondLst>
                                            <p:cond delay="0"/>
                                          </p:stCondLst>
                                        </p:cTn>
                                        <p:tgtEl>
                                          <p:spTgt spid="131"/>
                                        </p:tgtEl>
                                        <p:attrNameLst>
                                          <p:attrName>style.visibility</p:attrName>
                                        </p:attrNameLst>
                                      </p:cBhvr>
                                      <p:to>
                                        <p:strVal val="visible"/>
                                      </p:to>
                                    </p:set>
                                    <p:animEffect transition="in" filter="wipe(up)">
                                      <p:cBhvr>
                                        <p:cTn id="278" dur="500"/>
                                        <p:tgtEl>
                                          <p:spTgt spid="131"/>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4" fill="hold" grpId="0" nodeType="clickEffect">
                                  <p:stCondLst>
                                    <p:cond delay="0"/>
                                  </p:stCondLst>
                                  <p:childTnLst>
                                    <p:set>
                                      <p:cBhvr>
                                        <p:cTn id="282" dur="1" fill="hold">
                                          <p:stCondLst>
                                            <p:cond delay="0"/>
                                          </p:stCondLst>
                                        </p:cTn>
                                        <p:tgtEl>
                                          <p:spTgt spid="119"/>
                                        </p:tgtEl>
                                        <p:attrNameLst>
                                          <p:attrName>style.visibility</p:attrName>
                                        </p:attrNameLst>
                                      </p:cBhvr>
                                      <p:to>
                                        <p:strVal val="visible"/>
                                      </p:to>
                                    </p:set>
                                    <p:animEffect transition="in" filter="wipe(down)">
                                      <p:cBhvr>
                                        <p:cTn id="283" dur="500"/>
                                        <p:tgtEl>
                                          <p:spTgt spid="119"/>
                                        </p:tgtEl>
                                      </p:cBhvr>
                                    </p:animEffect>
                                  </p:childTnLst>
                                </p:cTn>
                              </p:par>
                            </p:childTnLst>
                          </p:cTn>
                        </p:par>
                        <p:par>
                          <p:cTn id="284" fill="hold">
                            <p:stCondLst>
                              <p:cond delay="500"/>
                            </p:stCondLst>
                            <p:childTnLst>
                              <p:par>
                                <p:cTn id="285" presetID="1" presetClass="entr" presetSubtype="0" fill="hold" grpId="0" nodeType="afterEffect">
                                  <p:stCondLst>
                                    <p:cond delay="0"/>
                                  </p:stCondLst>
                                  <p:childTnLst>
                                    <p:set>
                                      <p:cBhvr>
                                        <p:cTn id="286" dur="1" fill="hold">
                                          <p:stCondLst>
                                            <p:cond delay="499"/>
                                          </p:stCondLst>
                                        </p:cTn>
                                        <p:tgtEl>
                                          <p:spTgt spid="118"/>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22" presetClass="entr" presetSubtype="4" fill="hold" grpId="0" nodeType="clickEffect">
                                  <p:stCondLst>
                                    <p:cond delay="0"/>
                                  </p:stCondLst>
                                  <p:childTnLst>
                                    <p:set>
                                      <p:cBhvr>
                                        <p:cTn id="290" dur="1" fill="hold">
                                          <p:stCondLst>
                                            <p:cond delay="0"/>
                                          </p:stCondLst>
                                        </p:cTn>
                                        <p:tgtEl>
                                          <p:spTgt spid="121"/>
                                        </p:tgtEl>
                                        <p:attrNameLst>
                                          <p:attrName>style.visibility</p:attrName>
                                        </p:attrNameLst>
                                      </p:cBhvr>
                                      <p:to>
                                        <p:strVal val="visible"/>
                                      </p:to>
                                    </p:set>
                                    <p:animEffect transition="in" filter="wipe(down)">
                                      <p:cBhvr>
                                        <p:cTn id="291" dur="500"/>
                                        <p:tgtEl>
                                          <p:spTgt spid="121"/>
                                        </p:tgtEl>
                                      </p:cBhvr>
                                    </p:animEffect>
                                  </p:childTnLst>
                                </p:cTn>
                              </p:par>
                            </p:childTnLst>
                          </p:cTn>
                        </p:par>
                        <p:par>
                          <p:cTn id="292" fill="hold">
                            <p:stCondLst>
                              <p:cond delay="500"/>
                            </p:stCondLst>
                            <p:childTnLst>
                              <p:par>
                                <p:cTn id="293" presetID="1" presetClass="entr" presetSubtype="0" fill="hold" grpId="0" nodeType="afterEffect">
                                  <p:stCondLst>
                                    <p:cond delay="0"/>
                                  </p:stCondLst>
                                  <p:childTnLst>
                                    <p:set>
                                      <p:cBhvr>
                                        <p:cTn id="294" dur="1" fill="hold">
                                          <p:stCondLst>
                                            <p:cond delay="499"/>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8" grpId="0" autoUpdateAnimBg="0"/>
      <p:bldP spid="58" grpId="0" autoUpdateAnimBg="0"/>
      <p:bldP spid="59" grpId="0"/>
      <p:bldP spid="63" grpId="0" autoUpdateAnimBg="0"/>
      <p:bldP spid="71" grpId="0" autoUpdateAnimBg="0"/>
      <p:bldP spid="72" grpId="0" animBg="1"/>
      <p:bldP spid="73" grpId="0" autoUpdateAnimBg="0"/>
      <p:bldP spid="74" grpId="0" autoUpdateAnimBg="0"/>
      <p:bldP spid="75" grpId="0" autoUpdateAnimBg="0"/>
      <p:bldP spid="83" grpId="0" autoUpdateAnimBg="0"/>
      <p:bldP spid="87" grpId="0" autoUpdateAnimBg="0"/>
      <p:bldP spid="91" grpId="0" autoUpdateAnimBg="0"/>
      <p:bldP spid="92" grpId="0" autoUpdateAnimBg="0"/>
      <p:bldP spid="93" grpId="0" autoUpdateAnimBg="0"/>
      <p:bldP spid="94" grpId="0" autoUpdateAnimBg="0"/>
      <p:bldP spid="95" grpId="0" autoUpdateAnimBg="0"/>
      <p:bldP spid="96" grpId="0" animBg="1"/>
      <p:bldP spid="97" grpId="0" autoUpdateAnimBg="0"/>
      <p:bldP spid="98" grpId="0" animBg="1"/>
      <p:bldP spid="99" grpId="0" animBg="1"/>
      <p:bldP spid="100" grpId="0" animBg="1"/>
      <p:bldP spid="101" grpId="0" animBg="1"/>
      <p:bldP spid="102" grpId="0" autoUpdateAnimBg="0"/>
      <p:bldP spid="103" grpId="0" autoUpdateAnimBg="0"/>
      <p:bldP spid="104" grpId="0" animBg="1"/>
      <p:bldP spid="105" grpId="0" autoUpdateAnimBg="0"/>
      <p:bldP spid="106" grpId="0" animBg="1"/>
      <p:bldP spid="107" grpId="0" autoUpdateAnimBg="0"/>
      <p:bldP spid="108" grpId="0" animBg="1"/>
      <p:bldP spid="109" grpId="0" autoUpdateAnimBg="0"/>
      <p:bldP spid="110" grpId="0" animBg="1"/>
      <p:bldP spid="111" grpId="0" autoUpdateAnimBg="0"/>
      <p:bldP spid="112" grpId="0" animBg="1"/>
      <p:bldP spid="113" grpId="0" autoUpdateAnimBg="0"/>
      <p:bldP spid="114" grpId="0" animBg="1"/>
      <p:bldP spid="115" grpId="0" animBg="1"/>
      <p:bldP spid="116" grpId="0" autoUpdateAnimBg="0"/>
      <p:bldP spid="117" grpId="0" animBg="1"/>
      <p:bldP spid="118" grpId="0" autoUpdateAnimBg="0"/>
      <p:bldP spid="119" grpId="0" animBg="1"/>
      <p:bldP spid="120" grpId="0" autoUpdateAnimBg="0"/>
      <p:bldP spid="121"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utoUpdateAnimBg="0"/>
      <p:bldP spid="133" grpId="0" autoUpdateAnimBg="0"/>
      <p:bldP spid="134" grpId="0" autoUpdateAnimBg="0"/>
      <p:bldP spid="135" grpId="0" autoUpdateAnimBg="0"/>
      <p:bldP spid="137"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223E3AC-E9B6-4280-AC0E-646DAD9F29E4}" type="slidenum">
              <a:rPr lang="en-US" altLang="zh-CN" sz="1400" b="0" smtClean="0">
                <a:latin typeface="Times New Roman" pitchFamily="18" charset="0"/>
              </a:rPr>
              <a:pPr eaLnBrk="1" hangingPunct="1"/>
              <a:t>67</a:t>
            </a:fld>
            <a:endParaRPr lang="en-US" altLang="zh-CN" sz="1400" b="0" smtClean="0">
              <a:latin typeface="Times New Roman" pitchFamily="18" charset="0"/>
            </a:endParaRPr>
          </a:p>
        </p:txBody>
      </p:sp>
      <p:sp>
        <p:nvSpPr>
          <p:cNvPr id="63491" name="Rectangle 2"/>
          <p:cNvSpPr>
            <a:spLocks noGrp="1" noChangeArrowheads="1"/>
          </p:cNvSpPr>
          <p:nvPr>
            <p:ph type="title"/>
          </p:nvPr>
        </p:nvSpPr>
        <p:spPr/>
        <p:txBody>
          <a:bodyPr/>
          <a:lstStyle/>
          <a:p>
            <a:pPr eaLnBrk="1" hangingPunct="1"/>
            <a:r>
              <a:rPr lang="en-US" altLang="zh-CN" dirty="0" smtClean="0">
                <a:latin typeface="宋体" pitchFamily="2" charset="-122"/>
              </a:rPr>
              <a:t>5.3.2 </a:t>
            </a:r>
            <a:r>
              <a:rPr lang="zh-CN" altLang="en-US" dirty="0" smtClean="0">
                <a:latin typeface="宋体" pitchFamily="2" charset="-122"/>
              </a:rPr>
              <a:t>预测翻译程序的设计</a:t>
            </a:r>
          </a:p>
        </p:txBody>
      </p:sp>
      <p:sp>
        <p:nvSpPr>
          <p:cNvPr id="283651" name="Rectangle 3"/>
          <p:cNvSpPr>
            <a:spLocks noGrp="1" noChangeArrowheads="1"/>
          </p:cNvSpPr>
          <p:nvPr>
            <p:ph type="body" idx="1"/>
          </p:nvPr>
        </p:nvSpPr>
        <p:spPr/>
        <p:txBody>
          <a:bodyPr/>
          <a:lstStyle/>
          <a:p>
            <a:pPr eaLnBrk="1" hangingPunct="1"/>
            <a:r>
              <a:rPr lang="zh-CN" altLang="en-US" dirty="0" smtClean="0">
                <a:latin typeface="宋体" pitchFamily="2" charset="-122"/>
              </a:rPr>
              <a:t>从翻译方案出发构造自顶向下的语法制导翻译程序</a:t>
            </a:r>
          </a:p>
          <a:p>
            <a:pPr eaLnBrk="1" hangingPunct="1">
              <a:buFont typeface="Monotype Sorts" pitchFamily="2" charset="2"/>
              <a:buNone/>
            </a:pPr>
            <a:r>
              <a:rPr lang="zh-CN" altLang="en-US" dirty="0" smtClean="0">
                <a:solidFill>
                  <a:srgbClr val="0000FF"/>
                </a:solidFill>
                <a:latin typeface="宋体" pitchFamily="2" charset="-122"/>
              </a:rPr>
              <a:t>算法</a:t>
            </a:r>
            <a:r>
              <a:rPr lang="en-US" altLang="zh-CN" dirty="0" smtClean="0">
                <a:solidFill>
                  <a:srgbClr val="0000FF"/>
                </a:solidFill>
                <a:latin typeface="宋体" pitchFamily="2" charset="-122"/>
              </a:rPr>
              <a:t>5.2</a:t>
            </a:r>
            <a:r>
              <a:rPr lang="zh-CN" altLang="en-US" dirty="0" smtClean="0">
                <a:solidFill>
                  <a:srgbClr val="0000FF"/>
                </a:solidFill>
                <a:latin typeface="宋体" pitchFamily="2" charset="-122"/>
              </a:rPr>
              <a:t>：构造语法制导的预测翻译程</a:t>
            </a:r>
            <a:r>
              <a:rPr lang="zh-CN" dirty="0" smtClean="0">
                <a:solidFill>
                  <a:srgbClr val="0000FF"/>
                </a:solidFill>
                <a:latin typeface="宋体" pitchFamily="2" charset="-122"/>
              </a:rPr>
              <a:t>序</a:t>
            </a:r>
            <a:endParaRPr lang="zh-CN" altLang="en-US" dirty="0" smtClean="0">
              <a:latin typeface="宋体" pitchFamily="2" charset="-122"/>
            </a:endParaRPr>
          </a:p>
          <a:p>
            <a:pPr lvl="1" eaLnBrk="1" hangingPunct="1">
              <a:buFontTx/>
              <a:buNone/>
            </a:pPr>
            <a:r>
              <a:rPr lang="zh-CN" altLang="en-US" dirty="0" smtClean="0">
                <a:latin typeface="宋体" pitchFamily="2" charset="-122"/>
              </a:rPr>
              <a:t>输入：基础文法适合于预测分析的语法制导翻译方案</a:t>
            </a:r>
          </a:p>
          <a:p>
            <a:pPr lvl="1" eaLnBrk="1" hangingPunct="1">
              <a:buFontTx/>
              <a:buNone/>
            </a:pPr>
            <a:r>
              <a:rPr lang="zh-CN" altLang="en-US" dirty="0" smtClean="0">
                <a:latin typeface="宋体" pitchFamily="2" charset="-122"/>
              </a:rPr>
              <a:t>输出：语法制导翻译程序</a:t>
            </a:r>
          </a:p>
          <a:p>
            <a:pPr lvl="1" eaLnBrk="1" hangingPunct="1">
              <a:buFontTx/>
              <a:buNone/>
            </a:pPr>
            <a:r>
              <a:rPr lang="zh-CN" altLang="en-US" dirty="0" smtClean="0">
                <a:latin typeface="宋体" pitchFamily="2" charset="-122"/>
              </a:rPr>
              <a:t>方法：（修改预测分析程序的构造技术）</a:t>
            </a:r>
          </a:p>
          <a:p>
            <a:pPr eaLnBrk="1" hangingPunct="1">
              <a:buFont typeface="Monotype Sorts" pitchFamily="2" charset="2"/>
              <a:buNone/>
            </a:pPr>
            <a:r>
              <a:rPr lang="en-US" altLang="zh-CN" sz="2400" dirty="0" smtClean="0">
                <a:latin typeface="宋体" pitchFamily="2" charset="-122"/>
              </a:rPr>
              <a:t>(1)  </a:t>
            </a:r>
            <a:r>
              <a:rPr lang="zh-CN" altLang="en-US" sz="2400" dirty="0" smtClean="0">
                <a:latin typeface="宋体" pitchFamily="2" charset="-122"/>
              </a:rPr>
              <a:t>为每个非终结符号</a:t>
            </a:r>
            <a:r>
              <a:rPr lang="en-US" altLang="zh-CN" sz="2400" dirty="0" smtClean="0">
                <a:latin typeface="宋体" pitchFamily="2" charset="-122"/>
              </a:rPr>
              <a:t>A</a:t>
            </a:r>
            <a:r>
              <a:rPr lang="zh-CN" altLang="en-US" sz="2400" dirty="0" smtClean="0">
                <a:latin typeface="宋体" pitchFamily="2" charset="-122"/>
              </a:rPr>
              <a:t>建立一个函数</a:t>
            </a:r>
            <a:r>
              <a:rPr lang="en-US" altLang="zh-CN" sz="2400" dirty="0" smtClean="0">
                <a:latin typeface="宋体" pitchFamily="2" charset="-122"/>
              </a:rPr>
              <a:t>(</a:t>
            </a:r>
            <a:r>
              <a:rPr lang="zh-CN" altLang="en-US" sz="2400" dirty="0" smtClean="0">
                <a:latin typeface="宋体" pitchFamily="2" charset="-122"/>
              </a:rPr>
              <a:t>可以是递归函数</a:t>
            </a:r>
            <a:r>
              <a:rPr lang="en-US" altLang="zh-CN" sz="2400" dirty="0" smtClean="0">
                <a:latin typeface="宋体" pitchFamily="2" charset="-122"/>
              </a:rPr>
              <a:t>)</a:t>
            </a:r>
          </a:p>
          <a:p>
            <a:pPr lvl="1" eaLnBrk="1" hangingPunct="1"/>
            <a:r>
              <a:rPr lang="en-US" altLang="zh-CN" dirty="0" smtClean="0">
                <a:latin typeface="宋体" pitchFamily="2" charset="-122"/>
              </a:rPr>
              <a:t>A</a:t>
            </a:r>
            <a:r>
              <a:rPr lang="zh-CN" altLang="en-US" dirty="0" smtClean="0">
                <a:latin typeface="宋体" pitchFamily="2" charset="-122"/>
              </a:rPr>
              <a:t>的每一个</a:t>
            </a:r>
            <a:r>
              <a:rPr lang="zh-CN" altLang="en-US" dirty="0" smtClean="0">
                <a:solidFill>
                  <a:srgbClr val="0000FF"/>
                </a:solidFill>
                <a:latin typeface="宋体" pitchFamily="2" charset="-122"/>
              </a:rPr>
              <a:t>继承属性</a:t>
            </a:r>
            <a:r>
              <a:rPr lang="zh-CN" altLang="en-US" dirty="0" smtClean="0">
                <a:latin typeface="宋体" pitchFamily="2" charset="-122"/>
              </a:rPr>
              <a:t>对应函数的一个形参</a:t>
            </a:r>
          </a:p>
          <a:p>
            <a:pPr lvl="1" eaLnBrk="1" hangingPunct="1"/>
            <a:r>
              <a:rPr lang="en-US" altLang="zh-CN" dirty="0" smtClean="0">
                <a:latin typeface="宋体" pitchFamily="2" charset="-122"/>
              </a:rPr>
              <a:t>A</a:t>
            </a:r>
            <a:r>
              <a:rPr lang="zh-CN" altLang="en-US" dirty="0" smtClean="0">
                <a:latin typeface="宋体" pitchFamily="2" charset="-122"/>
              </a:rPr>
              <a:t>的</a:t>
            </a:r>
            <a:r>
              <a:rPr lang="zh-CN" altLang="en-US" dirty="0" smtClean="0">
                <a:solidFill>
                  <a:srgbClr val="0000FF"/>
                </a:solidFill>
                <a:latin typeface="宋体" pitchFamily="2" charset="-122"/>
              </a:rPr>
              <a:t>综合属性</a:t>
            </a:r>
            <a:r>
              <a:rPr lang="zh-CN" altLang="en-US" dirty="0" smtClean="0">
                <a:latin typeface="宋体" pitchFamily="2" charset="-122"/>
              </a:rPr>
              <a:t>作为函数的返回值</a:t>
            </a:r>
          </a:p>
          <a:p>
            <a:pPr lvl="1" eaLnBrk="1" hangingPunct="1"/>
            <a:r>
              <a:rPr lang="en-US" altLang="zh-CN" dirty="0" smtClean="0">
                <a:latin typeface="宋体" pitchFamily="2" charset="-122"/>
              </a:rPr>
              <a:t>A</a:t>
            </a:r>
            <a:r>
              <a:rPr lang="zh-CN" altLang="en-US" dirty="0" smtClean="0">
                <a:latin typeface="宋体" pitchFamily="2" charset="-122"/>
              </a:rPr>
              <a:t>产生式中的每个</a:t>
            </a:r>
            <a:r>
              <a:rPr lang="zh-CN" altLang="en-US" dirty="0" smtClean="0">
                <a:solidFill>
                  <a:srgbClr val="0000FF"/>
                </a:solidFill>
                <a:latin typeface="宋体" pitchFamily="2" charset="-122"/>
              </a:rPr>
              <a:t>文法符号的每个属性</a:t>
            </a:r>
            <a:r>
              <a:rPr lang="zh-CN" altLang="en-US" dirty="0" smtClean="0">
                <a:latin typeface="宋体" pitchFamily="2" charset="-122"/>
              </a:rPr>
              <a:t>都对应一个局部变量</a:t>
            </a:r>
          </a:p>
          <a:p>
            <a:pPr eaLnBrk="1" hangingPunct="1">
              <a:buFont typeface="Monotype Sorts" pitchFamily="2" charset="2"/>
              <a:buNone/>
            </a:pPr>
            <a:r>
              <a:rPr lang="en-US" altLang="zh-CN" sz="2400" dirty="0" smtClean="0">
                <a:latin typeface="宋体" pitchFamily="2" charset="-122"/>
              </a:rPr>
              <a:t>(2)  A</a:t>
            </a:r>
            <a:r>
              <a:rPr lang="zh-CN" altLang="en-US" sz="2400" dirty="0" smtClean="0">
                <a:latin typeface="宋体" pitchFamily="2" charset="-122"/>
              </a:rPr>
              <a:t>的函数的代码由多个分支组成</a:t>
            </a:r>
            <a:endParaRPr lang="zh-CN" altLang="en-US"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up)">
                                      <p:cBhvr>
                                        <p:cTn id="7" dur="500"/>
                                        <p:tgtEl>
                                          <p:spTgt spid="28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wipe(up)">
                                      <p:cBhvr>
                                        <p:cTn id="12" dur="500"/>
                                        <p:tgtEl>
                                          <p:spTgt spid="283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wipe(up)">
                                      <p:cBhvr>
                                        <p:cTn id="17" dur="500"/>
                                        <p:tgtEl>
                                          <p:spTgt spid="283651">
                                            <p:txEl>
                                              <p:pRg st="2" end="2"/>
                                            </p:txEl>
                                          </p:spTgt>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83651">
                                            <p:txEl>
                                              <p:pRg st="3" end="3"/>
                                            </p:txEl>
                                          </p:spTgt>
                                        </p:tgtEl>
                                        <p:attrNameLst>
                                          <p:attrName>style.visibility</p:attrName>
                                        </p:attrNameLst>
                                      </p:cBhvr>
                                      <p:to>
                                        <p:strVal val="visible"/>
                                      </p:to>
                                    </p:set>
                                    <p:animEffect transition="in" filter="wipe(up)">
                                      <p:cBhvr>
                                        <p:cTn id="21" dur="500"/>
                                        <p:tgtEl>
                                          <p:spTgt spid="283651">
                                            <p:txEl>
                                              <p:pRg st="3" end="3"/>
                                            </p:txEl>
                                          </p:spTgt>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83651">
                                            <p:txEl>
                                              <p:pRg st="4" end="4"/>
                                            </p:txEl>
                                          </p:spTgt>
                                        </p:tgtEl>
                                        <p:attrNameLst>
                                          <p:attrName>style.visibility</p:attrName>
                                        </p:attrNameLst>
                                      </p:cBhvr>
                                      <p:to>
                                        <p:strVal val="visible"/>
                                      </p:to>
                                    </p:set>
                                    <p:animEffect transition="in" filter="wipe(up)">
                                      <p:cBhvr>
                                        <p:cTn id="25" dur="500"/>
                                        <p:tgtEl>
                                          <p:spTgt spid="28365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83651">
                                            <p:txEl>
                                              <p:pRg st="5" end="5"/>
                                            </p:txEl>
                                          </p:spTgt>
                                        </p:tgtEl>
                                        <p:attrNameLst>
                                          <p:attrName>style.visibility</p:attrName>
                                        </p:attrNameLst>
                                      </p:cBhvr>
                                      <p:to>
                                        <p:strVal val="visible"/>
                                      </p:to>
                                    </p:set>
                                    <p:animEffect transition="in" filter="wipe(up)">
                                      <p:cBhvr>
                                        <p:cTn id="30" dur="500"/>
                                        <p:tgtEl>
                                          <p:spTgt spid="283651">
                                            <p:txEl>
                                              <p:pRg st="5" end="5"/>
                                            </p:txEl>
                                          </p:spTgt>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283651">
                                            <p:txEl>
                                              <p:pRg st="6" end="6"/>
                                            </p:txEl>
                                          </p:spTgt>
                                        </p:tgtEl>
                                        <p:attrNameLst>
                                          <p:attrName>style.visibility</p:attrName>
                                        </p:attrNameLst>
                                      </p:cBhvr>
                                      <p:to>
                                        <p:strVal val="visible"/>
                                      </p:to>
                                    </p:set>
                                    <p:animEffect transition="in" filter="wipe(up)">
                                      <p:cBhvr>
                                        <p:cTn id="34" dur="500"/>
                                        <p:tgtEl>
                                          <p:spTgt spid="283651">
                                            <p:txEl>
                                              <p:pRg st="6" end="6"/>
                                            </p:txEl>
                                          </p:spTgt>
                                        </p:tgtEl>
                                      </p:cBhvr>
                                    </p:animEffect>
                                  </p:childTnLst>
                                </p:cTn>
                              </p:par>
                            </p:childTnLst>
                          </p:cTn>
                        </p:par>
                        <p:par>
                          <p:cTn id="35" fill="hold" nodeType="afterGroup">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83651">
                                            <p:txEl>
                                              <p:pRg st="7" end="7"/>
                                            </p:txEl>
                                          </p:spTgt>
                                        </p:tgtEl>
                                        <p:attrNameLst>
                                          <p:attrName>style.visibility</p:attrName>
                                        </p:attrNameLst>
                                      </p:cBhvr>
                                      <p:to>
                                        <p:strVal val="visible"/>
                                      </p:to>
                                    </p:set>
                                    <p:animEffect transition="in" filter="wipe(up)">
                                      <p:cBhvr>
                                        <p:cTn id="38" dur="500"/>
                                        <p:tgtEl>
                                          <p:spTgt spid="283651">
                                            <p:txEl>
                                              <p:pRg st="7" end="7"/>
                                            </p:txEl>
                                          </p:spTgt>
                                        </p:tgtEl>
                                      </p:cBhvr>
                                    </p:animEffect>
                                  </p:childTnLst>
                                </p:cTn>
                              </p:par>
                            </p:childTnLst>
                          </p:cTn>
                        </p:par>
                        <p:par>
                          <p:cTn id="39" fill="hold" nodeType="afterGroup">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83651">
                                            <p:txEl>
                                              <p:pRg st="8" end="8"/>
                                            </p:txEl>
                                          </p:spTgt>
                                        </p:tgtEl>
                                        <p:attrNameLst>
                                          <p:attrName>style.visibility</p:attrName>
                                        </p:attrNameLst>
                                      </p:cBhvr>
                                      <p:to>
                                        <p:strVal val="visible"/>
                                      </p:to>
                                    </p:set>
                                    <p:animEffect transition="in" filter="wipe(up)">
                                      <p:cBhvr>
                                        <p:cTn id="42" dur="500"/>
                                        <p:tgtEl>
                                          <p:spTgt spid="28365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83651">
                                            <p:txEl>
                                              <p:pRg st="9" end="9"/>
                                            </p:txEl>
                                          </p:spTgt>
                                        </p:tgtEl>
                                        <p:attrNameLst>
                                          <p:attrName>style.visibility</p:attrName>
                                        </p:attrNameLst>
                                      </p:cBhvr>
                                      <p:to>
                                        <p:strVal val="visible"/>
                                      </p:to>
                                    </p:set>
                                    <p:animEffect transition="in" filter="wipe(up)">
                                      <p:cBhvr>
                                        <p:cTn id="47" dur="500"/>
                                        <p:tgtEl>
                                          <p:spTgt spid="283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uiExpand="1"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0F3FB8AA-8063-4F08-9B16-C803B578B0B7}" type="slidenum">
              <a:rPr lang="en-US" altLang="zh-CN" sz="1400" b="0" smtClean="0">
                <a:latin typeface="Times New Roman" pitchFamily="18" charset="0"/>
              </a:rPr>
              <a:pPr eaLnBrk="1" hangingPunct="1"/>
              <a:t>68</a:t>
            </a:fld>
            <a:endParaRPr lang="en-US" altLang="zh-CN" sz="1400" b="0" smtClean="0">
              <a:latin typeface="Times New Roman" pitchFamily="18" charset="0"/>
            </a:endParaRPr>
          </a:p>
        </p:txBody>
      </p:sp>
      <p:sp>
        <p:nvSpPr>
          <p:cNvPr id="285698" name="Rectangle 2"/>
          <p:cNvSpPr>
            <a:spLocks noChangeArrowheads="1"/>
          </p:cNvSpPr>
          <p:nvPr/>
        </p:nvSpPr>
        <p:spPr bwMode="auto">
          <a:xfrm>
            <a:off x="484188" y="998731"/>
            <a:ext cx="8335962" cy="5625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20000"/>
              </a:spcBef>
            </a:pPr>
            <a:r>
              <a:rPr lang="en-US" altLang="zh-CN" dirty="0">
                <a:latin typeface="宋体" pitchFamily="2" charset="-122"/>
              </a:rPr>
              <a:t>(3) </a:t>
            </a:r>
            <a:r>
              <a:rPr lang="en-US" altLang="zh-CN" dirty="0" smtClean="0">
                <a:latin typeface="宋体" pitchFamily="2" charset="-122"/>
              </a:rPr>
              <a:t> </a:t>
            </a:r>
            <a:r>
              <a:rPr lang="zh-CN" altLang="en-US" dirty="0" smtClean="0">
                <a:latin typeface="宋体" pitchFamily="2" charset="-122"/>
              </a:rPr>
              <a:t>与</a:t>
            </a:r>
            <a:r>
              <a:rPr lang="zh-CN" altLang="en-US" dirty="0">
                <a:latin typeface="宋体" pitchFamily="2" charset="-122"/>
              </a:rPr>
              <a:t>每个产生式相关的程序代码</a:t>
            </a:r>
            <a:endParaRPr lang="en-US" altLang="zh-CN" dirty="0" smtClean="0">
              <a:latin typeface="宋体" pitchFamily="2" charset="-122"/>
            </a:endParaRPr>
          </a:p>
          <a:p>
            <a:pPr marL="742950" lvl="1" indent="-285750">
              <a:spcBef>
                <a:spcPct val="20000"/>
              </a:spcBef>
              <a:buClr>
                <a:srgbClr val="0000FF"/>
              </a:buClr>
              <a:buSzPct val="70000"/>
              <a:buFont typeface="Wingdings" pitchFamily="2" charset="2"/>
              <a:buChar char="u"/>
            </a:pPr>
            <a:r>
              <a:rPr lang="zh-CN" altLang="en-US" dirty="0">
                <a:latin typeface="宋体" pitchFamily="2" charset="-122"/>
                <a:ea typeface="+mn-ea"/>
              </a:rPr>
              <a:t>按照从左到右的顺序考虑产生式右部的记号、非终结符号和语义</a:t>
            </a:r>
            <a:r>
              <a:rPr lang="zh-CN" altLang="en-US" dirty="0" smtClean="0">
                <a:latin typeface="宋体" pitchFamily="2" charset="-122"/>
                <a:ea typeface="+mn-ea"/>
              </a:rPr>
              <a:t>动作</a:t>
            </a:r>
            <a:endParaRPr lang="en-US" altLang="zh-CN" dirty="0" smtClean="0">
              <a:latin typeface="宋体" pitchFamily="2" charset="-122"/>
              <a:ea typeface="+mn-ea"/>
            </a:endParaRPr>
          </a:p>
          <a:p>
            <a:pPr marL="742950" lvl="1" indent="-285750">
              <a:spcBef>
                <a:spcPct val="20000"/>
              </a:spcBef>
              <a:buClr>
                <a:srgbClr val="0000FF"/>
              </a:buClr>
              <a:buSzPct val="70000"/>
              <a:buFont typeface="Wingdings" pitchFamily="2" charset="2"/>
              <a:buChar char="u"/>
            </a:pPr>
            <a:r>
              <a:rPr lang="zh-CN" altLang="en-US" dirty="0" smtClean="0">
                <a:solidFill>
                  <a:srgbClr val="0000FF"/>
                </a:solidFill>
                <a:latin typeface="宋体" pitchFamily="2" charset="-122"/>
              </a:rPr>
              <a:t>对</a:t>
            </a:r>
            <a:r>
              <a:rPr lang="zh-CN" altLang="en-US" dirty="0">
                <a:solidFill>
                  <a:srgbClr val="0000FF"/>
                </a:solidFill>
                <a:latin typeface="宋体" pitchFamily="2" charset="-122"/>
              </a:rPr>
              <a:t>带有综合属性</a:t>
            </a:r>
            <a:r>
              <a:rPr lang="en-US" altLang="zh-CN" dirty="0">
                <a:solidFill>
                  <a:srgbClr val="0000FF"/>
                </a:solidFill>
                <a:latin typeface="宋体" pitchFamily="2" charset="-122"/>
              </a:rPr>
              <a:t>x</a:t>
            </a:r>
            <a:r>
              <a:rPr lang="zh-CN" altLang="en-US" dirty="0">
                <a:solidFill>
                  <a:srgbClr val="0000FF"/>
                </a:solidFill>
                <a:latin typeface="宋体" pitchFamily="2" charset="-122"/>
              </a:rPr>
              <a:t>的记号</a:t>
            </a:r>
            <a:r>
              <a:rPr lang="en-US" altLang="zh-CN" dirty="0" smtClean="0">
                <a:solidFill>
                  <a:srgbClr val="0000FF"/>
                </a:solidFill>
              </a:rPr>
              <a:t>X</a:t>
            </a:r>
          </a:p>
          <a:p>
            <a:pPr marL="1257300" lvl="2" indent="-342900">
              <a:spcBef>
                <a:spcPct val="20000"/>
              </a:spcBef>
              <a:buClr>
                <a:srgbClr val="0000FF"/>
              </a:buClr>
              <a:buSzPct val="70000"/>
              <a:buFont typeface="Wingdings" panose="05000000000000000000" pitchFamily="2" charset="2"/>
              <a:buChar char="Ø"/>
            </a:pPr>
            <a:r>
              <a:rPr lang="zh-CN" altLang="en-US" sz="2000" dirty="0" smtClean="0">
                <a:latin typeface="宋体" pitchFamily="2" charset="-122"/>
              </a:rPr>
              <a:t>把</a:t>
            </a:r>
            <a:r>
              <a:rPr lang="zh-CN" altLang="en-US" sz="2000" dirty="0">
                <a:latin typeface="宋体" pitchFamily="2" charset="-122"/>
              </a:rPr>
              <a:t>属性</a:t>
            </a:r>
            <a:r>
              <a:rPr lang="en-US" altLang="zh-CN" sz="2000" dirty="0"/>
              <a:t>x</a:t>
            </a:r>
            <a:r>
              <a:rPr lang="zh-CN" altLang="en-US" sz="2000" dirty="0">
                <a:latin typeface="宋体" pitchFamily="2" charset="-122"/>
              </a:rPr>
              <a:t>的值保存于为</a:t>
            </a:r>
            <a:r>
              <a:rPr lang="en-US" altLang="zh-CN" sz="2000" dirty="0" err="1"/>
              <a:t>X.x</a:t>
            </a:r>
            <a:r>
              <a:rPr lang="zh-CN" altLang="en-US" sz="2000" dirty="0">
                <a:latin typeface="宋体" pitchFamily="2" charset="-122"/>
              </a:rPr>
              <a:t>声明的变量</a:t>
            </a:r>
            <a:r>
              <a:rPr lang="zh-CN" altLang="en-US" sz="2000" dirty="0" smtClean="0">
                <a:latin typeface="宋体" pitchFamily="2" charset="-122"/>
              </a:rPr>
              <a:t>中</a:t>
            </a:r>
            <a:endParaRPr lang="en-US" altLang="zh-CN" sz="2000" dirty="0" smtClean="0">
              <a:latin typeface="宋体" pitchFamily="2" charset="-122"/>
            </a:endParaRPr>
          </a:p>
          <a:p>
            <a:pPr marL="1257300" lvl="2" indent="-342900">
              <a:spcBef>
                <a:spcPct val="20000"/>
              </a:spcBef>
              <a:buClr>
                <a:srgbClr val="0000FF"/>
              </a:buClr>
              <a:buSzPct val="70000"/>
              <a:buFont typeface="Wingdings" panose="05000000000000000000" pitchFamily="2" charset="2"/>
              <a:buChar char="Ø"/>
            </a:pPr>
            <a:r>
              <a:rPr lang="zh-CN" altLang="en-US" sz="2000" dirty="0" smtClean="0">
                <a:latin typeface="宋体" pitchFamily="2" charset="-122"/>
              </a:rPr>
              <a:t>产生</a:t>
            </a:r>
            <a:r>
              <a:rPr lang="zh-CN" altLang="en-US" sz="2000" dirty="0">
                <a:latin typeface="宋体" pitchFamily="2" charset="-122"/>
              </a:rPr>
              <a:t>一个匹配记号</a:t>
            </a:r>
            <a:r>
              <a:rPr lang="en-US" altLang="zh-CN" sz="2000" dirty="0">
                <a:latin typeface="宋体" pitchFamily="2" charset="-122"/>
              </a:rPr>
              <a:t>X</a:t>
            </a:r>
            <a:r>
              <a:rPr lang="zh-CN" altLang="en-US" sz="2000" dirty="0">
                <a:latin typeface="宋体" pitchFamily="2" charset="-122"/>
              </a:rPr>
              <a:t>的</a:t>
            </a:r>
            <a:r>
              <a:rPr lang="zh-CN" altLang="en-US" sz="2000" dirty="0" smtClean="0">
                <a:latin typeface="宋体" pitchFamily="2" charset="-122"/>
              </a:rPr>
              <a:t>调用</a:t>
            </a:r>
            <a:endParaRPr lang="en-US" altLang="zh-CN" sz="2000" dirty="0" smtClean="0">
              <a:latin typeface="宋体" pitchFamily="2" charset="-122"/>
            </a:endParaRPr>
          </a:p>
          <a:p>
            <a:pPr marL="1257300" lvl="2" indent="-342900">
              <a:spcBef>
                <a:spcPct val="20000"/>
              </a:spcBef>
              <a:buClr>
                <a:srgbClr val="0000FF"/>
              </a:buClr>
              <a:buSzPct val="70000"/>
              <a:buFont typeface="Wingdings" panose="05000000000000000000" pitchFamily="2" charset="2"/>
              <a:buChar char="Ø"/>
            </a:pPr>
            <a:r>
              <a:rPr lang="zh-CN" altLang="en-US" sz="2000" dirty="0" smtClean="0">
                <a:latin typeface="宋体" pitchFamily="2" charset="-122"/>
              </a:rPr>
              <a:t>推进</a:t>
            </a:r>
            <a:r>
              <a:rPr lang="zh-CN" altLang="en-US" sz="2000" dirty="0">
                <a:latin typeface="宋体" pitchFamily="2" charset="-122"/>
              </a:rPr>
              <a:t>扫描</a:t>
            </a:r>
            <a:r>
              <a:rPr lang="zh-CN" altLang="en-US" sz="2000" dirty="0" smtClean="0">
                <a:latin typeface="宋体" pitchFamily="2" charset="-122"/>
              </a:rPr>
              <a:t>指针</a:t>
            </a:r>
            <a:endParaRPr lang="en-US" altLang="zh-CN" sz="2000" dirty="0" smtClean="0">
              <a:latin typeface="宋体" pitchFamily="2" charset="-122"/>
            </a:endParaRPr>
          </a:p>
          <a:p>
            <a:pPr marL="742950" lvl="1" indent="-285750">
              <a:spcBef>
                <a:spcPct val="20000"/>
              </a:spcBef>
              <a:buClr>
                <a:srgbClr val="0000FF"/>
              </a:buClr>
              <a:buSzPct val="70000"/>
              <a:buFont typeface="Wingdings" pitchFamily="2" charset="2"/>
              <a:buChar char="u"/>
            </a:pPr>
            <a:r>
              <a:rPr lang="zh-CN" altLang="en-US" dirty="0">
                <a:solidFill>
                  <a:srgbClr val="0000FF"/>
                </a:solidFill>
                <a:latin typeface="宋体" pitchFamily="2" charset="-122"/>
                <a:ea typeface="+mn-ea"/>
              </a:rPr>
              <a:t>对非终结符号</a:t>
            </a:r>
            <a:r>
              <a:rPr lang="en-US" altLang="zh-CN" dirty="0">
                <a:solidFill>
                  <a:srgbClr val="0000FF"/>
                </a:solidFill>
                <a:latin typeface="宋体" pitchFamily="2" charset="-122"/>
                <a:ea typeface="+mn-ea"/>
              </a:rPr>
              <a:t>B</a:t>
            </a:r>
          </a:p>
          <a:p>
            <a:pPr marL="1257300" lvl="2" indent="-342900">
              <a:spcBef>
                <a:spcPct val="20000"/>
              </a:spcBef>
              <a:buClr>
                <a:srgbClr val="0000FF"/>
              </a:buClr>
              <a:buSzPct val="70000"/>
              <a:buFont typeface="Wingdings" panose="05000000000000000000" pitchFamily="2" charset="2"/>
              <a:buChar char="Ø"/>
            </a:pPr>
            <a:r>
              <a:rPr lang="zh-CN" altLang="en-US" sz="2000" dirty="0">
                <a:latin typeface="宋体" pitchFamily="2" charset="-122"/>
              </a:rPr>
              <a:t>产生一个函数调用语句</a:t>
            </a:r>
            <a:r>
              <a:rPr lang="en-US" altLang="zh-CN" sz="2000" dirty="0">
                <a:latin typeface="宋体" pitchFamily="2" charset="-122"/>
              </a:rPr>
              <a:t>c=B(b</a:t>
            </a:r>
            <a:r>
              <a:rPr lang="en-US" altLang="zh-CN" sz="2000" baseline="-25000" dirty="0">
                <a:latin typeface="宋体" pitchFamily="2" charset="-122"/>
              </a:rPr>
              <a:t>1</a:t>
            </a:r>
            <a:r>
              <a:rPr lang="en-US" altLang="zh-CN" sz="2000" dirty="0">
                <a:latin typeface="宋体" pitchFamily="2" charset="-122"/>
              </a:rPr>
              <a:t>,b</a:t>
            </a:r>
            <a:r>
              <a:rPr lang="en-US" altLang="zh-CN" sz="2000" baseline="-25000" dirty="0">
                <a:latin typeface="宋体" pitchFamily="2" charset="-122"/>
              </a:rPr>
              <a:t>2</a:t>
            </a:r>
            <a:r>
              <a:rPr lang="en-US" altLang="zh-CN" sz="2000" dirty="0">
                <a:latin typeface="宋体" pitchFamily="2" charset="-122"/>
              </a:rPr>
              <a:t>,…,</a:t>
            </a:r>
            <a:r>
              <a:rPr lang="en-US" altLang="zh-CN" sz="2000" dirty="0" err="1">
                <a:latin typeface="宋体" pitchFamily="2" charset="-122"/>
              </a:rPr>
              <a:t>b</a:t>
            </a:r>
            <a:r>
              <a:rPr lang="en-US" altLang="zh-CN" sz="2000" baseline="-25000" dirty="0" err="1">
                <a:latin typeface="宋体" pitchFamily="2" charset="-122"/>
              </a:rPr>
              <a:t>k</a:t>
            </a:r>
            <a:r>
              <a:rPr lang="en-US" altLang="zh-CN" sz="2000" dirty="0">
                <a:latin typeface="宋体" pitchFamily="2" charset="-122"/>
              </a:rPr>
              <a:t>)</a:t>
            </a:r>
          </a:p>
          <a:p>
            <a:pPr marL="1257300" lvl="2" indent="-342900">
              <a:spcBef>
                <a:spcPct val="20000"/>
              </a:spcBef>
              <a:buClr>
                <a:srgbClr val="0000FF"/>
              </a:buClr>
              <a:buSzPct val="70000"/>
              <a:buFont typeface="Wingdings" panose="05000000000000000000" pitchFamily="2" charset="2"/>
              <a:buChar char="Ø"/>
            </a:pPr>
            <a:r>
              <a:rPr lang="en-US" altLang="zh-CN" sz="2000" dirty="0">
                <a:latin typeface="宋体" pitchFamily="2" charset="-122"/>
              </a:rPr>
              <a:t>b</a:t>
            </a:r>
            <a:r>
              <a:rPr lang="en-US" altLang="zh-CN" sz="2000" baseline="-25000" dirty="0">
                <a:latin typeface="宋体" pitchFamily="2" charset="-122"/>
              </a:rPr>
              <a:t>i</a:t>
            </a:r>
            <a:r>
              <a:rPr lang="en-US" altLang="zh-CN" sz="2000" dirty="0">
                <a:latin typeface="宋体" pitchFamily="2" charset="-122"/>
              </a:rPr>
              <a:t>(</a:t>
            </a:r>
            <a:r>
              <a:rPr lang="en-US" altLang="zh-CN" sz="2000" dirty="0" err="1">
                <a:latin typeface="宋体" pitchFamily="2" charset="-122"/>
              </a:rPr>
              <a:t>i</a:t>
            </a:r>
            <a:r>
              <a:rPr lang="en-US" altLang="zh-CN" sz="2000" dirty="0">
                <a:latin typeface="宋体" pitchFamily="2" charset="-122"/>
              </a:rPr>
              <a:t>=1,2,…,k)</a:t>
            </a:r>
            <a:r>
              <a:rPr lang="zh-CN" altLang="en-US" sz="2000" dirty="0">
                <a:latin typeface="宋体" pitchFamily="2" charset="-122"/>
              </a:rPr>
              <a:t>是对应于</a:t>
            </a:r>
            <a:r>
              <a:rPr lang="en-US" altLang="zh-CN" sz="2000" dirty="0">
                <a:latin typeface="宋体" pitchFamily="2" charset="-122"/>
              </a:rPr>
              <a:t>B</a:t>
            </a:r>
            <a:r>
              <a:rPr lang="zh-CN" altLang="en-US" sz="2000" dirty="0">
                <a:latin typeface="宋体" pitchFamily="2" charset="-122"/>
              </a:rPr>
              <a:t>的继承属性的变量</a:t>
            </a:r>
          </a:p>
          <a:p>
            <a:pPr marL="1257300" lvl="2" indent="-342900">
              <a:spcBef>
                <a:spcPct val="20000"/>
              </a:spcBef>
              <a:buClr>
                <a:srgbClr val="0000FF"/>
              </a:buClr>
              <a:buSzPct val="70000"/>
              <a:buFont typeface="Wingdings" panose="05000000000000000000" pitchFamily="2" charset="2"/>
              <a:buChar char="Ø"/>
            </a:pPr>
            <a:r>
              <a:rPr lang="en-US" altLang="zh-CN" sz="2000" dirty="0">
                <a:latin typeface="宋体" pitchFamily="2" charset="-122"/>
              </a:rPr>
              <a:t>c</a:t>
            </a:r>
            <a:r>
              <a:rPr lang="zh-CN" altLang="en-US" sz="2000" dirty="0">
                <a:latin typeface="宋体" pitchFamily="2" charset="-122"/>
              </a:rPr>
              <a:t>是对应于</a:t>
            </a:r>
            <a:r>
              <a:rPr lang="en-US" altLang="zh-CN" sz="2000" dirty="0">
                <a:latin typeface="宋体" pitchFamily="2" charset="-122"/>
              </a:rPr>
              <a:t>B</a:t>
            </a:r>
            <a:r>
              <a:rPr lang="zh-CN" altLang="en-US" sz="2000" dirty="0">
                <a:latin typeface="宋体" pitchFamily="2" charset="-122"/>
              </a:rPr>
              <a:t>的综合属性的变量</a:t>
            </a:r>
          </a:p>
          <a:p>
            <a:pPr marL="742950" lvl="1" indent="-285750">
              <a:spcBef>
                <a:spcPct val="20000"/>
              </a:spcBef>
              <a:buClr>
                <a:srgbClr val="0000FF"/>
              </a:buClr>
              <a:buSzPct val="70000"/>
              <a:buFont typeface="Wingdings" pitchFamily="2" charset="2"/>
              <a:buChar char="u"/>
            </a:pPr>
            <a:r>
              <a:rPr lang="zh-CN" altLang="en-US" dirty="0">
                <a:solidFill>
                  <a:srgbClr val="0000FF"/>
                </a:solidFill>
                <a:latin typeface="宋体" pitchFamily="2" charset="-122"/>
                <a:ea typeface="+mn-ea"/>
              </a:rPr>
              <a:t>对每一个语义动作</a:t>
            </a:r>
          </a:p>
          <a:p>
            <a:pPr marL="1257300" lvl="2" indent="-342900">
              <a:spcBef>
                <a:spcPct val="20000"/>
              </a:spcBef>
              <a:buClr>
                <a:srgbClr val="0000FF"/>
              </a:buClr>
              <a:buSzPct val="70000"/>
              <a:buFont typeface="Wingdings" panose="05000000000000000000" pitchFamily="2" charset="2"/>
              <a:buChar char="Ø"/>
            </a:pPr>
            <a:r>
              <a:rPr lang="zh-CN" altLang="en-US" sz="2000" dirty="0">
                <a:latin typeface="宋体" pitchFamily="2" charset="-122"/>
              </a:rPr>
              <a:t>把动作代码复制到分析程序中</a:t>
            </a:r>
          </a:p>
          <a:p>
            <a:pPr marL="1257300" lvl="2" indent="-342900">
              <a:spcBef>
                <a:spcPct val="20000"/>
              </a:spcBef>
              <a:buClr>
                <a:srgbClr val="0000FF"/>
              </a:buClr>
              <a:buSzPct val="70000"/>
              <a:buFont typeface="Wingdings" panose="05000000000000000000" pitchFamily="2" charset="2"/>
              <a:buChar char="Ø"/>
            </a:pPr>
            <a:r>
              <a:rPr lang="zh-CN" altLang="en-US" sz="2000" dirty="0">
                <a:latin typeface="宋体" pitchFamily="2" charset="-122"/>
              </a:rPr>
              <a:t>用代表属性的变量代替翻译方案中引用的属性</a:t>
            </a:r>
          </a:p>
        </p:txBody>
      </p:sp>
      <p:sp>
        <p:nvSpPr>
          <p:cNvPr id="5" name="Rectangle 2"/>
          <p:cNvSpPr txBox="1">
            <a:spLocks noChangeArrowheads="1"/>
          </p:cNvSpPr>
          <p:nvPr/>
        </p:nvSpPr>
        <p:spPr bwMode="auto">
          <a:xfrm>
            <a:off x="304800" y="152400"/>
            <a:ext cx="8610600" cy="621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sz="3200" dirty="0">
                <a:latin typeface="宋体" pitchFamily="2" charset="-122"/>
              </a:rPr>
              <a:t>算法</a:t>
            </a:r>
            <a:r>
              <a:rPr lang="en-US" altLang="zh-CN" sz="3200" dirty="0">
                <a:latin typeface="宋体" pitchFamily="2" charset="-122"/>
              </a:rPr>
              <a:t>5.2</a:t>
            </a:r>
            <a:r>
              <a:rPr lang="zh-CN" altLang="en-US" sz="3200" dirty="0">
                <a:latin typeface="宋体" pitchFamily="2" charset="-122"/>
              </a:rPr>
              <a:t>：构造语法制导的预测</a:t>
            </a:r>
            <a:r>
              <a:rPr lang="zh-CN" altLang="en-US" sz="3200" dirty="0" smtClean="0">
                <a:latin typeface="宋体" pitchFamily="2" charset="-122"/>
              </a:rPr>
              <a:t>翻译程</a:t>
            </a:r>
            <a:r>
              <a:rPr lang="zh-CN" altLang="zh-CN" sz="3200" dirty="0" smtClean="0">
                <a:latin typeface="宋体" pitchFamily="2" charset="-122"/>
              </a:rPr>
              <a:t>序</a:t>
            </a:r>
            <a:r>
              <a:rPr lang="zh-CN" altLang="en-US" sz="3200" dirty="0" smtClean="0">
                <a:latin typeface="宋体" pitchFamily="2" charset="-122"/>
              </a:rPr>
              <a:t>（续）</a:t>
            </a:r>
            <a:endParaRPr lang="zh-CN" altLang="en-US" sz="3200" kern="0"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5698">
                                            <p:txEl>
                                              <p:pRg st="0" end="0"/>
                                            </p:txEl>
                                          </p:spTgt>
                                        </p:tgtEl>
                                        <p:attrNameLst>
                                          <p:attrName>style.visibility</p:attrName>
                                        </p:attrNameLst>
                                      </p:cBhvr>
                                      <p:to>
                                        <p:strVal val="visible"/>
                                      </p:to>
                                    </p:set>
                                    <p:animEffect transition="in" filter="wipe(up)">
                                      <p:cBhvr>
                                        <p:cTn id="7" dur="500"/>
                                        <p:tgtEl>
                                          <p:spTgt spid="285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5698">
                                            <p:txEl>
                                              <p:pRg st="1" end="1"/>
                                            </p:txEl>
                                          </p:spTgt>
                                        </p:tgtEl>
                                        <p:attrNameLst>
                                          <p:attrName>style.visibility</p:attrName>
                                        </p:attrNameLst>
                                      </p:cBhvr>
                                      <p:to>
                                        <p:strVal val="visible"/>
                                      </p:to>
                                    </p:set>
                                    <p:animEffect transition="in" filter="wipe(up)">
                                      <p:cBhvr>
                                        <p:cTn id="12" dur="500"/>
                                        <p:tgtEl>
                                          <p:spTgt spid="2856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5698">
                                            <p:txEl>
                                              <p:pRg st="2" end="2"/>
                                            </p:txEl>
                                          </p:spTgt>
                                        </p:tgtEl>
                                        <p:attrNameLst>
                                          <p:attrName>style.visibility</p:attrName>
                                        </p:attrNameLst>
                                      </p:cBhvr>
                                      <p:to>
                                        <p:strVal val="visible"/>
                                      </p:to>
                                    </p:set>
                                    <p:animEffect transition="in" filter="wipe(up)">
                                      <p:cBhvr>
                                        <p:cTn id="17" dur="500"/>
                                        <p:tgtEl>
                                          <p:spTgt spid="285698">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85698">
                                            <p:txEl>
                                              <p:pRg st="3" end="3"/>
                                            </p:txEl>
                                          </p:spTgt>
                                        </p:tgtEl>
                                        <p:attrNameLst>
                                          <p:attrName>style.visibility</p:attrName>
                                        </p:attrNameLst>
                                      </p:cBhvr>
                                      <p:to>
                                        <p:strVal val="visible"/>
                                      </p:to>
                                    </p:set>
                                    <p:animEffect transition="in" filter="wipe(up)">
                                      <p:cBhvr>
                                        <p:cTn id="21" dur="500"/>
                                        <p:tgtEl>
                                          <p:spTgt spid="285698">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85698">
                                            <p:txEl>
                                              <p:pRg st="4" end="4"/>
                                            </p:txEl>
                                          </p:spTgt>
                                        </p:tgtEl>
                                        <p:attrNameLst>
                                          <p:attrName>style.visibility</p:attrName>
                                        </p:attrNameLst>
                                      </p:cBhvr>
                                      <p:to>
                                        <p:strVal val="visible"/>
                                      </p:to>
                                    </p:set>
                                    <p:animEffect transition="in" filter="wipe(up)">
                                      <p:cBhvr>
                                        <p:cTn id="25" dur="500"/>
                                        <p:tgtEl>
                                          <p:spTgt spid="285698">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85698">
                                            <p:txEl>
                                              <p:pRg st="5" end="5"/>
                                            </p:txEl>
                                          </p:spTgt>
                                        </p:tgtEl>
                                        <p:attrNameLst>
                                          <p:attrName>style.visibility</p:attrName>
                                        </p:attrNameLst>
                                      </p:cBhvr>
                                      <p:to>
                                        <p:strVal val="visible"/>
                                      </p:to>
                                    </p:set>
                                    <p:animEffect transition="in" filter="wipe(up)">
                                      <p:cBhvr>
                                        <p:cTn id="29" dur="500"/>
                                        <p:tgtEl>
                                          <p:spTgt spid="28569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85698">
                                            <p:txEl>
                                              <p:pRg st="6" end="6"/>
                                            </p:txEl>
                                          </p:spTgt>
                                        </p:tgtEl>
                                        <p:attrNameLst>
                                          <p:attrName>style.visibility</p:attrName>
                                        </p:attrNameLst>
                                      </p:cBhvr>
                                      <p:to>
                                        <p:strVal val="visible"/>
                                      </p:to>
                                    </p:set>
                                    <p:animEffect transition="in" filter="wipe(up)">
                                      <p:cBhvr>
                                        <p:cTn id="34" dur="500"/>
                                        <p:tgtEl>
                                          <p:spTgt spid="285698">
                                            <p:txEl>
                                              <p:pRg st="6" end="6"/>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285698">
                                            <p:txEl>
                                              <p:pRg st="7" end="7"/>
                                            </p:txEl>
                                          </p:spTgt>
                                        </p:tgtEl>
                                        <p:attrNameLst>
                                          <p:attrName>style.visibility</p:attrName>
                                        </p:attrNameLst>
                                      </p:cBhvr>
                                      <p:to>
                                        <p:strVal val="visible"/>
                                      </p:to>
                                    </p:set>
                                    <p:animEffect transition="in" filter="wipe(up)">
                                      <p:cBhvr>
                                        <p:cTn id="38" dur="500"/>
                                        <p:tgtEl>
                                          <p:spTgt spid="285698">
                                            <p:txEl>
                                              <p:pRg st="7" end="7"/>
                                            </p:txEl>
                                          </p:spTgt>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285698">
                                            <p:txEl>
                                              <p:pRg st="8" end="8"/>
                                            </p:txEl>
                                          </p:spTgt>
                                        </p:tgtEl>
                                        <p:attrNameLst>
                                          <p:attrName>style.visibility</p:attrName>
                                        </p:attrNameLst>
                                      </p:cBhvr>
                                      <p:to>
                                        <p:strVal val="visible"/>
                                      </p:to>
                                    </p:set>
                                    <p:animEffect transition="in" filter="wipe(up)">
                                      <p:cBhvr>
                                        <p:cTn id="42" dur="500"/>
                                        <p:tgtEl>
                                          <p:spTgt spid="285698">
                                            <p:txEl>
                                              <p:pRg st="8" end="8"/>
                                            </p:txEl>
                                          </p:spTgt>
                                        </p:tgtEl>
                                      </p:cBhvr>
                                    </p:animEffect>
                                  </p:childTnLst>
                                </p:cTn>
                              </p:par>
                            </p:childTnLst>
                          </p:cTn>
                        </p:par>
                        <p:par>
                          <p:cTn id="43" fill="hold">
                            <p:stCondLst>
                              <p:cond delay="1500"/>
                            </p:stCondLst>
                            <p:childTnLst>
                              <p:par>
                                <p:cTn id="44" presetID="22" presetClass="entr" presetSubtype="1" fill="hold" grpId="0" nodeType="afterEffect">
                                  <p:stCondLst>
                                    <p:cond delay="0"/>
                                  </p:stCondLst>
                                  <p:childTnLst>
                                    <p:set>
                                      <p:cBhvr>
                                        <p:cTn id="45" dur="1" fill="hold">
                                          <p:stCondLst>
                                            <p:cond delay="0"/>
                                          </p:stCondLst>
                                        </p:cTn>
                                        <p:tgtEl>
                                          <p:spTgt spid="285698">
                                            <p:txEl>
                                              <p:pRg st="9" end="9"/>
                                            </p:txEl>
                                          </p:spTgt>
                                        </p:tgtEl>
                                        <p:attrNameLst>
                                          <p:attrName>style.visibility</p:attrName>
                                        </p:attrNameLst>
                                      </p:cBhvr>
                                      <p:to>
                                        <p:strVal val="visible"/>
                                      </p:to>
                                    </p:set>
                                    <p:animEffect transition="in" filter="wipe(up)">
                                      <p:cBhvr>
                                        <p:cTn id="46" dur="500"/>
                                        <p:tgtEl>
                                          <p:spTgt spid="285698">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85698">
                                            <p:txEl>
                                              <p:pRg st="10" end="10"/>
                                            </p:txEl>
                                          </p:spTgt>
                                        </p:tgtEl>
                                        <p:attrNameLst>
                                          <p:attrName>style.visibility</p:attrName>
                                        </p:attrNameLst>
                                      </p:cBhvr>
                                      <p:to>
                                        <p:strVal val="visible"/>
                                      </p:to>
                                    </p:set>
                                    <p:animEffect transition="in" filter="wipe(up)">
                                      <p:cBhvr>
                                        <p:cTn id="51" dur="500"/>
                                        <p:tgtEl>
                                          <p:spTgt spid="285698">
                                            <p:txEl>
                                              <p:pRg st="10" end="10"/>
                                            </p:txEl>
                                          </p:spTgt>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285698">
                                            <p:txEl>
                                              <p:pRg st="11" end="11"/>
                                            </p:txEl>
                                          </p:spTgt>
                                        </p:tgtEl>
                                        <p:attrNameLst>
                                          <p:attrName>style.visibility</p:attrName>
                                        </p:attrNameLst>
                                      </p:cBhvr>
                                      <p:to>
                                        <p:strVal val="visible"/>
                                      </p:to>
                                    </p:set>
                                    <p:animEffect transition="in" filter="wipe(up)">
                                      <p:cBhvr>
                                        <p:cTn id="55" dur="500"/>
                                        <p:tgtEl>
                                          <p:spTgt spid="285698">
                                            <p:txEl>
                                              <p:pRg st="11" end="11"/>
                                            </p:txEl>
                                          </p:spTgt>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85698">
                                            <p:txEl>
                                              <p:pRg st="12" end="12"/>
                                            </p:txEl>
                                          </p:spTgt>
                                        </p:tgtEl>
                                        <p:attrNameLst>
                                          <p:attrName>style.visibility</p:attrName>
                                        </p:attrNameLst>
                                      </p:cBhvr>
                                      <p:to>
                                        <p:strVal val="visible"/>
                                      </p:to>
                                    </p:set>
                                    <p:animEffect transition="in" filter="wipe(up)">
                                      <p:cBhvr>
                                        <p:cTn id="59" dur="500"/>
                                        <p:tgtEl>
                                          <p:spTgt spid="28569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uiExpand="1" build="p" bldLvl="2"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4"/>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C500AE2-3E10-44E1-9CFF-DB62F84B869D}" type="slidenum">
              <a:rPr lang="en-US" altLang="zh-CN" sz="1400" b="0" smtClean="0">
                <a:latin typeface="Times New Roman" pitchFamily="18" charset="0"/>
              </a:rPr>
              <a:pPr eaLnBrk="1" hangingPunct="1"/>
              <a:t>69</a:t>
            </a:fld>
            <a:endParaRPr lang="en-US" altLang="zh-CN" sz="1400" b="0" smtClean="0">
              <a:latin typeface="Times New Roman" pitchFamily="18" charset="0"/>
            </a:endParaRPr>
          </a:p>
        </p:txBody>
      </p:sp>
      <p:sp>
        <p:nvSpPr>
          <p:cNvPr id="65539" name="Rectangle 2"/>
          <p:cNvSpPr>
            <a:spLocks noGrp="1" noChangeArrowheads="1"/>
          </p:cNvSpPr>
          <p:nvPr>
            <p:ph type="title"/>
          </p:nvPr>
        </p:nvSpPr>
        <p:spPr>
          <a:xfrm>
            <a:off x="304800" y="152400"/>
            <a:ext cx="8610600" cy="981075"/>
          </a:xfrm>
        </p:spPr>
        <p:txBody>
          <a:bodyPr/>
          <a:lstStyle/>
          <a:p>
            <a:pPr eaLnBrk="1" hangingPunct="1"/>
            <a:r>
              <a:rPr lang="zh-CN" altLang="en-US" sz="3200" dirty="0">
                <a:latin typeface="宋体" pitchFamily="2" charset="-122"/>
              </a:rPr>
              <a:t>示例</a:t>
            </a:r>
            <a:r>
              <a:rPr lang="zh-CN" altLang="en-US" sz="3200" dirty="0" smtClean="0">
                <a:latin typeface="宋体" pitchFamily="2" charset="-122"/>
              </a:rPr>
              <a:t>：</a:t>
            </a:r>
            <a:r>
              <a:rPr lang="en-US" altLang="zh-CN" sz="3200" dirty="0" smtClean="0">
                <a:latin typeface="宋体" pitchFamily="2" charset="-122"/>
              </a:rPr>
              <a:t/>
            </a:r>
            <a:br>
              <a:rPr lang="en-US" altLang="zh-CN" sz="3200" dirty="0" smtClean="0">
                <a:latin typeface="宋体" pitchFamily="2" charset="-122"/>
              </a:rPr>
            </a:br>
            <a:r>
              <a:rPr lang="en-US" altLang="zh-CN" sz="3200" dirty="0">
                <a:latin typeface="宋体" pitchFamily="2" charset="-122"/>
              </a:rPr>
              <a:t> </a:t>
            </a:r>
            <a:r>
              <a:rPr lang="en-US" altLang="zh-CN" sz="3200" dirty="0" smtClean="0">
                <a:latin typeface="宋体" pitchFamily="2" charset="-122"/>
              </a:rPr>
              <a:t> </a:t>
            </a:r>
            <a:r>
              <a:rPr lang="zh-CN" altLang="en-US" sz="3200" dirty="0" smtClean="0">
                <a:latin typeface="宋体" pitchFamily="2" charset="-122"/>
              </a:rPr>
              <a:t>为</a:t>
            </a:r>
            <a:r>
              <a:rPr lang="zh-CN" altLang="en-US" sz="3200" dirty="0">
                <a:latin typeface="宋体" pitchFamily="2" charset="-122"/>
              </a:rPr>
              <a:t>简单表达式求值的翻译</a:t>
            </a:r>
            <a:r>
              <a:rPr lang="zh-CN" altLang="en-US" sz="3200" dirty="0" smtClean="0">
                <a:latin typeface="宋体" pitchFamily="2" charset="-122"/>
              </a:rPr>
              <a:t>方案构造</a:t>
            </a:r>
            <a:r>
              <a:rPr lang="zh-CN" altLang="en-US" sz="3200" dirty="0">
                <a:latin typeface="宋体" pitchFamily="2" charset="-122"/>
              </a:rPr>
              <a:t>翻译程序</a:t>
            </a:r>
            <a:endParaRPr lang="zh-CN" altLang="en-US" sz="3200" dirty="0" smtClean="0">
              <a:latin typeface="宋体" pitchFamily="2" charset="-122"/>
            </a:endParaRPr>
          </a:p>
        </p:txBody>
      </p:sp>
      <p:sp>
        <p:nvSpPr>
          <p:cNvPr id="286723" name="Rectangle 3"/>
          <p:cNvSpPr>
            <a:spLocks noGrp="1" noChangeArrowheads="1"/>
          </p:cNvSpPr>
          <p:nvPr>
            <p:ph type="body" sz="half" idx="1"/>
          </p:nvPr>
        </p:nvSpPr>
        <p:spPr>
          <a:xfrm>
            <a:off x="228600" y="1358770"/>
            <a:ext cx="8664575" cy="5042030"/>
          </a:xfrm>
        </p:spPr>
        <p:txBody>
          <a:bodyPr/>
          <a:lstStyle/>
          <a:p>
            <a:pPr eaLnBrk="1" hangingPunct="1"/>
            <a:r>
              <a:rPr lang="zh-CN" altLang="en-US" dirty="0" smtClean="0">
                <a:latin typeface="Times New Roman" panose="02020603050405020304" pitchFamily="18" charset="0"/>
                <a:cs typeface="Times New Roman" panose="02020603050405020304" pitchFamily="18" charset="0"/>
              </a:rPr>
              <a:t>为每个非终结符号构造一个函数</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void </a:t>
            </a: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rPr>
              <a:t>(void)</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E</a:t>
            </a:r>
            <a:r>
              <a:rPr lang="en-US" altLang="zh-CN" dirty="0" smtClean="0">
                <a:latin typeface="Times New Roman" panose="02020603050405020304" pitchFamily="18" charset="0"/>
                <a:cs typeface="Times New Roman" panose="02020603050405020304" pitchFamily="18" charset="0"/>
              </a:rPr>
              <a:t>(void)</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in)</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(void)</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in)</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(void)</a:t>
            </a:r>
            <a:endParaRPr lang="en-US" altLang="zh-CN" sz="2800"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dirty="0" smtClean="0">
              <a:latin typeface="Times New Roman" panose="02020603050405020304" pitchFamily="18" charset="0"/>
              <a:cs typeface="Times New Roman" panose="02020603050405020304" pitchFamily="18" charset="0"/>
            </a:endParaRPr>
          </a:p>
        </p:txBody>
      </p:sp>
      <p:graphicFrame>
        <p:nvGraphicFramePr>
          <p:cNvPr id="286725" name="Object 5">
            <a:hlinkClick r:id="rId4" action="ppaction://hlinksldjump"/>
          </p:cNvPr>
          <p:cNvGraphicFramePr>
            <a:graphicFrameLocks noChangeAspect="1"/>
          </p:cNvGraphicFramePr>
          <p:nvPr/>
        </p:nvGraphicFramePr>
        <p:xfrm>
          <a:off x="8172400" y="1223755"/>
          <a:ext cx="835025" cy="482600"/>
        </p:xfrm>
        <a:graphic>
          <a:graphicData uri="http://schemas.openxmlformats.org/presentationml/2006/ole">
            <mc:AlternateContent xmlns:mc="http://schemas.openxmlformats.org/markup-compatibility/2006">
              <mc:Choice xmlns:v="urn:schemas-microsoft-com:vml" Requires="v">
                <p:oleObj spid="_x0000_s204803" name="剪辑" r:id="rId5" imgW="7002463" imgH="4060825" progId="">
                  <p:embed/>
                </p:oleObj>
              </mc:Choice>
              <mc:Fallback>
                <p:oleObj name="剪辑" r:id="rId5" imgW="7002463" imgH="4060825"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2400" y="1223755"/>
                        <a:ext cx="8350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wipe(up)">
                                      <p:cBhvr>
                                        <p:cTn id="7" dur="500"/>
                                        <p:tgtEl>
                                          <p:spTgt spid="28672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6723">
                                            <p:txEl>
                                              <p:pRg st="1" end="1"/>
                                            </p:txEl>
                                          </p:spTgt>
                                        </p:tgtEl>
                                        <p:attrNameLst>
                                          <p:attrName>style.visibility</p:attrName>
                                        </p:attrNameLst>
                                      </p:cBhvr>
                                      <p:to>
                                        <p:strVal val="visible"/>
                                      </p:to>
                                    </p:set>
                                    <p:animEffect transition="in" filter="wipe(up)">
                                      <p:cBhvr>
                                        <p:cTn id="11" dur="500"/>
                                        <p:tgtEl>
                                          <p:spTgt spid="28672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86723">
                                            <p:txEl>
                                              <p:pRg st="2" end="2"/>
                                            </p:txEl>
                                          </p:spTgt>
                                        </p:tgtEl>
                                        <p:attrNameLst>
                                          <p:attrName>style.visibility</p:attrName>
                                        </p:attrNameLst>
                                      </p:cBhvr>
                                      <p:to>
                                        <p:strVal val="visible"/>
                                      </p:to>
                                    </p:set>
                                    <p:animEffect transition="in" filter="wipe(up)">
                                      <p:cBhvr>
                                        <p:cTn id="15" dur="500"/>
                                        <p:tgtEl>
                                          <p:spTgt spid="28672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6723">
                                            <p:txEl>
                                              <p:pRg st="3" end="3"/>
                                            </p:txEl>
                                          </p:spTgt>
                                        </p:tgtEl>
                                        <p:attrNameLst>
                                          <p:attrName>style.visibility</p:attrName>
                                        </p:attrNameLst>
                                      </p:cBhvr>
                                      <p:to>
                                        <p:strVal val="visible"/>
                                      </p:to>
                                    </p:set>
                                    <p:animEffect transition="in" filter="wipe(up)">
                                      <p:cBhvr>
                                        <p:cTn id="19" dur="500"/>
                                        <p:tgtEl>
                                          <p:spTgt spid="286723">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86723">
                                            <p:txEl>
                                              <p:pRg st="4" end="4"/>
                                            </p:txEl>
                                          </p:spTgt>
                                        </p:tgtEl>
                                        <p:attrNameLst>
                                          <p:attrName>style.visibility</p:attrName>
                                        </p:attrNameLst>
                                      </p:cBhvr>
                                      <p:to>
                                        <p:strVal val="visible"/>
                                      </p:to>
                                    </p:set>
                                    <p:animEffect transition="in" filter="wipe(up)">
                                      <p:cBhvr>
                                        <p:cTn id="23" dur="500"/>
                                        <p:tgtEl>
                                          <p:spTgt spid="286723">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86723">
                                            <p:txEl>
                                              <p:pRg st="5" end="5"/>
                                            </p:txEl>
                                          </p:spTgt>
                                        </p:tgtEl>
                                        <p:attrNameLst>
                                          <p:attrName>style.visibility</p:attrName>
                                        </p:attrNameLst>
                                      </p:cBhvr>
                                      <p:to>
                                        <p:strVal val="visible"/>
                                      </p:to>
                                    </p:set>
                                    <p:animEffect transition="in" filter="wipe(up)">
                                      <p:cBhvr>
                                        <p:cTn id="27" dur="500"/>
                                        <p:tgtEl>
                                          <p:spTgt spid="286723">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86723">
                                            <p:txEl>
                                              <p:pRg st="6" end="6"/>
                                            </p:txEl>
                                          </p:spTgt>
                                        </p:tgtEl>
                                        <p:attrNameLst>
                                          <p:attrName>style.visibility</p:attrName>
                                        </p:attrNameLst>
                                      </p:cBhvr>
                                      <p:to>
                                        <p:strVal val="visible"/>
                                      </p:to>
                                    </p:set>
                                    <p:animEffect transition="in" filter="wipe(up)">
                                      <p:cBhvr>
                                        <p:cTn id="31" dur="500"/>
                                        <p:tgtEl>
                                          <p:spTgt spid="286723">
                                            <p:txEl>
                                              <p:pRg st="6" end="6"/>
                                            </p:txEl>
                                          </p:spTgt>
                                        </p:tgtEl>
                                      </p:cBhvr>
                                    </p:animEffect>
                                  </p:childTnLst>
                                </p:cTn>
                              </p:par>
                            </p:childTnLst>
                          </p:cTn>
                        </p:par>
                        <p:par>
                          <p:cTn id="32" fill="hold">
                            <p:stCondLst>
                              <p:cond delay="3500"/>
                            </p:stCondLst>
                            <p:childTnLst>
                              <p:par>
                                <p:cTn id="33" presetID="4" presetClass="entr" presetSubtype="32" fill="hold" nodeType="afterEffect">
                                  <p:stCondLst>
                                    <p:cond delay="0"/>
                                  </p:stCondLst>
                                  <p:childTnLst>
                                    <p:set>
                                      <p:cBhvr>
                                        <p:cTn id="34" dur="1" fill="hold">
                                          <p:stCondLst>
                                            <p:cond delay="0"/>
                                          </p:stCondLst>
                                        </p:cTn>
                                        <p:tgtEl>
                                          <p:spTgt spid="286725"/>
                                        </p:tgtEl>
                                        <p:attrNameLst>
                                          <p:attrName>style.visibility</p:attrName>
                                        </p:attrNameLst>
                                      </p:cBhvr>
                                      <p:to>
                                        <p:strVal val="visible"/>
                                      </p:to>
                                    </p:set>
                                    <p:animEffect transition="in" filter="box(out)">
                                      <p:cBhvr>
                                        <p:cTn id="35" dur="500"/>
                                        <p:tgtEl>
                                          <p:spTgt spid="286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B4A8A47-39C3-4870-9CE4-50832BC6FEEA}" type="slidenum">
              <a:rPr lang="en-US" altLang="zh-CN" sz="1400" b="0" smtClean="0">
                <a:latin typeface="Times New Roman" pitchFamily="18" charset="0"/>
              </a:rPr>
              <a:pPr eaLnBrk="1" hangingPunct="1"/>
              <a:t>7</a:t>
            </a:fld>
            <a:endParaRPr lang="en-US" altLang="zh-CN" sz="1400" b="0" smtClean="0">
              <a:latin typeface="Times New Roman" pitchFamily="18" charset="0"/>
            </a:endParaRPr>
          </a:p>
        </p:txBody>
      </p:sp>
      <p:sp>
        <p:nvSpPr>
          <p:cNvPr id="6147" name="Rectangle 2"/>
          <p:cNvSpPr>
            <a:spLocks noGrp="1" noChangeArrowheads="1"/>
          </p:cNvSpPr>
          <p:nvPr>
            <p:ph type="title"/>
          </p:nvPr>
        </p:nvSpPr>
        <p:spPr>
          <a:xfrm>
            <a:off x="304800" y="152400"/>
            <a:ext cx="8610600" cy="684213"/>
          </a:xfrm>
        </p:spPr>
        <p:txBody>
          <a:bodyPr/>
          <a:lstStyle/>
          <a:p>
            <a:pPr eaLnBrk="1" hangingPunct="1"/>
            <a:r>
              <a:rPr lang="zh-CN" altLang="en-US" sz="3600" dirty="0" smtClean="0">
                <a:solidFill>
                  <a:srgbClr val="FF0000"/>
                </a:solidFill>
                <a:latin typeface="Verdana" pitchFamily="34" charset="0"/>
              </a:rPr>
              <a:t>翻译目标决定语义规则</a:t>
            </a:r>
          </a:p>
        </p:txBody>
      </p:sp>
      <p:sp>
        <p:nvSpPr>
          <p:cNvPr id="188419" name="Rectangle 3"/>
          <p:cNvSpPr>
            <a:spLocks noGrp="1" noChangeArrowheads="1"/>
          </p:cNvSpPr>
          <p:nvPr>
            <p:ph type="body" idx="1"/>
          </p:nvPr>
        </p:nvSpPr>
        <p:spPr>
          <a:xfrm>
            <a:off x="228600" y="1043735"/>
            <a:ext cx="8686800" cy="5430090"/>
          </a:xfrm>
        </p:spPr>
        <p:txBody>
          <a:bodyPr/>
          <a:lstStyle/>
          <a:p>
            <a:pPr eaLnBrk="1" hangingPunct="1"/>
            <a:r>
              <a:rPr lang="zh-CN" altLang="zh-CN" dirty="0"/>
              <a:t>翻译目标</a:t>
            </a:r>
            <a:r>
              <a:rPr lang="zh-CN" altLang="zh-CN" dirty="0" smtClean="0"/>
              <a:t>决定产生</a:t>
            </a:r>
            <a:r>
              <a:rPr lang="zh-CN" altLang="zh-CN" dirty="0"/>
              <a:t>式的含义、</a:t>
            </a:r>
            <a:r>
              <a:rPr lang="zh-CN" altLang="zh-CN" dirty="0" smtClean="0"/>
              <a:t>决定文法</a:t>
            </a:r>
            <a:r>
              <a:rPr lang="zh-CN" altLang="zh-CN" dirty="0"/>
              <a:t>符号应该具有的属性，也决定了产生式的语义规则</a:t>
            </a:r>
            <a:r>
              <a:rPr lang="zh-CN" altLang="zh-CN" dirty="0" smtClean="0"/>
              <a:t>。</a:t>
            </a:r>
            <a:endParaRPr lang="en-US" altLang="zh-CN" dirty="0" smtClean="0"/>
          </a:p>
          <a:p>
            <a:pPr eaLnBrk="1" hangingPunct="1"/>
            <a:r>
              <a:rPr lang="zh-CN" altLang="en-US" dirty="0" smtClean="0">
                <a:latin typeface="Verdana" pitchFamily="34" charset="0"/>
              </a:rPr>
              <a:t>例如：考虑算术表达式文法</a:t>
            </a:r>
            <a:endParaRPr lang="zh-CN" altLang="en-US" dirty="0" smtClean="0">
              <a:latin typeface="Verdana" pitchFamily="34" charset="0"/>
              <a:sym typeface="Symbol" pitchFamily="18" charset="2"/>
            </a:endParaRPr>
          </a:p>
          <a:p>
            <a:pPr lvl="1" eaLnBrk="1" hangingPunct="1"/>
            <a:r>
              <a:rPr lang="zh-CN" altLang="en-US" dirty="0">
                <a:solidFill>
                  <a:srgbClr val="0000FF"/>
                </a:solidFill>
                <a:latin typeface="Verdana" pitchFamily="34" charset="0"/>
              </a:rPr>
              <a:t>翻译</a:t>
            </a:r>
            <a:r>
              <a:rPr lang="zh-CN" altLang="en-US" dirty="0" smtClean="0">
                <a:solidFill>
                  <a:srgbClr val="0000FF"/>
                </a:solidFill>
                <a:latin typeface="Verdana" pitchFamily="34" charset="0"/>
              </a:rPr>
              <a:t>目标：检查表达式的类型</a:t>
            </a:r>
          </a:p>
          <a:p>
            <a:pPr lvl="1" eaLnBrk="1" hangingPunct="1"/>
            <a:r>
              <a:rPr lang="en-US" altLang="zh-CN" dirty="0" smtClean="0">
                <a:latin typeface="Verdana" pitchFamily="34" charset="0"/>
              </a:rPr>
              <a:t>E</a:t>
            </a:r>
            <a:r>
              <a:rPr lang="en-US" altLang="zh-CN" dirty="0" smtClean="0">
                <a:latin typeface="Verdana" pitchFamily="34" charset="0"/>
                <a:sym typeface="Symbol" pitchFamily="18" charset="2"/>
              </a:rPr>
              <a:t>E</a:t>
            </a:r>
            <a:r>
              <a:rPr lang="en-US" altLang="zh-CN" baseline="-25000" dirty="0" smtClean="0">
                <a:latin typeface="Verdana" pitchFamily="34" charset="0"/>
                <a:sym typeface="Symbol" pitchFamily="18" charset="2"/>
              </a:rPr>
              <a:t>1</a:t>
            </a:r>
            <a:r>
              <a:rPr lang="en-US" altLang="zh-CN" dirty="0" smtClean="0">
                <a:latin typeface="Verdana" pitchFamily="34" charset="0"/>
                <a:sym typeface="Symbol" pitchFamily="18" charset="2"/>
              </a:rPr>
              <a:t>+T </a:t>
            </a:r>
            <a:r>
              <a:rPr lang="zh-CN" altLang="en-US" dirty="0" smtClean="0">
                <a:latin typeface="Verdana" pitchFamily="34" charset="0"/>
                <a:sym typeface="Symbol" pitchFamily="18" charset="2"/>
              </a:rPr>
              <a:t>的</a:t>
            </a:r>
            <a:r>
              <a:rPr lang="zh-CN" altLang="en-US" dirty="0" smtClean="0">
                <a:latin typeface="Verdana" pitchFamily="34" charset="0"/>
              </a:rPr>
              <a:t>语义：表达式的类型由两个子表达式的类型综合得到</a:t>
            </a:r>
          </a:p>
          <a:p>
            <a:pPr lvl="1" eaLnBrk="1" hangingPunct="1"/>
            <a:r>
              <a:rPr lang="zh-CN" altLang="en-US" dirty="0" smtClean="0">
                <a:latin typeface="Verdana" pitchFamily="34" charset="0"/>
              </a:rPr>
              <a:t>分析每个符号的语义，并以属性的形式记录：</a:t>
            </a:r>
            <a:r>
              <a:rPr lang="en-US" altLang="zh-CN" dirty="0" err="1" smtClean="0">
                <a:latin typeface="Verdana" pitchFamily="34" charset="0"/>
              </a:rPr>
              <a:t>E.type</a:t>
            </a:r>
            <a:r>
              <a:rPr lang="zh-CN" altLang="en-US" dirty="0" smtClean="0">
                <a:latin typeface="Verdana" pitchFamily="34" charset="0"/>
              </a:rPr>
              <a:t>、 </a:t>
            </a:r>
            <a:r>
              <a:rPr lang="en-US" altLang="zh-CN" dirty="0" smtClean="0">
                <a:latin typeface="Verdana" pitchFamily="34" charset="0"/>
              </a:rPr>
              <a:t>E</a:t>
            </a:r>
            <a:r>
              <a:rPr lang="en-US" altLang="zh-CN" baseline="-25000" dirty="0" smtClean="0">
                <a:latin typeface="Verdana" pitchFamily="34" charset="0"/>
                <a:sym typeface="Symbol" pitchFamily="18" charset="2"/>
              </a:rPr>
              <a:t>1</a:t>
            </a:r>
            <a:r>
              <a:rPr lang="en-US" altLang="zh-CN" dirty="0" smtClean="0">
                <a:latin typeface="Verdana" pitchFamily="34" charset="0"/>
              </a:rPr>
              <a:t>.type</a:t>
            </a:r>
            <a:r>
              <a:rPr lang="zh-CN" altLang="en-US" dirty="0" smtClean="0">
                <a:latin typeface="Verdana" pitchFamily="34" charset="0"/>
              </a:rPr>
              <a:t>、 </a:t>
            </a:r>
            <a:r>
              <a:rPr lang="en-US" altLang="zh-CN" dirty="0" err="1" smtClean="0">
                <a:latin typeface="Verdana" pitchFamily="34" charset="0"/>
              </a:rPr>
              <a:t>T.type</a:t>
            </a:r>
            <a:endParaRPr lang="en-US" altLang="zh-CN" dirty="0" smtClean="0">
              <a:latin typeface="Verdana" pitchFamily="34" charset="0"/>
            </a:endParaRPr>
          </a:p>
          <a:p>
            <a:pPr lvl="1" eaLnBrk="1" hangingPunct="1"/>
            <a:r>
              <a:rPr lang="zh-CN" altLang="en-US" dirty="0" smtClean="0">
                <a:latin typeface="Verdana" pitchFamily="34" charset="0"/>
              </a:rPr>
              <a:t>求值规则：</a:t>
            </a:r>
          </a:p>
          <a:p>
            <a:pPr lvl="1" eaLnBrk="1" hangingPunct="1">
              <a:buFontTx/>
              <a:buNone/>
            </a:pPr>
            <a:r>
              <a:rPr lang="zh-CN" altLang="en-US" dirty="0" smtClean="0">
                <a:latin typeface="Verdana" pitchFamily="34" charset="0"/>
              </a:rPr>
              <a:t>   </a:t>
            </a:r>
            <a:r>
              <a:rPr lang="en-US" altLang="zh-CN" dirty="0" smtClean="0">
                <a:latin typeface="Verdana" pitchFamily="34" charset="0"/>
              </a:rPr>
              <a:t>if (E</a:t>
            </a:r>
            <a:r>
              <a:rPr lang="en-US" altLang="zh-CN" baseline="-25000" dirty="0" smtClean="0">
                <a:latin typeface="Verdana" pitchFamily="34" charset="0"/>
                <a:sym typeface="Symbol" pitchFamily="18" charset="2"/>
              </a:rPr>
              <a:t>1</a:t>
            </a:r>
            <a:r>
              <a:rPr lang="en-US" altLang="zh-CN" dirty="0" smtClean="0">
                <a:latin typeface="Verdana" pitchFamily="34" charset="0"/>
              </a:rPr>
              <a:t>.type==integer)&amp;&amp;(</a:t>
            </a:r>
            <a:r>
              <a:rPr lang="en-US" altLang="zh-CN" dirty="0" err="1" smtClean="0">
                <a:latin typeface="Verdana" pitchFamily="34" charset="0"/>
              </a:rPr>
              <a:t>T.type</a:t>
            </a:r>
            <a:r>
              <a:rPr lang="en-US" altLang="zh-CN" dirty="0" smtClean="0">
                <a:latin typeface="Verdana" pitchFamily="34" charset="0"/>
              </a:rPr>
              <a:t>==integer)</a:t>
            </a:r>
          </a:p>
          <a:p>
            <a:pPr lvl="1" eaLnBrk="1" hangingPunct="1">
              <a:buFontTx/>
              <a:buNone/>
            </a:pPr>
            <a:r>
              <a:rPr lang="en-US" altLang="zh-CN" dirty="0" smtClean="0">
                <a:latin typeface="Verdana" pitchFamily="34" charset="0"/>
              </a:rPr>
              <a:t>       </a:t>
            </a:r>
            <a:r>
              <a:rPr lang="en-US" altLang="zh-CN" dirty="0" err="1" smtClean="0">
                <a:latin typeface="Verdana" pitchFamily="34" charset="0"/>
              </a:rPr>
              <a:t>E.type</a:t>
            </a:r>
            <a:r>
              <a:rPr lang="en-US" altLang="zh-CN" dirty="0" smtClean="0">
                <a:latin typeface="Verdana" pitchFamily="34" charset="0"/>
              </a:rPr>
              <a:t>=integer;</a:t>
            </a:r>
          </a:p>
          <a:p>
            <a:pPr lvl="1" eaLnBrk="1" hangingPunct="1">
              <a:buFontTx/>
              <a:buNone/>
            </a:pPr>
            <a:r>
              <a:rPr lang="en-US" altLang="zh-CN" dirty="0" smtClean="0">
                <a:latin typeface="Verdana" pitchFamily="34" charset="0"/>
              </a:rPr>
              <a:t>   else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up)">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wipe(up)">
                                      <p:cBhvr>
                                        <p:cTn id="12" dur="500"/>
                                        <p:tgtEl>
                                          <p:spTgt spid="18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wipe(up)">
                                      <p:cBhvr>
                                        <p:cTn id="17" dur="500"/>
                                        <p:tgtEl>
                                          <p:spTgt spid="188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wipe(up)">
                                      <p:cBhvr>
                                        <p:cTn id="22" dur="500"/>
                                        <p:tgtEl>
                                          <p:spTgt spid="188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Effect transition="in" filter="wipe(up)">
                                      <p:cBhvr>
                                        <p:cTn id="27" dur="500"/>
                                        <p:tgtEl>
                                          <p:spTgt spid="188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419">
                                            <p:txEl>
                                              <p:pRg st="5" end="5"/>
                                            </p:txEl>
                                          </p:spTgt>
                                        </p:tgtEl>
                                        <p:attrNameLst>
                                          <p:attrName>style.visibility</p:attrName>
                                        </p:attrNameLst>
                                      </p:cBhvr>
                                      <p:to>
                                        <p:strVal val="visible"/>
                                      </p:to>
                                    </p:set>
                                    <p:animEffect transition="in" filter="wipe(up)">
                                      <p:cBhvr>
                                        <p:cTn id="32" dur="500"/>
                                        <p:tgtEl>
                                          <p:spTgt spid="188419">
                                            <p:txEl>
                                              <p:pRg st="5" end="5"/>
                                            </p:txEl>
                                          </p:spTgt>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8419">
                                            <p:txEl>
                                              <p:pRg st="6" end="6"/>
                                            </p:txEl>
                                          </p:spTgt>
                                        </p:tgtEl>
                                        <p:attrNameLst>
                                          <p:attrName>style.visibility</p:attrName>
                                        </p:attrNameLst>
                                      </p:cBhvr>
                                      <p:to>
                                        <p:strVal val="visible"/>
                                      </p:to>
                                    </p:set>
                                    <p:animEffect transition="in" filter="wipe(up)">
                                      <p:cBhvr>
                                        <p:cTn id="36" dur="500"/>
                                        <p:tgtEl>
                                          <p:spTgt spid="188419">
                                            <p:txEl>
                                              <p:pRg st="6" end="6"/>
                                            </p:txEl>
                                          </p:spTgt>
                                        </p:tgtEl>
                                      </p:cBhvr>
                                    </p:animEffect>
                                  </p:childTnLst>
                                </p:cTn>
                              </p:par>
                            </p:childTnLst>
                          </p:cTn>
                        </p:par>
                        <p:par>
                          <p:cTn id="37" fill="hold" nodeType="afterGroup">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8419">
                                            <p:txEl>
                                              <p:pRg st="7" end="7"/>
                                            </p:txEl>
                                          </p:spTgt>
                                        </p:tgtEl>
                                        <p:attrNameLst>
                                          <p:attrName>style.visibility</p:attrName>
                                        </p:attrNameLst>
                                      </p:cBhvr>
                                      <p:to>
                                        <p:strVal val="visible"/>
                                      </p:to>
                                    </p:set>
                                    <p:animEffect transition="in" filter="wipe(up)">
                                      <p:cBhvr>
                                        <p:cTn id="40" dur="500"/>
                                        <p:tgtEl>
                                          <p:spTgt spid="188419">
                                            <p:txEl>
                                              <p:pRg st="7" end="7"/>
                                            </p:txEl>
                                          </p:spTgt>
                                        </p:tgtEl>
                                      </p:cBhvr>
                                    </p:animEffect>
                                  </p:childTnLst>
                                </p:cTn>
                              </p:par>
                            </p:childTnLst>
                          </p:cTn>
                        </p:par>
                        <p:par>
                          <p:cTn id="41" fill="hold" nodeType="afterGroup">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8419">
                                            <p:txEl>
                                              <p:pRg st="8" end="8"/>
                                            </p:txEl>
                                          </p:spTgt>
                                        </p:tgtEl>
                                        <p:attrNameLst>
                                          <p:attrName>style.visibility</p:attrName>
                                        </p:attrNameLst>
                                      </p:cBhvr>
                                      <p:to>
                                        <p:strVal val="visible"/>
                                      </p:to>
                                    </p:set>
                                    <p:animEffect transition="in" filter="wipe(up)">
                                      <p:cBhvr>
                                        <p:cTn id="44" dur="500"/>
                                        <p:tgtEl>
                                          <p:spTgt spid="188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4"/>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5E00AA0-3861-478A-B52C-26E9F18C06BC}" type="slidenum">
              <a:rPr lang="en-US" altLang="zh-CN" sz="1400" b="0" smtClean="0">
                <a:latin typeface="Times New Roman" pitchFamily="18" charset="0"/>
              </a:rPr>
              <a:pPr eaLnBrk="1" hangingPunct="1"/>
              <a:t>70</a:t>
            </a:fld>
            <a:endParaRPr lang="en-US" altLang="zh-CN" sz="1400" b="0" smtClean="0">
              <a:latin typeface="Times New Roman" pitchFamily="18" charset="0"/>
            </a:endParaRPr>
          </a:p>
        </p:txBody>
      </p:sp>
      <p:sp>
        <p:nvSpPr>
          <p:cNvPr id="66563" name="Rectangle 2"/>
          <p:cNvSpPr>
            <a:spLocks noGrp="1" noChangeArrowheads="1"/>
          </p:cNvSpPr>
          <p:nvPr>
            <p:ph type="title"/>
          </p:nvPr>
        </p:nvSpPr>
        <p:spPr>
          <a:xfrm>
            <a:off x="71500" y="376985"/>
            <a:ext cx="8610600" cy="666750"/>
          </a:xfrm>
        </p:spPr>
        <p:txBody>
          <a:bodyPr/>
          <a:lstStyle/>
          <a:p>
            <a:pPr eaLnBrk="1" hangingPunct="1"/>
            <a:r>
              <a:rPr lang="zh-CN" altLang="en-US" sz="3600" dirty="0" smtClean="0">
                <a:latin typeface="Times New Roman" panose="02020603050405020304" pitchFamily="18" charset="0"/>
                <a:cs typeface="Times New Roman" panose="02020603050405020304" pitchFamily="18" charset="0"/>
              </a:rPr>
              <a:t>与</a:t>
            </a:r>
            <a:r>
              <a:rPr lang="en-US" altLang="zh-CN" sz="3600" dirty="0" smtClean="0">
                <a:latin typeface="Times New Roman" panose="02020603050405020304" pitchFamily="18" charset="0"/>
                <a:cs typeface="Times New Roman" panose="02020603050405020304" pitchFamily="18" charset="0"/>
              </a:rPr>
              <a:t>E</a:t>
            </a:r>
            <a:r>
              <a:rPr lang="en-US" altLang="zh-CN" sz="3600" dirty="0" smtClean="0">
                <a:latin typeface="Times New Roman" panose="02020603050405020304" pitchFamily="18" charset="0"/>
                <a:cs typeface="Times New Roman" panose="02020603050405020304" pitchFamily="18" charset="0"/>
                <a:sym typeface="Wingdings" pitchFamily="2" charset="2"/>
              </a:rPr>
              <a:t>TM</a:t>
            </a:r>
            <a:r>
              <a:rPr lang="zh-CN" altLang="en-US" sz="3600" dirty="0" smtClean="0">
                <a:latin typeface="Times New Roman" panose="02020603050405020304" pitchFamily="18" charset="0"/>
                <a:cs typeface="Times New Roman" panose="02020603050405020304" pitchFamily="18" charset="0"/>
                <a:sym typeface="Wingdings" pitchFamily="2" charset="2"/>
              </a:rPr>
              <a:t>、</a:t>
            </a:r>
            <a:r>
              <a:rPr lang="en-US" altLang="zh-CN" sz="3600" dirty="0" smtClean="0">
                <a:latin typeface="Times New Roman" panose="02020603050405020304" pitchFamily="18" charset="0"/>
                <a:cs typeface="Times New Roman" panose="02020603050405020304" pitchFamily="18" charset="0"/>
              </a:rPr>
              <a:t>M</a:t>
            </a:r>
            <a:r>
              <a:rPr lang="en-US" altLang="zh-CN" sz="3600" dirty="0" smtClean="0">
                <a:latin typeface="Times New Roman" panose="02020603050405020304" pitchFamily="18" charset="0"/>
                <a:cs typeface="Times New Roman" panose="02020603050405020304" pitchFamily="18" charset="0"/>
                <a:sym typeface="Symbol" pitchFamily="18" charset="2"/>
              </a:rPr>
              <a:t>+</a:t>
            </a:r>
            <a:r>
              <a:rPr lang="en-US" altLang="zh-CN" sz="3600" dirty="0" smtClean="0">
                <a:latin typeface="Times New Roman" panose="02020603050405020304" pitchFamily="18" charset="0"/>
                <a:cs typeface="Times New Roman" panose="02020603050405020304" pitchFamily="18" charset="0"/>
              </a:rPr>
              <a:t>TM|</a:t>
            </a:r>
            <a:r>
              <a:rPr lang="en-US" altLang="zh-CN" sz="3600" dirty="0" smtClean="0">
                <a:latin typeface="Times New Roman" panose="02020603050405020304" pitchFamily="18" charset="0"/>
                <a:cs typeface="Times New Roman" panose="02020603050405020304" pitchFamily="18" charset="0"/>
                <a:sym typeface="Symbol" pitchFamily="18" charset="2"/>
              </a:rPr>
              <a:t></a:t>
            </a:r>
            <a:r>
              <a:rPr lang="en-US" altLang="zh-CN" sz="3600" dirty="0" smtClean="0">
                <a:latin typeface="Times New Roman" panose="02020603050405020304" pitchFamily="18" charset="0"/>
                <a:cs typeface="Times New Roman" panose="02020603050405020304" pitchFamily="18" charset="0"/>
              </a:rPr>
              <a:t> </a:t>
            </a:r>
            <a:r>
              <a:rPr lang="zh-CN" altLang="en-US" sz="3600" dirty="0" smtClean="0">
                <a:latin typeface="Times New Roman" panose="02020603050405020304" pitchFamily="18" charset="0"/>
                <a:cs typeface="Times New Roman" panose="02020603050405020304" pitchFamily="18" charset="0"/>
              </a:rPr>
              <a:t>相应的分析过程</a:t>
            </a:r>
          </a:p>
        </p:txBody>
      </p:sp>
      <p:sp>
        <p:nvSpPr>
          <p:cNvPr id="66564" name="Rectangle 4"/>
          <p:cNvSpPr>
            <a:spLocks noGrp="1" noChangeArrowheads="1"/>
          </p:cNvSpPr>
          <p:nvPr>
            <p:ph type="body" sz="half" idx="2"/>
          </p:nvPr>
        </p:nvSpPr>
        <p:spPr>
          <a:xfrm>
            <a:off x="4429125" y="1352745"/>
            <a:ext cx="4486275" cy="5181600"/>
          </a:xfrm>
          <a:ln>
            <a:solidFill>
              <a:schemeClr val="tx1"/>
            </a:solidFill>
          </a:ln>
        </p:spPr>
        <p:txBody>
          <a:bodyPr/>
          <a:lstStyle/>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sym typeface="Wingdings" pitchFamily="2" charset="2"/>
              </a:rPr>
              <a:t>+TM|</a:t>
            </a:r>
            <a:r>
              <a:rPr lang="en-US" altLang="zh-CN" sz="2400" dirty="0" smtClean="0">
                <a:latin typeface="Times New Roman" panose="02020603050405020304" pitchFamily="18" charset="0"/>
                <a:cs typeface="Times New Roman" panose="02020603050405020304" pitchFamily="18" charset="0"/>
                <a:sym typeface="Symbol" pitchFamily="18" charset="2"/>
              </a:rPr>
              <a:t></a:t>
            </a:r>
          </a:p>
          <a:p>
            <a:pPr eaLnBrk="1" hangingPunct="1">
              <a:buFont typeface="Monotype Sorts" pitchFamily="2" charset="2"/>
              <a:buNone/>
            </a:pPr>
            <a:endParaRPr lang="en-US" altLang="zh-CN" sz="2400"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void </a:t>
            </a:r>
            <a:r>
              <a:rPr lang="en-US" altLang="zh-CN" sz="2400" dirty="0" err="1" smtClean="0">
                <a:latin typeface="Times New Roman" panose="02020603050405020304" pitchFamily="18" charset="0"/>
                <a:cs typeface="Times New Roman" panose="02020603050405020304" pitchFamily="18" charset="0"/>
              </a:rPr>
              <a:t>proc_M</a:t>
            </a:r>
            <a:r>
              <a:rPr lang="en-US" altLang="zh-CN" sz="2400" dirty="0" smtClean="0">
                <a:latin typeface="Times New Roman" panose="02020603050405020304" pitchFamily="18" charset="0"/>
                <a:cs typeface="Times New Roman" panose="02020603050405020304" pitchFamily="18" charset="0"/>
              </a:rPr>
              <a:t>(void)  {</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if (</a:t>
            </a:r>
            <a:r>
              <a:rPr lang="en-US" altLang="zh-CN" sz="2400" dirty="0" err="1" smtClean="0">
                <a:latin typeface="Times New Roman" panose="02020603050405020304" pitchFamily="18" charset="0"/>
                <a:cs typeface="Times New Roman" panose="02020603050405020304" pitchFamily="18" charset="0"/>
              </a:rPr>
              <a:t>lookahead</a:t>
            </a:r>
            <a:r>
              <a:rPr lang="en-US" altLang="zh-CN" sz="2400" dirty="0" smtClean="0">
                <a:latin typeface="Times New Roman" panose="02020603050405020304" pitchFamily="18" charset="0"/>
                <a:cs typeface="Times New Roman" panose="02020603050405020304" pitchFamily="18" charset="0"/>
              </a:rPr>
              <a:t>== '+') {</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match( '+' );</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proc_T</a:t>
            </a:r>
            <a:r>
              <a:rPr lang="en-US" altLang="zh-CN" sz="2400"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proc_M</a:t>
            </a:r>
            <a:r>
              <a:rPr lang="en-US" altLang="zh-CN" sz="2400"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a:t>
            </a:r>
          </a:p>
        </p:txBody>
      </p:sp>
      <p:sp>
        <p:nvSpPr>
          <p:cNvPr id="66565" name="Rectangle 5"/>
          <p:cNvSpPr>
            <a:spLocks noChangeArrowheads="1"/>
          </p:cNvSpPr>
          <p:nvPr/>
        </p:nvSpPr>
        <p:spPr bwMode="auto">
          <a:xfrm>
            <a:off x="161925" y="1351158"/>
            <a:ext cx="4267200" cy="518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342900" indent="-342900">
              <a:spcBef>
                <a:spcPct val="20000"/>
              </a:spcBef>
              <a:buClr>
                <a:schemeClr val="accent1"/>
              </a:buClr>
              <a:buSzPct val="70000"/>
              <a:buFont typeface="Monotype Sorts" pitchFamily="2" charset="2"/>
              <a:buNone/>
            </a:pPr>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sym typeface="Wingdings" pitchFamily="2" charset="2"/>
              </a:rPr>
              <a:t>TM</a:t>
            </a:r>
            <a:endParaRPr lang="en-US" altLang="zh-CN" dirty="0">
              <a:latin typeface="Times New Roman" panose="02020603050405020304" pitchFamily="18" charset="0"/>
              <a:cs typeface="Times New Roman" panose="02020603050405020304" pitchFamily="18" charset="0"/>
            </a:endParaRPr>
          </a:p>
          <a:p>
            <a:pPr marL="342900" indent="-342900">
              <a:spcBef>
                <a:spcPct val="20000"/>
              </a:spcBef>
              <a:buClr>
                <a:schemeClr val="accent1"/>
              </a:buClr>
              <a:buSzPct val="70000"/>
              <a:buFont typeface="Monotype Sorts" pitchFamily="2" charset="2"/>
              <a:buNone/>
            </a:pPr>
            <a:endParaRPr lang="en-US" altLang="zh-CN" dirty="0">
              <a:latin typeface="Times New Roman" panose="02020603050405020304" pitchFamily="18" charset="0"/>
              <a:cs typeface="Times New Roman" panose="02020603050405020304" pitchFamily="18" charset="0"/>
            </a:endParaRPr>
          </a:p>
          <a:p>
            <a:pPr marL="342900" indent="-342900">
              <a:spcBef>
                <a:spcPct val="20000"/>
              </a:spcBef>
              <a:buClr>
                <a:schemeClr val="accent1"/>
              </a:buClr>
              <a:buSzPct val="70000"/>
              <a:buFont typeface="Monotype Sorts" pitchFamily="2" charset="2"/>
              <a:buNone/>
            </a:pPr>
            <a:r>
              <a:rPr lang="en-US" altLang="zh-CN" dirty="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proc_E</a:t>
            </a:r>
            <a:r>
              <a:rPr lang="en-US" altLang="zh-CN" dirty="0">
                <a:latin typeface="Times New Roman" panose="02020603050405020304" pitchFamily="18" charset="0"/>
                <a:cs typeface="Times New Roman" panose="02020603050405020304" pitchFamily="18" charset="0"/>
              </a:rPr>
              <a:t>(void)  {</a:t>
            </a:r>
          </a:p>
          <a:p>
            <a:pPr marL="342900" indent="-342900">
              <a:spcBef>
                <a:spcPct val="20000"/>
              </a:spcBef>
              <a:buClr>
                <a:schemeClr val="accent1"/>
              </a:buClr>
              <a:buSzPct val="70000"/>
              <a:buFont typeface="Monotype Sorts"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proc_T</a:t>
            </a:r>
            <a:r>
              <a:rPr lang="en-US" altLang="zh-CN" dirty="0">
                <a:latin typeface="Times New Roman" panose="02020603050405020304" pitchFamily="18" charset="0"/>
                <a:cs typeface="Times New Roman" panose="02020603050405020304" pitchFamily="18" charset="0"/>
              </a:rPr>
              <a:t>();</a:t>
            </a:r>
          </a:p>
          <a:p>
            <a:pPr marL="342900" indent="-342900">
              <a:spcBef>
                <a:spcPct val="20000"/>
              </a:spcBef>
              <a:buClr>
                <a:schemeClr val="accent1"/>
              </a:buClr>
              <a:buSzPct val="70000"/>
              <a:buFont typeface="Monotype Sorts"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proc_M</a:t>
            </a:r>
            <a:r>
              <a:rPr lang="en-US" altLang="zh-CN" dirty="0">
                <a:latin typeface="Times New Roman" panose="02020603050405020304" pitchFamily="18" charset="0"/>
                <a:cs typeface="Times New Roman" panose="02020603050405020304" pitchFamily="18" charset="0"/>
              </a:rPr>
              <a:t>();</a:t>
            </a:r>
          </a:p>
          <a:p>
            <a:pPr marL="342900" indent="-342900">
              <a:spcBef>
                <a:spcPct val="20000"/>
              </a:spcBef>
              <a:buClr>
                <a:schemeClr val="accent1"/>
              </a:buClr>
              <a:buSzPct val="70000"/>
              <a:buFont typeface="Monotype Sorts" pitchFamily="2" charset="2"/>
              <a:buNone/>
            </a:pPr>
            <a:r>
              <a:rPr lang="en-US" altLang="zh-CN"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8122CA9-547E-4D3C-A8F9-F449E5247A30}" type="slidenum">
              <a:rPr lang="en-US" altLang="zh-CN" sz="1400" b="0" smtClean="0">
                <a:latin typeface="Times New Roman" pitchFamily="18" charset="0"/>
              </a:rPr>
              <a:pPr eaLnBrk="1" hangingPunct="1"/>
              <a:t>71</a:t>
            </a:fld>
            <a:endParaRPr lang="en-US" altLang="zh-CN" sz="1400" b="0" smtClean="0">
              <a:latin typeface="Times New Roman" pitchFamily="18" charset="0"/>
            </a:endParaRPr>
          </a:p>
        </p:txBody>
      </p:sp>
      <p:sp>
        <p:nvSpPr>
          <p:cNvPr id="67587" name="Rectangle 2"/>
          <p:cNvSpPr>
            <a:spLocks noGrp="1" noChangeArrowheads="1"/>
          </p:cNvSpPr>
          <p:nvPr>
            <p:ph type="title"/>
          </p:nvPr>
        </p:nvSpPr>
        <p:spPr/>
        <p:txBody>
          <a:bodyPr/>
          <a:lstStyle/>
          <a:p>
            <a:pPr eaLnBrk="1" hangingPunct="1"/>
            <a:r>
              <a:rPr lang="zh-CN" altLang="en-US" smtClean="0">
                <a:latin typeface="宋体" pitchFamily="2" charset="-122"/>
              </a:rPr>
              <a:t>实现翻译方案的函数</a:t>
            </a:r>
          </a:p>
        </p:txBody>
      </p:sp>
      <p:sp>
        <p:nvSpPr>
          <p:cNvPr id="67588" name="Rectangle 3"/>
          <p:cNvSpPr>
            <a:spLocks noGrp="1" noChangeArrowheads="1"/>
          </p:cNvSpPr>
          <p:nvPr>
            <p:ph type="body" idx="1"/>
          </p:nvPr>
        </p:nvSpPr>
        <p:spPr/>
        <p:txBody>
          <a:bodyPr/>
          <a:lstStyle/>
          <a:p>
            <a:pPr eaLnBrk="1" hangingPunct="1">
              <a:buFont typeface="Monotype Sorts" pitchFamily="2" charset="2"/>
              <a:buNone/>
            </a:pPr>
            <a:endParaRPr lang="en-US" altLang="zh-CN"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E</a:t>
            </a:r>
            <a:r>
              <a:rPr lang="en-US" altLang="zh-CN" dirty="0" smtClean="0">
                <a:latin typeface="Times New Roman" panose="02020603050405020304" pitchFamily="18" charset="0"/>
                <a:cs typeface="Times New Roman" panose="02020603050405020304" pitchFamily="18" charset="0"/>
              </a:rPr>
              <a:t>(void)  {</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a:t>
            </a:r>
            <a:r>
              <a:rPr lang="es-ES_tradnl" altLang="zh-CN" dirty="0" smtClean="0">
                <a:latin typeface="Times New Roman" panose="02020603050405020304" pitchFamily="18" charset="0"/>
                <a:cs typeface="Times New Roman" panose="02020603050405020304" pitchFamily="18" charset="0"/>
              </a:rPr>
              <a:t>int eval, tval, mi, ms;</a:t>
            </a:r>
          </a:p>
          <a:p>
            <a:pPr eaLnBrk="1" hangingPunct="1">
              <a:buFont typeface="Monotype Sorts" pitchFamily="2" charset="2"/>
              <a:buNone/>
            </a:pPr>
            <a:r>
              <a:rPr lang="es-ES_tradnl" altLang="zh-CN" dirty="0" smtClean="0">
                <a:latin typeface="Times New Roman" panose="02020603050405020304" pitchFamily="18" charset="0"/>
                <a:cs typeface="Times New Roman" panose="02020603050405020304" pitchFamily="18" charset="0"/>
              </a:rPr>
              <a:t>   tval=</a:t>
            </a:r>
            <a:r>
              <a:rPr lang="es-ES_tradnl" altLang="zh-CN" i="1" dirty="0" smtClean="0">
                <a:latin typeface="Times New Roman" panose="02020603050405020304" pitchFamily="18" charset="0"/>
                <a:cs typeface="Times New Roman" panose="02020603050405020304" pitchFamily="18" charset="0"/>
              </a:rPr>
              <a:t>fx</a:t>
            </a:r>
            <a:r>
              <a:rPr lang="es-ES_tradnl" altLang="zh-CN" dirty="0" smtClean="0">
                <a:latin typeface="Times New Roman" panose="02020603050405020304" pitchFamily="18" charset="0"/>
                <a:cs typeface="Times New Roman" panose="02020603050405020304" pitchFamily="18" charset="0"/>
              </a:rPr>
              <a:t>T();</a:t>
            </a:r>
          </a:p>
          <a:p>
            <a:pPr eaLnBrk="1" hangingPunct="1">
              <a:buFont typeface="Monotype Sorts" pitchFamily="2" charset="2"/>
              <a:buNone/>
            </a:pPr>
            <a:r>
              <a:rPr lang="es-ES_tradnl" altLang="zh-CN" dirty="0" smtClean="0">
                <a:latin typeface="Times New Roman" panose="02020603050405020304" pitchFamily="18" charset="0"/>
                <a:cs typeface="Times New Roman" panose="02020603050405020304" pitchFamily="18" charset="0"/>
              </a:rPr>
              <a:t>   </a:t>
            </a:r>
            <a:r>
              <a:rPr lang="es-ES_tradnl" altLang="zh-CN" dirty="0" smtClean="0">
                <a:solidFill>
                  <a:srgbClr val="0000FF"/>
                </a:solidFill>
                <a:latin typeface="Times New Roman" panose="02020603050405020304" pitchFamily="18" charset="0"/>
                <a:cs typeface="Times New Roman" panose="02020603050405020304" pitchFamily="18" charset="0"/>
              </a:rPr>
              <a:t>mi=tval</a:t>
            </a:r>
            <a:r>
              <a:rPr lang="es-ES_tradnl"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s-ES_tradnl" altLang="zh-CN" dirty="0" smtClean="0">
                <a:latin typeface="Times New Roman" panose="02020603050405020304" pitchFamily="18" charset="0"/>
                <a:cs typeface="Times New Roman" panose="02020603050405020304" pitchFamily="18" charset="0"/>
              </a:rPr>
              <a:t>   ms=</a:t>
            </a:r>
            <a:r>
              <a:rPr lang="es-ES_tradnl" altLang="zh-CN" i="1" dirty="0" smtClean="0">
                <a:latin typeface="Times New Roman" panose="02020603050405020304" pitchFamily="18" charset="0"/>
                <a:cs typeface="Times New Roman" panose="02020603050405020304" pitchFamily="18" charset="0"/>
              </a:rPr>
              <a:t>fx</a:t>
            </a:r>
            <a:r>
              <a:rPr lang="es-ES_tradnl" altLang="zh-CN" dirty="0" smtClean="0">
                <a:latin typeface="Times New Roman" panose="02020603050405020304" pitchFamily="18" charset="0"/>
                <a:cs typeface="Times New Roman" panose="02020603050405020304" pitchFamily="18" charset="0"/>
              </a:rPr>
              <a:t>M(mi);</a:t>
            </a:r>
            <a:endParaRPr lang="en-US" altLang="zh-CN"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eval</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ms</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return </a:t>
            </a:r>
            <a:r>
              <a:rPr lang="en-US" altLang="zh-CN" dirty="0" err="1" smtClean="0">
                <a:latin typeface="Times New Roman" panose="02020603050405020304" pitchFamily="18" charset="0"/>
                <a:cs typeface="Times New Roman" panose="02020603050405020304" pitchFamily="18" charset="0"/>
              </a:rPr>
              <a:t>eval</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a:t>
            </a:r>
          </a:p>
        </p:txBody>
      </p:sp>
      <p:sp>
        <p:nvSpPr>
          <p:cNvPr id="67589" name="Rectangle 4"/>
          <p:cNvSpPr>
            <a:spLocks noChangeArrowheads="1"/>
          </p:cNvSpPr>
          <p:nvPr/>
        </p:nvSpPr>
        <p:spPr bwMode="auto">
          <a:xfrm>
            <a:off x="5381625" y="414518"/>
            <a:ext cx="3600450" cy="14843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 </a:t>
            </a:r>
            <a:r>
              <a:rPr lang="es-ES_tradnl" altLang="zh-CN" dirty="0">
                <a:latin typeface="Times New Roman" panose="02020603050405020304" pitchFamily="18" charset="0"/>
                <a:cs typeface="Times New Roman" panose="02020603050405020304" pitchFamily="18" charset="0"/>
              </a:rPr>
              <a:t>T {M.i=T.val}</a:t>
            </a:r>
          </a:p>
          <a:p>
            <a:r>
              <a:rPr lang="es-ES_tradnl"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 {</a:t>
            </a:r>
            <a:r>
              <a:rPr lang="en-US" altLang="zh-CN" dirty="0" err="1">
                <a:latin typeface="Times New Roman" panose="02020603050405020304" pitchFamily="18" charset="0"/>
                <a:cs typeface="Times New Roman" panose="02020603050405020304" pitchFamily="18" charset="0"/>
              </a:rPr>
              <a:t>E.val</a:t>
            </a:r>
            <a:r>
              <a:rPr lang="en-US" altLang="zh-CN" dirty="0">
                <a:latin typeface="Times New Roman" panose="02020603050405020304" pitchFamily="18" charset="0"/>
                <a:cs typeface="Times New Roman" panose="02020603050405020304" pitchFamily="18" charset="0"/>
              </a:rPr>
              <a:t>=M.s}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5C4AE16-0165-4AC6-AA12-E0D0B4B6A7AB}" type="slidenum">
              <a:rPr lang="en-US" altLang="zh-CN" sz="1400" b="0" smtClean="0">
                <a:latin typeface="Times New Roman" pitchFamily="18" charset="0"/>
              </a:rPr>
              <a:pPr eaLnBrk="1" hangingPunct="1"/>
              <a:t>72</a:t>
            </a:fld>
            <a:endParaRPr lang="en-US" altLang="zh-CN" sz="1400" b="0" smtClean="0">
              <a:latin typeface="Times New Roman" pitchFamily="18" charset="0"/>
            </a:endParaRPr>
          </a:p>
        </p:txBody>
      </p:sp>
      <p:sp>
        <p:nvSpPr>
          <p:cNvPr id="68611" name="Rectangle 2"/>
          <p:cNvSpPr>
            <a:spLocks noGrp="1" noChangeArrowheads="1"/>
          </p:cNvSpPr>
          <p:nvPr>
            <p:ph type="title"/>
          </p:nvPr>
        </p:nvSpPr>
        <p:spPr>
          <a:xfrm>
            <a:off x="304800" y="152400"/>
            <a:ext cx="8610600" cy="620713"/>
          </a:xfrm>
        </p:spPr>
        <p:txBody>
          <a:bodyPr/>
          <a:lstStyle/>
          <a:p>
            <a:pPr eaLnBrk="1" hangingPunct="1"/>
            <a:r>
              <a:rPr lang="zh-CN" altLang="en-US" sz="3600" smtClean="0">
                <a:latin typeface="宋体" pitchFamily="2" charset="-122"/>
              </a:rPr>
              <a:t>实现翻译方案的函数</a:t>
            </a:r>
          </a:p>
        </p:txBody>
      </p:sp>
      <p:sp>
        <p:nvSpPr>
          <p:cNvPr id="68612" name="Rectangle 3"/>
          <p:cNvSpPr>
            <a:spLocks noGrp="1" noChangeArrowheads="1"/>
          </p:cNvSpPr>
          <p:nvPr>
            <p:ph type="body" idx="1"/>
          </p:nvPr>
        </p:nvSpPr>
        <p:spPr>
          <a:xfrm>
            <a:off x="377115" y="908720"/>
            <a:ext cx="8200330" cy="5805645"/>
          </a:xfrm>
          <a:noFill/>
        </p:spPr>
        <p:txBody>
          <a:bodyPr/>
          <a:lstStyle/>
          <a:p>
            <a:pPr eaLnBrk="1" hangingPunct="1">
              <a:lnSpc>
                <a:spcPct val="110000"/>
              </a:lnSpc>
              <a:spcBef>
                <a:spcPts val="0"/>
              </a:spcBef>
              <a:buFont typeface="Monotype Sorts" pitchFamily="2" charset="2"/>
              <a:buNone/>
            </a:pP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i="1" dirty="0" err="1" smtClean="0">
                <a:latin typeface="Times New Roman" panose="02020603050405020304" pitchFamily="18" charset="0"/>
                <a:cs typeface="Times New Roman" panose="02020603050405020304" pitchFamily="18" charset="0"/>
              </a:rPr>
              <a:t>fx</a:t>
            </a:r>
            <a:r>
              <a:rPr lang="en-US" altLang="zh-CN" sz="2400" dirty="0" err="1"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in)  {</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tval</a:t>
            </a:r>
            <a:r>
              <a:rPr lang="en-US" altLang="zh-CN" sz="2400" dirty="0" smtClean="0">
                <a:latin typeface="Times New Roman" panose="02020603050405020304" pitchFamily="18" charset="0"/>
                <a:cs typeface="Times New Roman" panose="02020603050405020304" pitchFamily="18" charset="0"/>
              </a:rPr>
              <a:t>, i1, s1, s;</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char </a:t>
            </a:r>
            <a:r>
              <a:rPr lang="en-US" altLang="zh-CN" sz="2400" dirty="0" err="1" smtClean="0">
                <a:latin typeface="Times New Roman" panose="02020603050405020304" pitchFamily="18" charset="0"/>
                <a:cs typeface="Times New Roman" panose="02020603050405020304" pitchFamily="18" charset="0"/>
              </a:rPr>
              <a:t>addoplexeme</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if (</a:t>
            </a:r>
            <a:r>
              <a:rPr lang="en-US" altLang="zh-CN" sz="2400" dirty="0" err="1" smtClean="0">
                <a:latin typeface="Times New Roman" panose="02020603050405020304" pitchFamily="18" charset="0"/>
                <a:cs typeface="Times New Roman" panose="02020603050405020304" pitchFamily="18" charset="0"/>
              </a:rPr>
              <a:t>lookahead</a:t>
            </a:r>
            <a:r>
              <a:rPr lang="en-US" altLang="zh-CN" sz="2400" dirty="0" smtClean="0">
                <a:latin typeface="Times New Roman" panose="02020603050405020304" pitchFamily="18" charset="0"/>
                <a:cs typeface="Times New Roman" panose="02020603050405020304" pitchFamily="18" charset="0"/>
              </a:rPr>
              <a:t>== '+') {   // </a:t>
            </a:r>
            <a:r>
              <a:rPr lang="zh-CN" altLang="en-US" sz="2400" dirty="0" smtClean="0">
                <a:latin typeface="Times New Roman" panose="02020603050405020304" pitchFamily="18" charset="0"/>
                <a:cs typeface="Times New Roman" panose="02020603050405020304" pitchFamily="18" charset="0"/>
              </a:rPr>
              <a:t>产生式</a:t>
            </a:r>
            <a:r>
              <a:rPr lang="en-US" altLang="zh-CN" sz="2400" dirty="0"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+TM</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addoplexeme</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lexval</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match( '+' );</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tval</a:t>
            </a:r>
            <a:r>
              <a:rPr lang="en-US" altLang="zh-CN" sz="2400" dirty="0"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fx</a:t>
            </a:r>
            <a:r>
              <a:rPr lang="en-US" altLang="zh-CN" sz="2400" dirty="0" err="1"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i1=</a:t>
            </a:r>
            <a:r>
              <a:rPr lang="en-US" altLang="zh-CN" sz="2400" dirty="0" err="1" smtClean="0">
                <a:solidFill>
                  <a:srgbClr val="0000FF"/>
                </a:solidFill>
                <a:latin typeface="Times New Roman" panose="02020603050405020304" pitchFamily="18" charset="0"/>
                <a:cs typeface="Times New Roman" panose="02020603050405020304" pitchFamily="18" charset="0"/>
              </a:rPr>
              <a:t>in+tval</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s1=</a:t>
            </a:r>
            <a:r>
              <a:rPr lang="en-US" altLang="zh-CN" sz="2400" i="1" dirty="0" err="1" smtClean="0">
                <a:latin typeface="Times New Roman" panose="02020603050405020304" pitchFamily="18" charset="0"/>
                <a:cs typeface="Times New Roman" panose="02020603050405020304" pitchFamily="18" charset="0"/>
              </a:rPr>
              <a:t>fx</a:t>
            </a:r>
            <a:r>
              <a:rPr lang="en-US" altLang="zh-CN" sz="2400" dirty="0" err="1"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(i1);</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s=s1</a:t>
            </a:r>
            <a:r>
              <a:rPr lang="en-US" altLang="zh-CN" sz="2400" dirty="0" smtClean="0">
                <a:latin typeface="Times New Roman" panose="02020603050405020304" pitchFamily="18" charset="0"/>
                <a:cs typeface="Times New Roman" panose="02020603050405020304" pitchFamily="18" charset="0"/>
              </a:rPr>
              <a:t>;</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else  </a:t>
            </a:r>
            <a:r>
              <a:rPr lang="en-US" altLang="zh-CN" sz="2400" dirty="0" smtClean="0">
                <a:solidFill>
                  <a:srgbClr val="0000FF"/>
                </a:solidFill>
                <a:latin typeface="Times New Roman" panose="02020603050405020304" pitchFamily="18" charset="0"/>
                <a:cs typeface="Times New Roman" panose="02020603050405020304" pitchFamily="18" charset="0"/>
              </a:rPr>
              <a:t>s=in</a:t>
            </a:r>
            <a:r>
              <a:rPr lang="en-US" altLang="zh-CN" sz="2400" dirty="0" smtClean="0">
                <a:latin typeface="Times New Roman" panose="02020603050405020304" pitchFamily="18" charset="0"/>
                <a:cs typeface="Times New Roman" panose="02020603050405020304" pitchFamily="18" charset="0"/>
              </a:rPr>
              <a:t>; // </a:t>
            </a:r>
            <a:r>
              <a:rPr lang="zh-CN" altLang="en-US" sz="2400" dirty="0" smtClean="0">
                <a:latin typeface="Times New Roman" panose="02020603050405020304" pitchFamily="18" charset="0"/>
                <a:cs typeface="Times New Roman" panose="02020603050405020304" pitchFamily="18" charset="0"/>
              </a:rPr>
              <a:t>产生式</a:t>
            </a:r>
            <a:r>
              <a:rPr lang="en-US" altLang="zh-CN" sz="2400" dirty="0"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 </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return s </a:t>
            </a:r>
          </a:p>
          <a:p>
            <a:pPr eaLnBrk="1" hangingPunct="1">
              <a:lnSpc>
                <a:spcPct val="110000"/>
              </a:lnSpc>
              <a:spcBef>
                <a:spcPts val="0"/>
              </a:spcBef>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a:t>
            </a:r>
          </a:p>
        </p:txBody>
      </p:sp>
      <p:sp>
        <p:nvSpPr>
          <p:cNvPr id="68613" name="Rectangle 4"/>
          <p:cNvSpPr>
            <a:spLocks noChangeArrowheads="1"/>
          </p:cNvSpPr>
          <p:nvPr/>
        </p:nvSpPr>
        <p:spPr bwMode="auto">
          <a:xfrm>
            <a:off x="5067300" y="415150"/>
            <a:ext cx="3914775" cy="16637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latin typeface="Times New Roman" pitchFamily="18" charset="0"/>
                <a:ea typeface="宋体" pitchFamily="2" charset="-122"/>
              </a:rPr>
              <a:t>M</a:t>
            </a:r>
            <a:r>
              <a:rPr lang="en-US" altLang="zh-CN" dirty="0">
                <a:latin typeface="Times New Roman" pitchFamily="18" charset="0"/>
                <a:ea typeface="宋体" pitchFamily="2" charset="-122"/>
                <a:sym typeface="Symbol" pitchFamily="18" charset="2"/>
              </a:rPr>
              <a:t></a:t>
            </a:r>
            <a:r>
              <a:rPr lang="en-US" altLang="zh-CN" dirty="0">
                <a:latin typeface="Times New Roman" pitchFamily="18" charset="0"/>
                <a:ea typeface="宋体" pitchFamily="2" charset="-122"/>
              </a:rPr>
              <a:t>+</a:t>
            </a:r>
          </a:p>
          <a:p>
            <a:r>
              <a:rPr lang="en-US" altLang="zh-CN" dirty="0">
                <a:latin typeface="Times New Roman" pitchFamily="18" charset="0"/>
                <a:ea typeface="宋体" pitchFamily="2" charset="-122"/>
              </a:rPr>
              <a:t>    T  { M</a:t>
            </a:r>
            <a:r>
              <a:rPr lang="en-US" altLang="zh-CN" baseline="-25000" dirty="0">
                <a:latin typeface="Times New Roman" pitchFamily="18" charset="0"/>
                <a:ea typeface="宋体" pitchFamily="2" charset="-122"/>
              </a:rPr>
              <a:t>1</a:t>
            </a:r>
            <a:r>
              <a:rPr lang="en-US" altLang="zh-CN" dirty="0">
                <a:latin typeface="Times New Roman" pitchFamily="18" charset="0"/>
                <a:ea typeface="宋体" pitchFamily="2" charset="-122"/>
              </a:rPr>
              <a:t>.i=</a:t>
            </a:r>
            <a:r>
              <a:rPr lang="en-US" altLang="zh-CN" dirty="0" err="1">
                <a:latin typeface="Times New Roman" pitchFamily="18" charset="0"/>
                <a:ea typeface="宋体" pitchFamily="2" charset="-122"/>
              </a:rPr>
              <a:t>M.i+T.val</a:t>
            </a:r>
            <a:r>
              <a:rPr lang="en-US" altLang="zh-CN" dirty="0">
                <a:latin typeface="Times New Roman" pitchFamily="18" charset="0"/>
                <a:ea typeface="宋体" pitchFamily="2" charset="-122"/>
              </a:rPr>
              <a:t> }</a:t>
            </a:r>
          </a:p>
          <a:p>
            <a:r>
              <a:rPr lang="en-US" altLang="zh-CN" dirty="0">
                <a:latin typeface="Times New Roman" pitchFamily="18" charset="0"/>
                <a:ea typeface="宋体" pitchFamily="2" charset="-122"/>
              </a:rPr>
              <a:t>    M</a:t>
            </a:r>
            <a:r>
              <a:rPr lang="en-US" altLang="zh-CN" baseline="-25000" dirty="0">
                <a:latin typeface="Times New Roman" pitchFamily="18" charset="0"/>
                <a:ea typeface="宋体" pitchFamily="2" charset="-122"/>
              </a:rPr>
              <a:t>1</a:t>
            </a:r>
            <a:r>
              <a:rPr lang="en-US" altLang="zh-CN" dirty="0">
                <a:latin typeface="Times New Roman" pitchFamily="18" charset="0"/>
                <a:ea typeface="宋体" pitchFamily="2" charset="-122"/>
              </a:rPr>
              <a:t>  { M.s=M</a:t>
            </a:r>
            <a:r>
              <a:rPr lang="en-US" altLang="zh-CN" baseline="-25000" dirty="0">
                <a:latin typeface="Times New Roman" pitchFamily="18" charset="0"/>
                <a:ea typeface="宋体" pitchFamily="2" charset="-122"/>
              </a:rPr>
              <a:t>1</a:t>
            </a:r>
            <a:r>
              <a:rPr lang="en-US" altLang="zh-CN" dirty="0">
                <a:latin typeface="Times New Roman" pitchFamily="18" charset="0"/>
                <a:ea typeface="宋体" pitchFamily="2" charset="-122"/>
              </a:rPr>
              <a:t>.s }</a:t>
            </a:r>
          </a:p>
          <a:p>
            <a:r>
              <a:rPr lang="en-US" altLang="zh-CN" dirty="0">
                <a:latin typeface="Times New Roman" pitchFamily="18" charset="0"/>
                <a:ea typeface="宋体" pitchFamily="2" charset="-122"/>
              </a:rPr>
              <a:t>M</a:t>
            </a:r>
            <a:r>
              <a:rPr lang="en-US" altLang="zh-CN" dirty="0">
                <a:latin typeface="Times New Roman" pitchFamily="18" charset="0"/>
                <a:ea typeface="宋体" pitchFamily="2" charset="-122"/>
                <a:sym typeface="Symbol" pitchFamily="18" charset="2"/>
              </a:rPr>
              <a:t></a:t>
            </a:r>
            <a:r>
              <a:rPr lang="en-US" altLang="zh-CN" dirty="0">
                <a:latin typeface="Times New Roman" pitchFamily="18" charset="0"/>
                <a:ea typeface="宋体" pitchFamily="2" charset="-122"/>
              </a:rPr>
              <a:t> { M.s=</a:t>
            </a:r>
            <a:r>
              <a:rPr lang="en-US" altLang="zh-CN" dirty="0" err="1">
                <a:latin typeface="Times New Roman" pitchFamily="18" charset="0"/>
                <a:ea typeface="宋体" pitchFamily="2" charset="-122"/>
              </a:rPr>
              <a:t>M.i</a:t>
            </a:r>
            <a:r>
              <a:rPr lang="en-US" altLang="zh-CN" dirty="0">
                <a:latin typeface="Times New Roman" pitchFamily="18" charset="0"/>
                <a:ea typeface="宋体" pitchFamily="2" charset="-122"/>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39091EE-874F-49AD-A1FB-C3599AC3D8DB}" type="slidenum">
              <a:rPr lang="en-US" altLang="zh-CN" sz="1400" b="0" smtClean="0">
                <a:latin typeface="Times New Roman" pitchFamily="18" charset="0"/>
              </a:rPr>
              <a:pPr eaLnBrk="1" hangingPunct="1"/>
              <a:t>73</a:t>
            </a:fld>
            <a:endParaRPr lang="en-US" altLang="zh-CN" sz="1400" b="0" smtClean="0">
              <a:latin typeface="Times New Roman" pitchFamily="18" charset="0"/>
            </a:endParaRPr>
          </a:p>
        </p:txBody>
      </p:sp>
      <p:sp>
        <p:nvSpPr>
          <p:cNvPr id="69635" name="Rectangle 2"/>
          <p:cNvSpPr>
            <a:spLocks noGrp="1" noChangeArrowheads="1"/>
          </p:cNvSpPr>
          <p:nvPr>
            <p:ph type="title"/>
          </p:nvPr>
        </p:nvSpPr>
        <p:spPr/>
        <p:txBody>
          <a:bodyPr/>
          <a:lstStyle/>
          <a:p>
            <a:pPr eaLnBrk="1" hangingPunct="1"/>
            <a:r>
              <a:rPr lang="en-US" altLang="zh-CN" sz="4400" smtClean="0">
                <a:latin typeface="宋体" pitchFamily="2" charset="-122"/>
              </a:rPr>
              <a:t>5.4  L</a:t>
            </a:r>
            <a:r>
              <a:rPr lang="zh-CN" altLang="en-US" sz="4400" smtClean="0">
                <a:latin typeface="宋体" pitchFamily="2" charset="-122"/>
              </a:rPr>
              <a:t>属性定义的自底向上翻译</a:t>
            </a:r>
          </a:p>
        </p:txBody>
      </p:sp>
      <p:sp>
        <p:nvSpPr>
          <p:cNvPr id="291843" name="Rectangle 3"/>
          <p:cNvSpPr>
            <a:spLocks noGrp="1" noChangeArrowheads="1"/>
          </p:cNvSpPr>
          <p:nvPr>
            <p:ph type="body" idx="1"/>
          </p:nvPr>
        </p:nvSpPr>
        <p:spPr>
          <a:xfrm>
            <a:off x="228600" y="1219200"/>
            <a:ext cx="8686800" cy="2105025"/>
          </a:xfrm>
        </p:spPr>
        <p:txBody>
          <a:bodyPr/>
          <a:lstStyle/>
          <a:p>
            <a:pPr algn="just" eaLnBrk="1" hangingPunct="1">
              <a:spcBef>
                <a:spcPts val="600"/>
              </a:spcBef>
            </a:pPr>
            <a:r>
              <a:rPr lang="zh-CN" altLang="en-US" smtClean="0">
                <a:latin typeface="宋体" pitchFamily="2" charset="-122"/>
              </a:rPr>
              <a:t>在自底向上的分析过程中实现</a:t>
            </a:r>
            <a:r>
              <a:rPr lang="en-US" altLang="zh-CN" smtClean="0">
                <a:latin typeface="宋体" pitchFamily="2" charset="-122"/>
              </a:rPr>
              <a:t>L</a:t>
            </a:r>
            <a:r>
              <a:rPr lang="zh-CN" altLang="en-US" smtClean="0">
                <a:latin typeface="宋体" pitchFamily="2" charset="-122"/>
              </a:rPr>
              <a:t>属性定义的翻译</a:t>
            </a:r>
          </a:p>
          <a:p>
            <a:pPr algn="just" eaLnBrk="1" hangingPunct="1">
              <a:spcBef>
                <a:spcPts val="600"/>
              </a:spcBef>
            </a:pPr>
            <a:r>
              <a:rPr lang="zh-CN" altLang="en-US" smtClean="0">
                <a:latin typeface="宋体" pitchFamily="2" charset="-122"/>
              </a:rPr>
              <a:t>可以实现任何基于</a:t>
            </a:r>
            <a:r>
              <a:rPr lang="en-US" altLang="zh-CN" smtClean="0">
                <a:latin typeface="宋体" pitchFamily="2" charset="-122"/>
              </a:rPr>
              <a:t>LL(1)</a:t>
            </a:r>
            <a:r>
              <a:rPr lang="zh-CN" altLang="en-US" smtClean="0">
                <a:latin typeface="宋体" pitchFamily="2" charset="-122"/>
              </a:rPr>
              <a:t>文法的</a:t>
            </a:r>
            <a:r>
              <a:rPr lang="en-US" altLang="zh-CN" smtClean="0">
                <a:latin typeface="宋体" pitchFamily="2" charset="-122"/>
              </a:rPr>
              <a:t>L</a:t>
            </a:r>
            <a:r>
              <a:rPr lang="zh-CN" altLang="en-US" smtClean="0">
                <a:latin typeface="宋体" pitchFamily="2" charset="-122"/>
              </a:rPr>
              <a:t>属性定义</a:t>
            </a:r>
          </a:p>
          <a:p>
            <a:pPr algn="just" eaLnBrk="1" hangingPunct="1">
              <a:spcBef>
                <a:spcPts val="600"/>
              </a:spcBef>
            </a:pPr>
            <a:r>
              <a:rPr lang="zh-CN" altLang="en-US" smtClean="0">
                <a:latin typeface="宋体" pitchFamily="2" charset="-122"/>
              </a:rPr>
              <a:t>可以实现许多（不是全部）基于</a:t>
            </a:r>
            <a:r>
              <a:rPr lang="en-US" altLang="zh-CN" smtClean="0">
                <a:latin typeface="宋体" pitchFamily="2" charset="-122"/>
              </a:rPr>
              <a:t>LR(1)</a:t>
            </a:r>
            <a:r>
              <a:rPr lang="zh-CN" altLang="en-US" smtClean="0">
                <a:latin typeface="宋体" pitchFamily="2" charset="-122"/>
              </a:rPr>
              <a:t>文法的</a:t>
            </a:r>
            <a:r>
              <a:rPr lang="en-US" altLang="zh-CN" smtClean="0">
                <a:latin typeface="宋体" pitchFamily="2" charset="-122"/>
              </a:rPr>
              <a:t>L</a:t>
            </a:r>
            <a:r>
              <a:rPr lang="zh-CN" altLang="en-US" smtClean="0">
                <a:latin typeface="宋体" pitchFamily="2" charset="-122"/>
              </a:rPr>
              <a:t>属性定义</a:t>
            </a:r>
            <a:endParaRPr lang="zh-CN" altLang="en-US" smtClean="0">
              <a:latin typeface="楷体_GB2312" pitchFamily="49" charset="-122"/>
              <a:ea typeface="楷体_GB2312" pitchFamily="49" charset="-122"/>
            </a:endParaRPr>
          </a:p>
        </p:txBody>
      </p:sp>
      <p:sp>
        <p:nvSpPr>
          <p:cNvPr id="291844" name="Rectangle 4"/>
          <p:cNvSpPr>
            <a:spLocks noChangeArrowheads="1"/>
          </p:cNvSpPr>
          <p:nvPr/>
        </p:nvSpPr>
        <p:spPr bwMode="auto">
          <a:xfrm>
            <a:off x="468313" y="3505200"/>
            <a:ext cx="8335962"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a:spcBef>
                <a:spcPts val="600"/>
              </a:spcBef>
              <a:buClr>
                <a:schemeClr val="accent1"/>
              </a:buClr>
              <a:buSzPct val="70000"/>
              <a:buFont typeface="Monotype Sorts" pitchFamily="2" charset="2"/>
              <a:buNone/>
            </a:pPr>
            <a:r>
              <a:rPr lang="en-US" altLang="zh-CN" sz="2800" dirty="0"/>
              <a:t>5.4.1  </a:t>
            </a:r>
            <a:r>
              <a:rPr lang="zh-CN" altLang="zh-CN" sz="2800" dirty="0"/>
              <a:t>移走翻译方案中嵌入的语义</a:t>
            </a:r>
            <a:r>
              <a:rPr lang="zh-CN" altLang="zh-CN" sz="2800" dirty="0" smtClean="0"/>
              <a:t>规则</a:t>
            </a:r>
            <a:endParaRPr lang="en-US" altLang="zh-CN" sz="2800" dirty="0" smtClean="0"/>
          </a:p>
          <a:p>
            <a:pPr marL="342900" indent="-342900" algn="just">
              <a:spcBef>
                <a:spcPts val="600"/>
              </a:spcBef>
              <a:buClr>
                <a:schemeClr val="accent1"/>
              </a:buClr>
              <a:buSzPct val="70000"/>
              <a:buFont typeface="Monotype Sorts" pitchFamily="2" charset="2"/>
              <a:buNone/>
            </a:pPr>
            <a:r>
              <a:rPr lang="en-US" altLang="zh-CN" sz="2800" dirty="0"/>
              <a:t>5.4.2  </a:t>
            </a:r>
            <a:r>
              <a:rPr lang="zh-CN" altLang="zh-CN" sz="2800" dirty="0"/>
              <a:t>直接使用分析栈中的继承属性</a:t>
            </a:r>
            <a:endParaRPr lang="zh-CN" altLang="en-US" sz="2800" dirty="0">
              <a:latin typeface="楷体_GB2312" pitchFamily="49" charset="-122"/>
            </a:endParaRPr>
          </a:p>
          <a:p>
            <a:pPr marL="342900" indent="-342900" algn="just">
              <a:spcBef>
                <a:spcPts val="600"/>
              </a:spcBef>
              <a:buClr>
                <a:schemeClr val="accent1"/>
              </a:buClr>
              <a:buSzPct val="70000"/>
              <a:buFont typeface="Monotype Sorts" pitchFamily="2" charset="2"/>
              <a:buNone/>
            </a:pPr>
            <a:r>
              <a:rPr lang="en-US" altLang="zh-CN" sz="2800" dirty="0"/>
              <a:t>5.4.3  </a:t>
            </a:r>
            <a:r>
              <a:rPr lang="zh-CN" altLang="zh-CN" sz="2800" dirty="0"/>
              <a:t>变换继承属性的计算规则</a:t>
            </a:r>
            <a:endParaRPr lang="zh-CN" altLang="en-US" sz="2800" dirty="0">
              <a:latin typeface="楷体_GB2312" pitchFamily="49" charset="-122"/>
            </a:endParaRPr>
          </a:p>
          <a:p>
            <a:pPr marL="342900" indent="-342900" algn="just">
              <a:spcBef>
                <a:spcPts val="600"/>
              </a:spcBef>
              <a:buClr>
                <a:schemeClr val="accent1"/>
              </a:buClr>
              <a:buSzPct val="70000"/>
              <a:buFont typeface="Monotype Sorts" pitchFamily="2" charset="2"/>
              <a:buNone/>
            </a:pPr>
            <a:r>
              <a:rPr lang="en-US" altLang="zh-CN" sz="2800" dirty="0"/>
              <a:t>5.4.4  </a:t>
            </a:r>
            <a:r>
              <a:rPr lang="zh-CN" altLang="zh-CN" sz="2800" dirty="0"/>
              <a:t>改写语法制导定义为</a:t>
            </a:r>
            <a:r>
              <a:rPr lang="en-US" altLang="zh-CN" sz="2800" i="1" dirty="0"/>
              <a:t>S</a:t>
            </a:r>
            <a:r>
              <a:rPr lang="zh-CN" altLang="zh-CN" sz="2800" dirty="0"/>
              <a:t>属性定义</a:t>
            </a:r>
            <a:endParaRPr lang="zh-CN" altLang="en-US" sz="2800"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wipe(up)">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4"/>
                                        </p:tgtEl>
                                        <p:attrNameLst>
                                          <p:attrName>style.visibility</p:attrName>
                                        </p:attrNameLst>
                                      </p:cBhvr>
                                      <p:to>
                                        <p:strVal val="visible"/>
                                      </p:to>
                                    </p:set>
                                    <p:animEffect transition="in" filter="wipe(up)">
                                      <p:cBhvr>
                                        <p:cTn id="22" dur="500"/>
                                        <p:tgtEl>
                                          <p:spTgt spid="291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P spid="29184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F5D36E6-037D-4BC7-AB4E-52446EABD09A}" type="slidenum">
              <a:rPr lang="en-US" altLang="zh-CN" sz="1400" b="0" smtClean="0">
                <a:latin typeface="Times New Roman" pitchFamily="18" charset="0"/>
              </a:rPr>
              <a:pPr eaLnBrk="1" hangingPunct="1"/>
              <a:t>74</a:t>
            </a:fld>
            <a:endParaRPr lang="en-US" altLang="zh-CN" sz="1400" b="0" smtClean="0">
              <a:latin typeface="Times New Roman" pitchFamily="18" charset="0"/>
            </a:endParaRPr>
          </a:p>
        </p:txBody>
      </p:sp>
      <p:sp>
        <p:nvSpPr>
          <p:cNvPr id="70659" name="Rectangle 2"/>
          <p:cNvSpPr>
            <a:spLocks noGrp="1" noChangeArrowheads="1"/>
          </p:cNvSpPr>
          <p:nvPr>
            <p:ph type="title"/>
          </p:nvPr>
        </p:nvSpPr>
        <p:spPr/>
        <p:txBody>
          <a:bodyPr/>
          <a:lstStyle/>
          <a:p>
            <a:pPr eaLnBrk="1" hangingPunct="1"/>
            <a:r>
              <a:rPr lang="en-US" altLang="zh-CN" sz="3600" dirty="0"/>
              <a:t>5.4.1  </a:t>
            </a:r>
            <a:r>
              <a:rPr lang="zh-CN" altLang="zh-CN" sz="3600" dirty="0"/>
              <a:t>移走翻译方案中嵌入的语义规则</a:t>
            </a:r>
            <a:endParaRPr lang="zh-CN" altLang="en-US" sz="3600" dirty="0" smtClean="0">
              <a:latin typeface="楷体_GB2312" pitchFamily="49" charset="-122"/>
            </a:endParaRPr>
          </a:p>
        </p:txBody>
      </p:sp>
      <p:sp>
        <p:nvSpPr>
          <p:cNvPr id="292867" name="Rectangle 3"/>
          <p:cNvSpPr>
            <a:spLocks noGrp="1" noChangeArrowheads="1"/>
          </p:cNvSpPr>
          <p:nvPr>
            <p:ph type="body" idx="1"/>
          </p:nvPr>
        </p:nvSpPr>
        <p:spPr/>
        <p:txBody>
          <a:bodyPr/>
          <a:lstStyle/>
          <a:p>
            <a:pPr eaLnBrk="1" hangingPunct="1"/>
            <a:r>
              <a:rPr lang="zh-CN" altLang="en-US" smtClean="0">
                <a:latin typeface="宋体" pitchFamily="2" charset="-122"/>
              </a:rPr>
              <a:t>自底向上地处理继承属性</a:t>
            </a:r>
          </a:p>
          <a:p>
            <a:pPr eaLnBrk="1" hangingPunct="1"/>
            <a:r>
              <a:rPr lang="zh-CN" altLang="en-US" smtClean="0">
                <a:latin typeface="宋体" pitchFamily="2" charset="-122"/>
              </a:rPr>
              <a:t>等价变换：</a:t>
            </a:r>
          </a:p>
          <a:p>
            <a:pPr lvl="1" eaLnBrk="1" hangingPunct="1">
              <a:buFontTx/>
              <a:buNone/>
            </a:pPr>
            <a:r>
              <a:rPr lang="zh-CN" altLang="en-US" smtClean="0">
                <a:latin typeface="宋体" pitchFamily="2" charset="-122"/>
              </a:rPr>
              <a:t>使所有嵌入的动作都出现在产生式的右端末尾</a:t>
            </a:r>
          </a:p>
          <a:p>
            <a:pPr eaLnBrk="1" hangingPunct="1"/>
            <a:r>
              <a:rPr lang="zh-CN" altLang="en-US" smtClean="0">
                <a:latin typeface="宋体" pitchFamily="2" charset="-122"/>
              </a:rPr>
              <a:t>方法：</a:t>
            </a:r>
          </a:p>
          <a:p>
            <a:pPr lvl="1" eaLnBrk="1" hangingPunct="1"/>
            <a:r>
              <a:rPr lang="zh-CN" altLang="en-US" smtClean="0">
                <a:latin typeface="宋体" pitchFamily="2" charset="-122"/>
              </a:rPr>
              <a:t>在基础文法中引入新的产生式，形如：</a:t>
            </a:r>
            <a:r>
              <a:rPr lang="en-US" altLang="zh-CN" smtClean="0">
                <a:solidFill>
                  <a:srgbClr val="0000FF"/>
                </a:solidFill>
                <a:latin typeface="宋体" pitchFamily="2" charset="-122"/>
              </a:rPr>
              <a:t>M</a:t>
            </a:r>
            <a:r>
              <a:rPr lang="en-US" altLang="zh-CN" smtClean="0">
                <a:solidFill>
                  <a:srgbClr val="0000FF"/>
                </a:solidFill>
                <a:latin typeface="宋体" pitchFamily="2" charset="-122"/>
                <a:sym typeface="Symbol" pitchFamily="18" charset="2"/>
              </a:rPr>
              <a:t></a:t>
            </a:r>
            <a:endParaRPr lang="en-US" altLang="zh-CN" smtClean="0">
              <a:latin typeface="宋体" pitchFamily="2" charset="-122"/>
              <a:sym typeface="Symbol" pitchFamily="18" charset="2"/>
            </a:endParaRPr>
          </a:p>
          <a:p>
            <a:pPr lvl="1" eaLnBrk="1" hangingPunct="1"/>
            <a:r>
              <a:rPr lang="en-US" altLang="zh-CN" smtClean="0">
                <a:latin typeface="宋体" pitchFamily="2" charset="-122"/>
              </a:rPr>
              <a:t>M</a:t>
            </a:r>
            <a:r>
              <a:rPr lang="zh-CN" altLang="en-US" smtClean="0">
                <a:latin typeface="宋体" pitchFamily="2" charset="-122"/>
              </a:rPr>
              <a:t>：</a:t>
            </a:r>
            <a:r>
              <a:rPr lang="zh-CN" altLang="en-US" smtClean="0">
                <a:solidFill>
                  <a:srgbClr val="0000FF"/>
                </a:solidFill>
                <a:latin typeface="宋体" pitchFamily="2" charset="-122"/>
              </a:rPr>
              <a:t>标记非终结符号</a:t>
            </a:r>
            <a:r>
              <a:rPr lang="zh-CN" altLang="en-US" smtClean="0">
                <a:latin typeface="宋体" pitchFamily="2" charset="-122"/>
              </a:rPr>
              <a:t>，用来代替嵌入在产生式中的动作</a:t>
            </a:r>
          </a:p>
          <a:p>
            <a:pPr lvl="1" eaLnBrk="1" hangingPunct="1"/>
            <a:r>
              <a:rPr lang="zh-CN" altLang="en-US" smtClean="0">
                <a:latin typeface="宋体" pitchFamily="2" charset="-122"/>
              </a:rPr>
              <a:t>把被</a:t>
            </a:r>
            <a:r>
              <a:rPr lang="en-US" altLang="zh-CN" smtClean="0">
                <a:latin typeface="宋体" pitchFamily="2" charset="-122"/>
              </a:rPr>
              <a:t>M</a:t>
            </a:r>
            <a:r>
              <a:rPr lang="zh-CN" altLang="en-US" smtClean="0">
                <a:latin typeface="宋体" pitchFamily="2" charset="-122"/>
              </a:rPr>
              <a:t>替代的动作放在产生式</a:t>
            </a:r>
            <a:r>
              <a:rPr lang="en-US" altLang="zh-CN" smtClean="0">
                <a:latin typeface="宋体" pitchFamily="2" charset="-122"/>
              </a:rPr>
              <a:t>M</a:t>
            </a:r>
            <a:r>
              <a:rPr lang="en-US" altLang="zh-CN" smtClean="0">
                <a:latin typeface="宋体" pitchFamily="2" charset="-122"/>
                <a:sym typeface="Symbol" pitchFamily="18" charset="2"/>
              </a:rPr>
              <a:t></a:t>
            </a:r>
            <a:r>
              <a:rPr lang="zh-CN" altLang="en-US" smtClean="0">
                <a:latin typeface="宋体" pitchFamily="2" charset="-122"/>
              </a:rPr>
              <a:t>的末尾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up)">
                                      <p:cBhvr>
                                        <p:cTn id="7" dur="500"/>
                                        <p:tgtEl>
                                          <p:spTgt spid="292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wipe(up)">
                                      <p:cBhvr>
                                        <p:cTn id="12" dur="500"/>
                                        <p:tgtEl>
                                          <p:spTgt spid="292867">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92867">
                                            <p:txEl>
                                              <p:pRg st="2" end="2"/>
                                            </p:txEl>
                                          </p:spTgt>
                                        </p:tgtEl>
                                        <p:attrNameLst>
                                          <p:attrName>style.visibility</p:attrName>
                                        </p:attrNameLst>
                                      </p:cBhvr>
                                      <p:to>
                                        <p:strVal val="visible"/>
                                      </p:to>
                                    </p:set>
                                    <p:animEffect transition="in" filter="wipe(up)">
                                      <p:cBhvr>
                                        <p:cTn id="16" dur="500"/>
                                        <p:tgtEl>
                                          <p:spTgt spid="29286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2867">
                                            <p:txEl>
                                              <p:pRg st="3" end="3"/>
                                            </p:txEl>
                                          </p:spTgt>
                                        </p:tgtEl>
                                        <p:attrNameLst>
                                          <p:attrName>style.visibility</p:attrName>
                                        </p:attrNameLst>
                                      </p:cBhvr>
                                      <p:to>
                                        <p:strVal val="visible"/>
                                      </p:to>
                                    </p:set>
                                    <p:animEffect transition="in" filter="wipe(up)">
                                      <p:cBhvr>
                                        <p:cTn id="21" dur="500"/>
                                        <p:tgtEl>
                                          <p:spTgt spid="292867">
                                            <p:txEl>
                                              <p:pRg st="3" end="3"/>
                                            </p:txEl>
                                          </p:spTgt>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92867">
                                            <p:txEl>
                                              <p:pRg st="4" end="4"/>
                                            </p:txEl>
                                          </p:spTgt>
                                        </p:tgtEl>
                                        <p:attrNameLst>
                                          <p:attrName>style.visibility</p:attrName>
                                        </p:attrNameLst>
                                      </p:cBhvr>
                                      <p:to>
                                        <p:strVal val="visible"/>
                                      </p:to>
                                    </p:set>
                                    <p:animEffect transition="in" filter="wipe(up)">
                                      <p:cBhvr>
                                        <p:cTn id="25" dur="500"/>
                                        <p:tgtEl>
                                          <p:spTgt spid="292867">
                                            <p:txEl>
                                              <p:pRg st="4" end="4"/>
                                            </p:txEl>
                                          </p:spTgt>
                                        </p:tgtEl>
                                      </p:cBhvr>
                                    </p:animEffect>
                                  </p:childTnLst>
                                </p:cTn>
                              </p:par>
                            </p:childTnLst>
                          </p:cTn>
                        </p:par>
                        <p:par>
                          <p:cTn id="26" fill="hold" nodeType="afterGroup">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92867">
                                            <p:txEl>
                                              <p:pRg st="5" end="5"/>
                                            </p:txEl>
                                          </p:spTgt>
                                        </p:tgtEl>
                                        <p:attrNameLst>
                                          <p:attrName>style.visibility</p:attrName>
                                        </p:attrNameLst>
                                      </p:cBhvr>
                                      <p:to>
                                        <p:strVal val="visible"/>
                                      </p:to>
                                    </p:set>
                                    <p:animEffect transition="in" filter="wipe(up)">
                                      <p:cBhvr>
                                        <p:cTn id="29" dur="500"/>
                                        <p:tgtEl>
                                          <p:spTgt spid="292867">
                                            <p:txEl>
                                              <p:pRg st="5" end="5"/>
                                            </p:txEl>
                                          </p:spTgt>
                                        </p:tgtEl>
                                      </p:cBhvr>
                                    </p:animEffect>
                                  </p:childTnLst>
                                </p:cTn>
                              </p:par>
                            </p:childTnLst>
                          </p:cTn>
                        </p:par>
                        <p:par>
                          <p:cTn id="30" fill="hold" nodeType="afterGroup">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292867">
                                            <p:txEl>
                                              <p:pRg st="6" end="6"/>
                                            </p:txEl>
                                          </p:spTgt>
                                        </p:tgtEl>
                                        <p:attrNameLst>
                                          <p:attrName>style.visibility</p:attrName>
                                        </p:attrNameLst>
                                      </p:cBhvr>
                                      <p:to>
                                        <p:strVal val="visible"/>
                                      </p:to>
                                    </p:set>
                                    <p:animEffect transition="in" filter="wipe(up)">
                                      <p:cBhvr>
                                        <p:cTn id="33" dur="500"/>
                                        <p:tgtEl>
                                          <p:spTgt spid="292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uiExpand="1" build="p" bldLvl="2"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632EA43-CB22-485A-B4CE-175C7FE74156}" type="slidenum">
              <a:rPr lang="en-US" altLang="zh-CN" sz="1400" b="0" smtClean="0">
                <a:latin typeface="Times New Roman" pitchFamily="18" charset="0"/>
              </a:rPr>
              <a:pPr eaLnBrk="1" hangingPunct="1"/>
              <a:t>75</a:t>
            </a:fld>
            <a:endParaRPr lang="en-US" altLang="zh-CN" sz="1400" b="0" smtClean="0">
              <a:latin typeface="Times New Roman" pitchFamily="18" charset="0"/>
            </a:endParaRPr>
          </a:p>
        </p:txBody>
      </p:sp>
      <p:grpSp>
        <p:nvGrpSpPr>
          <p:cNvPr id="71683" name="Group 7"/>
          <p:cNvGrpSpPr>
            <a:grpSpLocks/>
          </p:cNvGrpSpPr>
          <p:nvPr/>
        </p:nvGrpSpPr>
        <p:grpSpPr bwMode="auto">
          <a:xfrm>
            <a:off x="2322513" y="1103313"/>
            <a:ext cx="5040312" cy="481012"/>
            <a:chOff x="1463" y="657"/>
            <a:chExt cx="3175" cy="303"/>
          </a:xfrm>
        </p:grpSpPr>
        <p:sp>
          <p:nvSpPr>
            <p:cNvPr id="71686" name="Rectangle 3"/>
            <p:cNvSpPr>
              <a:spLocks noChangeArrowheads="1"/>
            </p:cNvSpPr>
            <p:nvPr/>
          </p:nvSpPr>
          <p:spPr bwMode="auto">
            <a:xfrm>
              <a:off x="1463" y="657"/>
              <a:ext cx="1275" cy="2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7" name="Rectangle 4"/>
            <p:cNvSpPr>
              <a:spLocks noChangeArrowheads="1"/>
            </p:cNvSpPr>
            <p:nvPr/>
          </p:nvSpPr>
          <p:spPr bwMode="auto">
            <a:xfrm>
              <a:off x="3362" y="672"/>
              <a:ext cx="1276"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684" name="Rectangle 5"/>
          <p:cNvSpPr>
            <a:spLocks noGrp="1" noChangeArrowheads="1"/>
          </p:cNvSpPr>
          <p:nvPr>
            <p:ph type="title"/>
          </p:nvPr>
        </p:nvSpPr>
        <p:spPr>
          <a:xfrm>
            <a:off x="476546" y="152400"/>
            <a:ext cx="8469018" cy="1828800"/>
          </a:xfrm>
        </p:spPr>
        <p:txBody>
          <a:bodyPr/>
          <a:lstStyle/>
          <a:p>
            <a:pPr eaLnBrk="1" hangingPunct="1"/>
            <a:r>
              <a:rPr lang="zh-CN" altLang="en-US" sz="2800" dirty="0" smtClean="0">
                <a:latin typeface="Verdana" pitchFamily="34" charset="0"/>
              </a:rPr>
              <a:t>示例</a:t>
            </a:r>
            <a:r>
              <a:rPr lang="zh-CN" altLang="en-US" sz="2800" dirty="0" smtClean="0">
                <a:solidFill>
                  <a:schemeClr val="tx1"/>
                </a:solidFill>
                <a:latin typeface="Verdana" pitchFamily="34" charset="0"/>
              </a:rPr>
              <a:t>：去掉如下翻译方案中嵌入的动作：</a:t>
            </a:r>
            <a:br>
              <a:rPr lang="zh-CN" altLang="en-US" sz="2800" dirty="0" smtClean="0">
                <a:solidFill>
                  <a:schemeClr val="tx1"/>
                </a:solidFill>
                <a:latin typeface="Verdana" pitchFamily="34" charset="0"/>
              </a:rPr>
            </a:br>
            <a:r>
              <a:rPr lang="zh-CN" altLang="en-US" sz="2800" dirty="0" smtClean="0">
                <a:solidFill>
                  <a:schemeClr val="tx1"/>
                </a:solidFill>
                <a:latin typeface="Verdana" pitchFamily="34" charset="0"/>
              </a:rPr>
              <a:t>      </a:t>
            </a:r>
            <a:r>
              <a:rPr lang="en-US" altLang="zh-CN" sz="2400" dirty="0" smtClean="0">
                <a:solidFill>
                  <a:schemeClr val="tx1"/>
                </a:solidFill>
                <a:latin typeface="Verdana" pitchFamily="34" charset="0"/>
              </a:rPr>
              <a:t>E</a:t>
            </a:r>
            <a:r>
              <a:rPr lang="en-US" altLang="zh-CN" sz="2400" dirty="0" smtClean="0">
                <a:solidFill>
                  <a:schemeClr val="tx1"/>
                </a:solidFill>
                <a:latin typeface="Verdana" pitchFamily="34" charset="0"/>
                <a:sym typeface="Symbol" pitchFamily="18" charset="2"/>
              </a:rPr>
              <a:t></a:t>
            </a:r>
            <a:r>
              <a:rPr lang="en-US" altLang="zh-CN" sz="2400" dirty="0" smtClean="0">
                <a:solidFill>
                  <a:schemeClr val="tx1"/>
                </a:solidFill>
                <a:latin typeface="Verdana" pitchFamily="34" charset="0"/>
              </a:rPr>
              <a:t>TR</a:t>
            </a:r>
            <a:br>
              <a:rPr lang="en-US" altLang="zh-CN" sz="2400" dirty="0" smtClean="0">
                <a:solidFill>
                  <a:schemeClr val="tx1"/>
                </a:solidFill>
                <a:latin typeface="Verdana" pitchFamily="34" charset="0"/>
              </a:rPr>
            </a:br>
            <a:r>
              <a:rPr lang="en-US" altLang="zh-CN" sz="2800" dirty="0" smtClean="0">
                <a:solidFill>
                  <a:schemeClr val="tx1"/>
                </a:solidFill>
                <a:latin typeface="Verdana" pitchFamily="34" charset="0"/>
              </a:rPr>
              <a:t>      </a:t>
            </a:r>
            <a:r>
              <a:rPr lang="en-US" altLang="zh-CN" sz="2400" dirty="0" smtClean="0">
                <a:solidFill>
                  <a:schemeClr val="tx1"/>
                </a:solidFill>
                <a:latin typeface="Verdana" pitchFamily="34" charset="0"/>
              </a:rPr>
              <a:t>R</a:t>
            </a:r>
            <a:r>
              <a:rPr lang="en-US" altLang="zh-CN" sz="2400" dirty="0" smtClean="0">
                <a:solidFill>
                  <a:schemeClr val="tx1"/>
                </a:solidFill>
                <a:latin typeface="Verdana" pitchFamily="34" charset="0"/>
                <a:sym typeface="Symbol" pitchFamily="18" charset="2"/>
              </a:rPr>
              <a:t></a:t>
            </a:r>
            <a:r>
              <a:rPr lang="en-US" altLang="zh-CN" sz="2400" dirty="0" smtClean="0">
                <a:solidFill>
                  <a:schemeClr val="tx1"/>
                </a:solidFill>
                <a:latin typeface="Verdana" pitchFamily="34" charset="0"/>
              </a:rPr>
              <a:t>+T {print(</a:t>
            </a:r>
            <a:r>
              <a:rPr lang="en-US" altLang="zh-CN" sz="2400" dirty="0" smtClean="0">
                <a:solidFill>
                  <a:schemeClr val="tx1"/>
                </a:solidFill>
                <a:latin typeface="Verdana" pitchFamily="34" charset="0"/>
                <a:sym typeface="Symbol" pitchFamily="18" charset="2"/>
              </a:rPr>
              <a:t></a:t>
            </a:r>
            <a:r>
              <a:rPr lang="en-US" altLang="zh-CN" sz="2400" dirty="0" smtClean="0">
                <a:solidFill>
                  <a:schemeClr val="tx1"/>
                </a:solidFill>
                <a:latin typeface="Verdana" pitchFamily="34" charset="0"/>
              </a:rPr>
              <a:t>+</a:t>
            </a:r>
            <a:r>
              <a:rPr lang="en-US" altLang="zh-CN" sz="2400" dirty="0" smtClean="0">
                <a:solidFill>
                  <a:schemeClr val="tx1"/>
                </a:solidFill>
                <a:latin typeface="Verdana" pitchFamily="34" charset="0"/>
                <a:sym typeface="Symbol" pitchFamily="18" charset="2"/>
              </a:rPr>
              <a:t></a:t>
            </a:r>
            <a:r>
              <a:rPr lang="en-US" altLang="zh-CN" sz="2400" dirty="0" smtClean="0">
                <a:solidFill>
                  <a:schemeClr val="tx1"/>
                </a:solidFill>
                <a:latin typeface="Verdana" pitchFamily="34" charset="0"/>
              </a:rPr>
              <a:t>)} R |-T {print(</a:t>
            </a:r>
            <a:r>
              <a:rPr lang="en-US" altLang="zh-CN" sz="2400" dirty="0" smtClean="0">
                <a:solidFill>
                  <a:schemeClr val="tx1"/>
                </a:solidFill>
                <a:latin typeface="Verdana" pitchFamily="34" charset="0"/>
                <a:sym typeface="Symbol" pitchFamily="18" charset="2"/>
              </a:rPr>
              <a:t></a:t>
            </a:r>
            <a:r>
              <a:rPr lang="en-US" altLang="zh-CN" sz="2400" dirty="0" smtClean="0">
                <a:solidFill>
                  <a:schemeClr val="tx1"/>
                </a:solidFill>
                <a:latin typeface="Verdana" pitchFamily="34" charset="0"/>
              </a:rPr>
              <a:t>-</a:t>
            </a:r>
            <a:r>
              <a:rPr lang="en-US" altLang="zh-CN" sz="2400" dirty="0" smtClean="0">
                <a:solidFill>
                  <a:schemeClr val="tx1"/>
                </a:solidFill>
                <a:latin typeface="Verdana" pitchFamily="34" charset="0"/>
                <a:sym typeface="Symbol" pitchFamily="18" charset="2"/>
              </a:rPr>
              <a:t></a:t>
            </a:r>
            <a:r>
              <a:rPr lang="en-US" altLang="zh-CN" sz="2400" dirty="0" smtClean="0">
                <a:solidFill>
                  <a:schemeClr val="tx1"/>
                </a:solidFill>
                <a:latin typeface="Verdana" pitchFamily="34" charset="0"/>
              </a:rPr>
              <a:t>)} R | </a:t>
            </a:r>
            <a:r>
              <a:rPr lang="en-US" altLang="zh-CN" sz="2400" dirty="0" smtClean="0">
                <a:solidFill>
                  <a:schemeClr val="tx1"/>
                </a:solidFill>
                <a:latin typeface="Verdana" pitchFamily="34" charset="0"/>
                <a:sym typeface="Symbol" pitchFamily="18" charset="2"/>
              </a:rPr>
              <a:t></a:t>
            </a:r>
            <a:r>
              <a:rPr lang="en-US" altLang="zh-CN" sz="2400" dirty="0" smtClean="0">
                <a:solidFill>
                  <a:schemeClr val="tx1"/>
                </a:solidFill>
                <a:latin typeface="Verdana" pitchFamily="34" charset="0"/>
              </a:rPr>
              <a:t/>
            </a:r>
            <a:br>
              <a:rPr lang="en-US" altLang="zh-CN" sz="2400" dirty="0" smtClean="0">
                <a:solidFill>
                  <a:schemeClr val="tx1"/>
                </a:solidFill>
                <a:latin typeface="Verdana" pitchFamily="34" charset="0"/>
              </a:rPr>
            </a:br>
            <a:r>
              <a:rPr lang="en-US" altLang="zh-CN" sz="2800" dirty="0" smtClean="0">
                <a:solidFill>
                  <a:schemeClr val="tx1"/>
                </a:solidFill>
                <a:latin typeface="Verdana" pitchFamily="34" charset="0"/>
              </a:rPr>
              <a:t>      </a:t>
            </a:r>
            <a:r>
              <a:rPr lang="en-US" altLang="zh-CN" sz="2400" dirty="0" err="1" smtClean="0">
                <a:solidFill>
                  <a:schemeClr val="tx1"/>
                </a:solidFill>
                <a:latin typeface="Verdana" pitchFamily="34" charset="0"/>
              </a:rPr>
              <a:t>T</a:t>
            </a:r>
            <a:r>
              <a:rPr lang="en-US" altLang="zh-CN" sz="2400" dirty="0" err="1" smtClean="0">
                <a:solidFill>
                  <a:schemeClr val="tx1"/>
                </a:solidFill>
                <a:latin typeface="Verdana" pitchFamily="34" charset="0"/>
                <a:sym typeface="Symbol" pitchFamily="18" charset="2"/>
              </a:rPr>
              <a:t></a:t>
            </a:r>
            <a:r>
              <a:rPr lang="en-US" altLang="zh-CN" sz="2400" dirty="0" err="1" smtClean="0">
                <a:solidFill>
                  <a:schemeClr val="tx1"/>
                </a:solidFill>
                <a:latin typeface="Verdana" pitchFamily="34" charset="0"/>
              </a:rPr>
              <a:t>num</a:t>
            </a:r>
            <a:r>
              <a:rPr lang="en-US" altLang="zh-CN" sz="2400" dirty="0" smtClean="0">
                <a:solidFill>
                  <a:schemeClr val="tx1"/>
                </a:solidFill>
                <a:latin typeface="Verdana" pitchFamily="34" charset="0"/>
              </a:rPr>
              <a:t> {print(</a:t>
            </a:r>
            <a:r>
              <a:rPr lang="en-US" altLang="zh-CN" sz="2400" dirty="0" err="1" smtClean="0">
                <a:solidFill>
                  <a:schemeClr val="tx1"/>
                </a:solidFill>
                <a:latin typeface="Verdana" pitchFamily="34" charset="0"/>
              </a:rPr>
              <a:t>num.val</a:t>
            </a:r>
            <a:r>
              <a:rPr lang="en-US" altLang="zh-CN" sz="2400" dirty="0" smtClean="0">
                <a:solidFill>
                  <a:schemeClr val="tx1"/>
                </a:solidFill>
                <a:latin typeface="Verdana" pitchFamily="34" charset="0"/>
              </a:rPr>
              <a:t>)}</a:t>
            </a:r>
            <a:endParaRPr lang="en-US" altLang="zh-CN" sz="2800" dirty="0" smtClean="0">
              <a:solidFill>
                <a:schemeClr val="tx1"/>
              </a:solidFill>
              <a:latin typeface="Verdana" pitchFamily="34" charset="0"/>
            </a:endParaRPr>
          </a:p>
        </p:txBody>
      </p:sp>
      <p:sp>
        <p:nvSpPr>
          <p:cNvPr id="294918" name="Rectangle 6"/>
          <p:cNvSpPr>
            <a:spLocks noGrp="1" noChangeArrowheads="1"/>
          </p:cNvSpPr>
          <p:nvPr>
            <p:ph type="body" idx="1"/>
          </p:nvPr>
        </p:nvSpPr>
        <p:spPr>
          <a:xfrm>
            <a:off x="609600" y="2209800"/>
            <a:ext cx="8335963" cy="4267200"/>
          </a:xfrm>
        </p:spPr>
        <p:txBody>
          <a:bodyPr/>
          <a:lstStyle/>
          <a:p>
            <a:pPr eaLnBrk="1" hangingPunct="1"/>
            <a:r>
              <a:rPr lang="zh-CN" altLang="en-US" dirty="0" smtClean="0">
                <a:solidFill>
                  <a:srgbClr val="0000FF"/>
                </a:solidFill>
                <a:latin typeface="Times New Roman" panose="02020603050405020304" pitchFamily="18" charset="0"/>
                <a:cs typeface="Times New Roman" panose="02020603050405020304" pitchFamily="18" charset="0"/>
              </a:rPr>
              <a:t>标记非终结符号</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，及产生式 </a:t>
            </a:r>
            <a:r>
              <a:rPr lang="en-US" altLang="zh-CN" dirty="0" smtClean="0">
                <a:solidFill>
                  <a:srgbClr val="0000FF"/>
                </a:solidFill>
                <a:latin typeface="Times New Roman" panose="02020603050405020304" pitchFamily="18" charset="0"/>
                <a:cs typeface="Times New Roman" panose="02020603050405020304" pitchFamily="18" charset="0"/>
              </a:rPr>
              <a:t>M</a:t>
            </a:r>
            <a:r>
              <a:rPr lang="en-US" altLang="zh-CN" dirty="0" smtClean="0">
                <a:solidFill>
                  <a:srgbClr val="0000FF"/>
                </a:solidFill>
                <a:latin typeface="Times New Roman" panose="02020603050405020304" pitchFamily="18" charset="0"/>
                <a:cs typeface="Times New Roman" panose="02020603050405020304" pitchFamily="18" charset="0"/>
                <a:sym typeface="Symbol" pitchFamily="18" charset="2"/>
              </a:rPr>
              <a:t> </a:t>
            </a:r>
            <a:r>
              <a:rPr lang="zh-CN" altLang="en-US" dirty="0" smtClean="0">
                <a:latin typeface="Times New Roman" panose="02020603050405020304" pitchFamily="18" charset="0"/>
                <a:cs typeface="Times New Roman" panose="02020603050405020304" pitchFamily="18" charset="0"/>
              </a:rPr>
              <a:t>和 </a:t>
            </a:r>
            <a:r>
              <a:rPr lang="en-US" altLang="zh-CN" dirty="0" smtClean="0">
                <a:solidFill>
                  <a:srgbClr val="0000FF"/>
                </a:solidFill>
                <a:latin typeface="Times New Roman" panose="02020603050405020304" pitchFamily="18" charset="0"/>
                <a:cs typeface="Times New Roman" panose="02020603050405020304" pitchFamily="18" charset="0"/>
              </a:rPr>
              <a:t>N</a:t>
            </a:r>
            <a:r>
              <a:rPr lang="en-US" altLang="zh-CN" dirty="0" smtClean="0">
                <a:solidFill>
                  <a:srgbClr val="0000FF"/>
                </a:solidFill>
                <a:latin typeface="Times New Roman" panose="02020603050405020304" pitchFamily="18" charset="0"/>
                <a:cs typeface="Times New Roman" panose="02020603050405020304" pitchFamily="18" charset="0"/>
                <a:sym typeface="Symbol" pitchFamily="18" charset="2"/>
              </a:rPr>
              <a:t></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用</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替换出现在</a:t>
            </a:r>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产生式中的动作</a:t>
            </a:r>
          </a:p>
          <a:p>
            <a:pPr lvl="2"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新的翻译方案</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E</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TR</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R</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+T</a:t>
            </a:r>
            <a:r>
              <a:rPr lang="en-US" altLang="zh-CN" dirty="0" smtClean="0">
                <a:solidFill>
                  <a:srgbClr val="0000FF"/>
                </a:solidFill>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R | -T</a:t>
            </a:r>
            <a:r>
              <a:rPr lang="en-US" altLang="zh-CN" dirty="0" smtClean="0">
                <a:solidFill>
                  <a:srgbClr val="FF3300"/>
                </a:solidFill>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R | </a:t>
            </a:r>
            <a:r>
              <a:rPr lang="en-US" altLang="zh-CN" dirty="0" smtClean="0">
                <a:latin typeface="Times New Roman" panose="02020603050405020304" pitchFamily="18" charset="0"/>
                <a:cs typeface="Times New Roman" panose="02020603050405020304" pitchFamily="18" charset="0"/>
                <a:sym typeface="Symbol" pitchFamily="18" charset="2"/>
              </a:rPr>
              <a:t></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T</a:t>
            </a:r>
            <a:r>
              <a:rPr lang="en-US" altLang="zh-CN" dirty="0" err="1" smtClean="0">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num</a:t>
            </a:r>
            <a:r>
              <a:rPr lang="en-US" altLang="zh-CN" dirty="0" smtClean="0">
                <a:latin typeface="Times New Roman" panose="02020603050405020304" pitchFamily="18" charset="0"/>
                <a:cs typeface="Times New Roman" panose="02020603050405020304" pitchFamily="18" charset="0"/>
              </a:rPr>
              <a:t> {print(</a:t>
            </a:r>
            <a:r>
              <a:rPr lang="en-US" altLang="zh-CN" dirty="0" err="1" smtClean="0">
                <a:latin typeface="Times New Roman" panose="02020603050405020304" pitchFamily="18" charset="0"/>
                <a:cs typeface="Times New Roman" panose="02020603050405020304" pitchFamily="18" charset="0"/>
              </a:rPr>
              <a:t>num.val</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{print(</a:t>
            </a:r>
            <a:r>
              <a:rPr lang="en-US" altLang="zh-CN" dirty="0" smtClean="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smtClean="0">
                <a:solidFill>
                  <a:srgbClr val="0000FF"/>
                </a:solidFill>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3300"/>
                </a:solidFill>
                <a:latin typeface="Times New Roman" panose="02020603050405020304" pitchFamily="18" charset="0"/>
                <a:cs typeface="Times New Roman" panose="02020603050405020304" pitchFamily="18" charset="0"/>
              </a:rPr>
              <a:t>{print(</a:t>
            </a:r>
            <a:r>
              <a:rPr lang="en-US" altLang="zh-CN" dirty="0" smtClean="0">
                <a:solidFill>
                  <a:srgbClr val="FF3300"/>
                </a:solidFill>
                <a:latin typeface="Times New Roman" panose="02020603050405020304" pitchFamily="18" charset="0"/>
                <a:cs typeface="Times New Roman" panose="02020603050405020304" pitchFamily="18" charset="0"/>
                <a:sym typeface="Symbol" pitchFamily="18" charset="2"/>
              </a:rPr>
              <a:t></a:t>
            </a:r>
            <a:r>
              <a:rPr lang="en-US" altLang="zh-CN" dirty="0" smtClean="0">
                <a:solidFill>
                  <a:srgbClr val="FF3300"/>
                </a:solidFill>
                <a:latin typeface="Times New Roman" panose="02020603050405020304" pitchFamily="18" charset="0"/>
                <a:cs typeface="Times New Roman" panose="02020603050405020304" pitchFamily="18" charset="0"/>
              </a:rPr>
              <a:t>-</a:t>
            </a:r>
            <a:r>
              <a:rPr lang="en-US" altLang="zh-CN" dirty="0" smtClean="0">
                <a:solidFill>
                  <a:srgbClr val="FF3300"/>
                </a:solidFill>
                <a:latin typeface="Times New Roman" panose="02020603050405020304" pitchFamily="18" charset="0"/>
                <a:cs typeface="Times New Roman" panose="02020603050405020304" pitchFamily="18" charset="0"/>
                <a:sym typeface="Symbol" pitchFamily="18" charset="2"/>
              </a:rPr>
              <a:t></a:t>
            </a:r>
            <a:r>
              <a:rPr lang="en-US" altLang="zh-CN" dirty="0" smtClean="0">
                <a:solidFill>
                  <a:srgbClr val="FF3300"/>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18">
                                            <p:txEl>
                                              <p:pRg st="0" end="0"/>
                                            </p:txEl>
                                          </p:spTgt>
                                        </p:tgtEl>
                                        <p:attrNameLst>
                                          <p:attrName>style.visibility</p:attrName>
                                        </p:attrNameLst>
                                      </p:cBhvr>
                                      <p:to>
                                        <p:strVal val="visible"/>
                                      </p:to>
                                    </p:set>
                                    <p:animEffect transition="in" filter="wipe(up)">
                                      <p:cBhvr>
                                        <p:cTn id="7" dur="500"/>
                                        <p:tgtEl>
                                          <p:spTgt spid="2949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4918">
                                            <p:txEl>
                                              <p:pRg st="1" end="1"/>
                                            </p:txEl>
                                          </p:spTgt>
                                        </p:tgtEl>
                                        <p:attrNameLst>
                                          <p:attrName>style.visibility</p:attrName>
                                        </p:attrNameLst>
                                      </p:cBhvr>
                                      <p:to>
                                        <p:strVal val="visible"/>
                                      </p:to>
                                    </p:set>
                                    <p:animEffect transition="in" filter="wipe(up)">
                                      <p:cBhvr>
                                        <p:cTn id="12" dur="500"/>
                                        <p:tgtEl>
                                          <p:spTgt spid="2949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4918">
                                            <p:txEl>
                                              <p:pRg st="3" end="3"/>
                                            </p:txEl>
                                          </p:spTgt>
                                        </p:tgtEl>
                                        <p:attrNameLst>
                                          <p:attrName>style.visibility</p:attrName>
                                        </p:attrNameLst>
                                      </p:cBhvr>
                                      <p:to>
                                        <p:strVal val="visible"/>
                                      </p:to>
                                    </p:set>
                                    <p:animEffect transition="in" filter="wipe(up)">
                                      <p:cBhvr>
                                        <p:cTn id="17" dur="500"/>
                                        <p:tgtEl>
                                          <p:spTgt spid="294918">
                                            <p:txEl>
                                              <p:pRg st="3" end="3"/>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94918">
                                            <p:txEl>
                                              <p:pRg st="4" end="4"/>
                                            </p:txEl>
                                          </p:spTgt>
                                        </p:tgtEl>
                                        <p:attrNameLst>
                                          <p:attrName>style.visibility</p:attrName>
                                        </p:attrNameLst>
                                      </p:cBhvr>
                                      <p:to>
                                        <p:strVal val="visible"/>
                                      </p:to>
                                    </p:set>
                                    <p:animEffect transition="in" filter="wipe(up)">
                                      <p:cBhvr>
                                        <p:cTn id="21" dur="500"/>
                                        <p:tgtEl>
                                          <p:spTgt spid="294918">
                                            <p:txEl>
                                              <p:pRg st="4" end="4"/>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94918">
                                            <p:txEl>
                                              <p:pRg st="5" end="5"/>
                                            </p:txEl>
                                          </p:spTgt>
                                        </p:tgtEl>
                                        <p:attrNameLst>
                                          <p:attrName>style.visibility</p:attrName>
                                        </p:attrNameLst>
                                      </p:cBhvr>
                                      <p:to>
                                        <p:strVal val="visible"/>
                                      </p:to>
                                    </p:set>
                                    <p:animEffect transition="in" filter="wipe(up)">
                                      <p:cBhvr>
                                        <p:cTn id="25" dur="500"/>
                                        <p:tgtEl>
                                          <p:spTgt spid="294918">
                                            <p:txEl>
                                              <p:pRg st="5" end="5"/>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94918">
                                            <p:txEl>
                                              <p:pRg st="6" end="6"/>
                                            </p:txEl>
                                          </p:spTgt>
                                        </p:tgtEl>
                                        <p:attrNameLst>
                                          <p:attrName>style.visibility</p:attrName>
                                        </p:attrNameLst>
                                      </p:cBhvr>
                                      <p:to>
                                        <p:strVal val="visible"/>
                                      </p:to>
                                    </p:set>
                                    <p:animEffect transition="in" filter="wipe(up)">
                                      <p:cBhvr>
                                        <p:cTn id="29" dur="500"/>
                                        <p:tgtEl>
                                          <p:spTgt spid="294918">
                                            <p:txEl>
                                              <p:pRg st="6" end="6"/>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94918">
                                            <p:txEl>
                                              <p:pRg st="7" end="7"/>
                                            </p:txEl>
                                          </p:spTgt>
                                        </p:tgtEl>
                                        <p:attrNameLst>
                                          <p:attrName>style.visibility</p:attrName>
                                        </p:attrNameLst>
                                      </p:cBhvr>
                                      <p:to>
                                        <p:strVal val="visible"/>
                                      </p:to>
                                    </p:set>
                                    <p:animEffect transition="in" filter="wipe(up)">
                                      <p:cBhvr>
                                        <p:cTn id="33" dur="500"/>
                                        <p:tgtEl>
                                          <p:spTgt spid="294918">
                                            <p:txEl>
                                              <p:pRg st="7" end="7"/>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294918">
                                            <p:txEl>
                                              <p:pRg st="8" end="8"/>
                                            </p:txEl>
                                          </p:spTgt>
                                        </p:tgtEl>
                                        <p:attrNameLst>
                                          <p:attrName>style.visibility</p:attrName>
                                        </p:attrNameLst>
                                      </p:cBhvr>
                                      <p:to>
                                        <p:strVal val="visible"/>
                                      </p:to>
                                    </p:set>
                                    <p:animEffect transition="in" filter="wipe(up)">
                                      <p:cBhvr>
                                        <p:cTn id="37" dur="500"/>
                                        <p:tgtEl>
                                          <p:spTgt spid="2949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uiExpand="1"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05A4BB2-22AE-4164-AD7F-5EC7F101CBE2}" type="slidenum">
              <a:rPr lang="en-US" altLang="zh-CN" sz="1400" b="0" smtClean="0">
                <a:latin typeface="Times New Roman" pitchFamily="18" charset="0"/>
              </a:rPr>
              <a:pPr eaLnBrk="1" hangingPunct="1"/>
              <a:t>76</a:t>
            </a:fld>
            <a:endParaRPr lang="en-US" altLang="zh-CN" sz="1400" b="0" smtClean="0">
              <a:latin typeface="Times New Roman" pitchFamily="18" charset="0"/>
            </a:endParaRPr>
          </a:p>
        </p:txBody>
      </p:sp>
      <p:grpSp>
        <p:nvGrpSpPr>
          <p:cNvPr id="295939" name="Group 3"/>
          <p:cNvGrpSpPr>
            <a:grpSpLocks/>
          </p:cNvGrpSpPr>
          <p:nvPr/>
        </p:nvGrpSpPr>
        <p:grpSpPr bwMode="auto">
          <a:xfrm>
            <a:off x="881590" y="1583795"/>
            <a:ext cx="7620000" cy="4038600"/>
            <a:chOff x="0" y="-1"/>
            <a:chExt cx="20000" cy="20001"/>
          </a:xfrm>
        </p:grpSpPr>
        <p:sp>
          <p:nvSpPr>
            <p:cNvPr id="72711" name="Rectangle 4"/>
            <p:cNvSpPr>
              <a:spLocks noChangeArrowheads="1"/>
            </p:cNvSpPr>
            <p:nvPr/>
          </p:nvSpPr>
          <p:spPr bwMode="auto">
            <a:xfrm>
              <a:off x="5592" y="11891"/>
              <a:ext cx="14408" cy="3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num  print(num.val)  -     T   print(</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   R</a:t>
              </a:r>
            </a:p>
            <a:p>
              <a:pPr algn="just"/>
              <a:r>
                <a:rPr lang="en-US" altLang="zh-CN" sz="1800">
                  <a:latin typeface="宋体" pitchFamily="2" charset="-122"/>
                  <a:ea typeface="宋体" pitchFamily="2" charset="-122"/>
                </a:rPr>
                <a:t>             4</a:t>
              </a:r>
            </a:p>
          </p:txBody>
        </p:sp>
        <p:sp>
          <p:nvSpPr>
            <p:cNvPr id="72712" name="Rectangle 5"/>
            <p:cNvSpPr>
              <a:spLocks noChangeArrowheads="1"/>
            </p:cNvSpPr>
            <p:nvPr/>
          </p:nvSpPr>
          <p:spPr bwMode="auto">
            <a:xfrm>
              <a:off x="11166" y="16205"/>
              <a:ext cx="8521" cy="3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num  print(num.val)      </a:t>
              </a:r>
              <a:r>
                <a:rPr lang="en-US" altLang="zh-CN" sz="1800">
                  <a:latin typeface="宋体" pitchFamily="2" charset="-122"/>
                  <a:ea typeface="宋体" pitchFamily="2" charset="-122"/>
                  <a:sym typeface="Symbol" pitchFamily="18" charset="2"/>
                </a:rPr>
                <a:t></a:t>
              </a:r>
              <a:endParaRPr lang="en-US" altLang="zh-CN" sz="1800">
                <a:latin typeface="宋体" pitchFamily="2" charset="-122"/>
                <a:ea typeface="宋体" pitchFamily="2" charset="-122"/>
              </a:endParaRPr>
            </a:p>
            <a:p>
              <a:pPr algn="just"/>
              <a:r>
                <a:rPr lang="en-US" altLang="zh-CN" sz="1800">
                  <a:latin typeface="宋体" pitchFamily="2" charset="-122"/>
                  <a:ea typeface="宋体" pitchFamily="2" charset="-122"/>
                </a:rPr>
                <a:t>             5</a:t>
              </a:r>
            </a:p>
          </p:txBody>
        </p:sp>
        <p:sp>
          <p:nvSpPr>
            <p:cNvPr id="72713" name="Rectangle 6"/>
            <p:cNvSpPr>
              <a:spLocks noChangeArrowheads="1"/>
            </p:cNvSpPr>
            <p:nvPr/>
          </p:nvSpPr>
          <p:spPr bwMode="auto">
            <a:xfrm>
              <a:off x="0" y="7318"/>
              <a:ext cx="16824" cy="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num  print(num.val)  +    T   print(</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     R</a:t>
              </a:r>
            </a:p>
            <a:p>
              <a:pPr algn="just"/>
              <a:r>
                <a:rPr lang="en-US" altLang="zh-CN" sz="1800">
                  <a:latin typeface="宋体" pitchFamily="2" charset="-122"/>
                  <a:ea typeface="宋体" pitchFamily="2" charset="-122"/>
                </a:rPr>
                <a:t>            3</a:t>
              </a:r>
            </a:p>
          </p:txBody>
        </p:sp>
        <p:grpSp>
          <p:nvGrpSpPr>
            <p:cNvPr id="72714" name="Group 7"/>
            <p:cNvGrpSpPr>
              <a:grpSpLocks/>
            </p:cNvGrpSpPr>
            <p:nvPr/>
          </p:nvGrpSpPr>
          <p:grpSpPr bwMode="auto">
            <a:xfrm>
              <a:off x="2613" y="-1"/>
              <a:ext cx="5774" cy="5375"/>
              <a:chOff x="-1" y="0"/>
              <a:chExt cx="20001" cy="20001"/>
            </a:xfrm>
          </p:grpSpPr>
          <p:sp>
            <p:nvSpPr>
              <p:cNvPr id="72730" name="Rectangle 8"/>
              <p:cNvSpPr>
                <a:spLocks noChangeArrowheads="1"/>
              </p:cNvSpPr>
              <p:nvPr/>
            </p:nvSpPr>
            <p:spPr bwMode="auto">
              <a:xfrm>
                <a:off x="6508" y="0"/>
                <a:ext cx="4039" cy="8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E</a:t>
                </a:r>
              </a:p>
            </p:txBody>
          </p:sp>
          <p:sp>
            <p:nvSpPr>
              <p:cNvPr id="72731" name="Rectangle 9"/>
              <p:cNvSpPr>
                <a:spLocks noChangeArrowheads="1"/>
              </p:cNvSpPr>
              <p:nvPr/>
            </p:nvSpPr>
            <p:spPr bwMode="auto">
              <a:xfrm>
                <a:off x="-1" y="11710"/>
                <a:ext cx="20001" cy="8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T                R</a:t>
                </a:r>
              </a:p>
            </p:txBody>
          </p:sp>
          <p:sp>
            <p:nvSpPr>
              <p:cNvPr id="72732" name="Line 10"/>
              <p:cNvSpPr>
                <a:spLocks noChangeShapeType="1"/>
              </p:cNvSpPr>
              <p:nvPr/>
            </p:nvSpPr>
            <p:spPr bwMode="auto">
              <a:xfrm flipH="1">
                <a:off x="927" y="6545"/>
                <a:ext cx="5588" cy="588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33" name="Line 11"/>
              <p:cNvSpPr>
                <a:spLocks noChangeShapeType="1"/>
              </p:cNvSpPr>
              <p:nvPr/>
            </p:nvSpPr>
            <p:spPr bwMode="auto">
              <a:xfrm>
                <a:off x="7744" y="6545"/>
                <a:ext cx="9000" cy="588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2715" name="Line 12"/>
            <p:cNvSpPr>
              <a:spLocks noChangeShapeType="1"/>
            </p:cNvSpPr>
            <p:nvPr/>
          </p:nvSpPr>
          <p:spPr bwMode="auto">
            <a:xfrm flipH="1">
              <a:off x="626" y="4813"/>
              <a:ext cx="1927" cy="269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6" name="Line 13"/>
            <p:cNvSpPr>
              <a:spLocks noChangeShapeType="1"/>
            </p:cNvSpPr>
            <p:nvPr/>
          </p:nvSpPr>
          <p:spPr bwMode="auto">
            <a:xfrm>
              <a:off x="2908" y="4813"/>
              <a:ext cx="540" cy="25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7" name="Line 14"/>
            <p:cNvSpPr>
              <a:spLocks noChangeShapeType="1"/>
            </p:cNvSpPr>
            <p:nvPr/>
          </p:nvSpPr>
          <p:spPr bwMode="auto">
            <a:xfrm flipH="1">
              <a:off x="6800" y="5090"/>
              <a:ext cx="942" cy="222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8" name="Line 15"/>
            <p:cNvSpPr>
              <a:spLocks noChangeShapeType="1"/>
            </p:cNvSpPr>
            <p:nvPr/>
          </p:nvSpPr>
          <p:spPr bwMode="auto">
            <a:xfrm>
              <a:off x="7918" y="5090"/>
              <a:ext cx="182" cy="222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9" name="Line 16"/>
            <p:cNvSpPr>
              <a:spLocks noChangeShapeType="1"/>
            </p:cNvSpPr>
            <p:nvPr/>
          </p:nvSpPr>
          <p:spPr bwMode="auto">
            <a:xfrm>
              <a:off x="8142" y="4998"/>
              <a:ext cx="2061" cy="250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0" name="Line 17"/>
            <p:cNvSpPr>
              <a:spLocks noChangeShapeType="1"/>
            </p:cNvSpPr>
            <p:nvPr/>
          </p:nvSpPr>
          <p:spPr bwMode="auto">
            <a:xfrm>
              <a:off x="8455" y="4813"/>
              <a:ext cx="4611" cy="25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1" name="Line 18"/>
            <p:cNvSpPr>
              <a:spLocks noChangeShapeType="1"/>
            </p:cNvSpPr>
            <p:nvPr/>
          </p:nvSpPr>
          <p:spPr bwMode="auto">
            <a:xfrm flipH="1">
              <a:off x="6200" y="9206"/>
              <a:ext cx="1927" cy="269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2" name="Line 19"/>
            <p:cNvSpPr>
              <a:spLocks noChangeShapeType="1"/>
            </p:cNvSpPr>
            <p:nvPr/>
          </p:nvSpPr>
          <p:spPr bwMode="auto">
            <a:xfrm>
              <a:off x="8482" y="9206"/>
              <a:ext cx="540" cy="25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3" name="Line 20"/>
            <p:cNvSpPr>
              <a:spLocks noChangeShapeType="1"/>
            </p:cNvSpPr>
            <p:nvPr/>
          </p:nvSpPr>
          <p:spPr bwMode="auto">
            <a:xfrm flipH="1">
              <a:off x="12374" y="9484"/>
              <a:ext cx="942" cy="222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4" name="Line 21"/>
            <p:cNvSpPr>
              <a:spLocks noChangeShapeType="1"/>
            </p:cNvSpPr>
            <p:nvPr/>
          </p:nvSpPr>
          <p:spPr bwMode="auto">
            <a:xfrm>
              <a:off x="13492" y="9484"/>
              <a:ext cx="182" cy="222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5" name="Line 22"/>
            <p:cNvSpPr>
              <a:spLocks noChangeShapeType="1"/>
            </p:cNvSpPr>
            <p:nvPr/>
          </p:nvSpPr>
          <p:spPr bwMode="auto">
            <a:xfrm>
              <a:off x="13716" y="9392"/>
              <a:ext cx="2061" cy="250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6" name="Line 23"/>
            <p:cNvSpPr>
              <a:spLocks noChangeShapeType="1"/>
            </p:cNvSpPr>
            <p:nvPr/>
          </p:nvSpPr>
          <p:spPr bwMode="auto">
            <a:xfrm>
              <a:off x="14029" y="9206"/>
              <a:ext cx="4611" cy="25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7" name="Line 24"/>
            <p:cNvSpPr>
              <a:spLocks noChangeShapeType="1"/>
            </p:cNvSpPr>
            <p:nvPr/>
          </p:nvSpPr>
          <p:spPr bwMode="auto">
            <a:xfrm flipH="1">
              <a:off x="11792" y="13779"/>
              <a:ext cx="1927" cy="269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8" name="Line 25"/>
            <p:cNvSpPr>
              <a:spLocks noChangeShapeType="1"/>
            </p:cNvSpPr>
            <p:nvPr/>
          </p:nvSpPr>
          <p:spPr bwMode="auto">
            <a:xfrm>
              <a:off x="14074" y="13779"/>
              <a:ext cx="540" cy="25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9" name="Line 26"/>
            <p:cNvSpPr>
              <a:spLocks noChangeShapeType="1"/>
            </p:cNvSpPr>
            <p:nvPr/>
          </p:nvSpPr>
          <p:spPr bwMode="auto">
            <a:xfrm>
              <a:off x="18923" y="13792"/>
              <a:ext cx="3" cy="25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5963" name="Rectangle 27"/>
          <p:cNvSpPr>
            <a:spLocks noGrp="1" noChangeArrowheads="1"/>
          </p:cNvSpPr>
          <p:nvPr>
            <p:ph type="body" idx="1"/>
          </p:nvPr>
        </p:nvSpPr>
        <p:spPr>
          <a:xfrm>
            <a:off x="395288" y="5378450"/>
            <a:ext cx="8229600" cy="1219200"/>
          </a:xfrm>
          <a:noFill/>
        </p:spPr>
        <p:txBody>
          <a:bodyPr/>
          <a:lstStyle/>
          <a:p>
            <a:pPr eaLnBrk="1" hangingPunct="1"/>
            <a:r>
              <a:rPr lang="zh-CN" altLang="en-US" sz="2000" dirty="0" smtClean="0">
                <a:latin typeface="宋体" pitchFamily="2" charset="-122"/>
              </a:rPr>
              <a:t>深度优先的顺序进行遍历</a:t>
            </a:r>
          </a:p>
          <a:p>
            <a:pPr eaLnBrk="1" hangingPunct="1"/>
            <a:r>
              <a:rPr lang="en-US" altLang="zh-CN" sz="2000" dirty="0" smtClean="0">
                <a:latin typeface="Times New Roman" pitchFamily="18" charset="0"/>
              </a:rPr>
              <a:t>print(num1.val) print(num2.val) print(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print(num3.val) print(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p>
          <a:p>
            <a:pPr eaLnBrk="1" hangingPunct="1"/>
            <a:r>
              <a:rPr lang="zh-CN" altLang="en-US" sz="2000" dirty="0" smtClean="0">
                <a:latin typeface="宋体" pitchFamily="2" charset="-122"/>
              </a:rPr>
              <a:t>动作执行的结果是：</a:t>
            </a:r>
            <a:r>
              <a:rPr lang="en-US" altLang="zh-CN" sz="2000" dirty="0" smtClean="0">
                <a:latin typeface="宋体" pitchFamily="2" charset="-122"/>
              </a:rPr>
              <a:t>34+5-</a:t>
            </a:r>
          </a:p>
        </p:txBody>
      </p:sp>
      <p:sp>
        <p:nvSpPr>
          <p:cNvPr id="295964" name="Rectangle 28"/>
          <p:cNvSpPr>
            <a:spLocks noChangeArrowheads="1"/>
          </p:cNvSpPr>
          <p:nvPr/>
        </p:nvSpPr>
        <p:spPr bwMode="auto">
          <a:xfrm>
            <a:off x="838200" y="1066800"/>
            <a:ext cx="787876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zh-CN" altLang="en-US" dirty="0">
                <a:latin typeface="宋体" pitchFamily="2" charset="-122"/>
              </a:rPr>
              <a:t>变换前，表达式</a:t>
            </a:r>
            <a:r>
              <a:rPr lang="en-US" altLang="zh-CN" dirty="0">
                <a:latin typeface="宋体" pitchFamily="2" charset="-122"/>
              </a:rPr>
              <a:t>3+4-5</a:t>
            </a:r>
            <a:r>
              <a:rPr lang="zh-CN" altLang="en-US" dirty="0">
                <a:latin typeface="宋体" pitchFamily="2" charset="-122"/>
              </a:rPr>
              <a:t>的分析树：</a:t>
            </a:r>
          </a:p>
        </p:txBody>
      </p:sp>
      <p:sp>
        <p:nvSpPr>
          <p:cNvPr id="31" name="Rectangle 2"/>
          <p:cNvSpPr txBox="1">
            <a:spLocks noChangeArrowheads="1"/>
          </p:cNvSpPr>
          <p:nvPr/>
        </p:nvSpPr>
        <p:spPr bwMode="auto">
          <a:xfrm>
            <a:off x="304800" y="53625"/>
            <a:ext cx="8610600" cy="80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kern="0" dirty="0" smtClean="0">
                <a:latin typeface="宋体" pitchFamily="2" charset="-122"/>
              </a:rPr>
              <a:t>变换前、后的翻译方案是等价的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64"/>
                                        </p:tgtEl>
                                        <p:attrNameLst>
                                          <p:attrName>style.visibility</p:attrName>
                                        </p:attrNameLst>
                                      </p:cBhvr>
                                      <p:to>
                                        <p:strVal val="visible"/>
                                      </p:to>
                                    </p:set>
                                    <p:animEffect transition="in" filter="wipe(left)">
                                      <p:cBhvr>
                                        <p:cTn id="7" dur="500"/>
                                        <p:tgtEl>
                                          <p:spTgt spid="295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5939"/>
                                        </p:tgtEl>
                                        <p:attrNameLst>
                                          <p:attrName>style.visibility</p:attrName>
                                        </p:attrNameLst>
                                      </p:cBhvr>
                                      <p:to>
                                        <p:strVal val="visible"/>
                                      </p:to>
                                    </p:set>
                                    <p:animEffect transition="in" filter="wipe(up)">
                                      <p:cBhvr>
                                        <p:cTn id="12" dur="500"/>
                                        <p:tgtEl>
                                          <p:spTgt spid="295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5963">
                                            <p:txEl>
                                              <p:pRg st="0" end="0"/>
                                            </p:txEl>
                                          </p:spTgt>
                                        </p:tgtEl>
                                        <p:attrNameLst>
                                          <p:attrName>style.visibility</p:attrName>
                                        </p:attrNameLst>
                                      </p:cBhvr>
                                      <p:to>
                                        <p:strVal val="visible"/>
                                      </p:to>
                                    </p:set>
                                    <p:animEffect transition="in" filter="wipe(up)">
                                      <p:cBhvr>
                                        <p:cTn id="17" dur="500"/>
                                        <p:tgtEl>
                                          <p:spTgt spid="29596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5963">
                                            <p:txEl>
                                              <p:pRg st="1" end="1"/>
                                            </p:txEl>
                                          </p:spTgt>
                                        </p:tgtEl>
                                        <p:attrNameLst>
                                          <p:attrName>style.visibility</p:attrName>
                                        </p:attrNameLst>
                                      </p:cBhvr>
                                      <p:to>
                                        <p:strVal val="visible"/>
                                      </p:to>
                                    </p:set>
                                    <p:animEffect transition="in" filter="wipe(up)">
                                      <p:cBhvr>
                                        <p:cTn id="22" dur="500"/>
                                        <p:tgtEl>
                                          <p:spTgt spid="29596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5963">
                                            <p:txEl>
                                              <p:pRg st="2" end="2"/>
                                            </p:txEl>
                                          </p:spTgt>
                                        </p:tgtEl>
                                        <p:attrNameLst>
                                          <p:attrName>style.visibility</p:attrName>
                                        </p:attrNameLst>
                                      </p:cBhvr>
                                      <p:to>
                                        <p:strVal val="visible"/>
                                      </p:to>
                                    </p:set>
                                    <p:animEffect transition="in" filter="wipe(up)">
                                      <p:cBhvr>
                                        <p:cTn id="27" dur="500"/>
                                        <p:tgtEl>
                                          <p:spTgt spid="295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63" grpId="0" build="p" autoUpdateAnimBg="0"/>
      <p:bldP spid="29596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8168B86-90A2-4C20-A104-4726E64C6E5E}" type="slidenum">
              <a:rPr lang="en-US" altLang="zh-CN" sz="1400" b="0" smtClean="0">
                <a:latin typeface="Times New Roman" pitchFamily="18" charset="0"/>
              </a:rPr>
              <a:pPr eaLnBrk="1" hangingPunct="1"/>
              <a:t>77</a:t>
            </a:fld>
            <a:endParaRPr lang="en-US" altLang="zh-CN" sz="1400" b="0" smtClean="0">
              <a:latin typeface="Times New Roman" pitchFamily="18" charset="0"/>
            </a:endParaRPr>
          </a:p>
        </p:txBody>
      </p:sp>
      <p:grpSp>
        <p:nvGrpSpPr>
          <p:cNvPr id="296964" name="Group 4"/>
          <p:cNvGrpSpPr>
            <a:grpSpLocks/>
          </p:cNvGrpSpPr>
          <p:nvPr/>
        </p:nvGrpSpPr>
        <p:grpSpPr bwMode="auto">
          <a:xfrm>
            <a:off x="431540" y="1583795"/>
            <a:ext cx="8458200" cy="3733800"/>
            <a:chOff x="0" y="3"/>
            <a:chExt cx="20000" cy="19996"/>
          </a:xfrm>
        </p:grpSpPr>
        <p:sp>
          <p:nvSpPr>
            <p:cNvPr id="73734" name="Rectangle 5"/>
            <p:cNvSpPr>
              <a:spLocks noChangeArrowheads="1"/>
            </p:cNvSpPr>
            <p:nvPr/>
          </p:nvSpPr>
          <p:spPr bwMode="auto">
            <a:xfrm>
              <a:off x="2555" y="11614"/>
              <a:ext cx="17222" cy="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Num  print(num.val) </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  print(</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 -    T          N          R</a:t>
              </a:r>
            </a:p>
            <a:p>
              <a:pPr algn="just"/>
              <a:r>
                <a:rPr lang="en-US" altLang="zh-CN" sz="1800">
                  <a:latin typeface="宋体" pitchFamily="2" charset="-122"/>
                  <a:ea typeface="宋体" pitchFamily="2" charset="-122"/>
                </a:rPr>
                <a:t>             4</a:t>
              </a:r>
              <a:endParaRPr lang="en-US" altLang="zh-CN" sz="1800">
                <a:latin typeface="Times New Roman" pitchFamily="18" charset="0"/>
                <a:ea typeface="宋体" pitchFamily="2" charset="-122"/>
              </a:endParaRPr>
            </a:p>
          </p:txBody>
        </p:sp>
        <p:sp>
          <p:nvSpPr>
            <p:cNvPr id="73735" name="Rectangle 6"/>
            <p:cNvSpPr>
              <a:spLocks noChangeArrowheads="1"/>
            </p:cNvSpPr>
            <p:nvPr/>
          </p:nvSpPr>
          <p:spPr bwMode="auto">
            <a:xfrm>
              <a:off x="9779" y="16204"/>
              <a:ext cx="10221" cy="3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Num  print(num.val) </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  print(</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a:t>
              </a:r>
              <a:r>
                <a:rPr lang="en-US" altLang="zh-CN" sz="1800">
                  <a:latin typeface="宋体" pitchFamily="2" charset="-122"/>
                  <a:ea typeface="宋体" pitchFamily="2" charset="-122"/>
                  <a:sym typeface="Symbol" pitchFamily="18" charset="2"/>
                </a:rPr>
                <a:t></a:t>
              </a:r>
              <a:r>
                <a:rPr lang="en-US" altLang="zh-CN" sz="1800">
                  <a:latin typeface="宋体" pitchFamily="2" charset="-122"/>
                  <a:ea typeface="宋体" pitchFamily="2" charset="-122"/>
                </a:rPr>
                <a:t>) </a:t>
              </a:r>
              <a:r>
                <a:rPr lang="en-US" altLang="zh-CN" sz="1800">
                  <a:latin typeface="宋体" pitchFamily="2" charset="-122"/>
                  <a:ea typeface="宋体" pitchFamily="2" charset="-122"/>
                  <a:sym typeface="Symbol" pitchFamily="18" charset="2"/>
                </a:rPr>
                <a:t></a:t>
              </a:r>
              <a:endParaRPr lang="en-US" altLang="zh-CN" sz="1800">
                <a:latin typeface="宋体" pitchFamily="2" charset="-122"/>
                <a:ea typeface="宋体" pitchFamily="2" charset="-122"/>
              </a:endParaRPr>
            </a:p>
            <a:p>
              <a:pPr algn="just"/>
              <a:r>
                <a:rPr lang="en-US" altLang="zh-CN" sz="1800">
                  <a:latin typeface="宋体" pitchFamily="2" charset="-122"/>
                  <a:ea typeface="宋体" pitchFamily="2" charset="-122"/>
                </a:rPr>
                <a:t>             5</a:t>
              </a:r>
              <a:endParaRPr lang="en-US" altLang="zh-CN" sz="1800">
                <a:latin typeface="Times New Roman" pitchFamily="18" charset="0"/>
                <a:ea typeface="宋体" pitchFamily="2" charset="-122"/>
              </a:endParaRPr>
            </a:p>
          </p:txBody>
        </p:sp>
        <p:sp>
          <p:nvSpPr>
            <p:cNvPr id="73736" name="Rectangle 7"/>
            <p:cNvSpPr>
              <a:spLocks noChangeArrowheads="1"/>
            </p:cNvSpPr>
            <p:nvPr/>
          </p:nvSpPr>
          <p:spPr bwMode="auto">
            <a:xfrm>
              <a:off x="0" y="7135"/>
              <a:ext cx="14005" cy="4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Num  print(num.val) +  T      M                R</a:t>
              </a:r>
            </a:p>
            <a:p>
              <a:pPr algn="just"/>
              <a:r>
                <a:rPr lang="en-US" altLang="zh-CN" sz="1800">
                  <a:latin typeface="宋体" pitchFamily="2" charset="-122"/>
                  <a:ea typeface="宋体" pitchFamily="2" charset="-122"/>
                </a:rPr>
                <a:t>            3</a:t>
              </a:r>
              <a:endParaRPr lang="en-US" altLang="zh-CN" sz="1800">
                <a:latin typeface="Times New Roman" pitchFamily="18" charset="0"/>
                <a:ea typeface="宋体" pitchFamily="2" charset="-122"/>
              </a:endParaRPr>
            </a:p>
          </p:txBody>
        </p:sp>
        <p:sp>
          <p:nvSpPr>
            <p:cNvPr id="73737" name="Rectangle 8"/>
            <p:cNvSpPr>
              <a:spLocks noChangeArrowheads="1"/>
            </p:cNvSpPr>
            <p:nvPr/>
          </p:nvSpPr>
          <p:spPr bwMode="auto">
            <a:xfrm>
              <a:off x="4707" y="3"/>
              <a:ext cx="971" cy="2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E</a:t>
              </a:r>
            </a:p>
          </p:txBody>
        </p:sp>
        <p:sp>
          <p:nvSpPr>
            <p:cNvPr id="73738" name="Rectangle 9"/>
            <p:cNvSpPr>
              <a:spLocks noChangeArrowheads="1"/>
            </p:cNvSpPr>
            <p:nvPr/>
          </p:nvSpPr>
          <p:spPr bwMode="auto">
            <a:xfrm>
              <a:off x="2361" y="3156"/>
              <a:ext cx="6207" cy="2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latin typeface="宋体" pitchFamily="2" charset="-122"/>
                  <a:ea typeface="宋体" pitchFamily="2" charset="-122"/>
                </a:rPr>
                <a:t>T                  R</a:t>
              </a:r>
            </a:p>
          </p:txBody>
        </p:sp>
        <p:sp>
          <p:nvSpPr>
            <p:cNvPr id="73739" name="Line 10"/>
            <p:cNvSpPr>
              <a:spLocks noChangeShapeType="1"/>
            </p:cNvSpPr>
            <p:nvPr/>
          </p:nvSpPr>
          <p:spPr bwMode="auto">
            <a:xfrm flipH="1">
              <a:off x="2882" y="1700"/>
              <a:ext cx="1738" cy="163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0" name="Line 11"/>
            <p:cNvSpPr>
              <a:spLocks noChangeShapeType="1"/>
            </p:cNvSpPr>
            <p:nvPr/>
          </p:nvSpPr>
          <p:spPr bwMode="auto">
            <a:xfrm>
              <a:off x="5079" y="1755"/>
              <a:ext cx="2163" cy="158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1" name="Line 12"/>
            <p:cNvSpPr>
              <a:spLocks noChangeShapeType="1"/>
            </p:cNvSpPr>
            <p:nvPr/>
          </p:nvSpPr>
          <p:spPr bwMode="auto">
            <a:xfrm flipH="1">
              <a:off x="596" y="4624"/>
              <a:ext cx="1604" cy="269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2" name="Line 13"/>
            <p:cNvSpPr>
              <a:spLocks noChangeShapeType="1"/>
            </p:cNvSpPr>
            <p:nvPr/>
          </p:nvSpPr>
          <p:spPr bwMode="auto">
            <a:xfrm>
              <a:off x="2570" y="4902"/>
              <a:ext cx="449" cy="25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3" name="Line 14"/>
            <p:cNvSpPr>
              <a:spLocks noChangeShapeType="1"/>
            </p:cNvSpPr>
            <p:nvPr/>
          </p:nvSpPr>
          <p:spPr bwMode="auto">
            <a:xfrm flipH="1">
              <a:off x="5698" y="4754"/>
              <a:ext cx="1715" cy="25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4" name="Line 15"/>
            <p:cNvSpPr>
              <a:spLocks noChangeShapeType="1"/>
            </p:cNvSpPr>
            <p:nvPr/>
          </p:nvSpPr>
          <p:spPr bwMode="auto">
            <a:xfrm flipH="1">
              <a:off x="6554" y="4754"/>
              <a:ext cx="1083" cy="278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5" name="Line 16"/>
            <p:cNvSpPr>
              <a:spLocks noChangeShapeType="1"/>
            </p:cNvSpPr>
            <p:nvPr/>
          </p:nvSpPr>
          <p:spPr bwMode="auto">
            <a:xfrm>
              <a:off x="7857" y="4846"/>
              <a:ext cx="375" cy="232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6" name="Line 17"/>
            <p:cNvSpPr>
              <a:spLocks noChangeShapeType="1"/>
            </p:cNvSpPr>
            <p:nvPr/>
          </p:nvSpPr>
          <p:spPr bwMode="auto">
            <a:xfrm>
              <a:off x="8044" y="4661"/>
              <a:ext cx="4545" cy="28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7" name="Line 18"/>
            <p:cNvSpPr>
              <a:spLocks noChangeShapeType="1"/>
            </p:cNvSpPr>
            <p:nvPr/>
          </p:nvSpPr>
          <p:spPr bwMode="auto">
            <a:xfrm flipH="1">
              <a:off x="3054" y="8832"/>
              <a:ext cx="3153" cy="3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8" name="Line 19"/>
            <p:cNvSpPr>
              <a:spLocks noChangeShapeType="1"/>
            </p:cNvSpPr>
            <p:nvPr/>
          </p:nvSpPr>
          <p:spPr bwMode="auto">
            <a:xfrm flipH="1">
              <a:off x="6219" y="9011"/>
              <a:ext cx="189" cy="269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49" name="Line 20"/>
            <p:cNvSpPr>
              <a:spLocks noChangeShapeType="1"/>
            </p:cNvSpPr>
            <p:nvPr/>
          </p:nvSpPr>
          <p:spPr bwMode="auto">
            <a:xfrm flipH="1">
              <a:off x="11842" y="8733"/>
              <a:ext cx="971" cy="306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0" name="Line 21"/>
            <p:cNvSpPr>
              <a:spLocks noChangeShapeType="1"/>
            </p:cNvSpPr>
            <p:nvPr/>
          </p:nvSpPr>
          <p:spPr bwMode="auto">
            <a:xfrm>
              <a:off x="13034" y="8826"/>
              <a:ext cx="2" cy="296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1" name="Line 22"/>
            <p:cNvSpPr>
              <a:spLocks noChangeShapeType="1"/>
            </p:cNvSpPr>
            <p:nvPr/>
          </p:nvSpPr>
          <p:spPr bwMode="auto">
            <a:xfrm>
              <a:off x="13257" y="8826"/>
              <a:ext cx="2572" cy="278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2" name="Line 23"/>
            <p:cNvSpPr>
              <a:spLocks noChangeShapeType="1"/>
            </p:cNvSpPr>
            <p:nvPr/>
          </p:nvSpPr>
          <p:spPr bwMode="auto">
            <a:xfrm>
              <a:off x="13481" y="8641"/>
              <a:ext cx="5104" cy="33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3" name="Line 24"/>
            <p:cNvSpPr>
              <a:spLocks noChangeShapeType="1"/>
            </p:cNvSpPr>
            <p:nvPr/>
          </p:nvSpPr>
          <p:spPr bwMode="auto">
            <a:xfrm flipH="1">
              <a:off x="10300" y="13268"/>
              <a:ext cx="2625" cy="31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4" name="Line 25"/>
            <p:cNvSpPr>
              <a:spLocks noChangeShapeType="1"/>
            </p:cNvSpPr>
            <p:nvPr/>
          </p:nvSpPr>
          <p:spPr bwMode="auto">
            <a:xfrm>
              <a:off x="13071" y="13453"/>
              <a:ext cx="77" cy="278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5" name="Line 26"/>
            <p:cNvSpPr>
              <a:spLocks noChangeShapeType="1"/>
            </p:cNvSpPr>
            <p:nvPr/>
          </p:nvSpPr>
          <p:spPr bwMode="auto">
            <a:xfrm>
              <a:off x="16162" y="13638"/>
              <a:ext cx="784" cy="306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6" name="Line 27"/>
            <p:cNvSpPr>
              <a:spLocks noChangeShapeType="1"/>
            </p:cNvSpPr>
            <p:nvPr/>
          </p:nvSpPr>
          <p:spPr bwMode="auto">
            <a:xfrm>
              <a:off x="8230" y="9103"/>
              <a:ext cx="2" cy="28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7" name="Line 28"/>
            <p:cNvSpPr>
              <a:spLocks noChangeShapeType="1"/>
            </p:cNvSpPr>
            <p:nvPr/>
          </p:nvSpPr>
          <p:spPr bwMode="auto">
            <a:xfrm>
              <a:off x="8379" y="9011"/>
              <a:ext cx="1455" cy="278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8" name="Line 29"/>
            <p:cNvSpPr>
              <a:spLocks noChangeShapeType="1"/>
            </p:cNvSpPr>
            <p:nvPr/>
          </p:nvSpPr>
          <p:spPr bwMode="auto">
            <a:xfrm flipH="1">
              <a:off x="15492" y="13545"/>
              <a:ext cx="486" cy="296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9" name="Line 30"/>
            <p:cNvSpPr>
              <a:spLocks noChangeShapeType="1"/>
            </p:cNvSpPr>
            <p:nvPr/>
          </p:nvSpPr>
          <p:spPr bwMode="auto">
            <a:xfrm>
              <a:off x="18913" y="13453"/>
              <a:ext cx="2" cy="306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 name="Rectangle 2"/>
          <p:cNvSpPr txBox="1">
            <a:spLocks noChangeArrowheads="1"/>
          </p:cNvSpPr>
          <p:nvPr/>
        </p:nvSpPr>
        <p:spPr bwMode="auto">
          <a:xfrm>
            <a:off x="304800" y="53625"/>
            <a:ext cx="8610600" cy="80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kern="0" dirty="0" smtClean="0">
                <a:latin typeface="宋体" pitchFamily="2" charset="-122"/>
              </a:rPr>
              <a:t>变换前、后的翻译方案是等价的（续）</a:t>
            </a:r>
          </a:p>
        </p:txBody>
      </p:sp>
      <p:sp>
        <p:nvSpPr>
          <p:cNvPr id="35" name="Rectangle 28"/>
          <p:cNvSpPr>
            <a:spLocks noChangeArrowheads="1"/>
          </p:cNvSpPr>
          <p:nvPr/>
        </p:nvSpPr>
        <p:spPr bwMode="auto">
          <a:xfrm>
            <a:off x="838200" y="1066800"/>
            <a:ext cx="787876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zh-CN" altLang="en-US" dirty="0" smtClean="0">
                <a:latin typeface="宋体" pitchFamily="2" charset="-122"/>
              </a:rPr>
              <a:t>变换后，</a:t>
            </a:r>
            <a:r>
              <a:rPr lang="zh-CN" altLang="en-US" dirty="0">
                <a:latin typeface="宋体" pitchFamily="2" charset="-122"/>
              </a:rPr>
              <a:t>表达式</a:t>
            </a:r>
            <a:r>
              <a:rPr lang="en-US" altLang="zh-CN" dirty="0">
                <a:latin typeface="宋体" pitchFamily="2" charset="-122"/>
              </a:rPr>
              <a:t>3+4-5</a:t>
            </a:r>
            <a:r>
              <a:rPr lang="zh-CN" altLang="en-US" dirty="0">
                <a:latin typeface="宋体" pitchFamily="2" charset="-122"/>
              </a:rPr>
              <a:t>的分析树：</a:t>
            </a:r>
          </a:p>
        </p:txBody>
      </p:sp>
      <p:sp>
        <p:nvSpPr>
          <p:cNvPr id="37" name="Rectangle 27"/>
          <p:cNvSpPr txBox="1">
            <a:spLocks noChangeArrowheads="1"/>
          </p:cNvSpPr>
          <p:nvPr/>
        </p:nvSpPr>
        <p:spPr bwMode="auto">
          <a:xfrm>
            <a:off x="395288" y="5378450"/>
            <a:ext cx="82296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eaLnBrk="1" hangingPunct="1"/>
            <a:r>
              <a:rPr lang="zh-CN" altLang="en-US" sz="2000" kern="0" smtClean="0">
                <a:latin typeface="宋体" pitchFamily="2" charset="-122"/>
              </a:rPr>
              <a:t>深度优先的顺序进行遍历</a:t>
            </a:r>
          </a:p>
          <a:p>
            <a:pPr eaLnBrk="1" hangingPunct="1"/>
            <a:r>
              <a:rPr lang="en-US" altLang="zh-CN" sz="2000" kern="0" smtClean="0">
                <a:latin typeface="Times New Roman" pitchFamily="18" charset="0"/>
              </a:rPr>
              <a:t>print(num1.val) print(num2.val) print(</a:t>
            </a:r>
            <a:r>
              <a:rPr lang="en-US" altLang="zh-CN" sz="2000" kern="0" smtClean="0">
                <a:latin typeface="Times New Roman" pitchFamily="18" charset="0"/>
                <a:sym typeface="Symbol" pitchFamily="18" charset="2"/>
              </a:rPr>
              <a:t></a:t>
            </a:r>
            <a:r>
              <a:rPr lang="en-US" altLang="zh-CN" sz="2000" kern="0" smtClean="0">
                <a:latin typeface="Times New Roman" pitchFamily="18" charset="0"/>
              </a:rPr>
              <a:t>+</a:t>
            </a:r>
            <a:r>
              <a:rPr lang="en-US" altLang="zh-CN" sz="2000" kern="0" smtClean="0">
                <a:latin typeface="Times New Roman" pitchFamily="18" charset="0"/>
                <a:sym typeface="Symbol" pitchFamily="18" charset="2"/>
              </a:rPr>
              <a:t></a:t>
            </a:r>
            <a:r>
              <a:rPr lang="en-US" altLang="zh-CN" sz="2000" kern="0" smtClean="0">
                <a:latin typeface="Times New Roman" pitchFamily="18" charset="0"/>
              </a:rPr>
              <a:t>) print(num3.val) print(</a:t>
            </a:r>
            <a:r>
              <a:rPr lang="en-US" altLang="zh-CN" sz="2000" kern="0" smtClean="0">
                <a:latin typeface="Times New Roman" pitchFamily="18" charset="0"/>
                <a:sym typeface="Symbol" pitchFamily="18" charset="2"/>
              </a:rPr>
              <a:t></a:t>
            </a:r>
            <a:r>
              <a:rPr lang="en-US" altLang="zh-CN" sz="2000" kern="0" smtClean="0">
                <a:latin typeface="Times New Roman" pitchFamily="18" charset="0"/>
              </a:rPr>
              <a:t>-</a:t>
            </a:r>
            <a:r>
              <a:rPr lang="en-US" altLang="zh-CN" sz="2000" kern="0" smtClean="0">
                <a:latin typeface="Times New Roman" pitchFamily="18" charset="0"/>
                <a:sym typeface="Symbol" pitchFamily="18" charset="2"/>
              </a:rPr>
              <a:t></a:t>
            </a:r>
            <a:r>
              <a:rPr lang="en-US" altLang="zh-CN" sz="2000" kern="0" smtClean="0">
                <a:latin typeface="Times New Roman" pitchFamily="18" charset="0"/>
              </a:rPr>
              <a:t>)</a:t>
            </a:r>
          </a:p>
          <a:p>
            <a:pPr eaLnBrk="1" hangingPunct="1"/>
            <a:r>
              <a:rPr lang="zh-CN" altLang="en-US" sz="2000" kern="0" smtClean="0">
                <a:latin typeface="宋体" pitchFamily="2" charset="-122"/>
              </a:rPr>
              <a:t>动作执行的结果是：</a:t>
            </a:r>
            <a:r>
              <a:rPr lang="en-US" altLang="zh-CN" sz="2000" kern="0" smtClean="0">
                <a:latin typeface="宋体" pitchFamily="2" charset="-122"/>
              </a:rPr>
              <a:t>34+5-</a:t>
            </a:r>
            <a:endParaRPr lang="en-US" altLang="zh-CN" sz="2000" kern="0"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6964"/>
                                        </p:tgtEl>
                                        <p:attrNameLst>
                                          <p:attrName>style.visibility</p:attrName>
                                        </p:attrNameLst>
                                      </p:cBhvr>
                                      <p:to>
                                        <p:strVal val="visible"/>
                                      </p:to>
                                    </p:set>
                                    <p:animEffect transition="in" filter="wipe(up)">
                                      <p:cBhvr>
                                        <p:cTn id="12" dur="500"/>
                                        <p:tgtEl>
                                          <p:spTgt spid="2969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wipe(up)">
                                      <p:cBhvr>
                                        <p:cTn id="17" dur="500"/>
                                        <p:tgtEl>
                                          <p:spTgt spid="3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xEl>
                                              <p:pRg st="1" end="1"/>
                                            </p:txEl>
                                          </p:spTgt>
                                        </p:tgtEl>
                                        <p:attrNameLst>
                                          <p:attrName>style.visibility</p:attrName>
                                        </p:attrNameLst>
                                      </p:cBhvr>
                                      <p:to>
                                        <p:strVal val="visible"/>
                                      </p:to>
                                    </p:set>
                                    <p:animEffect transition="in" filter="wipe(up)">
                                      <p:cBhvr>
                                        <p:cTn id="22" dur="500"/>
                                        <p:tgtEl>
                                          <p:spTgt spid="3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7">
                                            <p:txEl>
                                              <p:pRg st="2" end="2"/>
                                            </p:txEl>
                                          </p:spTgt>
                                        </p:tgtEl>
                                        <p:attrNameLst>
                                          <p:attrName>style.visibility</p:attrName>
                                        </p:attrNameLst>
                                      </p:cBhvr>
                                      <p:to>
                                        <p:strVal val="visible"/>
                                      </p:to>
                                    </p:set>
                                    <p:animEffect transition="in" filter="wipe(up)">
                                      <p:cBhvr>
                                        <p:cTn id="27"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37"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2BC0435-AEB4-4123-ABD2-59C91E4FE622}" type="slidenum">
              <a:rPr lang="en-US" altLang="zh-CN" sz="1400" b="0" smtClean="0">
                <a:latin typeface="Times New Roman" pitchFamily="18" charset="0"/>
              </a:rPr>
              <a:pPr eaLnBrk="1" hangingPunct="1"/>
              <a:t>78</a:t>
            </a:fld>
            <a:endParaRPr lang="en-US" altLang="zh-CN" sz="1400" b="0" smtClean="0">
              <a:latin typeface="Times New Roman" pitchFamily="18" charset="0"/>
            </a:endParaRPr>
          </a:p>
        </p:txBody>
      </p:sp>
      <p:sp>
        <p:nvSpPr>
          <p:cNvPr id="74755" name="Rectangle 2"/>
          <p:cNvSpPr>
            <a:spLocks noGrp="1" noChangeArrowheads="1"/>
          </p:cNvSpPr>
          <p:nvPr>
            <p:ph type="title"/>
          </p:nvPr>
        </p:nvSpPr>
        <p:spPr/>
        <p:txBody>
          <a:bodyPr/>
          <a:lstStyle/>
          <a:p>
            <a:pPr eaLnBrk="1" hangingPunct="1"/>
            <a:r>
              <a:rPr lang="en-US" altLang="zh-CN" dirty="0"/>
              <a:t>5.4.2  </a:t>
            </a:r>
            <a:r>
              <a:rPr lang="zh-CN" altLang="zh-CN" dirty="0"/>
              <a:t>直接使用分析栈中的继承属性</a:t>
            </a:r>
            <a:endParaRPr lang="zh-CN" altLang="en-US" dirty="0" smtClean="0">
              <a:latin typeface="楷体_GB2312" pitchFamily="49" charset="-122"/>
            </a:endParaRPr>
          </a:p>
        </p:txBody>
      </p:sp>
      <p:sp>
        <p:nvSpPr>
          <p:cNvPr id="299011" name="Rectangle 3"/>
          <p:cNvSpPr>
            <a:spLocks noGrp="1" noChangeArrowheads="1"/>
          </p:cNvSpPr>
          <p:nvPr>
            <p:ph type="body" idx="1"/>
          </p:nvPr>
        </p:nvSpPr>
        <p:spPr>
          <a:xfrm>
            <a:off x="228600" y="1219200"/>
            <a:ext cx="8686800" cy="566738"/>
          </a:xfrm>
        </p:spPr>
        <p:txBody>
          <a:bodyPr/>
          <a:lstStyle/>
          <a:p>
            <a:pPr eaLnBrk="1" hangingPunct="1"/>
            <a:r>
              <a:rPr lang="en-US" altLang="zh-CN" dirty="0" smtClean="0">
                <a:latin typeface="Times New Roman" panose="02020603050405020304" pitchFamily="18" charset="0"/>
                <a:cs typeface="Times New Roman" panose="02020603050405020304" pitchFamily="18" charset="0"/>
              </a:rPr>
              <a:t>LR</a:t>
            </a:r>
            <a:r>
              <a:rPr lang="zh-CN" altLang="en-US" dirty="0" smtClean="0">
                <a:latin typeface="Times New Roman" panose="02020603050405020304" pitchFamily="18" charset="0"/>
                <a:cs typeface="Times New Roman" panose="02020603050405020304" pitchFamily="18" charset="0"/>
              </a:rPr>
              <a:t>分析程序对产生式</a:t>
            </a: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XY</a:t>
            </a:r>
            <a:r>
              <a:rPr lang="zh-CN" altLang="en-US" dirty="0" smtClean="0">
                <a:latin typeface="Times New Roman" panose="02020603050405020304" pitchFamily="18" charset="0"/>
                <a:cs typeface="Times New Roman" panose="02020603050405020304" pitchFamily="18" charset="0"/>
              </a:rPr>
              <a:t>的归约</a:t>
            </a:r>
          </a:p>
        </p:txBody>
      </p:sp>
      <p:sp>
        <p:nvSpPr>
          <p:cNvPr id="299025" name="Rectangle 17"/>
          <p:cNvSpPr>
            <a:spLocks noChangeArrowheads="1"/>
          </p:cNvSpPr>
          <p:nvPr/>
        </p:nvSpPr>
        <p:spPr bwMode="auto">
          <a:xfrm>
            <a:off x="250825" y="1916113"/>
            <a:ext cx="8335963"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a:latin typeface="宋体" pitchFamily="2" charset="-122"/>
              </a:rPr>
              <a:t>考虑分析过程中属性的计算</a:t>
            </a:r>
          </a:p>
        </p:txBody>
      </p:sp>
      <p:sp>
        <p:nvSpPr>
          <p:cNvPr id="299026" name="Text Box 18"/>
          <p:cNvSpPr txBox="1">
            <a:spLocks noChangeArrowheads="1"/>
          </p:cNvSpPr>
          <p:nvPr/>
        </p:nvSpPr>
        <p:spPr bwMode="auto">
          <a:xfrm>
            <a:off x="5112060" y="3744035"/>
            <a:ext cx="20072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latin typeface="Times New Roman" panose="02020603050405020304" pitchFamily="18" charset="0"/>
                <a:ea typeface="宋体" pitchFamily="2" charset="-122"/>
                <a:cs typeface="Times New Roman" panose="02020603050405020304" pitchFamily="18" charset="0"/>
              </a:rPr>
              <a:t>X</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X</a:t>
            </a:r>
            <a:r>
              <a:rPr lang="en-US" altLang="zh-CN" baseline="-25000" dirty="0">
                <a:latin typeface="Times New Roman" panose="02020603050405020304" pitchFamily="18" charset="0"/>
                <a:ea typeface="宋体" pitchFamily="2" charset="-122"/>
                <a:cs typeface="Times New Roman" panose="02020603050405020304" pitchFamily="18" charset="0"/>
                <a:sym typeface="Symbol" pitchFamily="18" charset="2"/>
              </a:rPr>
              <a:t>1</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X</a:t>
            </a:r>
            <a:r>
              <a:rPr lang="en-US" altLang="zh-CN" baseline="-25000" dirty="0">
                <a:latin typeface="Times New Roman" panose="02020603050405020304" pitchFamily="18" charset="0"/>
                <a:ea typeface="宋体" pitchFamily="2" charset="-122"/>
                <a:cs typeface="Times New Roman" panose="02020603050405020304" pitchFamily="18" charset="0"/>
                <a:sym typeface="Symbol" pitchFamily="18" charset="2"/>
              </a:rPr>
              <a:t>2</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err="1">
                <a:latin typeface="Times New Roman" pitchFamily="18" charset="0"/>
                <a:ea typeface="宋体" pitchFamily="2" charset="-122"/>
                <a:cs typeface="Times New Roman" panose="02020603050405020304" pitchFamily="18" charset="0"/>
                <a:sym typeface="Symbol" pitchFamily="18" charset="2"/>
              </a:rPr>
              <a:t>X</a:t>
            </a:r>
            <a:r>
              <a:rPr lang="en-US" altLang="zh-CN" baseline="-25000" dirty="0" err="1">
                <a:latin typeface="Times New Roman" panose="02020603050405020304" pitchFamily="18" charset="0"/>
                <a:ea typeface="宋体" pitchFamily="2" charset="-122"/>
                <a:cs typeface="Times New Roman" panose="02020603050405020304" pitchFamily="18" charset="0"/>
                <a:sym typeface="Symbol" pitchFamily="18" charset="2"/>
              </a:rPr>
              <a:t>n</a:t>
            </a:r>
            <a:endParaRPr lang="en-US" altLang="zh-CN" dirty="0">
              <a:latin typeface="Times New Roman" pitchFamily="18" charset="0"/>
              <a:ea typeface="宋体" pitchFamily="2" charset="-122"/>
              <a:cs typeface="Times New Roman" panose="02020603050405020304" pitchFamily="18" charset="0"/>
              <a:sym typeface="Symbol" pitchFamily="18" charset="2"/>
            </a:endParaRPr>
          </a:p>
        </p:txBody>
      </p:sp>
      <p:grpSp>
        <p:nvGrpSpPr>
          <p:cNvPr id="299027" name="Group 19"/>
          <p:cNvGrpSpPr>
            <a:grpSpLocks/>
          </p:cNvGrpSpPr>
          <p:nvPr/>
        </p:nvGrpSpPr>
        <p:grpSpPr bwMode="auto">
          <a:xfrm>
            <a:off x="5112061" y="4659081"/>
            <a:ext cx="2925324" cy="995363"/>
            <a:chOff x="3456" y="2399"/>
            <a:chExt cx="1559" cy="627"/>
          </a:xfrm>
        </p:grpSpPr>
        <p:sp>
          <p:nvSpPr>
            <p:cNvPr id="74796" name="Text Box 20"/>
            <p:cNvSpPr txBox="1">
              <a:spLocks noChangeArrowheads="1"/>
            </p:cNvSpPr>
            <p:nvPr/>
          </p:nvSpPr>
          <p:spPr bwMode="auto">
            <a:xfrm>
              <a:off x="3456" y="2399"/>
              <a:ext cx="12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latin typeface="Times New Roman" panose="02020603050405020304" pitchFamily="18" charset="0"/>
                  <a:ea typeface="宋体" pitchFamily="2" charset="-122"/>
                  <a:cs typeface="Times New Roman" panose="02020603050405020304" pitchFamily="18" charset="0"/>
                </a:rPr>
                <a:t>Y</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Y</a:t>
              </a:r>
              <a:r>
                <a:rPr lang="en-US" altLang="zh-CN" baseline="-25000" dirty="0">
                  <a:latin typeface="Times New Roman" panose="02020603050405020304" pitchFamily="18" charset="0"/>
                  <a:ea typeface="宋体" pitchFamily="2" charset="-122"/>
                  <a:cs typeface="Times New Roman" panose="02020603050405020304" pitchFamily="18" charset="0"/>
                  <a:sym typeface="Symbol" pitchFamily="18" charset="2"/>
                </a:rPr>
                <a:t>1</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Y</a:t>
              </a:r>
              <a:r>
                <a:rPr lang="en-US" altLang="zh-CN" baseline="-25000" dirty="0">
                  <a:latin typeface="Times New Roman" panose="02020603050405020304" pitchFamily="18" charset="0"/>
                  <a:ea typeface="宋体" pitchFamily="2" charset="-122"/>
                  <a:cs typeface="Times New Roman" panose="02020603050405020304" pitchFamily="18" charset="0"/>
                  <a:sym typeface="Symbol" pitchFamily="18" charset="2"/>
                </a:rPr>
                <a:t>2</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err="1">
                  <a:latin typeface="Times New Roman" pitchFamily="18" charset="0"/>
                  <a:ea typeface="宋体" pitchFamily="2" charset="-122"/>
                  <a:cs typeface="Times New Roman" panose="02020603050405020304" pitchFamily="18" charset="0"/>
                  <a:sym typeface="Symbol" pitchFamily="18" charset="2"/>
                </a:rPr>
                <a:t>Y</a:t>
              </a:r>
              <a:r>
                <a:rPr lang="en-US" altLang="zh-CN" baseline="-25000" dirty="0" err="1">
                  <a:latin typeface="Times New Roman" panose="02020603050405020304" pitchFamily="18" charset="0"/>
                  <a:ea typeface="宋体" pitchFamily="2" charset="-122"/>
                  <a:cs typeface="Times New Roman" panose="02020603050405020304" pitchFamily="18" charset="0"/>
                  <a:sym typeface="Symbol" pitchFamily="18" charset="2"/>
                </a:rPr>
                <a:t>k</a:t>
              </a:r>
              <a:endParaRPr lang="en-US" altLang="zh-CN" dirty="0">
                <a:latin typeface="Times New Roman" pitchFamily="18" charset="0"/>
                <a:ea typeface="宋体" pitchFamily="2" charset="-122"/>
                <a:cs typeface="Times New Roman" panose="02020603050405020304" pitchFamily="18" charset="0"/>
                <a:sym typeface="Symbol" pitchFamily="18" charset="2"/>
              </a:endParaRPr>
            </a:p>
          </p:txBody>
        </p:sp>
        <p:sp>
          <p:nvSpPr>
            <p:cNvPr id="74797" name="Text Box 21"/>
            <p:cNvSpPr txBox="1">
              <a:spLocks noChangeArrowheads="1"/>
            </p:cNvSpPr>
            <p:nvPr/>
          </p:nvSpPr>
          <p:spPr bwMode="auto">
            <a:xfrm>
              <a:off x="3456" y="2735"/>
              <a:ext cx="155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smtClean="0">
                  <a:latin typeface="Times New Roman" pitchFamily="18" charset="0"/>
                  <a:ea typeface="宋体" pitchFamily="2" charset="-122"/>
                  <a:cs typeface="Times New Roman" pitchFamily="18" charset="0"/>
                </a:rPr>
                <a:t>A</a:t>
              </a:r>
              <a:r>
                <a:rPr lang="en-US" altLang="zh-CN" dirty="0" smtClean="0">
                  <a:latin typeface="Times New Roman" pitchFamily="18" charset="0"/>
                  <a:ea typeface="宋体" pitchFamily="2" charset="-122"/>
                  <a:cs typeface="Times New Roman" pitchFamily="18" charset="0"/>
                  <a:sym typeface="Symbol" pitchFamily="18" charset="2"/>
                </a:rPr>
                <a:t></a:t>
              </a:r>
              <a:r>
                <a:rPr lang="en-US" altLang="zh-CN" dirty="0" smtClean="0">
                  <a:latin typeface="Times New Roman" pitchFamily="18" charset="0"/>
                  <a:ea typeface="宋体" pitchFamily="2" charset="-122"/>
                  <a:cs typeface="Times New Roman" pitchFamily="18" charset="0"/>
                </a:rPr>
                <a:t>XY        </a:t>
              </a:r>
              <a:r>
                <a:rPr lang="en-US" altLang="zh-CN" dirty="0" err="1" smtClean="0">
                  <a:latin typeface="Times New Roman" panose="02020603050405020304" pitchFamily="18" charset="0"/>
                  <a:ea typeface="宋体" pitchFamily="2" charset="-122"/>
                  <a:cs typeface="Times New Roman" panose="02020603050405020304" pitchFamily="18" charset="0"/>
                </a:rPr>
                <a:t>Y.i</a:t>
              </a:r>
              <a:r>
                <a:rPr lang="en-US" altLang="zh-CN" dirty="0" smtClean="0">
                  <a:latin typeface="Times New Roman" panose="02020603050405020304" pitchFamily="18" charset="0"/>
                  <a:ea typeface="宋体" pitchFamily="2" charset="-122"/>
                  <a:cs typeface="Times New Roman" panose="02020603050405020304" pitchFamily="18" charset="0"/>
                </a:rPr>
                <a:t>=X.s</a:t>
              </a:r>
              <a:endParaRPr lang="en-US" altLang="zh-CN" dirty="0">
                <a:latin typeface="Times New Roman" panose="02020603050405020304" pitchFamily="18" charset="0"/>
                <a:ea typeface="宋体" pitchFamily="2" charset="-122"/>
                <a:cs typeface="Times New Roman" panose="02020603050405020304" pitchFamily="18" charset="0"/>
              </a:endParaRPr>
            </a:p>
          </p:txBody>
        </p:sp>
      </p:grpSp>
      <p:grpSp>
        <p:nvGrpSpPr>
          <p:cNvPr id="299030" name="Group 22"/>
          <p:cNvGrpSpPr>
            <a:grpSpLocks/>
          </p:cNvGrpSpPr>
          <p:nvPr/>
        </p:nvGrpSpPr>
        <p:grpSpPr bwMode="auto">
          <a:xfrm>
            <a:off x="1358900" y="5607050"/>
            <a:ext cx="836613" cy="457200"/>
            <a:chOff x="4993" y="3264"/>
            <a:chExt cx="527" cy="288"/>
          </a:xfrm>
        </p:grpSpPr>
        <p:sp>
          <p:nvSpPr>
            <p:cNvPr id="74794" name="Text Box 23"/>
            <p:cNvSpPr txBox="1">
              <a:spLocks noChangeArrowheads="1"/>
            </p:cNvSpPr>
            <p:nvPr/>
          </p:nvSpPr>
          <p:spPr bwMode="auto">
            <a:xfrm>
              <a:off x="4993" y="3264"/>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Times New Roman" pitchFamily="18" charset="0"/>
                  <a:ea typeface="宋体" pitchFamily="2" charset="-122"/>
                </a:rPr>
                <a:t>top</a:t>
              </a:r>
            </a:p>
          </p:txBody>
        </p:sp>
        <p:sp>
          <p:nvSpPr>
            <p:cNvPr id="74795" name="Line 24"/>
            <p:cNvSpPr>
              <a:spLocks noChangeShapeType="1"/>
            </p:cNvSpPr>
            <p:nvPr/>
          </p:nvSpPr>
          <p:spPr bwMode="auto">
            <a:xfrm>
              <a:off x="5328" y="345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9034" name="Group 26"/>
          <p:cNvGrpSpPr>
            <a:grpSpLocks/>
          </p:cNvGrpSpPr>
          <p:nvPr/>
        </p:nvGrpSpPr>
        <p:grpSpPr bwMode="auto">
          <a:xfrm>
            <a:off x="2195513" y="3068638"/>
            <a:ext cx="2255837" cy="3529012"/>
            <a:chOff x="1383" y="1933"/>
            <a:chExt cx="1421" cy="2223"/>
          </a:xfrm>
        </p:grpSpPr>
        <p:grpSp>
          <p:nvGrpSpPr>
            <p:cNvPr id="74781" name="Group 27"/>
            <p:cNvGrpSpPr>
              <a:grpSpLocks/>
            </p:cNvGrpSpPr>
            <p:nvPr/>
          </p:nvGrpSpPr>
          <p:grpSpPr bwMode="auto">
            <a:xfrm>
              <a:off x="1383" y="1933"/>
              <a:ext cx="1421" cy="1945"/>
              <a:chOff x="1344" y="2016"/>
              <a:chExt cx="912" cy="1248"/>
            </a:xfrm>
          </p:grpSpPr>
          <p:sp>
            <p:nvSpPr>
              <p:cNvPr id="74790" name="Line 28"/>
              <p:cNvSpPr>
                <a:spLocks noChangeShapeType="1"/>
              </p:cNvSpPr>
              <p:nvPr/>
            </p:nvSpPr>
            <p:spPr bwMode="auto">
              <a:xfrm>
                <a:off x="1344" y="2016"/>
                <a:ext cx="0" cy="12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1" name="Line 29"/>
              <p:cNvSpPr>
                <a:spLocks noChangeShapeType="1"/>
              </p:cNvSpPr>
              <p:nvPr/>
            </p:nvSpPr>
            <p:spPr bwMode="auto">
              <a:xfrm>
                <a:off x="2256" y="2016"/>
                <a:ext cx="0" cy="12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2" name="Line 30"/>
              <p:cNvSpPr>
                <a:spLocks noChangeShapeType="1"/>
              </p:cNvSpPr>
              <p:nvPr/>
            </p:nvSpPr>
            <p:spPr bwMode="auto">
              <a:xfrm>
                <a:off x="1776" y="2016"/>
                <a:ext cx="0" cy="12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3" name="Line 31"/>
              <p:cNvSpPr>
                <a:spLocks noChangeShapeType="1"/>
              </p:cNvSpPr>
              <p:nvPr/>
            </p:nvSpPr>
            <p:spPr bwMode="auto">
              <a:xfrm>
                <a:off x="1344" y="326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782" name="Text Box 32"/>
            <p:cNvSpPr txBox="1">
              <a:spLocks noChangeArrowheads="1"/>
            </p:cNvSpPr>
            <p:nvPr/>
          </p:nvSpPr>
          <p:spPr bwMode="auto">
            <a:xfrm>
              <a:off x="1438" y="3868"/>
              <a:ext cx="12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Times New Roman" pitchFamily="18" charset="0"/>
                  <a:ea typeface="宋体" pitchFamily="2" charset="-122"/>
                </a:rPr>
                <a:t>state           val</a:t>
              </a:r>
            </a:p>
          </p:txBody>
        </p:sp>
        <p:sp>
          <p:nvSpPr>
            <p:cNvPr id="74783" name="Line 33"/>
            <p:cNvSpPr>
              <a:spLocks noChangeShapeType="1"/>
            </p:cNvSpPr>
            <p:nvPr/>
          </p:nvSpPr>
          <p:spPr bwMode="auto">
            <a:xfrm>
              <a:off x="1397" y="3612"/>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4" name="Text Box 34"/>
            <p:cNvSpPr txBox="1">
              <a:spLocks noChangeArrowheads="1"/>
            </p:cNvSpPr>
            <p:nvPr/>
          </p:nvSpPr>
          <p:spPr bwMode="auto">
            <a:xfrm>
              <a:off x="1584" y="359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宋体" pitchFamily="2" charset="-122"/>
                  <a:ea typeface="宋体" pitchFamily="2" charset="-122"/>
                  <a:sym typeface="Symbol" pitchFamily="18" charset="2"/>
                </a:rPr>
                <a:t>…</a:t>
              </a:r>
            </a:p>
          </p:txBody>
        </p:sp>
        <p:sp>
          <p:nvSpPr>
            <p:cNvPr id="74785" name="Line 35"/>
            <p:cNvSpPr>
              <a:spLocks noChangeShapeType="1"/>
            </p:cNvSpPr>
            <p:nvPr/>
          </p:nvSpPr>
          <p:spPr bwMode="auto">
            <a:xfrm>
              <a:off x="1397" y="3339"/>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6" name="Line 36"/>
            <p:cNvSpPr>
              <a:spLocks noChangeShapeType="1"/>
            </p:cNvSpPr>
            <p:nvPr/>
          </p:nvSpPr>
          <p:spPr bwMode="auto">
            <a:xfrm>
              <a:off x="1397" y="3067"/>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7" name="Line 37"/>
            <p:cNvSpPr>
              <a:spLocks noChangeShapeType="1"/>
            </p:cNvSpPr>
            <p:nvPr/>
          </p:nvSpPr>
          <p:spPr bwMode="auto">
            <a:xfrm>
              <a:off x="1397" y="2795"/>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8" name="Line 38"/>
            <p:cNvSpPr>
              <a:spLocks noChangeShapeType="1"/>
            </p:cNvSpPr>
            <p:nvPr/>
          </p:nvSpPr>
          <p:spPr bwMode="auto">
            <a:xfrm>
              <a:off x="1397" y="2523"/>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9" name="Line 39"/>
            <p:cNvSpPr>
              <a:spLocks noChangeShapeType="1"/>
            </p:cNvSpPr>
            <p:nvPr/>
          </p:nvSpPr>
          <p:spPr bwMode="auto">
            <a:xfrm>
              <a:off x="1397" y="2205"/>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9048" name="Text Box 40"/>
          <p:cNvSpPr txBox="1">
            <a:spLocks noChangeArrowheads="1"/>
          </p:cNvSpPr>
          <p:nvPr/>
        </p:nvSpPr>
        <p:spPr bwMode="auto">
          <a:xfrm>
            <a:off x="2484438" y="527685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X</a:t>
            </a:r>
            <a:r>
              <a:rPr lang="en-US" altLang="zh-CN" baseline="-25000">
                <a:latin typeface="Times New Roman" pitchFamily="18" charset="0"/>
                <a:ea typeface="宋体" pitchFamily="2" charset="-122"/>
              </a:rPr>
              <a:t>1</a:t>
            </a:r>
            <a:r>
              <a:rPr lang="en-US" altLang="zh-CN">
                <a:latin typeface="Times New Roman" pitchFamily="18" charset="0"/>
                <a:ea typeface="宋体" pitchFamily="2" charset="-122"/>
              </a:rPr>
              <a:t>        X</a:t>
            </a:r>
            <a:r>
              <a:rPr lang="en-US" altLang="zh-CN" baseline="-25000">
                <a:latin typeface="Times New Roman" pitchFamily="18" charset="0"/>
                <a:ea typeface="宋体" pitchFamily="2" charset="-122"/>
              </a:rPr>
              <a:t>1</a:t>
            </a:r>
            <a:r>
              <a:rPr lang="en-US" altLang="zh-CN">
                <a:latin typeface="Times New Roman" pitchFamily="18" charset="0"/>
                <a:ea typeface="宋体" pitchFamily="2" charset="-122"/>
              </a:rPr>
              <a:t>.x</a:t>
            </a:r>
          </a:p>
        </p:txBody>
      </p:sp>
      <p:sp>
        <p:nvSpPr>
          <p:cNvPr id="299049" name="Text Box 41"/>
          <p:cNvSpPr txBox="1">
            <a:spLocks noChangeArrowheads="1"/>
          </p:cNvSpPr>
          <p:nvPr/>
        </p:nvSpPr>
        <p:spPr bwMode="auto">
          <a:xfrm>
            <a:off x="2484438" y="4843463"/>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X</a:t>
            </a:r>
            <a:r>
              <a:rPr lang="en-US" altLang="zh-CN" baseline="-25000">
                <a:latin typeface="Times New Roman" pitchFamily="18" charset="0"/>
                <a:ea typeface="宋体" pitchFamily="2" charset="-122"/>
              </a:rPr>
              <a:t>2</a:t>
            </a:r>
            <a:r>
              <a:rPr lang="en-US" altLang="zh-CN">
                <a:latin typeface="Times New Roman" pitchFamily="18" charset="0"/>
                <a:ea typeface="宋体" pitchFamily="2" charset="-122"/>
              </a:rPr>
              <a:t>        X</a:t>
            </a:r>
            <a:r>
              <a:rPr lang="en-US" altLang="zh-CN" baseline="-25000">
                <a:latin typeface="Times New Roman" pitchFamily="18" charset="0"/>
                <a:ea typeface="宋体" pitchFamily="2" charset="-122"/>
              </a:rPr>
              <a:t>2</a:t>
            </a:r>
            <a:r>
              <a:rPr lang="en-US" altLang="zh-CN">
                <a:latin typeface="Times New Roman" pitchFamily="18" charset="0"/>
                <a:ea typeface="宋体" pitchFamily="2" charset="-122"/>
              </a:rPr>
              <a:t>.x</a:t>
            </a:r>
          </a:p>
        </p:txBody>
      </p:sp>
      <p:sp>
        <p:nvSpPr>
          <p:cNvPr id="299050" name="Text Box 42"/>
          <p:cNvSpPr txBox="1">
            <a:spLocks noChangeArrowheads="1"/>
          </p:cNvSpPr>
          <p:nvPr/>
        </p:nvSpPr>
        <p:spPr bwMode="auto">
          <a:xfrm>
            <a:off x="2484438" y="3979863"/>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err="1">
                <a:latin typeface="Times New Roman" pitchFamily="18" charset="0"/>
                <a:ea typeface="宋体" pitchFamily="2" charset="-122"/>
              </a:rPr>
              <a:t>X</a:t>
            </a:r>
            <a:r>
              <a:rPr lang="en-US" altLang="zh-CN" baseline="-25000" dirty="0" err="1">
                <a:latin typeface="Times New Roman" pitchFamily="18" charset="0"/>
                <a:ea typeface="宋体" pitchFamily="2" charset="-122"/>
              </a:rPr>
              <a:t>n</a:t>
            </a:r>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X</a:t>
            </a:r>
            <a:r>
              <a:rPr lang="en-US" altLang="zh-CN" baseline="-25000" dirty="0" err="1">
                <a:latin typeface="Times New Roman" pitchFamily="18" charset="0"/>
                <a:ea typeface="宋体" pitchFamily="2" charset="-122"/>
              </a:rPr>
              <a:t>n</a:t>
            </a:r>
            <a:r>
              <a:rPr lang="en-US" altLang="zh-CN" dirty="0" err="1">
                <a:latin typeface="Times New Roman" pitchFamily="18" charset="0"/>
                <a:ea typeface="宋体" pitchFamily="2" charset="-122"/>
              </a:rPr>
              <a:t>.x</a:t>
            </a:r>
            <a:endParaRPr lang="en-US" altLang="zh-CN" dirty="0">
              <a:latin typeface="Times New Roman" pitchFamily="18" charset="0"/>
              <a:ea typeface="宋体" pitchFamily="2" charset="-122"/>
            </a:endParaRPr>
          </a:p>
        </p:txBody>
      </p:sp>
      <p:sp>
        <p:nvSpPr>
          <p:cNvPr id="299051" name="Text Box 43"/>
          <p:cNvSpPr txBox="1">
            <a:spLocks noChangeArrowheads="1"/>
          </p:cNvSpPr>
          <p:nvPr/>
        </p:nvSpPr>
        <p:spPr bwMode="auto">
          <a:xfrm>
            <a:off x="2484438" y="4868863"/>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Y</a:t>
            </a:r>
            <a:r>
              <a:rPr lang="en-US" altLang="zh-CN" baseline="-25000">
                <a:latin typeface="Times New Roman" pitchFamily="18" charset="0"/>
                <a:ea typeface="宋体" pitchFamily="2" charset="-122"/>
              </a:rPr>
              <a:t> </a:t>
            </a:r>
            <a:r>
              <a:rPr lang="en-US" altLang="zh-CN">
                <a:latin typeface="Times New Roman" pitchFamily="18" charset="0"/>
                <a:ea typeface="宋体" pitchFamily="2" charset="-122"/>
              </a:rPr>
              <a:t>         Y</a:t>
            </a:r>
            <a:r>
              <a:rPr lang="en-US" altLang="zh-CN" baseline="-25000">
                <a:latin typeface="Times New Roman" pitchFamily="18" charset="0"/>
                <a:ea typeface="宋体" pitchFamily="2" charset="-122"/>
              </a:rPr>
              <a:t> </a:t>
            </a:r>
            <a:r>
              <a:rPr lang="en-US" altLang="zh-CN">
                <a:latin typeface="Times New Roman" pitchFamily="18" charset="0"/>
                <a:ea typeface="宋体" pitchFamily="2" charset="-122"/>
              </a:rPr>
              <a:t>.y</a:t>
            </a:r>
          </a:p>
        </p:txBody>
      </p:sp>
      <p:sp>
        <p:nvSpPr>
          <p:cNvPr id="299052" name="Text Box 44"/>
          <p:cNvSpPr txBox="1">
            <a:spLocks noChangeArrowheads="1"/>
          </p:cNvSpPr>
          <p:nvPr/>
        </p:nvSpPr>
        <p:spPr bwMode="auto">
          <a:xfrm>
            <a:off x="2484438" y="4411663"/>
            <a:ext cx="155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宋体" pitchFamily="2" charset="-122"/>
                <a:ea typeface="宋体" pitchFamily="2" charset="-122"/>
              </a:rPr>
              <a:t>…</a:t>
            </a:r>
            <a:r>
              <a:rPr lang="en-US" altLang="zh-CN">
                <a:latin typeface="Times New Roman" pitchFamily="18" charset="0"/>
                <a:ea typeface="宋体" pitchFamily="2" charset="-122"/>
              </a:rPr>
              <a:t>          </a:t>
            </a:r>
            <a:r>
              <a:rPr lang="en-US" altLang="zh-CN">
                <a:latin typeface="宋体" pitchFamily="2" charset="-122"/>
                <a:ea typeface="宋体" pitchFamily="2" charset="-122"/>
              </a:rPr>
              <a:t>…</a:t>
            </a:r>
          </a:p>
        </p:txBody>
      </p:sp>
      <p:sp>
        <p:nvSpPr>
          <p:cNvPr id="299053" name="Text Box 45"/>
          <p:cNvSpPr txBox="1">
            <a:spLocks noChangeArrowheads="1"/>
          </p:cNvSpPr>
          <p:nvPr/>
        </p:nvSpPr>
        <p:spPr bwMode="auto">
          <a:xfrm>
            <a:off x="2484438" y="5276850"/>
            <a:ext cx="1608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X</a:t>
            </a:r>
            <a:r>
              <a:rPr lang="en-US" altLang="zh-CN" baseline="-25000">
                <a:latin typeface="Times New Roman" pitchFamily="18" charset="0"/>
                <a:ea typeface="宋体" pitchFamily="2" charset="-122"/>
              </a:rPr>
              <a:t> </a:t>
            </a:r>
            <a:r>
              <a:rPr lang="en-US" altLang="zh-CN">
                <a:latin typeface="Times New Roman" pitchFamily="18" charset="0"/>
                <a:ea typeface="宋体" pitchFamily="2" charset="-122"/>
              </a:rPr>
              <a:t>         X</a:t>
            </a:r>
            <a:r>
              <a:rPr lang="en-US" altLang="zh-CN" baseline="-25000">
                <a:latin typeface="Times New Roman" pitchFamily="18" charset="0"/>
                <a:ea typeface="宋体" pitchFamily="2" charset="-122"/>
              </a:rPr>
              <a:t> </a:t>
            </a:r>
            <a:r>
              <a:rPr lang="en-US" altLang="zh-CN">
                <a:latin typeface="Times New Roman" pitchFamily="18" charset="0"/>
                <a:ea typeface="宋体" pitchFamily="2" charset="-122"/>
              </a:rPr>
              <a:t>.s</a:t>
            </a:r>
          </a:p>
        </p:txBody>
      </p:sp>
      <p:sp>
        <p:nvSpPr>
          <p:cNvPr id="299054" name="Text Box 46"/>
          <p:cNvSpPr txBox="1">
            <a:spLocks noChangeArrowheads="1"/>
          </p:cNvSpPr>
          <p:nvPr/>
        </p:nvSpPr>
        <p:spPr bwMode="auto">
          <a:xfrm>
            <a:off x="2484438" y="4843463"/>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Y</a:t>
            </a:r>
            <a:r>
              <a:rPr lang="en-US" altLang="zh-CN" baseline="-25000">
                <a:latin typeface="Times New Roman" pitchFamily="18" charset="0"/>
                <a:ea typeface="宋体" pitchFamily="2" charset="-122"/>
              </a:rPr>
              <a:t>1</a:t>
            </a:r>
            <a:r>
              <a:rPr lang="en-US" altLang="zh-CN">
                <a:latin typeface="Times New Roman" pitchFamily="18" charset="0"/>
                <a:ea typeface="宋体" pitchFamily="2" charset="-122"/>
              </a:rPr>
              <a:t>        Y</a:t>
            </a:r>
            <a:r>
              <a:rPr lang="en-US" altLang="zh-CN" baseline="-25000">
                <a:latin typeface="Times New Roman" pitchFamily="18" charset="0"/>
                <a:ea typeface="宋体" pitchFamily="2" charset="-122"/>
              </a:rPr>
              <a:t>1</a:t>
            </a:r>
            <a:r>
              <a:rPr lang="en-US" altLang="zh-CN">
                <a:latin typeface="Times New Roman" pitchFamily="18" charset="0"/>
                <a:ea typeface="宋体" pitchFamily="2" charset="-122"/>
              </a:rPr>
              <a:t>.y</a:t>
            </a:r>
          </a:p>
        </p:txBody>
      </p:sp>
      <p:sp>
        <p:nvSpPr>
          <p:cNvPr id="299055" name="Text Box 47"/>
          <p:cNvSpPr txBox="1">
            <a:spLocks noChangeArrowheads="1"/>
          </p:cNvSpPr>
          <p:nvPr/>
        </p:nvSpPr>
        <p:spPr bwMode="auto">
          <a:xfrm>
            <a:off x="2484438" y="4437063"/>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Y</a:t>
            </a:r>
            <a:r>
              <a:rPr lang="en-US" altLang="zh-CN" baseline="-25000">
                <a:latin typeface="Times New Roman" pitchFamily="18" charset="0"/>
                <a:ea typeface="宋体" pitchFamily="2" charset="-122"/>
              </a:rPr>
              <a:t>2</a:t>
            </a:r>
            <a:r>
              <a:rPr lang="en-US" altLang="zh-CN">
                <a:latin typeface="Times New Roman" pitchFamily="18" charset="0"/>
                <a:ea typeface="宋体" pitchFamily="2" charset="-122"/>
              </a:rPr>
              <a:t>        Y</a:t>
            </a:r>
            <a:r>
              <a:rPr lang="en-US" altLang="zh-CN" baseline="-25000">
                <a:latin typeface="Times New Roman" pitchFamily="18" charset="0"/>
                <a:ea typeface="宋体" pitchFamily="2" charset="-122"/>
              </a:rPr>
              <a:t>2</a:t>
            </a:r>
            <a:r>
              <a:rPr lang="en-US" altLang="zh-CN">
                <a:latin typeface="Times New Roman" pitchFamily="18" charset="0"/>
                <a:ea typeface="宋体" pitchFamily="2" charset="-122"/>
              </a:rPr>
              <a:t>.y</a:t>
            </a:r>
          </a:p>
        </p:txBody>
      </p:sp>
      <p:sp>
        <p:nvSpPr>
          <p:cNvPr id="299056" name="Text Box 48"/>
          <p:cNvSpPr txBox="1">
            <a:spLocks noChangeArrowheads="1"/>
          </p:cNvSpPr>
          <p:nvPr/>
        </p:nvSpPr>
        <p:spPr bwMode="auto">
          <a:xfrm>
            <a:off x="2484438" y="4005263"/>
            <a:ext cx="155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宋体" pitchFamily="2" charset="-122"/>
                <a:ea typeface="宋体" pitchFamily="2" charset="-122"/>
              </a:rPr>
              <a:t>…</a:t>
            </a:r>
            <a:r>
              <a:rPr lang="en-US" altLang="zh-CN">
                <a:latin typeface="Times New Roman" pitchFamily="18" charset="0"/>
                <a:ea typeface="宋体" pitchFamily="2" charset="-122"/>
              </a:rPr>
              <a:t>          </a:t>
            </a:r>
            <a:r>
              <a:rPr lang="en-US" altLang="zh-CN">
                <a:latin typeface="宋体" pitchFamily="2" charset="-122"/>
                <a:ea typeface="宋体" pitchFamily="2" charset="-122"/>
              </a:rPr>
              <a:t>…</a:t>
            </a:r>
          </a:p>
        </p:txBody>
      </p:sp>
      <p:sp>
        <p:nvSpPr>
          <p:cNvPr id="299057" name="Text Box 49"/>
          <p:cNvSpPr txBox="1">
            <a:spLocks noChangeArrowheads="1"/>
          </p:cNvSpPr>
          <p:nvPr/>
        </p:nvSpPr>
        <p:spPr bwMode="auto">
          <a:xfrm>
            <a:off x="2484438" y="3500438"/>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Y</a:t>
            </a:r>
            <a:r>
              <a:rPr lang="en-US" altLang="zh-CN" baseline="-25000">
                <a:latin typeface="Times New Roman" pitchFamily="18" charset="0"/>
                <a:ea typeface="宋体" pitchFamily="2" charset="-122"/>
              </a:rPr>
              <a:t>k</a:t>
            </a:r>
            <a:r>
              <a:rPr lang="en-US" altLang="zh-CN">
                <a:latin typeface="Times New Roman" pitchFamily="18" charset="0"/>
                <a:ea typeface="宋体" pitchFamily="2" charset="-122"/>
              </a:rPr>
              <a:t>        Y</a:t>
            </a:r>
            <a:r>
              <a:rPr lang="en-US" altLang="zh-CN" baseline="-25000">
                <a:latin typeface="Times New Roman" pitchFamily="18" charset="0"/>
                <a:ea typeface="宋体" pitchFamily="2" charset="-122"/>
              </a:rPr>
              <a:t>k</a:t>
            </a:r>
            <a:r>
              <a:rPr lang="en-US" altLang="zh-CN">
                <a:latin typeface="Times New Roman" pitchFamily="18" charset="0"/>
                <a:ea typeface="宋体" pitchFamily="2" charset="-122"/>
              </a:rPr>
              <a:t>.y</a:t>
            </a:r>
          </a:p>
        </p:txBody>
      </p:sp>
      <p:grpSp>
        <p:nvGrpSpPr>
          <p:cNvPr id="37" name="Group 50"/>
          <p:cNvGrpSpPr>
            <a:grpSpLocks/>
          </p:cNvGrpSpPr>
          <p:nvPr/>
        </p:nvGrpSpPr>
        <p:grpSpPr bwMode="auto">
          <a:xfrm>
            <a:off x="7227295" y="1223755"/>
            <a:ext cx="1657350" cy="2133600"/>
            <a:chOff x="780" y="1488"/>
            <a:chExt cx="1044" cy="1344"/>
          </a:xfrm>
        </p:grpSpPr>
        <p:grpSp>
          <p:nvGrpSpPr>
            <p:cNvPr id="38" name="Group 51"/>
            <p:cNvGrpSpPr>
              <a:grpSpLocks/>
            </p:cNvGrpSpPr>
            <p:nvPr/>
          </p:nvGrpSpPr>
          <p:grpSpPr bwMode="auto">
            <a:xfrm>
              <a:off x="1392" y="1488"/>
              <a:ext cx="432" cy="1344"/>
              <a:chOff x="1392" y="1488"/>
              <a:chExt cx="384" cy="1008"/>
            </a:xfrm>
          </p:grpSpPr>
          <p:sp>
            <p:nvSpPr>
              <p:cNvPr id="48" name="Line 52"/>
              <p:cNvSpPr>
                <a:spLocks noChangeShapeType="1"/>
              </p:cNvSpPr>
              <p:nvPr/>
            </p:nvSpPr>
            <p:spPr bwMode="auto">
              <a:xfrm>
                <a:off x="1392" y="1488"/>
                <a:ext cx="0" cy="1008"/>
              </a:xfrm>
              <a:prstGeom prst="line">
                <a:avLst/>
              </a:prstGeom>
              <a:noFill/>
              <a:ln w="9525">
                <a:solidFill>
                  <a:schemeClr val="tx1"/>
                </a:solidFill>
                <a:round/>
                <a:headEnd/>
                <a:tailEnd/>
              </a:ln>
            </p:spPr>
            <p:txBody>
              <a:bodyPr wrap="none" anchor="ctr"/>
              <a:lstStyle/>
              <a:p>
                <a:endParaRPr lang="zh-CN" altLang="en-US"/>
              </a:p>
            </p:txBody>
          </p:sp>
          <p:sp>
            <p:nvSpPr>
              <p:cNvPr id="49" name="Line 53"/>
              <p:cNvSpPr>
                <a:spLocks noChangeShapeType="1"/>
              </p:cNvSpPr>
              <p:nvPr/>
            </p:nvSpPr>
            <p:spPr bwMode="auto">
              <a:xfrm>
                <a:off x="1776" y="1488"/>
                <a:ext cx="0" cy="1008"/>
              </a:xfrm>
              <a:prstGeom prst="line">
                <a:avLst/>
              </a:prstGeom>
              <a:noFill/>
              <a:ln w="9525">
                <a:solidFill>
                  <a:schemeClr val="tx1"/>
                </a:solidFill>
                <a:round/>
                <a:headEnd/>
                <a:tailEnd/>
              </a:ln>
            </p:spPr>
            <p:txBody>
              <a:bodyPr wrap="none" anchor="ctr"/>
              <a:lstStyle/>
              <a:p>
                <a:endParaRPr lang="zh-CN" altLang="en-US"/>
              </a:p>
            </p:txBody>
          </p:sp>
          <p:sp>
            <p:nvSpPr>
              <p:cNvPr id="50" name="Line 54"/>
              <p:cNvSpPr>
                <a:spLocks noChangeShapeType="1"/>
              </p:cNvSpPr>
              <p:nvPr/>
            </p:nvSpPr>
            <p:spPr bwMode="auto">
              <a:xfrm>
                <a:off x="1392" y="2496"/>
                <a:ext cx="384" cy="0"/>
              </a:xfrm>
              <a:prstGeom prst="line">
                <a:avLst/>
              </a:prstGeom>
              <a:noFill/>
              <a:ln w="9525">
                <a:solidFill>
                  <a:schemeClr val="tx1"/>
                </a:solidFill>
                <a:round/>
                <a:headEnd/>
                <a:tailEnd/>
              </a:ln>
            </p:spPr>
            <p:txBody>
              <a:bodyPr wrap="none" anchor="ctr"/>
              <a:lstStyle/>
              <a:p>
                <a:endParaRPr lang="zh-CN" altLang="en-US"/>
              </a:p>
            </p:txBody>
          </p:sp>
        </p:grpSp>
        <p:grpSp>
          <p:nvGrpSpPr>
            <p:cNvPr id="39" name="Group 55"/>
            <p:cNvGrpSpPr>
              <a:grpSpLocks/>
            </p:cNvGrpSpPr>
            <p:nvPr/>
          </p:nvGrpSpPr>
          <p:grpSpPr bwMode="auto">
            <a:xfrm>
              <a:off x="780" y="1584"/>
              <a:ext cx="564" cy="288"/>
              <a:chOff x="540" y="1728"/>
              <a:chExt cx="564" cy="288"/>
            </a:xfrm>
          </p:grpSpPr>
          <p:sp>
            <p:nvSpPr>
              <p:cNvPr id="46" name="Text Box 56"/>
              <p:cNvSpPr txBox="1">
                <a:spLocks noChangeArrowheads="1"/>
              </p:cNvSpPr>
              <p:nvPr/>
            </p:nvSpPr>
            <p:spPr bwMode="auto">
              <a:xfrm>
                <a:off x="540" y="1728"/>
                <a:ext cx="361"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top</a:t>
                </a:r>
              </a:p>
            </p:txBody>
          </p:sp>
          <p:sp>
            <p:nvSpPr>
              <p:cNvPr id="47" name="Line 57"/>
              <p:cNvSpPr>
                <a:spLocks noChangeShapeType="1"/>
              </p:cNvSpPr>
              <p:nvPr/>
            </p:nvSpPr>
            <p:spPr bwMode="auto">
              <a:xfrm>
                <a:off x="864" y="1920"/>
                <a:ext cx="240"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40" name="Text Box 58"/>
            <p:cNvSpPr txBox="1">
              <a:spLocks noChangeArrowheads="1"/>
            </p:cNvSpPr>
            <p:nvPr/>
          </p:nvSpPr>
          <p:spPr bwMode="auto">
            <a:xfrm>
              <a:off x="1447" y="2256"/>
              <a:ext cx="308"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a:t>
              </a:r>
            </a:p>
          </p:txBody>
        </p:sp>
        <p:sp>
          <p:nvSpPr>
            <p:cNvPr id="41" name="Line 59"/>
            <p:cNvSpPr>
              <a:spLocks noChangeShapeType="1"/>
            </p:cNvSpPr>
            <p:nvPr/>
          </p:nvSpPr>
          <p:spPr bwMode="auto">
            <a:xfrm>
              <a:off x="1392" y="1632"/>
              <a:ext cx="432" cy="0"/>
            </a:xfrm>
            <a:prstGeom prst="line">
              <a:avLst/>
            </a:prstGeom>
            <a:noFill/>
            <a:ln w="9525">
              <a:solidFill>
                <a:schemeClr val="tx1"/>
              </a:solidFill>
              <a:round/>
              <a:headEnd/>
              <a:tailEnd/>
            </a:ln>
          </p:spPr>
          <p:txBody>
            <a:bodyPr wrap="none" anchor="ctr"/>
            <a:lstStyle/>
            <a:p>
              <a:endParaRPr lang="zh-CN" altLang="en-US"/>
            </a:p>
          </p:txBody>
        </p:sp>
        <p:sp>
          <p:nvSpPr>
            <p:cNvPr id="42" name="Line 60"/>
            <p:cNvSpPr>
              <a:spLocks noChangeShapeType="1"/>
            </p:cNvSpPr>
            <p:nvPr/>
          </p:nvSpPr>
          <p:spPr bwMode="auto">
            <a:xfrm>
              <a:off x="1392" y="1920"/>
              <a:ext cx="432" cy="0"/>
            </a:xfrm>
            <a:prstGeom prst="line">
              <a:avLst/>
            </a:prstGeom>
            <a:noFill/>
            <a:ln w="9525">
              <a:solidFill>
                <a:schemeClr val="tx1"/>
              </a:solidFill>
              <a:round/>
              <a:headEnd/>
              <a:tailEnd/>
            </a:ln>
          </p:spPr>
          <p:txBody>
            <a:bodyPr wrap="none" anchor="ctr"/>
            <a:lstStyle/>
            <a:p>
              <a:endParaRPr lang="zh-CN" altLang="en-US"/>
            </a:p>
          </p:txBody>
        </p:sp>
        <p:sp>
          <p:nvSpPr>
            <p:cNvPr id="43" name="Line 61"/>
            <p:cNvSpPr>
              <a:spLocks noChangeShapeType="1"/>
            </p:cNvSpPr>
            <p:nvPr/>
          </p:nvSpPr>
          <p:spPr bwMode="auto">
            <a:xfrm>
              <a:off x="1392" y="2208"/>
              <a:ext cx="432" cy="0"/>
            </a:xfrm>
            <a:prstGeom prst="line">
              <a:avLst/>
            </a:prstGeom>
            <a:noFill/>
            <a:ln w="9525">
              <a:solidFill>
                <a:schemeClr val="tx1"/>
              </a:solidFill>
              <a:round/>
              <a:headEnd/>
              <a:tailEnd/>
            </a:ln>
          </p:spPr>
          <p:txBody>
            <a:bodyPr wrap="none" anchor="ctr"/>
            <a:lstStyle/>
            <a:p>
              <a:endParaRPr lang="zh-CN" altLang="en-US"/>
            </a:p>
          </p:txBody>
        </p:sp>
        <p:sp>
          <p:nvSpPr>
            <p:cNvPr id="44" name="Text Box 62"/>
            <p:cNvSpPr txBox="1">
              <a:spLocks noChangeArrowheads="1"/>
            </p:cNvSpPr>
            <p:nvPr/>
          </p:nvSpPr>
          <p:spPr bwMode="auto">
            <a:xfrm>
              <a:off x="1473" y="1584"/>
              <a:ext cx="255" cy="357"/>
            </a:xfrm>
            <a:prstGeom prst="rect">
              <a:avLst/>
            </a:prstGeom>
            <a:noFill/>
            <a:ln w="9525">
              <a:noFill/>
              <a:miter lim="800000"/>
              <a:headEnd/>
              <a:tailEnd/>
            </a:ln>
          </p:spPr>
          <p:txBody>
            <a:bodyPr wrap="none" anchor="ctr">
              <a:spAutoFit/>
            </a:bodyPr>
            <a:lstStyle/>
            <a:p>
              <a:pPr algn="ctr">
                <a:lnSpc>
                  <a:spcPct val="130000"/>
                </a:lnSpc>
              </a:pPr>
              <a:r>
                <a:rPr lang="en-US" altLang="zh-CN" b="0">
                  <a:latin typeface="Times New Roman" pitchFamily="18" charset="0"/>
                  <a:ea typeface="宋体" pitchFamily="2" charset="-122"/>
                </a:rPr>
                <a:t>Y</a:t>
              </a:r>
            </a:p>
          </p:txBody>
        </p:sp>
        <p:sp>
          <p:nvSpPr>
            <p:cNvPr id="45" name="Text Box 63"/>
            <p:cNvSpPr txBox="1">
              <a:spLocks noChangeArrowheads="1"/>
            </p:cNvSpPr>
            <p:nvPr/>
          </p:nvSpPr>
          <p:spPr bwMode="auto">
            <a:xfrm>
              <a:off x="1488" y="1872"/>
              <a:ext cx="255" cy="357"/>
            </a:xfrm>
            <a:prstGeom prst="rect">
              <a:avLst/>
            </a:prstGeom>
            <a:noFill/>
            <a:ln w="9525">
              <a:noFill/>
              <a:miter lim="800000"/>
              <a:headEnd/>
              <a:tailEnd/>
            </a:ln>
          </p:spPr>
          <p:txBody>
            <a:bodyPr wrap="none" anchor="ctr">
              <a:spAutoFit/>
            </a:bodyPr>
            <a:lstStyle/>
            <a:p>
              <a:pPr algn="ctr">
                <a:lnSpc>
                  <a:spcPct val="130000"/>
                </a:lnSpc>
              </a:pPr>
              <a:r>
                <a:rPr lang="en-US" altLang="zh-CN" b="0">
                  <a:latin typeface="Times New Roman" pitchFamily="18" charset="0"/>
                  <a:ea typeface="宋体" pitchFamily="2" charset="-122"/>
                </a:rPr>
                <a:t>X</a:t>
              </a:r>
            </a:p>
          </p:txBody>
        </p:sp>
      </p:grpSp>
      <p:grpSp>
        <p:nvGrpSpPr>
          <p:cNvPr id="51" name="Group 64"/>
          <p:cNvGrpSpPr>
            <a:grpSpLocks/>
          </p:cNvGrpSpPr>
          <p:nvPr/>
        </p:nvGrpSpPr>
        <p:grpSpPr bwMode="auto">
          <a:xfrm>
            <a:off x="7227295" y="1223755"/>
            <a:ext cx="1657350" cy="2133600"/>
            <a:chOff x="2172" y="1584"/>
            <a:chExt cx="1044" cy="1344"/>
          </a:xfrm>
        </p:grpSpPr>
        <p:grpSp>
          <p:nvGrpSpPr>
            <p:cNvPr id="52" name="Group 65"/>
            <p:cNvGrpSpPr>
              <a:grpSpLocks/>
            </p:cNvGrpSpPr>
            <p:nvPr/>
          </p:nvGrpSpPr>
          <p:grpSpPr bwMode="auto">
            <a:xfrm>
              <a:off x="2784" y="1584"/>
              <a:ext cx="432" cy="1344"/>
              <a:chOff x="1392" y="1488"/>
              <a:chExt cx="384" cy="1008"/>
            </a:xfrm>
          </p:grpSpPr>
          <p:sp>
            <p:nvSpPr>
              <p:cNvPr id="61" name="Line 66"/>
              <p:cNvSpPr>
                <a:spLocks noChangeShapeType="1"/>
              </p:cNvSpPr>
              <p:nvPr/>
            </p:nvSpPr>
            <p:spPr bwMode="auto">
              <a:xfrm>
                <a:off x="1392" y="1488"/>
                <a:ext cx="0" cy="1008"/>
              </a:xfrm>
              <a:prstGeom prst="line">
                <a:avLst/>
              </a:prstGeom>
              <a:noFill/>
              <a:ln w="9525">
                <a:solidFill>
                  <a:schemeClr val="tx1"/>
                </a:solidFill>
                <a:round/>
                <a:headEnd/>
                <a:tailEnd/>
              </a:ln>
            </p:spPr>
            <p:txBody>
              <a:bodyPr wrap="none" anchor="ctr"/>
              <a:lstStyle/>
              <a:p>
                <a:endParaRPr lang="zh-CN" altLang="en-US"/>
              </a:p>
            </p:txBody>
          </p:sp>
          <p:sp>
            <p:nvSpPr>
              <p:cNvPr id="62" name="Line 67"/>
              <p:cNvSpPr>
                <a:spLocks noChangeShapeType="1"/>
              </p:cNvSpPr>
              <p:nvPr/>
            </p:nvSpPr>
            <p:spPr bwMode="auto">
              <a:xfrm>
                <a:off x="1776" y="1488"/>
                <a:ext cx="0" cy="1008"/>
              </a:xfrm>
              <a:prstGeom prst="line">
                <a:avLst/>
              </a:prstGeom>
              <a:noFill/>
              <a:ln w="9525">
                <a:solidFill>
                  <a:schemeClr val="tx1"/>
                </a:solidFill>
                <a:round/>
                <a:headEnd/>
                <a:tailEnd/>
              </a:ln>
            </p:spPr>
            <p:txBody>
              <a:bodyPr wrap="none" anchor="ctr"/>
              <a:lstStyle/>
              <a:p>
                <a:endParaRPr lang="zh-CN" altLang="en-US"/>
              </a:p>
            </p:txBody>
          </p:sp>
          <p:sp>
            <p:nvSpPr>
              <p:cNvPr id="63" name="Line 68"/>
              <p:cNvSpPr>
                <a:spLocks noChangeShapeType="1"/>
              </p:cNvSpPr>
              <p:nvPr/>
            </p:nvSpPr>
            <p:spPr bwMode="auto">
              <a:xfrm>
                <a:off x="1392" y="2496"/>
                <a:ext cx="384" cy="0"/>
              </a:xfrm>
              <a:prstGeom prst="line">
                <a:avLst/>
              </a:prstGeom>
              <a:noFill/>
              <a:ln w="9525">
                <a:solidFill>
                  <a:schemeClr val="tx1"/>
                </a:solidFill>
                <a:round/>
                <a:headEnd/>
                <a:tailEnd/>
              </a:ln>
            </p:spPr>
            <p:txBody>
              <a:bodyPr wrap="none" anchor="ctr"/>
              <a:lstStyle/>
              <a:p>
                <a:endParaRPr lang="zh-CN" altLang="en-US"/>
              </a:p>
            </p:txBody>
          </p:sp>
        </p:grpSp>
        <p:grpSp>
          <p:nvGrpSpPr>
            <p:cNvPr id="53" name="Group 69"/>
            <p:cNvGrpSpPr>
              <a:grpSpLocks/>
            </p:cNvGrpSpPr>
            <p:nvPr/>
          </p:nvGrpSpPr>
          <p:grpSpPr bwMode="auto">
            <a:xfrm>
              <a:off x="2172" y="1968"/>
              <a:ext cx="564" cy="288"/>
              <a:chOff x="540" y="1728"/>
              <a:chExt cx="564" cy="288"/>
            </a:xfrm>
          </p:grpSpPr>
          <p:sp>
            <p:nvSpPr>
              <p:cNvPr id="59" name="Text Box 70"/>
              <p:cNvSpPr txBox="1">
                <a:spLocks noChangeArrowheads="1"/>
              </p:cNvSpPr>
              <p:nvPr/>
            </p:nvSpPr>
            <p:spPr bwMode="auto">
              <a:xfrm>
                <a:off x="540" y="1728"/>
                <a:ext cx="361"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top</a:t>
                </a:r>
              </a:p>
            </p:txBody>
          </p:sp>
          <p:sp>
            <p:nvSpPr>
              <p:cNvPr id="60" name="Line 71"/>
              <p:cNvSpPr>
                <a:spLocks noChangeShapeType="1"/>
              </p:cNvSpPr>
              <p:nvPr/>
            </p:nvSpPr>
            <p:spPr bwMode="auto">
              <a:xfrm>
                <a:off x="864" y="1920"/>
                <a:ext cx="240"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54" name="Text Box 72"/>
            <p:cNvSpPr txBox="1">
              <a:spLocks noChangeArrowheads="1"/>
            </p:cNvSpPr>
            <p:nvPr/>
          </p:nvSpPr>
          <p:spPr bwMode="auto">
            <a:xfrm>
              <a:off x="2839" y="2352"/>
              <a:ext cx="308"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a:t>
              </a:r>
            </a:p>
          </p:txBody>
        </p:sp>
        <p:sp>
          <p:nvSpPr>
            <p:cNvPr id="55" name="Line 73"/>
            <p:cNvSpPr>
              <a:spLocks noChangeShapeType="1"/>
            </p:cNvSpPr>
            <p:nvPr/>
          </p:nvSpPr>
          <p:spPr bwMode="auto">
            <a:xfrm>
              <a:off x="2784" y="1728"/>
              <a:ext cx="432" cy="0"/>
            </a:xfrm>
            <a:prstGeom prst="line">
              <a:avLst/>
            </a:prstGeom>
            <a:noFill/>
            <a:ln w="9525">
              <a:solidFill>
                <a:schemeClr val="tx1"/>
              </a:solidFill>
              <a:round/>
              <a:headEnd/>
              <a:tailEnd/>
            </a:ln>
          </p:spPr>
          <p:txBody>
            <a:bodyPr wrap="none" anchor="ctr"/>
            <a:lstStyle/>
            <a:p>
              <a:endParaRPr lang="zh-CN" altLang="en-US"/>
            </a:p>
          </p:txBody>
        </p:sp>
        <p:sp>
          <p:nvSpPr>
            <p:cNvPr id="56" name="Line 74"/>
            <p:cNvSpPr>
              <a:spLocks noChangeShapeType="1"/>
            </p:cNvSpPr>
            <p:nvPr/>
          </p:nvSpPr>
          <p:spPr bwMode="auto">
            <a:xfrm>
              <a:off x="2784" y="2016"/>
              <a:ext cx="432" cy="0"/>
            </a:xfrm>
            <a:prstGeom prst="line">
              <a:avLst/>
            </a:prstGeom>
            <a:noFill/>
            <a:ln w="9525">
              <a:solidFill>
                <a:schemeClr val="tx1"/>
              </a:solidFill>
              <a:round/>
              <a:headEnd/>
              <a:tailEnd/>
            </a:ln>
          </p:spPr>
          <p:txBody>
            <a:bodyPr wrap="none" anchor="ctr"/>
            <a:lstStyle/>
            <a:p>
              <a:endParaRPr lang="zh-CN" altLang="en-US"/>
            </a:p>
          </p:txBody>
        </p:sp>
        <p:sp>
          <p:nvSpPr>
            <p:cNvPr id="57" name="Line 75"/>
            <p:cNvSpPr>
              <a:spLocks noChangeShapeType="1"/>
            </p:cNvSpPr>
            <p:nvPr/>
          </p:nvSpPr>
          <p:spPr bwMode="auto">
            <a:xfrm>
              <a:off x="2784" y="2304"/>
              <a:ext cx="432" cy="0"/>
            </a:xfrm>
            <a:prstGeom prst="line">
              <a:avLst/>
            </a:prstGeom>
            <a:noFill/>
            <a:ln w="9525">
              <a:solidFill>
                <a:schemeClr val="tx1"/>
              </a:solidFill>
              <a:round/>
              <a:headEnd/>
              <a:tailEnd/>
            </a:ln>
          </p:spPr>
          <p:txBody>
            <a:bodyPr wrap="none" anchor="ctr"/>
            <a:lstStyle/>
            <a:p>
              <a:endParaRPr lang="zh-CN" altLang="en-US"/>
            </a:p>
          </p:txBody>
        </p:sp>
        <p:sp>
          <p:nvSpPr>
            <p:cNvPr id="58" name="Text Box 76"/>
            <p:cNvSpPr txBox="1">
              <a:spLocks noChangeArrowheads="1"/>
            </p:cNvSpPr>
            <p:nvPr/>
          </p:nvSpPr>
          <p:spPr bwMode="auto">
            <a:xfrm>
              <a:off x="2880" y="1968"/>
              <a:ext cx="255" cy="357"/>
            </a:xfrm>
            <a:prstGeom prst="rect">
              <a:avLst/>
            </a:prstGeom>
            <a:noFill/>
            <a:ln w="9525">
              <a:noFill/>
              <a:miter lim="800000"/>
              <a:headEnd/>
              <a:tailEnd/>
            </a:ln>
          </p:spPr>
          <p:txBody>
            <a:bodyPr wrap="none" anchor="ctr">
              <a:spAutoFit/>
            </a:bodyPr>
            <a:lstStyle/>
            <a:p>
              <a:pPr algn="ctr">
                <a:lnSpc>
                  <a:spcPct val="130000"/>
                </a:lnSpc>
              </a:pPr>
              <a:r>
                <a:rPr lang="en-US" altLang="zh-CN" b="0">
                  <a:latin typeface="Times New Roman" pitchFamily="18" charset="0"/>
                  <a:ea typeface="宋体" pitchFamily="2" charset="-122"/>
                </a:rPr>
                <a:t>X</a:t>
              </a:r>
            </a:p>
          </p:txBody>
        </p:sp>
      </p:grpSp>
      <p:grpSp>
        <p:nvGrpSpPr>
          <p:cNvPr id="64" name="Group 77"/>
          <p:cNvGrpSpPr>
            <a:grpSpLocks/>
          </p:cNvGrpSpPr>
          <p:nvPr/>
        </p:nvGrpSpPr>
        <p:grpSpPr bwMode="auto">
          <a:xfrm>
            <a:off x="7227295" y="1223755"/>
            <a:ext cx="1657350" cy="2133600"/>
            <a:chOff x="2220" y="1584"/>
            <a:chExt cx="1044" cy="1344"/>
          </a:xfrm>
        </p:grpSpPr>
        <p:grpSp>
          <p:nvGrpSpPr>
            <p:cNvPr id="65" name="Group 78"/>
            <p:cNvGrpSpPr>
              <a:grpSpLocks/>
            </p:cNvGrpSpPr>
            <p:nvPr/>
          </p:nvGrpSpPr>
          <p:grpSpPr bwMode="auto">
            <a:xfrm>
              <a:off x="2832" y="1584"/>
              <a:ext cx="432" cy="1344"/>
              <a:chOff x="1392" y="1488"/>
              <a:chExt cx="384" cy="1008"/>
            </a:xfrm>
          </p:grpSpPr>
          <p:sp>
            <p:nvSpPr>
              <p:cNvPr id="73" name="Line 79"/>
              <p:cNvSpPr>
                <a:spLocks noChangeShapeType="1"/>
              </p:cNvSpPr>
              <p:nvPr/>
            </p:nvSpPr>
            <p:spPr bwMode="auto">
              <a:xfrm>
                <a:off x="1392" y="1488"/>
                <a:ext cx="0" cy="1008"/>
              </a:xfrm>
              <a:prstGeom prst="line">
                <a:avLst/>
              </a:prstGeom>
              <a:noFill/>
              <a:ln w="9525">
                <a:solidFill>
                  <a:schemeClr val="tx1"/>
                </a:solidFill>
                <a:round/>
                <a:headEnd/>
                <a:tailEnd/>
              </a:ln>
            </p:spPr>
            <p:txBody>
              <a:bodyPr wrap="none" anchor="ctr"/>
              <a:lstStyle/>
              <a:p>
                <a:endParaRPr lang="zh-CN" altLang="en-US"/>
              </a:p>
            </p:txBody>
          </p:sp>
          <p:sp>
            <p:nvSpPr>
              <p:cNvPr id="74" name="Line 80"/>
              <p:cNvSpPr>
                <a:spLocks noChangeShapeType="1"/>
              </p:cNvSpPr>
              <p:nvPr/>
            </p:nvSpPr>
            <p:spPr bwMode="auto">
              <a:xfrm>
                <a:off x="1776" y="1488"/>
                <a:ext cx="0" cy="1008"/>
              </a:xfrm>
              <a:prstGeom prst="line">
                <a:avLst/>
              </a:prstGeom>
              <a:noFill/>
              <a:ln w="9525">
                <a:solidFill>
                  <a:schemeClr val="tx1"/>
                </a:solidFill>
                <a:round/>
                <a:headEnd/>
                <a:tailEnd/>
              </a:ln>
            </p:spPr>
            <p:txBody>
              <a:bodyPr wrap="none" anchor="ctr"/>
              <a:lstStyle/>
              <a:p>
                <a:endParaRPr lang="zh-CN" altLang="en-US"/>
              </a:p>
            </p:txBody>
          </p:sp>
          <p:sp>
            <p:nvSpPr>
              <p:cNvPr id="75" name="Line 81"/>
              <p:cNvSpPr>
                <a:spLocks noChangeShapeType="1"/>
              </p:cNvSpPr>
              <p:nvPr/>
            </p:nvSpPr>
            <p:spPr bwMode="auto">
              <a:xfrm>
                <a:off x="1392" y="2496"/>
                <a:ext cx="384" cy="0"/>
              </a:xfrm>
              <a:prstGeom prst="line">
                <a:avLst/>
              </a:prstGeom>
              <a:noFill/>
              <a:ln w="9525">
                <a:solidFill>
                  <a:schemeClr val="tx1"/>
                </a:solidFill>
                <a:round/>
                <a:headEnd/>
                <a:tailEnd/>
              </a:ln>
            </p:spPr>
            <p:txBody>
              <a:bodyPr wrap="none" anchor="ctr"/>
              <a:lstStyle/>
              <a:p>
                <a:endParaRPr lang="zh-CN" altLang="en-US"/>
              </a:p>
            </p:txBody>
          </p:sp>
        </p:grpSp>
        <p:grpSp>
          <p:nvGrpSpPr>
            <p:cNvPr id="66" name="Group 82"/>
            <p:cNvGrpSpPr>
              <a:grpSpLocks/>
            </p:cNvGrpSpPr>
            <p:nvPr/>
          </p:nvGrpSpPr>
          <p:grpSpPr bwMode="auto">
            <a:xfrm>
              <a:off x="2220" y="2256"/>
              <a:ext cx="564" cy="288"/>
              <a:chOff x="540" y="1728"/>
              <a:chExt cx="564" cy="288"/>
            </a:xfrm>
          </p:grpSpPr>
          <p:sp>
            <p:nvSpPr>
              <p:cNvPr id="71" name="Text Box 83"/>
              <p:cNvSpPr txBox="1">
                <a:spLocks noChangeArrowheads="1"/>
              </p:cNvSpPr>
              <p:nvPr/>
            </p:nvSpPr>
            <p:spPr bwMode="auto">
              <a:xfrm>
                <a:off x="540" y="1728"/>
                <a:ext cx="361"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top</a:t>
                </a:r>
              </a:p>
            </p:txBody>
          </p:sp>
          <p:sp>
            <p:nvSpPr>
              <p:cNvPr id="72" name="Line 84"/>
              <p:cNvSpPr>
                <a:spLocks noChangeShapeType="1"/>
              </p:cNvSpPr>
              <p:nvPr/>
            </p:nvSpPr>
            <p:spPr bwMode="auto">
              <a:xfrm>
                <a:off x="864" y="1920"/>
                <a:ext cx="240"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67" name="Text Box 85"/>
            <p:cNvSpPr txBox="1">
              <a:spLocks noChangeArrowheads="1"/>
            </p:cNvSpPr>
            <p:nvPr/>
          </p:nvSpPr>
          <p:spPr bwMode="auto">
            <a:xfrm>
              <a:off x="2887" y="2352"/>
              <a:ext cx="308"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a:t>
              </a:r>
            </a:p>
          </p:txBody>
        </p:sp>
        <p:sp>
          <p:nvSpPr>
            <p:cNvPr id="68" name="Line 86"/>
            <p:cNvSpPr>
              <a:spLocks noChangeShapeType="1"/>
            </p:cNvSpPr>
            <p:nvPr/>
          </p:nvSpPr>
          <p:spPr bwMode="auto">
            <a:xfrm>
              <a:off x="2832" y="1728"/>
              <a:ext cx="432" cy="0"/>
            </a:xfrm>
            <a:prstGeom prst="line">
              <a:avLst/>
            </a:prstGeom>
            <a:noFill/>
            <a:ln w="9525">
              <a:solidFill>
                <a:schemeClr val="tx1"/>
              </a:solidFill>
              <a:round/>
              <a:headEnd/>
              <a:tailEnd/>
            </a:ln>
          </p:spPr>
          <p:txBody>
            <a:bodyPr wrap="none" anchor="ctr"/>
            <a:lstStyle/>
            <a:p>
              <a:endParaRPr lang="zh-CN" altLang="en-US"/>
            </a:p>
          </p:txBody>
        </p:sp>
        <p:sp>
          <p:nvSpPr>
            <p:cNvPr id="69" name="Line 87"/>
            <p:cNvSpPr>
              <a:spLocks noChangeShapeType="1"/>
            </p:cNvSpPr>
            <p:nvPr/>
          </p:nvSpPr>
          <p:spPr bwMode="auto">
            <a:xfrm>
              <a:off x="2832" y="2016"/>
              <a:ext cx="432" cy="0"/>
            </a:xfrm>
            <a:prstGeom prst="line">
              <a:avLst/>
            </a:prstGeom>
            <a:noFill/>
            <a:ln w="9525">
              <a:solidFill>
                <a:schemeClr val="tx1"/>
              </a:solidFill>
              <a:round/>
              <a:headEnd/>
              <a:tailEnd/>
            </a:ln>
          </p:spPr>
          <p:txBody>
            <a:bodyPr wrap="none" anchor="ctr"/>
            <a:lstStyle/>
            <a:p>
              <a:endParaRPr lang="zh-CN" altLang="en-US"/>
            </a:p>
          </p:txBody>
        </p:sp>
        <p:sp>
          <p:nvSpPr>
            <p:cNvPr id="70" name="Line 88"/>
            <p:cNvSpPr>
              <a:spLocks noChangeShapeType="1"/>
            </p:cNvSpPr>
            <p:nvPr/>
          </p:nvSpPr>
          <p:spPr bwMode="auto">
            <a:xfrm>
              <a:off x="2832" y="2304"/>
              <a:ext cx="432" cy="0"/>
            </a:xfrm>
            <a:prstGeom prst="line">
              <a:avLst/>
            </a:prstGeom>
            <a:noFill/>
            <a:ln w="9525">
              <a:solidFill>
                <a:schemeClr val="tx1"/>
              </a:solidFill>
              <a:round/>
              <a:headEnd/>
              <a:tailEnd/>
            </a:ln>
          </p:spPr>
          <p:txBody>
            <a:bodyPr wrap="none" anchor="ctr"/>
            <a:lstStyle/>
            <a:p>
              <a:endParaRPr lang="zh-CN" altLang="en-US"/>
            </a:p>
          </p:txBody>
        </p:sp>
      </p:grpSp>
      <p:grpSp>
        <p:nvGrpSpPr>
          <p:cNvPr id="76" name="Group 89"/>
          <p:cNvGrpSpPr>
            <a:grpSpLocks/>
          </p:cNvGrpSpPr>
          <p:nvPr/>
        </p:nvGrpSpPr>
        <p:grpSpPr bwMode="auto">
          <a:xfrm>
            <a:off x="7227295" y="1223755"/>
            <a:ext cx="1657350" cy="2133600"/>
            <a:chOff x="2220" y="1584"/>
            <a:chExt cx="1044" cy="1344"/>
          </a:xfrm>
        </p:grpSpPr>
        <p:grpSp>
          <p:nvGrpSpPr>
            <p:cNvPr id="77" name="Group 90"/>
            <p:cNvGrpSpPr>
              <a:grpSpLocks/>
            </p:cNvGrpSpPr>
            <p:nvPr/>
          </p:nvGrpSpPr>
          <p:grpSpPr bwMode="auto">
            <a:xfrm>
              <a:off x="2832" y="1584"/>
              <a:ext cx="432" cy="1344"/>
              <a:chOff x="1392" y="1488"/>
              <a:chExt cx="384" cy="1008"/>
            </a:xfrm>
          </p:grpSpPr>
          <p:sp>
            <p:nvSpPr>
              <p:cNvPr id="86" name="Line 91"/>
              <p:cNvSpPr>
                <a:spLocks noChangeShapeType="1"/>
              </p:cNvSpPr>
              <p:nvPr/>
            </p:nvSpPr>
            <p:spPr bwMode="auto">
              <a:xfrm>
                <a:off x="1392" y="1488"/>
                <a:ext cx="0" cy="1008"/>
              </a:xfrm>
              <a:prstGeom prst="line">
                <a:avLst/>
              </a:prstGeom>
              <a:noFill/>
              <a:ln w="9525">
                <a:solidFill>
                  <a:schemeClr val="tx1"/>
                </a:solidFill>
                <a:round/>
                <a:headEnd/>
                <a:tailEnd/>
              </a:ln>
            </p:spPr>
            <p:txBody>
              <a:bodyPr wrap="none" anchor="ctr"/>
              <a:lstStyle/>
              <a:p>
                <a:endParaRPr lang="zh-CN" altLang="en-US"/>
              </a:p>
            </p:txBody>
          </p:sp>
          <p:sp>
            <p:nvSpPr>
              <p:cNvPr id="87" name="Line 92"/>
              <p:cNvSpPr>
                <a:spLocks noChangeShapeType="1"/>
              </p:cNvSpPr>
              <p:nvPr/>
            </p:nvSpPr>
            <p:spPr bwMode="auto">
              <a:xfrm>
                <a:off x="1776" y="1488"/>
                <a:ext cx="0" cy="1008"/>
              </a:xfrm>
              <a:prstGeom prst="line">
                <a:avLst/>
              </a:prstGeom>
              <a:noFill/>
              <a:ln w="9525">
                <a:solidFill>
                  <a:schemeClr val="tx1"/>
                </a:solidFill>
                <a:round/>
                <a:headEnd/>
                <a:tailEnd/>
              </a:ln>
            </p:spPr>
            <p:txBody>
              <a:bodyPr wrap="none" anchor="ctr"/>
              <a:lstStyle/>
              <a:p>
                <a:endParaRPr lang="zh-CN" altLang="en-US"/>
              </a:p>
            </p:txBody>
          </p:sp>
          <p:sp>
            <p:nvSpPr>
              <p:cNvPr id="88" name="Line 93"/>
              <p:cNvSpPr>
                <a:spLocks noChangeShapeType="1"/>
              </p:cNvSpPr>
              <p:nvPr/>
            </p:nvSpPr>
            <p:spPr bwMode="auto">
              <a:xfrm>
                <a:off x="1392" y="2496"/>
                <a:ext cx="384" cy="0"/>
              </a:xfrm>
              <a:prstGeom prst="line">
                <a:avLst/>
              </a:prstGeom>
              <a:noFill/>
              <a:ln w="9525">
                <a:solidFill>
                  <a:schemeClr val="tx1"/>
                </a:solidFill>
                <a:round/>
                <a:headEnd/>
                <a:tailEnd/>
              </a:ln>
            </p:spPr>
            <p:txBody>
              <a:bodyPr wrap="none" anchor="ctr"/>
              <a:lstStyle/>
              <a:p>
                <a:endParaRPr lang="zh-CN" altLang="en-US"/>
              </a:p>
            </p:txBody>
          </p:sp>
        </p:grpSp>
        <p:grpSp>
          <p:nvGrpSpPr>
            <p:cNvPr id="78" name="Group 94"/>
            <p:cNvGrpSpPr>
              <a:grpSpLocks/>
            </p:cNvGrpSpPr>
            <p:nvPr/>
          </p:nvGrpSpPr>
          <p:grpSpPr bwMode="auto">
            <a:xfrm>
              <a:off x="2220" y="1968"/>
              <a:ext cx="564" cy="288"/>
              <a:chOff x="540" y="1728"/>
              <a:chExt cx="564" cy="288"/>
            </a:xfrm>
          </p:grpSpPr>
          <p:sp>
            <p:nvSpPr>
              <p:cNvPr id="84" name="Text Box 95"/>
              <p:cNvSpPr txBox="1">
                <a:spLocks noChangeArrowheads="1"/>
              </p:cNvSpPr>
              <p:nvPr/>
            </p:nvSpPr>
            <p:spPr bwMode="auto">
              <a:xfrm>
                <a:off x="540" y="1728"/>
                <a:ext cx="361"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top</a:t>
                </a:r>
              </a:p>
            </p:txBody>
          </p:sp>
          <p:sp>
            <p:nvSpPr>
              <p:cNvPr id="85" name="Line 96"/>
              <p:cNvSpPr>
                <a:spLocks noChangeShapeType="1"/>
              </p:cNvSpPr>
              <p:nvPr/>
            </p:nvSpPr>
            <p:spPr bwMode="auto">
              <a:xfrm>
                <a:off x="864" y="1920"/>
                <a:ext cx="240"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79" name="Text Box 97"/>
            <p:cNvSpPr txBox="1">
              <a:spLocks noChangeArrowheads="1"/>
            </p:cNvSpPr>
            <p:nvPr/>
          </p:nvSpPr>
          <p:spPr bwMode="auto">
            <a:xfrm>
              <a:off x="2887" y="2352"/>
              <a:ext cx="308"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a:t>
              </a:r>
            </a:p>
          </p:txBody>
        </p:sp>
        <p:sp>
          <p:nvSpPr>
            <p:cNvPr id="80" name="Line 98"/>
            <p:cNvSpPr>
              <a:spLocks noChangeShapeType="1"/>
            </p:cNvSpPr>
            <p:nvPr/>
          </p:nvSpPr>
          <p:spPr bwMode="auto">
            <a:xfrm>
              <a:off x="2832" y="1728"/>
              <a:ext cx="432" cy="0"/>
            </a:xfrm>
            <a:prstGeom prst="line">
              <a:avLst/>
            </a:prstGeom>
            <a:noFill/>
            <a:ln w="9525">
              <a:solidFill>
                <a:schemeClr val="tx1"/>
              </a:solidFill>
              <a:round/>
              <a:headEnd/>
              <a:tailEnd/>
            </a:ln>
          </p:spPr>
          <p:txBody>
            <a:bodyPr wrap="none" anchor="ctr"/>
            <a:lstStyle/>
            <a:p>
              <a:endParaRPr lang="zh-CN" altLang="en-US"/>
            </a:p>
          </p:txBody>
        </p:sp>
        <p:sp>
          <p:nvSpPr>
            <p:cNvPr id="81" name="Line 99"/>
            <p:cNvSpPr>
              <a:spLocks noChangeShapeType="1"/>
            </p:cNvSpPr>
            <p:nvPr/>
          </p:nvSpPr>
          <p:spPr bwMode="auto">
            <a:xfrm>
              <a:off x="2832" y="2016"/>
              <a:ext cx="432" cy="0"/>
            </a:xfrm>
            <a:prstGeom prst="line">
              <a:avLst/>
            </a:prstGeom>
            <a:noFill/>
            <a:ln w="9525">
              <a:solidFill>
                <a:schemeClr val="tx1"/>
              </a:solidFill>
              <a:round/>
              <a:headEnd/>
              <a:tailEnd/>
            </a:ln>
          </p:spPr>
          <p:txBody>
            <a:bodyPr wrap="none" anchor="ctr"/>
            <a:lstStyle/>
            <a:p>
              <a:endParaRPr lang="zh-CN" altLang="en-US"/>
            </a:p>
          </p:txBody>
        </p:sp>
        <p:sp>
          <p:nvSpPr>
            <p:cNvPr id="82" name="Line 100"/>
            <p:cNvSpPr>
              <a:spLocks noChangeShapeType="1"/>
            </p:cNvSpPr>
            <p:nvPr/>
          </p:nvSpPr>
          <p:spPr bwMode="auto">
            <a:xfrm>
              <a:off x="2832" y="2304"/>
              <a:ext cx="432" cy="0"/>
            </a:xfrm>
            <a:prstGeom prst="line">
              <a:avLst/>
            </a:prstGeom>
            <a:noFill/>
            <a:ln w="9525">
              <a:solidFill>
                <a:schemeClr val="tx1"/>
              </a:solidFill>
              <a:round/>
              <a:headEnd/>
              <a:tailEnd/>
            </a:ln>
          </p:spPr>
          <p:txBody>
            <a:bodyPr wrap="none" anchor="ctr"/>
            <a:lstStyle/>
            <a:p>
              <a:endParaRPr lang="zh-CN" altLang="en-US"/>
            </a:p>
          </p:txBody>
        </p:sp>
        <p:sp>
          <p:nvSpPr>
            <p:cNvPr id="83" name="Text Box 101"/>
            <p:cNvSpPr txBox="1">
              <a:spLocks noChangeArrowheads="1"/>
            </p:cNvSpPr>
            <p:nvPr/>
          </p:nvSpPr>
          <p:spPr bwMode="auto">
            <a:xfrm>
              <a:off x="2906" y="2016"/>
              <a:ext cx="255"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wipe(left)">
                                      <p:cBhvr>
                                        <p:cTn id="7" dur="500"/>
                                        <p:tgtEl>
                                          <p:spTgt spid="299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down)">
                                      <p:cBhvr>
                                        <p:cTn id="1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99025">
                                            <p:txEl>
                                              <p:pRg st="0" end="0"/>
                                            </p:txEl>
                                          </p:spTgt>
                                        </p:tgtEl>
                                        <p:attrNameLst>
                                          <p:attrName>style.visibility</p:attrName>
                                        </p:attrNameLst>
                                      </p:cBhvr>
                                      <p:to>
                                        <p:strVal val="visible"/>
                                      </p:to>
                                    </p:set>
                                    <p:animEffect transition="in" filter="wipe(left)">
                                      <p:cBhvr>
                                        <p:cTn id="29" dur="500"/>
                                        <p:tgtEl>
                                          <p:spTgt spid="29902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99034"/>
                                        </p:tgtEl>
                                        <p:attrNameLst>
                                          <p:attrName>style.visibility</p:attrName>
                                        </p:attrNameLst>
                                      </p:cBhvr>
                                      <p:to>
                                        <p:strVal val="visible"/>
                                      </p:to>
                                    </p:set>
                                    <p:animEffect transition="in" filter="wipe(down)">
                                      <p:cBhvr>
                                        <p:cTn id="34" dur="500"/>
                                        <p:tgtEl>
                                          <p:spTgt spid="299034"/>
                                        </p:tgtEl>
                                      </p:cBhvr>
                                    </p:animEffect>
                                  </p:childTnLst>
                                </p:cTn>
                              </p:par>
                              <p:par>
                                <p:cTn id="35" presetID="22" presetClass="entr" presetSubtype="4" fill="hold" nodeType="withEffect">
                                  <p:stCondLst>
                                    <p:cond delay="0"/>
                                  </p:stCondLst>
                                  <p:childTnLst>
                                    <p:set>
                                      <p:cBhvr>
                                        <p:cTn id="36" dur="1" fill="hold">
                                          <p:stCondLst>
                                            <p:cond delay="0"/>
                                          </p:stCondLst>
                                        </p:cTn>
                                        <p:tgtEl>
                                          <p:spTgt spid="299030"/>
                                        </p:tgtEl>
                                        <p:attrNameLst>
                                          <p:attrName>style.visibility</p:attrName>
                                        </p:attrNameLst>
                                      </p:cBhvr>
                                      <p:to>
                                        <p:strVal val="visible"/>
                                      </p:to>
                                    </p:set>
                                    <p:animEffect transition="in" filter="wipe(down)">
                                      <p:cBhvr>
                                        <p:cTn id="37" dur="500"/>
                                        <p:tgtEl>
                                          <p:spTgt spid="29903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990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299048"/>
                                        </p:tgtEl>
                                        <p:attrNameLst>
                                          <p:attrName>style.visibility</p:attrName>
                                        </p:attrNameLst>
                                      </p:cBhvr>
                                      <p:to>
                                        <p:strVal val="visible"/>
                                      </p:to>
                                    </p:set>
                                    <p:anim calcmode="lin" valueType="num">
                                      <p:cBhvr additive="base">
                                        <p:cTn id="46" dur="500" fill="hold"/>
                                        <p:tgtEl>
                                          <p:spTgt spid="299048"/>
                                        </p:tgtEl>
                                        <p:attrNameLst>
                                          <p:attrName>ppt_x</p:attrName>
                                        </p:attrNameLst>
                                      </p:cBhvr>
                                      <p:tavLst>
                                        <p:tav tm="0">
                                          <p:val>
                                            <p:strVal val="#ppt_x"/>
                                          </p:val>
                                        </p:tav>
                                        <p:tav tm="100000">
                                          <p:val>
                                            <p:strVal val="#ppt_x"/>
                                          </p:val>
                                        </p:tav>
                                      </p:tavLst>
                                    </p:anim>
                                    <p:anim calcmode="lin" valueType="num">
                                      <p:cBhvr additive="base">
                                        <p:cTn id="47" dur="500" fill="hold"/>
                                        <p:tgtEl>
                                          <p:spTgt spid="299048"/>
                                        </p:tgtEl>
                                        <p:attrNameLst>
                                          <p:attrName>ppt_y</p:attrName>
                                        </p:attrNameLst>
                                      </p:cBhvr>
                                      <p:tavLst>
                                        <p:tav tm="0">
                                          <p:val>
                                            <p:strVal val="0-#ppt_h/2"/>
                                          </p:val>
                                        </p:tav>
                                        <p:tav tm="100000">
                                          <p:val>
                                            <p:strVal val="#ppt_y"/>
                                          </p:val>
                                        </p:tav>
                                      </p:tavLst>
                                    </p:anim>
                                  </p:childTnLst>
                                </p:cTn>
                              </p:par>
                              <p:par>
                                <p:cTn id="48" presetID="0" presetClass="path" presetSubtype="0" accel="50000" decel="50000" fill="hold" nodeType="withEffect">
                                  <p:stCondLst>
                                    <p:cond delay="0"/>
                                  </p:stCondLst>
                                  <p:childTnLst>
                                    <p:animMotion origin="layout" path="M -1.94444E-6 -1.56069E-6 L -1.94444E-6 -0.06289 " pathEditMode="relative" ptsTypes="AA">
                                      <p:cBhvr>
                                        <p:cTn id="49" dur="1000" fill="hold"/>
                                        <p:tgtEl>
                                          <p:spTgt spid="299030"/>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299049"/>
                                        </p:tgtEl>
                                        <p:attrNameLst>
                                          <p:attrName>style.visibility</p:attrName>
                                        </p:attrNameLst>
                                      </p:cBhvr>
                                      <p:to>
                                        <p:strVal val="visible"/>
                                      </p:to>
                                    </p:set>
                                    <p:anim calcmode="lin" valueType="num">
                                      <p:cBhvr additive="base">
                                        <p:cTn id="54" dur="500" fill="hold"/>
                                        <p:tgtEl>
                                          <p:spTgt spid="299049"/>
                                        </p:tgtEl>
                                        <p:attrNameLst>
                                          <p:attrName>ppt_x</p:attrName>
                                        </p:attrNameLst>
                                      </p:cBhvr>
                                      <p:tavLst>
                                        <p:tav tm="0">
                                          <p:val>
                                            <p:strVal val="#ppt_x"/>
                                          </p:val>
                                        </p:tav>
                                        <p:tav tm="100000">
                                          <p:val>
                                            <p:strVal val="#ppt_x"/>
                                          </p:val>
                                        </p:tav>
                                      </p:tavLst>
                                    </p:anim>
                                    <p:anim calcmode="lin" valueType="num">
                                      <p:cBhvr additive="base">
                                        <p:cTn id="55" dur="500" fill="hold"/>
                                        <p:tgtEl>
                                          <p:spTgt spid="299049"/>
                                        </p:tgtEl>
                                        <p:attrNameLst>
                                          <p:attrName>ppt_y</p:attrName>
                                        </p:attrNameLst>
                                      </p:cBhvr>
                                      <p:tavLst>
                                        <p:tav tm="0">
                                          <p:val>
                                            <p:strVal val="0-#ppt_h/2"/>
                                          </p:val>
                                        </p:tav>
                                        <p:tav tm="100000">
                                          <p:val>
                                            <p:strVal val="#ppt_y"/>
                                          </p:val>
                                        </p:tav>
                                      </p:tavLst>
                                    </p:anim>
                                  </p:childTnLst>
                                </p:cTn>
                              </p:par>
                              <p:par>
                                <p:cTn id="56" presetID="0" presetClass="path" presetSubtype="0" accel="50000" decel="50000" fill="hold" nodeType="withEffect">
                                  <p:stCondLst>
                                    <p:cond delay="0"/>
                                  </p:stCondLst>
                                  <p:childTnLst>
                                    <p:animMotion origin="layout" path="M -1.94444E-6 -0.06289 L -1.94444E-6 -0.11537 " pathEditMode="relative" ptsTypes="AA">
                                      <p:cBhvr>
                                        <p:cTn id="57" dur="1000" fill="hold"/>
                                        <p:tgtEl>
                                          <p:spTgt spid="299030"/>
                                        </p:tgtEl>
                                        <p:attrNameLst>
                                          <p:attrName>ppt_x</p:attrName>
                                          <p:attrName>ppt_y</p:attrName>
                                        </p:attrNameLst>
                                      </p:cBhvr>
                                    </p:animMotion>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299052"/>
                                        </p:tgtEl>
                                        <p:attrNameLst>
                                          <p:attrName>style.visibility</p:attrName>
                                        </p:attrNameLst>
                                      </p:cBhvr>
                                      <p:to>
                                        <p:strVal val="visible"/>
                                      </p:to>
                                    </p:set>
                                    <p:anim calcmode="lin" valueType="num">
                                      <p:cBhvr additive="base">
                                        <p:cTn id="62" dur="500" fill="hold"/>
                                        <p:tgtEl>
                                          <p:spTgt spid="299052"/>
                                        </p:tgtEl>
                                        <p:attrNameLst>
                                          <p:attrName>ppt_x</p:attrName>
                                        </p:attrNameLst>
                                      </p:cBhvr>
                                      <p:tavLst>
                                        <p:tav tm="0">
                                          <p:val>
                                            <p:strVal val="#ppt_x"/>
                                          </p:val>
                                        </p:tav>
                                        <p:tav tm="100000">
                                          <p:val>
                                            <p:strVal val="#ppt_x"/>
                                          </p:val>
                                        </p:tav>
                                      </p:tavLst>
                                    </p:anim>
                                    <p:anim calcmode="lin" valueType="num">
                                      <p:cBhvr additive="base">
                                        <p:cTn id="63" dur="500" fill="hold"/>
                                        <p:tgtEl>
                                          <p:spTgt spid="299052"/>
                                        </p:tgtEl>
                                        <p:attrNameLst>
                                          <p:attrName>ppt_y</p:attrName>
                                        </p:attrNameLst>
                                      </p:cBhvr>
                                      <p:tavLst>
                                        <p:tav tm="0">
                                          <p:val>
                                            <p:strVal val="0-#ppt_h/2"/>
                                          </p:val>
                                        </p:tav>
                                        <p:tav tm="100000">
                                          <p:val>
                                            <p:strVal val="#ppt_y"/>
                                          </p:val>
                                        </p:tav>
                                      </p:tavLst>
                                    </p:anim>
                                  </p:childTnLst>
                                </p:cTn>
                              </p:par>
                            </p:childTnLst>
                          </p:cTn>
                        </p:par>
                        <p:par>
                          <p:cTn id="64" fill="hold">
                            <p:stCondLst>
                              <p:cond delay="500"/>
                            </p:stCondLst>
                            <p:childTnLst>
                              <p:par>
                                <p:cTn id="65" presetID="2" presetClass="entr" presetSubtype="1" fill="hold" grpId="0" nodeType="afterEffect">
                                  <p:stCondLst>
                                    <p:cond delay="0"/>
                                  </p:stCondLst>
                                  <p:childTnLst>
                                    <p:set>
                                      <p:cBhvr>
                                        <p:cTn id="66" dur="1" fill="hold">
                                          <p:stCondLst>
                                            <p:cond delay="0"/>
                                          </p:stCondLst>
                                        </p:cTn>
                                        <p:tgtEl>
                                          <p:spTgt spid="299050"/>
                                        </p:tgtEl>
                                        <p:attrNameLst>
                                          <p:attrName>style.visibility</p:attrName>
                                        </p:attrNameLst>
                                      </p:cBhvr>
                                      <p:to>
                                        <p:strVal val="visible"/>
                                      </p:to>
                                    </p:set>
                                    <p:anim calcmode="lin" valueType="num">
                                      <p:cBhvr additive="base">
                                        <p:cTn id="67" dur="500" fill="hold"/>
                                        <p:tgtEl>
                                          <p:spTgt spid="299050"/>
                                        </p:tgtEl>
                                        <p:attrNameLst>
                                          <p:attrName>ppt_x</p:attrName>
                                        </p:attrNameLst>
                                      </p:cBhvr>
                                      <p:tavLst>
                                        <p:tav tm="0">
                                          <p:val>
                                            <p:strVal val="#ppt_x"/>
                                          </p:val>
                                        </p:tav>
                                        <p:tav tm="100000">
                                          <p:val>
                                            <p:strVal val="#ppt_x"/>
                                          </p:val>
                                        </p:tav>
                                      </p:tavLst>
                                    </p:anim>
                                    <p:anim calcmode="lin" valueType="num">
                                      <p:cBhvr additive="base">
                                        <p:cTn id="68" dur="500" fill="hold"/>
                                        <p:tgtEl>
                                          <p:spTgt spid="299050"/>
                                        </p:tgtEl>
                                        <p:attrNameLst>
                                          <p:attrName>ppt_y</p:attrName>
                                        </p:attrNameLst>
                                      </p:cBhvr>
                                      <p:tavLst>
                                        <p:tav tm="0">
                                          <p:val>
                                            <p:strVal val="0-#ppt_h/2"/>
                                          </p:val>
                                        </p:tav>
                                        <p:tav tm="100000">
                                          <p:val>
                                            <p:strVal val="#ppt_y"/>
                                          </p:val>
                                        </p:tav>
                                      </p:tavLst>
                                    </p:anim>
                                  </p:childTnLst>
                                </p:cTn>
                              </p:par>
                              <p:par>
                                <p:cTn id="69" presetID="0" presetClass="path" presetSubtype="0" accel="50000" decel="50000" fill="hold" nodeType="withEffect">
                                  <p:stCondLst>
                                    <p:cond delay="0"/>
                                  </p:stCondLst>
                                  <p:childTnLst>
                                    <p:animMotion origin="layout" path="M 5.55556E-7 -0.11537 L 5.55556E-7 -0.24115 " pathEditMode="relative" ptsTypes="AA">
                                      <p:cBhvr>
                                        <p:cTn id="70" dur="1000" fill="hold"/>
                                        <p:tgtEl>
                                          <p:spTgt spid="299030"/>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2" presetClass="exit" presetSubtype="9" fill="hold" grpId="1" nodeType="clickEffect">
                                  <p:stCondLst>
                                    <p:cond delay="0"/>
                                  </p:stCondLst>
                                  <p:childTnLst>
                                    <p:anim calcmode="lin" valueType="num">
                                      <p:cBhvr additive="base">
                                        <p:cTn id="74" dur="500"/>
                                        <p:tgtEl>
                                          <p:spTgt spid="299050"/>
                                        </p:tgtEl>
                                        <p:attrNameLst>
                                          <p:attrName>ppt_x</p:attrName>
                                        </p:attrNameLst>
                                      </p:cBhvr>
                                      <p:tavLst>
                                        <p:tav tm="0">
                                          <p:val>
                                            <p:strVal val="ppt_x"/>
                                          </p:val>
                                        </p:tav>
                                        <p:tav tm="100000">
                                          <p:val>
                                            <p:strVal val="0-ppt_w/2"/>
                                          </p:val>
                                        </p:tav>
                                      </p:tavLst>
                                    </p:anim>
                                    <p:anim calcmode="lin" valueType="num">
                                      <p:cBhvr additive="base">
                                        <p:cTn id="75" dur="500"/>
                                        <p:tgtEl>
                                          <p:spTgt spid="299050"/>
                                        </p:tgtEl>
                                        <p:attrNameLst>
                                          <p:attrName>ppt_y</p:attrName>
                                        </p:attrNameLst>
                                      </p:cBhvr>
                                      <p:tavLst>
                                        <p:tav tm="0">
                                          <p:val>
                                            <p:strVal val="ppt_y"/>
                                          </p:val>
                                        </p:tav>
                                        <p:tav tm="100000">
                                          <p:val>
                                            <p:strVal val="0-ppt_h/2"/>
                                          </p:val>
                                        </p:tav>
                                      </p:tavLst>
                                    </p:anim>
                                    <p:set>
                                      <p:cBhvr>
                                        <p:cTn id="76" dur="1" fill="hold">
                                          <p:stCondLst>
                                            <p:cond delay="499"/>
                                          </p:stCondLst>
                                        </p:cTn>
                                        <p:tgtEl>
                                          <p:spTgt spid="299050"/>
                                        </p:tgtEl>
                                        <p:attrNameLst>
                                          <p:attrName>style.visibility</p:attrName>
                                        </p:attrNameLst>
                                      </p:cBhvr>
                                      <p:to>
                                        <p:strVal val="hidden"/>
                                      </p:to>
                                    </p:set>
                                  </p:childTnLst>
                                </p:cTn>
                              </p:par>
                            </p:childTnLst>
                          </p:cTn>
                        </p:par>
                        <p:par>
                          <p:cTn id="77" fill="hold">
                            <p:stCondLst>
                              <p:cond delay="500"/>
                            </p:stCondLst>
                            <p:childTnLst>
                              <p:par>
                                <p:cTn id="78" presetID="2" presetClass="exit" presetSubtype="9" fill="hold" grpId="1" nodeType="afterEffect">
                                  <p:stCondLst>
                                    <p:cond delay="0"/>
                                  </p:stCondLst>
                                  <p:childTnLst>
                                    <p:anim calcmode="lin" valueType="num">
                                      <p:cBhvr additive="base">
                                        <p:cTn id="79" dur="500"/>
                                        <p:tgtEl>
                                          <p:spTgt spid="299052"/>
                                        </p:tgtEl>
                                        <p:attrNameLst>
                                          <p:attrName>ppt_x</p:attrName>
                                        </p:attrNameLst>
                                      </p:cBhvr>
                                      <p:tavLst>
                                        <p:tav tm="0">
                                          <p:val>
                                            <p:strVal val="ppt_x"/>
                                          </p:val>
                                        </p:tav>
                                        <p:tav tm="100000">
                                          <p:val>
                                            <p:strVal val="0-ppt_w/2"/>
                                          </p:val>
                                        </p:tav>
                                      </p:tavLst>
                                    </p:anim>
                                    <p:anim calcmode="lin" valueType="num">
                                      <p:cBhvr additive="base">
                                        <p:cTn id="80" dur="500"/>
                                        <p:tgtEl>
                                          <p:spTgt spid="299052"/>
                                        </p:tgtEl>
                                        <p:attrNameLst>
                                          <p:attrName>ppt_y</p:attrName>
                                        </p:attrNameLst>
                                      </p:cBhvr>
                                      <p:tavLst>
                                        <p:tav tm="0">
                                          <p:val>
                                            <p:strVal val="ppt_y"/>
                                          </p:val>
                                        </p:tav>
                                        <p:tav tm="100000">
                                          <p:val>
                                            <p:strVal val="0-ppt_h/2"/>
                                          </p:val>
                                        </p:tav>
                                      </p:tavLst>
                                    </p:anim>
                                    <p:set>
                                      <p:cBhvr>
                                        <p:cTn id="81" dur="1" fill="hold">
                                          <p:stCondLst>
                                            <p:cond delay="499"/>
                                          </p:stCondLst>
                                        </p:cTn>
                                        <p:tgtEl>
                                          <p:spTgt spid="299052"/>
                                        </p:tgtEl>
                                        <p:attrNameLst>
                                          <p:attrName>style.visibility</p:attrName>
                                        </p:attrNameLst>
                                      </p:cBhvr>
                                      <p:to>
                                        <p:strVal val="hidden"/>
                                      </p:to>
                                    </p:set>
                                  </p:childTnLst>
                                </p:cTn>
                              </p:par>
                            </p:childTnLst>
                          </p:cTn>
                        </p:par>
                        <p:par>
                          <p:cTn id="82" fill="hold">
                            <p:stCondLst>
                              <p:cond delay="1000"/>
                            </p:stCondLst>
                            <p:childTnLst>
                              <p:par>
                                <p:cTn id="83" presetID="2" presetClass="exit" presetSubtype="9" fill="hold" grpId="1" nodeType="afterEffect">
                                  <p:stCondLst>
                                    <p:cond delay="0"/>
                                  </p:stCondLst>
                                  <p:childTnLst>
                                    <p:anim calcmode="lin" valueType="num">
                                      <p:cBhvr additive="base">
                                        <p:cTn id="84" dur="500"/>
                                        <p:tgtEl>
                                          <p:spTgt spid="299049"/>
                                        </p:tgtEl>
                                        <p:attrNameLst>
                                          <p:attrName>ppt_x</p:attrName>
                                        </p:attrNameLst>
                                      </p:cBhvr>
                                      <p:tavLst>
                                        <p:tav tm="0">
                                          <p:val>
                                            <p:strVal val="ppt_x"/>
                                          </p:val>
                                        </p:tav>
                                        <p:tav tm="100000">
                                          <p:val>
                                            <p:strVal val="0-ppt_w/2"/>
                                          </p:val>
                                        </p:tav>
                                      </p:tavLst>
                                    </p:anim>
                                    <p:anim calcmode="lin" valueType="num">
                                      <p:cBhvr additive="base">
                                        <p:cTn id="85" dur="500"/>
                                        <p:tgtEl>
                                          <p:spTgt spid="299049"/>
                                        </p:tgtEl>
                                        <p:attrNameLst>
                                          <p:attrName>ppt_y</p:attrName>
                                        </p:attrNameLst>
                                      </p:cBhvr>
                                      <p:tavLst>
                                        <p:tav tm="0">
                                          <p:val>
                                            <p:strVal val="ppt_y"/>
                                          </p:val>
                                        </p:tav>
                                        <p:tav tm="100000">
                                          <p:val>
                                            <p:strVal val="0-ppt_h/2"/>
                                          </p:val>
                                        </p:tav>
                                      </p:tavLst>
                                    </p:anim>
                                    <p:set>
                                      <p:cBhvr>
                                        <p:cTn id="86" dur="1" fill="hold">
                                          <p:stCondLst>
                                            <p:cond delay="499"/>
                                          </p:stCondLst>
                                        </p:cTn>
                                        <p:tgtEl>
                                          <p:spTgt spid="299049"/>
                                        </p:tgtEl>
                                        <p:attrNameLst>
                                          <p:attrName>style.visibility</p:attrName>
                                        </p:attrNameLst>
                                      </p:cBhvr>
                                      <p:to>
                                        <p:strVal val="hidden"/>
                                      </p:to>
                                    </p:set>
                                  </p:childTnLst>
                                </p:cTn>
                              </p:par>
                            </p:childTnLst>
                          </p:cTn>
                        </p:par>
                        <p:par>
                          <p:cTn id="87" fill="hold">
                            <p:stCondLst>
                              <p:cond delay="1500"/>
                            </p:stCondLst>
                            <p:childTnLst>
                              <p:par>
                                <p:cTn id="88" presetID="2" presetClass="exit" presetSubtype="9" fill="hold" grpId="1" nodeType="afterEffect">
                                  <p:stCondLst>
                                    <p:cond delay="0"/>
                                  </p:stCondLst>
                                  <p:childTnLst>
                                    <p:anim calcmode="lin" valueType="num">
                                      <p:cBhvr additive="base">
                                        <p:cTn id="89" dur="500"/>
                                        <p:tgtEl>
                                          <p:spTgt spid="299048"/>
                                        </p:tgtEl>
                                        <p:attrNameLst>
                                          <p:attrName>ppt_x</p:attrName>
                                        </p:attrNameLst>
                                      </p:cBhvr>
                                      <p:tavLst>
                                        <p:tav tm="0">
                                          <p:val>
                                            <p:strVal val="ppt_x"/>
                                          </p:val>
                                        </p:tav>
                                        <p:tav tm="100000">
                                          <p:val>
                                            <p:strVal val="0-ppt_w/2"/>
                                          </p:val>
                                        </p:tav>
                                      </p:tavLst>
                                    </p:anim>
                                    <p:anim calcmode="lin" valueType="num">
                                      <p:cBhvr additive="base">
                                        <p:cTn id="90" dur="500"/>
                                        <p:tgtEl>
                                          <p:spTgt spid="299048"/>
                                        </p:tgtEl>
                                        <p:attrNameLst>
                                          <p:attrName>ppt_y</p:attrName>
                                        </p:attrNameLst>
                                      </p:cBhvr>
                                      <p:tavLst>
                                        <p:tav tm="0">
                                          <p:val>
                                            <p:strVal val="ppt_y"/>
                                          </p:val>
                                        </p:tav>
                                        <p:tav tm="100000">
                                          <p:val>
                                            <p:strVal val="0-ppt_h/2"/>
                                          </p:val>
                                        </p:tav>
                                      </p:tavLst>
                                    </p:anim>
                                    <p:set>
                                      <p:cBhvr>
                                        <p:cTn id="91" dur="1" fill="hold">
                                          <p:stCondLst>
                                            <p:cond delay="499"/>
                                          </p:stCondLst>
                                        </p:cTn>
                                        <p:tgtEl>
                                          <p:spTgt spid="299048"/>
                                        </p:tgtEl>
                                        <p:attrNameLst>
                                          <p:attrName>style.visibility</p:attrName>
                                        </p:attrNameLst>
                                      </p:cBhvr>
                                      <p:to>
                                        <p:strVal val="hidden"/>
                                      </p:to>
                                    </p:set>
                                  </p:childTnLst>
                                </p:cTn>
                              </p:par>
                            </p:childTnLst>
                          </p:cTn>
                        </p:par>
                        <p:par>
                          <p:cTn id="92" fill="hold">
                            <p:stCondLst>
                              <p:cond delay="2000"/>
                            </p:stCondLst>
                            <p:childTnLst>
                              <p:par>
                                <p:cTn id="93" presetID="2" presetClass="entr" presetSubtype="1" fill="hold" grpId="0" nodeType="afterEffect">
                                  <p:stCondLst>
                                    <p:cond delay="0"/>
                                  </p:stCondLst>
                                  <p:childTnLst>
                                    <p:set>
                                      <p:cBhvr>
                                        <p:cTn id="94" dur="1" fill="hold">
                                          <p:stCondLst>
                                            <p:cond delay="0"/>
                                          </p:stCondLst>
                                        </p:cTn>
                                        <p:tgtEl>
                                          <p:spTgt spid="299053"/>
                                        </p:tgtEl>
                                        <p:attrNameLst>
                                          <p:attrName>style.visibility</p:attrName>
                                        </p:attrNameLst>
                                      </p:cBhvr>
                                      <p:to>
                                        <p:strVal val="visible"/>
                                      </p:to>
                                    </p:set>
                                    <p:anim calcmode="lin" valueType="num">
                                      <p:cBhvr additive="base">
                                        <p:cTn id="95" dur="500" fill="hold"/>
                                        <p:tgtEl>
                                          <p:spTgt spid="299053"/>
                                        </p:tgtEl>
                                        <p:attrNameLst>
                                          <p:attrName>ppt_x</p:attrName>
                                        </p:attrNameLst>
                                      </p:cBhvr>
                                      <p:tavLst>
                                        <p:tav tm="0">
                                          <p:val>
                                            <p:strVal val="#ppt_x"/>
                                          </p:val>
                                        </p:tav>
                                        <p:tav tm="100000">
                                          <p:val>
                                            <p:strVal val="#ppt_x"/>
                                          </p:val>
                                        </p:tav>
                                      </p:tavLst>
                                    </p:anim>
                                    <p:anim calcmode="lin" valueType="num">
                                      <p:cBhvr additive="base">
                                        <p:cTn id="96" dur="500" fill="hold"/>
                                        <p:tgtEl>
                                          <p:spTgt spid="299053"/>
                                        </p:tgtEl>
                                        <p:attrNameLst>
                                          <p:attrName>ppt_y</p:attrName>
                                        </p:attrNameLst>
                                      </p:cBhvr>
                                      <p:tavLst>
                                        <p:tav tm="0">
                                          <p:val>
                                            <p:strVal val="0-#ppt_h/2"/>
                                          </p:val>
                                        </p:tav>
                                        <p:tav tm="100000">
                                          <p:val>
                                            <p:strVal val="#ppt_y"/>
                                          </p:val>
                                        </p:tav>
                                      </p:tavLst>
                                    </p:anim>
                                  </p:childTnLst>
                                </p:cTn>
                              </p:par>
                              <p:par>
                                <p:cTn id="97" presetID="0" presetClass="path" presetSubtype="0" accel="50000" decel="50000" fill="hold" nodeType="withEffect">
                                  <p:stCondLst>
                                    <p:cond delay="0"/>
                                  </p:stCondLst>
                                  <p:childTnLst>
                                    <p:animMotion origin="layout" path="M -3.33333E-6 -0.24115 L -3.33333E-6 -0.04208 " pathEditMode="relative" rAng="0" ptsTypes="AA">
                                      <p:cBhvr>
                                        <p:cTn id="98" dur="1000" fill="hold"/>
                                        <p:tgtEl>
                                          <p:spTgt spid="299030"/>
                                        </p:tgtEl>
                                        <p:attrNameLst>
                                          <p:attrName>ppt_x</p:attrName>
                                          <p:attrName>ppt_y</p:attrName>
                                        </p:attrNameLst>
                                      </p:cBhvr>
                                      <p:rCtr x="0" y="9942"/>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499"/>
                                          </p:stCondLst>
                                        </p:cTn>
                                        <p:tgtEl>
                                          <p:spTgt spid="2990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299054">
                                            <p:txEl>
                                              <p:pRg st="0" end="0"/>
                                            </p:txEl>
                                          </p:spTgt>
                                        </p:tgtEl>
                                        <p:attrNameLst>
                                          <p:attrName>style.visibility</p:attrName>
                                        </p:attrNameLst>
                                      </p:cBhvr>
                                      <p:to>
                                        <p:strVal val="visible"/>
                                      </p:to>
                                    </p:set>
                                    <p:anim calcmode="lin" valueType="num">
                                      <p:cBhvr additive="base">
                                        <p:cTn id="107" dur="500" fill="hold"/>
                                        <p:tgtEl>
                                          <p:spTgt spid="299054">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299054">
                                            <p:txEl>
                                              <p:pRg st="0" end="0"/>
                                            </p:txEl>
                                          </p:spTgt>
                                        </p:tgtEl>
                                        <p:attrNameLst>
                                          <p:attrName>ppt_y</p:attrName>
                                        </p:attrNameLst>
                                      </p:cBhvr>
                                      <p:tavLst>
                                        <p:tav tm="0">
                                          <p:val>
                                            <p:strVal val="0-#ppt_h/2"/>
                                          </p:val>
                                        </p:tav>
                                        <p:tav tm="100000">
                                          <p:val>
                                            <p:strVal val="#ppt_y"/>
                                          </p:val>
                                        </p:tav>
                                      </p:tavLst>
                                    </p:anim>
                                  </p:childTnLst>
                                </p:cTn>
                              </p:par>
                              <p:par>
                                <p:cTn id="109" presetID="0" presetClass="path" presetSubtype="0" accel="50000" decel="50000" fill="hold" nodeType="withEffect">
                                  <p:stCondLst>
                                    <p:cond delay="0"/>
                                  </p:stCondLst>
                                  <p:childTnLst>
                                    <p:animMotion origin="layout" path="M 1.66667E-6 -0.06289 L 1.66667E-6 -0.11515 " pathEditMode="relative" ptsTypes="AA">
                                      <p:cBhvr>
                                        <p:cTn id="110" dur="1000" fill="hold"/>
                                        <p:tgtEl>
                                          <p:spTgt spid="299030"/>
                                        </p:tgtEl>
                                        <p:attrNameLst>
                                          <p:attrName>ppt_x</p:attrName>
                                          <p:attrName>ppt_y</p:attrName>
                                        </p:attrNameLst>
                                      </p:cBhvr>
                                    </p:animMotion>
                                  </p:childTnLst>
                                </p:cTn>
                              </p:par>
                            </p:childTnLst>
                          </p:cTn>
                        </p:par>
                        <p:par>
                          <p:cTn id="111" fill="hold">
                            <p:stCondLst>
                              <p:cond delay="1000"/>
                            </p:stCondLst>
                            <p:childTnLst>
                              <p:par>
                                <p:cTn id="112" presetID="2" presetClass="entr" presetSubtype="1" fill="hold" grpId="0" nodeType="afterEffect">
                                  <p:stCondLst>
                                    <p:cond delay="0"/>
                                  </p:stCondLst>
                                  <p:childTnLst>
                                    <p:set>
                                      <p:cBhvr>
                                        <p:cTn id="113" dur="1" fill="hold">
                                          <p:stCondLst>
                                            <p:cond delay="0"/>
                                          </p:stCondLst>
                                        </p:cTn>
                                        <p:tgtEl>
                                          <p:spTgt spid="299055"/>
                                        </p:tgtEl>
                                        <p:attrNameLst>
                                          <p:attrName>style.visibility</p:attrName>
                                        </p:attrNameLst>
                                      </p:cBhvr>
                                      <p:to>
                                        <p:strVal val="visible"/>
                                      </p:to>
                                    </p:set>
                                    <p:anim calcmode="lin" valueType="num">
                                      <p:cBhvr additive="base">
                                        <p:cTn id="114" dur="500" fill="hold"/>
                                        <p:tgtEl>
                                          <p:spTgt spid="299055"/>
                                        </p:tgtEl>
                                        <p:attrNameLst>
                                          <p:attrName>ppt_x</p:attrName>
                                        </p:attrNameLst>
                                      </p:cBhvr>
                                      <p:tavLst>
                                        <p:tav tm="0">
                                          <p:val>
                                            <p:strVal val="#ppt_x"/>
                                          </p:val>
                                        </p:tav>
                                        <p:tav tm="100000">
                                          <p:val>
                                            <p:strVal val="#ppt_x"/>
                                          </p:val>
                                        </p:tav>
                                      </p:tavLst>
                                    </p:anim>
                                    <p:anim calcmode="lin" valueType="num">
                                      <p:cBhvr additive="base">
                                        <p:cTn id="115" dur="500" fill="hold"/>
                                        <p:tgtEl>
                                          <p:spTgt spid="299055"/>
                                        </p:tgtEl>
                                        <p:attrNameLst>
                                          <p:attrName>ppt_y</p:attrName>
                                        </p:attrNameLst>
                                      </p:cBhvr>
                                      <p:tavLst>
                                        <p:tav tm="0">
                                          <p:val>
                                            <p:strVal val="0-#ppt_h/2"/>
                                          </p:val>
                                        </p:tav>
                                        <p:tav tm="100000">
                                          <p:val>
                                            <p:strVal val="#ppt_y"/>
                                          </p:val>
                                        </p:tav>
                                      </p:tavLst>
                                    </p:anim>
                                  </p:childTnLst>
                                </p:cTn>
                              </p:par>
                              <p:par>
                                <p:cTn id="116" presetID="0" presetClass="path" presetSubtype="0" accel="50000" decel="50000" fill="hold" nodeType="withEffect">
                                  <p:stCondLst>
                                    <p:cond delay="0"/>
                                  </p:stCondLst>
                                  <p:childTnLst>
                                    <p:animMotion origin="layout" path="M 1.66667E-6 -0.11537 L 1.66667E-6 -0.17826 " pathEditMode="relative" ptsTypes="AA">
                                      <p:cBhvr>
                                        <p:cTn id="117" dur="1000" fill="hold"/>
                                        <p:tgtEl>
                                          <p:spTgt spid="299030"/>
                                        </p:tgtEl>
                                        <p:attrNameLst>
                                          <p:attrName>ppt_x</p:attrName>
                                          <p:attrName>ppt_y</p:attrName>
                                        </p:attrNameLst>
                                      </p:cBhvr>
                                    </p:animMotion>
                                  </p:childTnLst>
                                </p:cTn>
                              </p:par>
                            </p:childTnLst>
                          </p:cTn>
                        </p:par>
                        <p:par>
                          <p:cTn id="118" fill="hold">
                            <p:stCondLst>
                              <p:cond delay="2000"/>
                            </p:stCondLst>
                            <p:childTnLst>
                              <p:par>
                                <p:cTn id="119" presetID="2" presetClass="entr" presetSubtype="1" fill="hold" grpId="0" nodeType="afterEffect">
                                  <p:stCondLst>
                                    <p:cond delay="0"/>
                                  </p:stCondLst>
                                  <p:childTnLst>
                                    <p:set>
                                      <p:cBhvr>
                                        <p:cTn id="120" dur="1" fill="hold">
                                          <p:stCondLst>
                                            <p:cond delay="0"/>
                                          </p:stCondLst>
                                        </p:cTn>
                                        <p:tgtEl>
                                          <p:spTgt spid="299056"/>
                                        </p:tgtEl>
                                        <p:attrNameLst>
                                          <p:attrName>style.visibility</p:attrName>
                                        </p:attrNameLst>
                                      </p:cBhvr>
                                      <p:to>
                                        <p:strVal val="visible"/>
                                      </p:to>
                                    </p:set>
                                    <p:anim calcmode="lin" valueType="num">
                                      <p:cBhvr additive="base">
                                        <p:cTn id="121" dur="500" fill="hold"/>
                                        <p:tgtEl>
                                          <p:spTgt spid="299056"/>
                                        </p:tgtEl>
                                        <p:attrNameLst>
                                          <p:attrName>ppt_x</p:attrName>
                                        </p:attrNameLst>
                                      </p:cBhvr>
                                      <p:tavLst>
                                        <p:tav tm="0">
                                          <p:val>
                                            <p:strVal val="#ppt_x"/>
                                          </p:val>
                                        </p:tav>
                                        <p:tav tm="100000">
                                          <p:val>
                                            <p:strVal val="#ppt_x"/>
                                          </p:val>
                                        </p:tav>
                                      </p:tavLst>
                                    </p:anim>
                                    <p:anim calcmode="lin" valueType="num">
                                      <p:cBhvr additive="base">
                                        <p:cTn id="122" dur="500" fill="hold"/>
                                        <p:tgtEl>
                                          <p:spTgt spid="299056"/>
                                        </p:tgtEl>
                                        <p:attrNameLst>
                                          <p:attrName>ppt_y</p:attrName>
                                        </p:attrNameLst>
                                      </p:cBhvr>
                                      <p:tavLst>
                                        <p:tav tm="0">
                                          <p:val>
                                            <p:strVal val="0-#ppt_h/2"/>
                                          </p:val>
                                        </p:tav>
                                        <p:tav tm="100000">
                                          <p:val>
                                            <p:strVal val="#ppt_y"/>
                                          </p:val>
                                        </p:tav>
                                      </p:tavLst>
                                    </p:anim>
                                  </p:childTnLst>
                                </p:cTn>
                              </p:par>
                            </p:childTnLst>
                          </p:cTn>
                        </p:par>
                        <p:par>
                          <p:cTn id="123" fill="hold">
                            <p:stCondLst>
                              <p:cond delay="2500"/>
                            </p:stCondLst>
                            <p:childTnLst>
                              <p:par>
                                <p:cTn id="124" presetID="2" presetClass="entr" presetSubtype="1" fill="hold" grpId="0" nodeType="afterEffect">
                                  <p:stCondLst>
                                    <p:cond delay="0"/>
                                  </p:stCondLst>
                                  <p:childTnLst>
                                    <p:set>
                                      <p:cBhvr>
                                        <p:cTn id="125" dur="1" fill="hold">
                                          <p:stCondLst>
                                            <p:cond delay="0"/>
                                          </p:stCondLst>
                                        </p:cTn>
                                        <p:tgtEl>
                                          <p:spTgt spid="299057"/>
                                        </p:tgtEl>
                                        <p:attrNameLst>
                                          <p:attrName>style.visibility</p:attrName>
                                        </p:attrNameLst>
                                      </p:cBhvr>
                                      <p:to>
                                        <p:strVal val="visible"/>
                                      </p:to>
                                    </p:set>
                                    <p:anim calcmode="lin" valueType="num">
                                      <p:cBhvr additive="base">
                                        <p:cTn id="126" dur="500" fill="hold"/>
                                        <p:tgtEl>
                                          <p:spTgt spid="299057"/>
                                        </p:tgtEl>
                                        <p:attrNameLst>
                                          <p:attrName>ppt_x</p:attrName>
                                        </p:attrNameLst>
                                      </p:cBhvr>
                                      <p:tavLst>
                                        <p:tav tm="0">
                                          <p:val>
                                            <p:strVal val="#ppt_x"/>
                                          </p:val>
                                        </p:tav>
                                        <p:tav tm="100000">
                                          <p:val>
                                            <p:strVal val="#ppt_x"/>
                                          </p:val>
                                        </p:tav>
                                      </p:tavLst>
                                    </p:anim>
                                    <p:anim calcmode="lin" valueType="num">
                                      <p:cBhvr additive="base">
                                        <p:cTn id="127" dur="500" fill="hold"/>
                                        <p:tgtEl>
                                          <p:spTgt spid="299057"/>
                                        </p:tgtEl>
                                        <p:attrNameLst>
                                          <p:attrName>ppt_y</p:attrName>
                                        </p:attrNameLst>
                                      </p:cBhvr>
                                      <p:tavLst>
                                        <p:tav tm="0">
                                          <p:val>
                                            <p:strVal val="0-#ppt_h/2"/>
                                          </p:val>
                                        </p:tav>
                                        <p:tav tm="100000">
                                          <p:val>
                                            <p:strVal val="#ppt_y"/>
                                          </p:val>
                                        </p:tav>
                                      </p:tavLst>
                                    </p:anim>
                                  </p:childTnLst>
                                </p:cTn>
                              </p:par>
                              <p:par>
                                <p:cTn id="128" presetID="0" presetClass="path" presetSubtype="0" accel="50000" decel="50000" fill="hold" nodeType="withEffect">
                                  <p:stCondLst>
                                    <p:cond delay="0"/>
                                  </p:stCondLst>
                                  <p:childTnLst>
                                    <p:animMotion origin="layout" path="M 1.66667E-6 -0.17827 L 1.66667E-6 -0.30428 " pathEditMode="relative" ptsTypes="AA">
                                      <p:cBhvr>
                                        <p:cTn id="129" dur="1000" fill="hold"/>
                                        <p:tgtEl>
                                          <p:spTgt spid="299030"/>
                                        </p:tgtEl>
                                        <p:attrNameLst>
                                          <p:attrName>ppt_x</p:attrName>
                                          <p:attrName>ppt_y</p:attrName>
                                        </p:attrNameLst>
                                      </p:cBhvr>
                                    </p:animMotion>
                                  </p:childTnLst>
                                </p:cTn>
                              </p:par>
                            </p:childTnLst>
                          </p:cTn>
                        </p:par>
                      </p:childTnLst>
                    </p:cTn>
                  </p:par>
                  <p:par>
                    <p:cTn id="130" fill="hold">
                      <p:stCondLst>
                        <p:cond delay="indefinite"/>
                      </p:stCondLst>
                      <p:childTnLst>
                        <p:par>
                          <p:cTn id="131" fill="hold">
                            <p:stCondLst>
                              <p:cond delay="0"/>
                            </p:stCondLst>
                            <p:childTnLst>
                              <p:par>
                                <p:cTn id="132" presetID="2" presetClass="exit" presetSubtype="9" fill="hold" grpId="1" nodeType="clickEffect">
                                  <p:stCondLst>
                                    <p:cond delay="0"/>
                                  </p:stCondLst>
                                  <p:childTnLst>
                                    <p:anim calcmode="lin" valueType="num">
                                      <p:cBhvr additive="base">
                                        <p:cTn id="133" dur="500"/>
                                        <p:tgtEl>
                                          <p:spTgt spid="299057"/>
                                        </p:tgtEl>
                                        <p:attrNameLst>
                                          <p:attrName>ppt_x</p:attrName>
                                        </p:attrNameLst>
                                      </p:cBhvr>
                                      <p:tavLst>
                                        <p:tav tm="0">
                                          <p:val>
                                            <p:strVal val="ppt_x"/>
                                          </p:val>
                                        </p:tav>
                                        <p:tav tm="100000">
                                          <p:val>
                                            <p:strVal val="0-ppt_w/2"/>
                                          </p:val>
                                        </p:tav>
                                      </p:tavLst>
                                    </p:anim>
                                    <p:anim calcmode="lin" valueType="num">
                                      <p:cBhvr additive="base">
                                        <p:cTn id="134" dur="500"/>
                                        <p:tgtEl>
                                          <p:spTgt spid="299057"/>
                                        </p:tgtEl>
                                        <p:attrNameLst>
                                          <p:attrName>ppt_y</p:attrName>
                                        </p:attrNameLst>
                                      </p:cBhvr>
                                      <p:tavLst>
                                        <p:tav tm="0">
                                          <p:val>
                                            <p:strVal val="ppt_y"/>
                                          </p:val>
                                        </p:tav>
                                        <p:tav tm="100000">
                                          <p:val>
                                            <p:strVal val="0-ppt_h/2"/>
                                          </p:val>
                                        </p:tav>
                                      </p:tavLst>
                                    </p:anim>
                                    <p:set>
                                      <p:cBhvr>
                                        <p:cTn id="135" dur="1" fill="hold">
                                          <p:stCondLst>
                                            <p:cond delay="499"/>
                                          </p:stCondLst>
                                        </p:cTn>
                                        <p:tgtEl>
                                          <p:spTgt spid="299057"/>
                                        </p:tgtEl>
                                        <p:attrNameLst>
                                          <p:attrName>style.visibility</p:attrName>
                                        </p:attrNameLst>
                                      </p:cBhvr>
                                      <p:to>
                                        <p:strVal val="hidden"/>
                                      </p:to>
                                    </p:set>
                                  </p:childTnLst>
                                </p:cTn>
                              </p:par>
                            </p:childTnLst>
                          </p:cTn>
                        </p:par>
                        <p:par>
                          <p:cTn id="136" fill="hold">
                            <p:stCondLst>
                              <p:cond delay="500"/>
                            </p:stCondLst>
                            <p:childTnLst>
                              <p:par>
                                <p:cTn id="137" presetID="2" presetClass="exit" presetSubtype="9" fill="hold" grpId="1" nodeType="afterEffect">
                                  <p:stCondLst>
                                    <p:cond delay="0"/>
                                  </p:stCondLst>
                                  <p:childTnLst>
                                    <p:anim calcmode="lin" valueType="num">
                                      <p:cBhvr additive="base">
                                        <p:cTn id="138" dur="500"/>
                                        <p:tgtEl>
                                          <p:spTgt spid="299056"/>
                                        </p:tgtEl>
                                        <p:attrNameLst>
                                          <p:attrName>ppt_x</p:attrName>
                                        </p:attrNameLst>
                                      </p:cBhvr>
                                      <p:tavLst>
                                        <p:tav tm="0">
                                          <p:val>
                                            <p:strVal val="ppt_x"/>
                                          </p:val>
                                        </p:tav>
                                        <p:tav tm="100000">
                                          <p:val>
                                            <p:strVal val="0-ppt_w/2"/>
                                          </p:val>
                                        </p:tav>
                                      </p:tavLst>
                                    </p:anim>
                                    <p:anim calcmode="lin" valueType="num">
                                      <p:cBhvr additive="base">
                                        <p:cTn id="139" dur="500"/>
                                        <p:tgtEl>
                                          <p:spTgt spid="299056"/>
                                        </p:tgtEl>
                                        <p:attrNameLst>
                                          <p:attrName>ppt_y</p:attrName>
                                        </p:attrNameLst>
                                      </p:cBhvr>
                                      <p:tavLst>
                                        <p:tav tm="0">
                                          <p:val>
                                            <p:strVal val="ppt_y"/>
                                          </p:val>
                                        </p:tav>
                                        <p:tav tm="100000">
                                          <p:val>
                                            <p:strVal val="0-ppt_h/2"/>
                                          </p:val>
                                        </p:tav>
                                      </p:tavLst>
                                    </p:anim>
                                    <p:set>
                                      <p:cBhvr>
                                        <p:cTn id="140" dur="1" fill="hold">
                                          <p:stCondLst>
                                            <p:cond delay="499"/>
                                          </p:stCondLst>
                                        </p:cTn>
                                        <p:tgtEl>
                                          <p:spTgt spid="299056"/>
                                        </p:tgtEl>
                                        <p:attrNameLst>
                                          <p:attrName>style.visibility</p:attrName>
                                        </p:attrNameLst>
                                      </p:cBhvr>
                                      <p:to>
                                        <p:strVal val="hidden"/>
                                      </p:to>
                                    </p:set>
                                  </p:childTnLst>
                                </p:cTn>
                              </p:par>
                            </p:childTnLst>
                          </p:cTn>
                        </p:par>
                        <p:par>
                          <p:cTn id="141" fill="hold">
                            <p:stCondLst>
                              <p:cond delay="1000"/>
                            </p:stCondLst>
                            <p:childTnLst>
                              <p:par>
                                <p:cTn id="142" presetID="2" presetClass="exit" presetSubtype="9" fill="hold" grpId="1" nodeType="afterEffect">
                                  <p:stCondLst>
                                    <p:cond delay="0"/>
                                  </p:stCondLst>
                                  <p:childTnLst>
                                    <p:anim calcmode="lin" valueType="num">
                                      <p:cBhvr additive="base">
                                        <p:cTn id="143" dur="500"/>
                                        <p:tgtEl>
                                          <p:spTgt spid="299055"/>
                                        </p:tgtEl>
                                        <p:attrNameLst>
                                          <p:attrName>ppt_x</p:attrName>
                                        </p:attrNameLst>
                                      </p:cBhvr>
                                      <p:tavLst>
                                        <p:tav tm="0">
                                          <p:val>
                                            <p:strVal val="ppt_x"/>
                                          </p:val>
                                        </p:tav>
                                        <p:tav tm="100000">
                                          <p:val>
                                            <p:strVal val="0-ppt_w/2"/>
                                          </p:val>
                                        </p:tav>
                                      </p:tavLst>
                                    </p:anim>
                                    <p:anim calcmode="lin" valueType="num">
                                      <p:cBhvr additive="base">
                                        <p:cTn id="144" dur="500"/>
                                        <p:tgtEl>
                                          <p:spTgt spid="299055"/>
                                        </p:tgtEl>
                                        <p:attrNameLst>
                                          <p:attrName>ppt_y</p:attrName>
                                        </p:attrNameLst>
                                      </p:cBhvr>
                                      <p:tavLst>
                                        <p:tav tm="0">
                                          <p:val>
                                            <p:strVal val="ppt_y"/>
                                          </p:val>
                                        </p:tav>
                                        <p:tav tm="100000">
                                          <p:val>
                                            <p:strVal val="0-ppt_h/2"/>
                                          </p:val>
                                        </p:tav>
                                      </p:tavLst>
                                    </p:anim>
                                    <p:set>
                                      <p:cBhvr>
                                        <p:cTn id="145" dur="1" fill="hold">
                                          <p:stCondLst>
                                            <p:cond delay="499"/>
                                          </p:stCondLst>
                                        </p:cTn>
                                        <p:tgtEl>
                                          <p:spTgt spid="299055"/>
                                        </p:tgtEl>
                                        <p:attrNameLst>
                                          <p:attrName>style.visibility</p:attrName>
                                        </p:attrNameLst>
                                      </p:cBhvr>
                                      <p:to>
                                        <p:strVal val="hidden"/>
                                      </p:to>
                                    </p:set>
                                  </p:childTnLst>
                                </p:cTn>
                              </p:par>
                            </p:childTnLst>
                          </p:cTn>
                        </p:par>
                        <p:par>
                          <p:cTn id="146" fill="hold">
                            <p:stCondLst>
                              <p:cond delay="1500"/>
                            </p:stCondLst>
                            <p:childTnLst>
                              <p:par>
                                <p:cTn id="147" presetID="2" presetClass="exit" presetSubtype="9" fill="hold" nodeType="afterEffect">
                                  <p:stCondLst>
                                    <p:cond delay="0"/>
                                  </p:stCondLst>
                                  <p:childTnLst>
                                    <p:anim calcmode="lin" valueType="num">
                                      <p:cBhvr additive="base">
                                        <p:cTn id="148" dur="500"/>
                                        <p:tgtEl>
                                          <p:spTgt spid="299054">
                                            <p:txEl>
                                              <p:pRg st="0" end="0"/>
                                            </p:txEl>
                                          </p:spTgt>
                                        </p:tgtEl>
                                        <p:attrNameLst>
                                          <p:attrName>ppt_x</p:attrName>
                                        </p:attrNameLst>
                                      </p:cBhvr>
                                      <p:tavLst>
                                        <p:tav tm="0">
                                          <p:val>
                                            <p:strVal val="ppt_x"/>
                                          </p:val>
                                        </p:tav>
                                        <p:tav tm="100000">
                                          <p:val>
                                            <p:strVal val="0-ppt_w/2"/>
                                          </p:val>
                                        </p:tav>
                                      </p:tavLst>
                                    </p:anim>
                                    <p:anim calcmode="lin" valueType="num">
                                      <p:cBhvr additive="base">
                                        <p:cTn id="149" dur="500"/>
                                        <p:tgtEl>
                                          <p:spTgt spid="299054">
                                            <p:txEl>
                                              <p:pRg st="0" end="0"/>
                                            </p:txEl>
                                          </p:spTgt>
                                        </p:tgtEl>
                                        <p:attrNameLst>
                                          <p:attrName>ppt_y</p:attrName>
                                        </p:attrNameLst>
                                      </p:cBhvr>
                                      <p:tavLst>
                                        <p:tav tm="0">
                                          <p:val>
                                            <p:strVal val="ppt_y"/>
                                          </p:val>
                                        </p:tav>
                                        <p:tav tm="100000">
                                          <p:val>
                                            <p:strVal val="0-ppt_h/2"/>
                                          </p:val>
                                        </p:tav>
                                      </p:tavLst>
                                    </p:anim>
                                    <p:set>
                                      <p:cBhvr>
                                        <p:cTn id="150" dur="1" fill="hold">
                                          <p:stCondLst>
                                            <p:cond delay="499"/>
                                          </p:stCondLst>
                                        </p:cTn>
                                        <p:tgtEl>
                                          <p:spTgt spid="299054">
                                            <p:txEl>
                                              <p:pRg st="0" end="0"/>
                                            </p:txEl>
                                          </p:spTgt>
                                        </p:tgtEl>
                                        <p:attrNameLst>
                                          <p:attrName>style.visibility</p:attrName>
                                        </p:attrNameLst>
                                      </p:cBhvr>
                                      <p:to>
                                        <p:strVal val="hidden"/>
                                      </p:to>
                                    </p:set>
                                  </p:childTnLst>
                                </p:cTn>
                              </p:par>
                              <p:par>
                                <p:cTn id="151" presetID="0" presetClass="path" presetSubtype="0" accel="50000" decel="50000" fill="hold" nodeType="withEffect">
                                  <p:stCondLst>
                                    <p:cond delay="0"/>
                                  </p:stCondLst>
                                  <p:childTnLst>
                                    <p:animMotion origin="layout" path="M 1.66667E-6 -0.30427 L 1.66667E-6 -0.05271 " pathEditMode="relative" ptsTypes="AA">
                                      <p:cBhvr>
                                        <p:cTn id="152" dur="2000" fill="hold"/>
                                        <p:tgtEl>
                                          <p:spTgt spid="299030"/>
                                        </p:tgtEl>
                                        <p:attrNameLst>
                                          <p:attrName>ppt_x</p:attrName>
                                          <p:attrName>ppt_y</p:attrName>
                                        </p:attrNameLst>
                                      </p:cBhvr>
                                    </p:animMotion>
                                  </p:childTnLst>
                                </p:cTn>
                              </p:par>
                            </p:childTnLst>
                          </p:cTn>
                        </p:par>
                      </p:childTnLst>
                    </p:cTn>
                  </p:par>
                  <p:par>
                    <p:cTn id="153" fill="hold">
                      <p:stCondLst>
                        <p:cond delay="indefinite"/>
                      </p:stCondLst>
                      <p:childTnLst>
                        <p:par>
                          <p:cTn id="154" fill="hold">
                            <p:stCondLst>
                              <p:cond delay="0"/>
                            </p:stCondLst>
                            <p:childTnLst>
                              <p:par>
                                <p:cTn id="155" presetID="2" presetClass="entr" presetSubtype="1" fill="hold" grpId="0" nodeType="clickEffect">
                                  <p:stCondLst>
                                    <p:cond delay="0"/>
                                  </p:stCondLst>
                                  <p:childTnLst>
                                    <p:set>
                                      <p:cBhvr>
                                        <p:cTn id="156" dur="1" fill="hold">
                                          <p:stCondLst>
                                            <p:cond delay="0"/>
                                          </p:stCondLst>
                                        </p:cTn>
                                        <p:tgtEl>
                                          <p:spTgt spid="299051"/>
                                        </p:tgtEl>
                                        <p:attrNameLst>
                                          <p:attrName>style.visibility</p:attrName>
                                        </p:attrNameLst>
                                      </p:cBhvr>
                                      <p:to>
                                        <p:strVal val="visible"/>
                                      </p:to>
                                    </p:set>
                                    <p:anim calcmode="lin" valueType="num">
                                      <p:cBhvr additive="base">
                                        <p:cTn id="157" dur="500" fill="hold"/>
                                        <p:tgtEl>
                                          <p:spTgt spid="299051"/>
                                        </p:tgtEl>
                                        <p:attrNameLst>
                                          <p:attrName>ppt_x</p:attrName>
                                        </p:attrNameLst>
                                      </p:cBhvr>
                                      <p:tavLst>
                                        <p:tav tm="0">
                                          <p:val>
                                            <p:strVal val="#ppt_x"/>
                                          </p:val>
                                        </p:tav>
                                        <p:tav tm="100000">
                                          <p:val>
                                            <p:strVal val="#ppt_x"/>
                                          </p:val>
                                        </p:tav>
                                      </p:tavLst>
                                    </p:anim>
                                    <p:anim calcmode="lin" valueType="num">
                                      <p:cBhvr additive="base">
                                        <p:cTn id="158" dur="500" fill="hold"/>
                                        <p:tgtEl>
                                          <p:spTgt spid="299051"/>
                                        </p:tgtEl>
                                        <p:attrNameLst>
                                          <p:attrName>ppt_y</p:attrName>
                                        </p:attrNameLst>
                                      </p:cBhvr>
                                      <p:tavLst>
                                        <p:tav tm="0">
                                          <p:val>
                                            <p:strVal val="0-#ppt_h/2"/>
                                          </p:val>
                                        </p:tav>
                                        <p:tav tm="100000">
                                          <p:val>
                                            <p:strVal val="#ppt_y"/>
                                          </p:val>
                                        </p:tav>
                                      </p:tavLst>
                                    </p:anim>
                                  </p:childTnLst>
                                </p:cTn>
                              </p:par>
                              <p:par>
                                <p:cTn id="159" presetID="0" presetClass="path" presetSubtype="0" accel="50000" decel="50000" fill="hold" nodeType="withEffect">
                                  <p:stCondLst>
                                    <p:cond delay="0"/>
                                  </p:stCondLst>
                                  <p:childTnLst>
                                    <p:animMotion origin="layout" path="M -1.94444E-6 -0.06289 L -1.94444E-6 -0.12578 " pathEditMode="relative" ptsTypes="AA">
                                      <p:cBhvr>
                                        <p:cTn id="160" dur="2000" fill="hold"/>
                                        <p:tgtEl>
                                          <p:spTgt spid="29903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P spid="299025" grpId="0" build="p" autoUpdateAnimBg="0"/>
      <p:bldP spid="299026" grpId="0" autoUpdateAnimBg="0"/>
      <p:bldP spid="299048" grpId="0"/>
      <p:bldP spid="299048" grpId="1"/>
      <p:bldP spid="299049" grpId="0"/>
      <p:bldP spid="299049" grpId="1"/>
      <p:bldP spid="299050" grpId="0"/>
      <p:bldP spid="299050" grpId="1"/>
      <p:bldP spid="299051" grpId="0"/>
      <p:bldP spid="299052" grpId="0"/>
      <p:bldP spid="299052" grpId="1"/>
      <p:bldP spid="299053" grpId="0"/>
      <p:bldP spid="299054" grpId="0" build="allAtOnce"/>
      <p:bldP spid="299055" grpId="0"/>
      <p:bldP spid="299055" grpId="1"/>
      <p:bldP spid="299056" grpId="0"/>
      <p:bldP spid="299056" grpId="1"/>
      <p:bldP spid="299057" grpId="0"/>
      <p:bldP spid="299057" grpId="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6CBD048E-AF25-4DE2-9970-1EF6638C1809}" type="slidenum">
              <a:rPr lang="en-US" altLang="zh-CN" sz="1400" b="0" smtClean="0">
                <a:latin typeface="Times New Roman" pitchFamily="18" charset="0"/>
              </a:rPr>
              <a:pPr eaLnBrk="1" hangingPunct="1"/>
              <a:t>79</a:t>
            </a:fld>
            <a:endParaRPr lang="en-US" altLang="zh-CN" sz="1400" b="0" smtClean="0">
              <a:latin typeface="Times New Roman" pitchFamily="18" charset="0"/>
            </a:endParaRPr>
          </a:p>
        </p:txBody>
      </p:sp>
      <p:sp>
        <p:nvSpPr>
          <p:cNvPr id="75779" name="Rectangle 2"/>
          <p:cNvSpPr>
            <a:spLocks noGrp="1" noChangeArrowheads="1"/>
          </p:cNvSpPr>
          <p:nvPr>
            <p:ph type="title"/>
          </p:nvPr>
        </p:nvSpPr>
        <p:spPr/>
        <p:txBody>
          <a:bodyPr/>
          <a:lstStyle/>
          <a:p>
            <a:pPr eaLnBrk="1" hangingPunct="1"/>
            <a:r>
              <a:rPr lang="zh-CN" altLang="en-US" smtClean="0">
                <a:latin typeface="宋体" pitchFamily="2" charset="-122"/>
              </a:rPr>
              <a:t>复制规则的重要作用</a:t>
            </a:r>
          </a:p>
        </p:txBody>
      </p:sp>
      <p:sp>
        <p:nvSpPr>
          <p:cNvPr id="301059" name="Rectangle 3"/>
          <p:cNvSpPr>
            <a:spLocks noGrp="1" noChangeArrowheads="1"/>
          </p:cNvSpPr>
          <p:nvPr>
            <p:ph type="body" idx="1"/>
          </p:nvPr>
        </p:nvSpPr>
        <p:spPr>
          <a:xfrm>
            <a:off x="341313" y="2882106"/>
            <a:ext cx="5716587" cy="3697244"/>
          </a:xfrm>
        </p:spPr>
        <p:txBody>
          <a:bodyPr/>
          <a:lstStyle/>
          <a:p>
            <a:pPr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翻译方案：</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D</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T {</a:t>
            </a:r>
            <a:r>
              <a:rPr lang="en-US" altLang="zh-CN" dirty="0" smtClean="0">
                <a:solidFill>
                  <a:srgbClr val="0000FF"/>
                </a:solidFill>
                <a:latin typeface="Times New Roman" panose="02020603050405020304" pitchFamily="18" charset="0"/>
                <a:cs typeface="Times New Roman" panose="02020603050405020304" pitchFamily="18" charset="0"/>
              </a:rPr>
              <a:t>L.in=</a:t>
            </a:r>
            <a:r>
              <a:rPr lang="en-US" altLang="zh-CN" dirty="0" err="1" smtClean="0">
                <a:solidFill>
                  <a:srgbClr val="0000FF"/>
                </a:solidFill>
                <a:latin typeface="Times New Roman" panose="02020603050405020304" pitchFamily="18" charset="0"/>
                <a:cs typeface="Times New Roman" panose="02020603050405020304" pitchFamily="18" charset="0"/>
              </a:rPr>
              <a:t>T.type</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L</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T</a:t>
            </a:r>
            <a:r>
              <a:rPr lang="en-US" altLang="zh-CN" dirty="0" err="1" smtClean="0">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T.type</a:t>
            </a:r>
            <a:r>
              <a:rPr lang="en-US" altLang="zh-CN" dirty="0" smtClean="0">
                <a:latin typeface="Times New Roman" panose="02020603050405020304" pitchFamily="18" charset="0"/>
                <a:cs typeface="Times New Roman" panose="02020603050405020304" pitchFamily="18" charset="0"/>
              </a:rPr>
              <a:t>=integer}</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T</a:t>
            </a:r>
            <a:r>
              <a:rPr lang="en-US" altLang="zh-CN" dirty="0" err="1" smtClean="0">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real</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T.type</a:t>
            </a:r>
            <a:r>
              <a:rPr lang="en-US" altLang="zh-CN" dirty="0" smtClean="0">
                <a:latin typeface="Times New Roman" panose="02020603050405020304" pitchFamily="18" charset="0"/>
                <a:cs typeface="Times New Roman" panose="02020603050405020304" pitchFamily="18" charset="0"/>
              </a:rPr>
              <a:t>=real}</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L</a:t>
            </a:r>
            <a:r>
              <a:rPr lang="en-US" altLang="zh-CN" baseline="-25000" dirty="0" smtClean="0">
                <a:solidFill>
                  <a:srgbClr val="0000FF"/>
                </a:solidFill>
                <a:latin typeface="Times New Roman" panose="02020603050405020304" pitchFamily="18" charset="0"/>
                <a:cs typeface="Times New Roman" panose="02020603050405020304" pitchFamily="18" charset="0"/>
              </a:rPr>
              <a:t>1</a:t>
            </a:r>
            <a:r>
              <a:rPr lang="en-US" altLang="zh-CN" dirty="0" smtClean="0">
                <a:solidFill>
                  <a:srgbClr val="0000FF"/>
                </a:solidFill>
                <a:latin typeface="Times New Roman" panose="02020603050405020304" pitchFamily="18" charset="0"/>
                <a:cs typeface="Times New Roman" panose="02020603050405020304" pitchFamily="18" charset="0"/>
              </a:rPr>
              <a:t>.in=L.in</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L</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id {</a:t>
            </a:r>
            <a:r>
              <a:rPr lang="en-US" altLang="zh-CN" dirty="0" err="1" smtClean="0">
                <a:latin typeface="Times New Roman" panose="02020603050405020304" pitchFamily="18" charset="0"/>
                <a:cs typeface="Times New Roman" panose="02020603050405020304" pitchFamily="18" charset="0"/>
              </a:rPr>
              <a:t>addtype</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id.entry</a:t>
            </a:r>
            <a:r>
              <a:rPr lang="en-US" altLang="zh-CN" dirty="0" smtClean="0">
                <a:latin typeface="Times New Roman" panose="02020603050405020304" pitchFamily="18" charset="0"/>
                <a:cs typeface="Times New Roman" panose="02020603050405020304" pitchFamily="18" charset="0"/>
              </a:rPr>
              <a:t>, L.in)}</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L</a:t>
            </a:r>
            <a:r>
              <a:rPr lang="en-US" altLang="zh-CN" dirty="0" err="1" smtClean="0">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id</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addtype</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id.entry</a:t>
            </a:r>
            <a:r>
              <a:rPr lang="en-US" altLang="zh-CN" dirty="0" smtClean="0">
                <a:latin typeface="Times New Roman" panose="02020603050405020304" pitchFamily="18" charset="0"/>
                <a:cs typeface="Times New Roman" panose="02020603050405020304" pitchFamily="18" charset="0"/>
              </a:rPr>
              <a:t>, L.in)}</a:t>
            </a:r>
          </a:p>
        </p:txBody>
      </p:sp>
      <p:grpSp>
        <p:nvGrpSpPr>
          <p:cNvPr id="301060" name="Group 4"/>
          <p:cNvGrpSpPr>
            <a:grpSpLocks/>
          </p:cNvGrpSpPr>
          <p:nvPr/>
        </p:nvGrpSpPr>
        <p:grpSpPr bwMode="auto">
          <a:xfrm>
            <a:off x="4495803" y="990600"/>
            <a:ext cx="3557589" cy="3663951"/>
            <a:chOff x="3216" y="1180"/>
            <a:chExt cx="2241" cy="2308"/>
          </a:xfrm>
        </p:grpSpPr>
        <p:sp>
          <p:nvSpPr>
            <p:cNvPr id="75811" name="Text Box 5"/>
            <p:cNvSpPr txBox="1">
              <a:spLocks noChangeArrowheads="1"/>
            </p:cNvSpPr>
            <p:nvPr/>
          </p:nvSpPr>
          <p:spPr bwMode="auto">
            <a:xfrm>
              <a:off x="3938" y="1180"/>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1800">
                  <a:latin typeface="Times New Roman" pitchFamily="18" charset="0"/>
                  <a:ea typeface="宋体" pitchFamily="2" charset="-122"/>
                </a:rPr>
                <a:t>D</a:t>
              </a:r>
            </a:p>
          </p:txBody>
        </p:sp>
        <p:sp>
          <p:nvSpPr>
            <p:cNvPr id="75812" name="Text Box 6"/>
            <p:cNvSpPr txBox="1">
              <a:spLocks noChangeArrowheads="1"/>
            </p:cNvSpPr>
            <p:nvPr/>
          </p:nvSpPr>
          <p:spPr bwMode="auto">
            <a:xfrm>
              <a:off x="3264" y="1708"/>
              <a:ext cx="16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1800">
                  <a:latin typeface="Times New Roman" pitchFamily="18" charset="0"/>
                  <a:ea typeface="宋体" pitchFamily="2" charset="-122"/>
                </a:rPr>
                <a:t>T                                    L</a:t>
              </a:r>
            </a:p>
          </p:txBody>
        </p:sp>
        <p:sp>
          <p:nvSpPr>
            <p:cNvPr id="75813" name="Text Box 7"/>
            <p:cNvSpPr txBox="1">
              <a:spLocks noChangeArrowheads="1"/>
            </p:cNvSpPr>
            <p:nvPr/>
          </p:nvSpPr>
          <p:spPr bwMode="auto">
            <a:xfrm>
              <a:off x="3216" y="2255"/>
              <a:ext cx="224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1800" dirty="0" err="1" smtClean="0">
                  <a:latin typeface="Times New Roman" pitchFamily="18" charset="0"/>
                  <a:ea typeface="宋体" pitchFamily="2" charset="-122"/>
                </a:rPr>
                <a:t>int</a:t>
              </a:r>
              <a:r>
                <a:rPr lang="en-US" altLang="zh-CN" sz="1800" dirty="0" smtClean="0">
                  <a:latin typeface="Times New Roman" pitchFamily="18" charset="0"/>
                  <a:ea typeface="宋体" pitchFamily="2" charset="-122"/>
                </a:rPr>
                <a:t>                        </a:t>
              </a:r>
              <a:r>
                <a:rPr lang="en-US" altLang="zh-CN" sz="1800" dirty="0">
                  <a:latin typeface="Times New Roman" pitchFamily="18" charset="0"/>
                  <a:ea typeface="宋体" pitchFamily="2" charset="-122"/>
                </a:rPr>
                <a:t>L           ,            </a:t>
              </a:r>
              <a:r>
                <a:rPr lang="en-US" altLang="zh-CN" sz="1800" dirty="0" smtClean="0">
                  <a:latin typeface="Times New Roman" pitchFamily="18" charset="0"/>
                  <a:ea typeface="宋体" pitchFamily="2" charset="-122"/>
                </a:rPr>
                <a:t>id</a:t>
              </a:r>
              <a:endParaRPr lang="en-US" altLang="zh-CN" sz="1800" dirty="0">
                <a:latin typeface="Times New Roman" pitchFamily="18" charset="0"/>
                <a:ea typeface="宋体" pitchFamily="2" charset="-122"/>
              </a:endParaRPr>
            </a:p>
          </p:txBody>
        </p:sp>
        <p:sp>
          <p:nvSpPr>
            <p:cNvPr id="75814" name="Text Box 8"/>
            <p:cNvSpPr txBox="1">
              <a:spLocks noChangeArrowheads="1"/>
            </p:cNvSpPr>
            <p:nvPr/>
          </p:nvSpPr>
          <p:spPr bwMode="auto">
            <a:xfrm>
              <a:off x="3828" y="2783"/>
              <a:ext cx="10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1800" dirty="0">
                  <a:latin typeface="Times New Roman" pitchFamily="18" charset="0"/>
                  <a:ea typeface="宋体" pitchFamily="2" charset="-122"/>
                </a:rPr>
                <a:t>L          ,          </a:t>
              </a:r>
              <a:r>
                <a:rPr lang="en-US" altLang="zh-CN" sz="1800" dirty="0" smtClean="0">
                  <a:latin typeface="Times New Roman" pitchFamily="18" charset="0"/>
                  <a:ea typeface="宋体" pitchFamily="2" charset="-122"/>
                </a:rPr>
                <a:t>id</a:t>
              </a:r>
              <a:endParaRPr lang="en-US" altLang="zh-CN" sz="1800" dirty="0">
                <a:latin typeface="Times New Roman" pitchFamily="18" charset="0"/>
                <a:ea typeface="宋体" pitchFamily="2" charset="-122"/>
              </a:endParaRPr>
            </a:p>
          </p:txBody>
        </p:sp>
        <p:sp>
          <p:nvSpPr>
            <p:cNvPr id="75815" name="Text Box 9"/>
            <p:cNvSpPr txBox="1">
              <a:spLocks noChangeArrowheads="1"/>
            </p:cNvSpPr>
            <p:nvPr/>
          </p:nvSpPr>
          <p:spPr bwMode="auto">
            <a:xfrm>
              <a:off x="3831" y="3255"/>
              <a:ext cx="2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1800" dirty="0" smtClean="0">
                  <a:latin typeface="Times New Roman" pitchFamily="18" charset="0"/>
                  <a:ea typeface="宋体" pitchFamily="2" charset="-122"/>
                </a:rPr>
                <a:t>id</a:t>
              </a:r>
              <a:endParaRPr lang="en-US" altLang="zh-CN" sz="1800" dirty="0">
                <a:latin typeface="Times New Roman" pitchFamily="18" charset="0"/>
                <a:ea typeface="宋体" pitchFamily="2" charset="-122"/>
              </a:endParaRPr>
            </a:p>
          </p:txBody>
        </p:sp>
        <p:grpSp>
          <p:nvGrpSpPr>
            <p:cNvPr id="75816" name="Group 10"/>
            <p:cNvGrpSpPr>
              <a:grpSpLocks/>
            </p:cNvGrpSpPr>
            <p:nvPr/>
          </p:nvGrpSpPr>
          <p:grpSpPr bwMode="auto">
            <a:xfrm>
              <a:off x="3456" y="1392"/>
              <a:ext cx="1200" cy="336"/>
              <a:chOff x="3456" y="1392"/>
              <a:chExt cx="1200" cy="336"/>
            </a:xfrm>
          </p:grpSpPr>
          <p:sp>
            <p:nvSpPr>
              <p:cNvPr id="75829" name="Line 11"/>
              <p:cNvSpPr>
                <a:spLocks noChangeShapeType="1"/>
              </p:cNvSpPr>
              <p:nvPr/>
            </p:nvSpPr>
            <p:spPr bwMode="auto">
              <a:xfrm flipH="1">
                <a:off x="3456" y="1392"/>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30" name="Line 12"/>
              <p:cNvSpPr>
                <a:spLocks noChangeShapeType="1"/>
              </p:cNvSpPr>
              <p:nvPr/>
            </p:nvSpPr>
            <p:spPr bwMode="auto">
              <a:xfrm>
                <a:off x="4032" y="1392"/>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817" name="Group 13"/>
            <p:cNvGrpSpPr>
              <a:grpSpLocks/>
            </p:cNvGrpSpPr>
            <p:nvPr/>
          </p:nvGrpSpPr>
          <p:grpSpPr bwMode="auto">
            <a:xfrm>
              <a:off x="4368" y="1920"/>
              <a:ext cx="768" cy="336"/>
              <a:chOff x="4368" y="1920"/>
              <a:chExt cx="768" cy="336"/>
            </a:xfrm>
          </p:grpSpPr>
          <p:grpSp>
            <p:nvGrpSpPr>
              <p:cNvPr id="75825" name="Group 14"/>
              <p:cNvGrpSpPr>
                <a:grpSpLocks/>
              </p:cNvGrpSpPr>
              <p:nvPr/>
            </p:nvGrpSpPr>
            <p:grpSpPr bwMode="auto">
              <a:xfrm>
                <a:off x="4368" y="1920"/>
                <a:ext cx="768" cy="336"/>
                <a:chOff x="3456" y="1392"/>
                <a:chExt cx="1200" cy="336"/>
              </a:xfrm>
            </p:grpSpPr>
            <p:sp>
              <p:nvSpPr>
                <p:cNvPr id="75827" name="Line 15"/>
                <p:cNvSpPr>
                  <a:spLocks noChangeShapeType="1"/>
                </p:cNvSpPr>
                <p:nvPr/>
              </p:nvSpPr>
              <p:spPr bwMode="auto">
                <a:xfrm flipH="1">
                  <a:off x="3456" y="1392"/>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8" name="Line 16"/>
                <p:cNvSpPr>
                  <a:spLocks noChangeShapeType="1"/>
                </p:cNvSpPr>
                <p:nvPr/>
              </p:nvSpPr>
              <p:spPr bwMode="auto">
                <a:xfrm>
                  <a:off x="4032" y="1392"/>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826" name="Line 17"/>
              <p:cNvSpPr>
                <a:spLocks noChangeShapeType="1"/>
              </p:cNvSpPr>
              <p:nvPr/>
            </p:nvSpPr>
            <p:spPr bwMode="auto">
              <a:xfrm>
                <a:off x="4752" y="192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818" name="Group 18"/>
            <p:cNvGrpSpPr>
              <a:grpSpLocks/>
            </p:cNvGrpSpPr>
            <p:nvPr/>
          </p:nvGrpSpPr>
          <p:grpSpPr bwMode="auto">
            <a:xfrm>
              <a:off x="3936" y="2448"/>
              <a:ext cx="768" cy="336"/>
              <a:chOff x="4368" y="1920"/>
              <a:chExt cx="768" cy="336"/>
            </a:xfrm>
          </p:grpSpPr>
          <p:grpSp>
            <p:nvGrpSpPr>
              <p:cNvPr id="75821" name="Group 19"/>
              <p:cNvGrpSpPr>
                <a:grpSpLocks/>
              </p:cNvGrpSpPr>
              <p:nvPr/>
            </p:nvGrpSpPr>
            <p:grpSpPr bwMode="auto">
              <a:xfrm>
                <a:off x="4368" y="1920"/>
                <a:ext cx="768" cy="336"/>
                <a:chOff x="3456" y="1392"/>
                <a:chExt cx="1200" cy="336"/>
              </a:xfrm>
            </p:grpSpPr>
            <p:sp>
              <p:nvSpPr>
                <p:cNvPr id="75823" name="Line 20"/>
                <p:cNvSpPr>
                  <a:spLocks noChangeShapeType="1"/>
                </p:cNvSpPr>
                <p:nvPr/>
              </p:nvSpPr>
              <p:spPr bwMode="auto">
                <a:xfrm flipH="1">
                  <a:off x="3456" y="1392"/>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4" name="Line 21"/>
                <p:cNvSpPr>
                  <a:spLocks noChangeShapeType="1"/>
                </p:cNvSpPr>
                <p:nvPr/>
              </p:nvSpPr>
              <p:spPr bwMode="auto">
                <a:xfrm>
                  <a:off x="4032" y="1392"/>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822" name="Line 22"/>
              <p:cNvSpPr>
                <a:spLocks noChangeShapeType="1"/>
              </p:cNvSpPr>
              <p:nvPr/>
            </p:nvSpPr>
            <p:spPr bwMode="auto">
              <a:xfrm>
                <a:off x="4752" y="192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819" name="Line 23"/>
            <p:cNvSpPr>
              <a:spLocks noChangeShapeType="1"/>
            </p:cNvSpPr>
            <p:nvPr/>
          </p:nvSpPr>
          <p:spPr bwMode="auto">
            <a:xfrm>
              <a:off x="3360" y="192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0" name="Line 24"/>
            <p:cNvSpPr>
              <a:spLocks noChangeShapeType="1"/>
            </p:cNvSpPr>
            <p:nvPr/>
          </p:nvSpPr>
          <p:spPr bwMode="auto">
            <a:xfrm>
              <a:off x="3936"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1081" name="Text Box 25"/>
          <p:cNvSpPr txBox="1">
            <a:spLocks noChangeArrowheads="1"/>
          </p:cNvSpPr>
          <p:nvPr/>
        </p:nvSpPr>
        <p:spPr bwMode="auto">
          <a:xfrm>
            <a:off x="4786313" y="1631950"/>
            <a:ext cx="94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type</a:t>
            </a:r>
          </a:p>
        </p:txBody>
      </p:sp>
      <p:grpSp>
        <p:nvGrpSpPr>
          <p:cNvPr id="301082" name="Group 26"/>
          <p:cNvGrpSpPr>
            <a:grpSpLocks/>
          </p:cNvGrpSpPr>
          <p:nvPr/>
        </p:nvGrpSpPr>
        <p:grpSpPr bwMode="auto">
          <a:xfrm>
            <a:off x="5029200" y="1631950"/>
            <a:ext cx="1852613" cy="609600"/>
            <a:chOff x="3552" y="1584"/>
            <a:chExt cx="1167" cy="384"/>
          </a:xfrm>
        </p:grpSpPr>
        <p:sp>
          <p:nvSpPr>
            <p:cNvPr id="75809" name="Arc 27"/>
            <p:cNvSpPr>
              <a:spLocks/>
            </p:cNvSpPr>
            <p:nvPr/>
          </p:nvSpPr>
          <p:spPr bwMode="auto">
            <a:xfrm>
              <a:off x="3552" y="1584"/>
              <a:ext cx="801" cy="384"/>
            </a:xfrm>
            <a:custGeom>
              <a:avLst/>
              <a:gdLst>
                <a:gd name="T0" fmla="*/ 0 w 37356"/>
                <a:gd name="T1" fmla="*/ 0 h 21600"/>
                <a:gd name="T2" fmla="*/ 0 w 37356"/>
                <a:gd name="T3" fmla="*/ 0 h 21600"/>
                <a:gd name="T4" fmla="*/ 0 w 37356"/>
                <a:gd name="T5" fmla="*/ 0 h 21600"/>
                <a:gd name="T6" fmla="*/ 0 60000 65536"/>
                <a:gd name="T7" fmla="*/ 0 60000 65536"/>
                <a:gd name="T8" fmla="*/ 0 60000 65536"/>
              </a:gdLst>
              <a:ahLst/>
              <a:cxnLst>
                <a:cxn ang="T6">
                  <a:pos x="T0" y="T1"/>
                </a:cxn>
                <a:cxn ang="T7">
                  <a:pos x="T2" y="T3"/>
                </a:cxn>
                <a:cxn ang="T8">
                  <a:pos x="T4" y="T5"/>
                </a:cxn>
              </a:cxnLst>
              <a:rect l="0" t="0" r="r" b="b"/>
              <a:pathLst>
                <a:path w="37356" h="21600" fill="none" extrusionOk="0">
                  <a:moveTo>
                    <a:pt x="-1" y="10410"/>
                  </a:moveTo>
                  <a:cubicBezTo>
                    <a:pt x="3913" y="3948"/>
                    <a:pt x="10920" y="-1"/>
                    <a:pt x="18476" y="0"/>
                  </a:cubicBezTo>
                  <a:cubicBezTo>
                    <a:pt x="26318" y="0"/>
                    <a:pt x="33545" y="4251"/>
                    <a:pt x="37355" y="11106"/>
                  </a:cubicBezTo>
                </a:path>
                <a:path w="37356" h="21600" stroke="0" extrusionOk="0">
                  <a:moveTo>
                    <a:pt x="-1" y="10410"/>
                  </a:moveTo>
                  <a:cubicBezTo>
                    <a:pt x="3913" y="3948"/>
                    <a:pt x="10920" y="-1"/>
                    <a:pt x="18476" y="0"/>
                  </a:cubicBezTo>
                  <a:cubicBezTo>
                    <a:pt x="26318" y="0"/>
                    <a:pt x="33545" y="4251"/>
                    <a:pt x="37355" y="11106"/>
                  </a:cubicBezTo>
                  <a:lnTo>
                    <a:pt x="18476" y="21600"/>
                  </a:lnTo>
                  <a:lnTo>
                    <a:pt x="-1" y="10410"/>
                  </a:lnTo>
                  <a:close/>
                </a:path>
              </a:pathLst>
            </a:custGeom>
            <a:noFill/>
            <a:ln w="2540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0" name="Text Box 28"/>
            <p:cNvSpPr txBox="1">
              <a:spLocks noChangeArrowheads="1"/>
            </p:cNvSpPr>
            <p:nvPr/>
          </p:nvSpPr>
          <p:spPr bwMode="auto">
            <a:xfrm>
              <a:off x="4315" y="1584"/>
              <a:ext cx="4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in</a:t>
              </a:r>
            </a:p>
          </p:txBody>
        </p:sp>
      </p:grpSp>
      <p:grpSp>
        <p:nvGrpSpPr>
          <p:cNvPr id="301085" name="Group 29"/>
          <p:cNvGrpSpPr>
            <a:grpSpLocks/>
          </p:cNvGrpSpPr>
          <p:nvPr/>
        </p:nvGrpSpPr>
        <p:grpSpPr bwMode="auto">
          <a:xfrm>
            <a:off x="5616575" y="2165350"/>
            <a:ext cx="708025" cy="914400"/>
            <a:chOff x="3922" y="1920"/>
            <a:chExt cx="446" cy="576"/>
          </a:xfrm>
        </p:grpSpPr>
        <p:sp>
          <p:nvSpPr>
            <p:cNvPr id="75807" name="Text Box 30"/>
            <p:cNvSpPr txBox="1">
              <a:spLocks noChangeArrowheads="1"/>
            </p:cNvSpPr>
            <p:nvPr/>
          </p:nvSpPr>
          <p:spPr bwMode="auto">
            <a:xfrm>
              <a:off x="3922" y="2131"/>
              <a:ext cx="4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in</a:t>
              </a:r>
            </a:p>
          </p:txBody>
        </p:sp>
        <p:sp>
          <p:nvSpPr>
            <p:cNvPr id="75808" name="Line 31"/>
            <p:cNvSpPr>
              <a:spLocks noChangeShapeType="1"/>
            </p:cNvSpPr>
            <p:nvPr/>
          </p:nvSpPr>
          <p:spPr bwMode="auto">
            <a:xfrm flipH="1">
              <a:off x="4080" y="1920"/>
              <a:ext cx="288" cy="384"/>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1088" name="Group 32"/>
          <p:cNvGrpSpPr>
            <a:grpSpLocks/>
          </p:cNvGrpSpPr>
          <p:nvPr/>
        </p:nvGrpSpPr>
        <p:grpSpPr bwMode="auto">
          <a:xfrm>
            <a:off x="4945063" y="3003550"/>
            <a:ext cx="708025" cy="914400"/>
            <a:chOff x="3922" y="1920"/>
            <a:chExt cx="446" cy="576"/>
          </a:xfrm>
        </p:grpSpPr>
        <p:sp>
          <p:nvSpPr>
            <p:cNvPr id="75805" name="Text Box 33"/>
            <p:cNvSpPr txBox="1">
              <a:spLocks noChangeArrowheads="1"/>
            </p:cNvSpPr>
            <p:nvPr/>
          </p:nvSpPr>
          <p:spPr bwMode="auto">
            <a:xfrm>
              <a:off x="3922" y="2131"/>
              <a:ext cx="4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in</a:t>
              </a:r>
            </a:p>
          </p:txBody>
        </p:sp>
        <p:sp>
          <p:nvSpPr>
            <p:cNvPr id="75806" name="Line 34"/>
            <p:cNvSpPr>
              <a:spLocks noChangeShapeType="1"/>
            </p:cNvSpPr>
            <p:nvPr/>
          </p:nvSpPr>
          <p:spPr bwMode="auto">
            <a:xfrm flipH="1">
              <a:off x="4080" y="1920"/>
              <a:ext cx="288" cy="384"/>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1091" name="Group 35"/>
          <p:cNvGrpSpPr>
            <a:grpSpLocks/>
          </p:cNvGrpSpPr>
          <p:nvPr/>
        </p:nvGrpSpPr>
        <p:grpSpPr bwMode="auto">
          <a:xfrm>
            <a:off x="5181600" y="3338513"/>
            <a:ext cx="1066800" cy="1112837"/>
            <a:chOff x="3264" y="2103"/>
            <a:chExt cx="672" cy="701"/>
          </a:xfrm>
        </p:grpSpPr>
        <p:grpSp>
          <p:nvGrpSpPr>
            <p:cNvPr id="75801" name="Group 36"/>
            <p:cNvGrpSpPr>
              <a:grpSpLocks/>
            </p:cNvGrpSpPr>
            <p:nvPr/>
          </p:nvGrpSpPr>
          <p:grpSpPr bwMode="auto">
            <a:xfrm>
              <a:off x="3264" y="2103"/>
              <a:ext cx="672" cy="510"/>
              <a:chOff x="3648" y="2659"/>
              <a:chExt cx="672" cy="510"/>
            </a:xfrm>
          </p:grpSpPr>
          <p:sp>
            <p:nvSpPr>
              <p:cNvPr id="75803" name="Text Box 37"/>
              <p:cNvSpPr txBox="1">
                <a:spLocks noChangeArrowheads="1"/>
              </p:cNvSpPr>
              <p:nvPr/>
            </p:nvSpPr>
            <p:spPr bwMode="auto">
              <a:xfrm>
                <a:off x="4001" y="2659"/>
                <a:ext cx="31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s</a:t>
                </a:r>
              </a:p>
            </p:txBody>
          </p:sp>
          <p:sp>
            <p:nvSpPr>
              <p:cNvPr id="75804" name="Arc 38"/>
              <p:cNvSpPr>
                <a:spLocks/>
              </p:cNvSpPr>
              <p:nvPr/>
            </p:nvSpPr>
            <p:spPr bwMode="auto">
              <a:xfrm flipH="1">
                <a:off x="3648" y="2976"/>
                <a:ext cx="475" cy="193"/>
              </a:xfrm>
              <a:custGeom>
                <a:avLst/>
                <a:gdLst>
                  <a:gd name="T0" fmla="*/ 0 w 43004"/>
                  <a:gd name="T1" fmla="*/ 0 h 21600"/>
                  <a:gd name="T2" fmla="*/ 0 w 43004"/>
                  <a:gd name="T3" fmla="*/ 0 h 21600"/>
                  <a:gd name="T4" fmla="*/ 0 w 43004"/>
                  <a:gd name="T5" fmla="*/ 0 h 21600"/>
                  <a:gd name="T6" fmla="*/ 0 60000 65536"/>
                  <a:gd name="T7" fmla="*/ 0 60000 65536"/>
                  <a:gd name="T8" fmla="*/ 0 60000 65536"/>
                </a:gdLst>
                <a:ahLst/>
                <a:cxnLst>
                  <a:cxn ang="T6">
                    <a:pos x="T0" y="T1"/>
                  </a:cxn>
                  <a:cxn ang="T7">
                    <a:pos x="T2" y="T3"/>
                  </a:cxn>
                  <a:cxn ang="T8">
                    <a:pos x="T4" y="T5"/>
                  </a:cxn>
                </a:cxnLst>
                <a:rect l="0" t="0" r="r" b="b"/>
                <a:pathLst>
                  <a:path w="43004" h="21600" fill="none" extrusionOk="0">
                    <a:moveTo>
                      <a:pt x="43004" y="2894"/>
                    </a:moveTo>
                    <a:cubicBezTo>
                      <a:pt x="41555" y="13607"/>
                      <a:pt x="32409" y="21599"/>
                      <a:pt x="21599" y="21600"/>
                    </a:cubicBezTo>
                    <a:cubicBezTo>
                      <a:pt x="9743" y="21600"/>
                      <a:pt x="103" y="12044"/>
                      <a:pt x="-1" y="189"/>
                    </a:cubicBezTo>
                  </a:path>
                  <a:path w="43004" h="21600" stroke="0" extrusionOk="0">
                    <a:moveTo>
                      <a:pt x="43004" y="2894"/>
                    </a:moveTo>
                    <a:cubicBezTo>
                      <a:pt x="41555" y="13607"/>
                      <a:pt x="32409" y="21599"/>
                      <a:pt x="21599" y="21600"/>
                    </a:cubicBezTo>
                    <a:cubicBezTo>
                      <a:pt x="9743" y="21600"/>
                      <a:pt x="103" y="12044"/>
                      <a:pt x="-1" y="189"/>
                    </a:cubicBezTo>
                    <a:lnTo>
                      <a:pt x="21599" y="0"/>
                    </a:lnTo>
                    <a:lnTo>
                      <a:pt x="43004" y="2894"/>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802" name="Line 39"/>
            <p:cNvSpPr>
              <a:spLocks noChangeShapeType="1"/>
            </p:cNvSpPr>
            <p:nvPr/>
          </p:nvSpPr>
          <p:spPr bwMode="auto">
            <a:xfrm flipV="1">
              <a:off x="3792" y="2420"/>
              <a:ext cx="0" cy="384"/>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1096" name="Text Box 40"/>
          <p:cNvSpPr txBox="1">
            <a:spLocks noChangeArrowheads="1"/>
          </p:cNvSpPr>
          <p:nvPr/>
        </p:nvSpPr>
        <p:spPr bwMode="auto">
          <a:xfrm>
            <a:off x="5832140" y="4104075"/>
            <a:ext cx="12266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entryj</a:t>
            </a:r>
            <a:endParaRPr lang="en-US" altLang="zh-CN" sz="3200" dirty="0">
              <a:solidFill>
                <a:srgbClr val="0000FF"/>
              </a:solidFill>
              <a:latin typeface="Times New Roman" pitchFamily="18" charset="0"/>
              <a:ea typeface="宋体" pitchFamily="2" charset="-122"/>
            </a:endParaRPr>
          </a:p>
        </p:txBody>
      </p:sp>
      <p:grpSp>
        <p:nvGrpSpPr>
          <p:cNvPr id="301097" name="Group 41"/>
          <p:cNvGrpSpPr>
            <a:grpSpLocks/>
          </p:cNvGrpSpPr>
          <p:nvPr/>
        </p:nvGrpSpPr>
        <p:grpSpPr bwMode="auto">
          <a:xfrm>
            <a:off x="5791200" y="2498725"/>
            <a:ext cx="1371600" cy="962025"/>
            <a:chOff x="3648" y="1574"/>
            <a:chExt cx="864" cy="606"/>
          </a:xfrm>
        </p:grpSpPr>
        <p:grpSp>
          <p:nvGrpSpPr>
            <p:cNvPr id="75797" name="Group 42"/>
            <p:cNvGrpSpPr>
              <a:grpSpLocks/>
            </p:cNvGrpSpPr>
            <p:nvPr/>
          </p:nvGrpSpPr>
          <p:grpSpPr bwMode="auto">
            <a:xfrm>
              <a:off x="3648" y="1574"/>
              <a:ext cx="672" cy="510"/>
              <a:chOff x="3648" y="2659"/>
              <a:chExt cx="672" cy="510"/>
            </a:xfrm>
          </p:grpSpPr>
          <p:sp>
            <p:nvSpPr>
              <p:cNvPr id="75799" name="Text Box 43"/>
              <p:cNvSpPr txBox="1">
                <a:spLocks noChangeArrowheads="1"/>
              </p:cNvSpPr>
              <p:nvPr/>
            </p:nvSpPr>
            <p:spPr bwMode="auto">
              <a:xfrm>
                <a:off x="4001" y="2659"/>
                <a:ext cx="31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s</a:t>
                </a:r>
              </a:p>
            </p:txBody>
          </p:sp>
          <p:sp>
            <p:nvSpPr>
              <p:cNvPr id="75800" name="Arc 44"/>
              <p:cNvSpPr>
                <a:spLocks/>
              </p:cNvSpPr>
              <p:nvPr/>
            </p:nvSpPr>
            <p:spPr bwMode="auto">
              <a:xfrm flipH="1">
                <a:off x="3648" y="2976"/>
                <a:ext cx="475" cy="193"/>
              </a:xfrm>
              <a:custGeom>
                <a:avLst/>
                <a:gdLst>
                  <a:gd name="T0" fmla="*/ 0 w 43004"/>
                  <a:gd name="T1" fmla="*/ 0 h 21600"/>
                  <a:gd name="T2" fmla="*/ 0 w 43004"/>
                  <a:gd name="T3" fmla="*/ 0 h 21600"/>
                  <a:gd name="T4" fmla="*/ 0 w 43004"/>
                  <a:gd name="T5" fmla="*/ 0 h 21600"/>
                  <a:gd name="T6" fmla="*/ 0 60000 65536"/>
                  <a:gd name="T7" fmla="*/ 0 60000 65536"/>
                  <a:gd name="T8" fmla="*/ 0 60000 65536"/>
                </a:gdLst>
                <a:ahLst/>
                <a:cxnLst>
                  <a:cxn ang="T6">
                    <a:pos x="T0" y="T1"/>
                  </a:cxn>
                  <a:cxn ang="T7">
                    <a:pos x="T2" y="T3"/>
                  </a:cxn>
                  <a:cxn ang="T8">
                    <a:pos x="T4" y="T5"/>
                  </a:cxn>
                </a:cxnLst>
                <a:rect l="0" t="0" r="r" b="b"/>
                <a:pathLst>
                  <a:path w="43004" h="21600" fill="none" extrusionOk="0">
                    <a:moveTo>
                      <a:pt x="43004" y="2894"/>
                    </a:moveTo>
                    <a:cubicBezTo>
                      <a:pt x="41555" y="13607"/>
                      <a:pt x="32409" y="21599"/>
                      <a:pt x="21599" y="21600"/>
                    </a:cubicBezTo>
                    <a:cubicBezTo>
                      <a:pt x="9743" y="21600"/>
                      <a:pt x="103" y="12044"/>
                      <a:pt x="-1" y="189"/>
                    </a:cubicBezTo>
                  </a:path>
                  <a:path w="43004" h="21600" stroke="0" extrusionOk="0">
                    <a:moveTo>
                      <a:pt x="43004" y="2894"/>
                    </a:moveTo>
                    <a:cubicBezTo>
                      <a:pt x="41555" y="13607"/>
                      <a:pt x="32409" y="21599"/>
                      <a:pt x="21599" y="21600"/>
                    </a:cubicBezTo>
                    <a:cubicBezTo>
                      <a:pt x="9743" y="21600"/>
                      <a:pt x="103" y="12044"/>
                      <a:pt x="-1" y="189"/>
                    </a:cubicBezTo>
                    <a:lnTo>
                      <a:pt x="21599" y="0"/>
                    </a:lnTo>
                    <a:lnTo>
                      <a:pt x="43004" y="2894"/>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798" name="Line 45"/>
            <p:cNvSpPr>
              <a:spLocks noChangeShapeType="1"/>
            </p:cNvSpPr>
            <p:nvPr/>
          </p:nvSpPr>
          <p:spPr bwMode="auto">
            <a:xfrm flipH="1" flipV="1">
              <a:off x="4176" y="1892"/>
              <a:ext cx="336" cy="288"/>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1102" name="Text Box 46"/>
          <p:cNvSpPr txBox="1">
            <a:spLocks noChangeArrowheads="1"/>
          </p:cNvSpPr>
          <p:nvPr/>
        </p:nvSpPr>
        <p:spPr bwMode="auto">
          <a:xfrm>
            <a:off x="7137285" y="3338990"/>
            <a:ext cx="12618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entryk</a:t>
            </a:r>
            <a:endParaRPr lang="en-US" altLang="zh-CN" sz="3200" dirty="0">
              <a:solidFill>
                <a:srgbClr val="0000FF"/>
              </a:solidFill>
              <a:latin typeface="Times New Roman" pitchFamily="18" charset="0"/>
              <a:ea typeface="宋体" pitchFamily="2" charset="-122"/>
            </a:endParaRPr>
          </a:p>
        </p:txBody>
      </p:sp>
      <p:grpSp>
        <p:nvGrpSpPr>
          <p:cNvPr id="301103" name="Group 47"/>
          <p:cNvGrpSpPr>
            <a:grpSpLocks/>
          </p:cNvGrpSpPr>
          <p:nvPr/>
        </p:nvGrpSpPr>
        <p:grpSpPr bwMode="auto">
          <a:xfrm>
            <a:off x="6477000" y="1631950"/>
            <a:ext cx="1371600" cy="990600"/>
            <a:chOff x="4080" y="1028"/>
            <a:chExt cx="864" cy="624"/>
          </a:xfrm>
        </p:grpSpPr>
        <p:grpSp>
          <p:nvGrpSpPr>
            <p:cNvPr id="75793" name="Group 48"/>
            <p:cNvGrpSpPr>
              <a:grpSpLocks/>
            </p:cNvGrpSpPr>
            <p:nvPr/>
          </p:nvGrpSpPr>
          <p:grpSpPr bwMode="auto">
            <a:xfrm>
              <a:off x="4080" y="1028"/>
              <a:ext cx="672" cy="510"/>
              <a:chOff x="3648" y="2659"/>
              <a:chExt cx="672" cy="510"/>
            </a:xfrm>
          </p:grpSpPr>
          <p:sp>
            <p:nvSpPr>
              <p:cNvPr id="75795" name="Text Box 49"/>
              <p:cNvSpPr txBox="1">
                <a:spLocks noChangeArrowheads="1"/>
              </p:cNvSpPr>
              <p:nvPr/>
            </p:nvSpPr>
            <p:spPr bwMode="auto">
              <a:xfrm>
                <a:off x="4001" y="2659"/>
                <a:ext cx="31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s</a:t>
                </a:r>
              </a:p>
            </p:txBody>
          </p:sp>
          <p:sp>
            <p:nvSpPr>
              <p:cNvPr id="75796" name="Arc 50"/>
              <p:cNvSpPr>
                <a:spLocks/>
              </p:cNvSpPr>
              <p:nvPr/>
            </p:nvSpPr>
            <p:spPr bwMode="auto">
              <a:xfrm flipH="1">
                <a:off x="3648" y="2976"/>
                <a:ext cx="475" cy="193"/>
              </a:xfrm>
              <a:custGeom>
                <a:avLst/>
                <a:gdLst>
                  <a:gd name="T0" fmla="*/ 0 w 43004"/>
                  <a:gd name="T1" fmla="*/ 0 h 21600"/>
                  <a:gd name="T2" fmla="*/ 0 w 43004"/>
                  <a:gd name="T3" fmla="*/ 0 h 21600"/>
                  <a:gd name="T4" fmla="*/ 0 w 43004"/>
                  <a:gd name="T5" fmla="*/ 0 h 21600"/>
                  <a:gd name="T6" fmla="*/ 0 60000 65536"/>
                  <a:gd name="T7" fmla="*/ 0 60000 65536"/>
                  <a:gd name="T8" fmla="*/ 0 60000 65536"/>
                </a:gdLst>
                <a:ahLst/>
                <a:cxnLst>
                  <a:cxn ang="T6">
                    <a:pos x="T0" y="T1"/>
                  </a:cxn>
                  <a:cxn ang="T7">
                    <a:pos x="T2" y="T3"/>
                  </a:cxn>
                  <a:cxn ang="T8">
                    <a:pos x="T4" y="T5"/>
                  </a:cxn>
                </a:cxnLst>
                <a:rect l="0" t="0" r="r" b="b"/>
                <a:pathLst>
                  <a:path w="43004" h="21600" fill="none" extrusionOk="0">
                    <a:moveTo>
                      <a:pt x="43004" y="2894"/>
                    </a:moveTo>
                    <a:cubicBezTo>
                      <a:pt x="41555" y="13607"/>
                      <a:pt x="32409" y="21599"/>
                      <a:pt x="21599" y="21600"/>
                    </a:cubicBezTo>
                    <a:cubicBezTo>
                      <a:pt x="9743" y="21600"/>
                      <a:pt x="103" y="12044"/>
                      <a:pt x="-1" y="189"/>
                    </a:cubicBezTo>
                  </a:path>
                  <a:path w="43004" h="21600" stroke="0" extrusionOk="0">
                    <a:moveTo>
                      <a:pt x="43004" y="2894"/>
                    </a:moveTo>
                    <a:cubicBezTo>
                      <a:pt x="41555" y="13607"/>
                      <a:pt x="32409" y="21599"/>
                      <a:pt x="21599" y="21600"/>
                    </a:cubicBezTo>
                    <a:cubicBezTo>
                      <a:pt x="9743" y="21600"/>
                      <a:pt x="103" y="12044"/>
                      <a:pt x="-1" y="189"/>
                    </a:cubicBezTo>
                    <a:lnTo>
                      <a:pt x="21599" y="0"/>
                    </a:lnTo>
                    <a:lnTo>
                      <a:pt x="43004" y="2894"/>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794" name="Line 51"/>
            <p:cNvSpPr>
              <a:spLocks noChangeShapeType="1"/>
            </p:cNvSpPr>
            <p:nvPr/>
          </p:nvSpPr>
          <p:spPr bwMode="auto">
            <a:xfrm flipH="1" flipV="1">
              <a:off x="4608" y="1364"/>
              <a:ext cx="336" cy="288"/>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1108" name="Text Box 52"/>
          <p:cNvSpPr txBox="1">
            <a:spLocks noChangeArrowheads="1"/>
          </p:cNvSpPr>
          <p:nvPr/>
        </p:nvSpPr>
        <p:spPr bwMode="auto">
          <a:xfrm>
            <a:off x="7939823" y="2483895"/>
            <a:ext cx="12041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3200"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entryl</a:t>
            </a:r>
            <a:endParaRPr lang="en-US" altLang="zh-CN" sz="3200" dirty="0">
              <a:solidFill>
                <a:srgbClr val="0000FF"/>
              </a:solidFill>
              <a:latin typeface="Times New Roman" pitchFamily="18" charset="0"/>
              <a:ea typeface="宋体" pitchFamily="2" charset="-122"/>
            </a:endParaRPr>
          </a:p>
        </p:txBody>
      </p:sp>
      <p:sp>
        <p:nvSpPr>
          <p:cNvPr id="301109" name="Text Box 53"/>
          <p:cNvSpPr txBox="1">
            <a:spLocks noChangeArrowheads="1"/>
          </p:cNvSpPr>
          <p:nvPr/>
        </p:nvSpPr>
        <p:spPr bwMode="auto">
          <a:xfrm>
            <a:off x="476250" y="1447800"/>
            <a:ext cx="378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zh-CN" altLang="en-US" dirty="0">
                <a:latin typeface="Times New Roman" pitchFamily="18" charset="0"/>
                <a:cs typeface="Times New Roman" panose="02020603050405020304" pitchFamily="18" charset="0"/>
              </a:rPr>
              <a:t>输入符号串</a:t>
            </a:r>
            <a:r>
              <a:rPr lang="zh-CN" altLang="en-US" dirty="0" smtClean="0">
                <a:latin typeface="Times New Roman" pitchFamily="18" charset="0"/>
                <a:cs typeface="Times New Roman" panose="02020603050405020304" pitchFamily="18" charset="0"/>
              </a:rPr>
              <a:t>：</a:t>
            </a:r>
            <a:r>
              <a:rPr lang="en-US" altLang="zh-CN" dirty="0" smtClean="0">
                <a:ea typeface="宋体" pitchFamily="2" charset="-122"/>
              </a:rPr>
              <a:t> </a:t>
            </a:r>
            <a:r>
              <a:rPr lang="en-US" altLang="zh-CN" dirty="0" err="1" smtClean="0">
                <a:latin typeface="Times New Roman" pitchFamily="18" charset="0"/>
                <a:ea typeface="宋体" pitchFamily="2" charset="-122"/>
                <a:cs typeface="Times New Roman" pitchFamily="18" charset="0"/>
              </a:rPr>
              <a:t>int</a:t>
            </a:r>
            <a:r>
              <a:rPr lang="en-US" altLang="zh-CN" dirty="0" smtClean="0">
                <a:latin typeface="Times New Roman" pitchFamily="18" charset="0"/>
                <a:ea typeface="宋体" pitchFamily="2" charset="-122"/>
                <a:cs typeface="Times New Roman" pitchFamily="18" charset="0"/>
              </a:rPr>
              <a:t> </a:t>
            </a:r>
            <a:r>
              <a:rPr lang="en-US" altLang="zh-CN" dirty="0" err="1" smtClean="0">
                <a:latin typeface="Times New Roman" pitchFamily="18" charset="0"/>
                <a:ea typeface="宋体" pitchFamily="2" charset="-122"/>
                <a:cs typeface="Times New Roman" pitchFamily="18" charset="0"/>
              </a:rPr>
              <a:t>j,k,l</a:t>
            </a:r>
            <a:endParaRPr lang="en-US" altLang="zh-CN" dirty="0">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Effect transition="in" filter="wipe(up)">
                                      <p:cBhvr>
                                        <p:cTn id="7" dur="500"/>
                                        <p:tgtEl>
                                          <p:spTgt spid="30105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1059">
                                            <p:txEl>
                                              <p:pRg st="1" end="1"/>
                                            </p:txEl>
                                          </p:spTgt>
                                        </p:tgtEl>
                                        <p:attrNameLst>
                                          <p:attrName>style.visibility</p:attrName>
                                        </p:attrNameLst>
                                      </p:cBhvr>
                                      <p:to>
                                        <p:strVal val="visible"/>
                                      </p:to>
                                    </p:set>
                                    <p:animEffect transition="in" filter="wipe(up)">
                                      <p:cBhvr>
                                        <p:cTn id="11" dur="500"/>
                                        <p:tgtEl>
                                          <p:spTgt spid="301059">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1059">
                                            <p:txEl>
                                              <p:pRg st="2" end="2"/>
                                            </p:txEl>
                                          </p:spTgt>
                                        </p:tgtEl>
                                        <p:attrNameLst>
                                          <p:attrName>style.visibility</p:attrName>
                                        </p:attrNameLst>
                                      </p:cBhvr>
                                      <p:to>
                                        <p:strVal val="visible"/>
                                      </p:to>
                                    </p:set>
                                    <p:animEffect transition="in" filter="wipe(up)">
                                      <p:cBhvr>
                                        <p:cTn id="15" dur="500"/>
                                        <p:tgtEl>
                                          <p:spTgt spid="301059">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01059">
                                            <p:txEl>
                                              <p:pRg st="3" end="3"/>
                                            </p:txEl>
                                          </p:spTgt>
                                        </p:tgtEl>
                                        <p:attrNameLst>
                                          <p:attrName>style.visibility</p:attrName>
                                        </p:attrNameLst>
                                      </p:cBhvr>
                                      <p:to>
                                        <p:strVal val="visible"/>
                                      </p:to>
                                    </p:set>
                                    <p:animEffect transition="in" filter="wipe(up)">
                                      <p:cBhvr>
                                        <p:cTn id="19" dur="500"/>
                                        <p:tgtEl>
                                          <p:spTgt spid="301059">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01059">
                                            <p:txEl>
                                              <p:pRg st="4" end="4"/>
                                            </p:txEl>
                                          </p:spTgt>
                                        </p:tgtEl>
                                        <p:attrNameLst>
                                          <p:attrName>style.visibility</p:attrName>
                                        </p:attrNameLst>
                                      </p:cBhvr>
                                      <p:to>
                                        <p:strVal val="visible"/>
                                      </p:to>
                                    </p:set>
                                    <p:animEffect transition="in" filter="wipe(up)">
                                      <p:cBhvr>
                                        <p:cTn id="23" dur="500"/>
                                        <p:tgtEl>
                                          <p:spTgt spid="301059">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01059">
                                            <p:txEl>
                                              <p:pRg st="5" end="5"/>
                                            </p:txEl>
                                          </p:spTgt>
                                        </p:tgtEl>
                                        <p:attrNameLst>
                                          <p:attrName>style.visibility</p:attrName>
                                        </p:attrNameLst>
                                      </p:cBhvr>
                                      <p:to>
                                        <p:strVal val="visible"/>
                                      </p:to>
                                    </p:set>
                                    <p:animEffect transition="in" filter="wipe(up)">
                                      <p:cBhvr>
                                        <p:cTn id="27" dur="500"/>
                                        <p:tgtEl>
                                          <p:spTgt spid="301059">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01059">
                                            <p:txEl>
                                              <p:pRg st="6" end="6"/>
                                            </p:txEl>
                                          </p:spTgt>
                                        </p:tgtEl>
                                        <p:attrNameLst>
                                          <p:attrName>style.visibility</p:attrName>
                                        </p:attrNameLst>
                                      </p:cBhvr>
                                      <p:to>
                                        <p:strVal val="visible"/>
                                      </p:to>
                                    </p:set>
                                    <p:animEffect transition="in" filter="wipe(up)">
                                      <p:cBhvr>
                                        <p:cTn id="31" dur="500"/>
                                        <p:tgtEl>
                                          <p:spTgt spid="301059">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01059">
                                            <p:txEl>
                                              <p:pRg st="7" end="7"/>
                                            </p:txEl>
                                          </p:spTgt>
                                        </p:tgtEl>
                                        <p:attrNameLst>
                                          <p:attrName>style.visibility</p:attrName>
                                        </p:attrNameLst>
                                      </p:cBhvr>
                                      <p:to>
                                        <p:strVal val="visible"/>
                                      </p:to>
                                    </p:set>
                                    <p:animEffect transition="in" filter="wipe(up)">
                                      <p:cBhvr>
                                        <p:cTn id="35" dur="500"/>
                                        <p:tgtEl>
                                          <p:spTgt spid="301059">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1109"/>
                                        </p:tgtEl>
                                        <p:attrNameLst>
                                          <p:attrName>style.visibility</p:attrName>
                                        </p:attrNameLst>
                                      </p:cBhvr>
                                      <p:to>
                                        <p:strVal val="visible"/>
                                      </p:to>
                                    </p:set>
                                    <p:animEffect transition="in" filter="wipe(left)">
                                      <p:cBhvr>
                                        <p:cTn id="40" dur="500"/>
                                        <p:tgtEl>
                                          <p:spTgt spid="3011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30106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0108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01082"/>
                                        </p:tgtEl>
                                        <p:attrNameLst>
                                          <p:attrName>style.visibility</p:attrName>
                                        </p:attrNameLst>
                                      </p:cBhvr>
                                      <p:to>
                                        <p:strVal val="visible"/>
                                      </p:to>
                                    </p:set>
                                    <p:animEffect transition="in" filter="wipe(left)">
                                      <p:cBhvr>
                                        <p:cTn id="53" dur="500"/>
                                        <p:tgtEl>
                                          <p:spTgt spid="30108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301085"/>
                                        </p:tgtEl>
                                        <p:attrNameLst>
                                          <p:attrName>style.visibility</p:attrName>
                                        </p:attrNameLst>
                                      </p:cBhvr>
                                      <p:to>
                                        <p:strVal val="visible"/>
                                      </p:to>
                                    </p:set>
                                    <p:animEffect transition="in" filter="wipe(up)">
                                      <p:cBhvr>
                                        <p:cTn id="58" dur="500"/>
                                        <p:tgtEl>
                                          <p:spTgt spid="30108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301088"/>
                                        </p:tgtEl>
                                        <p:attrNameLst>
                                          <p:attrName>style.visibility</p:attrName>
                                        </p:attrNameLst>
                                      </p:cBhvr>
                                      <p:to>
                                        <p:strVal val="visible"/>
                                      </p:to>
                                    </p:set>
                                    <p:animEffect transition="in" filter="wipe(up)">
                                      <p:cBhvr>
                                        <p:cTn id="63" dur="500"/>
                                        <p:tgtEl>
                                          <p:spTgt spid="30108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301096"/>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3" fill="hold" nodeType="clickEffect">
                                  <p:stCondLst>
                                    <p:cond delay="0"/>
                                  </p:stCondLst>
                                  <p:childTnLst>
                                    <p:set>
                                      <p:cBhvr>
                                        <p:cTn id="71" dur="1" fill="hold">
                                          <p:stCondLst>
                                            <p:cond delay="0"/>
                                          </p:stCondLst>
                                        </p:cTn>
                                        <p:tgtEl>
                                          <p:spTgt spid="301091"/>
                                        </p:tgtEl>
                                        <p:attrNameLst>
                                          <p:attrName>style.visibility</p:attrName>
                                        </p:attrNameLst>
                                      </p:cBhvr>
                                      <p:to>
                                        <p:strVal val="visible"/>
                                      </p:to>
                                    </p:set>
                                    <p:animEffect transition="in" filter="strips(upRight)">
                                      <p:cBhvr>
                                        <p:cTn id="72" dur="500"/>
                                        <p:tgtEl>
                                          <p:spTgt spid="30109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30110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3" fill="hold" nodeType="clickEffect">
                                  <p:stCondLst>
                                    <p:cond delay="0"/>
                                  </p:stCondLst>
                                  <p:childTnLst>
                                    <p:set>
                                      <p:cBhvr>
                                        <p:cTn id="80" dur="1" fill="hold">
                                          <p:stCondLst>
                                            <p:cond delay="0"/>
                                          </p:stCondLst>
                                        </p:cTn>
                                        <p:tgtEl>
                                          <p:spTgt spid="301097"/>
                                        </p:tgtEl>
                                        <p:attrNameLst>
                                          <p:attrName>style.visibility</p:attrName>
                                        </p:attrNameLst>
                                      </p:cBhvr>
                                      <p:to>
                                        <p:strVal val="visible"/>
                                      </p:to>
                                    </p:set>
                                    <p:animEffect transition="in" filter="strips(upRight)">
                                      <p:cBhvr>
                                        <p:cTn id="81" dur="500"/>
                                        <p:tgtEl>
                                          <p:spTgt spid="30109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30110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8" presetClass="entr" presetSubtype="3" fill="hold" nodeType="clickEffect">
                                  <p:stCondLst>
                                    <p:cond delay="0"/>
                                  </p:stCondLst>
                                  <p:childTnLst>
                                    <p:set>
                                      <p:cBhvr>
                                        <p:cTn id="89" dur="1" fill="hold">
                                          <p:stCondLst>
                                            <p:cond delay="0"/>
                                          </p:stCondLst>
                                        </p:cTn>
                                        <p:tgtEl>
                                          <p:spTgt spid="301103"/>
                                        </p:tgtEl>
                                        <p:attrNameLst>
                                          <p:attrName>style.visibility</p:attrName>
                                        </p:attrNameLst>
                                      </p:cBhvr>
                                      <p:to>
                                        <p:strVal val="visible"/>
                                      </p:to>
                                    </p:set>
                                    <p:animEffect transition="in" filter="strips(upRight)">
                                      <p:cBhvr>
                                        <p:cTn id="90" dur="500"/>
                                        <p:tgtEl>
                                          <p:spTgt spid="301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uiExpand="1" build="p" autoUpdateAnimBg="0"/>
      <p:bldP spid="301081" grpId="0" autoUpdateAnimBg="0"/>
      <p:bldP spid="301096" grpId="0" autoUpdateAnimBg="0"/>
      <p:bldP spid="301102" grpId="0" autoUpdateAnimBg="0"/>
      <p:bldP spid="301108" grpId="0" autoUpdateAnimBg="0"/>
      <p:bldP spid="30110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3ADF156-05FA-482F-BE06-C861EFA155D1}" type="slidenum">
              <a:rPr lang="en-US" altLang="zh-CN" sz="1400" b="0" smtClean="0">
                <a:latin typeface="Times New Roman" pitchFamily="18" charset="0"/>
              </a:rPr>
              <a:pPr eaLnBrk="1" hangingPunct="1"/>
              <a:t>8</a:t>
            </a:fld>
            <a:endParaRPr lang="en-US" altLang="zh-CN" sz="1400" b="0" smtClean="0">
              <a:latin typeface="Times New Roman" pitchFamily="18" charset="0"/>
            </a:endParaRPr>
          </a:p>
        </p:txBody>
      </p:sp>
      <p:sp>
        <p:nvSpPr>
          <p:cNvPr id="7171" name="Rectangle 2"/>
          <p:cNvSpPr>
            <a:spLocks noGrp="1" noChangeArrowheads="1"/>
          </p:cNvSpPr>
          <p:nvPr>
            <p:ph type="title"/>
          </p:nvPr>
        </p:nvSpPr>
        <p:spPr/>
        <p:txBody>
          <a:bodyPr/>
          <a:lstStyle/>
          <a:p>
            <a:pPr eaLnBrk="1" hangingPunct="1"/>
            <a:r>
              <a:rPr lang="zh-CN" altLang="en-US" dirty="0" smtClean="0">
                <a:solidFill>
                  <a:srgbClr val="FF0000"/>
                </a:solidFill>
              </a:rPr>
              <a:t>翻译结果依赖于语义规则</a:t>
            </a:r>
          </a:p>
        </p:txBody>
      </p:sp>
      <p:sp>
        <p:nvSpPr>
          <p:cNvPr id="192515" name="Rectangle 3"/>
          <p:cNvSpPr>
            <a:spLocks noGrp="1" noChangeArrowheads="1"/>
          </p:cNvSpPr>
          <p:nvPr>
            <p:ph type="body" idx="1"/>
          </p:nvPr>
        </p:nvSpPr>
        <p:spPr>
          <a:xfrm>
            <a:off x="228600" y="1219200"/>
            <a:ext cx="8686800" cy="5270140"/>
          </a:xfrm>
        </p:spPr>
        <p:txBody>
          <a:bodyPr/>
          <a:lstStyle/>
          <a:p>
            <a:pPr eaLnBrk="1" hangingPunct="1">
              <a:lnSpc>
                <a:spcPct val="90000"/>
              </a:lnSpc>
            </a:pPr>
            <a:r>
              <a:rPr lang="zh-CN" altLang="en-US" dirty="0" smtClean="0">
                <a:latin typeface="宋体" pitchFamily="2" charset="-122"/>
              </a:rPr>
              <a:t>翻译目标</a:t>
            </a:r>
            <a:endParaRPr lang="en-US" altLang="zh-CN" dirty="0" smtClean="0">
              <a:latin typeface="宋体" pitchFamily="2" charset="-122"/>
            </a:endParaRPr>
          </a:p>
          <a:p>
            <a:pPr lvl="1" eaLnBrk="1" hangingPunct="1">
              <a:lnSpc>
                <a:spcPct val="90000"/>
              </a:lnSpc>
            </a:pPr>
            <a:r>
              <a:rPr lang="zh-CN" altLang="en-US" dirty="0" smtClean="0">
                <a:latin typeface="宋体" pitchFamily="2" charset="-122"/>
              </a:rPr>
              <a:t>生成代码</a:t>
            </a:r>
          </a:p>
          <a:p>
            <a:pPr lvl="2" eaLnBrk="1" hangingPunct="1">
              <a:lnSpc>
                <a:spcPct val="90000"/>
              </a:lnSpc>
            </a:pPr>
            <a:r>
              <a:rPr lang="zh-CN" altLang="en-US" dirty="0" smtClean="0">
                <a:latin typeface="宋体" pitchFamily="2" charset="-122"/>
              </a:rPr>
              <a:t>可以为源程序产生中间代码</a:t>
            </a:r>
          </a:p>
          <a:p>
            <a:pPr lvl="2" eaLnBrk="1" hangingPunct="1">
              <a:lnSpc>
                <a:spcPct val="90000"/>
              </a:lnSpc>
            </a:pPr>
            <a:r>
              <a:rPr lang="zh-CN" altLang="en-US" dirty="0" smtClean="0">
                <a:latin typeface="宋体" pitchFamily="2" charset="-122"/>
              </a:rPr>
              <a:t>可以直接生成目标机指令</a:t>
            </a:r>
          </a:p>
          <a:p>
            <a:pPr lvl="1" eaLnBrk="1" hangingPunct="1">
              <a:lnSpc>
                <a:spcPct val="90000"/>
              </a:lnSpc>
            </a:pPr>
            <a:r>
              <a:rPr lang="zh-CN" altLang="en-US" dirty="0" smtClean="0">
                <a:latin typeface="宋体" pitchFamily="2" charset="-122"/>
              </a:rPr>
              <a:t>对输入符号串进行解释执行</a:t>
            </a:r>
          </a:p>
          <a:p>
            <a:pPr lvl="1" eaLnBrk="1" hangingPunct="1">
              <a:lnSpc>
                <a:spcPct val="90000"/>
              </a:lnSpc>
            </a:pPr>
            <a:r>
              <a:rPr lang="zh-CN" altLang="en-US" dirty="0" smtClean="0">
                <a:latin typeface="宋体" pitchFamily="2" charset="-122"/>
              </a:rPr>
              <a:t>向符号表中存放信息</a:t>
            </a:r>
          </a:p>
          <a:p>
            <a:pPr lvl="1" eaLnBrk="1" hangingPunct="1">
              <a:lnSpc>
                <a:spcPct val="90000"/>
              </a:lnSpc>
            </a:pPr>
            <a:r>
              <a:rPr lang="zh-CN" altLang="en-US" dirty="0" smtClean="0">
                <a:latin typeface="宋体" pitchFamily="2" charset="-122"/>
              </a:rPr>
              <a:t>给出错误信息</a:t>
            </a:r>
          </a:p>
          <a:p>
            <a:pPr eaLnBrk="1" hangingPunct="1">
              <a:lnSpc>
                <a:spcPct val="90000"/>
              </a:lnSpc>
            </a:pPr>
            <a:r>
              <a:rPr lang="zh-CN" altLang="en-US" dirty="0" smtClean="0">
                <a:solidFill>
                  <a:srgbClr val="0000FF"/>
                </a:solidFill>
                <a:latin typeface="宋体" pitchFamily="2" charset="-122"/>
              </a:rPr>
              <a:t>翻译的结果依赖于语义规则</a:t>
            </a:r>
            <a:endParaRPr lang="zh-CN" altLang="en-US" dirty="0" smtClean="0">
              <a:latin typeface="宋体" pitchFamily="2" charset="-122"/>
            </a:endParaRPr>
          </a:p>
          <a:p>
            <a:pPr lvl="1" eaLnBrk="1" hangingPunct="1">
              <a:lnSpc>
                <a:spcPct val="90000"/>
              </a:lnSpc>
            </a:pPr>
            <a:r>
              <a:rPr lang="zh-CN" altLang="en-US" dirty="0" smtClean="0">
                <a:latin typeface="宋体" pitchFamily="2" charset="-122"/>
              </a:rPr>
              <a:t>使用语义规则进行计算所得到的结果就是对输入符号串进行翻译的结果。</a:t>
            </a:r>
          </a:p>
          <a:p>
            <a:pPr lvl="1" eaLnBrk="1" hangingPunct="1">
              <a:lnSpc>
                <a:spcPct val="90000"/>
              </a:lnSpc>
            </a:pPr>
            <a:r>
              <a:rPr lang="zh-CN" altLang="en-US" dirty="0" smtClean="0">
                <a:latin typeface="宋体" pitchFamily="2" charset="-122"/>
              </a:rPr>
              <a:t>如：</a:t>
            </a:r>
            <a:r>
              <a:rPr lang="en-US" altLang="zh-CN" dirty="0" smtClean="0">
                <a:latin typeface="Verdana" pitchFamily="34" charset="0"/>
              </a:rPr>
              <a:t>E</a:t>
            </a:r>
            <a:r>
              <a:rPr lang="en-US" altLang="zh-CN" dirty="0" smtClean="0">
                <a:latin typeface="Verdana" pitchFamily="34" charset="0"/>
                <a:sym typeface="Symbol" pitchFamily="18" charset="2"/>
              </a:rPr>
              <a:t>E+T</a:t>
            </a:r>
            <a:r>
              <a:rPr lang="en-US" altLang="zh-CN" dirty="0" smtClean="0">
                <a:latin typeface="宋体" pitchFamily="2" charset="-122"/>
                <a:sym typeface="Symbol" pitchFamily="18" charset="2"/>
              </a:rPr>
              <a:t> </a:t>
            </a:r>
            <a:r>
              <a:rPr lang="zh-CN" altLang="en-US" dirty="0" smtClean="0">
                <a:latin typeface="宋体" pitchFamily="2" charset="-122"/>
                <a:sym typeface="Symbol" pitchFamily="18" charset="2"/>
              </a:rPr>
              <a:t>的翻译结果可以是：计算表达式的值、检查表达式的类型是否合法、为表达式创建语法树、生成代码等等。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up)">
                                      <p:cBhvr>
                                        <p:cTn id="7" dur="500"/>
                                        <p:tgtEl>
                                          <p:spTgt spid="19251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Effect transition="in" filter="wipe(up)">
                                      <p:cBhvr>
                                        <p:cTn id="11" dur="500"/>
                                        <p:tgtEl>
                                          <p:spTgt spid="19251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Effect transition="in" filter="wipe(up)">
                                      <p:cBhvr>
                                        <p:cTn id="15" dur="500"/>
                                        <p:tgtEl>
                                          <p:spTgt spid="192515">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Effect transition="in" filter="wipe(up)">
                                      <p:cBhvr>
                                        <p:cTn id="19" dur="500"/>
                                        <p:tgtEl>
                                          <p:spTgt spid="192515">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Effect transition="in" filter="wipe(up)">
                                      <p:cBhvr>
                                        <p:cTn id="23" dur="500"/>
                                        <p:tgtEl>
                                          <p:spTgt spid="192515">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Effect transition="in" filter="wipe(up)">
                                      <p:cBhvr>
                                        <p:cTn id="27" dur="500"/>
                                        <p:tgtEl>
                                          <p:spTgt spid="192515">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Effect transition="in" filter="wipe(up)">
                                      <p:cBhvr>
                                        <p:cTn id="31" dur="500"/>
                                        <p:tgtEl>
                                          <p:spTgt spid="19251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92515">
                                            <p:txEl>
                                              <p:pRg st="7" end="7"/>
                                            </p:txEl>
                                          </p:spTgt>
                                        </p:tgtEl>
                                        <p:attrNameLst>
                                          <p:attrName>style.visibility</p:attrName>
                                        </p:attrNameLst>
                                      </p:cBhvr>
                                      <p:to>
                                        <p:strVal val="visible"/>
                                      </p:to>
                                    </p:set>
                                    <p:animEffect transition="in" filter="wipe(up)">
                                      <p:cBhvr>
                                        <p:cTn id="36" dur="500"/>
                                        <p:tgtEl>
                                          <p:spTgt spid="192515">
                                            <p:txEl>
                                              <p:pRg st="7" end="7"/>
                                            </p:txEl>
                                          </p:spTgt>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92515">
                                            <p:txEl>
                                              <p:pRg st="8" end="8"/>
                                            </p:txEl>
                                          </p:spTgt>
                                        </p:tgtEl>
                                        <p:attrNameLst>
                                          <p:attrName>style.visibility</p:attrName>
                                        </p:attrNameLst>
                                      </p:cBhvr>
                                      <p:to>
                                        <p:strVal val="visible"/>
                                      </p:to>
                                    </p:set>
                                    <p:animEffect transition="in" filter="wipe(up)">
                                      <p:cBhvr>
                                        <p:cTn id="40" dur="500"/>
                                        <p:tgtEl>
                                          <p:spTgt spid="192515">
                                            <p:txEl>
                                              <p:pRg st="8" end="8"/>
                                            </p:txEl>
                                          </p:spTgt>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92515">
                                            <p:txEl>
                                              <p:pRg st="9" end="9"/>
                                            </p:txEl>
                                          </p:spTgt>
                                        </p:tgtEl>
                                        <p:attrNameLst>
                                          <p:attrName>style.visibility</p:attrName>
                                        </p:attrNameLst>
                                      </p:cBhvr>
                                      <p:to>
                                        <p:strVal val="visible"/>
                                      </p:to>
                                    </p:set>
                                    <p:animEffect transition="in" filter="wipe(up)">
                                      <p:cBhvr>
                                        <p:cTn id="44" dur="500"/>
                                        <p:tgtEl>
                                          <p:spTgt spid="1925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uiExpand="1"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46F3C08-1D7C-4DD9-A7FC-17CE8364DE43}" type="slidenum">
              <a:rPr lang="en-US" altLang="zh-CN" sz="1400" b="0" smtClean="0">
                <a:latin typeface="Times New Roman" pitchFamily="18" charset="0"/>
              </a:rPr>
              <a:pPr eaLnBrk="1" hangingPunct="1"/>
              <a:t>80</a:t>
            </a:fld>
            <a:endParaRPr lang="en-US" altLang="zh-CN" sz="1400" b="0" smtClean="0">
              <a:latin typeface="Times New Roman" pitchFamily="18" charset="0"/>
            </a:endParaRPr>
          </a:p>
        </p:txBody>
      </p:sp>
      <p:sp>
        <p:nvSpPr>
          <p:cNvPr id="303106" name="Rectangle 2"/>
          <p:cNvSpPr>
            <a:spLocks noChangeArrowheads="1"/>
          </p:cNvSpPr>
          <p:nvPr/>
        </p:nvSpPr>
        <p:spPr bwMode="auto">
          <a:xfrm>
            <a:off x="836585" y="5094185"/>
            <a:ext cx="6625232" cy="4500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07" name="Rectangle 3"/>
          <p:cNvSpPr>
            <a:spLocks noChangeArrowheads="1"/>
          </p:cNvSpPr>
          <p:nvPr/>
        </p:nvSpPr>
        <p:spPr bwMode="auto">
          <a:xfrm>
            <a:off x="836585" y="3789040"/>
            <a:ext cx="6570730" cy="45004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08" name="Rectangle 4"/>
          <p:cNvSpPr>
            <a:spLocks noChangeArrowheads="1"/>
          </p:cNvSpPr>
          <p:nvPr/>
        </p:nvSpPr>
        <p:spPr bwMode="auto">
          <a:xfrm>
            <a:off x="836585" y="2483895"/>
            <a:ext cx="6480720"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6" name="Rectangle 5"/>
          <p:cNvSpPr>
            <a:spLocks noGrp="1" noChangeArrowheads="1"/>
          </p:cNvSpPr>
          <p:nvPr>
            <p:ph type="title"/>
          </p:nvPr>
        </p:nvSpPr>
        <p:spPr>
          <a:xfrm>
            <a:off x="304800" y="152400"/>
            <a:ext cx="8610600" cy="390525"/>
          </a:xfrm>
        </p:spPr>
        <p:txBody>
          <a:bodyPr/>
          <a:lstStyle/>
          <a:p>
            <a:pPr eaLnBrk="1" hangingPunct="1"/>
            <a:r>
              <a:rPr lang="zh-CN" altLang="en-US" sz="2800" smtClean="0">
                <a:latin typeface="宋体" pitchFamily="2" charset="-122"/>
              </a:rPr>
              <a:t>例：应用继承属性，用复制规则传递标识符的类型</a:t>
            </a:r>
          </a:p>
        </p:txBody>
      </p:sp>
      <p:sp>
        <p:nvSpPr>
          <p:cNvPr id="303110" name="Text Box 6"/>
          <p:cNvSpPr txBox="1">
            <a:spLocks noChangeArrowheads="1"/>
          </p:cNvSpPr>
          <p:nvPr/>
        </p:nvSpPr>
        <p:spPr bwMode="auto">
          <a:xfrm>
            <a:off x="161510" y="863715"/>
            <a:ext cx="73025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19050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90000"/>
              </a:lnSpc>
            </a:pPr>
            <a:r>
              <a:rPr lang="en-US" altLang="zh-CN" sz="1600" dirty="0">
                <a:solidFill>
                  <a:srgbClr val="0000FF"/>
                </a:solidFill>
                <a:ea typeface="宋体" pitchFamily="2" charset="-122"/>
              </a:rPr>
              <a:t>   </a:t>
            </a:r>
            <a:r>
              <a:rPr lang="zh-CN" altLang="en-US" sz="1600" dirty="0">
                <a:solidFill>
                  <a:srgbClr val="0000FF"/>
                </a:solidFill>
                <a:ea typeface="宋体" pitchFamily="2" charset="-122"/>
              </a:rPr>
              <a:t>输入                 栈                             </a:t>
            </a:r>
            <a:r>
              <a:rPr lang="zh-CN" altLang="en-US" sz="1600" dirty="0" smtClean="0">
                <a:solidFill>
                  <a:srgbClr val="0000FF"/>
                </a:solidFill>
                <a:ea typeface="宋体" pitchFamily="2" charset="-122"/>
              </a:rPr>
              <a:t>    分析</a:t>
            </a:r>
            <a:r>
              <a:rPr lang="zh-CN" altLang="en-US" sz="1600" dirty="0">
                <a:solidFill>
                  <a:srgbClr val="0000FF"/>
                </a:solidFill>
                <a:ea typeface="宋体" pitchFamily="2" charset="-122"/>
              </a:rPr>
              <a:t>动作</a:t>
            </a:r>
          </a:p>
          <a:p>
            <a:pPr eaLnBrk="1" hangingPunct="1">
              <a:lnSpc>
                <a:spcPct val="90000"/>
              </a:lnSpc>
            </a:pPr>
            <a:r>
              <a:rPr lang="en-US" altLang="zh-CN" sz="1600" dirty="0" smtClean="0">
                <a:solidFill>
                  <a:srgbClr val="0000FF"/>
                </a:solidFill>
                <a:ea typeface="宋体" pitchFamily="2" charset="-122"/>
              </a:rPr>
              <a:t>  </a:t>
            </a:r>
            <a:r>
              <a:rPr lang="en-US" altLang="zh-CN" sz="1600" dirty="0" err="1" smtClean="0">
                <a:solidFill>
                  <a:srgbClr val="0000FF"/>
                </a:solidFill>
                <a:ea typeface="宋体" pitchFamily="2" charset="-122"/>
              </a:rPr>
              <a:t>int</a:t>
            </a:r>
            <a:r>
              <a:rPr lang="en-US" altLang="zh-CN" sz="1600" dirty="0" smtClean="0">
                <a:solidFill>
                  <a:srgbClr val="0000FF"/>
                </a:solidFill>
                <a:ea typeface="宋体" pitchFamily="2" charset="-122"/>
              </a:rPr>
              <a:t>   </a:t>
            </a:r>
            <a:r>
              <a:rPr lang="en-US" altLang="zh-CN" sz="1600" dirty="0" err="1" smtClean="0">
                <a:solidFill>
                  <a:srgbClr val="0000FF"/>
                </a:solidFill>
                <a:ea typeface="宋体" pitchFamily="2" charset="-122"/>
              </a:rPr>
              <a:t>j,k,l</a:t>
            </a:r>
            <a:r>
              <a:rPr lang="en-US" altLang="zh-CN" sz="1600" dirty="0" smtClean="0">
                <a:solidFill>
                  <a:srgbClr val="0000FF"/>
                </a:solidFill>
                <a:ea typeface="宋体" pitchFamily="2" charset="-122"/>
              </a:rPr>
              <a:t>$    state</a:t>
            </a:r>
            <a:r>
              <a:rPr lang="en-US" altLang="zh-CN" sz="1600" dirty="0">
                <a:solidFill>
                  <a:srgbClr val="0000FF"/>
                </a:solidFill>
                <a:ea typeface="宋体" pitchFamily="2" charset="-122"/>
              </a:rPr>
              <a:t>: </a:t>
            </a:r>
          </a:p>
          <a:p>
            <a:pPr lvl="1" eaLnBrk="1" hangingPunct="1">
              <a:lnSpc>
                <a:spcPct val="90000"/>
              </a:lnSpc>
            </a:pPr>
            <a:r>
              <a:rPr lang="en-US" altLang="zh-CN" sz="1600" dirty="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a:t>
            </a:r>
            <a:r>
              <a:rPr lang="zh-CN" altLang="en-US" sz="1600" dirty="0">
                <a:solidFill>
                  <a:srgbClr val="0000FF"/>
                </a:solidFill>
                <a:ea typeface="宋体" pitchFamily="2" charset="-122"/>
              </a:rPr>
              <a:t>移进</a:t>
            </a:r>
          </a:p>
          <a:p>
            <a:pPr eaLnBrk="1" hangingPunct="1">
              <a:lnSpc>
                <a:spcPct val="90000"/>
              </a:lnSpc>
            </a:pPr>
            <a:r>
              <a:rPr lang="zh-CN" altLang="en-US" sz="1600" dirty="0">
                <a:solidFill>
                  <a:srgbClr val="0000FF"/>
                </a:solidFill>
                <a:ea typeface="宋体" pitchFamily="2" charset="-122"/>
              </a:rPr>
              <a:t>      </a:t>
            </a:r>
            <a:r>
              <a:rPr lang="zh-CN" altLang="en-US" sz="1600" dirty="0" smtClean="0">
                <a:solidFill>
                  <a:srgbClr val="0000FF"/>
                </a:solidFill>
                <a:ea typeface="宋体" pitchFamily="2" charset="-122"/>
              </a:rPr>
              <a:t>   </a:t>
            </a:r>
            <a:r>
              <a:rPr lang="en-US" altLang="zh-CN" sz="1600" dirty="0" err="1" smtClean="0">
                <a:solidFill>
                  <a:srgbClr val="0000FF"/>
                </a:solidFill>
                <a:ea typeface="宋体" pitchFamily="2" charset="-122"/>
              </a:rPr>
              <a:t>j,k,l</a:t>
            </a:r>
            <a:r>
              <a:rPr lang="en-US" altLang="zh-CN" sz="1600" dirty="0" smtClean="0">
                <a:solidFill>
                  <a:srgbClr val="0000FF"/>
                </a:solidFill>
                <a:ea typeface="宋体" pitchFamily="2" charset="-122"/>
              </a:rPr>
              <a:t>$    </a:t>
            </a:r>
            <a:r>
              <a:rPr lang="en-US" altLang="zh-CN" sz="1600" dirty="0">
                <a:solidFill>
                  <a:srgbClr val="0000FF"/>
                </a:solidFill>
                <a:ea typeface="宋体" pitchFamily="2" charset="-122"/>
              </a:rPr>
              <a:t>state: </a:t>
            </a:r>
            <a:r>
              <a:rPr lang="en-US" altLang="zh-CN" sz="1600" dirty="0" err="1" smtClean="0">
                <a:solidFill>
                  <a:srgbClr val="0000FF"/>
                </a:solidFill>
                <a:ea typeface="宋体" pitchFamily="2" charset="-122"/>
              </a:rPr>
              <a:t>int</a:t>
            </a:r>
            <a:endParaRPr lang="en-US" altLang="zh-CN" sz="1600" dirty="0">
              <a:solidFill>
                <a:srgbClr val="0000FF"/>
              </a:solidFill>
              <a:ea typeface="宋体" pitchFamily="2" charset="-122"/>
            </a:endParaRPr>
          </a:p>
          <a:p>
            <a:pPr lvl="1" eaLnBrk="1" hangingPunct="1">
              <a:lnSpc>
                <a:spcPct val="90000"/>
              </a:lnSpc>
            </a:pPr>
            <a:r>
              <a:rPr lang="en-US" altLang="zh-CN" sz="1600" dirty="0">
                <a:solidFill>
                  <a:srgbClr val="0000FF"/>
                </a:solidFill>
                <a:ea typeface="宋体" pitchFamily="2" charset="-122"/>
              </a:rPr>
              <a:t>                      </a:t>
            </a:r>
            <a:r>
              <a:rPr lang="en-US" altLang="zh-CN" sz="1600" dirty="0" err="1" smtClean="0">
                <a:solidFill>
                  <a:srgbClr val="0000FF"/>
                </a:solidFill>
                <a:ea typeface="宋体" pitchFamily="2" charset="-122"/>
              </a:rPr>
              <a:t>val</a:t>
            </a:r>
            <a:r>
              <a:rPr lang="en-US" altLang="zh-CN" sz="1600" dirty="0" smtClean="0">
                <a:solidFill>
                  <a:srgbClr val="0000FF"/>
                </a:solidFill>
                <a:ea typeface="宋体" pitchFamily="2" charset="-122"/>
              </a:rPr>
              <a:t>: integer                     </a:t>
            </a:r>
            <a:r>
              <a:rPr lang="zh-CN" altLang="en-US" sz="1600" dirty="0">
                <a:solidFill>
                  <a:srgbClr val="0000FF"/>
                </a:solidFill>
                <a:ea typeface="宋体" pitchFamily="2" charset="-122"/>
              </a:rPr>
              <a:t>归约，用</a:t>
            </a:r>
            <a:r>
              <a:rPr lang="en-US" altLang="zh-CN" sz="1600" dirty="0" err="1">
                <a:solidFill>
                  <a:srgbClr val="0000FF"/>
                </a:solidFill>
                <a:ea typeface="宋体" pitchFamily="2" charset="-122"/>
              </a:rPr>
              <a:t>T</a:t>
            </a:r>
            <a:r>
              <a:rPr lang="en-US" altLang="zh-CN" sz="1600" dirty="0" err="1" smtClean="0">
                <a:solidFill>
                  <a:srgbClr val="0000FF"/>
                </a:solidFill>
                <a:ea typeface="宋体" pitchFamily="2" charset="-122"/>
                <a:sym typeface="Symbol" pitchFamily="18" charset="2"/>
              </a:rPr>
              <a:t></a:t>
            </a:r>
            <a:r>
              <a:rPr lang="en-US" altLang="zh-CN" sz="1600" dirty="0" err="1" smtClean="0">
                <a:solidFill>
                  <a:srgbClr val="0000FF"/>
                </a:solidFill>
                <a:ea typeface="宋体" pitchFamily="2" charset="-122"/>
              </a:rPr>
              <a:t>int</a:t>
            </a:r>
            <a:r>
              <a:rPr lang="en-US" altLang="zh-CN" sz="1600" dirty="0" smtClean="0">
                <a:solidFill>
                  <a:srgbClr val="0000FF"/>
                </a:solidFill>
                <a:ea typeface="宋体" pitchFamily="2" charset="-122"/>
              </a:rPr>
              <a:t>           </a:t>
            </a:r>
            <a:endParaRPr lang="en-US" altLang="zh-CN" sz="1600" dirty="0">
              <a:solidFill>
                <a:srgbClr val="0000FF"/>
              </a:solidFill>
              <a:ea typeface="宋体" pitchFamily="2" charset="-122"/>
            </a:endParaRPr>
          </a:p>
          <a:p>
            <a:pPr eaLnBrk="1" hangingPunct="1">
              <a:lnSpc>
                <a:spcPct val="90000"/>
              </a:lnSpc>
            </a:pP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a:t>
            </a:r>
            <a:r>
              <a:rPr lang="en-US" altLang="zh-CN" sz="1600" dirty="0" err="1" smtClean="0">
                <a:solidFill>
                  <a:srgbClr val="0000FF"/>
                </a:solidFill>
                <a:ea typeface="宋体" pitchFamily="2" charset="-122"/>
              </a:rPr>
              <a:t>j,k,l</a:t>
            </a:r>
            <a:r>
              <a:rPr lang="en-US" altLang="zh-CN" sz="1600" dirty="0" smtClean="0">
                <a:solidFill>
                  <a:srgbClr val="0000FF"/>
                </a:solidFill>
                <a:ea typeface="宋体" pitchFamily="2" charset="-122"/>
              </a:rPr>
              <a:t>$    </a:t>
            </a:r>
            <a:r>
              <a:rPr lang="en-US" altLang="zh-CN" sz="1600" dirty="0">
                <a:solidFill>
                  <a:srgbClr val="0000FF"/>
                </a:solidFill>
                <a:ea typeface="宋体" pitchFamily="2" charset="-122"/>
              </a:rPr>
              <a:t>state: T</a:t>
            </a:r>
          </a:p>
          <a:p>
            <a:pPr lvl="1" eaLnBrk="1" hangingPunct="1">
              <a:lnSpc>
                <a:spcPct val="90000"/>
              </a:lnSpc>
            </a:pPr>
            <a:r>
              <a:rPr lang="en-US" altLang="zh-CN" sz="1600" dirty="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integer                     </a:t>
            </a:r>
            <a:r>
              <a:rPr lang="zh-CN" altLang="en-US" sz="1600" dirty="0">
                <a:solidFill>
                  <a:srgbClr val="0000FF"/>
                </a:solidFill>
                <a:ea typeface="宋体" pitchFamily="2" charset="-122"/>
              </a:rPr>
              <a:t>移进</a:t>
            </a:r>
          </a:p>
          <a:p>
            <a:pPr eaLnBrk="1" hangingPunct="1">
              <a:lnSpc>
                <a:spcPct val="90000"/>
              </a:lnSpc>
            </a:pPr>
            <a:r>
              <a:rPr lang="zh-CN" altLang="en-US" sz="1600" dirty="0">
                <a:solidFill>
                  <a:srgbClr val="0000FF"/>
                </a:solidFill>
                <a:ea typeface="宋体" pitchFamily="2" charset="-122"/>
              </a:rPr>
              <a:t>        </a:t>
            </a:r>
            <a:r>
              <a:rPr lang="zh-CN" altLang="en-US" sz="1600" dirty="0" smtClean="0">
                <a:solidFill>
                  <a:srgbClr val="0000FF"/>
                </a:solidFill>
                <a:ea typeface="宋体" pitchFamily="2" charset="-122"/>
              </a:rPr>
              <a:t>  </a:t>
            </a:r>
            <a:r>
              <a:rPr lang="en-US" altLang="zh-CN" sz="1600" dirty="0" smtClean="0">
                <a:solidFill>
                  <a:srgbClr val="0000FF"/>
                </a:solidFill>
                <a:ea typeface="宋体" pitchFamily="2" charset="-122"/>
              </a:rPr>
              <a:t>,</a:t>
            </a:r>
            <a:r>
              <a:rPr lang="en-US" altLang="zh-CN" sz="1600" dirty="0" err="1" smtClean="0">
                <a:solidFill>
                  <a:srgbClr val="0000FF"/>
                </a:solidFill>
                <a:ea typeface="宋体" pitchFamily="2" charset="-122"/>
              </a:rPr>
              <a:t>k,l</a:t>
            </a:r>
            <a:r>
              <a:rPr lang="en-US" altLang="zh-CN" sz="1600" dirty="0" smtClean="0">
                <a:solidFill>
                  <a:srgbClr val="0000FF"/>
                </a:solidFill>
                <a:ea typeface="宋体" pitchFamily="2" charset="-122"/>
              </a:rPr>
              <a:t>$    </a:t>
            </a:r>
            <a:r>
              <a:rPr lang="en-US" altLang="zh-CN" sz="1600" dirty="0">
                <a:solidFill>
                  <a:srgbClr val="0000FF"/>
                </a:solidFill>
                <a:ea typeface="宋体" pitchFamily="2" charset="-122"/>
              </a:rPr>
              <a:t>state: T       </a:t>
            </a:r>
            <a:r>
              <a:rPr lang="en-US" altLang="zh-CN" sz="1600" dirty="0" smtClean="0">
                <a:solidFill>
                  <a:srgbClr val="0000FF"/>
                </a:solidFill>
                <a:ea typeface="宋体" pitchFamily="2" charset="-122"/>
              </a:rPr>
              <a:t>      id</a:t>
            </a:r>
            <a:endParaRPr lang="en-US" altLang="zh-CN" sz="1600" dirty="0">
              <a:solidFill>
                <a:srgbClr val="0000FF"/>
              </a:solidFill>
              <a:ea typeface="宋体" pitchFamily="2" charset="-122"/>
            </a:endParaRPr>
          </a:p>
          <a:p>
            <a:pPr lvl="1" eaLnBrk="1" hangingPunct="1">
              <a:lnSpc>
                <a:spcPct val="90000"/>
              </a:lnSpc>
            </a:pPr>
            <a:r>
              <a:rPr lang="en-US" altLang="zh-CN" sz="1600" dirty="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integer  </a:t>
            </a:r>
            <a:r>
              <a:rPr lang="en-US" altLang="zh-CN" sz="1600" dirty="0" err="1" smtClean="0">
                <a:solidFill>
                  <a:srgbClr val="0000FF"/>
                </a:solidFill>
                <a:ea typeface="宋体" pitchFamily="2" charset="-122"/>
              </a:rPr>
              <a:t>entryj</a:t>
            </a:r>
            <a:r>
              <a:rPr lang="en-US" altLang="zh-CN" sz="1600" dirty="0" smtClean="0">
                <a:solidFill>
                  <a:srgbClr val="0000FF"/>
                </a:solidFill>
                <a:ea typeface="宋体" pitchFamily="2" charset="-122"/>
              </a:rPr>
              <a:t>          </a:t>
            </a:r>
            <a:r>
              <a:rPr lang="zh-CN" altLang="en-US" sz="1600" dirty="0">
                <a:solidFill>
                  <a:srgbClr val="0000FF"/>
                </a:solidFill>
                <a:ea typeface="宋体" pitchFamily="2" charset="-122"/>
              </a:rPr>
              <a:t>归约，用</a:t>
            </a:r>
            <a:r>
              <a:rPr lang="en-US" altLang="zh-CN" sz="1600" dirty="0" err="1">
                <a:solidFill>
                  <a:srgbClr val="0000FF"/>
                </a:solidFill>
                <a:ea typeface="宋体" pitchFamily="2" charset="-122"/>
              </a:rPr>
              <a:t>L</a:t>
            </a:r>
            <a:r>
              <a:rPr lang="en-US" altLang="zh-CN" sz="1600" dirty="0" err="1">
                <a:solidFill>
                  <a:srgbClr val="0000FF"/>
                </a:solidFill>
                <a:ea typeface="宋体" pitchFamily="2" charset="-122"/>
                <a:sym typeface="Symbol" pitchFamily="18" charset="2"/>
              </a:rPr>
              <a:t></a:t>
            </a:r>
            <a:r>
              <a:rPr lang="en-US" altLang="zh-CN" sz="1600" dirty="0" err="1">
                <a:solidFill>
                  <a:srgbClr val="0000FF"/>
                </a:solidFill>
                <a:ea typeface="宋体" pitchFamily="2" charset="-122"/>
              </a:rPr>
              <a:t>id</a:t>
            </a:r>
            <a:endParaRPr lang="en-US" altLang="zh-CN" sz="1600" dirty="0">
              <a:solidFill>
                <a:srgbClr val="0000FF"/>
              </a:solidFill>
              <a:ea typeface="宋体" pitchFamily="2" charset="-122"/>
            </a:endParaRPr>
          </a:p>
          <a:p>
            <a:pPr eaLnBrk="1" hangingPunct="1">
              <a:lnSpc>
                <a:spcPct val="90000"/>
              </a:lnSpc>
            </a:pP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a:t>
            </a:r>
            <a:r>
              <a:rPr lang="en-US" altLang="zh-CN" sz="1600" dirty="0" err="1" smtClean="0">
                <a:solidFill>
                  <a:srgbClr val="0000FF"/>
                </a:solidFill>
                <a:ea typeface="宋体" pitchFamily="2" charset="-122"/>
              </a:rPr>
              <a:t>k,l</a:t>
            </a:r>
            <a:r>
              <a:rPr lang="en-US" altLang="zh-CN" sz="1600" dirty="0" smtClean="0">
                <a:solidFill>
                  <a:srgbClr val="0000FF"/>
                </a:solidFill>
                <a:ea typeface="宋体" pitchFamily="2" charset="-122"/>
              </a:rPr>
              <a:t>$    </a:t>
            </a:r>
            <a:r>
              <a:rPr lang="en-US" altLang="zh-CN" sz="1600" dirty="0">
                <a:solidFill>
                  <a:srgbClr val="0000FF"/>
                </a:solidFill>
                <a:ea typeface="宋体" pitchFamily="2" charset="-122"/>
              </a:rPr>
              <a:t>state: T       </a:t>
            </a:r>
            <a:r>
              <a:rPr lang="en-US" altLang="zh-CN" sz="1600" dirty="0" smtClean="0">
                <a:solidFill>
                  <a:srgbClr val="0000FF"/>
                </a:solidFill>
                <a:ea typeface="宋体" pitchFamily="2" charset="-122"/>
              </a:rPr>
              <a:t>      L</a:t>
            </a:r>
            <a:endParaRPr lang="en-US" altLang="zh-CN" sz="1600" dirty="0">
              <a:solidFill>
                <a:srgbClr val="0000FF"/>
              </a:solidFill>
              <a:ea typeface="宋体" pitchFamily="2" charset="-122"/>
            </a:endParaRPr>
          </a:p>
          <a:p>
            <a:pPr lvl="1" eaLnBrk="1" hangingPunct="1">
              <a:lnSpc>
                <a:spcPct val="90000"/>
              </a:lnSpc>
            </a:pPr>
            <a:r>
              <a:rPr lang="en-US" altLang="zh-CN" sz="1600" dirty="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integer   -                  </a:t>
            </a:r>
            <a:r>
              <a:rPr lang="zh-CN" altLang="en-US" sz="1600" dirty="0" smtClean="0">
                <a:solidFill>
                  <a:srgbClr val="0000FF"/>
                </a:solidFill>
                <a:ea typeface="宋体" pitchFamily="2" charset="-122"/>
              </a:rPr>
              <a:t>移</a:t>
            </a:r>
            <a:r>
              <a:rPr lang="zh-CN" altLang="en-US" sz="1600" dirty="0">
                <a:solidFill>
                  <a:srgbClr val="0000FF"/>
                </a:solidFill>
                <a:ea typeface="宋体" pitchFamily="2" charset="-122"/>
              </a:rPr>
              <a:t>进</a:t>
            </a:r>
          </a:p>
          <a:p>
            <a:pPr eaLnBrk="1" hangingPunct="1">
              <a:lnSpc>
                <a:spcPct val="90000"/>
              </a:lnSpc>
            </a:pPr>
            <a:r>
              <a:rPr lang="zh-CN" altLang="en-US" sz="1600" dirty="0">
                <a:solidFill>
                  <a:srgbClr val="0000FF"/>
                </a:solidFill>
                <a:ea typeface="宋体" pitchFamily="2" charset="-122"/>
              </a:rPr>
              <a:t>         </a:t>
            </a:r>
            <a:r>
              <a:rPr lang="zh-CN" altLang="en-US" sz="1600" dirty="0" smtClean="0">
                <a:solidFill>
                  <a:srgbClr val="0000FF"/>
                </a:solidFill>
                <a:ea typeface="宋体" pitchFamily="2" charset="-122"/>
              </a:rPr>
              <a:t>  </a:t>
            </a:r>
            <a:r>
              <a:rPr lang="en-US" altLang="zh-CN" sz="1600" dirty="0" err="1" smtClean="0">
                <a:solidFill>
                  <a:srgbClr val="0000FF"/>
                </a:solidFill>
                <a:ea typeface="宋体" pitchFamily="2" charset="-122"/>
              </a:rPr>
              <a:t>k,l</a:t>
            </a:r>
            <a:r>
              <a:rPr lang="en-US" altLang="zh-CN" sz="1600" dirty="0" smtClean="0">
                <a:solidFill>
                  <a:srgbClr val="0000FF"/>
                </a:solidFill>
                <a:ea typeface="宋体" pitchFamily="2" charset="-122"/>
              </a:rPr>
              <a:t>$    </a:t>
            </a:r>
            <a:r>
              <a:rPr lang="en-US" altLang="zh-CN" sz="1600" dirty="0">
                <a:solidFill>
                  <a:srgbClr val="0000FF"/>
                </a:solidFill>
                <a:ea typeface="宋体" pitchFamily="2" charset="-122"/>
              </a:rPr>
              <a:t>state: T       </a:t>
            </a:r>
            <a:r>
              <a:rPr lang="en-US" altLang="zh-CN" sz="1600" dirty="0" smtClean="0">
                <a:solidFill>
                  <a:srgbClr val="0000FF"/>
                </a:solidFill>
                <a:ea typeface="宋体" pitchFamily="2" charset="-122"/>
              </a:rPr>
              <a:t>      L  </a:t>
            </a:r>
            <a:r>
              <a:rPr lang="en-US" altLang="zh-CN" sz="1600" dirty="0">
                <a:solidFill>
                  <a:srgbClr val="0000FF"/>
                </a:solidFill>
                <a:ea typeface="宋体" pitchFamily="2" charset="-122"/>
              </a:rPr>
              <a:t>,</a:t>
            </a:r>
          </a:p>
          <a:p>
            <a:pPr lvl="1" eaLnBrk="1" hangingPunct="1">
              <a:lnSpc>
                <a:spcPct val="90000"/>
              </a:lnSpc>
            </a:pPr>
            <a:r>
              <a:rPr lang="en-US" altLang="zh-CN" sz="1600" dirty="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integer   </a:t>
            </a:r>
            <a:r>
              <a:rPr lang="en-US" altLang="zh-CN" sz="1600" dirty="0">
                <a:solidFill>
                  <a:srgbClr val="0000FF"/>
                </a:solidFill>
                <a:ea typeface="宋体" pitchFamily="2" charset="-122"/>
              </a:rPr>
              <a:t>-  ,              </a:t>
            </a:r>
            <a:r>
              <a:rPr lang="en-US" altLang="zh-CN" sz="1600" dirty="0" smtClean="0">
                <a:solidFill>
                  <a:srgbClr val="0000FF"/>
                </a:solidFill>
                <a:ea typeface="宋体" pitchFamily="2" charset="-122"/>
              </a:rPr>
              <a:t> </a:t>
            </a:r>
            <a:r>
              <a:rPr lang="zh-CN" altLang="en-US" sz="1600" dirty="0">
                <a:solidFill>
                  <a:srgbClr val="0000FF"/>
                </a:solidFill>
                <a:ea typeface="宋体" pitchFamily="2" charset="-122"/>
              </a:rPr>
              <a:t>移进</a:t>
            </a:r>
          </a:p>
          <a:p>
            <a:pPr eaLnBrk="1" hangingPunct="1">
              <a:lnSpc>
                <a:spcPct val="90000"/>
              </a:lnSpc>
            </a:pPr>
            <a:r>
              <a:rPr lang="zh-CN" altLang="en-US" sz="1600" dirty="0">
                <a:solidFill>
                  <a:srgbClr val="0000FF"/>
                </a:solidFill>
                <a:ea typeface="宋体" pitchFamily="2" charset="-122"/>
              </a:rPr>
              <a:t>           </a:t>
            </a:r>
            <a:r>
              <a:rPr lang="zh-CN" altLang="en-US" sz="1600" dirty="0" smtClean="0">
                <a:solidFill>
                  <a:srgbClr val="0000FF"/>
                </a:solidFill>
                <a:ea typeface="宋体" pitchFamily="2" charset="-122"/>
              </a:rPr>
              <a:t>  </a:t>
            </a:r>
            <a:r>
              <a:rPr lang="en-US" altLang="zh-CN" sz="1600" dirty="0" smtClean="0">
                <a:solidFill>
                  <a:srgbClr val="0000FF"/>
                </a:solidFill>
                <a:ea typeface="宋体" pitchFamily="2" charset="-122"/>
              </a:rPr>
              <a:t>,l$    </a:t>
            </a:r>
            <a:r>
              <a:rPr lang="en-US" altLang="zh-CN" sz="1600" dirty="0">
                <a:solidFill>
                  <a:srgbClr val="0000FF"/>
                </a:solidFill>
                <a:ea typeface="宋体" pitchFamily="2" charset="-122"/>
              </a:rPr>
              <a:t>state: T       </a:t>
            </a:r>
            <a:r>
              <a:rPr lang="en-US" altLang="zh-CN" sz="1600" dirty="0" smtClean="0">
                <a:solidFill>
                  <a:srgbClr val="0000FF"/>
                </a:solidFill>
                <a:ea typeface="宋体" pitchFamily="2" charset="-122"/>
              </a:rPr>
              <a:t>      L  </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id</a:t>
            </a:r>
            <a:endParaRPr lang="en-US" altLang="zh-CN" sz="1600" dirty="0">
              <a:solidFill>
                <a:srgbClr val="0000FF"/>
              </a:solidFill>
              <a:ea typeface="宋体" pitchFamily="2" charset="-122"/>
            </a:endParaRPr>
          </a:p>
          <a:p>
            <a:pPr lvl="1" eaLnBrk="1" hangingPunct="1">
              <a:lnSpc>
                <a:spcPct val="90000"/>
              </a:lnSpc>
            </a:pPr>
            <a:r>
              <a:rPr lang="en-US" altLang="zh-CN" sz="1600" dirty="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integer   </a:t>
            </a:r>
            <a:r>
              <a:rPr lang="en-US" altLang="zh-CN" sz="1600" dirty="0">
                <a:solidFill>
                  <a:srgbClr val="0000FF"/>
                </a:solidFill>
                <a:ea typeface="宋体" pitchFamily="2" charset="-122"/>
              </a:rPr>
              <a:t>-  ,  </a:t>
            </a:r>
            <a:r>
              <a:rPr lang="en-US" altLang="zh-CN" sz="1600" dirty="0" err="1" smtClean="0">
                <a:solidFill>
                  <a:srgbClr val="0000FF"/>
                </a:solidFill>
                <a:ea typeface="宋体" pitchFamily="2" charset="-122"/>
              </a:rPr>
              <a:t>entryk</a:t>
            </a:r>
            <a:r>
              <a:rPr lang="en-US" altLang="zh-CN" sz="1600" dirty="0" smtClean="0">
                <a:solidFill>
                  <a:srgbClr val="0000FF"/>
                </a:solidFill>
                <a:ea typeface="宋体" pitchFamily="2" charset="-122"/>
              </a:rPr>
              <a:t>  </a:t>
            </a:r>
            <a:r>
              <a:rPr lang="zh-CN" altLang="en-US" sz="1600" dirty="0" smtClean="0">
                <a:solidFill>
                  <a:srgbClr val="0000FF"/>
                </a:solidFill>
                <a:ea typeface="宋体" pitchFamily="2" charset="-122"/>
              </a:rPr>
              <a:t>归约</a:t>
            </a:r>
            <a:r>
              <a:rPr lang="zh-CN" altLang="en-US" sz="1600" dirty="0">
                <a:solidFill>
                  <a:srgbClr val="0000FF"/>
                </a:solidFill>
                <a:ea typeface="宋体" pitchFamily="2" charset="-122"/>
              </a:rPr>
              <a:t>，用</a:t>
            </a:r>
            <a:r>
              <a:rPr lang="en-US" altLang="zh-CN" sz="1600" dirty="0" err="1">
                <a:solidFill>
                  <a:srgbClr val="0000FF"/>
                </a:solidFill>
                <a:ea typeface="宋体" pitchFamily="2" charset="-122"/>
              </a:rPr>
              <a:t>L</a:t>
            </a:r>
            <a:r>
              <a:rPr lang="en-US" altLang="zh-CN" sz="1600" dirty="0" err="1">
                <a:solidFill>
                  <a:srgbClr val="0000FF"/>
                </a:solidFill>
                <a:ea typeface="宋体" pitchFamily="2" charset="-122"/>
                <a:sym typeface="Symbol" pitchFamily="18" charset="2"/>
              </a:rPr>
              <a:t></a:t>
            </a:r>
            <a:r>
              <a:rPr lang="en-US" altLang="zh-CN" sz="1600" dirty="0" err="1">
                <a:solidFill>
                  <a:srgbClr val="0000FF"/>
                </a:solidFill>
                <a:ea typeface="宋体" pitchFamily="2" charset="-122"/>
              </a:rPr>
              <a:t>L,id</a:t>
            </a:r>
            <a:endParaRPr lang="en-US" altLang="zh-CN" sz="1600" dirty="0">
              <a:solidFill>
                <a:srgbClr val="0000FF"/>
              </a:solidFill>
              <a:ea typeface="宋体" pitchFamily="2" charset="-122"/>
            </a:endParaRPr>
          </a:p>
          <a:p>
            <a:pPr eaLnBrk="1" hangingPunct="1">
              <a:lnSpc>
                <a:spcPct val="90000"/>
              </a:lnSpc>
            </a:pP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,l$    </a:t>
            </a:r>
            <a:r>
              <a:rPr lang="en-US" altLang="zh-CN" sz="1600" dirty="0">
                <a:solidFill>
                  <a:srgbClr val="0000FF"/>
                </a:solidFill>
                <a:ea typeface="宋体" pitchFamily="2" charset="-122"/>
              </a:rPr>
              <a:t>state: T       </a:t>
            </a:r>
            <a:r>
              <a:rPr lang="en-US" altLang="zh-CN" sz="1600" dirty="0" smtClean="0">
                <a:solidFill>
                  <a:srgbClr val="0000FF"/>
                </a:solidFill>
                <a:ea typeface="宋体" pitchFamily="2" charset="-122"/>
              </a:rPr>
              <a:t>      L</a:t>
            </a:r>
            <a:endParaRPr lang="en-US" altLang="zh-CN" sz="1600" dirty="0">
              <a:solidFill>
                <a:srgbClr val="0000FF"/>
              </a:solidFill>
              <a:ea typeface="宋体" pitchFamily="2" charset="-122"/>
            </a:endParaRPr>
          </a:p>
          <a:p>
            <a:pPr lvl="1" eaLnBrk="1" hangingPunct="1">
              <a:lnSpc>
                <a:spcPct val="90000"/>
              </a:lnSpc>
            </a:pPr>
            <a:r>
              <a:rPr lang="en-US" altLang="zh-CN" sz="1600" dirty="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integer   </a:t>
            </a:r>
            <a:r>
              <a:rPr lang="en-US" altLang="zh-CN" sz="1600" dirty="0">
                <a:solidFill>
                  <a:srgbClr val="0000FF"/>
                </a:solidFill>
                <a:ea typeface="宋体" pitchFamily="2" charset="-122"/>
              </a:rPr>
              <a:t>-                  </a:t>
            </a:r>
            <a:r>
              <a:rPr lang="zh-CN" altLang="en-US" sz="1600" dirty="0" smtClean="0">
                <a:solidFill>
                  <a:srgbClr val="0000FF"/>
                </a:solidFill>
                <a:ea typeface="宋体" pitchFamily="2" charset="-122"/>
              </a:rPr>
              <a:t>移</a:t>
            </a:r>
            <a:r>
              <a:rPr lang="zh-CN" altLang="en-US" sz="1600" dirty="0">
                <a:solidFill>
                  <a:srgbClr val="0000FF"/>
                </a:solidFill>
                <a:ea typeface="宋体" pitchFamily="2" charset="-122"/>
              </a:rPr>
              <a:t>进</a:t>
            </a:r>
          </a:p>
          <a:p>
            <a:pPr eaLnBrk="1" hangingPunct="1">
              <a:lnSpc>
                <a:spcPct val="90000"/>
              </a:lnSpc>
            </a:pPr>
            <a:r>
              <a:rPr lang="zh-CN" altLang="en-US" sz="1600" dirty="0">
                <a:solidFill>
                  <a:srgbClr val="0000FF"/>
                </a:solidFill>
                <a:ea typeface="宋体" pitchFamily="2" charset="-122"/>
              </a:rPr>
              <a:t>          </a:t>
            </a:r>
            <a:r>
              <a:rPr lang="zh-CN" altLang="en-US" sz="1600" dirty="0" smtClean="0">
                <a:solidFill>
                  <a:srgbClr val="0000FF"/>
                </a:solidFill>
                <a:ea typeface="宋体" pitchFamily="2" charset="-122"/>
              </a:rPr>
              <a:t>    </a:t>
            </a:r>
            <a:r>
              <a:rPr lang="en-US" altLang="zh-CN" sz="1600" dirty="0" smtClean="0">
                <a:solidFill>
                  <a:srgbClr val="0000FF"/>
                </a:solidFill>
                <a:ea typeface="宋体" pitchFamily="2" charset="-122"/>
              </a:rPr>
              <a:t>l$    </a:t>
            </a:r>
            <a:r>
              <a:rPr lang="en-US" altLang="zh-CN" sz="1600" dirty="0">
                <a:solidFill>
                  <a:srgbClr val="0000FF"/>
                </a:solidFill>
                <a:ea typeface="宋体" pitchFamily="2" charset="-122"/>
              </a:rPr>
              <a:t>state: T      </a:t>
            </a:r>
            <a:r>
              <a:rPr lang="en-US" altLang="zh-CN" sz="1600" dirty="0" smtClean="0">
                <a:solidFill>
                  <a:srgbClr val="0000FF"/>
                </a:solidFill>
                <a:ea typeface="宋体" pitchFamily="2" charset="-122"/>
              </a:rPr>
              <a:t>       </a:t>
            </a:r>
            <a:r>
              <a:rPr lang="en-US" altLang="zh-CN" sz="1600" dirty="0">
                <a:solidFill>
                  <a:srgbClr val="0000FF"/>
                </a:solidFill>
                <a:ea typeface="宋体" pitchFamily="2" charset="-122"/>
              </a:rPr>
              <a:t>L  ,</a:t>
            </a:r>
          </a:p>
          <a:p>
            <a:pPr lvl="1" eaLnBrk="1" hangingPunct="1">
              <a:lnSpc>
                <a:spcPct val="90000"/>
              </a:lnSpc>
            </a:pPr>
            <a:r>
              <a:rPr lang="en-US" altLang="zh-CN" sz="1600" dirty="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integer   </a:t>
            </a:r>
            <a:r>
              <a:rPr lang="en-US" altLang="zh-CN" sz="1600" dirty="0">
                <a:solidFill>
                  <a:srgbClr val="0000FF"/>
                </a:solidFill>
                <a:ea typeface="宋体" pitchFamily="2" charset="-122"/>
              </a:rPr>
              <a:t>-  ,               </a:t>
            </a:r>
            <a:r>
              <a:rPr lang="zh-CN" altLang="en-US" sz="1600" dirty="0" smtClean="0">
                <a:solidFill>
                  <a:srgbClr val="0000FF"/>
                </a:solidFill>
                <a:ea typeface="宋体" pitchFamily="2" charset="-122"/>
              </a:rPr>
              <a:t>移</a:t>
            </a:r>
            <a:r>
              <a:rPr lang="zh-CN" altLang="en-US" sz="1600" dirty="0">
                <a:solidFill>
                  <a:srgbClr val="0000FF"/>
                </a:solidFill>
                <a:ea typeface="宋体" pitchFamily="2" charset="-122"/>
              </a:rPr>
              <a:t>进</a:t>
            </a:r>
          </a:p>
          <a:p>
            <a:pPr eaLnBrk="1" hangingPunct="1">
              <a:lnSpc>
                <a:spcPct val="90000"/>
              </a:lnSpc>
            </a:pPr>
            <a:r>
              <a:rPr lang="zh-CN" altLang="en-US" sz="1600" dirty="0">
                <a:solidFill>
                  <a:srgbClr val="0000FF"/>
                </a:solidFill>
                <a:ea typeface="宋体" pitchFamily="2" charset="-122"/>
              </a:rPr>
              <a:t>          </a:t>
            </a:r>
            <a:r>
              <a:rPr lang="zh-CN" altLang="en-US" sz="1600" dirty="0" smtClean="0">
                <a:solidFill>
                  <a:srgbClr val="0000FF"/>
                </a:solidFill>
                <a:ea typeface="宋体" pitchFamily="2" charset="-122"/>
              </a:rPr>
              <a:t>     </a:t>
            </a:r>
            <a:r>
              <a:rPr lang="en-US" altLang="zh-CN" sz="1600" dirty="0">
                <a:solidFill>
                  <a:srgbClr val="0000FF"/>
                </a:solidFill>
                <a:ea typeface="宋体" pitchFamily="2" charset="-122"/>
              </a:rPr>
              <a:t>$    state: T        </a:t>
            </a:r>
            <a:r>
              <a:rPr lang="en-US" altLang="zh-CN" sz="1600" dirty="0" smtClean="0">
                <a:solidFill>
                  <a:srgbClr val="0000FF"/>
                </a:solidFill>
                <a:ea typeface="宋体" pitchFamily="2" charset="-122"/>
              </a:rPr>
              <a:t>     L  </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id</a:t>
            </a:r>
            <a:endParaRPr lang="en-US" altLang="zh-CN" sz="1600" dirty="0">
              <a:solidFill>
                <a:srgbClr val="0000FF"/>
              </a:solidFill>
              <a:ea typeface="宋体" pitchFamily="2" charset="-122"/>
            </a:endParaRPr>
          </a:p>
          <a:p>
            <a:pPr lvl="1" eaLnBrk="1" hangingPunct="1">
              <a:lnSpc>
                <a:spcPct val="90000"/>
              </a:lnSpc>
            </a:pP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integer   </a:t>
            </a:r>
            <a:r>
              <a:rPr lang="en-US" altLang="zh-CN" sz="1600" dirty="0">
                <a:solidFill>
                  <a:srgbClr val="0000FF"/>
                </a:solidFill>
                <a:ea typeface="宋体" pitchFamily="2" charset="-122"/>
              </a:rPr>
              <a:t>-  , </a:t>
            </a:r>
            <a:r>
              <a:rPr lang="en-US" altLang="zh-CN" sz="1600" dirty="0" err="1" smtClean="0">
                <a:solidFill>
                  <a:srgbClr val="0000FF"/>
                </a:solidFill>
                <a:ea typeface="宋体" pitchFamily="2" charset="-122"/>
              </a:rPr>
              <a:t>entryl</a:t>
            </a:r>
            <a:r>
              <a:rPr lang="en-US" altLang="zh-CN" sz="1600" dirty="0" smtClean="0">
                <a:solidFill>
                  <a:srgbClr val="0000FF"/>
                </a:solidFill>
                <a:ea typeface="宋体" pitchFamily="2" charset="-122"/>
              </a:rPr>
              <a:t>     </a:t>
            </a:r>
            <a:r>
              <a:rPr lang="zh-CN" altLang="en-US" sz="1600" dirty="0">
                <a:solidFill>
                  <a:srgbClr val="0000FF"/>
                </a:solidFill>
                <a:ea typeface="宋体" pitchFamily="2" charset="-122"/>
              </a:rPr>
              <a:t>归约，用</a:t>
            </a:r>
            <a:r>
              <a:rPr lang="en-US" altLang="zh-CN" sz="1600" dirty="0" err="1">
                <a:solidFill>
                  <a:srgbClr val="0000FF"/>
                </a:solidFill>
                <a:ea typeface="宋体" pitchFamily="2" charset="-122"/>
              </a:rPr>
              <a:t>L</a:t>
            </a:r>
            <a:r>
              <a:rPr lang="en-US" altLang="zh-CN" sz="1600" dirty="0" err="1">
                <a:solidFill>
                  <a:srgbClr val="0000FF"/>
                </a:solidFill>
                <a:ea typeface="宋体" pitchFamily="2" charset="-122"/>
                <a:sym typeface="Symbol" pitchFamily="18" charset="2"/>
              </a:rPr>
              <a:t></a:t>
            </a:r>
            <a:r>
              <a:rPr lang="en-US" altLang="zh-CN" sz="1600" dirty="0" err="1">
                <a:solidFill>
                  <a:srgbClr val="0000FF"/>
                </a:solidFill>
                <a:ea typeface="宋体" pitchFamily="2" charset="-122"/>
              </a:rPr>
              <a:t>L,id</a:t>
            </a:r>
            <a:endParaRPr lang="en-US" altLang="zh-CN" sz="1600" dirty="0">
              <a:solidFill>
                <a:srgbClr val="0000FF"/>
              </a:solidFill>
              <a:ea typeface="宋体" pitchFamily="2" charset="-122"/>
            </a:endParaRPr>
          </a:p>
          <a:p>
            <a:pPr eaLnBrk="1" hangingPunct="1">
              <a:lnSpc>
                <a:spcPct val="90000"/>
              </a:lnSpc>
            </a:pP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a:t>
            </a:r>
            <a:r>
              <a:rPr lang="en-US" altLang="zh-CN" sz="1600" dirty="0">
                <a:solidFill>
                  <a:srgbClr val="0000FF"/>
                </a:solidFill>
                <a:ea typeface="宋体" pitchFamily="2" charset="-122"/>
              </a:rPr>
              <a:t>$    state: T        </a:t>
            </a:r>
            <a:r>
              <a:rPr lang="en-US" altLang="zh-CN" sz="1600" dirty="0" smtClean="0">
                <a:solidFill>
                  <a:srgbClr val="0000FF"/>
                </a:solidFill>
                <a:ea typeface="宋体" pitchFamily="2" charset="-122"/>
              </a:rPr>
              <a:t>     L</a:t>
            </a:r>
            <a:endParaRPr lang="en-US" altLang="zh-CN" sz="1600" dirty="0">
              <a:solidFill>
                <a:srgbClr val="0000FF"/>
              </a:solidFill>
              <a:ea typeface="宋体" pitchFamily="2" charset="-122"/>
            </a:endParaRPr>
          </a:p>
          <a:p>
            <a:pPr lvl="1" eaLnBrk="1" hangingPunct="1">
              <a:lnSpc>
                <a:spcPct val="90000"/>
              </a:lnSpc>
            </a:pP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integer   </a:t>
            </a: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a:t>
            </a:r>
            <a:r>
              <a:rPr lang="zh-CN" altLang="en-US" sz="1600" dirty="0">
                <a:solidFill>
                  <a:srgbClr val="0000FF"/>
                </a:solidFill>
                <a:ea typeface="宋体" pitchFamily="2" charset="-122"/>
              </a:rPr>
              <a:t>归约，用</a:t>
            </a:r>
            <a:r>
              <a:rPr lang="en-US" altLang="zh-CN" sz="1600" dirty="0">
                <a:solidFill>
                  <a:srgbClr val="0000FF"/>
                </a:solidFill>
                <a:ea typeface="宋体" pitchFamily="2" charset="-122"/>
              </a:rPr>
              <a:t>D</a:t>
            </a:r>
            <a:r>
              <a:rPr lang="en-US" altLang="zh-CN" sz="1600" dirty="0">
                <a:solidFill>
                  <a:srgbClr val="0000FF"/>
                </a:solidFill>
                <a:ea typeface="宋体" pitchFamily="2" charset="-122"/>
                <a:sym typeface="Symbol" pitchFamily="18" charset="2"/>
              </a:rPr>
              <a:t></a:t>
            </a:r>
            <a:r>
              <a:rPr lang="en-US" altLang="zh-CN" sz="1600" dirty="0">
                <a:solidFill>
                  <a:srgbClr val="0000FF"/>
                </a:solidFill>
                <a:ea typeface="宋体" pitchFamily="2" charset="-122"/>
              </a:rPr>
              <a:t>TL</a:t>
            </a:r>
          </a:p>
          <a:p>
            <a:pPr eaLnBrk="1" hangingPunct="1">
              <a:lnSpc>
                <a:spcPct val="90000"/>
              </a:lnSpc>
            </a:pP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a:t>
            </a:r>
            <a:r>
              <a:rPr lang="en-US" altLang="zh-CN" sz="1600" dirty="0">
                <a:solidFill>
                  <a:srgbClr val="0000FF"/>
                </a:solidFill>
                <a:ea typeface="宋体" pitchFamily="2" charset="-122"/>
              </a:rPr>
              <a:t>$    state: D</a:t>
            </a:r>
          </a:p>
          <a:p>
            <a:pPr lvl="1" eaLnBrk="1" hangingPunct="1">
              <a:lnSpc>
                <a:spcPct val="90000"/>
              </a:lnSpc>
            </a:pPr>
            <a:r>
              <a:rPr lang="en-US" altLang="zh-CN" sz="1600" dirty="0">
                <a:solidFill>
                  <a:srgbClr val="0000FF"/>
                </a:solidFill>
                <a:ea typeface="宋体" pitchFamily="2" charset="-122"/>
              </a:rPr>
              <a:t>        </a:t>
            </a:r>
            <a:r>
              <a:rPr lang="en-US" altLang="zh-CN" sz="1600" dirty="0" smtClean="0">
                <a:solidFill>
                  <a:srgbClr val="0000FF"/>
                </a:solidFill>
                <a:ea typeface="宋体" pitchFamily="2" charset="-122"/>
              </a:rPr>
              <a:t>              </a:t>
            </a:r>
            <a:r>
              <a:rPr lang="en-US" altLang="zh-CN" sz="1600" dirty="0" err="1">
                <a:solidFill>
                  <a:srgbClr val="0000FF"/>
                </a:solidFill>
                <a:ea typeface="宋体" pitchFamily="2" charset="-122"/>
              </a:rPr>
              <a:t>val</a:t>
            </a:r>
            <a:r>
              <a:rPr lang="en-US" altLang="zh-CN" sz="1600" dirty="0">
                <a:solidFill>
                  <a:srgbClr val="0000FF"/>
                </a:solidFill>
                <a:ea typeface="宋体" pitchFamily="2" charset="-122"/>
              </a:rPr>
              <a:t>: -                            </a:t>
            </a:r>
            <a:r>
              <a:rPr lang="en-US" altLang="zh-CN" sz="1600" dirty="0" smtClean="0">
                <a:solidFill>
                  <a:srgbClr val="0000FF"/>
                </a:solidFill>
                <a:ea typeface="宋体" pitchFamily="2" charset="-122"/>
              </a:rPr>
              <a:t>      </a:t>
            </a:r>
            <a:r>
              <a:rPr lang="zh-CN" altLang="en-US" sz="1600" dirty="0">
                <a:solidFill>
                  <a:srgbClr val="0000FF"/>
                </a:solidFill>
                <a:ea typeface="宋体" pitchFamily="2" charset="-122"/>
              </a:rPr>
              <a:t>接受</a:t>
            </a:r>
          </a:p>
        </p:txBody>
      </p:sp>
      <p:sp>
        <p:nvSpPr>
          <p:cNvPr id="8" name="Rectangle 8"/>
          <p:cNvSpPr txBox="1">
            <a:spLocks noChangeArrowheads="1"/>
          </p:cNvSpPr>
          <p:nvPr/>
        </p:nvSpPr>
        <p:spPr bwMode="auto">
          <a:xfrm>
            <a:off x="6019800" y="838200"/>
            <a:ext cx="31242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None/>
              <a:tabLst/>
              <a:defRPr/>
            </a:pPr>
            <a:r>
              <a:rPr kumimoji="1" lang="zh-CN" altLang="en-US" sz="1400" b="1" i="0" u="none" strike="noStrike" kern="0" cap="none" spc="0" normalizeH="0" baseline="0" noProof="0" dirty="0" smtClean="0">
                <a:ln>
                  <a:noFill/>
                </a:ln>
                <a:effectLst/>
                <a:uLnTx/>
                <a:uFillTx/>
                <a:latin typeface="+mn-lt"/>
                <a:ea typeface="+mn-ea"/>
                <a:cs typeface="+mn-cs"/>
              </a:rPr>
              <a:t>     </a:t>
            </a:r>
            <a:r>
              <a:rPr kumimoji="1" lang="zh-CN" altLang="en-US" sz="1600" b="1" i="0" u="none" strike="noStrike" kern="0" cap="none" spc="0" normalizeH="0" baseline="0" noProof="0" dirty="0" smtClean="0">
                <a:ln>
                  <a:noFill/>
                </a:ln>
                <a:solidFill>
                  <a:srgbClr val="0000FF"/>
                </a:solidFill>
                <a:effectLst/>
                <a:uLnTx/>
                <a:uFillTx/>
                <a:latin typeface="+mn-lt"/>
                <a:ea typeface="+mn-ea"/>
                <a:cs typeface="+mn-cs"/>
              </a:rPr>
              <a:t>翻译方案：</a:t>
            </a:r>
          </a:p>
          <a:p>
            <a:pPr marL="742950" marR="0" lvl="1" indent="-285750" algn="l" defTabSz="914400" rtl="0" eaLnBrk="1" fontAlgn="base" latinLnBrk="0" hangingPunct="1">
              <a:lnSpc>
                <a:spcPct val="100000"/>
              </a:lnSpc>
              <a:spcBef>
                <a:spcPct val="20000"/>
              </a:spcBef>
              <a:spcAft>
                <a:spcPct val="0"/>
              </a:spcAft>
              <a:buClr>
                <a:srgbClr val="0000FF"/>
              </a:buClr>
              <a:buSzPct val="70000"/>
              <a:buFontTx/>
              <a:buNone/>
              <a:tabLst/>
              <a:defRPr/>
            </a:pPr>
            <a:r>
              <a:rPr kumimoji="1" lang="en-US" altLang="zh-CN" sz="1200" b="1" i="0" u="none" strike="noStrike" kern="0" cap="none" spc="0" normalizeH="0" baseline="0" noProof="0" dirty="0" smtClean="0">
                <a:ln>
                  <a:noFill/>
                </a:ln>
                <a:solidFill>
                  <a:srgbClr val="0000FF"/>
                </a:solidFill>
                <a:effectLst/>
                <a:uLnTx/>
                <a:uFillTx/>
                <a:latin typeface="+mn-lt"/>
                <a:ea typeface="+mn-ea"/>
              </a:rPr>
              <a:t>D</a:t>
            </a:r>
            <a:r>
              <a:rPr kumimoji="1" lang="en-US" altLang="zh-CN" sz="1200" b="1" i="0" u="none" strike="noStrike" kern="0" cap="none" spc="0" normalizeH="0" baseline="0" noProof="0" dirty="0" smtClean="0">
                <a:ln>
                  <a:noFill/>
                </a:ln>
                <a:solidFill>
                  <a:srgbClr val="0000FF"/>
                </a:solidFill>
                <a:effectLst/>
                <a:uLnTx/>
                <a:uFillTx/>
                <a:latin typeface="+mn-lt"/>
                <a:ea typeface="+mn-ea"/>
                <a:sym typeface="Symbol" pitchFamily="18" charset="2"/>
              </a:rPr>
              <a:t></a:t>
            </a:r>
            <a:r>
              <a:rPr kumimoji="1" lang="en-US" altLang="zh-CN" sz="1200" b="1" i="0" u="none" strike="noStrike" kern="0" cap="none" spc="0" normalizeH="0" baseline="0" noProof="0" dirty="0" smtClean="0">
                <a:ln>
                  <a:noFill/>
                </a:ln>
                <a:solidFill>
                  <a:srgbClr val="0000FF"/>
                </a:solidFill>
                <a:effectLst/>
                <a:uLnTx/>
                <a:uFillTx/>
                <a:latin typeface="+mn-lt"/>
                <a:ea typeface="+mn-ea"/>
              </a:rPr>
              <a:t>T {</a:t>
            </a:r>
            <a:r>
              <a:rPr kumimoji="1" lang="en-US" altLang="zh-CN" sz="1200" b="1" i="0" u="none" strike="noStrike" kern="0" cap="none" spc="0" normalizeH="0" baseline="0" noProof="0" dirty="0" err="1" smtClean="0">
                <a:ln>
                  <a:noFill/>
                </a:ln>
                <a:solidFill>
                  <a:srgbClr val="0000FF"/>
                </a:solidFill>
                <a:effectLst/>
                <a:uLnTx/>
                <a:uFillTx/>
                <a:latin typeface="+mn-lt"/>
                <a:ea typeface="+mn-ea"/>
              </a:rPr>
              <a:t>L.in</a:t>
            </a:r>
            <a:r>
              <a:rPr kumimoji="1" lang="en-US" altLang="zh-CN" sz="1200" b="1" i="0" u="none" strike="noStrike" kern="0" cap="none" spc="0" normalizeH="0" baseline="0" noProof="0" dirty="0" smtClean="0">
                <a:ln>
                  <a:noFill/>
                </a:ln>
                <a:solidFill>
                  <a:srgbClr val="0000FF"/>
                </a:solidFill>
                <a:effectLst/>
                <a:uLnTx/>
                <a:uFillTx/>
                <a:latin typeface="+mn-lt"/>
                <a:ea typeface="+mn-ea"/>
              </a:rPr>
              <a:t>:=</a:t>
            </a:r>
            <a:r>
              <a:rPr kumimoji="1" lang="en-US" altLang="zh-CN" sz="1200" b="1" i="0" u="none" strike="noStrike" kern="0" cap="none" spc="0" normalizeH="0" baseline="0" noProof="0" dirty="0" err="1" smtClean="0">
                <a:ln>
                  <a:noFill/>
                </a:ln>
                <a:solidFill>
                  <a:srgbClr val="0000FF"/>
                </a:solidFill>
                <a:effectLst/>
                <a:uLnTx/>
                <a:uFillTx/>
                <a:latin typeface="+mn-lt"/>
                <a:ea typeface="+mn-ea"/>
              </a:rPr>
              <a:t>T.type</a:t>
            </a:r>
            <a:r>
              <a:rPr kumimoji="1" lang="en-US" altLang="zh-CN" sz="1200" b="1" i="0" u="none" strike="noStrike" kern="0" cap="none" spc="0" normalizeH="0" baseline="0" noProof="0" dirty="0" smtClean="0">
                <a:ln>
                  <a:noFill/>
                </a:ln>
                <a:solidFill>
                  <a:srgbClr val="0000FF"/>
                </a:solidFill>
                <a:effectLst/>
                <a:uLnTx/>
                <a:uFillTx/>
                <a:latin typeface="+mn-lt"/>
                <a:ea typeface="+mn-ea"/>
              </a:rPr>
              <a:t>}</a:t>
            </a:r>
          </a:p>
          <a:p>
            <a:pPr marL="742950" marR="0" lvl="1" indent="-285750" algn="l" defTabSz="914400" rtl="0" eaLnBrk="1" fontAlgn="base" latinLnBrk="0" hangingPunct="1">
              <a:lnSpc>
                <a:spcPct val="100000"/>
              </a:lnSpc>
              <a:spcBef>
                <a:spcPct val="20000"/>
              </a:spcBef>
              <a:spcAft>
                <a:spcPct val="0"/>
              </a:spcAft>
              <a:buClr>
                <a:srgbClr val="0000FF"/>
              </a:buClr>
              <a:buSzPct val="70000"/>
              <a:buFontTx/>
              <a:buNone/>
              <a:tabLst/>
              <a:defRPr/>
            </a:pPr>
            <a:r>
              <a:rPr kumimoji="1" lang="en-US" altLang="zh-CN" sz="1200" b="1" i="0" u="none" strike="noStrike" kern="0" cap="none" spc="0" normalizeH="0" baseline="0" noProof="0" dirty="0" smtClean="0">
                <a:ln>
                  <a:noFill/>
                </a:ln>
                <a:solidFill>
                  <a:srgbClr val="0000FF"/>
                </a:solidFill>
                <a:effectLst/>
                <a:uLnTx/>
                <a:uFillTx/>
                <a:latin typeface="+mn-lt"/>
                <a:ea typeface="+mn-ea"/>
              </a:rPr>
              <a:t>   L</a:t>
            </a:r>
          </a:p>
          <a:p>
            <a:pPr marL="742950" marR="0" lvl="1" indent="-285750" algn="l" defTabSz="914400" rtl="0" eaLnBrk="1" fontAlgn="base" latinLnBrk="0" hangingPunct="1">
              <a:lnSpc>
                <a:spcPct val="100000"/>
              </a:lnSpc>
              <a:spcBef>
                <a:spcPct val="20000"/>
              </a:spcBef>
              <a:spcAft>
                <a:spcPct val="0"/>
              </a:spcAft>
              <a:buClr>
                <a:srgbClr val="0000FF"/>
              </a:buClr>
              <a:buSzPct val="70000"/>
              <a:buFontTx/>
              <a:buNone/>
              <a:tabLst/>
              <a:defRPr/>
            </a:pPr>
            <a:r>
              <a:rPr kumimoji="1" lang="en-US" altLang="zh-CN" sz="1200" b="1" i="0" u="none" strike="noStrike" kern="0" cap="none" spc="0" normalizeH="0" baseline="0" noProof="0" dirty="0" err="1" smtClean="0">
                <a:ln>
                  <a:noFill/>
                </a:ln>
                <a:solidFill>
                  <a:srgbClr val="0000FF"/>
                </a:solidFill>
                <a:effectLst/>
                <a:uLnTx/>
                <a:uFillTx/>
                <a:latin typeface="+mn-lt"/>
                <a:ea typeface="+mn-ea"/>
              </a:rPr>
              <a:t>T</a:t>
            </a:r>
            <a:r>
              <a:rPr kumimoji="1" lang="en-US" altLang="zh-CN" sz="1200" b="1" i="0" u="none" strike="noStrike" kern="0" cap="none" spc="0" normalizeH="0" baseline="0" noProof="0" dirty="0" err="1" smtClean="0">
                <a:ln>
                  <a:noFill/>
                </a:ln>
                <a:solidFill>
                  <a:srgbClr val="0000FF"/>
                </a:solidFill>
                <a:effectLst/>
                <a:uLnTx/>
                <a:uFillTx/>
                <a:latin typeface="+mn-lt"/>
                <a:ea typeface="+mn-ea"/>
                <a:sym typeface="Symbol" pitchFamily="18" charset="2"/>
              </a:rPr>
              <a:t></a:t>
            </a:r>
            <a:r>
              <a:rPr kumimoji="1" lang="en-US" altLang="zh-CN" sz="1200" b="1" i="0" u="none" strike="noStrike" kern="0" cap="none" spc="0" normalizeH="0" baseline="0" noProof="0" dirty="0" err="1" smtClean="0">
                <a:ln>
                  <a:noFill/>
                </a:ln>
                <a:solidFill>
                  <a:srgbClr val="0000FF"/>
                </a:solidFill>
                <a:effectLst/>
                <a:uLnTx/>
                <a:uFillTx/>
                <a:latin typeface="+mn-lt"/>
                <a:ea typeface="+mn-ea"/>
              </a:rPr>
              <a:t>int</a:t>
            </a:r>
            <a:r>
              <a:rPr kumimoji="1" lang="en-US" altLang="zh-CN" sz="1200" b="1" i="0" u="none" strike="noStrike" kern="0" cap="none" spc="0" normalizeH="0" baseline="0" noProof="0" dirty="0" smtClean="0">
                <a:ln>
                  <a:noFill/>
                </a:ln>
                <a:solidFill>
                  <a:srgbClr val="0000FF"/>
                </a:solidFill>
                <a:effectLst/>
                <a:uLnTx/>
                <a:uFillTx/>
                <a:latin typeface="+mn-lt"/>
                <a:ea typeface="+mn-ea"/>
              </a:rPr>
              <a:t>  {</a:t>
            </a:r>
            <a:r>
              <a:rPr kumimoji="1" lang="en-US" altLang="zh-CN" sz="1200" b="1" i="0" u="none" strike="noStrike" kern="0" cap="none" spc="0" normalizeH="0" baseline="0" noProof="0" dirty="0" err="1" smtClean="0">
                <a:ln>
                  <a:noFill/>
                </a:ln>
                <a:solidFill>
                  <a:srgbClr val="0000FF"/>
                </a:solidFill>
                <a:effectLst/>
                <a:uLnTx/>
                <a:uFillTx/>
                <a:latin typeface="+mn-lt"/>
                <a:ea typeface="+mn-ea"/>
              </a:rPr>
              <a:t>T.type</a:t>
            </a:r>
            <a:r>
              <a:rPr kumimoji="1" lang="en-US" altLang="zh-CN" sz="1200" b="1" i="0" u="none" strike="noStrike" kern="0" cap="none" spc="0" normalizeH="0" baseline="0" noProof="0" dirty="0" smtClean="0">
                <a:ln>
                  <a:noFill/>
                </a:ln>
                <a:solidFill>
                  <a:srgbClr val="0000FF"/>
                </a:solidFill>
                <a:effectLst/>
                <a:uLnTx/>
                <a:uFillTx/>
                <a:latin typeface="+mn-lt"/>
                <a:ea typeface="+mn-ea"/>
              </a:rPr>
              <a:t>:=integer}</a:t>
            </a:r>
          </a:p>
          <a:p>
            <a:pPr marL="742950" marR="0" lvl="1" indent="-285750" algn="l" defTabSz="914400" rtl="0" eaLnBrk="1" fontAlgn="base" latinLnBrk="0" hangingPunct="1">
              <a:lnSpc>
                <a:spcPct val="100000"/>
              </a:lnSpc>
              <a:spcBef>
                <a:spcPct val="20000"/>
              </a:spcBef>
              <a:spcAft>
                <a:spcPct val="0"/>
              </a:spcAft>
              <a:buClr>
                <a:srgbClr val="0000FF"/>
              </a:buClr>
              <a:buSzPct val="70000"/>
              <a:buFontTx/>
              <a:buNone/>
              <a:tabLst/>
              <a:defRPr/>
            </a:pPr>
            <a:r>
              <a:rPr kumimoji="1" lang="en-US" altLang="zh-CN" sz="1200" b="1" i="0" u="none" strike="noStrike" kern="0" cap="none" spc="0" normalizeH="0" baseline="0" noProof="0" dirty="0" err="1" smtClean="0">
                <a:ln>
                  <a:noFill/>
                </a:ln>
                <a:solidFill>
                  <a:srgbClr val="0000FF"/>
                </a:solidFill>
                <a:effectLst/>
                <a:uLnTx/>
                <a:uFillTx/>
                <a:latin typeface="+mn-lt"/>
                <a:ea typeface="+mn-ea"/>
              </a:rPr>
              <a:t>T</a:t>
            </a:r>
            <a:r>
              <a:rPr kumimoji="1" lang="en-US" altLang="zh-CN" sz="1200" b="1" i="0" u="none" strike="noStrike" kern="0" cap="none" spc="0" normalizeH="0" baseline="0" noProof="0" dirty="0" err="1" smtClean="0">
                <a:ln>
                  <a:noFill/>
                </a:ln>
                <a:solidFill>
                  <a:srgbClr val="0000FF"/>
                </a:solidFill>
                <a:effectLst/>
                <a:uLnTx/>
                <a:uFillTx/>
                <a:latin typeface="+mn-lt"/>
                <a:ea typeface="+mn-ea"/>
                <a:sym typeface="Symbol" pitchFamily="18" charset="2"/>
              </a:rPr>
              <a:t></a:t>
            </a:r>
            <a:r>
              <a:rPr kumimoji="1" lang="en-US" altLang="zh-CN" sz="1200" b="1" i="0" u="none" strike="noStrike" kern="0" cap="none" spc="0" normalizeH="0" baseline="0" noProof="0" dirty="0" err="1" smtClean="0">
                <a:ln>
                  <a:noFill/>
                </a:ln>
                <a:solidFill>
                  <a:srgbClr val="0000FF"/>
                </a:solidFill>
                <a:effectLst/>
                <a:uLnTx/>
                <a:uFillTx/>
                <a:latin typeface="+mn-lt"/>
                <a:ea typeface="+mn-ea"/>
              </a:rPr>
              <a:t>real</a:t>
            </a:r>
            <a:r>
              <a:rPr kumimoji="1" lang="en-US" altLang="zh-CN" sz="1200" b="1" i="0" u="none" strike="noStrike" kern="0" cap="none" spc="0" normalizeH="0" baseline="0" noProof="0" dirty="0" smtClean="0">
                <a:ln>
                  <a:noFill/>
                </a:ln>
                <a:solidFill>
                  <a:srgbClr val="0000FF"/>
                </a:solidFill>
                <a:effectLst/>
                <a:uLnTx/>
                <a:uFillTx/>
                <a:latin typeface="+mn-lt"/>
                <a:ea typeface="+mn-ea"/>
              </a:rPr>
              <a:t> {</a:t>
            </a:r>
            <a:r>
              <a:rPr kumimoji="1" lang="en-US" altLang="zh-CN" sz="1200" b="1" i="0" u="none" strike="noStrike" kern="0" cap="none" spc="0" normalizeH="0" baseline="0" noProof="0" dirty="0" err="1" smtClean="0">
                <a:ln>
                  <a:noFill/>
                </a:ln>
                <a:solidFill>
                  <a:srgbClr val="0000FF"/>
                </a:solidFill>
                <a:effectLst/>
                <a:uLnTx/>
                <a:uFillTx/>
                <a:latin typeface="+mn-lt"/>
                <a:ea typeface="+mn-ea"/>
              </a:rPr>
              <a:t>T.type</a:t>
            </a:r>
            <a:r>
              <a:rPr kumimoji="1" lang="en-US" altLang="zh-CN" sz="1200" b="1" i="0" u="none" strike="noStrike" kern="0" cap="none" spc="0" normalizeH="0" baseline="0" noProof="0" dirty="0" smtClean="0">
                <a:ln>
                  <a:noFill/>
                </a:ln>
                <a:solidFill>
                  <a:srgbClr val="0000FF"/>
                </a:solidFill>
                <a:effectLst/>
                <a:uLnTx/>
                <a:uFillTx/>
                <a:latin typeface="+mn-lt"/>
                <a:ea typeface="+mn-ea"/>
              </a:rPr>
              <a:t>:=real}</a:t>
            </a:r>
          </a:p>
          <a:p>
            <a:pPr marL="742950" marR="0" lvl="1" indent="-285750" algn="l" defTabSz="914400" rtl="0" eaLnBrk="1" fontAlgn="base" latinLnBrk="0" hangingPunct="1">
              <a:lnSpc>
                <a:spcPct val="100000"/>
              </a:lnSpc>
              <a:spcBef>
                <a:spcPct val="20000"/>
              </a:spcBef>
              <a:spcAft>
                <a:spcPct val="0"/>
              </a:spcAft>
              <a:buClr>
                <a:srgbClr val="0000FF"/>
              </a:buClr>
              <a:buSzPct val="70000"/>
              <a:buFontTx/>
              <a:buNone/>
              <a:tabLst/>
              <a:defRPr/>
            </a:pPr>
            <a:r>
              <a:rPr kumimoji="1" lang="en-US" altLang="zh-CN" sz="1200" b="1" i="0" u="none" strike="noStrike" kern="0" cap="none" spc="0" normalizeH="0" baseline="0" noProof="0" dirty="0" smtClean="0">
                <a:ln>
                  <a:noFill/>
                </a:ln>
                <a:solidFill>
                  <a:srgbClr val="0000FF"/>
                </a:solidFill>
                <a:effectLst/>
                <a:uLnTx/>
                <a:uFillTx/>
                <a:latin typeface="+mn-lt"/>
                <a:ea typeface="+mn-ea"/>
              </a:rPr>
              <a:t>L</a:t>
            </a:r>
            <a:r>
              <a:rPr kumimoji="1" lang="en-US" altLang="zh-CN" sz="1200" b="1" i="0" u="none" strike="noStrike" kern="0" cap="none" spc="0" normalizeH="0" baseline="0" noProof="0" dirty="0" smtClean="0">
                <a:ln>
                  <a:noFill/>
                </a:ln>
                <a:solidFill>
                  <a:srgbClr val="0000FF"/>
                </a:solidFill>
                <a:effectLst/>
                <a:uLnTx/>
                <a:uFillTx/>
                <a:latin typeface="+mn-lt"/>
                <a:ea typeface="+mn-ea"/>
                <a:sym typeface="Symbol" pitchFamily="18" charset="2"/>
              </a:rPr>
              <a:t></a:t>
            </a:r>
            <a:r>
              <a:rPr kumimoji="1" lang="en-US" altLang="zh-CN" sz="1200" b="1" i="0" u="none" strike="noStrike" kern="0" cap="none" spc="0" normalizeH="0" baseline="0" noProof="0" dirty="0" smtClean="0">
                <a:ln>
                  <a:noFill/>
                </a:ln>
                <a:solidFill>
                  <a:srgbClr val="0000FF"/>
                </a:solidFill>
                <a:effectLst/>
                <a:uLnTx/>
                <a:uFillTx/>
                <a:latin typeface="+mn-lt"/>
                <a:ea typeface="+mn-ea"/>
              </a:rPr>
              <a:t>    {L</a:t>
            </a:r>
            <a:r>
              <a:rPr kumimoji="1" lang="en-US" altLang="zh-CN" sz="1200" b="1" i="0" u="none" strike="noStrike" kern="0" cap="none" spc="0" normalizeH="0" baseline="-25000" noProof="0" dirty="0" smtClean="0">
                <a:ln>
                  <a:noFill/>
                </a:ln>
                <a:solidFill>
                  <a:srgbClr val="0000FF"/>
                </a:solidFill>
                <a:effectLst/>
                <a:uLnTx/>
                <a:uFillTx/>
                <a:latin typeface="+mn-lt"/>
                <a:ea typeface="+mn-ea"/>
              </a:rPr>
              <a:t>1</a:t>
            </a:r>
            <a:r>
              <a:rPr kumimoji="1" lang="en-US" altLang="zh-CN" sz="1200" b="1" i="0" u="none" strike="noStrike" kern="0" cap="none" spc="0" normalizeH="0" baseline="0" noProof="0" dirty="0" smtClean="0">
                <a:ln>
                  <a:noFill/>
                </a:ln>
                <a:solidFill>
                  <a:srgbClr val="0000FF"/>
                </a:solidFill>
                <a:effectLst/>
                <a:uLnTx/>
                <a:uFillTx/>
                <a:latin typeface="+mn-lt"/>
                <a:ea typeface="+mn-ea"/>
              </a:rPr>
              <a:t>.in:=</a:t>
            </a:r>
            <a:r>
              <a:rPr kumimoji="1" lang="en-US" altLang="zh-CN" sz="1200" b="1" i="0" u="none" strike="noStrike" kern="0" cap="none" spc="0" normalizeH="0" baseline="0" noProof="0" dirty="0" err="1" smtClean="0">
                <a:ln>
                  <a:noFill/>
                </a:ln>
                <a:solidFill>
                  <a:srgbClr val="0000FF"/>
                </a:solidFill>
                <a:effectLst/>
                <a:uLnTx/>
                <a:uFillTx/>
                <a:latin typeface="+mn-lt"/>
                <a:ea typeface="+mn-ea"/>
              </a:rPr>
              <a:t>L.in</a:t>
            </a:r>
            <a:r>
              <a:rPr kumimoji="1" lang="en-US" altLang="zh-CN" sz="1200" b="1" i="0" u="none" strike="noStrike" kern="0" cap="none" spc="0" normalizeH="0" baseline="0" noProof="0" dirty="0" smtClean="0">
                <a:ln>
                  <a:noFill/>
                </a:ln>
                <a:solidFill>
                  <a:srgbClr val="0000FF"/>
                </a:solidFill>
                <a:effectLst/>
                <a:uLnTx/>
                <a:uFillTx/>
                <a:latin typeface="+mn-lt"/>
                <a:ea typeface="+mn-ea"/>
              </a:rPr>
              <a:t>}</a:t>
            </a:r>
          </a:p>
          <a:p>
            <a:pPr marL="742950" marR="0" lvl="1" indent="-285750" algn="l" defTabSz="914400" rtl="0" eaLnBrk="1" fontAlgn="base" latinLnBrk="0" hangingPunct="1">
              <a:lnSpc>
                <a:spcPct val="100000"/>
              </a:lnSpc>
              <a:spcBef>
                <a:spcPct val="20000"/>
              </a:spcBef>
              <a:spcAft>
                <a:spcPct val="0"/>
              </a:spcAft>
              <a:buClr>
                <a:srgbClr val="0000FF"/>
              </a:buClr>
              <a:buSzPct val="70000"/>
              <a:buFontTx/>
              <a:buNone/>
              <a:tabLst/>
              <a:defRPr/>
            </a:pPr>
            <a:r>
              <a:rPr kumimoji="1" lang="en-US" altLang="zh-CN" sz="1200" b="1" i="0" u="none" strike="noStrike" kern="0" cap="none" spc="0" normalizeH="0" baseline="0" noProof="0" dirty="0" smtClean="0">
                <a:ln>
                  <a:noFill/>
                </a:ln>
                <a:solidFill>
                  <a:srgbClr val="0000FF"/>
                </a:solidFill>
                <a:effectLst/>
                <a:uLnTx/>
                <a:uFillTx/>
                <a:latin typeface="+mn-lt"/>
                <a:ea typeface="+mn-ea"/>
              </a:rPr>
              <a:t>   L</a:t>
            </a:r>
            <a:r>
              <a:rPr kumimoji="1" lang="en-US" altLang="zh-CN" sz="1200" b="1" i="0" u="none" strike="noStrike" kern="0" cap="none" spc="0" normalizeH="0" baseline="-25000" noProof="0" dirty="0" smtClean="0">
                <a:ln>
                  <a:noFill/>
                </a:ln>
                <a:solidFill>
                  <a:srgbClr val="0000FF"/>
                </a:solidFill>
                <a:effectLst/>
                <a:uLnTx/>
                <a:uFillTx/>
                <a:latin typeface="+mn-lt"/>
                <a:ea typeface="+mn-ea"/>
              </a:rPr>
              <a:t>1</a:t>
            </a:r>
            <a:r>
              <a:rPr kumimoji="1" lang="en-US" altLang="zh-CN" sz="1200" b="1" i="0" u="none" strike="noStrike" kern="0" cap="none" spc="0" normalizeH="0" baseline="0" noProof="0" dirty="0" smtClean="0">
                <a:ln>
                  <a:noFill/>
                </a:ln>
                <a:solidFill>
                  <a:srgbClr val="0000FF"/>
                </a:solidFill>
                <a:effectLst/>
                <a:uLnTx/>
                <a:uFillTx/>
                <a:latin typeface="+mn-lt"/>
                <a:ea typeface="+mn-ea"/>
              </a:rPr>
              <a:t>,id {</a:t>
            </a:r>
            <a:r>
              <a:rPr kumimoji="1" lang="en-US" altLang="zh-CN" sz="1200" b="1" i="0" u="none" strike="noStrike" kern="0" cap="none" spc="0" normalizeH="0" baseline="0" noProof="0" dirty="0" err="1" smtClean="0">
                <a:ln>
                  <a:noFill/>
                </a:ln>
                <a:solidFill>
                  <a:srgbClr val="0000FF"/>
                </a:solidFill>
                <a:effectLst/>
                <a:uLnTx/>
                <a:uFillTx/>
                <a:latin typeface="+mn-lt"/>
                <a:ea typeface="+mn-ea"/>
              </a:rPr>
              <a:t>addtype</a:t>
            </a:r>
            <a:r>
              <a:rPr kumimoji="1" lang="en-US" altLang="zh-CN" sz="1200" b="1" i="0" u="none" strike="noStrike" kern="0" cap="none" spc="0" normalizeH="0" baseline="0" noProof="0" dirty="0" smtClean="0">
                <a:ln>
                  <a:noFill/>
                </a:ln>
                <a:solidFill>
                  <a:srgbClr val="0000FF"/>
                </a:solidFill>
                <a:effectLst/>
                <a:uLnTx/>
                <a:uFillTx/>
                <a:latin typeface="+mn-lt"/>
                <a:ea typeface="+mn-ea"/>
              </a:rPr>
              <a:t>(</a:t>
            </a:r>
            <a:r>
              <a:rPr kumimoji="1" lang="en-US" altLang="zh-CN" sz="1200" b="1" i="0" u="none" strike="noStrike" kern="0" cap="none" spc="0" normalizeH="0" baseline="0" noProof="0" dirty="0" err="1" smtClean="0">
                <a:ln>
                  <a:noFill/>
                </a:ln>
                <a:solidFill>
                  <a:srgbClr val="0000FF"/>
                </a:solidFill>
                <a:effectLst/>
                <a:uLnTx/>
                <a:uFillTx/>
                <a:latin typeface="+mn-lt"/>
                <a:ea typeface="+mn-ea"/>
              </a:rPr>
              <a:t>id.entry,L.in</a:t>
            </a:r>
            <a:r>
              <a:rPr kumimoji="1" lang="en-US" altLang="zh-CN" sz="1200" b="1" i="0" u="none" strike="noStrike" kern="0" cap="none" spc="0" normalizeH="0" baseline="0" noProof="0" dirty="0" smtClean="0">
                <a:ln>
                  <a:noFill/>
                </a:ln>
                <a:solidFill>
                  <a:srgbClr val="0000FF"/>
                </a:solidFill>
                <a:effectLst/>
                <a:uLnTx/>
                <a:uFillTx/>
                <a:latin typeface="+mn-lt"/>
                <a:ea typeface="+mn-ea"/>
              </a:rPr>
              <a:t>)}</a:t>
            </a:r>
          </a:p>
          <a:p>
            <a:pPr marL="742950" marR="0" lvl="1" indent="-285750" algn="l" defTabSz="914400" rtl="0" eaLnBrk="1" fontAlgn="base" latinLnBrk="0" hangingPunct="1">
              <a:lnSpc>
                <a:spcPct val="100000"/>
              </a:lnSpc>
              <a:spcBef>
                <a:spcPct val="20000"/>
              </a:spcBef>
              <a:spcAft>
                <a:spcPct val="0"/>
              </a:spcAft>
              <a:buClr>
                <a:srgbClr val="0000FF"/>
              </a:buClr>
              <a:buSzPct val="70000"/>
              <a:buFontTx/>
              <a:buNone/>
              <a:tabLst/>
              <a:defRPr/>
            </a:pPr>
            <a:r>
              <a:rPr kumimoji="1" lang="en-US" altLang="zh-CN" sz="1200" b="1" i="0" u="none" strike="noStrike" kern="0" cap="none" spc="0" normalizeH="0" baseline="0" noProof="0" dirty="0" err="1" smtClean="0">
                <a:ln>
                  <a:noFill/>
                </a:ln>
                <a:solidFill>
                  <a:srgbClr val="0000FF"/>
                </a:solidFill>
                <a:effectLst/>
                <a:uLnTx/>
                <a:uFillTx/>
                <a:latin typeface="+mn-lt"/>
                <a:ea typeface="+mn-ea"/>
              </a:rPr>
              <a:t>L</a:t>
            </a:r>
            <a:r>
              <a:rPr kumimoji="1" lang="en-US" altLang="zh-CN" sz="1200" b="1" i="0" u="none" strike="noStrike" kern="0" cap="none" spc="0" normalizeH="0" baseline="0" noProof="0" dirty="0" err="1" smtClean="0">
                <a:ln>
                  <a:noFill/>
                </a:ln>
                <a:solidFill>
                  <a:srgbClr val="0000FF"/>
                </a:solidFill>
                <a:effectLst/>
                <a:uLnTx/>
                <a:uFillTx/>
                <a:latin typeface="+mn-lt"/>
                <a:ea typeface="+mn-ea"/>
                <a:sym typeface="Symbol" pitchFamily="18" charset="2"/>
              </a:rPr>
              <a:t></a:t>
            </a:r>
            <a:r>
              <a:rPr kumimoji="1" lang="en-US" altLang="zh-CN" sz="1200" b="1" i="0" u="none" strike="noStrike" kern="0" cap="none" spc="0" normalizeH="0" baseline="0" noProof="0" dirty="0" err="1" smtClean="0">
                <a:ln>
                  <a:noFill/>
                </a:ln>
                <a:solidFill>
                  <a:srgbClr val="0000FF"/>
                </a:solidFill>
                <a:effectLst/>
                <a:uLnTx/>
                <a:uFillTx/>
                <a:latin typeface="+mn-lt"/>
                <a:ea typeface="+mn-ea"/>
              </a:rPr>
              <a:t>id</a:t>
            </a:r>
            <a:r>
              <a:rPr kumimoji="1" lang="en-US" altLang="zh-CN" sz="1200" b="1" i="0" u="none" strike="noStrike" kern="0" cap="none" spc="0" normalizeH="0" baseline="0" noProof="0" dirty="0" smtClean="0">
                <a:ln>
                  <a:noFill/>
                </a:ln>
                <a:solidFill>
                  <a:srgbClr val="0000FF"/>
                </a:solidFill>
                <a:effectLst/>
                <a:uLnTx/>
                <a:uFillTx/>
                <a:latin typeface="+mn-lt"/>
                <a:ea typeface="+mn-ea"/>
              </a:rPr>
              <a:t> {</a:t>
            </a:r>
            <a:r>
              <a:rPr kumimoji="1" lang="en-US" altLang="zh-CN" sz="1200" b="1" i="0" u="none" strike="noStrike" kern="0" cap="none" spc="0" normalizeH="0" baseline="0" noProof="0" dirty="0" err="1" smtClean="0">
                <a:ln>
                  <a:noFill/>
                </a:ln>
                <a:solidFill>
                  <a:srgbClr val="0000FF"/>
                </a:solidFill>
                <a:effectLst/>
                <a:uLnTx/>
                <a:uFillTx/>
                <a:latin typeface="+mn-lt"/>
                <a:ea typeface="+mn-ea"/>
              </a:rPr>
              <a:t>addtype</a:t>
            </a:r>
            <a:r>
              <a:rPr kumimoji="1" lang="en-US" altLang="zh-CN" sz="1200" b="1" i="0" u="none" strike="noStrike" kern="0" cap="none" spc="0" normalizeH="0" baseline="0" noProof="0" dirty="0" smtClean="0">
                <a:ln>
                  <a:noFill/>
                </a:ln>
                <a:solidFill>
                  <a:srgbClr val="0000FF"/>
                </a:solidFill>
                <a:effectLst/>
                <a:uLnTx/>
                <a:uFillTx/>
                <a:latin typeface="+mn-lt"/>
                <a:ea typeface="+mn-ea"/>
              </a:rPr>
              <a:t>(</a:t>
            </a:r>
            <a:r>
              <a:rPr kumimoji="1" lang="en-US" altLang="zh-CN" sz="1200" b="1" i="0" u="none" strike="noStrike" kern="0" cap="none" spc="0" normalizeH="0" baseline="0" noProof="0" dirty="0" err="1" smtClean="0">
                <a:ln>
                  <a:noFill/>
                </a:ln>
                <a:solidFill>
                  <a:srgbClr val="0000FF"/>
                </a:solidFill>
                <a:effectLst/>
                <a:uLnTx/>
                <a:uFillTx/>
                <a:latin typeface="+mn-lt"/>
                <a:ea typeface="+mn-ea"/>
              </a:rPr>
              <a:t>id.entry,L.in</a:t>
            </a:r>
            <a:r>
              <a:rPr kumimoji="1" lang="en-US" altLang="zh-CN" sz="1200" b="1" i="0" u="none" strike="noStrike" kern="0" cap="none" spc="0" normalizeH="0" baseline="0" noProof="0" dirty="0" smtClean="0">
                <a:ln>
                  <a:noFill/>
                </a:ln>
                <a:solidFill>
                  <a:srgbClr val="0000FF"/>
                </a:solidFill>
                <a:effectLst/>
                <a:uLnTx/>
                <a:uFillTx/>
                <a:latin typeface="+mn-lt"/>
                <a:ea typeface="+mn-ea"/>
              </a:rPr>
              <a:t>)}</a:t>
            </a:r>
          </a:p>
        </p:txBody>
      </p:sp>
      <p:graphicFrame>
        <p:nvGraphicFramePr>
          <p:cNvPr id="392193" name="Object 164">
            <a:hlinkClick r:id="" action="ppaction://hlinkshowjump?jump=nextslide"/>
          </p:cNvPr>
          <p:cNvGraphicFramePr>
            <a:graphicFrameLocks noChangeAspect="1"/>
          </p:cNvGraphicFramePr>
          <p:nvPr/>
        </p:nvGraphicFramePr>
        <p:xfrm>
          <a:off x="8532440" y="5859270"/>
          <a:ext cx="461962" cy="538163"/>
        </p:xfrm>
        <a:graphic>
          <a:graphicData uri="http://schemas.openxmlformats.org/presentationml/2006/ole">
            <mc:AlternateContent xmlns:mc="http://schemas.openxmlformats.org/markup-compatibility/2006">
              <mc:Choice xmlns:v="urn:schemas-microsoft-com:vml" Requires="v">
                <p:oleObj spid="_x0000_s392194" name="剪辑" r:id="rId4" imgW="3543101" imgH="4123546" progId="">
                  <p:embed/>
                </p:oleObj>
              </mc:Choice>
              <mc:Fallback>
                <p:oleObj name="剪辑" r:id="rId4" imgW="3543101" imgH="4123546" progId="">
                  <p:embed/>
                  <p:pic>
                    <p:nvPicPr>
                      <p:cNvPr id="0" name="Object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2440" y="5859270"/>
                        <a:ext cx="461962"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3110">
                                            <p:txEl>
                                              <p:pRg st="0" end="0"/>
                                            </p:txEl>
                                          </p:spTgt>
                                        </p:tgtEl>
                                        <p:attrNameLst>
                                          <p:attrName>style.visibility</p:attrName>
                                        </p:attrNameLst>
                                      </p:cBhvr>
                                      <p:to>
                                        <p:strVal val="visible"/>
                                      </p:to>
                                    </p:set>
                                    <p:animEffect transition="in" filter="wipe(up)">
                                      <p:cBhvr>
                                        <p:cTn id="7" dur="500"/>
                                        <p:tgtEl>
                                          <p:spTgt spid="303110">
                                            <p:txEl>
                                              <p:pRg st="0" end="0"/>
                                            </p:txEl>
                                          </p:spTgt>
                                        </p:tgtEl>
                                      </p:cBhvr>
                                    </p:animEffect>
                                  </p:childTnLst>
                                  <p:subTnLst>
                                    <p:animClr clrSpc="rgb" dir="cw">
                                      <p:cBhvr override="childStyle">
                                        <p:cTn dur="1" fill="hold" display="0" masterRel="nextClick" afterEffect="1"/>
                                        <p:tgtEl>
                                          <p:spTgt spid="303110">
                                            <p:txEl>
                                              <p:pRg st="0" end="0"/>
                                            </p:txEl>
                                          </p:spTgt>
                                        </p:tgtEl>
                                        <p:attrNameLst>
                                          <p:attrName>ppt_c</p:attrName>
                                        </p:attrNameLst>
                                      </p:cBhvr>
                                      <p:to>
                                        <a:schemeClr val="tx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3110">
                                            <p:txEl>
                                              <p:pRg st="1" end="1"/>
                                            </p:txEl>
                                          </p:spTgt>
                                        </p:tgtEl>
                                        <p:attrNameLst>
                                          <p:attrName>style.visibility</p:attrName>
                                        </p:attrNameLst>
                                      </p:cBhvr>
                                      <p:to>
                                        <p:strVal val="visible"/>
                                      </p:to>
                                    </p:set>
                                    <p:animEffect transition="in" filter="wipe(up)">
                                      <p:cBhvr>
                                        <p:cTn id="12" dur="500"/>
                                        <p:tgtEl>
                                          <p:spTgt spid="303110">
                                            <p:txEl>
                                              <p:pRg st="1" end="1"/>
                                            </p:txEl>
                                          </p:spTgt>
                                        </p:tgtEl>
                                      </p:cBhvr>
                                    </p:animEffect>
                                  </p:childTnLst>
                                  <p:subTnLst>
                                    <p:animClr clrSpc="rgb" dir="cw">
                                      <p:cBhvr override="childStyle">
                                        <p:cTn dur="1" fill="hold" display="0" masterRel="nextClick" afterEffect="1"/>
                                        <p:tgtEl>
                                          <p:spTgt spid="303110">
                                            <p:txEl>
                                              <p:pRg st="1" end="1"/>
                                            </p:txEl>
                                          </p:spTgt>
                                        </p:tgtEl>
                                        <p:attrNameLst>
                                          <p:attrName>ppt_c</p:attrName>
                                        </p:attrNameLst>
                                      </p:cBhvr>
                                      <p:to>
                                        <a:schemeClr val="tx1"/>
                                      </p:to>
                                    </p:animClr>
                                  </p:subTnLst>
                                </p:cTn>
                              </p:par>
                              <p:par>
                                <p:cTn id="13" presetID="22" presetClass="entr" presetSubtype="1" fill="hold" grpId="0" nodeType="withEffect">
                                  <p:stCondLst>
                                    <p:cond delay="0"/>
                                  </p:stCondLst>
                                  <p:childTnLst>
                                    <p:set>
                                      <p:cBhvr>
                                        <p:cTn id="14" dur="1" fill="hold">
                                          <p:stCondLst>
                                            <p:cond delay="0"/>
                                          </p:stCondLst>
                                        </p:cTn>
                                        <p:tgtEl>
                                          <p:spTgt spid="303110">
                                            <p:txEl>
                                              <p:pRg st="2" end="2"/>
                                            </p:txEl>
                                          </p:spTgt>
                                        </p:tgtEl>
                                        <p:attrNameLst>
                                          <p:attrName>style.visibility</p:attrName>
                                        </p:attrNameLst>
                                      </p:cBhvr>
                                      <p:to>
                                        <p:strVal val="visible"/>
                                      </p:to>
                                    </p:set>
                                    <p:animEffect transition="in" filter="wipe(up)">
                                      <p:cBhvr>
                                        <p:cTn id="15" dur="500"/>
                                        <p:tgtEl>
                                          <p:spTgt spid="303110">
                                            <p:txEl>
                                              <p:pRg st="2" end="2"/>
                                            </p:txEl>
                                          </p:spTgt>
                                        </p:tgtEl>
                                      </p:cBhvr>
                                    </p:animEffect>
                                  </p:childTnLst>
                                  <p:subTnLst>
                                    <p:animClr clrSpc="rgb" dir="cw">
                                      <p:cBhvr override="childStyle">
                                        <p:cTn dur="1" fill="hold" display="0" masterRel="nextClick" afterEffect="1"/>
                                        <p:tgtEl>
                                          <p:spTgt spid="303110">
                                            <p:txEl>
                                              <p:pRg st="2" end="2"/>
                                            </p:txEl>
                                          </p:spTgt>
                                        </p:tgtEl>
                                        <p:attrNameLst>
                                          <p:attrName>ppt_c</p:attrName>
                                        </p:attrNameLst>
                                      </p:cBhvr>
                                      <p:to>
                                        <a:schemeClr val="tx1"/>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03110">
                                            <p:txEl>
                                              <p:pRg st="3" end="3"/>
                                            </p:txEl>
                                          </p:spTgt>
                                        </p:tgtEl>
                                        <p:attrNameLst>
                                          <p:attrName>style.visibility</p:attrName>
                                        </p:attrNameLst>
                                      </p:cBhvr>
                                      <p:to>
                                        <p:strVal val="visible"/>
                                      </p:to>
                                    </p:set>
                                    <p:animEffect transition="in" filter="wipe(up)">
                                      <p:cBhvr>
                                        <p:cTn id="20" dur="500"/>
                                        <p:tgtEl>
                                          <p:spTgt spid="303110">
                                            <p:txEl>
                                              <p:pRg st="3" end="3"/>
                                            </p:txEl>
                                          </p:spTgt>
                                        </p:tgtEl>
                                      </p:cBhvr>
                                    </p:animEffect>
                                  </p:childTnLst>
                                  <p:subTnLst>
                                    <p:animClr clrSpc="rgb" dir="cw">
                                      <p:cBhvr override="childStyle">
                                        <p:cTn dur="1" fill="hold" display="0" masterRel="nextClick" afterEffect="1"/>
                                        <p:tgtEl>
                                          <p:spTgt spid="303110">
                                            <p:txEl>
                                              <p:pRg st="3" end="3"/>
                                            </p:txEl>
                                          </p:spTgt>
                                        </p:tgtEl>
                                        <p:attrNameLst>
                                          <p:attrName>ppt_c</p:attrName>
                                        </p:attrNameLst>
                                      </p:cBhvr>
                                      <p:to>
                                        <a:schemeClr val="tx1"/>
                                      </p:to>
                                    </p:animClr>
                                  </p:subTnLst>
                                </p:cTn>
                              </p:par>
                              <p:par>
                                <p:cTn id="21" presetID="22" presetClass="entr" presetSubtype="1" fill="hold" grpId="0" nodeType="withEffect">
                                  <p:stCondLst>
                                    <p:cond delay="0"/>
                                  </p:stCondLst>
                                  <p:childTnLst>
                                    <p:set>
                                      <p:cBhvr>
                                        <p:cTn id="22" dur="1" fill="hold">
                                          <p:stCondLst>
                                            <p:cond delay="0"/>
                                          </p:stCondLst>
                                        </p:cTn>
                                        <p:tgtEl>
                                          <p:spTgt spid="303110">
                                            <p:txEl>
                                              <p:pRg st="4" end="4"/>
                                            </p:txEl>
                                          </p:spTgt>
                                        </p:tgtEl>
                                        <p:attrNameLst>
                                          <p:attrName>style.visibility</p:attrName>
                                        </p:attrNameLst>
                                      </p:cBhvr>
                                      <p:to>
                                        <p:strVal val="visible"/>
                                      </p:to>
                                    </p:set>
                                    <p:animEffect transition="in" filter="wipe(up)">
                                      <p:cBhvr>
                                        <p:cTn id="23" dur="500"/>
                                        <p:tgtEl>
                                          <p:spTgt spid="303110">
                                            <p:txEl>
                                              <p:pRg st="4" end="4"/>
                                            </p:txEl>
                                          </p:spTgt>
                                        </p:tgtEl>
                                      </p:cBhvr>
                                    </p:animEffect>
                                  </p:childTnLst>
                                  <p:subTnLst>
                                    <p:animClr clrSpc="rgb" dir="cw">
                                      <p:cBhvr override="childStyle">
                                        <p:cTn dur="1" fill="hold" display="0" masterRel="nextClick" afterEffect="1"/>
                                        <p:tgtEl>
                                          <p:spTgt spid="303110">
                                            <p:txEl>
                                              <p:pRg st="4" end="4"/>
                                            </p:txEl>
                                          </p:spTgt>
                                        </p:tgtEl>
                                        <p:attrNameLst>
                                          <p:attrName>ppt_c</p:attrName>
                                        </p:attrNameLst>
                                      </p:cBhvr>
                                      <p:to>
                                        <a:schemeClr val="tx1"/>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03110">
                                            <p:txEl>
                                              <p:pRg st="5" end="5"/>
                                            </p:txEl>
                                          </p:spTgt>
                                        </p:tgtEl>
                                        <p:attrNameLst>
                                          <p:attrName>style.visibility</p:attrName>
                                        </p:attrNameLst>
                                      </p:cBhvr>
                                      <p:to>
                                        <p:strVal val="visible"/>
                                      </p:to>
                                    </p:set>
                                    <p:animEffect transition="in" filter="wipe(up)">
                                      <p:cBhvr>
                                        <p:cTn id="28" dur="500"/>
                                        <p:tgtEl>
                                          <p:spTgt spid="303110">
                                            <p:txEl>
                                              <p:pRg st="5" end="5"/>
                                            </p:txEl>
                                          </p:spTgt>
                                        </p:tgtEl>
                                      </p:cBhvr>
                                    </p:animEffect>
                                  </p:childTnLst>
                                  <p:subTnLst>
                                    <p:animClr clrSpc="rgb" dir="cw">
                                      <p:cBhvr override="childStyle">
                                        <p:cTn dur="1" fill="hold" display="0" masterRel="nextClick" afterEffect="1"/>
                                        <p:tgtEl>
                                          <p:spTgt spid="303110">
                                            <p:txEl>
                                              <p:pRg st="5" end="5"/>
                                            </p:txEl>
                                          </p:spTgt>
                                        </p:tgtEl>
                                        <p:attrNameLst>
                                          <p:attrName>ppt_c</p:attrName>
                                        </p:attrNameLst>
                                      </p:cBhvr>
                                      <p:to>
                                        <a:schemeClr val="tx1"/>
                                      </p:to>
                                    </p:animClr>
                                  </p:subTnLst>
                                </p:cTn>
                              </p:par>
                              <p:par>
                                <p:cTn id="29" presetID="22" presetClass="entr" presetSubtype="1" fill="hold" grpId="0" nodeType="withEffect">
                                  <p:stCondLst>
                                    <p:cond delay="0"/>
                                  </p:stCondLst>
                                  <p:childTnLst>
                                    <p:set>
                                      <p:cBhvr>
                                        <p:cTn id="30" dur="1" fill="hold">
                                          <p:stCondLst>
                                            <p:cond delay="0"/>
                                          </p:stCondLst>
                                        </p:cTn>
                                        <p:tgtEl>
                                          <p:spTgt spid="303110">
                                            <p:txEl>
                                              <p:pRg st="6" end="6"/>
                                            </p:txEl>
                                          </p:spTgt>
                                        </p:tgtEl>
                                        <p:attrNameLst>
                                          <p:attrName>style.visibility</p:attrName>
                                        </p:attrNameLst>
                                      </p:cBhvr>
                                      <p:to>
                                        <p:strVal val="visible"/>
                                      </p:to>
                                    </p:set>
                                    <p:animEffect transition="in" filter="wipe(up)">
                                      <p:cBhvr>
                                        <p:cTn id="31" dur="500"/>
                                        <p:tgtEl>
                                          <p:spTgt spid="303110">
                                            <p:txEl>
                                              <p:pRg st="6" end="6"/>
                                            </p:txEl>
                                          </p:spTgt>
                                        </p:tgtEl>
                                      </p:cBhvr>
                                    </p:animEffect>
                                  </p:childTnLst>
                                  <p:subTnLst>
                                    <p:animClr clrSpc="rgb" dir="cw">
                                      <p:cBhvr override="childStyle">
                                        <p:cTn dur="1" fill="hold" display="0" masterRel="nextClick" afterEffect="1"/>
                                        <p:tgtEl>
                                          <p:spTgt spid="303110">
                                            <p:txEl>
                                              <p:pRg st="6" end="6"/>
                                            </p:txEl>
                                          </p:spTgt>
                                        </p:tgtEl>
                                        <p:attrNameLst>
                                          <p:attrName>ppt_c</p:attrName>
                                        </p:attrNameLst>
                                      </p:cBhvr>
                                      <p:to>
                                        <a:schemeClr val="tx1"/>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03110">
                                            <p:txEl>
                                              <p:pRg st="7" end="7"/>
                                            </p:txEl>
                                          </p:spTgt>
                                        </p:tgtEl>
                                        <p:attrNameLst>
                                          <p:attrName>style.visibility</p:attrName>
                                        </p:attrNameLst>
                                      </p:cBhvr>
                                      <p:to>
                                        <p:strVal val="visible"/>
                                      </p:to>
                                    </p:set>
                                    <p:animEffect transition="in" filter="wipe(up)">
                                      <p:cBhvr>
                                        <p:cTn id="36" dur="500"/>
                                        <p:tgtEl>
                                          <p:spTgt spid="303110">
                                            <p:txEl>
                                              <p:pRg st="7" end="7"/>
                                            </p:txEl>
                                          </p:spTgt>
                                        </p:tgtEl>
                                      </p:cBhvr>
                                    </p:animEffect>
                                  </p:childTnLst>
                                  <p:subTnLst>
                                    <p:animClr clrSpc="rgb" dir="cw">
                                      <p:cBhvr override="childStyle">
                                        <p:cTn dur="1" fill="hold" display="0" masterRel="nextClick" afterEffect="1"/>
                                        <p:tgtEl>
                                          <p:spTgt spid="303110">
                                            <p:txEl>
                                              <p:pRg st="7" end="7"/>
                                            </p:txEl>
                                          </p:spTgt>
                                        </p:tgtEl>
                                        <p:attrNameLst>
                                          <p:attrName>ppt_c</p:attrName>
                                        </p:attrNameLst>
                                      </p:cBhvr>
                                      <p:to>
                                        <a:schemeClr val="tx1"/>
                                      </p:to>
                                    </p:animClr>
                                  </p:subTnLst>
                                </p:cTn>
                              </p:par>
                              <p:par>
                                <p:cTn id="37" presetID="22" presetClass="entr" presetSubtype="1" fill="hold" grpId="0" nodeType="withEffect">
                                  <p:stCondLst>
                                    <p:cond delay="0"/>
                                  </p:stCondLst>
                                  <p:childTnLst>
                                    <p:set>
                                      <p:cBhvr>
                                        <p:cTn id="38" dur="1" fill="hold">
                                          <p:stCondLst>
                                            <p:cond delay="0"/>
                                          </p:stCondLst>
                                        </p:cTn>
                                        <p:tgtEl>
                                          <p:spTgt spid="303110">
                                            <p:txEl>
                                              <p:pRg st="8" end="8"/>
                                            </p:txEl>
                                          </p:spTgt>
                                        </p:tgtEl>
                                        <p:attrNameLst>
                                          <p:attrName>style.visibility</p:attrName>
                                        </p:attrNameLst>
                                      </p:cBhvr>
                                      <p:to>
                                        <p:strVal val="visible"/>
                                      </p:to>
                                    </p:set>
                                    <p:animEffect transition="in" filter="wipe(up)">
                                      <p:cBhvr>
                                        <p:cTn id="39" dur="500"/>
                                        <p:tgtEl>
                                          <p:spTgt spid="303110">
                                            <p:txEl>
                                              <p:pRg st="8" end="8"/>
                                            </p:txEl>
                                          </p:spTgt>
                                        </p:tgtEl>
                                      </p:cBhvr>
                                    </p:animEffect>
                                  </p:childTnLst>
                                  <p:subTnLst>
                                    <p:animClr clrSpc="rgb" dir="cw">
                                      <p:cBhvr override="childStyle">
                                        <p:cTn dur="1" fill="hold" display="0" masterRel="nextClick" afterEffect="1"/>
                                        <p:tgtEl>
                                          <p:spTgt spid="303110">
                                            <p:txEl>
                                              <p:pRg st="8" end="8"/>
                                            </p:txEl>
                                          </p:spTgt>
                                        </p:tgtEl>
                                        <p:attrNameLst>
                                          <p:attrName>ppt_c</p:attrName>
                                        </p:attrNameLst>
                                      </p:cBhvr>
                                      <p:to>
                                        <a:schemeClr val="tx1"/>
                                      </p:to>
                                    </p:animClr>
                                  </p:sub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03110">
                                            <p:txEl>
                                              <p:pRg st="9" end="9"/>
                                            </p:txEl>
                                          </p:spTgt>
                                        </p:tgtEl>
                                        <p:attrNameLst>
                                          <p:attrName>style.visibility</p:attrName>
                                        </p:attrNameLst>
                                      </p:cBhvr>
                                      <p:to>
                                        <p:strVal val="visible"/>
                                      </p:to>
                                    </p:set>
                                    <p:animEffect transition="in" filter="wipe(up)">
                                      <p:cBhvr>
                                        <p:cTn id="44" dur="500"/>
                                        <p:tgtEl>
                                          <p:spTgt spid="303110">
                                            <p:txEl>
                                              <p:pRg st="9" end="9"/>
                                            </p:txEl>
                                          </p:spTgt>
                                        </p:tgtEl>
                                      </p:cBhvr>
                                    </p:animEffect>
                                  </p:childTnLst>
                                  <p:subTnLst>
                                    <p:animClr clrSpc="rgb" dir="cw">
                                      <p:cBhvr override="childStyle">
                                        <p:cTn dur="1" fill="hold" display="0" masterRel="nextClick" afterEffect="1"/>
                                        <p:tgtEl>
                                          <p:spTgt spid="303110">
                                            <p:txEl>
                                              <p:pRg st="9" end="9"/>
                                            </p:txEl>
                                          </p:spTgt>
                                        </p:tgtEl>
                                        <p:attrNameLst>
                                          <p:attrName>ppt_c</p:attrName>
                                        </p:attrNameLst>
                                      </p:cBhvr>
                                      <p:to>
                                        <a:schemeClr val="tx1"/>
                                      </p:to>
                                    </p:animClr>
                                  </p:subTnLst>
                                </p:cTn>
                              </p:par>
                              <p:par>
                                <p:cTn id="45" presetID="22" presetClass="entr" presetSubtype="1" fill="hold" grpId="0" nodeType="withEffect">
                                  <p:stCondLst>
                                    <p:cond delay="0"/>
                                  </p:stCondLst>
                                  <p:childTnLst>
                                    <p:set>
                                      <p:cBhvr>
                                        <p:cTn id="46" dur="1" fill="hold">
                                          <p:stCondLst>
                                            <p:cond delay="0"/>
                                          </p:stCondLst>
                                        </p:cTn>
                                        <p:tgtEl>
                                          <p:spTgt spid="303110">
                                            <p:txEl>
                                              <p:pRg st="10" end="10"/>
                                            </p:txEl>
                                          </p:spTgt>
                                        </p:tgtEl>
                                        <p:attrNameLst>
                                          <p:attrName>style.visibility</p:attrName>
                                        </p:attrNameLst>
                                      </p:cBhvr>
                                      <p:to>
                                        <p:strVal val="visible"/>
                                      </p:to>
                                    </p:set>
                                    <p:animEffect transition="in" filter="wipe(up)">
                                      <p:cBhvr>
                                        <p:cTn id="47" dur="500"/>
                                        <p:tgtEl>
                                          <p:spTgt spid="303110">
                                            <p:txEl>
                                              <p:pRg st="10" end="10"/>
                                            </p:txEl>
                                          </p:spTgt>
                                        </p:tgtEl>
                                      </p:cBhvr>
                                    </p:animEffect>
                                  </p:childTnLst>
                                  <p:subTnLst>
                                    <p:animClr clrSpc="rgb" dir="cw">
                                      <p:cBhvr override="childStyle">
                                        <p:cTn dur="1" fill="hold" display="0" masterRel="nextClick" afterEffect="1"/>
                                        <p:tgtEl>
                                          <p:spTgt spid="303110">
                                            <p:txEl>
                                              <p:pRg st="10" end="10"/>
                                            </p:txEl>
                                          </p:spTgt>
                                        </p:tgtEl>
                                        <p:attrNameLst>
                                          <p:attrName>ppt_c</p:attrName>
                                        </p:attrNameLst>
                                      </p:cBhvr>
                                      <p:to>
                                        <a:schemeClr val="tx1"/>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03110">
                                            <p:txEl>
                                              <p:pRg st="11" end="11"/>
                                            </p:txEl>
                                          </p:spTgt>
                                        </p:tgtEl>
                                        <p:attrNameLst>
                                          <p:attrName>style.visibility</p:attrName>
                                        </p:attrNameLst>
                                      </p:cBhvr>
                                      <p:to>
                                        <p:strVal val="visible"/>
                                      </p:to>
                                    </p:set>
                                    <p:animEffect transition="in" filter="wipe(up)">
                                      <p:cBhvr>
                                        <p:cTn id="52" dur="500"/>
                                        <p:tgtEl>
                                          <p:spTgt spid="303110">
                                            <p:txEl>
                                              <p:pRg st="11" end="11"/>
                                            </p:txEl>
                                          </p:spTgt>
                                        </p:tgtEl>
                                      </p:cBhvr>
                                    </p:animEffect>
                                  </p:childTnLst>
                                  <p:subTnLst>
                                    <p:animClr clrSpc="rgb" dir="cw">
                                      <p:cBhvr override="childStyle">
                                        <p:cTn dur="1" fill="hold" display="0" masterRel="nextClick" afterEffect="1"/>
                                        <p:tgtEl>
                                          <p:spTgt spid="303110">
                                            <p:txEl>
                                              <p:pRg st="11" end="11"/>
                                            </p:txEl>
                                          </p:spTgt>
                                        </p:tgtEl>
                                        <p:attrNameLst>
                                          <p:attrName>ppt_c</p:attrName>
                                        </p:attrNameLst>
                                      </p:cBhvr>
                                      <p:to>
                                        <a:schemeClr val="tx1"/>
                                      </p:to>
                                    </p:animClr>
                                  </p:subTnLst>
                                </p:cTn>
                              </p:par>
                              <p:par>
                                <p:cTn id="53" presetID="22" presetClass="entr" presetSubtype="1" fill="hold" grpId="0" nodeType="withEffect">
                                  <p:stCondLst>
                                    <p:cond delay="0"/>
                                  </p:stCondLst>
                                  <p:childTnLst>
                                    <p:set>
                                      <p:cBhvr>
                                        <p:cTn id="54" dur="1" fill="hold">
                                          <p:stCondLst>
                                            <p:cond delay="0"/>
                                          </p:stCondLst>
                                        </p:cTn>
                                        <p:tgtEl>
                                          <p:spTgt spid="303110">
                                            <p:txEl>
                                              <p:pRg st="12" end="12"/>
                                            </p:txEl>
                                          </p:spTgt>
                                        </p:tgtEl>
                                        <p:attrNameLst>
                                          <p:attrName>style.visibility</p:attrName>
                                        </p:attrNameLst>
                                      </p:cBhvr>
                                      <p:to>
                                        <p:strVal val="visible"/>
                                      </p:to>
                                    </p:set>
                                    <p:animEffect transition="in" filter="wipe(up)">
                                      <p:cBhvr>
                                        <p:cTn id="55" dur="500"/>
                                        <p:tgtEl>
                                          <p:spTgt spid="303110">
                                            <p:txEl>
                                              <p:pRg st="12" end="12"/>
                                            </p:txEl>
                                          </p:spTgt>
                                        </p:tgtEl>
                                      </p:cBhvr>
                                    </p:animEffect>
                                  </p:childTnLst>
                                  <p:subTnLst>
                                    <p:animClr clrSpc="rgb" dir="cw">
                                      <p:cBhvr override="childStyle">
                                        <p:cTn dur="1" fill="hold" display="0" masterRel="nextClick" afterEffect="1"/>
                                        <p:tgtEl>
                                          <p:spTgt spid="303110">
                                            <p:txEl>
                                              <p:pRg st="12" end="12"/>
                                            </p:txEl>
                                          </p:spTgt>
                                        </p:tgtEl>
                                        <p:attrNameLst>
                                          <p:attrName>ppt_c</p:attrName>
                                        </p:attrNameLst>
                                      </p:cBhvr>
                                      <p:to>
                                        <a:schemeClr val="tx1"/>
                                      </p:to>
                                    </p:animClr>
                                  </p:sub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303110">
                                            <p:txEl>
                                              <p:pRg st="13" end="13"/>
                                            </p:txEl>
                                          </p:spTgt>
                                        </p:tgtEl>
                                        <p:attrNameLst>
                                          <p:attrName>style.visibility</p:attrName>
                                        </p:attrNameLst>
                                      </p:cBhvr>
                                      <p:to>
                                        <p:strVal val="visible"/>
                                      </p:to>
                                    </p:set>
                                    <p:animEffect transition="in" filter="wipe(up)">
                                      <p:cBhvr>
                                        <p:cTn id="60" dur="500"/>
                                        <p:tgtEl>
                                          <p:spTgt spid="303110">
                                            <p:txEl>
                                              <p:pRg st="13" end="13"/>
                                            </p:txEl>
                                          </p:spTgt>
                                        </p:tgtEl>
                                      </p:cBhvr>
                                    </p:animEffect>
                                  </p:childTnLst>
                                  <p:subTnLst>
                                    <p:animClr clrSpc="rgb" dir="cw">
                                      <p:cBhvr override="childStyle">
                                        <p:cTn dur="1" fill="hold" display="0" masterRel="nextClick" afterEffect="1"/>
                                        <p:tgtEl>
                                          <p:spTgt spid="303110">
                                            <p:txEl>
                                              <p:pRg st="13" end="13"/>
                                            </p:txEl>
                                          </p:spTgt>
                                        </p:tgtEl>
                                        <p:attrNameLst>
                                          <p:attrName>ppt_c</p:attrName>
                                        </p:attrNameLst>
                                      </p:cBhvr>
                                      <p:to>
                                        <a:schemeClr val="tx1"/>
                                      </p:to>
                                    </p:animClr>
                                  </p:subTnLst>
                                </p:cTn>
                              </p:par>
                              <p:par>
                                <p:cTn id="61" presetID="22" presetClass="entr" presetSubtype="1" fill="hold" grpId="0" nodeType="withEffect">
                                  <p:stCondLst>
                                    <p:cond delay="0"/>
                                  </p:stCondLst>
                                  <p:childTnLst>
                                    <p:set>
                                      <p:cBhvr>
                                        <p:cTn id="62" dur="1" fill="hold">
                                          <p:stCondLst>
                                            <p:cond delay="0"/>
                                          </p:stCondLst>
                                        </p:cTn>
                                        <p:tgtEl>
                                          <p:spTgt spid="303110">
                                            <p:txEl>
                                              <p:pRg st="14" end="14"/>
                                            </p:txEl>
                                          </p:spTgt>
                                        </p:tgtEl>
                                        <p:attrNameLst>
                                          <p:attrName>style.visibility</p:attrName>
                                        </p:attrNameLst>
                                      </p:cBhvr>
                                      <p:to>
                                        <p:strVal val="visible"/>
                                      </p:to>
                                    </p:set>
                                    <p:animEffect transition="in" filter="wipe(up)">
                                      <p:cBhvr>
                                        <p:cTn id="63" dur="500"/>
                                        <p:tgtEl>
                                          <p:spTgt spid="303110">
                                            <p:txEl>
                                              <p:pRg st="14" end="14"/>
                                            </p:txEl>
                                          </p:spTgt>
                                        </p:tgtEl>
                                      </p:cBhvr>
                                    </p:animEffect>
                                  </p:childTnLst>
                                  <p:subTnLst>
                                    <p:animClr clrSpc="rgb" dir="cw">
                                      <p:cBhvr override="childStyle">
                                        <p:cTn dur="1" fill="hold" display="0" masterRel="nextClick" afterEffect="1"/>
                                        <p:tgtEl>
                                          <p:spTgt spid="303110">
                                            <p:txEl>
                                              <p:pRg st="14" end="14"/>
                                            </p:txEl>
                                          </p:spTgt>
                                        </p:tgtEl>
                                        <p:attrNameLst>
                                          <p:attrName>ppt_c</p:attrName>
                                        </p:attrNameLst>
                                      </p:cBhvr>
                                      <p:to>
                                        <a:schemeClr val="tx1"/>
                                      </p:to>
                                    </p:animClr>
                                  </p:sub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03110">
                                            <p:txEl>
                                              <p:pRg st="15" end="15"/>
                                            </p:txEl>
                                          </p:spTgt>
                                        </p:tgtEl>
                                        <p:attrNameLst>
                                          <p:attrName>style.visibility</p:attrName>
                                        </p:attrNameLst>
                                      </p:cBhvr>
                                      <p:to>
                                        <p:strVal val="visible"/>
                                      </p:to>
                                    </p:set>
                                    <p:animEffect transition="in" filter="wipe(up)">
                                      <p:cBhvr>
                                        <p:cTn id="68" dur="500"/>
                                        <p:tgtEl>
                                          <p:spTgt spid="303110">
                                            <p:txEl>
                                              <p:pRg st="15" end="15"/>
                                            </p:txEl>
                                          </p:spTgt>
                                        </p:tgtEl>
                                      </p:cBhvr>
                                    </p:animEffect>
                                  </p:childTnLst>
                                  <p:subTnLst>
                                    <p:animClr clrSpc="rgb" dir="cw">
                                      <p:cBhvr override="childStyle">
                                        <p:cTn dur="1" fill="hold" display="0" masterRel="nextClick" afterEffect="1"/>
                                        <p:tgtEl>
                                          <p:spTgt spid="303110">
                                            <p:txEl>
                                              <p:pRg st="15" end="15"/>
                                            </p:txEl>
                                          </p:spTgt>
                                        </p:tgtEl>
                                        <p:attrNameLst>
                                          <p:attrName>ppt_c</p:attrName>
                                        </p:attrNameLst>
                                      </p:cBhvr>
                                      <p:to>
                                        <a:schemeClr val="tx1"/>
                                      </p:to>
                                    </p:animClr>
                                  </p:subTnLst>
                                </p:cTn>
                              </p:par>
                              <p:par>
                                <p:cTn id="69" presetID="22" presetClass="entr" presetSubtype="1" fill="hold" grpId="0" nodeType="withEffect">
                                  <p:stCondLst>
                                    <p:cond delay="0"/>
                                  </p:stCondLst>
                                  <p:childTnLst>
                                    <p:set>
                                      <p:cBhvr>
                                        <p:cTn id="70" dur="1" fill="hold">
                                          <p:stCondLst>
                                            <p:cond delay="0"/>
                                          </p:stCondLst>
                                        </p:cTn>
                                        <p:tgtEl>
                                          <p:spTgt spid="303110">
                                            <p:txEl>
                                              <p:pRg st="16" end="16"/>
                                            </p:txEl>
                                          </p:spTgt>
                                        </p:tgtEl>
                                        <p:attrNameLst>
                                          <p:attrName>style.visibility</p:attrName>
                                        </p:attrNameLst>
                                      </p:cBhvr>
                                      <p:to>
                                        <p:strVal val="visible"/>
                                      </p:to>
                                    </p:set>
                                    <p:animEffect transition="in" filter="wipe(up)">
                                      <p:cBhvr>
                                        <p:cTn id="71" dur="500"/>
                                        <p:tgtEl>
                                          <p:spTgt spid="303110">
                                            <p:txEl>
                                              <p:pRg st="16" end="16"/>
                                            </p:txEl>
                                          </p:spTgt>
                                        </p:tgtEl>
                                      </p:cBhvr>
                                    </p:animEffect>
                                  </p:childTnLst>
                                  <p:subTnLst>
                                    <p:animClr clrSpc="rgb" dir="cw">
                                      <p:cBhvr override="childStyle">
                                        <p:cTn dur="1" fill="hold" display="0" masterRel="nextClick" afterEffect="1"/>
                                        <p:tgtEl>
                                          <p:spTgt spid="303110">
                                            <p:txEl>
                                              <p:pRg st="16" end="16"/>
                                            </p:txEl>
                                          </p:spTgt>
                                        </p:tgtEl>
                                        <p:attrNameLst>
                                          <p:attrName>ppt_c</p:attrName>
                                        </p:attrNameLst>
                                      </p:cBhvr>
                                      <p:to>
                                        <a:schemeClr val="tx1"/>
                                      </p:to>
                                    </p:animClr>
                                  </p:sub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303110">
                                            <p:txEl>
                                              <p:pRg st="17" end="17"/>
                                            </p:txEl>
                                          </p:spTgt>
                                        </p:tgtEl>
                                        <p:attrNameLst>
                                          <p:attrName>style.visibility</p:attrName>
                                        </p:attrNameLst>
                                      </p:cBhvr>
                                      <p:to>
                                        <p:strVal val="visible"/>
                                      </p:to>
                                    </p:set>
                                    <p:animEffect transition="in" filter="wipe(up)">
                                      <p:cBhvr>
                                        <p:cTn id="76" dur="500"/>
                                        <p:tgtEl>
                                          <p:spTgt spid="303110">
                                            <p:txEl>
                                              <p:pRg st="17" end="17"/>
                                            </p:txEl>
                                          </p:spTgt>
                                        </p:tgtEl>
                                      </p:cBhvr>
                                    </p:animEffect>
                                  </p:childTnLst>
                                  <p:subTnLst>
                                    <p:animClr clrSpc="rgb" dir="cw">
                                      <p:cBhvr override="childStyle">
                                        <p:cTn dur="1" fill="hold" display="0" masterRel="nextClick" afterEffect="1"/>
                                        <p:tgtEl>
                                          <p:spTgt spid="303110">
                                            <p:txEl>
                                              <p:pRg st="17" end="17"/>
                                            </p:txEl>
                                          </p:spTgt>
                                        </p:tgtEl>
                                        <p:attrNameLst>
                                          <p:attrName>ppt_c</p:attrName>
                                        </p:attrNameLst>
                                      </p:cBhvr>
                                      <p:to>
                                        <a:schemeClr val="tx1"/>
                                      </p:to>
                                    </p:animClr>
                                  </p:subTnLst>
                                </p:cTn>
                              </p:par>
                              <p:par>
                                <p:cTn id="77" presetID="22" presetClass="entr" presetSubtype="1" fill="hold" grpId="0" nodeType="withEffect">
                                  <p:stCondLst>
                                    <p:cond delay="0"/>
                                  </p:stCondLst>
                                  <p:childTnLst>
                                    <p:set>
                                      <p:cBhvr>
                                        <p:cTn id="78" dur="1" fill="hold">
                                          <p:stCondLst>
                                            <p:cond delay="0"/>
                                          </p:stCondLst>
                                        </p:cTn>
                                        <p:tgtEl>
                                          <p:spTgt spid="303110">
                                            <p:txEl>
                                              <p:pRg st="18" end="18"/>
                                            </p:txEl>
                                          </p:spTgt>
                                        </p:tgtEl>
                                        <p:attrNameLst>
                                          <p:attrName>style.visibility</p:attrName>
                                        </p:attrNameLst>
                                      </p:cBhvr>
                                      <p:to>
                                        <p:strVal val="visible"/>
                                      </p:to>
                                    </p:set>
                                    <p:animEffect transition="in" filter="wipe(up)">
                                      <p:cBhvr>
                                        <p:cTn id="79" dur="500"/>
                                        <p:tgtEl>
                                          <p:spTgt spid="303110">
                                            <p:txEl>
                                              <p:pRg st="18" end="18"/>
                                            </p:txEl>
                                          </p:spTgt>
                                        </p:tgtEl>
                                      </p:cBhvr>
                                    </p:animEffect>
                                  </p:childTnLst>
                                  <p:subTnLst>
                                    <p:animClr clrSpc="rgb" dir="cw">
                                      <p:cBhvr override="childStyle">
                                        <p:cTn dur="1" fill="hold" display="0" masterRel="nextClick" afterEffect="1"/>
                                        <p:tgtEl>
                                          <p:spTgt spid="303110">
                                            <p:txEl>
                                              <p:pRg st="18" end="18"/>
                                            </p:txEl>
                                          </p:spTgt>
                                        </p:tgtEl>
                                        <p:attrNameLst>
                                          <p:attrName>ppt_c</p:attrName>
                                        </p:attrNameLst>
                                      </p:cBhvr>
                                      <p:to>
                                        <a:schemeClr val="tx1"/>
                                      </p:to>
                                    </p:animClr>
                                  </p:sub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03110">
                                            <p:txEl>
                                              <p:pRg st="19" end="19"/>
                                            </p:txEl>
                                          </p:spTgt>
                                        </p:tgtEl>
                                        <p:attrNameLst>
                                          <p:attrName>style.visibility</p:attrName>
                                        </p:attrNameLst>
                                      </p:cBhvr>
                                      <p:to>
                                        <p:strVal val="visible"/>
                                      </p:to>
                                    </p:set>
                                    <p:animEffect transition="in" filter="wipe(up)">
                                      <p:cBhvr>
                                        <p:cTn id="84" dur="500"/>
                                        <p:tgtEl>
                                          <p:spTgt spid="303110">
                                            <p:txEl>
                                              <p:pRg st="19" end="19"/>
                                            </p:txEl>
                                          </p:spTgt>
                                        </p:tgtEl>
                                      </p:cBhvr>
                                    </p:animEffect>
                                  </p:childTnLst>
                                  <p:subTnLst>
                                    <p:animClr clrSpc="rgb" dir="cw">
                                      <p:cBhvr override="childStyle">
                                        <p:cTn dur="1" fill="hold" display="0" masterRel="nextClick" afterEffect="1"/>
                                        <p:tgtEl>
                                          <p:spTgt spid="303110">
                                            <p:txEl>
                                              <p:pRg st="19" end="19"/>
                                            </p:txEl>
                                          </p:spTgt>
                                        </p:tgtEl>
                                        <p:attrNameLst>
                                          <p:attrName>ppt_c</p:attrName>
                                        </p:attrNameLst>
                                      </p:cBhvr>
                                      <p:to>
                                        <a:schemeClr val="tx1"/>
                                      </p:to>
                                    </p:animClr>
                                  </p:subTnLst>
                                </p:cTn>
                              </p:par>
                              <p:par>
                                <p:cTn id="85" presetID="22" presetClass="entr" presetSubtype="1" fill="hold" grpId="0" nodeType="withEffect">
                                  <p:stCondLst>
                                    <p:cond delay="0"/>
                                  </p:stCondLst>
                                  <p:childTnLst>
                                    <p:set>
                                      <p:cBhvr>
                                        <p:cTn id="86" dur="1" fill="hold">
                                          <p:stCondLst>
                                            <p:cond delay="0"/>
                                          </p:stCondLst>
                                        </p:cTn>
                                        <p:tgtEl>
                                          <p:spTgt spid="303110">
                                            <p:txEl>
                                              <p:pRg st="20" end="20"/>
                                            </p:txEl>
                                          </p:spTgt>
                                        </p:tgtEl>
                                        <p:attrNameLst>
                                          <p:attrName>style.visibility</p:attrName>
                                        </p:attrNameLst>
                                      </p:cBhvr>
                                      <p:to>
                                        <p:strVal val="visible"/>
                                      </p:to>
                                    </p:set>
                                    <p:animEffect transition="in" filter="wipe(up)">
                                      <p:cBhvr>
                                        <p:cTn id="87" dur="500"/>
                                        <p:tgtEl>
                                          <p:spTgt spid="303110">
                                            <p:txEl>
                                              <p:pRg st="20" end="20"/>
                                            </p:txEl>
                                          </p:spTgt>
                                        </p:tgtEl>
                                      </p:cBhvr>
                                    </p:animEffect>
                                  </p:childTnLst>
                                  <p:subTnLst>
                                    <p:animClr clrSpc="rgb" dir="cw">
                                      <p:cBhvr override="childStyle">
                                        <p:cTn dur="1" fill="hold" display="0" masterRel="nextClick" afterEffect="1"/>
                                        <p:tgtEl>
                                          <p:spTgt spid="303110">
                                            <p:txEl>
                                              <p:pRg st="20" end="20"/>
                                            </p:txEl>
                                          </p:spTgt>
                                        </p:tgtEl>
                                        <p:attrNameLst>
                                          <p:attrName>ppt_c</p:attrName>
                                        </p:attrNameLst>
                                      </p:cBhvr>
                                      <p:to>
                                        <a:schemeClr val="tx1"/>
                                      </p:to>
                                    </p:animClr>
                                  </p:sub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303110">
                                            <p:txEl>
                                              <p:pRg st="21" end="21"/>
                                            </p:txEl>
                                          </p:spTgt>
                                        </p:tgtEl>
                                        <p:attrNameLst>
                                          <p:attrName>style.visibility</p:attrName>
                                        </p:attrNameLst>
                                      </p:cBhvr>
                                      <p:to>
                                        <p:strVal val="visible"/>
                                      </p:to>
                                    </p:set>
                                    <p:animEffect transition="in" filter="wipe(up)">
                                      <p:cBhvr>
                                        <p:cTn id="92" dur="500"/>
                                        <p:tgtEl>
                                          <p:spTgt spid="303110">
                                            <p:txEl>
                                              <p:pRg st="21" end="21"/>
                                            </p:txEl>
                                          </p:spTgt>
                                        </p:tgtEl>
                                      </p:cBhvr>
                                    </p:animEffect>
                                  </p:childTnLst>
                                  <p:subTnLst>
                                    <p:animClr clrSpc="rgb" dir="cw">
                                      <p:cBhvr override="childStyle">
                                        <p:cTn dur="1" fill="hold" display="0" masterRel="nextClick" afterEffect="1"/>
                                        <p:tgtEl>
                                          <p:spTgt spid="303110">
                                            <p:txEl>
                                              <p:pRg st="21" end="21"/>
                                            </p:txEl>
                                          </p:spTgt>
                                        </p:tgtEl>
                                        <p:attrNameLst>
                                          <p:attrName>ppt_c</p:attrName>
                                        </p:attrNameLst>
                                      </p:cBhvr>
                                      <p:to>
                                        <a:schemeClr val="tx1"/>
                                      </p:to>
                                    </p:animClr>
                                  </p:subTnLst>
                                </p:cTn>
                              </p:par>
                              <p:par>
                                <p:cTn id="93" presetID="22" presetClass="entr" presetSubtype="1" fill="hold" grpId="0" nodeType="withEffect">
                                  <p:stCondLst>
                                    <p:cond delay="0"/>
                                  </p:stCondLst>
                                  <p:childTnLst>
                                    <p:set>
                                      <p:cBhvr>
                                        <p:cTn id="94" dur="1" fill="hold">
                                          <p:stCondLst>
                                            <p:cond delay="0"/>
                                          </p:stCondLst>
                                        </p:cTn>
                                        <p:tgtEl>
                                          <p:spTgt spid="303110">
                                            <p:txEl>
                                              <p:pRg st="22" end="22"/>
                                            </p:txEl>
                                          </p:spTgt>
                                        </p:tgtEl>
                                        <p:attrNameLst>
                                          <p:attrName>style.visibility</p:attrName>
                                        </p:attrNameLst>
                                      </p:cBhvr>
                                      <p:to>
                                        <p:strVal val="visible"/>
                                      </p:to>
                                    </p:set>
                                    <p:animEffect transition="in" filter="wipe(up)">
                                      <p:cBhvr>
                                        <p:cTn id="95" dur="500"/>
                                        <p:tgtEl>
                                          <p:spTgt spid="303110">
                                            <p:txEl>
                                              <p:pRg st="22" end="22"/>
                                            </p:txEl>
                                          </p:spTgt>
                                        </p:tgtEl>
                                      </p:cBhvr>
                                    </p:animEffect>
                                  </p:childTnLst>
                                  <p:subTnLst>
                                    <p:animClr clrSpc="rgb" dir="cw">
                                      <p:cBhvr override="childStyle">
                                        <p:cTn dur="1" fill="hold" display="0" masterRel="nextClick" afterEffect="1"/>
                                        <p:tgtEl>
                                          <p:spTgt spid="303110">
                                            <p:txEl>
                                              <p:pRg st="22" end="22"/>
                                            </p:txEl>
                                          </p:spTgt>
                                        </p:tgtEl>
                                        <p:attrNameLst>
                                          <p:attrName>ppt_c</p:attrName>
                                        </p:attrNameLst>
                                      </p:cBhvr>
                                      <p:to>
                                        <a:schemeClr val="tx1"/>
                                      </p:to>
                                    </p:animClr>
                                  </p:sub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03110">
                                            <p:txEl>
                                              <p:pRg st="23" end="23"/>
                                            </p:txEl>
                                          </p:spTgt>
                                        </p:tgtEl>
                                        <p:attrNameLst>
                                          <p:attrName>style.visibility</p:attrName>
                                        </p:attrNameLst>
                                      </p:cBhvr>
                                      <p:to>
                                        <p:strVal val="visible"/>
                                      </p:to>
                                    </p:set>
                                    <p:animEffect transition="in" filter="wipe(up)">
                                      <p:cBhvr>
                                        <p:cTn id="100" dur="500"/>
                                        <p:tgtEl>
                                          <p:spTgt spid="303110">
                                            <p:txEl>
                                              <p:pRg st="23" end="23"/>
                                            </p:txEl>
                                          </p:spTgt>
                                        </p:tgtEl>
                                      </p:cBhvr>
                                    </p:animEffect>
                                  </p:childTnLst>
                                  <p:subTnLst>
                                    <p:animClr clrSpc="rgb" dir="cw">
                                      <p:cBhvr override="childStyle">
                                        <p:cTn dur="1" fill="hold" display="0" masterRel="nextClick" afterEffect="1"/>
                                        <p:tgtEl>
                                          <p:spTgt spid="303110">
                                            <p:txEl>
                                              <p:pRg st="23" end="23"/>
                                            </p:txEl>
                                          </p:spTgt>
                                        </p:tgtEl>
                                        <p:attrNameLst>
                                          <p:attrName>ppt_c</p:attrName>
                                        </p:attrNameLst>
                                      </p:cBhvr>
                                      <p:to>
                                        <a:schemeClr val="tx1"/>
                                      </p:to>
                                    </p:animClr>
                                  </p:subTnLst>
                                </p:cTn>
                              </p:par>
                              <p:par>
                                <p:cTn id="101" presetID="22" presetClass="entr" presetSubtype="1" fill="hold" grpId="0" nodeType="withEffect">
                                  <p:stCondLst>
                                    <p:cond delay="0"/>
                                  </p:stCondLst>
                                  <p:childTnLst>
                                    <p:set>
                                      <p:cBhvr>
                                        <p:cTn id="102" dur="1" fill="hold">
                                          <p:stCondLst>
                                            <p:cond delay="0"/>
                                          </p:stCondLst>
                                        </p:cTn>
                                        <p:tgtEl>
                                          <p:spTgt spid="303110">
                                            <p:txEl>
                                              <p:pRg st="24" end="24"/>
                                            </p:txEl>
                                          </p:spTgt>
                                        </p:tgtEl>
                                        <p:attrNameLst>
                                          <p:attrName>style.visibility</p:attrName>
                                        </p:attrNameLst>
                                      </p:cBhvr>
                                      <p:to>
                                        <p:strVal val="visible"/>
                                      </p:to>
                                    </p:set>
                                    <p:animEffect transition="in" filter="wipe(up)">
                                      <p:cBhvr>
                                        <p:cTn id="103" dur="500"/>
                                        <p:tgtEl>
                                          <p:spTgt spid="303110">
                                            <p:txEl>
                                              <p:pRg st="24" end="24"/>
                                            </p:txEl>
                                          </p:spTgt>
                                        </p:tgtEl>
                                      </p:cBhvr>
                                    </p:animEffect>
                                  </p:childTnLst>
                                  <p:subTnLst>
                                    <p:animClr clrSpc="rgb" dir="cw">
                                      <p:cBhvr override="childStyle">
                                        <p:cTn dur="1" fill="hold" display="0" masterRel="nextClick" afterEffect="1"/>
                                        <p:tgtEl>
                                          <p:spTgt spid="303110">
                                            <p:txEl>
                                              <p:pRg st="24" end="24"/>
                                            </p:txEl>
                                          </p:spTgt>
                                        </p:tgtEl>
                                        <p:attrNameLst>
                                          <p:attrName>ppt_c</p:attrName>
                                        </p:attrNameLst>
                                      </p:cBhvr>
                                      <p:to>
                                        <a:schemeClr val="tx1"/>
                                      </p:to>
                                    </p:animClr>
                                  </p:sub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03108"/>
                                        </p:tgtEl>
                                        <p:attrNameLst>
                                          <p:attrName>style.visibility</p:attrName>
                                        </p:attrNameLst>
                                      </p:cBhvr>
                                      <p:to>
                                        <p:strVal val="visible"/>
                                      </p:to>
                                    </p:set>
                                    <p:animEffect transition="in" filter="wipe(left)">
                                      <p:cBhvr>
                                        <p:cTn id="108" dur="500"/>
                                        <p:tgtEl>
                                          <p:spTgt spid="303108"/>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303107"/>
                                        </p:tgtEl>
                                        <p:attrNameLst>
                                          <p:attrName>style.visibility</p:attrName>
                                        </p:attrNameLst>
                                      </p:cBhvr>
                                      <p:to>
                                        <p:strVal val="visible"/>
                                      </p:to>
                                    </p:set>
                                    <p:animEffect transition="in" filter="wipe(left)">
                                      <p:cBhvr>
                                        <p:cTn id="112" dur="500"/>
                                        <p:tgtEl>
                                          <p:spTgt spid="303107"/>
                                        </p:tgtEl>
                                      </p:cBhvr>
                                    </p:animEffect>
                                  </p:childTnLst>
                                </p:cTn>
                              </p:par>
                            </p:childTnLst>
                          </p:cTn>
                        </p:par>
                        <p:par>
                          <p:cTn id="113" fill="hold" nodeType="afterGroup">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303106"/>
                                        </p:tgtEl>
                                        <p:attrNameLst>
                                          <p:attrName>style.visibility</p:attrName>
                                        </p:attrNameLst>
                                      </p:cBhvr>
                                      <p:to>
                                        <p:strVal val="visible"/>
                                      </p:to>
                                    </p:set>
                                    <p:animEffect transition="in" filter="wipe(left)">
                                      <p:cBhvr>
                                        <p:cTn id="116" dur="500"/>
                                        <p:tgtEl>
                                          <p:spTgt spid="303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animBg="1"/>
      <p:bldP spid="303107" grpId="0" animBg="1"/>
      <p:bldP spid="303108" grpId="0" animBg="1"/>
      <p:bldP spid="303110" grpId="0" uiExpand="1"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4EADF32B-D736-49BE-8448-97EFC4A211FB}" type="slidenum">
              <a:rPr lang="en-US" altLang="zh-CN" sz="1400" b="0" smtClean="0">
                <a:latin typeface="Times New Roman" pitchFamily="18" charset="0"/>
              </a:rPr>
              <a:pPr eaLnBrk="1" hangingPunct="1"/>
              <a:t>81</a:t>
            </a:fld>
            <a:endParaRPr lang="en-US" altLang="zh-CN" sz="1400" b="0" smtClean="0">
              <a:latin typeface="Times New Roman" pitchFamily="18" charset="0"/>
            </a:endParaRPr>
          </a:p>
        </p:txBody>
      </p:sp>
      <p:sp>
        <p:nvSpPr>
          <p:cNvPr id="77827" name="Rectangle 2"/>
          <p:cNvSpPr>
            <a:spLocks noGrp="1" noChangeArrowheads="1"/>
          </p:cNvSpPr>
          <p:nvPr>
            <p:ph type="title"/>
          </p:nvPr>
        </p:nvSpPr>
        <p:spPr/>
        <p:txBody>
          <a:bodyPr/>
          <a:lstStyle/>
          <a:p>
            <a:pPr eaLnBrk="1" hangingPunct="1"/>
            <a:r>
              <a:rPr lang="zh-CN" altLang="en-US" smtClean="0"/>
              <a:t>计算属性值的代码段</a:t>
            </a:r>
          </a:p>
        </p:txBody>
      </p:sp>
      <p:sp>
        <p:nvSpPr>
          <p:cNvPr id="305155" name="Rectangle 3"/>
          <p:cNvSpPr>
            <a:spLocks noGrp="1" noChangeArrowheads="1"/>
          </p:cNvSpPr>
          <p:nvPr>
            <p:ph type="body" idx="1"/>
          </p:nvPr>
        </p:nvSpPr>
        <p:spPr>
          <a:xfrm>
            <a:off x="323850" y="4427538"/>
            <a:ext cx="8335963" cy="2151062"/>
          </a:xfrm>
        </p:spPr>
        <p:txBody>
          <a:bodyPr/>
          <a:lstStyle/>
          <a:p>
            <a:pPr eaLnBrk="1" hangingPunct="1"/>
            <a:r>
              <a:rPr lang="en-US" altLang="zh-CN" dirty="0" smtClean="0">
                <a:latin typeface="Times New Roman" panose="02020603050405020304" pitchFamily="18" charset="0"/>
                <a:cs typeface="Times New Roman" panose="02020603050405020304" pitchFamily="18" charset="0"/>
              </a:rPr>
              <a:t>top</a:t>
            </a:r>
            <a:r>
              <a:rPr lang="zh-CN" altLang="en-US" dirty="0" smtClean="0">
                <a:latin typeface="Times New Roman" panose="02020603050405020304" pitchFamily="18" charset="0"/>
                <a:cs typeface="Times New Roman" panose="02020603050405020304" pitchFamily="18" charset="0"/>
              </a:rPr>
              <a:t>和</a:t>
            </a:r>
            <a:r>
              <a:rPr lang="en-US" altLang="zh-CN" dirty="0" err="1" smtClean="0">
                <a:latin typeface="Times New Roman" panose="02020603050405020304" pitchFamily="18" charset="0"/>
                <a:cs typeface="Times New Roman" panose="02020603050405020304" pitchFamily="18" charset="0"/>
              </a:rPr>
              <a:t>ntop</a:t>
            </a:r>
            <a:r>
              <a:rPr lang="zh-CN" altLang="en-US" dirty="0" smtClean="0">
                <a:latin typeface="Times New Roman" panose="02020603050405020304" pitchFamily="18" charset="0"/>
                <a:cs typeface="Times New Roman" panose="02020603050405020304" pitchFamily="18" charset="0"/>
              </a:rPr>
              <a:t>分别是归约前和归约后的栈顶指针</a:t>
            </a:r>
          </a:p>
          <a:p>
            <a:pPr eaLnBrk="1" hangingPunct="1"/>
            <a:r>
              <a:rPr lang="zh-CN" altLang="en-US" dirty="0" smtClean="0">
                <a:latin typeface="Times New Roman" panose="02020603050405020304" pitchFamily="18" charset="0"/>
                <a:cs typeface="Times New Roman" panose="02020603050405020304" pitchFamily="18" charset="0"/>
              </a:rPr>
              <a:t>当用产生式 </a:t>
            </a:r>
            <a:r>
              <a:rPr lang="en-US" altLang="zh-CN" dirty="0" err="1" smtClean="0">
                <a:latin typeface="Times New Roman" panose="02020603050405020304" pitchFamily="18" charset="0"/>
                <a:cs typeface="Times New Roman" panose="02020603050405020304" pitchFamily="18" charset="0"/>
              </a:rPr>
              <a:t>L</a:t>
            </a:r>
            <a:r>
              <a:rPr lang="en-US" altLang="zh-CN" dirty="0" err="1" smtClean="0">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id</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归约时，</a:t>
            </a:r>
            <a:r>
              <a:rPr lang="en-US" altLang="zh-CN" dirty="0" smtClean="0">
                <a:latin typeface="Times New Roman" panose="02020603050405020304" pitchFamily="18" charset="0"/>
                <a:cs typeface="Times New Roman" panose="02020603050405020304" pitchFamily="18" charset="0"/>
              </a:rPr>
              <a:t>L.in </a:t>
            </a:r>
            <a:r>
              <a:rPr lang="zh-CN" altLang="en-US" dirty="0" smtClean="0">
                <a:latin typeface="Times New Roman" panose="02020603050405020304" pitchFamily="18" charset="0"/>
                <a:cs typeface="Times New Roman" panose="02020603050405020304" pitchFamily="18" charset="0"/>
              </a:rPr>
              <a:t>的位置？</a:t>
            </a:r>
          </a:p>
          <a:p>
            <a:pPr eaLnBrk="1" hangingPunct="1"/>
            <a:r>
              <a:rPr lang="zh-CN" altLang="en-US" dirty="0" smtClean="0">
                <a:latin typeface="Times New Roman" panose="02020603050405020304" pitchFamily="18" charset="0"/>
                <a:cs typeface="Times New Roman" panose="02020603050405020304" pitchFamily="18" charset="0"/>
              </a:rPr>
              <a:t>当用产生式 </a:t>
            </a:r>
            <a:r>
              <a:rPr lang="en-US" altLang="zh-CN" dirty="0" smtClean="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L, id </a:t>
            </a:r>
            <a:r>
              <a:rPr lang="zh-CN" altLang="en-US" dirty="0" smtClean="0">
                <a:latin typeface="Times New Roman" panose="02020603050405020304" pitchFamily="18" charset="0"/>
                <a:cs typeface="Times New Roman" panose="02020603050405020304" pitchFamily="18" charset="0"/>
              </a:rPr>
              <a:t>进行归约时，</a:t>
            </a:r>
            <a:r>
              <a:rPr lang="en-US" altLang="zh-CN" dirty="0" smtClean="0">
                <a:latin typeface="Times New Roman" panose="02020603050405020304" pitchFamily="18" charset="0"/>
                <a:cs typeface="Times New Roman" panose="02020603050405020304" pitchFamily="18" charset="0"/>
              </a:rPr>
              <a:t>L.in </a:t>
            </a:r>
            <a:r>
              <a:rPr lang="zh-CN" altLang="en-US" dirty="0" smtClean="0">
                <a:latin typeface="Times New Roman" panose="02020603050405020304" pitchFamily="18" charset="0"/>
                <a:cs typeface="Times New Roman" panose="02020603050405020304" pitchFamily="18" charset="0"/>
              </a:rPr>
              <a:t>的位置？</a:t>
            </a:r>
          </a:p>
          <a:p>
            <a:pPr eaLnBrk="1" hangingPunct="1"/>
            <a:r>
              <a:rPr lang="zh-CN" altLang="en-US" dirty="0" smtClean="0">
                <a:latin typeface="Times New Roman" panose="02020603050405020304" pitchFamily="18" charset="0"/>
                <a:cs typeface="Times New Roman" panose="02020603050405020304" pitchFamily="18" charset="0"/>
              </a:rPr>
              <a:t>和 </a:t>
            </a:r>
            <a:r>
              <a:rPr lang="en-US" altLang="zh-CN" dirty="0" smtClean="0">
                <a:latin typeface="Times New Roman" panose="02020603050405020304" pitchFamily="18" charset="0"/>
                <a:cs typeface="Times New Roman" panose="02020603050405020304" pitchFamily="18" charset="0"/>
              </a:rPr>
              <a:t>L.in </a:t>
            </a:r>
            <a:r>
              <a:rPr lang="zh-CN" altLang="en-US" dirty="0" smtClean="0">
                <a:latin typeface="Times New Roman" panose="02020603050405020304" pitchFamily="18" charset="0"/>
                <a:cs typeface="Times New Roman" panose="02020603050405020304" pitchFamily="18" charset="0"/>
              </a:rPr>
              <a:t>有关的动作 ？</a:t>
            </a:r>
          </a:p>
        </p:txBody>
      </p:sp>
      <p:grpSp>
        <p:nvGrpSpPr>
          <p:cNvPr id="305156" name="Group 4"/>
          <p:cNvGrpSpPr>
            <a:grpSpLocks/>
          </p:cNvGrpSpPr>
          <p:nvPr/>
        </p:nvGrpSpPr>
        <p:grpSpPr bwMode="auto">
          <a:xfrm>
            <a:off x="1371600" y="1273175"/>
            <a:ext cx="6500813" cy="2730500"/>
            <a:chOff x="864" y="802"/>
            <a:chExt cx="4095" cy="1720"/>
          </a:xfrm>
        </p:grpSpPr>
        <p:sp>
          <p:nvSpPr>
            <p:cNvPr id="77830" name="Text Box 5"/>
            <p:cNvSpPr txBox="1">
              <a:spLocks noChangeArrowheads="1"/>
            </p:cNvSpPr>
            <p:nvPr/>
          </p:nvSpPr>
          <p:spPr bwMode="auto">
            <a:xfrm>
              <a:off x="864" y="802"/>
              <a:ext cx="4095" cy="1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a:latin typeface="宋体" pitchFamily="2" charset="-122"/>
                  <a:ea typeface="宋体" pitchFamily="2" charset="-122"/>
                </a:rPr>
                <a:t> </a:t>
              </a:r>
              <a:r>
                <a:rPr lang="zh-CN" altLang="en-US">
                  <a:latin typeface="宋体" pitchFamily="2" charset="-122"/>
                  <a:ea typeface="宋体" pitchFamily="2" charset="-122"/>
                </a:rPr>
                <a:t>产生式     代码段</a:t>
              </a:r>
            </a:p>
            <a:p>
              <a:pPr eaLnBrk="1" hangingPunct="1">
                <a:lnSpc>
                  <a:spcPct val="120000"/>
                </a:lnSpc>
              </a:pPr>
              <a:r>
                <a:rPr lang="zh-CN" altLang="en-US">
                  <a:latin typeface="宋体" pitchFamily="2" charset="-122"/>
                  <a:ea typeface="宋体" pitchFamily="2" charset="-122"/>
                </a:rPr>
                <a:t> </a:t>
              </a:r>
              <a:r>
                <a:rPr lang="en-US" altLang="zh-CN">
                  <a:latin typeface="宋体" pitchFamily="2" charset="-122"/>
                  <a:ea typeface="宋体" pitchFamily="2" charset="-122"/>
                </a:rPr>
                <a:t>D</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TL</a:t>
              </a:r>
            </a:p>
            <a:p>
              <a:pPr eaLnBrk="1" hangingPunct="1">
                <a:lnSpc>
                  <a:spcPct val="120000"/>
                </a:lnSpc>
              </a:pPr>
              <a:r>
                <a:rPr lang="en-US" altLang="zh-CN">
                  <a:latin typeface="宋体" pitchFamily="2" charset="-122"/>
                  <a:ea typeface="宋体" pitchFamily="2" charset="-122"/>
                </a:rPr>
                <a:t> T</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int     val[ntop]=integer</a:t>
              </a:r>
            </a:p>
            <a:p>
              <a:pPr eaLnBrk="1" hangingPunct="1">
                <a:lnSpc>
                  <a:spcPct val="120000"/>
                </a:lnSpc>
              </a:pPr>
              <a:r>
                <a:rPr lang="en-US" altLang="zh-CN">
                  <a:latin typeface="宋体" pitchFamily="2" charset="-122"/>
                  <a:ea typeface="宋体" pitchFamily="2" charset="-122"/>
                </a:rPr>
                <a:t> T</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real    val[ntop]=real</a:t>
              </a:r>
            </a:p>
            <a:p>
              <a:pPr eaLnBrk="1" hangingPunct="1">
                <a:lnSpc>
                  <a:spcPct val="120000"/>
                </a:lnSpc>
              </a:pPr>
              <a:r>
                <a:rPr lang="en-US" altLang="zh-CN">
                  <a:latin typeface="宋体" pitchFamily="2" charset="-122"/>
                  <a:ea typeface="宋体" pitchFamily="2" charset="-122"/>
                </a:rPr>
                <a:t> L</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L,id    addtype(val[top],val[top-3])</a:t>
              </a:r>
            </a:p>
            <a:p>
              <a:pPr eaLnBrk="1" hangingPunct="1">
                <a:lnSpc>
                  <a:spcPct val="120000"/>
                </a:lnSpc>
              </a:pPr>
              <a:r>
                <a:rPr lang="en-US" altLang="zh-CN">
                  <a:latin typeface="宋体" pitchFamily="2" charset="-122"/>
                  <a:ea typeface="宋体" pitchFamily="2" charset="-122"/>
                </a:rPr>
                <a:t> L</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id      addtype(val[top],val[top-1]) </a:t>
              </a:r>
              <a:endParaRPr lang="en-US" altLang="zh-CN">
                <a:latin typeface="Times New Roman" pitchFamily="18" charset="0"/>
                <a:ea typeface="宋体" pitchFamily="2" charset="-122"/>
              </a:endParaRPr>
            </a:p>
          </p:txBody>
        </p:sp>
        <p:sp>
          <p:nvSpPr>
            <p:cNvPr id="77831" name="Line 6"/>
            <p:cNvSpPr>
              <a:spLocks noChangeShapeType="1"/>
            </p:cNvSpPr>
            <p:nvPr/>
          </p:nvSpPr>
          <p:spPr bwMode="auto">
            <a:xfrm>
              <a:off x="864" y="1152"/>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2" name="Line 7"/>
            <p:cNvSpPr>
              <a:spLocks noChangeShapeType="1"/>
            </p:cNvSpPr>
            <p:nvPr/>
          </p:nvSpPr>
          <p:spPr bwMode="auto">
            <a:xfrm>
              <a:off x="864" y="1392"/>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3" name="Line 8"/>
            <p:cNvSpPr>
              <a:spLocks noChangeShapeType="1"/>
            </p:cNvSpPr>
            <p:nvPr/>
          </p:nvSpPr>
          <p:spPr bwMode="auto">
            <a:xfrm>
              <a:off x="864" y="1680"/>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4" name="Line 9"/>
            <p:cNvSpPr>
              <a:spLocks noChangeShapeType="1"/>
            </p:cNvSpPr>
            <p:nvPr/>
          </p:nvSpPr>
          <p:spPr bwMode="auto">
            <a:xfrm>
              <a:off x="864" y="1968"/>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5" name="Line 10"/>
            <p:cNvSpPr>
              <a:spLocks noChangeShapeType="1"/>
            </p:cNvSpPr>
            <p:nvPr/>
          </p:nvSpPr>
          <p:spPr bwMode="auto">
            <a:xfrm>
              <a:off x="864" y="2256"/>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6" name="Line 11"/>
            <p:cNvSpPr>
              <a:spLocks noChangeShapeType="1"/>
            </p:cNvSpPr>
            <p:nvPr/>
          </p:nvSpPr>
          <p:spPr bwMode="auto">
            <a:xfrm>
              <a:off x="1872" y="816"/>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14022" name="Object 6">
            <a:hlinkClick r:id="" action="ppaction://hlinkshowjump?jump=previousslide"/>
          </p:cNvPr>
          <p:cNvGraphicFramePr>
            <a:graphicFrameLocks noChangeAspect="1"/>
          </p:cNvGraphicFramePr>
          <p:nvPr/>
        </p:nvGraphicFramePr>
        <p:xfrm>
          <a:off x="8172400" y="5904275"/>
          <a:ext cx="835025" cy="482600"/>
        </p:xfrm>
        <a:graphic>
          <a:graphicData uri="http://schemas.openxmlformats.org/presentationml/2006/ole">
            <mc:AlternateContent xmlns:mc="http://schemas.openxmlformats.org/markup-compatibility/2006">
              <mc:Choice xmlns:v="urn:schemas-microsoft-com:vml" Requires="v">
                <p:oleObj spid="_x0000_s390146" name="剪辑" r:id="rId4" imgW="7002463" imgH="4060825" progId="">
                  <p:embed/>
                </p:oleObj>
              </mc:Choice>
              <mc:Fallback>
                <p:oleObj name="剪辑" r:id="rId4" imgW="7002463" imgH="406082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5904275"/>
                        <a:ext cx="8350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5156"/>
                                        </p:tgtEl>
                                        <p:attrNameLst>
                                          <p:attrName>style.visibility</p:attrName>
                                        </p:attrNameLst>
                                      </p:cBhvr>
                                      <p:to>
                                        <p:strVal val="visible"/>
                                      </p:to>
                                    </p:set>
                                    <p:animEffect transition="in" filter="wipe(up)">
                                      <p:cBhvr>
                                        <p:cTn id="7" dur="500"/>
                                        <p:tgtEl>
                                          <p:spTgt spid="305156"/>
                                        </p:tgtEl>
                                      </p:cBhvr>
                                    </p:animEffect>
                                  </p:childTnLst>
                                </p:cTn>
                              </p:par>
                            </p:childTnLst>
                          </p:cTn>
                        </p:par>
                        <p:par>
                          <p:cTn id="8" fill="hold" nodeType="with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14022"/>
                                        </p:tgtEl>
                                        <p:attrNameLst>
                                          <p:attrName>style.visibility</p:attrName>
                                        </p:attrNameLst>
                                      </p:cBhvr>
                                      <p:to>
                                        <p:strVal val="visible"/>
                                      </p:to>
                                    </p:set>
                                    <p:animEffect transition="in" filter="box(out)">
                                      <p:cBhvr>
                                        <p:cTn id="11" dur="500"/>
                                        <p:tgtEl>
                                          <p:spTgt spid="2140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05155">
                                            <p:txEl>
                                              <p:pRg st="0" end="0"/>
                                            </p:txEl>
                                          </p:spTgt>
                                        </p:tgtEl>
                                        <p:attrNameLst>
                                          <p:attrName>style.visibility</p:attrName>
                                        </p:attrNameLst>
                                      </p:cBhvr>
                                      <p:to>
                                        <p:strVal val="visible"/>
                                      </p:to>
                                    </p:set>
                                    <p:animEffect transition="in" filter="wipe(up)">
                                      <p:cBhvr>
                                        <p:cTn id="16" dur="500"/>
                                        <p:tgtEl>
                                          <p:spTgt spid="3051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5155">
                                            <p:txEl>
                                              <p:pRg st="1" end="1"/>
                                            </p:txEl>
                                          </p:spTgt>
                                        </p:tgtEl>
                                        <p:attrNameLst>
                                          <p:attrName>style.visibility</p:attrName>
                                        </p:attrNameLst>
                                      </p:cBhvr>
                                      <p:to>
                                        <p:strVal val="visible"/>
                                      </p:to>
                                    </p:set>
                                    <p:animEffect transition="in" filter="wipe(up)">
                                      <p:cBhvr>
                                        <p:cTn id="21" dur="500"/>
                                        <p:tgtEl>
                                          <p:spTgt spid="3051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5155">
                                            <p:txEl>
                                              <p:pRg st="2" end="2"/>
                                            </p:txEl>
                                          </p:spTgt>
                                        </p:tgtEl>
                                        <p:attrNameLst>
                                          <p:attrName>style.visibility</p:attrName>
                                        </p:attrNameLst>
                                      </p:cBhvr>
                                      <p:to>
                                        <p:strVal val="visible"/>
                                      </p:to>
                                    </p:set>
                                    <p:animEffect transition="in" filter="wipe(up)">
                                      <p:cBhvr>
                                        <p:cTn id="26" dur="500"/>
                                        <p:tgtEl>
                                          <p:spTgt spid="3051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05155">
                                            <p:txEl>
                                              <p:pRg st="3" end="3"/>
                                            </p:txEl>
                                          </p:spTgt>
                                        </p:tgtEl>
                                        <p:attrNameLst>
                                          <p:attrName>style.visibility</p:attrName>
                                        </p:attrNameLst>
                                      </p:cBhvr>
                                      <p:to>
                                        <p:strVal val="visible"/>
                                      </p:to>
                                    </p:set>
                                    <p:animEffect transition="in" filter="wipe(up)">
                                      <p:cBhvr>
                                        <p:cTn id="31" dur="500"/>
                                        <p:tgtEl>
                                          <p:spTgt spid="305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uiExpand="1"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106615" y="3474005"/>
            <a:ext cx="1620307" cy="4508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0" name="灯片编号占位符 4"/>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01D542C-26F8-4DC7-9636-C0C16418F866}" type="slidenum">
              <a:rPr lang="en-US" altLang="zh-CN" sz="1400" b="0" smtClean="0">
                <a:latin typeface="Times New Roman" pitchFamily="18" charset="0"/>
              </a:rPr>
              <a:pPr eaLnBrk="1" hangingPunct="1"/>
              <a:t>82</a:t>
            </a:fld>
            <a:endParaRPr lang="en-US" altLang="zh-CN" sz="1400" b="0" smtClean="0">
              <a:latin typeface="Times New Roman" pitchFamily="18" charset="0"/>
            </a:endParaRPr>
          </a:p>
        </p:txBody>
      </p:sp>
      <p:sp>
        <p:nvSpPr>
          <p:cNvPr id="307205" name="Rectangle 5"/>
          <p:cNvSpPr>
            <a:spLocks noChangeArrowheads="1"/>
          </p:cNvSpPr>
          <p:nvPr/>
        </p:nvSpPr>
        <p:spPr bwMode="auto">
          <a:xfrm>
            <a:off x="1106488" y="3924300"/>
            <a:ext cx="1620307" cy="4508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2" name="Rectangle 6"/>
          <p:cNvSpPr>
            <a:spLocks noGrp="1" noChangeArrowheads="1"/>
          </p:cNvSpPr>
          <p:nvPr>
            <p:ph type="title"/>
          </p:nvPr>
        </p:nvSpPr>
        <p:spPr/>
        <p:txBody>
          <a:bodyPr/>
          <a:lstStyle/>
          <a:p>
            <a:pPr eaLnBrk="1" hangingPunct="1"/>
            <a:r>
              <a:rPr lang="en-US" altLang="zh-CN" dirty="0"/>
              <a:t>5.4.3  </a:t>
            </a:r>
            <a:r>
              <a:rPr lang="zh-CN" altLang="zh-CN" dirty="0"/>
              <a:t>变换继承属性的计算规则</a:t>
            </a:r>
            <a:endParaRPr lang="zh-CN" altLang="en-US" dirty="0" smtClean="0">
              <a:latin typeface="楷体_GB2312" pitchFamily="49" charset="-122"/>
              <a:ea typeface="楷体_GB2312" pitchFamily="49" charset="-122"/>
            </a:endParaRPr>
          </a:p>
        </p:txBody>
      </p:sp>
      <p:sp>
        <p:nvSpPr>
          <p:cNvPr id="307207" name="Rectangle 7"/>
          <p:cNvSpPr>
            <a:spLocks noGrp="1" noChangeArrowheads="1"/>
          </p:cNvSpPr>
          <p:nvPr>
            <p:ph type="body" sz="half" idx="1"/>
          </p:nvPr>
        </p:nvSpPr>
        <p:spPr>
          <a:xfrm>
            <a:off x="228600" y="1219200"/>
            <a:ext cx="8483600" cy="1670050"/>
          </a:xfrm>
        </p:spPr>
        <p:txBody>
          <a:bodyPr/>
          <a:lstStyle/>
          <a:p>
            <a:pPr eaLnBrk="1" hangingPunct="1"/>
            <a:r>
              <a:rPr lang="zh-CN" altLang="en-US" smtClean="0">
                <a:latin typeface="宋体" pitchFamily="2" charset="-122"/>
              </a:rPr>
              <a:t>要想从栈中取得继承属性，</a:t>
            </a:r>
            <a:r>
              <a:rPr lang="zh-CN" altLang="en-US" smtClean="0">
                <a:solidFill>
                  <a:srgbClr val="0000FF"/>
                </a:solidFill>
                <a:latin typeface="宋体" pitchFamily="2" charset="-122"/>
              </a:rPr>
              <a:t>当且仅当</a:t>
            </a:r>
            <a:r>
              <a:rPr lang="zh-CN" altLang="en-US" smtClean="0">
                <a:latin typeface="宋体" pitchFamily="2" charset="-122"/>
              </a:rPr>
              <a:t>文法允许属性值在栈中存放的位置可以预测。</a:t>
            </a:r>
          </a:p>
          <a:p>
            <a:pPr eaLnBrk="1" hangingPunct="1">
              <a:buFont typeface="Monotype Sorts" pitchFamily="2" charset="2"/>
              <a:buNone/>
            </a:pPr>
            <a:r>
              <a:rPr lang="zh-CN" altLang="en-US" smtClean="0">
                <a:latin typeface="宋体" pitchFamily="2" charset="-122"/>
              </a:rPr>
              <a:t>例：属性值在栈中的位置不可预测的语法制导定义</a:t>
            </a:r>
          </a:p>
        </p:txBody>
      </p:sp>
      <p:sp>
        <p:nvSpPr>
          <p:cNvPr id="307216" name="Text Box 16"/>
          <p:cNvSpPr txBox="1">
            <a:spLocks noChangeArrowheads="1"/>
          </p:cNvSpPr>
          <p:nvPr/>
        </p:nvSpPr>
        <p:spPr bwMode="auto">
          <a:xfrm>
            <a:off x="4932363" y="3354624"/>
            <a:ext cx="3870325" cy="142192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zh-CN" altLang="en-US" dirty="0">
                <a:latin typeface="Times New Roman" panose="02020603050405020304" pitchFamily="18" charset="0"/>
                <a:cs typeface="Times New Roman" panose="02020603050405020304" pitchFamily="18" charset="0"/>
              </a:rPr>
              <a:t>当用</a:t>
            </a:r>
            <a:r>
              <a:rPr lang="en-US" altLang="zh-CN" dirty="0" err="1">
                <a:latin typeface="Times New Roman" panose="02020603050405020304" pitchFamily="18" charset="0"/>
                <a:cs typeface="Times New Roman" panose="02020603050405020304" pitchFamily="18" charset="0"/>
              </a:rPr>
              <a:t>Z</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进行归约时，</a:t>
            </a:r>
          </a:p>
          <a:p>
            <a:pPr eaLnBrk="1" hangingPunct="1">
              <a:lnSpc>
                <a:spcPct val="120000"/>
              </a:lnSpc>
            </a:pPr>
            <a:r>
              <a:rPr lang="en-US" altLang="zh-CN" dirty="0" err="1" smtClean="0">
                <a:latin typeface="Times New Roman" panose="02020603050405020304" pitchFamily="18" charset="0"/>
                <a:cs typeface="Times New Roman" panose="02020603050405020304" pitchFamily="18" charset="0"/>
              </a:rPr>
              <a:t>Z.i</a:t>
            </a: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可能在</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val</a:t>
            </a:r>
            <a:r>
              <a:rPr lang="en-US" altLang="zh-CN" dirty="0" smtClean="0">
                <a:latin typeface="Times New Roman" panose="02020603050405020304" pitchFamily="18" charset="0"/>
                <a:cs typeface="Times New Roman" panose="02020603050405020304" pitchFamily="18" charset="0"/>
              </a:rPr>
              <a:t>[top-1] </a:t>
            </a:r>
            <a:r>
              <a:rPr lang="zh-CN" altLang="en-US" dirty="0" smtClean="0">
                <a:latin typeface="Times New Roman" panose="02020603050405020304" pitchFamily="18" charset="0"/>
                <a:cs typeface="Times New Roman" panose="02020603050405020304" pitchFamily="18" charset="0"/>
              </a:rPr>
              <a:t>处</a:t>
            </a:r>
            <a:endParaRPr lang="zh-CN" altLang="en-US" dirty="0">
              <a:latin typeface="Times New Roman" panose="02020603050405020304" pitchFamily="18" charset="0"/>
              <a:cs typeface="Times New Roman" panose="02020603050405020304" pitchFamily="18" charset="0"/>
            </a:endParaRPr>
          </a:p>
          <a:p>
            <a:pPr eaLnBrk="1" hangingPunct="1">
              <a:lnSpc>
                <a:spcPct val="120000"/>
              </a:lnSpc>
            </a:pPr>
            <a:r>
              <a:rPr lang="zh-CN" altLang="en-US" dirty="0" smtClean="0">
                <a:latin typeface="Times New Roman" panose="02020603050405020304" pitchFamily="18" charset="0"/>
                <a:cs typeface="Times New Roman" panose="02020603050405020304" pitchFamily="18" charset="0"/>
              </a:rPr>
              <a:t>  也</a:t>
            </a:r>
            <a:r>
              <a:rPr lang="zh-CN" altLang="en-US" dirty="0">
                <a:latin typeface="Times New Roman" panose="02020603050405020304" pitchFamily="18" charset="0"/>
                <a:cs typeface="Times New Roman" panose="02020603050405020304" pitchFamily="18" charset="0"/>
              </a:rPr>
              <a:t>可能</a:t>
            </a:r>
            <a:r>
              <a:rPr lang="zh-CN" altLang="en-US" dirty="0" smtClean="0">
                <a:latin typeface="Times New Roman" panose="02020603050405020304" pitchFamily="18" charset="0"/>
                <a:cs typeface="Times New Roman" panose="02020603050405020304" pitchFamily="18" charset="0"/>
              </a:rPr>
              <a:t>在 </a:t>
            </a:r>
            <a:r>
              <a:rPr lang="en-US" altLang="zh-CN" dirty="0" err="1" smtClean="0">
                <a:latin typeface="Times New Roman" panose="02020603050405020304" pitchFamily="18" charset="0"/>
                <a:cs typeface="Times New Roman" panose="02020603050405020304" pitchFamily="18" charset="0"/>
              </a:rPr>
              <a:t>val</a:t>
            </a:r>
            <a:r>
              <a:rPr lang="en-US" altLang="zh-CN" dirty="0" smtClean="0">
                <a:latin typeface="Times New Roman" panose="02020603050405020304" pitchFamily="18" charset="0"/>
                <a:cs typeface="Times New Roman" panose="02020603050405020304" pitchFamily="18" charset="0"/>
              </a:rPr>
              <a:t>[top-2] </a:t>
            </a:r>
            <a:r>
              <a:rPr lang="zh-CN" altLang="en-US" dirty="0" smtClean="0">
                <a:latin typeface="Times New Roman" panose="02020603050405020304" pitchFamily="18" charset="0"/>
                <a:cs typeface="Times New Roman" panose="02020603050405020304" pitchFamily="18" charset="0"/>
              </a:rPr>
              <a:t>处</a:t>
            </a:r>
            <a:endParaRPr lang="zh-CN" altLang="en-US" dirty="0">
              <a:latin typeface="Times New Roman" panose="02020603050405020304" pitchFamily="18" charset="0"/>
              <a:cs typeface="Times New Roman" panose="02020603050405020304" pitchFamily="18" charset="0"/>
            </a:endParaRPr>
          </a:p>
        </p:txBody>
      </p:sp>
      <p:graphicFrame>
        <p:nvGraphicFramePr>
          <p:cNvPr id="307424" name="Group 224"/>
          <p:cNvGraphicFramePr>
            <a:graphicFrameLocks noGrp="1"/>
          </p:cNvGraphicFramePr>
          <p:nvPr>
            <p:ph sz="half" idx="2"/>
            <p:extLst>
              <p:ext uri="{D42A27DB-BD31-4B8C-83A1-F6EECF244321}">
                <p14:modId xmlns:p14="http://schemas.microsoft.com/office/powerpoint/2010/main" val="668814970"/>
              </p:ext>
            </p:extLst>
          </p:nvPr>
        </p:nvGraphicFramePr>
        <p:xfrm>
          <a:off x="296863" y="3024188"/>
          <a:ext cx="4267200" cy="2743200"/>
        </p:xfrm>
        <a:graphic>
          <a:graphicData uri="http://schemas.openxmlformats.org/drawingml/2006/table">
            <a:tbl>
              <a:tblPr/>
              <a:tblGrid>
                <a:gridCol w="765175">
                  <a:extLst>
                    <a:ext uri="{9D8B030D-6E8A-4147-A177-3AD203B41FA5}">
                      <a16:colId xmlns:a16="http://schemas.microsoft.com/office/drawing/2014/main" val="20000"/>
                    </a:ext>
                  </a:extLst>
                </a:gridCol>
                <a:gridCol w="1799772">
                  <a:extLst>
                    <a:ext uri="{9D8B030D-6E8A-4147-A177-3AD203B41FA5}">
                      <a16:colId xmlns:a16="http://schemas.microsoft.com/office/drawing/2014/main" val="20001"/>
                    </a:ext>
                  </a:extLst>
                </a:gridCol>
                <a:gridCol w="1702253">
                  <a:extLst>
                    <a:ext uri="{9D8B030D-6E8A-4147-A177-3AD203B41FA5}">
                      <a16:colId xmlns:a16="http://schemas.microsoft.com/office/drawing/2014/main" val="20002"/>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产生式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语义规则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A</a:t>
                      </a: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aXZ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Z.i=X.s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A</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pitchFamily="18" charset="2"/>
                        </a:rPr>
                        <a:t></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bXYZ</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Z.i=X.s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X</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a:rPr>
                        <a:t></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x</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X.s=5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Y</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a:rPr>
                        <a:t></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y</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Y.s=7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a:t>
                      </a: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Z.s=g(</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Z.i</a:t>
                      </a: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7207">
                                            <p:txEl>
                                              <p:pRg st="0" end="0"/>
                                            </p:txEl>
                                          </p:spTgt>
                                        </p:tgtEl>
                                        <p:attrNameLst>
                                          <p:attrName>style.visibility</p:attrName>
                                        </p:attrNameLst>
                                      </p:cBhvr>
                                      <p:to>
                                        <p:strVal val="visible"/>
                                      </p:to>
                                    </p:set>
                                    <p:animEffect transition="in" filter="wipe(up)">
                                      <p:cBhvr>
                                        <p:cTn id="7" dur="500"/>
                                        <p:tgtEl>
                                          <p:spTgt spid="3072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207">
                                            <p:txEl>
                                              <p:pRg st="1" end="1"/>
                                            </p:txEl>
                                          </p:spTgt>
                                        </p:tgtEl>
                                        <p:attrNameLst>
                                          <p:attrName>style.visibility</p:attrName>
                                        </p:attrNameLst>
                                      </p:cBhvr>
                                      <p:to>
                                        <p:strVal val="visible"/>
                                      </p:to>
                                    </p:set>
                                    <p:animEffect transition="in" filter="wipe(up)">
                                      <p:cBhvr>
                                        <p:cTn id="12" dur="500"/>
                                        <p:tgtEl>
                                          <p:spTgt spid="3072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424"/>
                                        </p:tgtEl>
                                        <p:attrNameLst>
                                          <p:attrName>style.visibility</p:attrName>
                                        </p:attrNameLst>
                                      </p:cBhvr>
                                      <p:to>
                                        <p:strVal val="visible"/>
                                      </p:to>
                                    </p:set>
                                    <p:animEffect transition="in" filter="wipe(left)">
                                      <p:cBhvr>
                                        <p:cTn id="17" dur="500"/>
                                        <p:tgtEl>
                                          <p:spTgt spid="307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07205"/>
                                        </p:tgtEl>
                                        <p:attrNameLst>
                                          <p:attrName>style.visibility</p:attrName>
                                        </p:attrNameLst>
                                      </p:cBhvr>
                                      <p:to>
                                        <p:strVal val="visible"/>
                                      </p:to>
                                    </p:set>
                                    <p:animEffect transition="in" filter="wipe(left)">
                                      <p:cBhvr>
                                        <p:cTn id="26" dur="500"/>
                                        <p:tgtEl>
                                          <p:spTgt spid="307205"/>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07216"/>
                                        </p:tgtEl>
                                        <p:attrNameLst>
                                          <p:attrName>style.visibility</p:attrName>
                                        </p:attrNameLst>
                                      </p:cBhvr>
                                      <p:to>
                                        <p:strVal val="visible"/>
                                      </p:to>
                                    </p:set>
                                    <p:animEffect transition="in" filter="wipe(left)">
                                      <p:cBhvr>
                                        <p:cTn id="30" dur="500"/>
                                        <p:tgtEl>
                                          <p:spTgt spid="307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7205" grpId="0" animBg="1"/>
      <p:bldP spid="307207" grpId="0" build="p" autoUpdateAnimBg="0"/>
      <p:bldP spid="307216"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灯片编号占位符 4"/>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525E60D-AC09-43F2-BFEB-7BB394F3A41C}" type="slidenum">
              <a:rPr lang="en-US" altLang="zh-CN" sz="1400" b="0" smtClean="0">
                <a:latin typeface="Times New Roman" pitchFamily="18" charset="0"/>
              </a:rPr>
              <a:pPr eaLnBrk="1" hangingPunct="1"/>
              <a:t>83</a:t>
            </a:fld>
            <a:endParaRPr lang="en-US" altLang="zh-CN" sz="1400" b="0" smtClean="0">
              <a:latin typeface="Times New Roman" pitchFamily="18" charset="0"/>
            </a:endParaRPr>
          </a:p>
        </p:txBody>
      </p:sp>
      <p:sp>
        <p:nvSpPr>
          <p:cNvPr id="79875" name="Rectangle 3"/>
          <p:cNvSpPr>
            <a:spLocks noChangeArrowheads="1"/>
          </p:cNvSpPr>
          <p:nvPr/>
        </p:nvSpPr>
        <p:spPr bwMode="auto">
          <a:xfrm>
            <a:off x="3311860" y="3294063"/>
            <a:ext cx="1755440" cy="790575"/>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6" name="Rectangle 4"/>
          <p:cNvSpPr>
            <a:spLocks noChangeArrowheads="1"/>
          </p:cNvSpPr>
          <p:nvPr/>
        </p:nvSpPr>
        <p:spPr bwMode="auto">
          <a:xfrm>
            <a:off x="3311860" y="5489575"/>
            <a:ext cx="1755440" cy="414338"/>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7" name="Rectangle 6"/>
          <p:cNvSpPr>
            <a:spLocks noGrp="1" noChangeArrowheads="1"/>
          </p:cNvSpPr>
          <p:nvPr>
            <p:ph type="title"/>
          </p:nvPr>
        </p:nvSpPr>
        <p:spPr/>
        <p:txBody>
          <a:bodyPr/>
          <a:lstStyle/>
          <a:p>
            <a:pPr eaLnBrk="1" hangingPunct="1"/>
            <a:r>
              <a:rPr lang="zh-CN" altLang="en-US" sz="3600" dirty="0" smtClean="0">
                <a:latin typeface="宋体" pitchFamily="2" charset="-122"/>
              </a:rPr>
              <a:t>模拟复制规则的继承属性计算</a:t>
            </a:r>
            <a:endParaRPr lang="zh-CN" altLang="en-US" sz="3600" dirty="0" smtClean="0">
              <a:latin typeface="楷体_GB2312" pitchFamily="49" charset="-122"/>
              <a:ea typeface="楷体_GB2312" pitchFamily="49" charset="-122"/>
            </a:endParaRPr>
          </a:p>
        </p:txBody>
      </p:sp>
      <p:sp>
        <p:nvSpPr>
          <p:cNvPr id="79878" name="Rectangle 38"/>
          <p:cNvSpPr>
            <a:spLocks noGrp="1" noChangeArrowheads="1"/>
          </p:cNvSpPr>
          <p:nvPr>
            <p:ph type="body" sz="half" idx="1"/>
          </p:nvPr>
        </p:nvSpPr>
        <p:spPr>
          <a:xfrm>
            <a:off x="228600" y="1219200"/>
            <a:ext cx="8483600" cy="1039813"/>
          </a:xfrm>
        </p:spPr>
        <p:txBody>
          <a:bodyPr/>
          <a:lstStyle/>
          <a:p>
            <a:pPr eaLnBrk="1" hangingPunct="1"/>
            <a:r>
              <a:rPr lang="zh-CN" altLang="en-US" dirty="0" smtClean="0">
                <a:latin typeface="宋体" pitchFamily="2" charset="-122"/>
              </a:rPr>
              <a:t>引入</a:t>
            </a:r>
            <a:r>
              <a:rPr lang="zh-CN" altLang="en-US" dirty="0" smtClean="0">
                <a:solidFill>
                  <a:srgbClr val="0000FF"/>
                </a:solidFill>
                <a:latin typeface="宋体" pitchFamily="2" charset="-122"/>
              </a:rPr>
              <a:t>标记非终结符号</a:t>
            </a:r>
            <a:r>
              <a:rPr lang="zh-CN" altLang="en-US" dirty="0" smtClean="0">
                <a:latin typeface="宋体" pitchFamily="2" charset="-122"/>
              </a:rPr>
              <a:t>，对原语法制导定义进行等价变换</a:t>
            </a:r>
          </a:p>
        </p:txBody>
      </p:sp>
      <p:grpSp>
        <p:nvGrpSpPr>
          <p:cNvPr id="365593" name="Group 25"/>
          <p:cNvGrpSpPr>
            <a:grpSpLocks/>
          </p:cNvGrpSpPr>
          <p:nvPr/>
        </p:nvGrpSpPr>
        <p:grpSpPr bwMode="auto">
          <a:xfrm>
            <a:off x="5292725" y="3968750"/>
            <a:ext cx="3535363" cy="2486025"/>
            <a:chOff x="1728" y="2259"/>
            <a:chExt cx="2227" cy="1762"/>
          </a:xfrm>
        </p:grpSpPr>
        <p:sp>
          <p:nvSpPr>
            <p:cNvPr id="79925" name="Text Box 26"/>
            <p:cNvSpPr txBox="1">
              <a:spLocks noChangeArrowheads="1"/>
            </p:cNvSpPr>
            <p:nvPr/>
          </p:nvSpPr>
          <p:spPr bwMode="auto">
            <a:xfrm>
              <a:off x="2669" y="2259"/>
              <a:ext cx="232"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latin typeface="Times New Roman" pitchFamily="18" charset="0"/>
                  <a:ea typeface="宋体" pitchFamily="2" charset="-122"/>
                </a:rPr>
                <a:t>A</a:t>
              </a:r>
            </a:p>
          </p:txBody>
        </p:sp>
        <p:sp>
          <p:nvSpPr>
            <p:cNvPr id="79926" name="Text Box 27"/>
            <p:cNvSpPr txBox="1">
              <a:spLocks noChangeArrowheads="1"/>
            </p:cNvSpPr>
            <p:nvPr/>
          </p:nvSpPr>
          <p:spPr bwMode="auto">
            <a:xfrm>
              <a:off x="1728" y="3094"/>
              <a:ext cx="2227"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b      X  .s     Y     .i  M  .s     .i  Z</a:t>
              </a:r>
            </a:p>
          </p:txBody>
        </p:sp>
        <p:sp>
          <p:nvSpPr>
            <p:cNvPr id="79927" name="Text Box 28"/>
            <p:cNvSpPr txBox="1">
              <a:spLocks noChangeArrowheads="1"/>
            </p:cNvSpPr>
            <p:nvPr/>
          </p:nvSpPr>
          <p:spPr bwMode="auto">
            <a:xfrm>
              <a:off x="3061" y="3697"/>
              <a:ext cx="20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en-US">
                  <a:latin typeface="Times New Roman" pitchFamily="18" charset="0"/>
                  <a:ea typeface="宋体" pitchFamily="2" charset="-122"/>
                  <a:sym typeface="Symbol" pitchFamily="18" charset="2"/>
                </a:rPr>
                <a:t></a:t>
              </a:r>
              <a:endParaRPr lang="en-US" altLang="zh-CN" sz="2000">
                <a:latin typeface="Times New Roman" pitchFamily="18" charset="0"/>
                <a:ea typeface="宋体" pitchFamily="2" charset="-122"/>
              </a:endParaRPr>
            </a:p>
          </p:txBody>
        </p:sp>
        <p:sp>
          <p:nvSpPr>
            <p:cNvPr id="79928" name="Line 29"/>
            <p:cNvSpPr>
              <a:spLocks noChangeShapeType="1"/>
            </p:cNvSpPr>
            <p:nvPr/>
          </p:nvSpPr>
          <p:spPr bwMode="auto">
            <a:xfrm>
              <a:off x="3168" y="3360"/>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9" name="Line 30"/>
            <p:cNvSpPr>
              <a:spLocks noChangeShapeType="1"/>
            </p:cNvSpPr>
            <p:nvPr/>
          </p:nvSpPr>
          <p:spPr bwMode="auto">
            <a:xfrm flipH="1">
              <a:off x="1872" y="2544"/>
              <a:ext cx="912"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30" name="Line 31"/>
            <p:cNvSpPr>
              <a:spLocks noChangeShapeType="1"/>
            </p:cNvSpPr>
            <p:nvPr/>
          </p:nvSpPr>
          <p:spPr bwMode="auto">
            <a:xfrm flipH="1">
              <a:off x="2208" y="2544"/>
              <a:ext cx="57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31" name="Line 32"/>
            <p:cNvSpPr>
              <a:spLocks noChangeShapeType="1"/>
            </p:cNvSpPr>
            <p:nvPr/>
          </p:nvSpPr>
          <p:spPr bwMode="auto">
            <a:xfrm flipH="1">
              <a:off x="2640" y="2544"/>
              <a:ext cx="14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32" name="Line 33"/>
            <p:cNvSpPr>
              <a:spLocks noChangeShapeType="1"/>
            </p:cNvSpPr>
            <p:nvPr/>
          </p:nvSpPr>
          <p:spPr bwMode="auto">
            <a:xfrm>
              <a:off x="2784" y="2544"/>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33" name="Line 34"/>
            <p:cNvSpPr>
              <a:spLocks noChangeShapeType="1"/>
            </p:cNvSpPr>
            <p:nvPr/>
          </p:nvSpPr>
          <p:spPr bwMode="auto">
            <a:xfrm>
              <a:off x="2784" y="2544"/>
              <a:ext cx="1008"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5603" name="Arc 35"/>
          <p:cNvSpPr>
            <a:spLocks/>
          </p:cNvSpPr>
          <p:nvPr/>
        </p:nvSpPr>
        <p:spPr bwMode="auto">
          <a:xfrm flipV="1">
            <a:off x="6283325" y="5489575"/>
            <a:ext cx="838200" cy="203200"/>
          </a:xfrm>
          <a:custGeom>
            <a:avLst/>
            <a:gdLst>
              <a:gd name="T0" fmla="*/ 0 w 42849"/>
              <a:gd name="T1" fmla="*/ 14752743 h 21600"/>
              <a:gd name="T2" fmla="*/ 320746251 w 42849"/>
              <a:gd name="T3" fmla="*/ 17983059 h 21600"/>
              <a:gd name="T4" fmla="*/ 159059449 w 42849"/>
              <a:gd name="T5" fmla="*/ 17983059 h 21600"/>
              <a:gd name="T6" fmla="*/ 0 60000 65536"/>
              <a:gd name="T7" fmla="*/ 0 60000 65536"/>
              <a:gd name="T8" fmla="*/ 0 60000 65536"/>
            </a:gdLst>
            <a:ahLst/>
            <a:cxnLst>
              <a:cxn ang="T6">
                <a:pos x="T0" y="T1"/>
              </a:cxn>
              <a:cxn ang="T7">
                <a:pos x="T2" y="T3"/>
              </a:cxn>
              <a:cxn ang="T8">
                <a:pos x="T4" y="T5"/>
              </a:cxn>
            </a:cxnLst>
            <a:rect l="0" t="0" r="r" b="b"/>
            <a:pathLst>
              <a:path w="42849" h="21600" fill="none" extrusionOk="0">
                <a:moveTo>
                  <a:pt x="0" y="17720"/>
                </a:moveTo>
                <a:cubicBezTo>
                  <a:pt x="1874" y="7456"/>
                  <a:pt x="10816" y="-1"/>
                  <a:pt x="21249" y="0"/>
                </a:cubicBezTo>
                <a:cubicBezTo>
                  <a:pt x="33178" y="0"/>
                  <a:pt x="42849" y="9670"/>
                  <a:pt x="42849" y="21600"/>
                </a:cubicBezTo>
              </a:path>
              <a:path w="42849" h="21600" stroke="0" extrusionOk="0">
                <a:moveTo>
                  <a:pt x="0" y="17720"/>
                </a:moveTo>
                <a:cubicBezTo>
                  <a:pt x="1874" y="7456"/>
                  <a:pt x="10816" y="-1"/>
                  <a:pt x="21249" y="0"/>
                </a:cubicBezTo>
                <a:cubicBezTo>
                  <a:pt x="33178" y="0"/>
                  <a:pt x="42849" y="9670"/>
                  <a:pt x="42849" y="21600"/>
                </a:cubicBezTo>
                <a:lnTo>
                  <a:pt x="21249" y="21600"/>
                </a:lnTo>
                <a:lnTo>
                  <a:pt x="0" y="17720"/>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604" name="Arc 36"/>
          <p:cNvSpPr>
            <a:spLocks/>
          </p:cNvSpPr>
          <p:nvPr/>
        </p:nvSpPr>
        <p:spPr bwMode="auto">
          <a:xfrm flipV="1">
            <a:off x="7883525" y="5464175"/>
            <a:ext cx="533400" cy="203200"/>
          </a:xfrm>
          <a:custGeom>
            <a:avLst/>
            <a:gdLst>
              <a:gd name="T0" fmla="*/ 0 w 42849"/>
              <a:gd name="T1" fmla="*/ 14752743 h 21600"/>
              <a:gd name="T2" fmla="*/ 82656622 w 42849"/>
              <a:gd name="T3" fmla="*/ 17983059 h 21600"/>
              <a:gd name="T4" fmla="*/ 40989715 w 42849"/>
              <a:gd name="T5" fmla="*/ 17983059 h 21600"/>
              <a:gd name="T6" fmla="*/ 0 60000 65536"/>
              <a:gd name="T7" fmla="*/ 0 60000 65536"/>
              <a:gd name="T8" fmla="*/ 0 60000 65536"/>
            </a:gdLst>
            <a:ahLst/>
            <a:cxnLst>
              <a:cxn ang="T6">
                <a:pos x="T0" y="T1"/>
              </a:cxn>
              <a:cxn ang="T7">
                <a:pos x="T2" y="T3"/>
              </a:cxn>
              <a:cxn ang="T8">
                <a:pos x="T4" y="T5"/>
              </a:cxn>
            </a:cxnLst>
            <a:rect l="0" t="0" r="r" b="b"/>
            <a:pathLst>
              <a:path w="42849" h="21600" fill="none" extrusionOk="0">
                <a:moveTo>
                  <a:pt x="0" y="17720"/>
                </a:moveTo>
                <a:cubicBezTo>
                  <a:pt x="1874" y="7456"/>
                  <a:pt x="10816" y="-1"/>
                  <a:pt x="21249" y="0"/>
                </a:cubicBezTo>
                <a:cubicBezTo>
                  <a:pt x="33178" y="0"/>
                  <a:pt x="42849" y="9670"/>
                  <a:pt x="42849" y="21600"/>
                </a:cubicBezTo>
              </a:path>
              <a:path w="42849" h="21600" stroke="0" extrusionOk="0">
                <a:moveTo>
                  <a:pt x="0" y="17720"/>
                </a:moveTo>
                <a:cubicBezTo>
                  <a:pt x="1874" y="7456"/>
                  <a:pt x="10816" y="-1"/>
                  <a:pt x="21249" y="0"/>
                </a:cubicBezTo>
                <a:cubicBezTo>
                  <a:pt x="33178" y="0"/>
                  <a:pt x="42849" y="9670"/>
                  <a:pt x="42849" y="21600"/>
                </a:cubicBezTo>
                <a:lnTo>
                  <a:pt x="21249" y="21600"/>
                </a:lnTo>
                <a:lnTo>
                  <a:pt x="0" y="17720"/>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605" name="Arc 37"/>
          <p:cNvSpPr>
            <a:spLocks/>
          </p:cNvSpPr>
          <p:nvPr/>
        </p:nvSpPr>
        <p:spPr bwMode="auto">
          <a:xfrm>
            <a:off x="7197725" y="5032375"/>
            <a:ext cx="609600" cy="203200"/>
          </a:xfrm>
          <a:custGeom>
            <a:avLst/>
            <a:gdLst>
              <a:gd name="T0" fmla="*/ 0 w 42849"/>
              <a:gd name="T1" fmla="*/ 14752743 h 21600"/>
              <a:gd name="T2" fmla="*/ 123382477 w 42849"/>
              <a:gd name="T3" fmla="*/ 17983059 h 21600"/>
              <a:gd name="T4" fmla="*/ 61185849 w 42849"/>
              <a:gd name="T5" fmla="*/ 17983059 h 21600"/>
              <a:gd name="T6" fmla="*/ 0 60000 65536"/>
              <a:gd name="T7" fmla="*/ 0 60000 65536"/>
              <a:gd name="T8" fmla="*/ 0 60000 65536"/>
            </a:gdLst>
            <a:ahLst/>
            <a:cxnLst>
              <a:cxn ang="T6">
                <a:pos x="T0" y="T1"/>
              </a:cxn>
              <a:cxn ang="T7">
                <a:pos x="T2" y="T3"/>
              </a:cxn>
              <a:cxn ang="T8">
                <a:pos x="T4" y="T5"/>
              </a:cxn>
            </a:cxnLst>
            <a:rect l="0" t="0" r="r" b="b"/>
            <a:pathLst>
              <a:path w="42849" h="21600" fill="none" extrusionOk="0">
                <a:moveTo>
                  <a:pt x="0" y="17720"/>
                </a:moveTo>
                <a:cubicBezTo>
                  <a:pt x="1874" y="7456"/>
                  <a:pt x="10816" y="-1"/>
                  <a:pt x="21249" y="0"/>
                </a:cubicBezTo>
                <a:cubicBezTo>
                  <a:pt x="33178" y="0"/>
                  <a:pt x="42849" y="9670"/>
                  <a:pt x="42849" y="21600"/>
                </a:cubicBezTo>
              </a:path>
              <a:path w="42849" h="21600" stroke="0" extrusionOk="0">
                <a:moveTo>
                  <a:pt x="0" y="17720"/>
                </a:moveTo>
                <a:cubicBezTo>
                  <a:pt x="1874" y="7456"/>
                  <a:pt x="10816" y="-1"/>
                  <a:pt x="21249" y="0"/>
                </a:cubicBezTo>
                <a:cubicBezTo>
                  <a:pt x="33178" y="0"/>
                  <a:pt x="42849" y="9670"/>
                  <a:pt x="42849" y="21600"/>
                </a:cubicBezTo>
                <a:lnTo>
                  <a:pt x="21249" y="21600"/>
                </a:lnTo>
                <a:lnTo>
                  <a:pt x="0" y="17720"/>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5649" name="Group 81"/>
          <p:cNvGraphicFramePr>
            <a:graphicFrameLocks noGrp="1"/>
          </p:cNvGraphicFramePr>
          <p:nvPr>
            <p:ph sz="half" idx="2"/>
            <p:extLst>
              <p:ext uri="{D42A27DB-BD31-4B8C-83A1-F6EECF244321}">
                <p14:modId xmlns:p14="http://schemas.microsoft.com/office/powerpoint/2010/main" val="3601254884"/>
              </p:ext>
            </p:extLst>
          </p:nvPr>
        </p:nvGraphicFramePr>
        <p:xfrm>
          <a:off x="386535" y="2348880"/>
          <a:ext cx="4725215" cy="3565880"/>
        </p:xfrm>
        <a:graphic>
          <a:graphicData uri="http://schemas.openxmlformats.org/drawingml/2006/table">
            <a:tbl>
              <a:tblPr/>
              <a:tblGrid>
                <a:gridCol w="765085">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799890">
                  <a:extLst>
                    <a:ext uri="{9D8B030D-6E8A-4147-A177-3AD203B41FA5}">
                      <a16:colId xmlns:a16="http://schemas.microsoft.com/office/drawing/2014/main" val="20002"/>
                    </a:ext>
                  </a:extLst>
                </a:gridCol>
              </a:tblGrid>
              <a:tr h="45711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产生式</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语义规则</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1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(1)</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A</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pitchFamily="18" charset="2"/>
                        </a:rPr>
                        <a:t></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aXZ</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Z.i=X.s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83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(2’)</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A</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pitchFamily="18" charset="2"/>
                        </a:rPr>
                        <a:t></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bXY</a:t>
                      </a:r>
                      <a:r>
                        <a:rPr kumimoji="1" lang="en-US" altLang="zh-CN" sz="2400" b="1" i="0" u="none" strike="noStrike" cap="none" normalizeH="0" baseline="0" dirty="0" err="1"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M</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M.i=X.s;</a:t>
                      </a:r>
                      <a:b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b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Z.i=M.s </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1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(3)</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X</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a:rPr>
                        <a:t></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x</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X.s=5</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1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(4)</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Y</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a:rPr>
                        <a:t></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y</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Y.s=7</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1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(5)</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sym typeface="Symbol" pitchFamily="18" charset="2"/>
                        </a:rPr>
                        <a:t></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Z.s=g(Z.i)</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1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(6)</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rPr>
                        <a:t>M</a:t>
                      </a:r>
                      <a:r>
                        <a:rPr kumimoji="1" lang="en-US" altLang="zh-CN" sz="24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sym typeface="Symbol"/>
                        </a:rPr>
                        <a:t></a:t>
                      </a:r>
                      <a:r>
                        <a:rPr kumimoji="1" lang="en-US" altLang="zh-CN" sz="2400" b="1" i="0" u="none" strike="noStrike" cap="none" normalizeH="0" baseline="0" dirty="0" smtClean="0">
                          <a:ln>
                            <a:noFill/>
                          </a:ln>
                          <a:solidFill>
                            <a:srgbClr val="FF0000"/>
                          </a:solidFill>
                          <a:effectLst/>
                          <a:latin typeface="Times New Roman" panose="02020603050405020304" pitchFamily="18" charset="0"/>
                          <a:ea typeface="黑体" pitchFamily="2" charset="-122"/>
                          <a:cs typeface="Times New Roman" panose="02020603050405020304" pitchFamily="18" charset="0"/>
                          <a:sym typeface="Symbol" pitchFamily="18" charset="2"/>
                        </a:rPr>
                        <a: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M.s=</a:t>
                      </a: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rPr>
                        <a:t>M.i</a:t>
                      </a:r>
                      <a:endPar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itchFamily="2" charset="-122"/>
                        <a:cs typeface="Times New Roman" panose="02020603050405020304" pitchFamily="18"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365660" name="Group 92"/>
          <p:cNvGrpSpPr>
            <a:grpSpLocks/>
          </p:cNvGrpSpPr>
          <p:nvPr/>
        </p:nvGrpSpPr>
        <p:grpSpPr bwMode="auto">
          <a:xfrm>
            <a:off x="5697538" y="1989138"/>
            <a:ext cx="2835275" cy="1574800"/>
            <a:chOff x="3589" y="1083"/>
            <a:chExt cx="1786" cy="992"/>
          </a:xfrm>
        </p:grpSpPr>
        <p:sp>
          <p:nvSpPr>
            <p:cNvPr id="79919" name="Text Box 83"/>
            <p:cNvSpPr txBox="1">
              <a:spLocks noChangeArrowheads="1"/>
            </p:cNvSpPr>
            <p:nvPr/>
          </p:nvSpPr>
          <p:spPr bwMode="auto">
            <a:xfrm>
              <a:off x="4275" y="1083"/>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latin typeface="Times New Roman" pitchFamily="18" charset="0"/>
                  <a:ea typeface="宋体" pitchFamily="2" charset="-122"/>
                </a:rPr>
                <a:t>A</a:t>
              </a:r>
            </a:p>
          </p:txBody>
        </p:sp>
        <p:sp>
          <p:nvSpPr>
            <p:cNvPr id="79920" name="Text Box 84"/>
            <p:cNvSpPr txBox="1">
              <a:spLocks noChangeArrowheads="1"/>
            </p:cNvSpPr>
            <p:nvPr/>
          </p:nvSpPr>
          <p:spPr bwMode="auto">
            <a:xfrm>
              <a:off x="3589" y="1825"/>
              <a:ext cx="17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b       X  .s      Y       .i  Z</a:t>
              </a:r>
            </a:p>
          </p:txBody>
        </p:sp>
        <p:sp>
          <p:nvSpPr>
            <p:cNvPr id="79921" name="Line 87"/>
            <p:cNvSpPr>
              <a:spLocks noChangeShapeType="1"/>
            </p:cNvSpPr>
            <p:nvPr/>
          </p:nvSpPr>
          <p:spPr bwMode="auto">
            <a:xfrm flipH="1">
              <a:off x="3759" y="1336"/>
              <a:ext cx="631" cy="4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2" name="Line 88"/>
            <p:cNvSpPr>
              <a:spLocks noChangeShapeType="1"/>
            </p:cNvSpPr>
            <p:nvPr/>
          </p:nvSpPr>
          <p:spPr bwMode="auto">
            <a:xfrm flipH="1">
              <a:off x="4156" y="1336"/>
              <a:ext cx="234" cy="4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3" name="Line 89"/>
            <p:cNvSpPr>
              <a:spLocks noChangeShapeType="1"/>
            </p:cNvSpPr>
            <p:nvPr/>
          </p:nvSpPr>
          <p:spPr bwMode="auto">
            <a:xfrm>
              <a:off x="4390" y="1336"/>
              <a:ext cx="191" cy="4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24" name="Line 91"/>
            <p:cNvSpPr>
              <a:spLocks noChangeShapeType="1"/>
            </p:cNvSpPr>
            <p:nvPr/>
          </p:nvSpPr>
          <p:spPr bwMode="auto">
            <a:xfrm>
              <a:off x="4390" y="1336"/>
              <a:ext cx="701" cy="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5661" name="Arc 93"/>
          <p:cNvSpPr>
            <a:spLocks/>
          </p:cNvSpPr>
          <p:nvPr/>
        </p:nvSpPr>
        <p:spPr bwMode="auto">
          <a:xfrm flipV="1">
            <a:off x="6732588" y="3563938"/>
            <a:ext cx="1125537" cy="179387"/>
          </a:xfrm>
          <a:custGeom>
            <a:avLst/>
            <a:gdLst>
              <a:gd name="T0" fmla="*/ 0 w 42849"/>
              <a:gd name="T1" fmla="*/ 10150231 h 21600"/>
              <a:gd name="T2" fmla="*/ 776601013 w 42849"/>
              <a:gd name="T3" fmla="*/ 12372728 h 21600"/>
              <a:gd name="T4" fmla="*/ 385120022 w 42849"/>
              <a:gd name="T5" fmla="*/ 12372728 h 21600"/>
              <a:gd name="T6" fmla="*/ 0 60000 65536"/>
              <a:gd name="T7" fmla="*/ 0 60000 65536"/>
              <a:gd name="T8" fmla="*/ 0 60000 65536"/>
            </a:gdLst>
            <a:ahLst/>
            <a:cxnLst>
              <a:cxn ang="T6">
                <a:pos x="T0" y="T1"/>
              </a:cxn>
              <a:cxn ang="T7">
                <a:pos x="T2" y="T3"/>
              </a:cxn>
              <a:cxn ang="T8">
                <a:pos x="T4" y="T5"/>
              </a:cxn>
            </a:cxnLst>
            <a:rect l="0" t="0" r="r" b="b"/>
            <a:pathLst>
              <a:path w="42849" h="21600" fill="none" extrusionOk="0">
                <a:moveTo>
                  <a:pt x="0" y="17720"/>
                </a:moveTo>
                <a:cubicBezTo>
                  <a:pt x="1874" y="7456"/>
                  <a:pt x="10816" y="-1"/>
                  <a:pt x="21249" y="0"/>
                </a:cubicBezTo>
                <a:cubicBezTo>
                  <a:pt x="33178" y="0"/>
                  <a:pt x="42849" y="9670"/>
                  <a:pt x="42849" y="21600"/>
                </a:cubicBezTo>
              </a:path>
              <a:path w="42849" h="21600" stroke="0" extrusionOk="0">
                <a:moveTo>
                  <a:pt x="0" y="17720"/>
                </a:moveTo>
                <a:cubicBezTo>
                  <a:pt x="1874" y="7456"/>
                  <a:pt x="10816" y="-1"/>
                  <a:pt x="21249" y="0"/>
                </a:cubicBezTo>
                <a:cubicBezTo>
                  <a:pt x="33178" y="0"/>
                  <a:pt x="42849" y="9670"/>
                  <a:pt x="42849" y="21600"/>
                </a:cubicBezTo>
                <a:lnTo>
                  <a:pt x="21249" y="21600"/>
                </a:lnTo>
                <a:lnTo>
                  <a:pt x="0" y="17720"/>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78">
                                            <p:txEl>
                                              <p:pRg st="0" end="0"/>
                                            </p:txEl>
                                          </p:spTgt>
                                        </p:tgtEl>
                                        <p:attrNameLst>
                                          <p:attrName>style.visibility</p:attrName>
                                        </p:attrNameLst>
                                      </p:cBhvr>
                                      <p:to>
                                        <p:strVal val="visible"/>
                                      </p:to>
                                    </p:set>
                                    <p:animEffect transition="in" filter="wipe(up)">
                                      <p:cBhvr>
                                        <p:cTn id="7" dur="500"/>
                                        <p:tgtEl>
                                          <p:spTgt spid="798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5649"/>
                                        </p:tgtEl>
                                        <p:attrNameLst>
                                          <p:attrName>style.visibility</p:attrName>
                                        </p:attrNameLst>
                                      </p:cBhvr>
                                      <p:to>
                                        <p:strVal val="visible"/>
                                      </p:to>
                                    </p:set>
                                    <p:animEffect transition="in" filter="wipe(up)">
                                      <p:cBhvr>
                                        <p:cTn id="12" dur="500"/>
                                        <p:tgtEl>
                                          <p:spTgt spid="36564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9875"/>
                                        </p:tgtEl>
                                        <p:attrNameLst>
                                          <p:attrName>style.visibility</p:attrName>
                                        </p:attrNameLst>
                                      </p:cBhvr>
                                      <p:to>
                                        <p:strVal val="visible"/>
                                      </p:to>
                                    </p:set>
                                    <p:animEffect transition="in" filter="wipe(left)">
                                      <p:cBhvr>
                                        <p:cTn id="16" dur="500"/>
                                        <p:tgtEl>
                                          <p:spTgt spid="7987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9876"/>
                                        </p:tgtEl>
                                        <p:attrNameLst>
                                          <p:attrName>style.visibility</p:attrName>
                                        </p:attrNameLst>
                                      </p:cBhvr>
                                      <p:to>
                                        <p:strVal val="visible"/>
                                      </p:to>
                                    </p:set>
                                    <p:animEffect transition="in" filter="wipe(left)">
                                      <p:cBhvr>
                                        <p:cTn id="20" dur="500"/>
                                        <p:tgtEl>
                                          <p:spTgt spid="7987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65660"/>
                                        </p:tgtEl>
                                        <p:attrNameLst>
                                          <p:attrName>style.visibility</p:attrName>
                                        </p:attrNameLst>
                                      </p:cBhvr>
                                      <p:to>
                                        <p:strVal val="visible"/>
                                      </p:to>
                                    </p:set>
                                    <p:animEffect transition="in" filter="wipe(up)">
                                      <p:cBhvr>
                                        <p:cTn id="25" dur="500"/>
                                        <p:tgtEl>
                                          <p:spTgt spid="36566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5661"/>
                                        </p:tgtEl>
                                        <p:attrNameLst>
                                          <p:attrName>style.visibility</p:attrName>
                                        </p:attrNameLst>
                                      </p:cBhvr>
                                      <p:to>
                                        <p:strVal val="visible"/>
                                      </p:to>
                                    </p:set>
                                    <p:animEffect transition="in" filter="wipe(left)">
                                      <p:cBhvr>
                                        <p:cTn id="30" dur="500"/>
                                        <p:tgtEl>
                                          <p:spTgt spid="36566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65593"/>
                                        </p:tgtEl>
                                        <p:attrNameLst>
                                          <p:attrName>style.visibility</p:attrName>
                                        </p:attrNameLst>
                                      </p:cBhvr>
                                      <p:to>
                                        <p:strVal val="visible"/>
                                      </p:to>
                                    </p:set>
                                    <p:animEffect transition="in" filter="wipe(up)">
                                      <p:cBhvr>
                                        <p:cTn id="35" dur="500"/>
                                        <p:tgtEl>
                                          <p:spTgt spid="36559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5603"/>
                                        </p:tgtEl>
                                        <p:attrNameLst>
                                          <p:attrName>style.visibility</p:attrName>
                                        </p:attrNameLst>
                                      </p:cBhvr>
                                      <p:to>
                                        <p:strVal val="visible"/>
                                      </p:to>
                                    </p:set>
                                    <p:animEffect transition="in" filter="wipe(left)">
                                      <p:cBhvr>
                                        <p:cTn id="40" dur="500"/>
                                        <p:tgtEl>
                                          <p:spTgt spid="3656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65605"/>
                                        </p:tgtEl>
                                        <p:attrNameLst>
                                          <p:attrName>style.visibility</p:attrName>
                                        </p:attrNameLst>
                                      </p:cBhvr>
                                      <p:to>
                                        <p:strVal val="visible"/>
                                      </p:to>
                                    </p:set>
                                    <p:animEffect transition="in" filter="wipe(left)">
                                      <p:cBhvr>
                                        <p:cTn id="45" dur="500"/>
                                        <p:tgtEl>
                                          <p:spTgt spid="36560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65604"/>
                                        </p:tgtEl>
                                        <p:attrNameLst>
                                          <p:attrName>style.visibility</p:attrName>
                                        </p:attrNameLst>
                                      </p:cBhvr>
                                      <p:to>
                                        <p:strVal val="visible"/>
                                      </p:to>
                                    </p:set>
                                    <p:animEffect transition="in" filter="wipe(left)">
                                      <p:cBhvr>
                                        <p:cTn id="50" dur="500"/>
                                        <p:tgtEl>
                                          <p:spTgt spid="36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nimBg="1"/>
      <p:bldP spid="79876" grpId="0" animBg="1"/>
      <p:bldP spid="79878" grpId="0" build="p"/>
      <p:bldP spid="365603" grpId="0" animBg="1"/>
      <p:bldP spid="365604" grpId="0" animBg="1"/>
      <p:bldP spid="365605" grpId="0" animBg="1"/>
      <p:bldP spid="365661"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Rectangle 2"/>
          <p:cNvSpPr>
            <a:spLocks noChangeArrowheads="1"/>
          </p:cNvSpPr>
          <p:nvPr/>
        </p:nvSpPr>
        <p:spPr bwMode="auto">
          <a:xfrm>
            <a:off x="4572000" y="3833813"/>
            <a:ext cx="1395413" cy="377825"/>
          </a:xfrm>
          <a:prstGeom prst="rect">
            <a:avLst/>
          </a:prstGeom>
          <a:solidFill>
            <a:srgbClr val="FF9900"/>
          </a:solidFill>
          <a:ln w="9525">
            <a:noFill/>
            <a:miter lim="800000"/>
            <a:headEnd/>
            <a:tailEnd/>
          </a:ln>
        </p:spPr>
        <p:txBody>
          <a:bodyPr wrap="none" anchor="ctr"/>
          <a:lstStyle/>
          <a:p>
            <a:endParaRPr lang="zh-CN" altLang="en-US"/>
          </a:p>
        </p:txBody>
      </p:sp>
      <p:sp>
        <p:nvSpPr>
          <p:cNvPr id="8089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0C51E8FD-E44E-4837-A430-42AD9DB1A61C}" type="slidenum">
              <a:rPr lang="en-US" altLang="zh-CN" sz="1400" b="0" smtClean="0">
                <a:latin typeface="Times New Roman" pitchFamily="18" charset="0"/>
              </a:rPr>
              <a:pPr eaLnBrk="1" hangingPunct="1"/>
              <a:t>84</a:t>
            </a:fld>
            <a:endParaRPr lang="en-US" altLang="zh-CN" sz="1400" b="0" smtClean="0">
              <a:latin typeface="Times New Roman" pitchFamily="18" charset="0"/>
            </a:endParaRPr>
          </a:p>
        </p:txBody>
      </p:sp>
      <p:sp>
        <p:nvSpPr>
          <p:cNvPr id="309250" name="Rectangle 2"/>
          <p:cNvSpPr>
            <a:spLocks noChangeArrowheads="1"/>
          </p:cNvSpPr>
          <p:nvPr/>
        </p:nvSpPr>
        <p:spPr bwMode="auto">
          <a:xfrm>
            <a:off x="2627313" y="2196080"/>
            <a:ext cx="1828800" cy="377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0" name="Rectangle 3"/>
          <p:cNvSpPr>
            <a:spLocks noGrp="1" noChangeArrowheads="1"/>
          </p:cNvSpPr>
          <p:nvPr>
            <p:ph type="title"/>
          </p:nvPr>
        </p:nvSpPr>
        <p:spPr>
          <a:xfrm>
            <a:off x="323850" y="152400"/>
            <a:ext cx="8335963" cy="1189038"/>
          </a:xfrm>
        </p:spPr>
        <p:txBody>
          <a:bodyPr/>
          <a:lstStyle/>
          <a:p>
            <a:pPr eaLnBrk="1" hangingPunct="1"/>
            <a:r>
              <a:rPr lang="zh-CN" altLang="en-US" sz="3600" dirty="0" smtClean="0">
                <a:latin typeface="宋体" pitchFamily="2" charset="-122"/>
              </a:rPr>
              <a:t>用标记非终结符号模拟</a:t>
            </a:r>
            <a:br>
              <a:rPr lang="zh-CN" altLang="en-US" sz="3600" dirty="0" smtClean="0">
                <a:latin typeface="宋体" pitchFamily="2" charset="-122"/>
              </a:rPr>
            </a:br>
            <a:r>
              <a:rPr lang="zh-CN" altLang="en-US" sz="3600" dirty="0" smtClean="0">
                <a:latin typeface="宋体" pitchFamily="2" charset="-122"/>
              </a:rPr>
              <a:t>        非复制规则的语义规则</a:t>
            </a:r>
          </a:p>
        </p:txBody>
      </p:sp>
      <p:sp>
        <p:nvSpPr>
          <p:cNvPr id="309252" name="Rectangle 4"/>
          <p:cNvSpPr>
            <a:spLocks noGrp="1" noChangeArrowheads="1"/>
          </p:cNvSpPr>
          <p:nvPr>
            <p:ph type="body" idx="1"/>
          </p:nvPr>
        </p:nvSpPr>
        <p:spPr>
          <a:xfrm>
            <a:off x="228600" y="1624013"/>
            <a:ext cx="6194425" cy="1376362"/>
          </a:xfrm>
        </p:spPr>
        <p:txBody>
          <a:bodyPr/>
          <a:lstStyle/>
          <a:p>
            <a:pPr eaLnBrk="1" hangingPunct="1">
              <a:buFont typeface="Monotype Sorts" pitchFamily="2" charset="2"/>
              <a:buNone/>
            </a:pPr>
            <a:r>
              <a:rPr lang="zh-CN" altLang="en-US" smtClean="0"/>
              <a:t>例：</a:t>
            </a:r>
            <a:r>
              <a:rPr lang="zh-CN" altLang="en-US" smtClean="0">
                <a:latin typeface="宋体" pitchFamily="2" charset="-122"/>
              </a:rPr>
              <a:t>考虑如下的产生式及语义规则：</a:t>
            </a:r>
            <a:endParaRPr lang="zh-CN" altLang="en-US" sz="3200" smtClean="0">
              <a:latin typeface="宋体" pitchFamily="2" charset="-122"/>
            </a:endParaRPr>
          </a:p>
          <a:p>
            <a:pPr lvl="1" eaLnBrk="1" hangingPunct="1">
              <a:buFontTx/>
              <a:buNone/>
            </a:pPr>
            <a:r>
              <a:rPr lang="zh-CN" altLang="en-US" smtClean="0">
                <a:latin typeface="宋体" pitchFamily="2" charset="-122"/>
              </a:rPr>
              <a:t>  </a:t>
            </a:r>
            <a:r>
              <a:rPr lang="en-US" altLang="zh-CN" smtClean="0">
                <a:latin typeface="宋体" pitchFamily="2" charset="-122"/>
              </a:rPr>
              <a:t>A</a:t>
            </a:r>
            <a:r>
              <a:rPr lang="en-US" altLang="zh-CN" smtClean="0">
                <a:latin typeface="宋体" pitchFamily="2" charset="-122"/>
                <a:sym typeface="Symbol" pitchFamily="18" charset="2"/>
              </a:rPr>
              <a:t></a:t>
            </a:r>
            <a:r>
              <a:rPr lang="en-US" altLang="zh-CN" smtClean="0">
                <a:latin typeface="宋体" pitchFamily="2" charset="-122"/>
              </a:rPr>
              <a:t>aXY     Y.i=f(X.s)</a:t>
            </a:r>
          </a:p>
          <a:p>
            <a:pPr lvl="1" eaLnBrk="1" hangingPunct="1">
              <a:buFontTx/>
              <a:buNone/>
            </a:pPr>
            <a:r>
              <a:rPr lang="en-US" altLang="zh-CN" smtClean="0">
                <a:latin typeface="宋体" pitchFamily="2" charset="-122"/>
              </a:rPr>
              <a:t>  Y</a:t>
            </a:r>
            <a:r>
              <a:rPr lang="en-US" altLang="zh-CN" smtClean="0">
                <a:latin typeface="宋体" pitchFamily="2" charset="-122"/>
                <a:sym typeface="Symbol" pitchFamily="18" charset="2"/>
              </a:rPr>
              <a:t></a:t>
            </a:r>
            <a:r>
              <a:rPr lang="en-US" altLang="zh-CN" smtClean="0">
                <a:latin typeface="宋体" pitchFamily="2" charset="-122"/>
              </a:rPr>
              <a:t>y       Y.s=g(Y.i)</a:t>
            </a:r>
            <a:endParaRPr lang="en-US" altLang="zh-CN" sz="1800" smtClean="0">
              <a:latin typeface="宋体" pitchFamily="2" charset="-122"/>
            </a:endParaRPr>
          </a:p>
        </p:txBody>
      </p:sp>
      <p:grpSp>
        <p:nvGrpSpPr>
          <p:cNvPr id="309253" name="Group 5"/>
          <p:cNvGrpSpPr>
            <a:grpSpLocks/>
          </p:cNvGrpSpPr>
          <p:nvPr/>
        </p:nvGrpSpPr>
        <p:grpSpPr bwMode="auto">
          <a:xfrm>
            <a:off x="6477000" y="3962400"/>
            <a:ext cx="2457450" cy="1676400"/>
            <a:chOff x="1286" y="1152"/>
            <a:chExt cx="1548" cy="1056"/>
          </a:xfrm>
        </p:grpSpPr>
        <p:sp>
          <p:nvSpPr>
            <p:cNvPr id="80913" name="Text Box 6"/>
            <p:cNvSpPr txBox="1">
              <a:spLocks noChangeArrowheads="1"/>
            </p:cNvSpPr>
            <p:nvPr/>
          </p:nvSpPr>
          <p:spPr bwMode="auto">
            <a:xfrm>
              <a:off x="1286" y="1156"/>
              <a:ext cx="1515"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sz="2000">
                  <a:latin typeface="Times New Roman" pitchFamily="18" charset="0"/>
                  <a:ea typeface="宋体" pitchFamily="2" charset="-122"/>
                </a:rPr>
                <a:t>┉   a      X     N      y </a:t>
              </a:r>
            </a:p>
            <a:p>
              <a:pPr eaLnBrk="1" hangingPunct="1">
                <a:lnSpc>
                  <a:spcPct val="120000"/>
                </a:lnSpc>
              </a:pPr>
              <a:r>
                <a:rPr lang="en-US" altLang="zh-CN" sz="2000">
                  <a:latin typeface="Times New Roman" pitchFamily="18" charset="0"/>
                  <a:ea typeface="宋体" pitchFamily="2" charset="-122"/>
                </a:rPr>
                <a:t>┉          X.s   N.s</a:t>
              </a:r>
            </a:p>
          </p:txBody>
        </p:sp>
        <p:cxnSp>
          <p:nvCxnSpPr>
            <p:cNvPr id="80914" name="AutoShape 7"/>
            <p:cNvCxnSpPr>
              <a:cxnSpLocks noChangeShapeType="1"/>
              <a:stCxn id="80913" idx="1"/>
              <a:endCxn id="80913" idx="3"/>
            </p:cNvCxnSpPr>
            <p:nvPr/>
          </p:nvCxnSpPr>
          <p:spPr bwMode="auto">
            <a:xfrm>
              <a:off x="1286" y="1418"/>
              <a:ext cx="149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0915" name="Group 8"/>
            <p:cNvGrpSpPr>
              <a:grpSpLocks/>
            </p:cNvGrpSpPr>
            <p:nvPr/>
          </p:nvGrpSpPr>
          <p:grpSpPr bwMode="auto">
            <a:xfrm>
              <a:off x="2496" y="1709"/>
              <a:ext cx="338" cy="499"/>
              <a:chOff x="2246" y="2640"/>
              <a:chExt cx="338" cy="499"/>
            </a:xfrm>
          </p:grpSpPr>
          <p:sp>
            <p:nvSpPr>
              <p:cNvPr id="80921" name="Text Box 9"/>
              <p:cNvSpPr txBox="1">
                <a:spLocks noChangeArrowheads="1"/>
              </p:cNvSpPr>
              <p:nvPr/>
            </p:nvSpPr>
            <p:spPr bwMode="auto">
              <a:xfrm>
                <a:off x="2246" y="2889"/>
                <a:ext cx="3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top</a:t>
                </a:r>
              </a:p>
            </p:txBody>
          </p:sp>
          <p:sp>
            <p:nvSpPr>
              <p:cNvPr id="80922" name="Line 10"/>
              <p:cNvSpPr>
                <a:spLocks noChangeShapeType="1"/>
              </p:cNvSpPr>
              <p:nvPr/>
            </p:nvSpPr>
            <p:spPr bwMode="auto">
              <a:xfrm flipV="1">
                <a:off x="2400" y="264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916" name="Group 11"/>
            <p:cNvGrpSpPr>
              <a:grpSpLocks/>
            </p:cNvGrpSpPr>
            <p:nvPr/>
          </p:nvGrpSpPr>
          <p:grpSpPr bwMode="auto">
            <a:xfrm>
              <a:off x="1584" y="1152"/>
              <a:ext cx="912" cy="528"/>
              <a:chOff x="1584" y="1104"/>
              <a:chExt cx="1152" cy="576"/>
            </a:xfrm>
          </p:grpSpPr>
          <p:sp>
            <p:nvSpPr>
              <p:cNvPr id="80917" name="Line 12"/>
              <p:cNvSpPr>
                <a:spLocks noChangeShapeType="1"/>
              </p:cNvSpPr>
              <p:nvPr/>
            </p:nvSpPr>
            <p:spPr bwMode="auto">
              <a:xfrm flipH="1">
                <a:off x="1584" y="110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8" name="Line 13"/>
              <p:cNvSpPr>
                <a:spLocks noChangeShapeType="1"/>
              </p:cNvSpPr>
              <p:nvPr/>
            </p:nvSpPr>
            <p:spPr bwMode="auto">
              <a:xfrm>
                <a:off x="2736" y="110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9" name="Line 14"/>
              <p:cNvSpPr>
                <a:spLocks noChangeShapeType="1"/>
              </p:cNvSpPr>
              <p:nvPr/>
            </p:nvSpPr>
            <p:spPr bwMode="auto">
              <a:xfrm flipH="1">
                <a:off x="1920" y="110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0" name="Line 15"/>
              <p:cNvSpPr>
                <a:spLocks noChangeShapeType="1"/>
              </p:cNvSpPr>
              <p:nvPr/>
            </p:nvSpPr>
            <p:spPr bwMode="auto">
              <a:xfrm flipH="1">
                <a:off x="2352" y="110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9264" name="Group 16"/>
          <p:cNvGrpSpPr>
            <a:grpSpLocks/>
          </p:cNvGrpSpPr>
          <p:nvPr/>
        </p:nvGrpSpPr>
        <p:grpSpPr bwMode="auto">
          <a:xfrm>
            <a:off x="6562725" y="1882775"/>
            <a:ext cx="2093913" cy="1639888"/>
            <a:chOff x="4134" y="1186"/>
            <a:chExt cx="1319" cy="1033"/>
          </a:xfrm>
        </p:grpSpPr>
        <p:sp>
          <p:nvSpPr>
            <p:cNvPr id="80905" name="Text Box 17"/>
            <p:cNvSpPr txBox="1">
              <a:spLocks noChangeArrowheads="1"/>
            </p:cNvSpPr>
            <p:nvPr/>
          </p:nvSpPr>
          <p:spPr bwMode="auto">
            <a:xfrm>
              <a:off x="4134" y="1186"/>
              <a:ext cx="1319"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sz="2000">
                  <a:latin typeface="Times New Roman" pitchFamily="18" charset="0"/>
                  <a:ea typeface="宋体" pitchFamily="2" charset="-122"/>
                </a:rPr>
                <a:t>┉    a      X       y  </a:t>
              </a:r>
            </a:p>
            <a:p>
              <a:pPr eaLnBrk="1" hangingPunct="1">
                <a:lnSpc>
                  <a:spcPct val="120000"/>
                </a:lnSpc>
              </a:pPr>
              <a:r>
                <a:rPr lang="en-US" altLang="zh-CN" sz="2000">
                  <a:latin typeface="Times New Roman" pitchFamily="18" charset="0"/>
                  <a:ea typeface="宋体" pitchFamily="2" charset="-122"/>
                </a:rPr>
                <a:t>┉            X.s</a:t>
              </a:r>
            </a:p>
          </p:txBody>
        </p:sp>
        <p:cxnSp>
          <p:nvCxnSpPr>
            <p:cNvPr id="80906" name="AutoShape 18"/>
            <p:cNvCxnSpPr>
              <a:cxnSpLocks noChangeShapeType="1"/>
              <a:stCxn id="80905" idx="1"/>
              <a:endCxn id="80905" idx="3"/>
            </p:cNvCxnSpPr>
            <p:nvPr/>
          </p:nvCxnSpPr>
          <p:spPr bwMode="auto">
            <a:xfrm>
              <a:off x="4134" y="1437"/>
              <a:ext cx="129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07" name="Line 19"/>
            <p:cNvSpPr>
              <a:spLocks noChangeShapeType="1"/>
            </p:cNvSpPr>
            <p:nvPr/>
          </p:nvSpPr>
          <p:spPr bwMode="auto">
            <a:xfrm>
              <a:off x="4416" y="1200"/>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8" name="Line 20"/>
            <p:cNvSpPr>
              <a:spLocks noChangeShapeType="1"/>
            </p:cNvSpPr>
            <p:nvPr/>
          </p:nvSpPr>
          <p:spPr bwMode="auto">
            <a:xfrm flipH="1">
              <a:off x="5088" y="1200"/>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0909" name="Group 21"/>
            <p:cNvGrpSpPr>
              <a:grpSpLocks/>
            </p:cNvGrpSpPr>
            <p:nvPr/>
          </p:nvGrpSpPr>
          <p:grpSpPr bwMode="auto">
            <a:xfrm>
              <a:off x="5073" y="1739"/>
              <a:ext cx="338" cy="480"/>
              <a:chOff x="2246" y="2640"/>
              <a:chExt cx="400" cy="519"/>
            </a:xfrm>
          </p:grpSpPr>
          <p:sp>
            <p:nvSpPr>
              <p:cNvPr id="80911" name="Text Box 22"/>
              <p:cNvSpPr txBox="1">
                <a:spLocks noChangeArrowheads="1"/>
              </p:cNvSpPr>
              <p:nvPr/>
            </p:nvSpPr>
            <p:spPr bwMode="auto">
              <a:xfrm>
                <a:off x="2246" y="2889"/>
                <a:ext cx="40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a:latin typeface="Times New Roman" pitchFamily="18" charset="0"/>
                    <a:ea typeface="宋体" pitchFamily="2" charset="-122"/>
                  </a:rPr>
                  <a:t>top</a:t>
                </a:r>
              </a:p>
            </p:txBody>
          </p:sp>
          <p:sp>
            <p:nvSpPr>
              <p:cNvPr id="80912" name="Line 23"/>
              <p:cNvSpPr>
                <a:spLocks noChangeShapeType="1"/>
              </p:cNvSpPr>
              <p:nvPr/>
            </p:nvSpPr>
            <p:spPr bwMode="auto">
              <a:xfrm flipV="1">
                <a:off x="2400" y="264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910" name="Line 24"/>
            <p:cNvSpPr>
              <a:spLocks noChangeShapeType="1"/>
            </p:cNvSpPr>
            <p:nvPr/>
          </p:nvSpPr>
          <p:spPr bwMode="auto">
            <a:xfrm>
              <a:off x="4752" y="1200"/>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9273" name="Rectangle 25"/>
          <p:cNvSpPr>
            <a:spLocks noChangeArrowheads="1"/>
          </p:cNvSpPr>
          <p:nvPr/>
        </p:nvSpPr>
        <p:spPr bwMode="auto">
          <a:xfrm>
            <a:off x="533400" y="3338513"/>
            <a:ext cx="5943600" cy="3151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a:latin typeface="宋体" pitchFamily="2" charset="-122"/>
              </a:rPr>
              <a:t>引入标记非终结符号</a:t>
            </a:r>
            <a:r>
              <a:rPr lang="en-US" altLang="zh-CN" sz="2800">
                <a:latin typeface="宋体" pitchFamily="2" charset="-122"/>
              </a:rPr>
              <a:t>N</a:t>
            </a:r>
          </a:p>
          <a:p>
            <a:pPr marL="742950" lvl="1" indent="-285750">
              <a:spcBef>
                <a:spcPct val="20000"/>
              </a:spcBef>
            </a:pPr>
            <a:r>
              <a:rPr lang="en-US" altLang="zh-CN">
                <a:latin typeface="宋体" pitchFamily="2" charset="-122"/>
              </a:rPr>
              <a:t>  A</a:t>
            </a:r>
            <a:r>
              <a:rPr lang="en-US" altLang="zh-CN">
                <a:latin typeface="宋体" pitchFamily="2" charset="-122"/>
                <a:sym typeface="Symbol" pitchFamily="18" charset="2"/>
              </a:rPr>
              <a:t></a:t>
            </a:r>
            <a:r>
              <a:rPr lang="en-US" altLang="zh-CN">
                <a:latin typeface="宋体" pitchFamily="2" charset="-122"/>
              </a:rPr>
              <a:t>aX</a:t>
            </a:r>
            <a:r>
              <a:rPr lang="en-US" altLang="zh-CN">
                <a:solidFill>
                  <a:srgbClr val="0000FF"/>
                </a:solidFill>
                <a:latin typeface="宋体" pitchFamily="2" charset="-122"/>
              </a:rPr>
              <a:t>N</a:t>
            </a:r>
            <a:r>
              <a:rPr lang="en-US" altLang="zh-CN">
                <a:latin typeface="宋体" pitchFamily="2" charset="-122"/>
              </a:rPr>
              <a:t>Y     N.i=X.s</a:t>
            </a:r>
            <a:r>
              <a:rPr lang="zh-CN" altLang="en-US">
                <a:latin typeface="宋体" pitchFamily="2" charset="-122"/>
              </a:rPr>
              <a:t>；</a:t>
            </a:r>
            <a:r>
              <a:rPr lang="en-US" altLang="zh-CN">
                <a:latin typeface="宋体" pitchFamily="2" charset="-122"/>
              </a:rPr>
              <a:t>Y.i=N.s</a:t>
            </a:r>
          </a:p>
          <a:p>
            <a:pPr marL="742950" lvl="1" indent="-285750">
              <a:spcBef>
                <a:spcPct val="20000"/>
              </a:spcBef>
            </a:pPr>
            <a:r>
              <a:rPr lang="en-US" altLang="zh-CN">
                <a:latin typeface="宋体" pitchFamily="2" charset="-122"/>
              </a:rPr>
              <a:t>  N</a:t>
            </a:r>
            <a:r>
              <a:rPr lang="en-US" altLang="zh-CN">
                <a:latin typeface="宋体" pitchFamily="2" charset="-122"/>
                <a:sym typeface="Symbol" pitchFamily="18" charset="2"/>
              </a:rPr>
              <a:t></a:t>
            </a:r>
            <a:r>
              <a:rPr lang="en-US" altLang="zh-CN">
                <a:latin typeface="宋体" pitchFamily="2" charset="-122"/>
              </a:rPr>
              <a:t>        N.s=f(N.i)</a:t>
            </a:r>
          </a:p>
          <a:p>
            <a:pPr marL="742950" lvl="1" indent="-285750">
              <a:spcBef>
                <a:spcPct val="20000"/>
              </a:spcBef>
            </a:pPr>
            <a:r>
              <a:rPr lang="en-US" altLang="zh-CN">
                <a:latin typeface="宋体" pitchFamily="2" charset="-122"/>
              </a:rPr>
              <a:t>  Y</a:t>
            </a:r>
            <a:r>
              <a:rPr lang="en-US" altLang="zh-CN">
                <a:latin typeface="宋体" pitchFamily="2" charset="-122"/>
                <a:sym typeface="Symbol" pitchFamily="18" charset="2"/>
              </a:rPr>
              <a:t></a:t>
            </a:r>
            <a:r>
              <a:rPr lang="en-US" altLang="zh-CN">
                <a:latin typeface="宋体" pitchFamily="2" charset="-122"/>
              </a:rPr>
              <a:t>y        Y.s=g(Y.i)</a:t>
            </a:r>
            <a:endParaRPr lang="en-US" altLang="zh-CN" sz="2800">
              <a:latin typeface="宋体" pitchFamily="2" charset="-122"/>
            </a:endParaRPr>
          </a:p>
          <a:p>
            <a:pPr marL="342900" indent="-342900">
              <a:spcBef>
                <a:spcPct val="20000"/>
              </a:spcBef>
              <a:buClr>
                <a:schemeClr val="accent1"/>
              </a:buClr>
              <a:buSzPct val="70000"/>
              <a:buFont typeface="Monotype Sorts" pitchFamily="2" charset="2"/>
              <a:buChar char="n"/>
            </a:pPr>
            <a:r>
              <a:rPr lang="zh-CN" altLang="en-US" sz="2800">
                <a:latin typeface="宋体" pitchFamily="2" charset="-122"/>
              </a:rPr>
              <a:t>所有继承属性均由复制规则实现</a:t>
            </a:r>
          </a:p>
          <a:p>
            <a:pPr marL="342900" indent="-342900">
              <a:spcBef>
                <a:spcPct val="20000"/>
              </a:spcBef>
              <a:buClr>
                <a:schemeClr val="accent1"/>
              </a:buClr>
              <a:buSzPct val="70000"/>
              <a:buFont typeface="Monotype Sorts" pitchFamily="2" charset="2"/>
              <a:buChar char="n"/>
            </a:pPr>
            <a:r>
              <a:rPr lang="zh-CN" altLang="en-US" sz="2800">
                <a:latin typeface="宋体" pitchFamily="2" charset="-122"/>
              </a:rPr>
              <a:t>继承属性在栈中的位置可以预测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9252">
                                            <p:txEl>
                                              <p:pRg st="0" end="0"/>
                                            </p:txEl>
                                          </p:spTgt>
                                        </p:tgtEl>
                                        <p:attrNameLst>
                                          <p:attrName>style.visibility</p:attrName>
                                        </p:attrNameLst>
                                      </p:cBhvr>
                                      <p:to>
                                        <p:strVal val="visible"/>
                                      </p:to>
                                    </p:set>
                                    <p:animEffect transition="in" filter="wipe(up)">
                                      <p:cBhvr>
                                        <p:cTn id="7" dur="500"/>
                                        <p:tgtEl>
                                          <p:spTgt spid="30925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9252">
                                            <p:txEl>
                                              <p:pRg st="1" end="1"/>
                                            </p:txEl>
                                          </p:spTgt>
                                        </p:tgtEl>
                                        <p:attrNameLst>
                                          <p:attrName>style.visibility</p:attrName>
                                        </p:attrNameLst>
                                      </p:cBhvr>
                                      <p:to>
                                        <p:strVal val="visible"/>
                                      </p:to>
                                    </p:set>
                                    <p:animEffect transition="in" filter="wipe(up)">
                                      <p:cBhvr>
                                        <p:cTn id="11" dur="500"/>
                                        <p:tgtEl>
                                          <p:spTgt spid="30925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9252">
                                            <p:txEl>
                                              <p:pRg st="2" end="2"/>
                                            </p:txEl>
                                          </p:spTgt>
                                        </p:tgtEl>
                                        <p:attrNameLst>
                                          <p:attrName>style.visibility</p:attrName>
                                        </p:attrNameLst>
                                      </p:cBhvr>
                                      <p:to>
                                        <p:strVal val="visible"/>
                                      </p:to>
                                    </p:set>
                                    <p:animEffect transition="in" filter="wipe(up)">
                                      <p:cBhvr>
                                        <p:cTn id="15" dur="500"/>
                                        <p:tgtEl>
                                          <p:spTgt spid="30925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09264"/>
                                        </p:tgtEl>
                                        <p:attrNameLst>
                                          <p:attrName>style.visibility</p:attrName>
                                        </p:attrNameLst>
                                      </p:cBhvr>
                                      <p:to>
                                        <p:strVal val="visible"/>
                                      </p:to>
                                    </p:set>
                                    <p:animEffect transition="in" filter="wipe(left)">
                                      <p:cBhvr>
                                        <p:cTn id="20" dur="500"/>
                                        <p:tgtEl>
                                          <p:spTgt spid="3092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9250"/>
                                        </p:tgtEl>
                                        <p:attrNameLst>
                                          <p:attrName>style.visibility</p:attrName>
                                        </p:attrNameLst>
                                      </p:cBhvr>
                                      <p:to>
                                        <p:strVal val="visible"/>
                                      </p:to>
                                    </p:set>
                                    <p:animEffect transition="in" filter="wipe(left)">
                                      <p:cBhvr>
                                        <p:cTn id="25" dur="500"/>
                                        <p:tgtEl>
                                          <p:spTgt spid="3092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09273">
                                            <p:txEl>
                                              <p:pRg st="0" end="0"/>
                                            </p:txEl>
                                          </p:spTgt>
                                        </p:tgtEl>
                                        <p:attrNameLst>
                                          <p:attrName>style.visibility</p:attrName>
                                        </p:attrNameLst>
                                      </p:cBhvr>
                                      <p:to>
                                        <p:strVal val="visible"/>
                                      </p:to>
                                    </p:set>
                                    <p:animEffect transition="in" filter="wipe(up)">
                                      <p:cBhvr>
                                        <p:cTn id="30" dur="500"/>
                                        <p:tgtEl>
                                          <p:spTgt spid="309273">
                                            <p:txEl>
                                              <p:pRg st="0" end="0"/>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09273">
                                            <p:txEl>
                                              <p:pRg st="1" end="1"/>
                                            </p:txEl>
                                          </p:spTgt>
                                        </p:tgtEl>
                                        <p:attrNameLst>
                                          <p:attrName>style.visibility</p:attrName>
                                        </p:attrNameLst>
                                      </p:cBhvr>
                                      <p:to>
                                        <p:strVal val="visible"/>
                                      </p:to>
                                    </p:set>
                                    <p:animEffect transition="in" filter="wipe(up)">
                                      <p:cBhvr>
                                        <p:cTn id="34" dur="500"/>
                                        <p:tgtEl>
                                          <p:spTgt spid="309273">
                                            <p:txEl>
                                              <p:pRg st="1" end="1"/>
                                            </p:txEl>
                                          </p:spTgt>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09273">
                                            <p:txEl>
                                              <p:pRg st="2" end="2"/>
                                            </p:txEl>
                                          </p:spTgt>
                                        </p:tgtEl>
                                        <p:attrNameLst>
                                          <p:attrName>style.visibility</p:attrName>
                                        </p:attrNameLst>
                                      </p:cBhvr>
                                      <p:to>
                                        <p:strVal val="visible"/>
                                      </p:to>
                                    </p:set>
                                    <p:animEffect transition="in" filter="wipe(up)">
                                      <p:cBhvr>
                                        <p:cTn id="38" dur="500"/>
                                        <p:tgtEl>
                                          <p:spTgt spid="309273">
                                            <p:txEl>
                                              <p:pRg st="2" end="2"/>
                                            </p:txEl>
                                          </p:spTgt>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309273">
                                            <p:txEl>
                                              <p:pRg st="3" end="3"/>
                                            </p:txEl>
                                          </p:spTgt>
                                        </p:tgtEl>
                                        <p:attrNameLst>
                                          <p:attrName>style.visibility</p:attrName>
                                        </p:attrNameLst>
                                      </p:cBhvr>
                                      <p:to>
                                        <p:strVal val="visible"/>
                                      </p:to>
                                    </p:set>
                                    <p:animEffect transition="in" filter="wipe(up)">
                                      <p:cBhvr>
                                        <p:cTn id="42" dur="500"/>
                                        <p:tgtEl>
                                          <p:spTgt spid="309273">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9253"/>
                                        </p:tgtEl>
                                        <p:attrNameLst>
                                          <p:attrName>style.visibility</p:attrName>
                                        </p:attrNameLst>
                                      </p:cBhvr>
                                      <p:to>
                                        <p:strVal val="visible"/>
                                      </p:to>
                                    </p:set>
                                    <p:animEffect transition="in" filter="wipe(left)">
                                      <p:cBhvr>
                                        <p:cTn id="47" dur="500"/>
                                        <p:tgtEl>
                                          <p:spTgt spid="309253"/>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09273">
                                            <p:txEl>
                                              <p:pRg st="4" end="4"/>
                                            </p:txEl>
                                          </p:spTgt>
                                        </p:tgtEl>
                                        <p:attrNameLst>
                                          <p:attrName>style.visibility</p:attrName>
                                        </p:attrNameLst>
                                      </p:cBhvr>
                                      <p:to>
                                        <p:strVal val="visible"/>
                                      </p:to>
                                    </p:set>
                                    <p:animEffect transition="in" filter="wipe(up)">
                                      <p:cBhvr>
                                        <p:cTn id="56" dur="500"/>
                                        <p:tgtEl>
                                          <p:spTgt spid="309273">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09273">
                                            <p:txEl>
                                              <p:pRg st="5" end="5"/>
                                            </p:txEl>
                                          </p:spTgt>
                                        </p:tgtEl>
                                        <p:attrNameLst>
                                          <p:attrName>style.visibility</p:attrName>
                                        </p:attrNameLst>
                                      </p:cBhvr>
                                      <p:to>
                                        <p:strVal val="visible"/>
                                      </p:to>
                                    </p:set>
                                    <p:animEffect transition="in" filter="wipe(up)">
                                      <p:cBhvr>
                                        <p:cTn id="61" dur="500"/>
                                        <p:tgtEl>
                                          <p:spTgt spid="3092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9250" grpId="0" animBg="1"/>
      <p:bldP spid="309252" grpId="0" uiExpand="1" build="p" autoUpdateAnimBg="0"/>
      <p:bldP spid="309273" grpId="0" uiExpand="1"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85</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mj-lt"/>
                <a:ea typeface="+mj-ea"/>
                <a:cs typeface="+mj-cs"/>
              </a:rPr>
              <a:t>总结</a:t>
            </a:r>
          </a:p>
        </p:txBody>
      </p:sp>
      <p:sp>
        <p:nvSpPr>
          <p:cNvPr id="4" name="Rectangle 3"/>
          <p:cNvSpPr txBox="1">
            <a:spLocks noChangeArrowheads="1"/>
          </p:cNvSpPr>
          <p:nvPr/>
        </p:nvSpPr>
        <p:spPr>
          <a:xfrm>
            <a:off x="228600" y="1219200"/>
            <a:ext cx="8686800" cy="51816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为了在分析的同时进行翻译，每个文法符号的属性都要入栈，综合属性可以放在与文法符号对应的栈中</a:t>
            </a:r>
            <a:r>
              <a:rPr kumimoji="1" lang="en-US" altLang="zh-CN" sz="2800" b="1" i="0" u="none" strike="noStrike" kern="0" cap="none" spc="0" normalizeH="0" baseline="0" noProof="0" smtClean="0">
                <a:ln>
                  <a:noFill/>
                </a:ln>
                <a:solidFill>
                  <a:schemeClr val="tx1"/>
                </a:solidFill>
                <a:effectLst/>
                <a:uLnTx/>
                <a:uFillTx/>
                <a:latin typeface="宋体" pitchFamily="2" charset="-122"/>
                <a:ea typeface="+mn-ea"/>
                <a:cs typeface="+mn-cs"/>
              </a:rPr>
              <a:t>Val</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数组中，继承属性则放在标记非终结符对应的</a:t>
            </a:r>
            <a:r>
              <a:rPr kumimoji="1" lang="en-US" altLang="zh-CN" sz="2800" b="1" i="0" u="none" strike="noStrike" kern="0" cap="none" spc="0" normalizeH="0" baseline="0" noProof="0" smtClean="0">
                <a:ln>
                  <a:noFill/>
                </a:ln>
                <a:solidFill>
                  <a:schemeClr val="tx1"/>
                </a:solidFill>
                <a:effectLst/>
                <a:uLnTx/>
                <a:uFillTx/>
                <a:latin typeface="宋体" pitchFamily="2" charset="-122"/>
                <a:ea typeface="+mn-ea"/>
                <a:cs typeface="+mn-cs"/>
              </a:rPr>
              <a:t>Val</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数组中，由于是</a:t>
            </a:r>
            <a:r>
              <a:rPr kumimoji="1" lang="en-US" altLang="zh-CN" sz="2800" b="1" i="0" u="none" strike="noStrike" kern="0" cap="none" spc="0" normalizeH="0" baseline="0" noProof="0" smtClean="0">
                <a:ln>
                  <a:noFill/>
                </a:ln>
                <a:solidFill>
                  <a:schemeClr val="tx1"/>
                </a:solidFill>
                <a:effectLst/>
                <a:uLnTx/>
                <a:uFillTx/>
                <a:latin typeface="宋体" pitchFamily="2" charset="-122"/>
                <a:ea typeface="+mn-ea"/>
                <a:cs typeface="+mn-cs"/>
              </a:rPr>
              <a:t>L-</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属性定义，在标记非终结符处一定可以计算继承属性</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endParaRPr kumimoji="1"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引入标记非终结符对语法分析的影响</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en-US" altLang="zh-CN" sz="2400" b="1" i="0" u="none" strike="noStrike" kern="0" cap="none" spc="0" normalizeH="0" baseline="0" noProof="0" smtClean="0">
                <a:ln>
                  <a:noFill/>
                </a:ln>
                <a:solidFill>
                  <a:schemeClr val="tx1"/>
                </a:solidFill>
                <a:effectLst/>
                <a:uLnTx/>
                <a:uFillTx/>
                <a:latin typeface="+mn-lt"/>
                <a:ea typeface="+mn-ea"/>
              </a:rPr>
              <a:t>LL(1)</a:t>
            </a:r>
            <a:r>
              <a:rPr kumimoji="1" lang="zh-CN" altLang="en-US" sz="2400" b="1" i="0" u="none" strike="noStrike" kern="0" cap="none" spc="0" normalizeH="0" baseline="0" noProof="0" smtClean="0">
                <a:ln>
                  <a:noFill/>
                </a:ln>
                <a:solidFill>
                  <a:schemeClr val="tx1"/>
                </a:solidFill>
                <a:effectLst/>
                <a:uLnTx/>
                <a:uFillTx/>
                <a:latin typeface="+mn-lt"/>
                <a:ea typeface="+mn-ea"/>
              </a:rPr>
              <a:t>文法引入标记非终结符后仍是</a:t>
            </a:r>
            <a:r>
              <a:rPr kumimoji="1" lang="en-US" altLang="zh-CN" sz="2400" b="1" i="0" u="none" strike="noStrike" kern="0" cap="none" spc="0" normalizeH="0" baseline="0" noProof="0" smtClean="0">
                <a:ln>
                  <a:noFill/>
                </a:ln>
                <a:solidFill>
                  <a:schemeClr val="tx1"/>
                </a:solidFill>
                <a:effectLst/>
                <a:uLnTx/>
                <a:uFillTx/>
                <a:latin typeface="+mn-lt"/>
                <a:ea typeface="+mn-ea"/>
              </a:rPr>
              <a:t>LL(1)</a:t>
            </a:r>
            <a:r>
              <a:rPr kumimoji="1" lang="zh-CN" altLang="en-US" sz="2400" b="1" i="0" u="none" strike="noStrike" kern="0" cap="none" spc="0" normalizeH="0" baseline="0" noProof="0" smtClean="0">
                <a:ln>
                  <a:noFill/>
                </a:ln>
                <a:solidFill>
                  <a:schemeClr val="tx1"/>
                </a:solidFill>
                <a:effectLst/>
                <a:uLnTx/>
                <a:uFillTx/>
                <a:latin typeface="+mn-lt"/>
                <a:ea typeface="+mn-ea"/>
              </a:rPr>
              <a:t>文法，不会产生分析冲突</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en-US" altLang="zh-CN" sz="2400" b="1" i="0" u="none" strike="noStrike" kern="0" cap="none" spc="0" normalizeH="0" baseline="0" noProof="0" smtClean="0">
                <a:ln>
                  <a:noFill/>
                </a:ln>
                <a:solidFill>
                  <a:schemeClr val="tx1"/>
                </a:solidFill>
                <a:effectLst/>
                <a:uLnTx/>
                <a:uFillTx/>
                <a:latin typeface="+mn-lt"/>
                <a:ea typeface="+mn-ea"/>
              </a:rPr>
              <a:t>LR(1)</a:t>
            </a:r>
            <a:r>
              <a:rPr kumimoji="1" lang="zh-CN" altLang="en-US" sz="2400" b="1" i="0" u="none" strike="noStrike" kern="0" cap="none" spc="0" normalizeH="0" baseline="0" noProof="0" smtClean="0">
                <a:ln>
                  <a:noFill/>
                </a:ln>
                <a:solidFill>
                  <a:schemeClr val="tx1"/>
                </a:solidFill>
                <a:effectLst/>
                <a:uLnTx/>
                <a:uFillTx/>
                <a:latin typeface="+mn-lt"/>
                <a:ea typeface="+mn-ea"/>
              </a:rPr>
              <a:t>文法引入标记非终结符后不能保证还是</a:t>
            </a:r>
            <a:r>
              <a:rPr kumimoji="1" lang="en-US" altLang="zh-CN" sz="2400" b="1" i="0" u="none" strike="noStrike" kern="0" cap="none" spc="0" normalizeH="0" baseline="0" noProof="0" smtClean="0">
                <a:ln>
                  <a:noFill/>
                </a:ln>
                <a:solidFill>
                  <a:schemeClr val="tx1"/>
                </a:solidFill>
                <a:effectLst/>
                <a:uLnTx/>
                <a:uFillTx/>
                <a:latin typeface="+mn-lt"/>
                <a:ea typeface="+mn-ea"/>
              </a:rPr>
              <a:t>LR(1)</a:t>
            </a:r>
            <a:r>
              <a:rPr kumimoji="1" lang="zh-CN" altLang="en-US" sz="2400" b="1" i="0" u="none" strike="noStrike" kern="0" cap="none" spc="0" normalizeH="0" baseline="0" noProof="0" smtClean="0">
                <a:ln>
                  <a:noFill/>
                </a:ln>
                <a:solidFill>
                  <a:schemeClr val="tx1"/>
                </a:solidFill>
                <a:effectLst/>
                <a:uLnTx/>
                <a:uFillTx/>
                <a:latin typeface="+mn-lt"/>
                <a:ea typeface="+mn-ea"/>
              </a:rPr>
              <a:t>文法，可能导致分析冲突</a:t>
            </a:r>
            <a:endParaRPr kumimoji="1" lang="zh-CN" altLang="en-US"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up)">
                                      <p:cBhvr>
                                        <p:cTn id="12" dur="500"/>
                                        <p:tgtEl>
                                          <p:spTgt spid="4">
                                            <p:txEl>
                                              <p:pRg st="2" end="2"/>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500"/>
                                        <p:tgtEl>
                                          <p:spTgt spid="4">
                                            <p:txEl>
                                              <p:pRg st="3" end="3"/>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up)">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4AAE4BD-D708-4068-A066-211AD6A9579F}" type="slidenum">
              <a:rPr lang="en-US" altLang="zh-CN" sz="1400" b="0" smtClean="0">
                <a:latin typeface="Times New Roman" pitchFamily="18" charset="0"/>
              </a:rPr>
              <a:pPr eaLnBrk="1" hangingPunct="1"/>
              <a:t>86</a:t>
            </a:fld>
            <a:endParaRPr lang="en-US" altLang="zh-CN" sz="1400" b="0" smtClean="0">
              <a:latin typeface="Times New Roman" pitchFamily="18" charset="0"/>
            </a:endParaRPr>
          </a:p>
        </p:txBody>
      </p:sp>
      <p:sp>
        <p:nvSpPr>
          <p:cNvPr id="81923" name="Rectangle 2"/>
          <p:cNvSpPr>
            <a:spLocks noGrp="1" noChangeArrowheads="1"/>
          </p:cNvSpPr>
          <p:nvPr>
            <p:ph type="title"/>
          </p:nvPr>
        </p:nvSpPr>
        <p:spPr>
          <a:xfrm>
            <a:off x="0" y="152400"/>
            <a:ext cx="8915400" cy="756320"/>
          </a:xfrm>
        </p:spPr>
        <p:txBody>
          <a:bodyPr/>
          <a:lstStyle/>
          <a:p>
            <a:pPr eaLnBrk="1" hangingPunct="1"/>
            <a:r>
              <a:rPr lang="zh-CN" altLang="en-US" sz="3200" dirty="0" smtClean="0">
                <a:latin typeface="Verdana" pitchFamily="34" charset="0"/>
              </a:rPr>
              <a:t>算法</a:t>
            </a:r>
            <a:r>
              <a:rPr lang="en-US" altLang="zh-CN" sz="3200" dirty="0" smtClean="0">
                <a:latin typeface="Verdana" pitchFamily="34" charset="0"/>
              </a:rPr>
              <a:t>5.3</a:t>
            </a:r>
            <a:r>
              <a:rPr lang="zh-CN" altLang="en-US" sz="3200" dirty="0" smtClean="0">
                <a:latin typeface="Verdana" pitchFamily="34" charset="0"/>
              </a:rPr>
              <a:t>：</a:t>
            </a:r>
            <a:r>
              <a:rPr lang="en-US" altLang="zh-CN" sz="3200" dirty="0" smtClean="0">
                <a:latin typeface="Verdana" pitchFamily="34" charset="0"/>
              </a:rPr>
              <a:t>L</a:t>
            </a:r>
            <a:r>
              <a:rPr lang="zh-CN" altLang="en-US" sz="3200" dirty="0" smtClean="0">
                <a:latin typeface="Verdana" pitchFamily="34" charset="0"/>
              </a:rPr>
              <a:t>属性定义的自底向上分析和翻译</a:t>
            </a:r>
          </a:p>
        </p:txBody>
      </p:sp>
      <p:sp>
        <p:nvSpPr>
          <p:cNvPr id="315395" name="Rectangle 3"/>
          <p:cNvSpPr>
            <a:spLocks noGrp="1" noChangeArrowheads="1"/>
          </p:cNvSpPr>
          <p:nvPr>
            <p:ph type="body" idx="1"/>
          </p:nvPr>
        </p:nvSpPr>
        <p:spPr>
          <a:xfrm>
            <a:off x="341530" y="953725"/>
            <a:ext cx="8325925" cy="5580620"/>
          </a:xfrm>
        </p:spPr>
        <p:txBody>
          <a:bodyPr/>
          <a:lstStyle/>
          <a:p>
            <a:pPr marL="0" indent="0"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输入：基础文法是</a:t>
            </a:r>
            <a:r>
              <a:rPr lang="en-US" altLang="zh-CN" sz="2400" dirty="0" smtClean="0">
                <a:latin typeface="Times New Roman" panose="02020603050405020304" pitchFamily="18" charset="0"/>
                <a:cs typeface="Times New Roman" panose="02020603050405020304" pitchFamily="18" charset="0"/>
              </a:rPr>
              <a:t>LL(1)</a:t>
            </a:r>
            <a:r>
              <a:rPr lang="zh-CN" altLang="en-US" sz="2400" dirty="0" smtClean="0">
                <a:latin typeface="Times New Roman" panose="02020603050405020304" pitchFamily="18" charset="0"/>
                <a:cs typeface="Times New Roman" panose="02020603050405020304" pitchFamily="18" charset="0"/>
              </a:rPr>
              <a:t>文法的</a:t>
            </a:r>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属性定义</a:t>
            </a:r>
          </a:p>
          <a:p>
            <a:pPr marL="0" indent="0"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输出：在分析过程中计算所有属性值的分析程序</a:t>
            </a:r>
          </a:p>
          <a:p>
            <a:pPr marL="0" indent="0"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方法：</a:t>
            </a:r>
          </a:p>
          <a:p>
            <a:pPr marL="577850" lvl="1" indent="-288925" eaLnBrk="1" hangingPunct="1">
              <a:buFontTx/>
              <a:buNone/>
            </a:pPr>
            <a:r>
              <a:rPr lang="zh-CN" altLang="en-US" dirty="0" smtClean="0">
                <a:latin typeface="Times New Roman" panose="02020603050405020304" pitchFamily="18" charset="0"/>
                <a:cs typeface="Times New Roman" panose="02020603050405020304" pitchFamily="18" charset="0"/>
              </a:rPr>
              <a:t>假设：</a:t>
            </a:r>
          </a:p>
          <a:p>
            <a:pPr marL="977900" lvl="2" indent="-288925" eaLnBrk="1" hangingPunct="1"/>
            <a:r>
              <a:rPr lang="zh-CN" altLang="en-US" dirty="0" smtClean="0">
                <a:latin typeface="Times New Roman" panose="02020603050405020304" pitchFamily="18" charset="0"/>
                <a:cs typeface="Times New Roman" panose="02020603050405020304" pitchFamily="18" charset="0"/>
              </a:rPr>
              <a:t>  每个</a:t>
            </a:r>
            <a:r>
              <a:rPr lang="zh-CN" altLang="en-US" dirty="0" smtClean="0">
                <a:solidFill>
                  <a:srgbClr val="0000FF"/>
                </a:solidFill>
                <a:latin typeface="Times New Roman" panose="02020603050405020304" pitchFamily="18" charset="0"/>
                <a:cs typeface="Times New Roman" panose="02020603050405020304" pitchFamily="18" charset="0"/>
              </a:rPr>
              <a:t>非终结符号</a:t>
            </a:r>
            <a:r>
              <a:rPr lang="en-US" altLang="zh-CN" dirty="0" smtClean="0">
                <a:solidFill>
                  <a:srgbClr val="0000FF"/>
                </a:solidFill>
                <a:latin typeface="Times New Roman" panose="02020603050405020304" pitchFamily="18" charset="0"/>
                <a:cs typeface="Times New Roman" panose="02020603050405020304" pitchFamily="18" charset="0"/>
              </a:rPr>
              <a:t>A </a:t>
            </a:r>
            <a:r>
              <a:rPr lang="zh-CN" altLang="en-US" dirty="0" smtClean="0">
                <a:latin typeface="Times New Roman" panose="02020603050405020304" pitchFamily="18" charset="0"/>
                <a:cs typeface="Times New Roman" panose="02020603050405020304" pitchFamily="18" charset="0"/>
              </a:rPr>
              <a:t>都有一个继承属性 </a:t>
            </a:r>
            <a:r>
              <a:rPr lang="en-US" altLang="zh-CN" dirty="0" err="1" smtClean="0">
                <a:latin typeface="Times New Roman" panose="02020603050405020304" pitchFamily="18" charset="0"/>
                <a:cs typeface="Times New Roman" panose="02020603050405020304" pitchFamily="18" charset="0"/>
              </a:rPr>
              <a:t>A.i</a:t>
            </a:r>
            <a:endParaRPr lang="en-US" altLang="zh-CN" dirty="0" smtClean="0">
              <a:latin typeface="Times New Roman" panose="02020603050405020304" pitchFamily="18" charset="0"/>
              <a:cs typeface="Times New Roman" panose="02020603050405020304" pitchFamily="18" charset="0"/>
            </a:endParaRPr>
          </a:p>
          <a:p>
            <a:pPr marL="977900" lvl="2" indent="-288925" eaLnBrk="1" hangingPunct="1"/>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每一个</a:t>
            </a:r>
            <a:r>
              <a:rPr lang="zh-CN" altLang="en-US" dirty="0" smtClean="0">
                <a:solidFill>
                  <a:srgbClr val="0000FF"/>
                </a:solidFill>
                <a:latin typeface="Times New Roman" panose="02020603050405020304" pitchFamily="18" charset="0"/>
                <a:cs typeface="Times New Roman" panose="02020603050405020304" pitchFamily="18" charset="0"/>
              </a:rPr>
              <a:t>文法符号</a:t>
            </a:r>
            <a:r>
              <a:rPr lang="en-US" altLang="zh-CN" dirty="0" smtClean="0">
                <a:solidFill>
                  <a:srgbClr val="0000FF"/>
                </a:solidFill>
                <a:latin typeface="Times New Roman" panose="02020603050405020304" pitchFamily="18" charset="0"/>
                <a:cs typeface="Times New Roman" panose="02020603050405020304" pitchFamily="18" charset="0"/>
              </a:rPr>
              <a:t>X </a:t>
            </a:r>
            <a:r>
              <a:rPr lang="zh-CN" altLang="en-US" dirty="0" smtClean="0">
                <a:latin typeface="Times New Roman" panose="02020603050405020304" pitchFamily="18" charset="0"/>
                <a:cs typeface="Times New Roman" panose="02020603050405020304" pitchFamily="18" charset="0"/>
              </a:rPr>
              <a:t>都有一个综合属性 </a:t>
            </a:r>
            <a:r>
              <a:rPr lang="en-US" altLang="zh-CN" dirty="0" smtClean="0">
                <a:latin typeface="Times New Roman" panose="02020603050405020304" pitchFamily="18" charset="0"/>
                <a:cs typeface="Times New Roman" panose="02020603050405020304" pitchFamily="18" charset="0"/>
              </a:rPr>
              <a:t>X.s</a:t>
            </a:r>
          </a:p>
          <a:p>
            <a:pPr marL="577850" lvl="1" indent="-288925" eaLnBrk="1" hangingPunct="1">
              <a:buFontTx/>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对每个产生式 </a:t>
            </a: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X</a:t>
            </a:r>
            <a:r>
              <a:rPr lang="en-US" altLang="zh-CN" baseline="-25000" dirty="0" err="1" smtClean="0">
                <a:latin typeface="Times New Roman" panose="02020603050405020304" pitchFamily="18" charset="0"/>
                <a:cs typeface="Times New Roman" panose="02020603050405020304" pitchFamily="18" charset="0"/>
              </a:rPr>
              <a:t>n</a:t>
            </a:r>
            <a:endParaRPr lang="en-US" altLang="zh-CN" sz="2800" dirty="0" smtClean="0">
              <a:latin typeface="Times New Roman" panose="02020603050405020304" pitchFamily="18" charset="0"/>
              <a:cs typeface="Times New Roman" panose="02020603050405020304" pitchFamily="18" charset="0"/>
            </a:endParaRPr>
          </a:p>
          <a:p>
            <a:pPr marL="577850" lvl="1" indent="-288925"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引入</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个新的</a:t>
            </a:r>
            <a:r>
              <a:rPr lang="zh-CN" altLang="en-US" dirty="0" smtClean="0">
                <a:solidFill>
                  <a:srgbClr val="0000FF"/>
                </a:solidFill>
                <a:latin typeface="Times New Roman" panose="02020603050405020304" pitchFamily="18" charset="0"/>
                <a:cs typeface="Times New Roman" panose="02020603050405020304" pitchFamily="18" charset="0"/>
              </a:rPr>
              <a:t>标记非终结符号</a:t>
            </a:r>
            <a:r>
              <a:rPr lang="en-US" altLang="zh-CN" dirty="0" smtClean="0">
                <a:latin typeface="Times New Roman" panose="02020603050405020304" pitchFamily="18" charset="0"/>
                <a:cs typeface="Times New Roman" panose="02020603050405020304" pitchFamily="18" charset="0"/>
              </a:rPr>
              <a:t>M</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M</a:t>
            </a:r>
            <a:r>
              <a:rPr lang="en-US" altLang="zh-CN" baseline="-25000"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n</a:t>
            </a:r>
            <a:endParaRPr lang="en-US" altLang="zh-CN" baseline="-25000" dirty="0" smtClean="0">
              <a:latin typeface="Times New Roman" panose="02020603050405020304" pitchFamily="18" charset="0"/>
              <a:cs typeface="Times New Roman" panose="02020603050405020304" pitchFamily="18" charset="0"/>
            </a:endParaRPr>
          </a:p>
          <a:p>
            <a:pPr marL="577850" lvl="1" indent="-288925"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用产生式 </a:t>
            </a:r>
            <a:r>
              <a:rPr lang="en-US" altLang="zh-CN" dirty="0" smtClean="0">
                <a:solidFill>
                  <a:srgbClr val="0000FF"/>
                </a:solidFill>
                <a:latin typeface="Times New Roman" panose="02020603050405020304" pitchFamily="18" charset="0"/>
                <a:cs typeface="Times New Roman" panose="02020603050405020304" pitchFamily="18" charset="0"/>
              </a:rPr>
              <a:t>A</a:t>
            </a:r>
            <a:r>
              <a:rPr lang="en-US" altLang="zh-CN" dirty="0" smtClean="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smtClean="0">
                <a:solidFill>
                  <a:srgbClr val="0000FF"/>
                </a:solidFill>
                <a:latin typeface="Times New Roman" panose="02020603050405020304" pitchFamily="18" charset="0"/>
                <a:cs typeface="Times New Roman" panose="02020603050405020304" pitchFamily="18" charset="0"/>
              </a:rPr>
              <a:t>M</a:t>
            </a:r>
            <a:r>
              <a:rPr lang="en-US" altLang="zh-CN" baseline="-25000" dirty="0" smtClean="0">
                <a:solidFill>
                  <a:srgbClr val="0000FF"/>
                </a:solidFill>
                <a:latin typeface="Times New Roman" panose="02020603050405020304" pitchFamily="18" charset="0"/>
                <a:cs typeface="Times New Roman" panose="02020603050405020304" pitchFamily="18" charset="0"/>
              </a:rPr>
              <a:t>1</a:t>
            </a:r>
            <a:r>
              <a:rPr lang="en-US" altLang="zh-CN" dirty="0" smtClean="0">
                <a:solidFill>
                  <a:srgbClr val="0000FF"/>
                </a:solidFill>
                <a:latin typeface="Times New Roman" panose="02020603050405020304" pitchFamily="18" charset="0"/>
                <a:cs typeface="Times New Roman" panose="02020603050405020304" pitchFamily="18" charset="0"/>
              </a:rPr>
              <a:t>X</a:t>
            </a:r>
            <a:r>
              <a:rPr lang="en-US" altLang="zh-CN" baseline="-25000" dirty="0" smtClean="0">
                <a:solidFill>
                  <a:srgbClr val="0000FF"/>
                </a:solidFill>
                <a:latin typeface="Times New Roman" panose="02020603050405020304" pitchFamily="18" charset="0"/>
                <a:cs typeface="Times New Roman" panose="02020603050405020304" pitchFamily="18" charset="0"/>
              </a:rPr>
              <a:t>1</a:t>
            </a:r>
            <a:r>
              <a:rPr lang="en-US" altLang="zh-CN" dirty="0" smtClean="0">
                <a:solidFill>
                  <a:srgbClr val="0000FF"/>
                </a:solidFill>
                <a:latin typeface="Times New Roman" panose="02020603050405020304" pitchFamily="18" charset="0"/>
                <a:cs typeface="Times New Roman" panose="02020603050405020304" pitchFamily="18" charset="0"/>
              </a:rPr>
              <a:t>M</a:t>
            </a:r>
            <a:r>
              <a:rPr lang="en-US" altLang="zh-CN" baseline="-25000" dirty="0" smtClean="0">
                <a:solidFill>
                  <a:srgbClr val="0000FF"/>
                </a:solidFill>
                <a:latin typeface="Times New Roman" panose="02020603050405020304" pitchFamily="18" charset="0"/>
                <a:cs typeface="Times New Roman" panose="02020603050405020304" pitchFamily="18" charset="0"/>
              </a:rPr>
              <a:t>2</a:t>
            </a:r>
            <a:r>
              <a:rPr lang="en-US" altLang="zh-CN" dirty="0" smtClean="0">
                <a:solidFill>
                  <a:srgbClr val="0000FF"/>
                </a:solidFill>
                <a:latin typeface="Times New Roman" panose="02020603050405020304" pitchFamily="18" charset="0"/>
                <a:cs typeface="Times New Roman" panose="02020603050405020304" pitchFamily="18" charset="0"/>
              </a:rPr>
              <a:t>X</a:t>
            </a:r>
            <a:r>
              <a:rPr lang="en-US" altLang="zh-CN" baseline="-25000" dirty="0" smtClean="0">
                <a:solidFill>
                  <a:srgbClr val="0000FF"/>
                </a:solidFill>
                <a:latin typeface="Times New Roman" panose="02020603050405020304" pitchFamily="18" charset="0"/>
                <a:cs typeface="Times New Roman" panose="02020603050405020304" pitchFamily="18" charset="0"/>
              </a:rPr>
              <a:t>2</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M</a:t>
            </a:r>
            <a:r>
              <a:rPr lang="en-US" altLang="zh-CN" baseline="-25000" dirty="0" err="1" smtClean="0">
                <a:solidFill>
                  <a:srgbClr val="0000FF"/>
                </a:solidFill>
                <a:latin typeface="Times New Roman" panose="02020603050405020304" pitchFamily="18" charset="0"/>
                <a:cs typeface="Times New Roman" panose="02020603050405020304" pitchFamily="18" charset="0"/>
              </a:rPr>
              <a:t>n</a:t>
            </a:r>
            <a:r>
              <a:rPr lang="en-US" altLang="zh-CN" dirty="0" err="1" smtClean="0">
                <a:solidFill>
                  <a:srgbClr val="0000FF"/>
                </a:solidFill>
                <a:latin typeface="Times New Roman" panose="02020603050405020304" pitchFamily="18" charset="0"/>
                <a:cs typeface="Times New Roman" panose="02020603050405020304" pitchFamily="18" charset="0"/>
              </a:rPr>
              <a:t>X</a:t>
            </a:r>
            <a:r>
              <a:rPr lang="en-US" altLang="zh-CN" baseline="-25000" dirty="0" err="1" smtClean="0">
                <a:solidFill>
                  <a:srgbClr val="0000FF"/>
                </a:solidFill>
                <a:latin typeface="Times New Roman" panose="02020603050405020304" pitchFamily="18" charset="0"/>
                <a:cs typeface="Times New Roman" panose="02020603050405020304" pitchFamily="18" charset="0"/>
              </a:rPr>
              <a:t>n</a:t>
            </a:r>
            <a:r>
              <a:rPr lang="en-US" altLang="zh-CN" baseline="-25000" dirty="0" smtClean="0">
                <a:solidFill>
                  <a:srgbClr val="0000FF"/>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代替原来的产生式</a:t>
            </a:r>
          </a:p>
          <a:p>
            <a:pPr marL="1184275" lvl="2" eaLnBrk="1" hangingPunct="1">
              <a:lnSpc>
                <a:spcPct val="90000"/>
              </a:lnSpc>
              <a:spcBef>
                <a:spcPct val="0"/>
              </a:spcBef>
              <a:spcAft>
                <a:spcPts val="600"/>
              </a:spcAft>
            </a:pPr>
            <a:r>
              <a:rPr lang="en-US" altLang="zh-CN" dirty="0" err="1" smtClean="0">
                <a:latin typeface="宋体" pitchFamily="2" charset="-122"/>
              </a:rPr>
              <a:t>X</a:t>
            </a:r>
            <a:r>
              <a:rPr lang="en-US" altLang="zh-CN" baseline="-25000" dirty="0" err="1" smtClean="0">
                <a:latin typeface="宋体" pitchFamily="2" charset="-122"/>
              </a:rPr>
              <a:t>j</a:t>
            </a:r>
            <a:r>
              <a:rPr lang="zh-CN" altLang="en-US" dirty="0" smtClean="0">
                <a:latin typeface="宋体" pitchFamily="2" charset="-122"/>
              </a:rPr>
              <a:t>的综合属性</a:t>
            </a:r>
            <a:r>
              <a:rPr lang="en-US" altLang="zh-CN" dirty="0" err="1" smtClean="0">
                <a:latin typeface="宋体" pitchFamily="2" charset="-122"/>
              </a:rPr>
              <a:t>X</a:t>
            </a:r>
            <a:r>
              <a:rPr lang="en-US" altLang="zh-CN" baseline="-25000" dirty="0" err="1" smtClean="0">
                <a:latin typeface="宋体" pitchFamily="2" charset="-122"/>
              </a:rPr>
              <a:t>j</a:t>
            </a:r>
            <a:r>
              <a:rPr lang="en-US" altLang="zh-CN" dirty="0" err="1" smtClean="0">
                <a:latin typeface="宋体" pitchFamily="2" charset="-122"/>
              </a:rPr>
              <a:t>.s</a:t>
            </a:r>
            <a:r>
              <a:rPr lang="zh-CN" altLang="en-US" dirty="0" smtClean="0">
                <a:latin typeface="宋体" pitchFamily="2" charset="-122"/>
              </a:rPr>
              <a:t>存入</a:t>
            </a:r>
            <a:r>
              <a:rPr lang="en-US" altLang="zh-CN" dirty="0" smtClean="0">
                <a:latin typeface="宋体" pitchFamily="2" charset="-122"/>
              </a:rPr>
              <a:t>Val</a:t>
            </a:r>
            <a:r>
              <a:rPr lang="zh-CN" altLang="en-US" dirty="0" smtClean="0">
                <a:latin typeface="宋体" pitchFamily="2" charset="-122"/>
              </a:rPr>
              <a:t>数组中和</a:t>
            </a:r>
            <a:r>
              <a:rPr lang="en-US" altLang="zh-CN" dirty="0" err="1" smtClean="0">
                <a:latin typeface="宋体" pitchFamily="2" charset="-122"/>
              </a:rPr>
              <a:t>X</a:t>
            </a:r>
            <a:r>
              <a:rPr lang="en-US" altLang="zh-CN" baseline="-25000" dirty="0" err="1" smtClean="0">
                <a:latin typeface="宋体" pitchFamily="2" charset="-122"/>
              </a:rPr>
              <a:t>j</a:t>
            </a:r>
            <a:r>
              <a:rPr lang="zh-CN" altLang="en-US" dirty="0" smtClean="0">
                <a:latin typeface="宋体" pitchFamily="2" charset="-122"/>
              </a:rPr>
              <a:t>对应的条目</a:t>
            </a:r>
          </a:p>
          <a:p>
            <a:pPr marL="1184275" lvl="2" eaLnBrk="1" hangingPunct="1">
              <a:lnSpc>
                <a:spcPct val="90000"/>
              </a:lnSpc>
              <a:spcBef>
                <a:spcPct val="0"/>
              </a:spcBef>
              <a:spcAft>
                <a:spcPts val="600"/>
              </a:spcAft>
            </a:pPr>
            <a:r>
              <a:rPr lang="en-US" altLang="zh-CN" dirty="0" err="1" smtClean="0">
                <a:latin typeface="宋体" pitchFamily="2" charset="-122"/>
              </a:rPr>
              <a:t>X</a:t>
            </a:r>
            <a:r>
              <a:rPr lang="en-US" altLang="zh-CN" baseline="-25000" dirty="0" err="1" smtClean="0">
                <a:latin typeface="宋体" pitchFamily="2" charset="-122"/>
              </a:rPr>
              <a:t>j</a:t>
            </a:r>
            <a:r>
              <a:rPr lang="zh-CN" altLang="en-US" dirty="0" smtClean="0">
                <a:latin typeface="宋体" pitchFamily="2" charset="-122"/>
              </a:rPr>
              <a:t>的继承属性</a:t>
            </a:r>
            <a:r>
              <a:rPr lang="en-US" altLang="zh-CN" dirty="0" err="1" smtClean="0">
                <a:latin typeface="宋体" pitchFamily="2" charset="-122"/>
              </a:rPr>
              <a:t>X</a:t>
            </a:r>
            <a:r>
              <a:rPr lang="en-US" altLang="zh-CN" baseline="-25000" dirty="0" err="1" smtClean="0">
                <a:latin typeface="宋体" pitchFamily="2" charset="-122"/>
              </a:rPr>
              <a:t>j</a:t>
            </a:r>
            <a:r>
              <a:rPr lang="en-US" altLang="zh-CN" dirty="0" err="1" smtClean="0">
                <a:latin typeface="宋体" pitchFamily="2" charset="-122"/>
              </a:rPr>
              <a:t>.i</a:t>
            </a:r>
            <a:r>
              <a:rPr lang="zh-CN" altLang="en-US" dirty="0" smtClean="0">
                <a:latin typeface="宋体" pitchFamily="2" charset="-122"/>
              </a:rPr>
              <a:t>出现在</a:t>
            </a:r>
            <a:r>
              <a:rPr lang="en-US" altLang="zh-CN" dirty="0" smtClean="0">
                <a:latin typeface="宋体" pitchFamily="2" charset="-122"/>
              </a:rPr>
              <a:t>Val</a:t>
            </a:r>
            <a:r>
              <a:rPr lang="zh-CN" altLang="en-US" dirty="0" smtClean="0">
                <a:latin typeface="宋体" pitchFamily="2" charset="-122"/>
              </a:rPr>
              <a:t>数组中和</a:t>
            </a:r>
            <a:r>
              <a:rPr lang="en-US" altLang="zh-CN" dirty="0" err="1" smtClean="0">
                <a:latin typeface="宋体" pitchFamily="2" charset="-122"/>
              </a:rPr>
              <a:t>M</a:t>
            </a:r>
            <a:r>
              <a:rPr lang="en-US" altLang="zh-CN" baseline="-25000" dirty="0" err="1" smtClean="0">
                <a:latin typeface="宋体" pitchFamily="2" charset="-122"/>
              </a:rPr>
              <a:t>j</a:t>
            </a:r>
            <a:r>
              <a:rPr lang="zh-CN" altLang="en-US" dirty="0" smtClean="0">
                <a:latin typeface="宋体" pitchFamily="2" charset="-122"/>
              </a:rPr>
              <a:t>对应的条目</a:t>
            </a:r>
          </a:p>
          <a:p>
            <a:pPr marL="1184275" lvl="2" eaLnBrk="1" hangingPunct="1">
              <a:lnSpc>
                <a:spcPct val="110000"/>
              </a:lnSpc>
              <a:spcBef>
                <a:spcPct val="0"/>
              </a:spcBef>
              <a:spcAft>
                <a:spcPts val="0"/>
              </a:spcAft>
              <a:buFontTx/>
              <a:buNone/>
            </a:pPr>
            <a:r>
              <a:rPr lang="zh-CN" altLang="en-US" dirty="0" smtClean="0">
                <a:latin typeface="宋体" pitchFamily="2" charset="-122"/>
              </a:rPr>
              <a:t>  继承属性</a:t>
            </a:r>
            <a:r>
              <a:rPr lang="en-US" altLang="zh-CN" dirty="0" err="1" smtClean="0">
                <a:latin typeface="宋体" pitchFamily="2" charset="-122"/>
              </a:rPr>
              <a:t>X</a:t>
            </a:r>
            <a:r>
              <a:rPr lang="en-US" altLang="zh-CN" baseline="-25000" dirty="0" err="1" smtClean="0">
                <a:latin typeface="宋体" pitchFamily="2" charset="-122"/>
              </a:rPr>
              <a:t>j</a:t>
            </a:r>
            <a:r>
              <a:rPr lang="en-US" altLang="zh-CN" dirty="0" err="1" smtClean="0">
                <a:latin typeface="宋体" pitchFamily="2" charset="-122"/>
              </a:rPr>
              <a:t>.i</a:t>
            </a:r>
            <a:r>
              <a:rPr lang="en-US" altLang="zh-CN" dirty="0" smtClean="0">
                <a:latin typeface="宋体" pitchFamily="2" charset="-122"/>
              </a:rPr>
              <a:t>(</a:t>
            </a:r>
            <a:r>
              <a:rPr lang="zh-CN" altLang="en-US" dirty="0" smtClean="0">
                <a:latin typeface="宋体" pitchFamily="2" charset="-122"/>
              </a:rPr>
              <a:t>也就是</a:t>
            </a:r>
            <a:r>
              <a:rPr lang="en-US" altLang="zh-CN" dirty="0" err="1" smtClean="0">
                <a:latin typeface="宋体" pitchFamily="2" charset="-122"/>
              </a:rPr>
              <a:t>M</a:t>
            </a:r>
            <a:r>
              <a:rPr lang="en-US" altLang="zh-CN" baseline="-25000" dirty="0" err="1" smtClean="0">
                <a:latin typeface="宋体" pitchFamily="2" charset="-122"/>
              </a:rPr>
              <a:t>j</a:t>
            </a:r>
            <a:r>
              <a:rPr lang="en-US" altLang="zh-CN" dirty="0" err="1" smtClean="0">
                <a:latin typeface="宋体" pitchFamily="2" charset="-122"/>
              </a:rPr>
              <a:t>.s</a:t>
            </a:r>
            <a:r>
              <a:rPr lang="en-US" altLang="zh-CN" dirty="0" smtClean="0">
                <a:latin typeface="宋体" pitchFamily="2" charset="-122"/>
              </a:rPr>
              <a:t>)</a:t>
            </a:r>
            <a:r>
              <a:rPr lang="zh-CN" altLang="en-US" dirty="0" smtClean="0">
                <a:latin typeface="宋体" pitchFamily="2" charset="-122"/>
              </a:rPr>
              <a:t>总是在</a:t>
            </a:r>
            <a:r>
              <a:rPr lang="en-US" altLang="zh-CN" dirty="0" err="1" smtClean="0">
                <a:latin typeface="宋体" pitchFamily="2" charset="-122"/>
              </a:rPr>
              <a:t>M</a:t>
            </a:r>
            <a:r>
              <a:rPr lang="en-US" altLang="zh-CN" baseline="-25000" dirty="0" err="1" smtClean="0">
                <a:latin typeface="宋体" pitchFamily="2" charset="-122"/>
              </a:rPr>
              <a:t>j</a:t>
            </a:r>
            <a:r>
              <a:rPr lang="zh-CN" altLang="en-US" dirty="0" smtClean="0">
                <a:latin typeface="宋体" pitchFamily="2" charset="-122"/>
              </a:rPr>
              <a:t>处计算，且发生在开始做归约到</a:t>
            </a:r>
            <a:r>
              <a:rPr lang="en-US" altLang="zh-CN" dirty="0" err="1" smtClean="0">
                <a:latin typeface="宋体" pitchFamily="2" charset="-122"/>
              </a:rPr>
              <a:t>X</a:t>
            </a:r>
            <a:r>
              <a:rPr lang="en-US" altLang="zh-CN" baseline="-25000" dirty="0" err="1" smtClean="0">
                <a:latin typeface="宋体" pitchFamily="2" charset="-122"/>
              </a:rPr>
              <a:t>j</a:t>
            </a:r>
            <a:r>
              <a:rPr lang="zh-CN" altLang="en-US" dirty="0" smtClean="0">
                <a:latin typeface="宋体" pitchFamily="2" charset="-122"/>
              </a:rPr>
              <a:t>的动作之前。</a:t>
            </a:r>
          </a:p>
          <a:p>
            <a:pPr marL="1184275" lvl="2" eaLnBrk="1" hangingPunct="1">
              <a:lnSpc>
                <a:spcPct val="90000"/>
              </a:lnSpc>
            </a:pPr>
            <a:r>
              <a:rPr lang="en-US" altLang="zh-CN" dirty="0" smtClean="0">
                <a:latin typeface="宋体" pitchFamily="2" charset="-122"/>
              </a:rPr>
              <a:t>A</a:t>
            </a:r>
            <a:r>
              <a:rPr lang="zh-CN" altLang="en-US" dirty="0" smtClean="0">
                <a:latin typeface="宋体" pitchFamily="2" charset="-122"/>
              </a:rPr>
              <a:t>的继承属性</a:t>
            </a:r>
            <a:r>
              <a:rPr lang="en-US" altLang="zh-CN" dirty="0" err="1" smtClean="0">
                <a:latin typeface="宋体" pitchFamily="2" charset="-122"/>
              </a:rPr>
              <a:t>A.i</a:t>
            </a:r>
            <a:r>
              <a:rPr lang="zh-CN" altLang="en-US" dirty="0" smtClean="0">
                <a:latin typeface="宋体" pitchFamily="2" charset="-122"/>
              </a:rPr>
              <a:t>在</a:t>
            </a:r>
            <a:r>
              <a:rPr lang="en-US" altLang="zh-CN" dirty="0" smtClean="0">
                <a:latin typeface="宋体" pitchFamily="2" charset="-122"/>
              </a:rPr>
              <a:t>Val</a:t>
            </a:r>
            <a:r>
              <a:rPr lang="zh-CN" altLang="en-US" dirty="0" smtClean="0">
                <a:latin typeface="宋体" pitchFamily="2" charset="-122"/>
              </a:rPr>
              <a:t>数组中紧靠和</a:t>
            </a:r>
            <a:r>
              <a:rPr lang="en-US" altLang="zh-CN" dirty="0" smtClean="0">
                <a:latin typeface="宋体" pitchFamily="2" charset="-122"/>
              </a:rPr>
              <a:t>M</a:t>
            </a:r>
            <a:r>
              <a:rPr lang="en-US" altLang="zh-CN" baseline="-25000" dirty="0" smtClean="0">
                <a:latin typeface="宋体" pitchFamily="2" charset="-122"/>
              </a:rPr>
              <a:t>1</a:t>
            </a:r>
            <a:r>
              <a:rPr lang="zh-CN" altLang="en-US" dirty="0" smtClean="0">
                <a:latin typeface="宋体" pitchFamily="2" charset="-122"/>
              </a:rPr>
              <a:t>对应位置的下面</a:t>
            </a:r>
            <a:endParaRPr lang="zh-CN" altLang="en-US" dirty="0" smtClean="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wipe(up)">
                                      <p:cBhvr>
                                        <p:cTn id="7" dur="500"/>
                                        <p:tgtEl>
                                          <p:spTgt spid="31539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5395">
                                            <p:txEl>
                                              <p:pRg st="1" end="1"/>
                                            </p:txEl>
                                          </p:spTgt>
                                        </p:tgtEl>
                                        <p:attrNameLst>
                                          <p:attrName>style.visibility</p:attrName>
                                        </p:attrNameLst>
                                      </p:cBhvr>
                                      <p:to>
                                        <p:strVal val="visible"/>
                                      </p:to>
                                    </p:set>
                                    <p:animEffect transition="in" filter="wipe(up)">
                                      <p:cBhvr>
                                        <p:cTn id="11" dur="500"/>
                                        <p:tgtEl>
                                          <p:spTgt spid="31539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5395">
                                            <p:txEl>
                                              <p:pRg st="2" end="2"/>
                                            </p:txEl>
                                          </p:spTgt>
                                        </p:tgtEl>
                                        <p:attrNameLst>
                                          <p:attrName>style.visibility</p:attrName>
                                        </p:attrNameLst>
                                      </p:cBhvr>
                                      <p:to>
                                        <p:strVal val="visible"/>
                                      </p:to>
                                    </p:set>
                                    <p:animEffect transition="in" filter="wipe(up)">
                                      <p:cBhvr>
                                        <p:cTn id="16" dur="500"/>
                                        <p:tgtEl>
                                          <p:spTgt spid="315395">
                                            <p:txEl>
                                              <p:pRg st="2" end="2"/>
                                            </p:txEl>
                                          </p:spTgt>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15395">
                                            <p:txEl>
                                              <p:pRg st="3" end="3"/>
                                            </p:txEl>
                                          </p:spTgt>
                                        </p:tgtEl>
                                        <p:attrNameLst>
                                          <p:attrName>style.visibility</p:attrName>
                                        </p:attrNameLst>
                                      </p:cBhvr>
                                      <p:to>
                                        <p:strVal val="visible"/>
                                      </p:to>
                                    </p:set>
                                    <p:animEffect transition="in" filter="wipe(up)">
                                      <p:cBhvr>
                                        <p:cTn id="20" dur="500"/>
                                        <p:tgtEl>
                                          <p:spTgt spid="315395">
                                            <p:txEl>
                                              <p:pRg st="3" end="3"/>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315395">
                                            <p:txEl>
                                              <p:pRg st="4" end="4"/>
                                            </p:txEl>
                                          </p:spTgt>
                                        </p:tgtEl>
                                        <p:attrNameLst>
                                          <p:attrName>style.visibility</p:attrName>
                                        </p:attrNameLst>
                                      </p:cBhvr>
                                      <p:to>
                                        <p:strVal val="visible"/>
                                      </p:to>
                                    </p:set>
                                    <p:animEffect transition="in" filter="wipe(up)">
                                      <p:cBhvr>
                                        <p:cTn id="24" dur="500"/>
                                        <p:tgtEl>
                                          <p:spTgt spid="315395">
                                            <p:txEl>
                                              <p:pRg st="4" end="4"/>
                                            </p:txEl>
                                          </p:spTgt>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315395">
                                            <p:txEl>
                                              <p:pRg st="5" end="5"/>
                                            </p:txEl>
                                          </p:spTgt>
                                        </p:tgtEl>
                                        <p:attrNameLst>
                                          <p:attrName>style.visibility</p:attrName>
                                        </p:attrNameLst>
                                      </p:cBhvr>
                                      <p:to>
                                        <p:strVal val="visible"/>
                                      </p:to>
                                    </p:set>
                                    <p:animEffect transition="in" filter="wipe(up)">
                                      <p:cBhvr>
                                        <p:cTn id="28" dur="500"/>
                                        <p:tgtEl>
                                          <p:spTgt spid="3153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15395">
                                            <p:txEl>
                                              <p:pRg st="6" end="6"/>
                                            </p:txEl>
                                          </p:spTgt>
                                        </p:tgtEl>
                                        <p:attrNameLst>
                                          <p:attrName>style.visibility</p:attrName>
                                        </p:attrNameLst>
                                      </p:cBhvr>
                                      <p:to>
                                        <p:strVal val="visible"/>
                                      </p:to>
                                    </p:set>
                                    <p:animEffect transition="in" filter="wipe(up)">
                                      <p:cBhvr>
                                        <p:cTn id="33" dur="500"/>
                                        <p:tgtEl>
                                          <p:spTgt spid="315395">
                                            <p:txEl>
                                              <p:pRg st="6" end="6"/>
                                            </p:txEl>
                                          </p:spTgt>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15395">
                                            <p:txEl>
                                              <p:pRg st="7" end="7"/>
                                            </p:txEl>
                                          </p:spTgt>
                                        </p:tgtEl>
                                        <p:attrNameLst>
                                          <p:attrName>style.visibility</p:attrName>
                                        </p:attrNameLst>
                                      </p:cBhvr>
                                      <p:to>
                                        <p:strVal val="visible"/>
                                      </p:to>
                                    </p:set>
                                    <p:animEffect transition="in" filter="wipe(up)">
                                      <p:cBhvr>
                                        <p:cTn id="37" dur="500"/>
                                        <p:tgtEl>
                                          <p:spTgt spid="315395">
                                            <p:txEl>
                                              <p:pRg st="7" end="7"/>
                                            </p:txEl>
                                          </p:spTgt>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315395">
                                            <p:txEl>
                                              <p:pRg st="8" end="8"/>
                                            </p:txEl>
                                          </p:spTgt>
                                        </p:tgtEl>
                                        <p:attrNameLst>
                                          <p:attrName>style.visibility</p:attrName>
                                        </p:attrNameLst>
                                      </p:cBhvr>
                                      <p:to>
                                        <p:strVal val="visible"/>
                                      </p:to>
                                    </p:set>
                                    <p:animEffect transition="in" filter="wipe(up)">
                                      <p:cBhvr>
                                        <p:cTn id="41" dur="500"/>
                                        <p:tgtEl>
                                          <p:spTgt spid="315395">
                                            <p:txEl>
                                              <p:pRg st="8" end="8"/>
                                            </p:txEl>
                                          </p:spTgt>
                                        </p:tgtEl>
                                      </p:cBhvr>
                                    </p:animEffect>
                                  </p:childTnLst>
                                </p:cTn>
                              </p:par>
                            </p:childTnLst>
                          </p:cTn>
                        </p:par>
                        <p:par>
                          <p:cTn id="42" fill="hold" nodeType="afterGroup">
                            <p:stCondLst>
                              <p:cond delay="1500"/>
                            </p:stCondLst>
                            <p:childTnLst>
                              <p:par>
                                <p:cTn id="43" presetID="22" presetClass="entr" presetSubtype="1" fill="hold" grpId="0" nodeType="afterEffect">
                                  <p:stCondLst>
                                    <p:cond delay="0"/>
                                  </p:stCondLst>
                                  <p:childTnLst>
                                    <p:set>
                                      <p:cBhvr>
                                        <p:cTn id="44" dur="1" fill="hold">
                                          <p:stCondLst>
                                            <p:cond delay="0"/>
                                          </p:stCondLst>
                                        </p:cTn>
                                        <p:tgtEl>
                                          <p:spTgt spid="315395">
                                            <p:txEl>
                                              <p:pRg st="9" end="9"/>
                                            </p:txEl>
                                          </p:spTgt>
                                        </p:tgtEl>
                                        <p:attrNameLst>
                                          <p:attrName>style.visibility</p:attrName>
                                        </p:attrNameLst>
                                      </p:cBhvr>
                                      <p:to>
                                        <p:strVal val="visible"/>
                                      </p:to>
                                    </p:set>
                                    <p:animEffect transition="in" filter="wipe(up)">
                                      <p:cBhvr>
                                        <p:cTn id="45" dur="500"/>
                                        <p:tgtEl>
                                          <p:spTgt spid="315395">
                                            <p:txEl>
                                              <p:pRg st="9" end="9"/>
                                            </p:txEl>
                                          </p:spTgt>
                                        </p:tgtEl>
                                      </p:cBhvr>
                                    </p:animEffect>
                                  </p:childTnLst>
                                </p:cTn>
                              </p:par>
                            </p:childTnLst>
                          </p:cTn>
                        </p:par>
                        <p:par>
                          <p:cTn id="46" fill="hold">
                            <p:stCondLst>
                              <p:cond delay="2000"/>
                            </p:stCondLst>
                            <p:childTnLst>
                              <p:par>
                                <p:cTn id="47" presetID="22" presetClass="entr" presetSubtype="1" fill="hold" grpId="0" nodeType="afterEffect">
                                  <p:stCondLst>
                                    <p:cond delay="0"/>
                                  </p:stCondLst>
                                  <p:childTnLst>
                                    <p:set>
                                      <p:cBhvr>
                                        <p:cTn id="48" dur="1" fill="hold">
                                          <p:stCondLst>
                                            <p:cond delay="0"/>
                                          </p:stCondLst>
                                        </p:cTn>
                                        <p:tgtEl>
                                          <p:spTgt spid="315395">
                                            <p:txEl>
                                              <p:pRg st="10" end="10"/>
                                            </p:txEl>
                                          </p:spTgt>
                                        </p:tgtEl>
                                        <p:attrNameLst>
                                          <p:attrName>style.visibility</p:attrName>
                                        </p:attrNameLst>
                                      </p:cBhvr>
                                      <p:to>
                                        <p:strVal val="visible"/>
                                      </p:to>
                                    </p:set>
                                    <p:animEffect transition="in" filter="wipe(up)">
                                      <p:cBhvr>
                                        <p:cTn id="49" dur="500"/>
                                        <p:tgtEl>
                                          <p:spTgt spid="315395">
                                            <p:txEl>
                                              <p:pRg st="10" end="10"/>
                                            </p:txEl>
                                          </p:spTgt>
                                        </p:tgtEl>
                                      </p:cBhvr>
                                    </p:animEffect>
                                  </p:childTnLst>
                                </p:cTn>
                              </p:par>
                            </p:childTnLst>
                          </p:cTn>
                        </p:par>
                        <p:par>
                          <p:cTn id="50" fill="hold">
                            <p:stCondLst>
                              <p:cond delay="2500"/>
                            </p:stCondLst>
                            <p:childTnLst>
                              <p:par>
                                <p:cTn id="51" presetID="22" presetClass="entr" presetSubtype="1" fill="hold" grpId="0" nodeType="afterEffect">
                                  <p:stCondLst>
                                    <p:cond delay="0"/>
                                  </p:stCondLst>
                                  <p:childTnLst>
                                    <p:set>
                                      <p:cBhvr>
                                        <p:cTn id="52" dur="1" fill="hold">
                                          <p:stCondLst>
                                            <p:cond delay="0"/>
                                          </p:stCondLst>
                                        </p:cTn>
                                        <p:tgtEl>
                                          <p:spTgt spid="315395">
                                            <p:txEl>
                                              <p:pRg st="11" end="11"/>
                                            </p:txEl>
                                          </p:spTgt>
                                        </p:tgtEl>
                                        <p:attrNameLst>
                                          <p:attrName>style.visibility</p:attrName>
                                        </p:attrNameLst>
                                      </p:cBhvr>
                                      <p:to>
                                        <p:strVal val="visible"/>
                                      </p:to>
                                    </p:set>
                                    <p:animEffect transition="in" filter="wipe(up)">
                                      <p:cBhvr>
                                        <p:cTn id="53" dur="500"/>
                                        <p:tgtEl>
                                          <p:spTgt spid="315395">
                                            <p:txEl>
                                              <p:pRg st="11" end="11"/>
                                            </p:txEl>
                                          </p:spTgt>
                                        </p:tgtEl>
                                      </p:cBhvr>
                                    </p:animEffect>
                                  </p:childTnLst>
                                </p:cTn>
                              </p:par>
                            </p:childTnLst>
                          </p:cTn>
                        </p:par>
                        <p:par>
                          <p:cTn id="54" fill="hold">
                            <p:stCondLst>
                              <p:cond delay="3000"/>
                            </p:stCondLst>
                            <p:childTnLst>
                              <p:par>
                                <p:cTn id="55" presetID="22" presetClass="entr" presetSubtype="1" fill="hold" grpId="0" nodeType="afterEffect">
                                  <p:stCondLst>
                                    <p:cond delay="0"/>
                                  </p:stCondLst>
                                  <p:childTnLst>
                                    <p:set>
                                      <p:cBhvr>
                                        <p:cTn id="56" dur="1" fill="hold">
                                          <p:stCondLst>
                                            <p:cond delay="0"/>
                                          </p:stCondLst>
                                        </p:cTn>
                                        <p:tgtEl>
                                          <p:spTgt spid="315395">
                                            <p:txEl>
                                              <p:pRg st="12" end="12"/>
                                            </p:txEl>
                                          </p:spTgt>
                                        </p:tgtEl>
                                        <p:attrNameLst>
                                          <p:attrName>style.visibility</p:attrName>
                                        </p:attrNameLst>
                                      </p:cBhvr>
                                      <p:to>
                                        <p:strVal val="visible"/>
                                      </p:to>
                                    </p:set>
                                    <p:animEffect transition="in" filter="wipe(up)">
                                      <p:cBhvr>
                                        <p:cTn id="57" dur="500"/>
                                        <p:tgtEl>
                                          <p:spTgt spid="315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uiExpand="1" build="p" bldLvl="2"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EB27669-F254-4AF0-808A-86901923E659}" type="slidenum">
              <a:rPr lang="en-US" altLang="zh-CN" sz="1400" b="0" smtClean="0">
                <a:latin typeface="Times New Roman" pitchFamily="18" charset="0"/>
              </a:rPr>
              <a:pPr eaLnBrk="1" hangingPunct="1"/>
              <a:t>87</a:t>
            </a:fld>
            <a:endParaRPr lang="en-US" altLang="zh-CN" sz="1400" b="0" smtClean="0">
              <a:latin typeface="Times New Roman" pitchFamily="18" charset="0"/>
            </a:endParaRPr>
          </a:p>
        </p:txBody>
      </p:sp>
      <p:sp>
        <p:nvSpPr>
          <p:cNvPr id="317443" name="Rectangle 3"/>
          <p:cNvSpPr>
            <a:spLocks noGrp="1" noChangeArrowheads="1"/>
          </p:cNvSpPr>
          <p:nvPr>
            <p:ph type="body" idx="1"/>
          </p:nvPr>
        </p:nvSpPr>
        <p:spPr>
          <a:xfrm>
            <a:off x="228600" y="1223755"/>
            <a:ext cx="8686800" cy="3195355"/>
          </a:xfrm>
        </p:spPr>
        <p:txBody>
          <a:bodyPr/>
          <a:lstStyle/>
          <a:p>
            <a:pPr eaLnBrk="1" hangingPunct="1">
              <a:buNone/>
            </a:pPr>
            <a:r>
              <a:rPr lang="en-US" altLang="zh-CN" sz="2400" dirty="0">
                <a:latin typeface="宋体" pitchFamily="2" charset="-122"/>
              </a:rPr>
              <a:t>(2) </a:t>
            </a:r>
            <a:r>
              <a:rPr lang="zh-CN" altLang="en-US" sz="2400" dirty="0">
                <a:latin typeface="宋体" pitchFamily="2" charset="-122"/>
              </a:rPr>
              <a:t>在自底向上分析过程中，各个属性的值都</a:t>
            </a:r>
            <a:r>
              <a:rPr lang="zh-CN" altLang="en-US" sz="2400" dirty="0" smtClean="0">
                <a:latin typeface="宋体" pitchFamily="2" charset="-122"/>
              </a:rPr>
              <a:t>可以被</a:t>
            </a:r>
            <a:r>
              <a:rPr lang="zh-CN" altLang="en-US" sz="2400" dirty="0">
                <a:latin typeface="宋体" pitchFamily="2" charset="-122"/>
              </a:rPr>
              <a:t>计算</a:t>
            </a:r>
            <a:r>
              <a:rPr lang="zh-CN" altLang="en-US" sz="2400" dirty="0" smtClean="0">
                <a:latin typeface="宋体" pitchFamily="2" charset="-122"/>
              </a:rPr>
              <a:t>出来</a:t>
            </a:r>
            <a:endParaRPr lang="en-US" altLang="zh-CN" sz="2400" dirty="0" smtClean="0">
              <a:latin typeface="宋体" pitchFamily="2" charset="-122"/>
            </a:endParaRPr>
          </a:p>
          <a:p>
            <a:pPr lvl="2" eaLnBrk="1" hangingPunct="1">
              <a:buNone/>
            </a:pPr>
            <a:endParaRPr lang="en-US" altLang="zh-CN" sz="1600" dirty="0">
              <a:solidFill>
                <a:srgbClr val="0000FF"/>
              </a:solidFill>
              <a:latin typeface="宋体" pitchFamily="2" charset="-122"/>
            </a:endParaRPr>
          </a:p>
          <a:p>
            <a:pPr eaLnBrk="1" hangingPunct="1">
              <a:spcBef>
                <a:spcPts val="0"/>
              </a:spcBef>
              <a:spcAft>
                <a:spcPts val="600"/>
              </a:spcAft>
              <a:buNone/>
            </a:pPr>
            <a:r>
              <a:rPr lang="zh-CN" altLang="en-US" sz="2400" dirty="0" smtClean="0">
                <a:solidFill>
                  <a:srgbClr val="0000FF"/>
                </a:solidFill>
                <a:latin typeface="宋体" pitchFamily="2" charset="-122"/>
              </a:rPr>
              <a:t>第一种情况</a:t>
            </a:r>
            <a:r>
              <a:rPr lang="zh-CN" altLang="en-US" sz="2400" dirty="0" smtClean="0">
                <a:latin typeface="宋体" pitchFamily="2" charset="-122"/>
              </a:rPr>
              <a:t>：用 </a:t>
            </a:r>
            <a:r>
              <a:rPr lang="en-US" altLang="zh-CN" sz="2400" dirty="0" err="1" smtClean="0">
                <a:latin typeface="宋体" pitchFamily="2" charset="-122"/>
              </a:rPr>
              <a:t>M</a:t>
            </a:r>
            <a:r>
              <a:rPr lang="en-US" altLang="zh-CN" sz="2400" baseline="-25000" dirty="0" err="1" smtClean="0">
                <a:latin typeface="宋体" pitchFamily="2" charset="-122"/>
              </a:rPr>
              <a:t>j</a:t>
            </a:r>
            <a:r>
              <a:rPr lang="en-US" altLang="zh-CN" sz="2400" dirty="0" smtClean="0">
                <a:latin typeface="宋体" pitchFamily="2" charset="-122"/>
                <a:sym typeface="Symbol" pitchFamily="18" charset="2"/>
              </a:rPr>
              <a:t></a:t>
            </a:r>
            <a:r>
              <a:rPr lang="en-US" altLang="zh-CN" sz="2400" dirty="0" smtClean="0">
                <a:latin typeface="宋体" pitchFamily="2" charset="-122"/>
              </a:rPr>
              <a:t> </a:t>
            </a:r>
            <a:r>
              <a:rPr lang="zh-CN" altLang="en-US" sz="2400" dirty="0" smtClean="0">
                <a:latin typeface="宋体" pitchFamily="2" charset="-122"/>
              </a:rPr>
              <a:t>进行归约</a:t>
            </a:r>
          </a:p>
          <a:p>
            <a:pPr eaLnBrk="1" hangingPunct="1">
              <a:spcBef>
                <a:spcPts val="0"/>
              </a:spcBef>
              <a:spcAft>
                <a:spcPts val="600"/>
              </a:spcAft>
            </a:pPr>
            <a:r>
              <a:rPr lang="zh-CN" altLang="en-US" sz="2400" dirty="0" smtClean="0">
                <a:latin typeface="宋体" pitchFamily="2" charset="-122"/>
              </a:rPr>
              <a:t>已知：</a:t>
            </a:r>
          </a:p>
          <a:p>
            <a:pPr marL="819150" lvl="1" eaLnBrk="1" hangingPunct="1">
              <a:spcBef>
                <a:spcPts val="0"/>
              </a:spcBef>
              <a:spcAft>
                <a:spcPts val="600"/>
              </a:spcAft>
            </a:pPr>
            <a:r>
              <a:rPr lang="zh-CN" altLang="en-US" dirty="0" smtClean="0">
                <a:latin typeface="宋体" pitchFamily="2" charset="-122"/>
              </a:rPr>
              <a:t>每个标记非终结符号在文法中是唯一的</a:t>
            </a:r>
          </a:p>
          <a:p>
            <a:pPr marL="819150" lvl="1" eaLnBrk="1" hangingPunct="1">
              <a:spcBef>
                <a:spcPts val="0"/>
              </a:spcBef>
              <a:spcAft>
                <a:spcPts val="600"/>
              </a:spcAft>
            </a:pPr>
            <a:r>
              <a:rPr lang="zh-CN" altLang="en-US" dirty="0" smtClean="0">
                <a:latin typeface="宋体" pitchFamily="2" charset="-122"/>
              </a:rPr>
              <a:t>知道</a:t>
            </a:r>
            <a:r>
              <a:rPr lang="en-US" altLang="zh-CN" dirty="0" err="1" smtClean="0">
                <a:latin typeface="宋体" pitchFamily="2" charset="-122"/>
              </a:rPr>
              <a:t>M</a:t>
            </a:r>
            <a:r>
              <a:rPr lang="en-US" altLang="zh-CN" baseline="-25000" dirty="0" err="1" smtClean="0">
                <a:latin typeface="宋体" pitchFamily="2" charset="-122"/>
              </a:rPr>
              <a:t>j</a:t>
            </a:r>
            <a:r>
              <a:rPr lang="en-US" altLang="zh-CN" baseline="-25000" dirty="0" smtClean="0">
                <a:latin typeface="宋体" pitchFamily="2" charset="-122"/>
              </a:rPr>
              <a:t> </a:t>
            </a:r>
            <a:r>
              <a:rPr lang="zh-CN" altLang="en-US" dirty="0" smtClean="0">
                <a:latin typeface="宋体" pitchFamily="2" charset="-122"/>
              </a:rPr>
              <a:t>属于哪个形式为 </a:t>
            </a:r>
            <a:r>
              <a:rPr lang="en-US" altLang="zh-CN" dirty="0" smtClean="0">
                <a:latin typeface="宋体" pitchFamily="2" charset="-122"/>
              </a:rPr>
              <a:t>A</a:t>
            </a:r>
            <a:r>
              <a:rPr lang="en-US" altLang="zh-CN" dirty="0" smtClean="0">
                <a:latin typeface="宋体" pitchFamily="2" charset="-122"/>
                <a:sym typeface="Symbol" pitchFamily="18" charset="2"/>
              </a:rPr>
              <a:t></a:t>
            </a:r>
            <a:r>
              <a:rPr lang="en-US" altLang="zh-CN" dirty="0" smtClean="0">
                <a:latin typeface="宋体" pitchFamily="2" charset="-122"/>
              </a:rPr>
              <a:t>M</a:t>
            </a:r>
            <a:r>
              <a:rPr lang="en-US" altLang="zh-CN" baseline="-25000" dirty="0" smtClean="0">
                <a:latin typeface="宋体" pitchFamily="2" charset="-122"/>
              </a:rPr>
              <a:t>1</a:t>
            </a:r>
            <a:r>
              <a:rPr lang="en-US" altLang="zh-CN" dirty="0" smtClean="0">
                <a:latin typeface="宋体" pitchFamily="2" charset="-122"/>
              </a:rPr>
              <a:t>X</a:t>
            </a:r>
            <a:r>
              <a:rPr lang="en-US" altLang="zh-CN" baseline="-25000" dirty="0" smtClean="0">
                <a:latin typeface="宋体" pitchFamily="2" charset="-122"/>
              </a:rPr>
              <a:t>1</a:t>
            </a:r>
            <a:r>
              <a:rPr lang="en-US" altLang="zh-CN" dirty="0" smtClean="0">
                <a:latin typeface="宋体" pitchFamily="2" charset="-122"/>
              </a:rPr>
              <a:t>M</a:t>
            </a:r>
            <a:r>
              <a:rPr lang="en-US" altLang="zh-CN" baseline="-25000" dirty="0" smtClean="0">
                <a:latin typeface="宋体" pitchFamily="2" charset="-122"/>
              </a:rPr>
              <a:t>2</a:t>
            </a:r>
            <a:r>
              <a:rPr lang="en-US" altLang="zh-CN" dirty="0" smtClean="0">
                <a:latin typeface="宋体" pitchFamily="2" charset="-122"/>
              </a:rPr>
              <a:t>X</a:t>
            </a:r>
            <a:r>
              <a:rPr lang="en-US" altLang="zh-CN" baseline="-25000" dirty="0" smtClean="0">
                <a:latin typeface="宋体" pitchFamily="2" charset="-122"/>
              </a:rPr>
              <a:t>2</a:t>
            </a:r>
            <a:r>
              <a:rPr lang="en-US" altLang="zh-CN" dirty="0" smtClean="0">
                <a:latin typeface="宋体" pitchFamily="2" charset="-122"/>
              </a:rPr>
              <a:t>…</a:t>
            </a:r>
            <a:r>
              <a:rPr lang="en-US" altLang="zh-CN" dirty="0" err="1" smtClean="0">
                <a:latin typeface="宋体" pitchFamily="2" charset="-122"/>
              </a:rPr>
              <a:t>M</a:t>
            </a:r>
            <a:r>
              <a:rPr lang="en-US" altLang="zh-CN" baseline="-25000" dirty="0" err="1" smtClean="0">
                <a:latin typeface="宋体" pitchFamily="2" charset="-122"/>
              </a:rPr>
              <a:t>n</a:t>
            </a:r>
            <a:r>
              <a:rPr lang="en-US" altLang="zh-CN" dirty="0" err="1" smtClean="0">
                <a:latin typeface="宋体" pitchFamily="2" charset="-122"/>
              </a:rPr>
              <a:t>X</a:t>
            </a:r>
            <a:r>
              <a:rPr lang="en-US" altLang="zh-CN" baseline="-25000" dirty="0" err="1" smtClean="0">
                <a:latin typeface="宋体" pitchFamily="2" charset="-122"/>
              </a:rPr>
              <a:t>n</a:t>
            </a:r>
            <a:r>
              <a:rPr lang="en-US" altLang="zh-CN" baseline="-25000" dirty="0" smtClean="0">
                <a:latin typeface="宋体" pitchFamily="2" charset="-122"/>
              </a:rPr>
              <a:t> </a:t>
            </a:r>
            <a:r>
              <a:rPr lang="zh-CN" altLang="en-US" dirty="0" smtClean="0">
                <a:latin typeface="宋体" pitchFamily="2" charset="-122"/>
              </a:rPr>
              <a:t>的产生式</a:t>
            </a:r>
          </a:p>
          <a:p>
            <a:pPr marL="819150" lvl="1" eaLnBrk="1" hangingPunct="1">
              <a:spcBef>
                <a:spcPts val="0"/>
              </a:spcBef>
              <a:spcAft>
                <a:spcPts val="1200"/>
              </a:spcAft>
            </a:pPr>
            <a:r>
              <a:rPr lang="zh-CN" altLang="en-US" dirty="0" smtClean="0">
                <a:latin typeface="宋体" pitchFamily="2" charset="-122"/>
              </a:rPr>
              <a:t>知道计算属性</a:t>
            </a:r>
            <a:r>
              <a:rPr lang="en-US" altLang="zh-CN" dirty="0" err="1" smtClean="0">
                <a:latin typeface="宋体" pitchFamily="2" charset="-122"/>
              </a:rPr>
              <a:t>X</a:t>
            </a:r>
            <a:r>
              <a:rPr lang="en-US" altLang="zh-CN" baseline="-25000" dirty="0" err="1" smtClean="0">
                <a:latin typeface="宋体" pitchFamily="2" charset="-122"/>
              </a:rPr>
              <a:t>j</a:t>
            </a:r>
            <a:r>
              <a:rPr lang="en-US" altLang="zh-CN" dirty="0" err="1" smtClean="0">
                <a:latin typeface="宋体" pitchFamily="2" charset="-122"/>
              </a:rPr>
              <a:t>.i</a:t>
            </a:r>
            <a:r>
              <a:rPr lang="en-US" altLang="zh-CN" dirty="0" smtClean="0">
                <a:latin typeface="宋体" pitchFamily="2" charset="-122"/>
              </a:rPr>
              <a:t> </a:t>
            </a:r>
            <a:r>
              <a:rPr lang="zh-CN" altLang="en-US" dirty="0" smtClean="0">
                <a:latin typeface="宋体" pitchFamily="2" charset="-122"/>
              </a:rPr>
              <a:t>需要哪些属性、以及它们的位置</a:t>
            </a:r>
          </a:p>
        </p:txBody>
      </p:sp>
      <p:grpSp>
        <p:nvGrpSpPr>
          <p:cNvPr id="317444" name="Group 4"/>
          <p:cNvGrpSpPr>
            <a:grpSpLocks/>
          </p:cNvGrpSpPr>
          <p:nvPr/>
        </p:nvGrpSpPr>
        <p:grpSpPr bwMode="auto">
          <a:xfrm>
            <a:off x="627645" y="4494330"/>
            <a:ext cx="7086600" cy="1905000"/>
            <a:chOff x="2234" y="8225"/>
            <a:chExt cx="6700" cy="2080"/>
          </a:xfrm>
        </p:grpSpPr>
        <p:grpSp>
          <p:nvGrpSpPr>
            <p:cNvPr id="82959" name="Group 5"/>
            <p:cNvGrpSpPr>
              <a:grpSpLocks/>
            </p:cNvGrpSpPr>
            <p:nvPr/>
          </p:nvGrpSpPr>
          <p:grpSpPr bwMode="auto">
            <a:xfrm>
              <a:off x="2234" y="8225"/>
              <a:ext cx="6440" cy="920"/>
              <a:chOff x="2234" y="8225"/>
              <a:chExt cx="6440" cy="920"/>
            </a:xfrm>
          </p:grpSpPr>
          <p:grpSp>
            <p:nvGrpSpPr>
              <p:cNvPr id="82968" name="Group 6"/>
              <p:cNvGrpSpPr>
                <a:grpSpLocks/>
              </p:cNvGrpSpPr>
              <p:nvPr/>
            </p:nvGrpSpPr>
            <p:grpSpPr bwMode="auto">
              <a:xfrm>
                <a:off x="3234" y="8225"/>
                <a:ext cx="5440" cy="920"/>
                <a:chOff x="3234" y="8225"/>
                <a:chExt cx="5440" cy="920"/>
              </a:xfrm>
            </p:grpSpPr>
            <p:sp>
              <p:nvSpPr>
                <p:cNvPr id="82970" name="Text Box 7"/>
                <p:cNvSpPr txBox="1">
                  <a:spLocks noChangeArrowheads="1"/>
                </p:cNvSpPr>
                <p:nvPr/>
              </p:nvSpPr>
              <p:spPr bwMode="auto">
                <a:xfrm>
                  <a:off x="3234" y="8225"/>
                  <a:ext cx="5440" cy="9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just" eaLnBrk="1" hangingPunct="1"/>
                  <a:r>
                    <a:rPr lang="en-US" altLang="zh-CN" sz="1800" dirty="0">
                      <a:latin typeface="宋体" pitchFamily="2" charset="-122"/>
                      <a:ea typeface="宋体" pitchFamily="2" charset="-122"/>
                      <a:sym typeface="Symbol" pitchFamily="18" charset="2"/>
                    </a:rPr>
                    <a:t></a:t>
                  </a:r>
                  <a:r>
                    <a:rPr lang="en-US" altLang="zh-CN" sz="1800" dirty="0">
                      <a:latin typeface="宋体" pitchFamily="2" charset="-122"/>
                      <a:ea typeface="宋体" pitchFamily="2" charset="-122"/>
                    </a:rPr>
                    <a:t> </a:t>
                  </a:r>
                  <a:r>
                    <a:rPr lang="en-US" altLang="zh-CN" sz="1800" dirty="0" smtClean="0">
                      <a:latin typeface="宋体" pitchFamily="2" charset="-122"/>
                      <a:ea typeface="宋体" pitchFamily="2" charset="-122"/>
                    </a:rPr>
                    <a:t>  M</a:t>
                  </a:r>
                  <a:r>
                    <a:rPr lang="en-US" altLang="zh-CN" sz="1800" baseline="-25000" dirty="0" smtClean="0">
                      <a:latin typeface="宋体" pitchFamily="2" charset="-122"/>
                      <a:ea typeface="宋体" pitchFamily="2" charset="-122"/>
                    </a:rPr>
                    <a:t>A    </a:t>
                  </a:r>
                  <a:r>
                    <a:rPr lang="en-US" altLang="zh-CN" sz="1800" dirty="0" smtClean="0">
                      <a:latin typeface="宋体" pitchFamily="2" charset="-122"/>
                      <a:ea typeface="宋体" pitchFamily="2" charset="-122"/>
                    </a:rPr>
                    <a:t> </a:t>
                  </a:r>
                  <a:r>
                    <a:rPr lang="en-US" altLang="zh-CN" sz="1800" dirty="0">
                      <a:latin typeface="宋体" pitchFamily="2" charset="-122"/>
                      <a:ea typeface="宋体" pitchFamily="2" charset="-122"/>
                    </a:rPr>
                    <a:t>M</a:t>
                  </a:r>
                  <a:r>
                    <a:rPr lang="en-US" altLang="zh-CN" sz="1800" baseline="-25000" dirty="0">
                      <a:latin typeface="宋体" pitchFamily="2" charset="-122"/>
                      <a:ea typeface="宋体" pitchFamily="2" charset="-122"/>
                    </a:rPr>
                    <a:t>1</a:t>
                  </a:r>
                  <a:r>
                    <a:rPr lang="en-US" altLang="zh-CN" sz="1800" dirty="0">
                      <a:latin typeface="宋体" pitchFamily="2" charset="-122"/>
                      <a:ea typeface="宋体" pitchFamily="2" charset="-122"/>
                    </a:rPr>
                    <a:t>   </a:t>
                  </a:r>
                  <a:r>
                    <a:rPr lang="en-US" altLang="zh-CN" sz="1800" dirty="0" smtClean="0">
                      <a:latin typeface="宋体" pitchFamily="2" charset="-122"/>
                      <a:ea typeface="宋体" pitchFamily="2" charset="-122"/>
                    </a:rPr>
                    <a:t> X</a:t>
                  </a:r>
                  <a:r>
                    <a:rPr lang="en-US" altLang="zh-CN" sz="1800" baseline="-25000" dirty="0" smtClean="0">
                      <a:latin typeface="宋体" pitchFamily="2" charset="-122"/>
                      <a:ea typeface="宋体" pitchFamily="2" charset="-122"/>
                    </a:rPr>
                    <a:t>1 </a:t>
                  </a:r>
                  <a:r>
                    <a:rPr lang="en-US" altLang="zh-CN" sz="1800" dirty="0" smtClean="0">
                      <a:latin typeface="宋体" pitchFamily="2" charset="-122"/>
                      <a:ea typeface="宋体" pitchFamily="2" charset="-122"/>
                    </a:rPr>
                    <a:t>   </a:t>
                  </a:r>
                  <a:r>
                    <a:rPr lang="en-US" altLang="zh-CN" sz="1800" dirty="0">
                      <a:latin typeface="宋体" pitchFamily="2" charset="-122"/>
                      <a:ea typeface="宋体" pitchFamily="2" charset="-122"/>
                    </a:rPr>
                    <a:t>M</a:t>
                  </a:r>
                  <a:r>
                    <a:rPr lang="en-US" altLang="zh-CN" sz="1800" baseline="-25000" dirty="0">
                      <a:latin typeface="宋体" pitchFamily="2" charset="-122"/>
                      <a:ea typeface="宋体" pitchFamily="2" charset="-122"/>
                    </a:rPr>
                    <a:t>2</a:t>
                  </a:r>
                  <a:r>
                    <a:rPr lang="en-US" altLang="zh-CN" sz="1800" dirty="0">
                      <a:latin typeface="宋体" pitchFamily="2" charset="-122"/>
                      <a:ea typeface="宋体" pitchFamily="2" charset="-122"/>
                    </a:rPr>
                    <a:t>   </a:t>
                  </a:r>
                  <a:r>
                    <a:rPr lang="en-US" altLang="zh-CN" sz="1800" dirty="0" smtClean="0">
                      <a:latin typeface="宋体" pitchFamily="2" charset="-122"/>
                      <a:ea typeface="宋体" pitchFamily="2" charset="-122"/>
                    </a:rPr>
                    <a:t>X</a:t>
                  </a:r>
                  <a:r>
                    <a:rPr lang="en-US" altLang="zh-CN" sz="1800" baseline="-25000" dirty="0" smtClean="0">
                      <a:latin typeface="宋体" pitchFamily="2" charset="-122"/>
                      <a:ea typeface="宋体" pitchFamily="2" charset="-122"/>
                    </a:rPr>
                    <a:t>2</a:t>
                  </a:r>
                  <a:r>
                    <a:rPr lang="en-US" altLang="zh-CN" sz="1800" dirty="0" smtClean="0">
                      <a:latin typeface="宋体" pitchFamily="2" charset="-122"/>
                      <a:ea typeface="宋体" pitchFamily="2" charset="-122"/>
                    </a:rPr>
                    <a:t>   </a:t>
                  </a:r>
                  <a:r>
                    <a:rPr lang="en-US" altLang="zh-CN" sz="1800" dirty="0" smtClean="0">
                      <a:latin typeface="宋体" pitchFamily="2" charset="-122"/>
                      <a:ea typeface="宋体" pitchFamily="2" charset="-122"/>
                      <a:sym typeface="Symbol" pitchFamily="18" charset="2"/>
                    </a:rPr>
                    <a:t>…</a:t>
                  </a:r>
                  <a:r>
                    <a:rPr lang="en-US" altLang="zh-CN" sz="1800" dirty="0" smtClean="0">
                      <a:latin typeface="宋体" pitchFamily="2" charset="-122"/>
                      <a:ea typeface="宋体" pitchFamily="2" charset="-122"/>
                    </a:rPr>
                    <a:t>   M</a:t>
                  </a:r>
                  <a:r>
                    <a:rPr lang="en-US" altLang="zh-CN" sz="1800" baseline="-25000" dirty="0" smtClean="0">
                      <a:latin typeface="宋体" pitchFamily="2" charset="-122"/>
                      <a:ea typeface="宋体" pitchFamily="2" charset="-122"/>
                    </a:rPr>
                    <a:t>j-1</a:t>
                  </a:r>
                  <a:r>
                    <a:rPr lang="en-US" altLang="zh-CN" sz="1800" dirty="0" smtClean="0">
                      <a:latin typeface="宋体" pitchFamily="2" charset="-122"/>
                      <a:ea typeface="宋体" pitchFamily="2" charset="-122"/>
                    </a:rPr>
                    <a:t>    </a:t>
                  </a:r>
                  <a:r>
                    <a:rPr lang="en-US" altLang="zh-CN" sz="1800" dirty="0">
                      <a:latin typeface="宋体" pitchFamily="2" charset="-122"/>
                      <a:ea typeface="宋体" pitchFamily="2" charset="-122"/>
                    </a:rPr>
                    <a:t>X</a:t>
                  </a:r>
                  <a:r>
                    <a:rPr lang="en-US" altLang="zh-CN" sz="1800" baseline="-25000" dirty="0">
                      <a:latin typeface="宋体" pitchFamily="2" charset="-122"/>
                      <a:ea typeface="宋体" pitchFamily="2" charset="-122"/>
                    </a:rPr>
                    <a:t>j-1</a:t>
                  </a:r>
                  <a:endParaRPr lang="en-US" altLang="zh-CN" sz="1800" dirty="0">
                    <a:latin typeface="宋体" pitchFamily="2" charset="-122"/>
                    <a:ea typeface="宋体" pitchFamily="2" charset="-122"/>
                  </a:endParaRPr>
                </a:p>
                <a:p>
                  <a:pPr algn="just" eaLnBrk="1" hangingPunct="1">
                    <a:spcBef>
                      <a:spcPts val="600"/>
                    </a:spcBef>
                  </a:pPr>
                  <a:r>
                    <a:rPr lang="en-US" altLang="zh-CN" sz="1800" dirty="0">
                      <a:latin typeface="宋体" pitchFamily="2" charset="-122"/>
                      <a:ea typeface="宋体" pitchFamily="2" charset="-122"/>
                      <a:sym typeface="Symbol" pitchFamily="18" charset="2"/>
                    </a:rPr>
                    <a:t></a:t>
                  </a:r>
                  <a:r>
                    <a:rPr lang="en-US" altLang="zh-CN" sz="1800" dirty="0">
                      <a:latin typeface="宋体" pitchFamily="2" charset="-122"/>
                      <a:ea typeface="宋体" pitchFamily="2" charset="-122"/>
                    </a:rPr>
                    <a:t>  </a:t>
                  </a:r>
                  <a:r>
                    <a:rPr lang="en-US" altLang="zh-CN" sz="1800" dirty="0" err="1">
                      <a:latin typeface="宋体" pitchFamily="2" charset="-122"/>
                      <a:ea typeface="宋体" pitchFamily="2" charset="-122"/>
                    </a:rPr>
                    <a:t>A.i</a:t>
                  </a:r>
                  <a:r>
                    <a:rPr lang="en-US" altLang="zh-CN" sz="1800" dirty="0">
                      <a:latin typeface="宋体" pitchFamily="2" charset="-122"/>
                      <a:ea typeface="宋体" pitchFamily="2" charset="-122"/>
                    </a:rPr>
                    <a:t>  X</a:t>
                  </a:r>
                  <a:r>
                    <a:rPr lang="en-US" altLang="zh-CN" sz="1800" baseline="-25000" dirty="0">
                      <a:latin typeface="宋体" pitchFamily="2" charset="-122"/>
                      <a:ea typeface="宋体" pitchFamily="2" charset="-122"/>
                    </a:rPr>
                    <a:t>1</a:t>
                  </a:r>
                  <a:r>
                    <a:rPr lang="en-US" altLang="zh-CN" sz="1800" dirty="0">
                      <a:latin typeface="宋体" pitchFamily="2" charset="-122"/>
                      <a:ea typeface="宋体" pitchFamily="2" charset="-122"/>
                    </a:rPr>
                    <a:t>.i  X</a:t>
                  </a:r>
                  <a:r>
                    <a:rPr lang="en-US" altLang="zh-CN" sz="1800" baseline="-25000" dirty="0">
                      <a:latin typeface="宋体" pitchFamily="2" charset="-122"/>
                      <a:ea typeface="宋体" pitchFamily="2" charset="-122"/>
                    </a:rPr>
                    <a:t>1</a:t>
                  </a:r>
                  <a:r>
                    <a:rPr lang="en-US" altLang="zh-CN" sz="1800" dirty="0">
                      <a:latin typeface="宋体" pitchFamily="2" charset="-122"/>
                      <a:ea typeface="宋体" pitchFamily="2" charset="-122"/>
                    </a:rPr>
                    <a:t>.s  X</a:t>
                  </a:r>
                  <a:r>
                    <a:rPr lang="en-US" altLang="zh-CN" sz="1800" baseline="-25000" dirty="0">
                      <a:latin typeface="宋体" pitchFamily="2" charset="-122"/>
                      <a:ea typeface="宋体" pitchFamily="2" charset="-122"/>
                    </a:rPr>
                    <a:t>2</a:t>
                  </a:r>
                  <a:r>
                    <a:rPr lang="en-US" altLang="zh-CN" sz="1800" dirty="0">
                      <a:latin typeface="宋体" pitchFamily="2" charset="-122"/>
                      <a:ea typeface="宋体" pitchFamily="2" charset="-122"/>
                    </a:rPr>
                    <a:t>.i </a:t>
                  </a:r>
                  <a:r>
                    <a:rPr lang="en-US" altLang="zh-CN" sz="1800" dirty="0" smtClean="0">
                      <a:latin typeface="宋体" pitchFamily="2" charset="-122"/>
                      <a:ea typeface="宋体" pitchFamily="2" charset="-122"/>
                    </a:rPr>
                    <a:t>X</a:t>
                  </a:r>
                  <a:r>
                    <a:rPr lang="en-US" altLang="zh-CN" sz="1800" baseline="-25000" dirty="0" smtClean="0">
                      <a:latin typeface="宋体" pitchFamily="2" charset="-122"/>
                      <a:ea typeface="宋体" pitchFamily="2" charset="-122"/>
                    </a:rPr>
                    <a:t>2</a:t>
                  </a:r>
                  <a:r>
                    <a:rPr lang="en-US" altLang="zh-CN" sz="1800" dirty="0" smtClean="0">
                      <a:latin typeface="宋体" pitchFamily="2" charset="-122"/>
                      <a:ea typeface="宋体" pitchFamily="2" charset="-122"/>
                    </a:rPr>
                    <a:t>.s  </a:t>
                  </a:r>
                  <a:r>
                    <a:rPr lang="en-US" altLang="zh-CN" sz="1800" dirty="0" smtClean="0">
                      <a:latin typeface="宋体" pitchFamily="2" charset="-122"/>
                      <a:ea typeface="宋体" pitchFamily="2" charset="-122"/>
                      <a:sym typeface="Symbol" pitchFamily="18" charset="2"/>
                    </a:rPr>
                    <a:t>… </a:t>
                  </a:r>
                  <a:r>
                    <a:rPr lang="en-US" altLang="zh-CN" sz="1800" dirty="0" smtClean="0">
                      <a:latin typeface="宋体" pitchFamily="2" charset="-122"/>
                      <a:ea typeface="宋体" pitchFamily="2" charset="-122"/>
                    </a:rPr>
                    <a:t> X</a:t>
                  </a:r>
                  <a:r>
                    <a:rPr lang="en-US" altLang="zh-CN" sz="1800" baseline="-25000" dirty="0" smtClean="0">
                      <a:latin typeface="宋体" pitchFamily="2" charset="-122"/>
                      <a:ea typeface="宋体" pitchFamily="2" charset="-122"/>
                    </a:rPr>
                    <a:t>j-1</a:t>
                  </a:r>
                  <a:r>
                    <a:rPr lang="en-US" altLang="zh-CN" sz="1800" dirty="0" smtClean="0">
                      <a:latin typeface="宋体" pitchFamily="2" charset="-122"/>
                      <a:ea typeface="宋体" pitchFamily="2" charset="-122"/>
                    </a:rPr>
                    <a:t>.i  </a:t>
                  </a:r>
                  <a:r>
                    <a:rPr lang="en-US" altLang="zh-CN" sz="1800" dirty="0">
                      <a:latin typeface="宋体" pitchFamily="2" charset="-122"/>
                      <a:ea typeface="宋体" pitchFamily="2" charset="-122"/>
                    </a:rPr>
                    <a:t>X</a:t>
                  </a:r>
                  <a:r>
                    <a:rPr lang="en-US" altLang="zh-CN" sz="1800" baseline="-25000" dirty="0">
                      <a:latin typeface="宋体" pitchFamily="2" charset="-122"/>
                      <a:ea typeface="宋体" pitchFamily="2" charset="-122"/>
                    </a:rPr>
                    <a:t>j-1</a:t>
                  </a:r>
                  <a:r>
                    <a:rPr lang="en-US" altLang="zh-CN" sz="1800" dirty="0">
                      <a:latin typeface="宋体" pitchFamily="2" charset="-122"/>
                      <a:ea typeface="宋体" pitchFamily="2" charset="-122"/>
                    </a:rPr>
                    <a:t>.s</a:t>
                  </a:r>
                </a:p>
              </p:txBody>
            </p:sp>
            <p:sp>
              <p:nvSpPr>
                <p:cNvPr id="82971" name="Line 8"/>
                <p:cNvSpPr>
                  <a:spLocks noChangeShapeType="1"/>
                </p:cNvSpPr>
                <p:nvPr/>
              </p:nvSpPr>
              <p:spPr bwMode="auto">
                <a:xfrm>
                  <a:off x="3234" y="8685"/>
                  <a:ext cx="5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2" name="Line 9"/>
                <p:cNvSpPr>
                  <a:spLocks noChangeShapeType="1"/>
                </p:cNvSpPr>
                <p:nvPr/>
              </p:nvSpPr>
              <p:spPr bwMode="auto">
                <a:xfrm>
                  <a:off x="3714" y="8225"/>
                  <a:ext cx="0" cy="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3" name="Line 10"/>
                <p:cNvSpPr>
                  <a:spLocks noChangeShapeType="1"/>
                </p:cNvSpPr>
                <p:nvPr/>
              </p:nvSpPr>
              <p:spPr bwMode="auto">
                <a:xfrm>
                  <a:off x="4234" y="8225"/>
                  <a:ext cx="0" cy="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4" name="Line 11"/>
                <p:cNvSpPr>
                  <a:spLocks noChangeShapeType="1"/>
                </p:cNvSpPr>
                <p:nvPr/>
              </p:nvSpPr>
              <p:spPr bwMode="auto">
                <a:xfrm>
                  <a:off x="4834" y="8225"/>
                  <a:ext cx="0" cy="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5" name="Line 12"/>
                <p:cNvSpPr>
                  <a:spLocks noChangeShapeType="1"/>
                </p:cNvSpPr>
                <p:nvPr/>
              </p:nvSpPr>
              <p:spPr bwMode="auto">
                <a:xfrm>
                  <a:off x="7754" y="8225"/>
                  <a:ext cx="0" cy="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6" name="Line 13"/>
                <p:cNvSpPr>
                  <a:spLocks noChangeShapeType="1"/>
                </p:cNvSpPr>
                <p:nvPr/>
              </p:nvSpPr>
              <p:spPr bwMode="auto">
                <a:xfrm>
                  <a:off x="7034" y="8225"/>
                  <a:ext cx="0" cy="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7" name="Line 14"/>
                <p:cNvSpPr>
                  <a:spLocks noChangeShapeType="1"/>
                </p:cNvSpPr>
                <p:nvPr/>
              </p:nvSpPr>
              <p:spPr bwMode="auto">
                <a:xfrm>
                  <a:off x="6594" y="8225"/>
                  <a:ext cx="0" cy="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8" name="Line 15"/>
                <p:cNvSpPr>
                  <a:spLocks noChangeShapeType="1"/>
                </p:cNvSpPr>
                <p:nvPr/>
              </p:nvSpPr>
              <p:spPr bwMode="auto">
                <a:xfrm>
                  <a:off x="5434" y="8225"/>
                  <a:ext cx="0" cy="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9" name="Line 16"/>
                <p:cNvSpPr>
                  <a:spLocks noChangeShapeType="1"/>
                </p:cNvSpPr>
                <p:nvPr/>
              </p:nvSpPr>
              <p:spPr bwMode="auto">
                <a:xfrm>
                  <a:off x="6014" y="8225"/>
                  <a:ext cx="0" cy="9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969" name="Text Box 17"/>
              <p:cNvSpPr txBox="1">
                <a:spLocks noChangeArrowheads="1"/>
              </p:cNvSpPr>
              <p:nvPr/>
            </p:nvSpPr>
            <p:spPr bwMode="auto">
              <a:xfrm>
                <a:off x="2234" y="8265"/>
                <a:ext cx="940"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r" eaLnBrk="1" hangingPunct="1"/>
                <a:r>
                  <a:rPr lang="en-US" altLang="zh-CN" sz="1800">
                    <a:latin typeface="宋体" pitchFamily="2" charset="-122"/>
                    <a:ea typeface="宋体" pitchFamily="2" charset="-122"/>
                  </a:rPr>
                  <a:t>state</a:t>
                </a:r>
              </a:p>
              <a:p>
                <a:pPr algn="r" eaLnBrk="1" hangingPunct="1">
                  <a:spcBef>
                    <a:spcPts val="600"/>
                  </a:spcBef>
                </a:pPr>
                <a:r>
                  <a:rPr lang="en-US" altLang="zh-CN" sz="1800">
                    <a:latin typeface="宋体" pitchFamily="2" charset="-122"/>
                    <a:ea typeface="宋体" pitchFamily="2" charset="-122"/>
                  </a:rPr>
                  <a:t>val</a:t>
                </a:r>
              </a:p>
            </p:txBody>
          </p:sp>
        </p:grpSp>
        <p:sp>
          <p:nvSpPr>
            <p:cNvPr id="82960" name="Text Box 18"/>
            <p:cNvSpPr txBox="1">
              <a:spLocks noChangeArrowheads="1"/>
            </p:cNvSpPr>
            <p:nvPr/>
          </p:nvSpPr>
          <p:spPr bwMode="auto">
            <a:xfrm>
              <a:off x="3334" y="9425"/>
              <a:ext cx="560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just" eaLnBrk="1" hangingPunct="1"/>
              <a:r>
                <a:rPr lang="en-US" altLang="zh-CN" sz="1600">
                  <a:latin typeface="宋体" pitchFamily="2" charset="-122"/>
                  <a:ea typeface="宋体" pitchFamily="2" charset="-122"/>
                </a:rPr>
                <a:t>top-2(j-1)  top-2(j-1)+2  top-2(j-2)+2            top</a:t>
              </a:r>
            </a:p>
            <a:p>
              <a:pPr eaLnBrk="1" hangingPunct="1">
                <a:spcBef>
                  <a:spcPts val="600"/>
                </a:spcBef>
              </a:pPr>
              <a:r>
                <a:rPr lang="en-US" altLang="zh-CN" sz="1600">
                  <a:latin typeface="宋体" pitchFamily="2" charset="-122"/>
                  <a:ea typeface="宋体" pitchFamily="2" charset="-122"/>
                </a:rPr>
                <a:t>     top-2(j-1)+1   top-2(j-2)+1         top-1</a:t>
              </a:r>
            </a:p>
          </p:txBody>
        </p:sp>
        <p:sp>
          <p:nvSpPr>
            <p:cNvPr id="82961" name="Line 19"/>
            <p:cNvSpPr>
              <a:spLocks noChangeShapeType="1"/>
            </p:cNvSpPr>
            <p:nvPr/>
          </p:nvSpPr>
          <p:spPr bwMode="auto">
            <a:xfrm flipV="1">
              <a:off x="3974" y="9145"/>
              <a:ext cx="0" cy="3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962" name="Line 20"/>
            <p:cNvSpPr>
              <a:spLocks noChangeShapeType="1"/>
            </p:cNvSpPr>
            <p:nvPr/>
          </p:nvSpPr>
          <p:spPr bwMode="auto">
            <a:xfrm flipV="1">
              <a:off x="5114" y="9145"/>
              <a:ext cx="0" cy="3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963" name="Line 21"/>
            <p:cNvSpPr>
              <a:spLocks noChangeShapeType="1"/>
            </p:cNvSpPr>
            <p:nvPr/>
          </p:nvSpPr>
          <p:spPr bwMode="auto">
            <a:xfrm flipV="1">
              <a:off x="6294" y="9145"/>
              <a:ext cx="0" cy="3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964" name="Line 22"/>
            <p:cNvSpPr>
              <a:spLocks noChangeShapeType="1"/>
            </p:cNvSpPr>
            <p:nvPr/>
          </p:nvSpPr>
          <p:spPr bwMode="auto">
            <a:xfrm flipH="1" flipV="1">
              <a:off x="8094" y="9145"/>
              <a:ext cx="0" cy="4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965" name="Line 23"/>
            <p:cNvSpPr>
              <a:spLocks noChangeShapeType="1"/>
            </p:cNvSpPr>
            <p:nvPr/>
          </p:nvSpPr>
          <p:spPr bwMode="auto">
            <a:xfrm flipV="1">
              <a:off x="4494" y="9145"/>
              <a:ext cx="0" cy="7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966" name="Line 24"/>
            <p:cNvSpPr>
              <a:spLocks noChangeShapeType="1"/>
            </p:cNvSpPr>
            <p:nvPr/>
          </p:nvSpPr>
          <p:spPr bwMode="auto">
            <a:xfrm flipV="1">
              <a:off x="5734" y="9145"/>
              <a:ext cx="0" cy="7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967" name="Line 25"/>
            <p:cNvSpPr>
              <a:spLocks noChangeShapeType="1"/>
            </p:cNvSpPr>
            <p:nvPr/>
          </p:nvSpPr>
          <p:spPr bwMode="auto">
            <a:xfrm flipV="1">
              <a:off x="7354" y="9145"/>
              <a:ext cx="0" cy="7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17466" name="Group 26"/>
          <p:cNvGrpSpPr>
            <a:grpSpLocks/>
          </p:cNvGrpSpPr>
          <p:nvPr/>
        </p:nvGrpSpPr>
        <p:grpSpPr bwMode="auto">
          <a:xfrm>
            <a:off x="7438020" y="4494330"/>
            <a:ext cx="914400" cy="1554163"/>
            <a:chOff x="4752" y="2544"/>
            <a:chExt cx="576" cy="979"/>
          </a:xfrm>
        </p:grpSpPr>
        <p:grpSp>
          <p:nvGrpSpPr>
            <p:cNvPr id="82951" name="Group 27"/>
            <p:cNvGrpSpPr>
              <a:grpSpLocks/>
            </p:cNvGrpSpPr>
            <p:nvPr/>
          </p:nvGrpSpPr>
          <p:grpSpPr bwMode="auto">
            <a:xfrm>
              <a:off x="4752" y="2547"/>
              <a:ext cx="576" cy="502"/>
              <a:chOff x="4752" y="2581"/>
              <a:chExt cx="576" cy="502"/>
            </a:xfrm>
          </p:grpSpPr>
          <p:sp>
            <p:nvSpPr>
              <p:cNvPr id="82957" name="Text Box 28"/>
              <p:cNvSpPr txBox="1">
                <a:spLocks noChangeArrowheads="1"/>
              </p:cNvSpPr>
              <p:nvPr/>
            </p:nvSpPr>
            <p:spPr bwMode="auto">
              <a:xfrm>
                <a:off x="4752" y="2581"/>
                <a:ext cx="57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en-US" sz="1800">
                    <a:solidFill>
                      <a:srgbClr val="0000FF"/>
                    </a:solidFill>
                    <a:latin typeface="宋体" pitchFamily="2" charset="-122"/>
                    <a:ea typeface="宋体" pitchFamily="2" charset="-122"/>
                  </a:rPr>
                  <a:t> </a:t>
                </a:r>
                <a:r>
                  <a:rPr lang="en-US" altLang="zh-CN" sz="1800">
                    <a:solidFill>
                      <a:srgbClr val="0000FF"/>
                    </a:solidFill>
                    <a:latin typeface="宋体" pitchFamily="2" charset="-122"/>
                    <a:ea typeface="宋体" pitchFamily="2" charset="-122"/>
                  </a:rPr>
                  <a:t>M</a:t>
                </a:r>
                <a:r>
                  <a:rPr lang="en-US" altLang="zh-CN" sz="1800" baseline="-25000">
                    <a:solidFill>
                      <a:srgbClr val="0000FF"/>
                    </a:solidFill>
                    <a:latin typeface="宋体" pitchFamily="2" charset="-122"/>
                    <a:ea typeface="宋体" pitchFamily="2" charset="-122"/>
                  </a:rPr>
                  <a:t>j</a:t>
                </a:r>
                <a:endParaRPr lang="en-US" altLang="zh-CN" sz="1800">
                  <a:solidFill>
                    <a:srgbClr val="0000FF"/>
                  </a:solidFill>
                  <a:latin typeface="宋体" pitchFamily="2" charset="-122"/>
                  <a:ea typeface="宋体" pitchFamily="2" charset="-122"/>
                </a:endParaRPr>
              </a:p>
            </p:txBody>
          </p:sp>
          <p:sp>
            <p:nvSpPr>
              <p:cNvPr id="82958" name="Text Box 29"/>
              <p:cNvSpPr txBox="1">
                <a:spLocks noChangeArrowheads="1"/>
              </p:cNvSpPr>
              <p:nvPr/>
            </p:nvSpPr>
            <p:spPr bwMode="auto">
              <a:xfrm>
                <a:off x="4758" y="2835"/>
                <a:ext cx="5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en-US" sz="1800">
                    <a:solidFill>
                      <a:srgbClr val="0000FF"/>
                    </a:solidFill>
                    <a:latin typeface="宋体" pitchFamily="2" charset="-122"/>
                    <a:ea typeface="宋体" pitchFamily="2" charset="-122"/>
                  </a:rPr>
                  <a:t> </a:t>
                </a:r>
                <a:r>
                  <a:rPr lang="en-US" altLang="zh-CN" sz="1800">
                    <a:solidFill>
                      <a:srgbClr val="0000FF"/>
                    </a:solidFill>
                    <a:latin typeface="宋体" pitchFamily="2" charset="-122"/>
                    <a:ea typeface="宋体" pitchFamily="2" charset="-122"/>
                  </a:rPr>
                  <a:t>M</a:t>
                </a:r>
                <a:r>
                  <a:rPr lang="en-US" altLang="zh-CN" sz="1800" baseline="-25000">
                    <a:solidFill>
                      <a:srgbClr val="0000FF"/>
                    </a:solidFill>
                    <a:latin typeface="宋体" pitchFamily="2" charset="-122"/>
                    <a:ea typeface="宋体" pitchFamily="2" charset="-122"/>
                  </a:rPr>
                  <a:t>j</a:t>
                </a:r>
                <a:r>
                  <a:rPr lang="en-US" altLang="zh-CN" sz="1800">
                    <a:solidFill>
                      <a:srgbClr val="0000FF"/>
                    </a:solidFill>
                    <a:latin typeface="宋体" pitchFamily="2" charset="-122"/>
                    <a:ea typeface="宋体" pitchFamily="2" charset="-122"/>
                  </a:rPr>
                  <a:t>.s</a:t>
                </a:r>
              </a:p>
            </p:txBody>
          </p:sp>
        </p:grpSp>
        <p:sp>
          <p:nvSpPr>
            <p:cNvPr id="82952" name="Rectangle 30"/>
            <p:cNvSpPr>
              <a:spLocks noChangeArrowheads="1"/>
            </p:cNvSpPr>
            <p:nvPr/>
          </p:nvSpPr>
          <p:spPr bwMode="auto">
            <a:xfrm>
              <a:off x="4752" y="2544"/>
              <a:ext cx="528"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Times New Roman" pitchFamily="18" charset="0"/>
                <a:ea typeface="宋体" pitchFamily="2" charset="-122"/>
              </a:endParaRPr>
            </a:p>
          </p:txBody>
        </p:sp>
        <p:cxnSp>
          <p:nvCxnSpPr>
            <p:cNvPr id="82953" name="AutoShape 31"/>
            <p:cNvCxnSpPr>
              <a:cxnSpLocks noChangeShapeType="1"/>
              <a:stCxn id="82952" idx="1"/>
              <a:endCxn id="82952" idx="3"/>
            </p:cNvCxnSpPr>
            <p:nvPr/>
          </p:nvCxnSpPr>
          <p:spPr bwMode="auto">
            <a:xfrm>
              <a:off x="4752" y="2808"/>
              <a:ext cx="52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2954" name="Group 32"/>
            <p:cNvGrpSpPr>
              <a:grpSpLocks/>
            </p:cNvGrpSpPr>
            <p:nvPr/>
          </p:nvGrpSpPr>
          <p:grpSpPr bwMode="auto">
            <a:xfrm>
              <a:off x="4848" y="3072"/>
              <a:ext cx="396" cy="451"/>
              <a:chOff x="4650" y="3552"/>
              <a:chExt cx="396" cy="451"/>
            </a:xfrm>
          </p:grpSpPr>
          <p:sp>
            <p:nvSpPr>
              <p:cNvPr id="82955" name="Text Box 33"/>
              <p:cNvSpPr txBox="1">
                <a:spLocks noChangeArrowheads="1"/>
              </p:cNvSpPr>
              <p:nvPr/>
            </p:nvSpPr>
            <p:spPr bwMode="auto">
              <a:xfrm>
                <a:off x="4650" y="3772"/>
                <a:ext cx="3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1800">
                    <a:solidFill>
                      <a:srgbClr val="0000FF"/>
                    </a:solidFill>
                    <a:latin typeface="Times New Roman" pitchFamily="18" charset="0"/>
                    <a:ea typeface="宋体" pitchFamily="2" charset="-122"/>
                  </a:rPr>
                  <a:t>ntop</a:t>
                </a:r>
              </a:p>
            </p:txBody>
          </p:sp>
          <p:sp>
            <p:nvSpPr>
              <p:cNvPr id="82956" name="Line 34"/>
              <p:cNvSpPr>
                <a:spLocks noChangeShapeType="1"/>
              </p:cNvSpPr>
              <p:nvPr/>
            </p:nvSpPr>
            <p:spPr bwMode="auto">
              <a:xfrm flipV="1">
                <a:off x="4800" y="3552"/>
                <a:ext cx="0" cy="24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7" name="Rectangle 2"/>
          <p:cNvSpPr>
            <a:spLocks noGrp="1" noChangeArrowheads="1"/>
          </p:cNvSpPr>
          <p:nvPr>
            <p:ph type="title"/>
          </p:nvPr>
        </p:nvSpPr>
        <p:spPr>
          <a:xfrm>
            <a:off x="0" y="152400"/>
            <a:ext cx="9144000" cy="756320"/>
          </a:xfrm>
        </p:spPr>
        <p:txBody>
          <a:bodyPr/>
          <a:lstStyle/>
          <a:p>
            <a:pPr eaLnBrk="1" hangingPunct="1"/>
            <a:r>
              <a:rPr lang="zh-CN" altLang="en-US" sz="3200" dirty="0" smtClean="0">
                <a:latin typeface="Verdana" pitchFamily="34" charset="0"/>
              </a:rPr>
              <a:t>算法</a:t>
            </a:r>
            <a:r>
              <a:rPr lang="en-US" altLang="zh-CN" sz="3200" dirty="0" smtClean="0">
                <a:latin typeface="Verdana" pitchFamily="34" charset="0"/>
              </a:rPr>
              <a:t>5.3</a:t>
            </a:r>
            <a:r>
              <a:rPr lang="zh-CN" altLang="en-US" sz="3200" dirty="0" smtClean="0">
                <a:latin typeface="Verdana" pitchFamily="34" charset="0"/>
              </a:rPr>
              <a:t>：</a:t>
            </a:r>
            <a:r>
              <a:rPr lang="en-US" altLang="zh-CN" sz="3200" dirty="0" smtClean="0">
                <a:latin typeface="Verdana" pitchFamily="34" charset="0"/>
              </a:rPr>
              <a:t>L</a:t>
            </a:r>
            <a:r>
              <a:rPr lang="zh-CN" altLang="en-US" sz="3200" dirty="0" smtClean="0">
                <a:latin typeface="Verdana" pitchFamily="34" charset="0"/>
              </a:rPr>
              <a:t>属性定义的自底向上分析和翻译（续）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wipe(up)">
                                      <p:cBhvr>
                                        <p:cTn id="7" dur="500"/>
                                        <p:tgtEl>
                                          <p:spTgt spid="317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7443">
                                            <p:txEl>
                                              <p:pRg st="2" end="2"/>
                                            </p:txEl>
                                          </p:spTgt>
                                        </p:tgtEl>
                                        <p:attrNameLst>
                                          <p:attrName>style.visibility</p:attrName>
                                        </p:attrNameLst>
                                      </p:cBhvr>
                                      <p:to>
                                        <p:strVal val="visible"/>
                                      </p:to>
                                    </p:set>
                                    <p:animEffect transition="in" filter="wipe(up)">
                                      <p:cBhvr>
                                        <p:cTn id="12" dur="500"/>
                                        <p:tgtEl>
                                          <p:spTgt spid="317443">
                                            <p:txEl>
                                              <p:pRg st="2" end="2"/>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17443">
                                            <p:txEl>
                                              <p:pRg st="3" end="3"/>
                                            </p:txEl>
                                          </p:spTgt>
                                        </p:tgtEl>
                                        <p:attrNameLst>
                                          <p:attrName>style.visibility</p:attrName>
                                        </p:attrNameLst>
                                      </p:cBhvr>
                                      <p:to>
                                        <p:strVal val="visible"/>
                                      </p:to>
                                    </p:set>
                                    <p:animEffect transition="in" filter="wipe(up)">
                                      <p:cBhvr>
                                        <p:cTn id="16" dur="500"/>
                                        <p:tgtEl>
                                          <p:spTgt spid="317443">
                                            <p:txEl>
                                              <p:pRg st="3" end="3"/>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17443">
                                            <p:txEl>
                                              <p:pRg st="4" end="4"/>
                                            </p:txEl>
                                          </p:spTgt>
                                        </p:tgtEl>
                                        <p:attrNameLst>
                                          <p:attrName>style.visibility</p:attrName>
                                        </p:attrNameLst>
                                      </p:cBhvr>
                                      <p:to>
                                        <p:strVal val="visible"/>
                                      </p:to>
                                    </p:set>
                                    <p:animEffect transition="in" filter="wipe(up)">
                                      <p:cBhvr>
                                        <p:cTn id="20" dur="500"/>
                                        <p:tgtEl>
                                          <p:spTgt spid="317443">
                                            <p:txEl>
                                              <p:pRg st="4" end="4"/>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17443">
                                            <p:txEl>
                                              <p:pRg st="5" end="5"/>
                                            </p:txEl>
                                          </p:spTgt>
                                        </p:tgtEl>
                                        <p:attrNameLst>
                                          <p:attrName>style.visibility</p:attrName>
                                        </p:attrNameLst>
                                      </p:cBhvr>
                                      <p:to>
                                        <p:strVal val="visible"/>
                                      </p:to>
                                    </p:set>
                                    <p:animEffect transition="in" filter="wipe(up)">
                                      <p:cBhvr>
                                        <p:cTn id="24" dur="500"/>
                                        <p:tgtEl>
                                          <p:spTgt spid="317443">
                                            <p:txEl>
                                              <p:pRg st="5" end="5"/>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17443">
                                            <p:txEl>
                                              <p:pRg st="6" end="6"/>
                                            </p:txEl>
                                          </p:spTgt>
                                        </p:tgtEl>
                                        <p:attrNameLst>
                                          <p:attrName>style.visibility</p:attrName>
                                        </p:attrNameLst>
                                      </p:cBhvr>
                                      <p:to>
                                        <p:strVal val="visible"/>
                                      </p:to>
                                    </p:set>
                                    <p:animEffect transition="in" filter="wipe(up)">
                                      <p:cBhvr>
                                        <p:cTn id="28" dur="500"/>
                                        <p:tgtEl>
                                          <p:spTgt spid="31744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17444"/>
                                        </p:tgtEl>
                                        <p:attrNameLst>
                                          <p:attrName>style.visibility</p:attrName>
                                        </p:attrNameLst>
                                      </p:cBhvr>
                                      <p:to>
                                        <p:strVal val="visible"/>
                                      </p:to>
                                    </p:set>
                                    <p:animEffect transition="in" filter="wipe(left)">
                                      <p:cBhvr>
                                        <p:cTn id="33" dur="500"/>
                                        <p:tgtEl>
                                          <p:spTgt spid="31744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17466"/>
                                        </p:tgtEl>
                                        <p:attrNameLst>
                                          <p:attrName>style.visibility</p:attrName>
                                        </p:attrNameLst>
                                      </p:cBhvr>
                                      <p:to>
                                        <p:strVal val="visible"/>
                                      </p:to>
                                    </p:set>
                                    <p:animEffect transition="in" filter="wipe(left)">
                                      <p:cBhvr>
                                        <p:cTn id="38" dur="500"/>
                                        <p:tgtEl>
                                          <p:spTgt spid="317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uiExpand="1" build="p" bldLvl="2"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5C84CD3-E512-4391-B60C-D97AAD6B2D12}" type="slidenum">
              <a:rPr lang="en-US" altLang="zh-CN" sz="1400" b="0" smtClean="0">
                <a:latin typeface="Times New Roman" pitchFamily="18" charset="0"/>
              </a:rPr>
              <a:pPr eaLnBrk="1" hangingPunct="1"/>
              <a:t>88</a:t>
            </a:fld>
            <a:endParaRPr lang="en-US" altLang="zh-CN" sz="1400" b="0" smtClean="0">
              <a:latin typeface="Times New Roman" pitchFamily="18" charset="0"/>
            </a:endParaRPr>
          </a:p>
        </p:txBody>
      </p:sp>
      <p:grpSp>
        <p:nvGrpSpPr>
          <p:cNvPr id="318466" name="Group 2"/>
          <p:cNvGrpSpPr>
            <a:grpSpLocks/>
          </p:cNvGrpSpPr>
          <p:nvPr/>
        </p:nvGrpSpPr>
        <p:grpSpPr bwMode="auto">
          <a:xfrm>
            <a:off x="2209800" y="3254170"/>
            <a:ext cx="5943600" cy="838200"/>
            <a:chOff x="1392" y="2064"/>
            <a:chExt cx="3744" cy="528"/>
          </a:xfrm>
        </p:grpSpPr>
        <p:grpSp>
          <p:nvGrpSpPr>
            <p:cNvPr id="84012" name="Group 3"/>
            <p:cNvGrpSpPr>
              <a:grpSpLocks/>
            </p:cNvGrpSpPr>
            <p:nvPr/>
          </p:nvGrpSpPr>
          <p:grpSpPr bwMode="auto">
            <a:xfrm>
              <a:off x="2208" y="2064"/>
              <a:ext cx="2928" cy="528"/>
              <a:chOff x="2208" y="2064"/>
              <a:chExt cx="2928" cy="528"/>
            </a:xfrm>
          </p:grpSpPr>
          <p:sp>
            <p:nvSpPr>
              <p:cNvPr id="84014" name="Rectangle 4"/>
              <p:cNvSpPr>
                <a:spLocks noChangeArrowheads="1"/>
              </p:cNvSpPr>
              <p:nvPr/>
            </p:nvSpPr>
            <p:spPr bwMode="auto">
              <a:xfrm>
                <a:off x="2208" y="2064"/>
                <a:ext cx="480" cy="52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5" name="Rectangle 5"/>
              <p:cNvSpPr>
                <a:spLocks noChangeArrowheads="1"/>
              </p:cNvSpPr>
              <p:nvPr/>
            </p:nvSpPr>
            <p:spPr bwMode="auto">
              <a:xfrm>
                <a:off x="3216" y="2064"/>
                <a:ext cx="528" cy="52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6" name="Rectangle 6"/>
              <p:cNvSpPr>
                <a:spLocks noChangeArrowheads="1"/>
              </p:cNvSpPr>
              <p:nvPr/>
            </p:nvSpPr>
            <p:spPr bwMode="auto">
              <a:xfrm>
                <a:off x="4608" y="2064"/>
                <a:ext cx="528" cy="52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13" name="Rectangle 7"/>
            <p:cNvSpPr>
              <a:spLocks noChangeArrowheads="1"/>
            </p:cNvSpPr>
            <p:nvPr/>
          </p:nvSpPr>
          <p:spPr bwMode="auto">
            <a:xfrm>
              <a:off x="1392" y="2064"/>
              <a:ext cx="336" cy="52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473" name="Rectangle 9"/>
          <p:cNvSpPr>
            <a:spLocks noGrp="1" noChangeArrowheads="1"/>
          </p:cNvSpPr>
          <p:nvPr>
            <p:ph type="body" idx="1"/>
          </p:nvPr>
        </p:nvSpPr>
        <p:spPr>
          <a:xfrm>
            <a:off x="609600" y="990600"/>
            <a:ext cx="8335963" cy="2168370"/>
          </a:xfrm>
        </p:spPr>
        <p:txBody>
          <a:bodyPr/>
          <a:lstStyle/>
          <a:p>
            <a:pPr marL="0" indent="0" eaLnBrk="1" hangingPunct="1">
              <a:lnSpc>
                <a:spcPct val="110000"/>
              </a:lnSpc>
              <a:spcBef>
                <a:spcPts val="0"/>
              </a:spcBef>
              <a:buNone/>
            </a:pPr>
            <a:r>
              <a:rPr lang="zh-CN" altLang="en-US" sz="2400" dirty="0">
                <a:solidFill>
                  <a:srgbClr val="0000FF"/>
                </a:solidFill>
                <a:latin typeface="宋体" pitchFamily="2" charset="-122"/>
              </a:rPr>
              <a:t>第二种情况</a:t>
            </a:r>
            <a:r>
              <a:rPr lang="zh-CN" altLang="en-US" sz="2400" dirty="0">
                <a:latin typeface="宋体" pitchFamily="2" charset="-122"/>
              </a:rPr>
              <a:t>：</a:t>
            </a:r>
            <a:r>
              <a:rPr lang="zh-CN" altLang="en-US" sz="2400" dirty="0" smtClean="0">
                <a:latin typeface="宋体" pitchFamily="2" charset="-122"/>
              </a:rPr>
              <a:t>用 </a:t>
            </a:r>
            <a:r>
              <a:rPr lang="en-US" altLang="zh-CN" sz="2400" dirty="0" smtClean="0">
                <a:latin typeface="宋体" pitchFamily="2" charset="-122"/>
              </a:rPr>
              <a:t>A</a:t>
            </a:r>
            <a:r>
              <a:rPr lang="en-US" altLang="zh-CN" sz="2400" dirty="0">
                <a:latin typeface="宋体" pitchFamily="2" charset="-122"/>
                <a:sym typeface="Symbol" pitchFamily="18" charset="2"/>
              </a:rPr>
              <a:t></a:t>
            </a:r>
            <a:r>
              <a:rPr lang="en-US" altLang="zh-CN" sz="2400" dirty="0" smtClean="0">
                <a:latin typeface="宋体" pitchFamily="2" charset="-122"/>
              </a:rPr>
              <a:t>M</a:t>
            </a:r>
            <a:r>
              <a:rPr lang="en-US" altLang="zh-CN" sz="2400" baseline="-25000" dirty="0" smtClean="0">
                <a:latin typeface="宋体" pitchFamily="2" charset="-122"/>
              </a:rPr>
              <a:t>1</a:t>
            </a:r>
            <a:r>
              <a:rPr lang="en-US" altLang="zh-CN" sz="2400" dirty="0" smtClean="0">
                <a:latin typeface="宋体" pitchFamily="2" charset="-122"/>
              </a:rPr>
              <a:t>X</a:t>
            </a:r>
            <a:r>
              <a:rPr lang="en-US" altLang="zh-CN" sz="2400" baseline="-25000" dirty="0" smtClean="0">
                <a:latin typeface="宋体" pitchFamily="2" charset="-122"/>
              </a:rPr>
              <a:t>1</a:t>
            </a:r>
            <a:r>
              <a:rPr lang="en-US" altLang="zh-CN" sz="2400" dirty="0" smtClean="0">
                <a:latin typeface="宋体" pitchFamily="2" charset="-122"/>
              </a:rPr>
              <a:t>M</a:t>
            </a:r>
            <a:r>
              <a:rPr lang="en-US" altLang="zh-CN" sz="2400" baseline="-25000" dirty="0" smtClean="0">
                <a:latin typeface="宋体" pitchFamily="2" charset="-122"/>
              </a:rPr>
              <a:t>2</a:t>
            </a:r>
            <a:r>
              <a:rPr lang="en-US" altLang="zh-CN" sz="2400" dirty="0" smtClean="0">
                <a:latin typeface="宋体" pitchFamily="2" charset="-122"/>
              </a:rPr>
              <a:t>X</a:t>
            </a:r>
            <a:r>
              <a:rPr lang="en-US" altLang="zh-CN" sz="2400" baseline="-25000" dirty="0" smtClean="0">
                <a:latin typeface="宋体" pitchFamily="2" charset="-122"/>
              </a:rPr>
              <a:t>2</a:t>
            </a:r>
            <a:r>
              <a:rPr lang="en-US" altLang="zh-CN" sz="2400" dirty="0" smtClean="0">
                <a:latin typeface="宋体" pitchFamily="2" charset="-122"/>
              </a:rPr>
              <a:t>…</a:t>
            </a:r>
            <a:r>
              <a:rPr lang="en-US" altLang="zh-CN" sz="2400" dirty="0" err="1" smtClean="0">
                <a:latin typeface="宋体" pitchFamily="2" charset="-122"/>
              </a:rPr>
              <a:t>M</a:t>
            </a:r>
            <a:r>
              <a:rPr lang="en-US" altLang="zh-CN" sz="2400" baseline="-25000" dirty="0" err="1" smtClean="0">
                <a:latin typeface="宋体" pitchFamily="2" charset="-122"/>
              </a:rPr>
              <a:t>n</a:t>
            </a:r>
            <a:r>
              <a:rPr lang="en-US" altLang="zh-CN" sz="2400" dirty="0" err="1" smtClean="0">
                <a:latin typeface="宋体" pitchFamily="2" charset="-122"/>
              </a:rPr>
              <a:t>X</a:t>
            </a:r>
            <a:r>
              <a:rPr lang="en-US" altLang="zh-CN" sz="2400" baseline="-25000" dirty="0" err="1" smtClean="0">
                <a:latin typeface="宋体" pitchFamily="2" charset="-122"/>
              </a:rPr>
              <a:t>n</a:t>
            </a:r>
            <a:r>
              <a:rPr lang="en-US" altLang="zh-CN" sz="2400" baseline="-25000" dirty="0" smtClean="0">
                <a:latin typeface="宋体" pitchFamily="2" charset="-122"/>
              </a:rPr>
              <a:t> </a:t>
            </a:r>
            <a:r>
              <a:rPr lang="zh-CN" altLang="en-US" sz="2400" dirty="0" smtClean="0">
                <a:latin typeface="宋体" pitchFamily="2" charset="-122"/>
              </a:rPr>
              <a:t>进行归约</a:t>
            </a:r>
            <a:endParaRPr lang="en-US" altLang="zh-CN" sz="2400" dirty="0" smtClean="0">
              <a:latin typeface="宋体" pitchFamily="2" charset="-122"/>
            </a:endParaRPr>
          </a:p>
          <a:p>
            <a:pPr eaLnBrk="1" hangingPunct="1">
              <a:lnSpc>
                <a:spcPct val="110000"/>
              </a:lnSpc>
              <a:spcBef>
                <a:spcPts val="0"/>
              </a:spcBef>
            </a:pPr>
            <a:r>
              <a:rPr lang="zh-CN" altLang="en-US" sz="2400" dirty="0" smtClean="0"/>
              <a:t>已知：</a:t>
            </a:r>
          </a:p>
          <a:p>
            <a:pPr marL="819150" lvl="1" eaLnBrk="1" hangingPunct="1">
              <a:lnSpc>
                <a:spcPct val="110000"/>
              </a:lnSpc>
              <a:spcBef>
                <a:spcPts val="0"/>
              </a:spcBef>
            </a:pPr>
            <a:r>
              <a:rPr lang="en-US" altLang="zh-CN" dirty="0" err="1" smtClean="0">
                <a:latin typeface="宋体" pitchFamily="2" charset="-122"/>
              </a:rPr>
              <a:t>A.i</a:t>
            </a:r>
            <a:r>
              <a:rPr lang="zh-CN" altLang="en-US" dirty="0" smtClean="0">
                <a:latin typeface="宋体" pitchFamily="2" charset="-122"/>
              </a:rPr>
              <a:t>的值、及其位置</a:t>
            </a:r>
            <a:r>
              <a:rPr lang="en-US" altLang="zh-CN" dirty="0" smtClean="0">
                <a:latin typeface="宋体" pitchFamily="2" charset="-122"/>
              </a:rPr>
              <a:t>,</a:t>
            </a:r>
            <a:r>
              <a:rPr lang="zh-CN" altLang="en-US" dirty="0" smtClean="0">
                <a:latin typeface="宋体" pitchFamily="2" charset="-122"/>
              </a:rPr>
              <a:t>在可归约串的下面</a:t>
            </a:r>
          </a:p>
          <a:p>
            <a:pPr marL="819150" lvl="1" eaLnBrk="1" hangingPunct="1">
              <a:lnSpc>
                <a:spcPct val="110000"/>
              </a:lnSpc>
              <a:spcBef>
                <a:spcPts val="0"/>
              </a:spcBef>
            </a:pPr>
            <a:r>
              <a:rPr lang="zh-CN" altLang="en-US" dirty="0" smtClean="0">
                <a:latin typeface="宋体" pitchFamily="2" charset="-122"/>
              </a:rPr>
              <a:t>计算 </a:t>
            </a:r>
            <a:r>
              <a:rPr lang="en-US" altLang="zh-CN" dirty="0" smtClean="0">
                <a:latin typeface="宋体" pitchFamily="2" charset="-122"/>
              </a:rPr>
              <a:t>A.s </a:t>
            </a:r>
            <a:r>
              <a:rPr lang="zh-CN" altLang="en-US" dirty="0" smtClean="0">
                <a:latin typeface="宋体" pitchFamily="2" charset="-122"/>
              </a:rPr>
              <a:t>所需要的属性值均已在栈中已知的位置</a:t>
            </a:r>
          </a:p>
          <a:p>
            <a:pPr marL="819150" lvl="1" eaLnBrk="1" hangingPunct="1">
              <a:lnSpc>
                <a:spcPct val="110000"/>
              </a:lnSpc>
              <a:spcBef>
                <a:spcPts val="0"/>
              </a:spcBef>
              <a:buFontTx/>
              <a:buNone/>
            </a:pPr>
            <a:r>
              <a:rPr lang="zh-CN" altLang="en-US" dirty="0" smtClean="0">
                <a:latin typeface="宋体" pitchFamily="2" charset="-122"/>
              </a:rPr>
              <a:t>	在各有关 </a:t>
            </a:r>
            <a:r>
              <a:rPr lang="en-US" altLang="zh-CN" dirty="0" err="1" smtClean="0">
                <a:latin typeface="宋体" pitchFamily="2" charset="-122"/>
              </a:rPr>
              <a:t>X</a:t>
            </a:r>
            <a:r>
              <a:rPr lang="en-US" altLang="zh-CN" baseline="-25000" dirty="0" err="1" smtClean="0">
                <a:latin typeface="宋体" pitchFamily="2" charset="-122"/>
              </a:rPr>
              <a:t>j</a:t>
            </a:r>
            <a:r>
              <a:rPr lang="en-US" altLang="zh-CN" baseline="-25000" dirty="0" smtClean="0">
                <a:latin typeface="宋体" pitchFamily="2" charset="-122"/>
              </a:rPr>
              <a:t> </a:t>
            </a:r>
            <a:r>
              <a:rPr lang="zh-CN" altLang="en-US" dirty="0" smtClean="0">
                <a:latin typeface="宋体" pitchFamily="2" charset="-122"/>
              </a:rPr>
              <a:t>的位置上</a:t>
            </a:r>
          </a:p>
        </p:txBody>
      </p:sp>
      <p:grpSp>
        <p:nvGrpSpPr>
          <p:cNvPr id="318474" name="Group 10"/>
          <p:cNvGrpSpPr>
            <a:grpSpLocks/>
          </p:cNvGrpSpPr>
          <p:nvPr/>
        </p:nvGrpSpPr>
        <p:grpSpPr bwMode="auto">
          <a:xfrm>
            <a:off x="862013" y="3254170"/>
            <a:ext cx="7331075" cy="842963"/>
            <a:chOff x="351" y="2016"/>
            <a:chExt cx="4618" cy="531"/>
          </a:xfrm>
        </p:grpSpPr>
        <p:sp>
          <p:nvSpPr>
            <p:cNvPr id="84001" name="Text Box 11"/>
            <p:cNvSpPr txBox="1">
              <a:spLocks noChangeArrowheads="1"/>
            </p:cNvSpPr>
            <p:nvPr/>
          </p:nvSpPr>
          <p:spPr bwMode="auto">
            <a:xfrm>
              <a:off x="351" y="2026"/>
              <a:ext cx="5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r" eaLnBrk="1" hangingPunct="1"/>
              <a:r>
                <a:rPr lang="en-US" altLang="zh-CN">
                  <a:latin typeface="Times New Roman" pitchFamily="18" charset="0"/>
                  <a:ea typeface="宋体" pitchFamily="2" charset="-122"/>
                </a:rPr>
                <a:t>state</a:t>
              </a:r>
            </a:p>
            <a:p>
              <a:pPr algn="r" eaLnBrk="1" hangingPunct="1"/>
              <a:r>
                <a:rPr lang="en-US" altLang="zh-CN">
                  <a:latin typeface="Times New Roman" pitchFamily="18" charset="0"/>
                  <a:ea typeface="宋体" pitchFamily="2" charset="-122"/>
                </a:rPr>
                <a:t>val</a:t>
              </a:r>
            </a:p>
          </p:txBody>
        </p:sp>
        <p:sp>
          <p:nvSpPr>
            <p:cNvPr id="84002" name="Text Box 12"/>
            <p:cNvSpPr txBox="1">
              <a:spLocks noChangeArrowheads="1"/>
            </p:cNvSpPr>
            <p:nvPr/>
          </p:nvSpPr>
          <p:spPr bwMode="auto">
            <a:xfrm>
              <a:off x="877" y="2023"/>
              <a:ext cx="4092"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en-US" dirty="0">
                  <a:latin typeface="宋体" pitchFamily="2" charset="-122"/>
                  <a:ea typeface="宋体" pitchFamily="2" charset="-122"/>
                </a:rPr>
                <a:t>…</a:t>
              </a:r>
              <a:r>
                <a:rPr lang="en-US" altLang="en-US" dirty="0">
                  <a:latin typeface="Times New Roman" pitchFamily="18" charset="0"/>
                  <a:ea typeface="宋体" pitchFamily="2" charset="-122"/>
                </a:rPr>
                <a:t> </a:t>
              </a:r>
              <a:r>
                <a:rPr lang="en-US" altLang="en-US" dirty="0" smtClean="0">
                  <a:latin typeface="Times New Roman" pitchFamily="18" charset="0"/>
                  <a:ea typeface="宋体" pitchFamily="2" charset="-122"/>
                </a:rPr>
                <a:t> </a:t>
              </a:r>
              <a:r>
                <a:rPr lang="en-US" altLang="zh-CN" dirty="0" smtClean="0">
                  <a:latin typeface="Times New Roman" pitchFamily="18" charset="0"/>
                  <a:ea typeface="宋体" pitchFamily="2" charset="-122"/>
                </a:rPr>
                <a:t>M</a:t>
              </a:r>
              <a:r>
                <a:rPr lang="en-US" altLang="zh-CN" baseline="-25000" dirty="0" smtClean="0">
                  <a:latin typeface="Times New Roman" pitchFamily="18" charset="0"/>
                  <a:ea typeface="宋体" pitchFamily="2" charset="-122"/>
                </a:rPr>
                <a:t>A</a:t>
              </a:r>
              <a:r>
                <a:rPr lang="en-US" altLang="en-US" dirty="0" smtClean="0">
                  <a:latin typeface="Times New Roman" pitchFamily="18" charset="0"/>
                  <a:ea typeface="宋体" pitchFamily="2" charset="-122"/>
                </a:rPr>
                <a:t>    </a:t>
              </a:r>
              <a:r>
                <a:rPr lang="en-US" altLang="zh-CN" dirty="0">
                  <a:latin typeface="Times New Roman" pitchFamily="18" charset="0"/>
                  <a:ea typeface="宋体" pitchFamily="2" charset="-122"/>
                </a:rPr>
                <a:t>M</a:t>
              </a:r>
              <a:r>
                <a:rPr lang="en-US" altLang="zh-CN" baseline="-25000" dirty="0">
                  <a:latin typeface="Times New Roman" pitchFamily="18" charset="0"/>
                  <a:ea typeface="宋体" pitchFamily="2" charset="-122"/>
                </a:rPr>
                <a:t>1</a:t>
              </a:r>
              <a:r>
                <a:rPr lang="en-US" altLang="zh-CN" dirty="0">
                  <a:latin typeface="Times New Roman" pitchFamily="18" charset="0"/>
                  <a:ea typeface="宋体" pitchFamily="2" charset="-122"/>
                </a:rPr>
                <a:t>     X</a:t>
              </a:r>
              <a:r>
                <a:rPr lang="en-US" altLang="zh-CN" baseline="-25000" dirty="0">
                  <a:latin typeface="Times New Roman" pitchFamily="18" charset="0"/>
                  <a:ea typeface="宋体" pitchFamily="2" charset="-122"/>
                </a:rPr>
                <a:t>1</a:t>
              </a:r>
              <a:r>
                <a:rPr lang="en-US" altLang="zh-CN" dirty="0">
                  <a:latin typeface="Times New Roman" pitchFamily="18" charset="0"/>
                  <a:ea typeface="宋体" pitchFamily="2" charset="-122"/>
                </a:rPr>
                <a:t>      M</a:t>
              </a:r>
              <a:r>
                <a:rPr lang="en-US" altLang="zh-CN" baseline="-25000" dirty="0">
                  <a:latin typeface="Times New Roman" pitchFamily="18" charset="0"/>
                  <a:ea typeface="宋体" pitchFamily="2" charset="-122"/>
                </a:rPr>
                <a:t>2</a:t>
              </a:r>
              <a:r>
                <a:rPr lang="en-US" altLang="zh-CN" dirty="0">
                  <a:latin typeface="Times New Roman" pitchFamily="18" charset="0"/>
                  <a:ea typeface="宋体" pitchFamily="2" charset="-122"/>
                </a:rPr>
                <a:t>      X</a:t>
              </a:r>
              <a:r>
                <a:rPr lang="en-US" altLang="zh-CN" baseline="-25000" dirty="0">
                  <a:latin typeface="Times New Roman" pitchFamily="18" charset="0"/>
                  <a:ea typeface="宋体" pitchFamily="2" charset="-122"/>
                </a:rPr>
                <a:t>2</a:t>
              </a:r>
              <a:r>
                <a:rPr lang="en-US" altLang="zh-CN" dirty="0">
                  <a:latin typeface="Times New Roman" pitchFamily="18" charset="0"/>
                  <a:ea typeface="宋体" pitchFamily="2" charset="-122"/>
                </a:rPr>
                <a:t>      </a:t>
              </a:r>
              <a:r>
                <a:rPr lang="en-US" altLang="zh-CN" dirty="0">
                  <a:latin typeface="宋体" pitchFamily="2" charset="-122"/>
                  <a:ea typeface="宋体" pitchFamily="2" charset="-122"/>
                </a:rPr>
                <a:t>…</a:t>
              </a:r>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M</a:t>
              </a:r>
              <a:r>
                <a:rPr lang="en-US" altLang="zh-CN" baseline="-25000" dirty="0" err="1">
                  <a:latin typeface="Times New Roman" pitchFamily="18" charset="0"/>
                  <a:ea typeface="宋体" pitchFamily="2" charset="-122"/>
                </a:rPr>
                <a:t>n</a:t>
              </a:r>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X</a:t>
              </a:r>
              <a:r>
                <a:rPr lang="en-US" altLang="zh-CN" baseline="-25000" dirty="0" err="1">
                  <a:latin typeface="Times New Roman" pitchFamily="18" charset="0"/>
                  <a:ea typeface="宋体" pitchFamily="2" charset="-122"/>
                </a:rPr>
                <a:t>n</a:t>
              </a:r>
              <a:endParaRPr lang="en-US" altLang="zh-CN" dirty="0">
                <a:latin typeface="Times New Roman" pitchFamily="18" charset="0"/>
                <a:ea typeface="宋体" pitchFamily="2" charset="-122"/>
              </a:endParaRPr>
            </a:p>
            <a:p>
              <a:pPr eaLnBrk="1" hangingPunct="1"/>
              <a:r>
                <a:rPr lang="en-US" altLang="zh-CN" dirty="0">
                  <a:latin typeface="宋体" pitchFamily="2" charset="-122"/>
                  <a:ea typeface="宋体" pitchFamily="2" charset="-122"/>
                </a:rPr>
                <a:t>…</a:t>
              </a:r>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A.i</a:t>
              </a:r>
              <a:r>
                <a:rPr lang="en-US" altLang="zh-CN" dirty="0">
                  <a:latin typeface="Times New Roman" pitchFamily="18" charset="0"/>
                  <a:ea typeface="宋体" pitchFamily="2" charset="-122"/>
                </a:rPr>
                <a:t>    X</a:t>
              </a:r>
              <a:r>
                <a:rPr lang="en-US" altLang="zh-CN" baseline="-25000" dirty="0">
                  <a:latin typeface="Times New Roman" pitchFamily="18" charset="0"/>
                  <a:ea typeface="宋体" pitchFamily="2" charset="-122"/>
                </a:rPr>
                <a:t>1</a:t>
              </a:r>
              <a:r>
                <a:rPr lang="en-US" altLang="zh-CN" dirty="0">
                  <a:latin typeface="Times New Roman" pitchFamily="18" charset="0"/>
                  <a:ea typeface="宋体" pitchFamily="2" charset="-122"/>
                </a:rPr>
                <a:t>.i   X</a:t>
              </a:r>
              <a:r>
                <a:rPr lang="en-US" altLang="zh-CN" baseline="-25000" dirty="0">
                  <a:latin typeface="Times New Roman" pitchFamily="18" charset="0"/>
                  <a:ea typeface="宋体" pitchFamily="2" charset="-122"/>
                </a:rPr>
                <a:t>1</a:t>
              </a:r>
              <a:r>
                <a:rPr lang="en-US" altLang="zh-CN" dirty="0">
                  <a:latin typeface="Times New Roman" pitchFamily="18" charset="0"/>
                  <a:ea typeface="宋体" pitchFamily="2" charset="-122"/>
                </a:rPr>
                <a:t>.s    X</a:t>
              </a:r>
              <a:r>
                <a:rPr lang="en-US" altLang="zh-CN" baseline="-25000" dirty="0">
                  <a:latin typeface="Times New Roman" pitchFamily="18" charset="0"/>
                  <a:ea typeface="宋体" pitchFamily="2" charset="-122"/>
                </a:rPr>
                <a:t>2</a:t>
              </a:r>
              <a:r>
                <a:rPr lang="en-US" altLang="zh-CN" dirty="0">
                  <a:latin typeface="Times New Roman" pitchFamily="18" charset="0"/>
                  <a:ea typeface="宋体" pitchFamily="2" charset="-122"/>
                </a:rPr>
                <a:t>.i     X</a:t>
              </a:r>
              <a:r>
                <a:rPr lang="en-US" altLang="zh-CN" baseline="-25000" dirty="0">
                  <a:latin typeface="Times New Roman" pitchFamily="18" charset="0"/>
                  <a:ea typeface="宋体" pitchFamily="2" charset="-122"/>
                </a:rPr>
                <a:t>2</a:t>
              </a:r>
              <a:r>
                <a:rPr lang="en-US" altLang="zh-CN" dirty="0">
                  <a:latin typeface="Times New Roman" pitchFamily="18" charset="0"/>
                  <a:ea typeface="宋体" pitchFamily="2" charset="-122"/>
                </a:rPr>
                <a:t>.s   </a:t>
              </a:r>
              <a:r>
                <a:rPr lang="en-US" altLang="zh-CN" dirty="0">
                  <a:latin typeface="宋体" pitchFamily="2" charset="-122"/>
                  <a:ea typeface="宋体" pitchFamily="2" charset="-122"/>
                </a:rPr>
                <a:t>…</a:t>
              </a:r>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X</a:t>
              </a:r>
              <a:r>
                <a:rPr lang="en-US" altLang="zh-CN" baseline="-25000" dirty="0" err="1">
                  <a:latin typeface="Times New Roman" pitchFamily="18" charset="0"/>
                  <a:ea typeface="宋体" pitchFamily="2" charset="-122"/>
                </a:rPr>
                <a:t>n</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X</a:t>
              </a:r>
              <a:r>
                <a:rPr lang="en-US" altLang="zh-CN" baseline="-25000" dirty="0" err="1">
                  <a:latin typeface="Times New Roman" pitchFamily="18" charset="0"/>
                  <a:ea typeface="宋体" pitchFamily="2" charset="-122"/>
                </a:rPr>
                <a:t>n</a:t>
              </a:r>
              <a:r>
                <a:rPr lang="en-US" altLang="zh-CN" dirty="0" err="1">
                  <a:latin typeface="Times New Roman" pitchFamily="18" charset="0"/>
                  <a:ea typeface="宋体" pitchFamily="2" charset="-122"/>
                </a:rPr>
                <a:t>.s</a:t>
              </a:r>
              <a:r>
                <a:rPr lang="en-US" altLang="zh-CN" dirty="0">
                  <a:latin typeface="Times New Roman" pitchFamily="18" charset="0"/>
                  <a:ea typeface="宋体" pitchFamily="2" charset="-122"/>
                </a:rPr>
                <a:t> </a:t>
              </a:r>
            </a:p>
          </p:txBody>
        </p:sp>
        <p:cxnSp>
          <p:nvCxnSpPr>
            <p:cNvPr id="84003" name="AutoShape 13"/>
            <p:cNvCxnSpPr>
              <a:cxnSpLocks noChangeShapeType="1"/>
              <a:stCxn id="84002" idx="1"/>
              <a:endCxn id="84002" idx="3"/>
            </p:cNvCxnSpPr>
            <p:nvPr/>
          </p:nvCxnSpPr>
          <p:spPr bwMode="auto">
            <a:xfrm>
              <a:off x="877" y="2285"/>
              <a:ext cx="407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004" name="Line 14"/>
            <p:cNvSpPr>
              <a:spLocks noChangeShapeType="1"/>
            </p:cNvSpPr>
            <p:nvPr/>
          </p:nvSpPr>
          <p:spPr bwMode="auto">
            <a:xfrm>
              <a:off x="1200"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5" name="Line 15"/>
            <p:cNvSpPr>
              <a:spLocks noChangeShapeType="1"/>
            </p:cNvSpPr>
            <p:nvPr/>
          </p:nvSpPr>
          <p:spPr bwMode="auto">
            <a:xfrm>
              <a:off x="1536"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6" name="Line 16"/>
            <p:cNvSpPr>
              <a:spLocks noChangeShapeType="1"/>
            </p:cNvSpPr>
            <p:nvPr/>
          </p:nvSpPr>
          <p:spPr bwMode="auto">
            <a:xfrm>
              <a:off x="2016"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7" name="Line 17"/>
            <p:cNvSpPr>
              <a:spLocks noChangeShapeType="1"/>
            </p:cNvSpPr>
            <p:nvPr/>
          </p:nvSpPr>
          <p:spPr bwMode="auto">
            <a:xfrm>
              <a:off x="2496"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8" name="Line 18"/>
            <p:cNvSpPr>
              <a:spLocks noChangeShapeType="1"/>
            </p:cNvSpPr>
            <p:nvPr/>
          </p:nvSpPr>
          <p:spPr bwMode="auto">
            <a:xfrm>
              <a:off x="3024"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9" name="Line 19"/>
            <p:cNvSpPr>
              <a:spLocks noChangeShapeType="1"/>
            </p:cNvSpPr>
            <p:nvPr/>
          </p:nvSpPr>
          <p:spPr bwMode="auto">
            <a:xfrm>
              <a:off x="3552"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0" name="Line 20"/>
            <p:cNvSpPr>
              <a:spLocks noChangeShapeType="1"/>
            </p:cNvSpPr>
            <p:nvPr/>
          </p:nvSpPr>
          <p:spPr bwMode="auto">
            <a:xfrm>
              <a:off x="3888"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1" name="Line 21"/>
            <p:cNvSpPr>
              <a:spLocks noChangeShapeType="1"/>
            </p:cNvSpPr>
            <p:nvPr/>
          </p:nvSpPr>
          <p:spPr bwMode="auto">
            <a:xfrm>
              <a:off x="4416"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486" name="Group 22"/>
          <p:cNvGrpSpPr>
            <a:grpSpLocks/>
          </p:cNvGrpSpPr>
          <p:nvPr/>
        </p:nvGrpSpPr>
        <p:grpSpPr bwMode="auto">
          <a:xfrm>
            <a:off x="7450138" y="4092370"/>
            <a:ext cx="608012" cy="838200"/>
            <a:chOff x="2113" y="3072"/>
            <a:chExt cx="383" cy="528"/>
          </a:xfrm>
        </p:grpSpPr>
        <p:sp>
          <p:nvSpPr>
            <p:cNvPr id="83999" name="Text Box 23"/>
            <p:cNvSpPr txBox="1">
              <a:spLocks noChangeArrowheads="1"/>
            </p:cNvSpPr>
            <p:nvPr/>
          </p:nvSpPr>
          <p:spPr bwMode="auto">
            <a:xfrm>
              <a:off x="2113" y="331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top</a:t>
              </a:r>
            </a:p>
          </p:txBody>
        </p:sp>
        <p:sp>
          <p:nvSpPr>
            <p:cNvPr id="84000" name="Line 24"/>
            <p:cNvSpPr>
              <a:spLocks noChangeShapeType="1"/>
            </p:cNvSpPr>
            <p:nvPr/>
          </p:nvSpPr>
          <p:spPr bwMode="auto">
            <a:xfrm flipV="1">
              <a:off x="2304" y="307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489" name="Group 25"/>
          <p:cNvGrpSpPr>
            <a:grpSpLocks/>
          </p:cNvGrpSpPr>
          <p:nvPr/>
        </p:nvGrpSpPr>
        <p:grpSpPr bwMode="auto">
          <a:xfrm>
            <a:off x="1941513" y="4092370"/>
            <a:ext cx="1031875" cy="838200"/>
            <a:chOff x="1980" y="3072"/>
            <a:chExt cx="650" cy="528"/>
          </a:xfrm>
        </p:grpSpPr>
        <p:sp>
          <p:nvSpPr>
            <p:cNvPr id="83997" name="Text Box 26"/>
            <p:cNvSpPr txBox="1">
              <a:spLocks noChangeArrowheads="1"/>
            </p:cNvSpPr>
            <p:nvPr/>
          </p:nvSpPr>
          <p:spPr bwMode="auto">
            <a:xfrm>
              <a:off x="1980" y="3312"/>
              <a:ext cx="6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top-2n</a:t>
              </a:r>
            </a:p>
          </p:txBody>
        </p:sp>
        <p:sp>
          <p:nvSpPr>
            <p:cNvPr id="83998" name="Line 27"/>
            <p:cNvSpPr>
              <a:spLocks noChangeShapeType="1"/>
            </p:cNvSpPr>
            <p:nvPr/>
          </p:nvSpPr>
          <p:spPr bwMode="auto">
            <a:xfrm flipV="1">
              <a:off x="2304" y="307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492" name="Group 28"/>
          <p:cNvGrpSpPr>
            <a:grpSpLocks/>
          </p:cNvGrpSpPr>
          <p:nvPr/>
        </p:nvGrpSpPr>
        <p:grpSpPr bwMode="auto">
          <a:xfrm>
            <a:off x="3189288" y="4092370"/>
            <a:ext cx="1357312" cy="838200"/>
            <a:chOff x="1877" y="3072"/>
            <a:chExt cx="855" cy="528"/>
          </a:xfrm>
        </p:grpSpPr>
        <p:sp>
          <p:nvSpPr>
            <p:cNvPr id="83995" name="Text Box 29"/>
            <p:cNvSpPr txBox="1">
              <a:spLocks noChangeArrowheads="1"/>
            </p:cNvSpPr>
            <p:nvPr/>
          </p:nvSpPr>
          <p:spPr bwMode="auto">
            <a:xfrm>
              <a:off x="1877" y="3312"/>
              <a:ext cx="8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top-2n+2</a:t>
              </a:r>
            </a:p>
          </p:txBody>
        </p:sp>
        <p:sp>
          <p:nvSpPr>
            <p:cNvPr id="83996" name="Line 30"/>
            <p:cNvSpPr>
              <a:spLocks noChangeShapeType="1"/>
            </p:cNvSpPr>
            <p:nvPr/>
          </p:nvSpPr>
          <p:spPr bwMode="auto">
            <a:xfrm flipV="1">
              <a:off x="2304" y="307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495" name="Group 31"/>
          <p:cNvGrpSpPr>
            <a:grpSpLocks/>
          </p:cNvGrpSpPr>
          <p:nvPr/>
        </p:nvGrpSpPr>
        <p:grpSpPr bwMode="auto">
          <a:xfrm>
            <a:off x="4865688" y="4092370"/>
            <a:ext cx="1357312" cy="838200"/>
            <a:chOff x="1877" y="3072"/>
            <a:chExt cx="855" cy="528"/>
          </a:xfrm>
        </p:grpSpPr>
        <p:sp>
          <p:nvSpPr>
            <p:cNvPr id="83993" name="Text Box 32"/>
            <p:cNvSpPr txBox="1">
              <a:spLocks noChangeArrowheads="1"/>
            </p:cNvSpPr>
            <p:nvPr/>
          </p:nvSpPr>
          <p:spPr bwMode="auto">
            <a:xfrm>
              <a:off x="1877" y="3312"/>
              <a:ext cx="8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top-2n+4</a:t>
              </a:r>
            </a:p>
          </p:txBody>
        </p:sp>
        <p:sp>
          <p:nvSpPr>
            <p:cNvPr id="83994" name="Line 33"/>
            <p:cNvSpPr>
              <a:spLocks noChangeShapeType="1"/>
            </p:cNvSpPr>
            <p:nvPr/>
          </p:nvSpPr>
          <p:spPr bwMode="auto">
            <a:xfrm flipV="1">
              <a:off x="2304" y="307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498" name="Group 34"/>
          <p:cNvGrpSpPr>
            <a:grpSpLocks/>
          </p:cNvGrpSpPr>
          <p:nvPr/>
        </p:nvGrpSpPr>
        <p:grpSpPr bwMode="auto">
          <a:xfrm>
            <a:off x="862013" y="5082970"/>
            <a:ext cx="2816225" cy="838200"/>
            <a:chOff x="543" y="3120"/>
            <a:chExt cx="1774" cy="528"/>
          </a:xfrm>
        </p:grpSpPr>
        <p:sp>
          <p:nvSpPr>
            <p:cNvPr id="83986" name="Rectangle 35"/>
            <p:cNvSpPr>
              <a:spLocks noChangeArrowheads="1"/>
            </p:cNvSpPr>
            <p:nvPr/>
          </p:nvSpPr>
          <p:spPr bwMode="auto">
            <a:xfrm>
              <a:off x="1392" y="3120"/>
              <a:ext cx="432" cy="52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3987" name="Group 36"/>
            <p:cNvGrpSpPr>
              <a:grpSpLocks/>
            </p:cNvGrpSpPr>
            <p:nvPr/>
          </p:nvGrpSpPr>
          <p:grpSpPr bwMode="auto">
            <a:xfrm>
              <a:off x="543" y="3120"/>
              <a:ext cx="1774" cy="528"/>
              <a:chOff x="543" y="3120"/>
              <a:chExt cx="1774" cy="528"/>
            </a:xfrm>
          </p:grpSpPr>
          <p:sp>
            <p:nvSpPr>
              <p:cNvPr id="83988" name="Text Box 37"/>
              <p:cNvSpPr txBox="1">
                <a:spLocks noChangeArrowheads="1"/>
              </p:cNvSpPr>
              <p:nvPr/>
            </p:nvSpPr>
            <p:spPr bwMode="auto">
              <a:xfrm>
                <a:off x="543" y="3130"/>
                <a:ext cx="5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r" eaLnBrk="1" hangingPunct="1"/>
                <a:r>
                  <a:rPr lang="en-US" altLang="zh-CN">
                    <a:latin typeface="Times New Roman" pitchFamily="18" charset="0"/>
                    <a:ea typeface="宋体" pitchFamily="2" charset="-122"/>
                  </a:rPr>
                  <a:t>state</a:t>
                </a:r>
              </a:p>
              <a:p>
                <a:pPr algn="r" eaLnBrk="1" hangingPunct="1"/>
                <a:r>
                  <a:rPr lang="en-US" altLang="zh-CN">
                    <a:latin typeface="Times New Roman" pitchFamily="18" charset="0"/>
                    <a:ea typeface="宋体" pitchFamily="2" charset="-122"/>
                  </a:rPr>
                  <a:t>val</a:t>
                </a:r>
              </a:p>
            </p:txBody>
          </p:sp>
          <p:sp>
            <p:nvSpPr>
              <p:cNvPr id="83989" name="Text Box 38"/>
              <p:cNvSpPr txBox="1">
                <a:spLocks noChangeArrowheads="1"/>
              </p:cNvSpPr>
              <p:nvPr/>
            </p:nvSpPr>
            <p:spPr bwMode="auto">
              <a:xfrm>
                <a:off x="1069" y="3120"/>
                <a:ext cx="1248"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en-US" dirty="0">
                    <a:latin typeface="宋体" pitchFamily="2" charset="-122"/>
                    <a:ea typeface="宋体" pitchFamily="2" charset="-122"/>
                  </a:rPr>
                  <a:t>…</a:t>
                </a:r>
                <a:r>
                  <a:rPr lang="en-US" altLang="en-US" dirty="0">
                    <a:latin typeface="Times New Roman" pitchFamily="18" charset="0"/>
                    <a:ea typeface="宋体" pitchFamily="2" charset="-122"/>
                  </a:rPr>
                  <a:t> </a:t>
                </a:r>
                <a:r>
                  <a:rPr lang="en-US" altLang="en-US" dirty="0" smtClean="0">
                    <a:latin typeface="Times New Roman" pitchFamily="18" charset="0"/>
                    <a:ea typeface="宋体" pitchFamily="2" charset="-122"/>
                  </a:rPr>
                  <a:t>  </a:t>
                </a:r>
                <a:r>
                  <a:rPr lang="en-US" altLang="zh-CN" dirty="0" smtClean="0">
                    <a:latin typeface="Times New Roman" pitchFamily="18" charset="0"/>
                    <a:ea typeface="宋体" pitchFamily="2" charset="-122"/>
                  </a:rPr>
                  <a:t>M</a:t>
                </a:r>
                <a:r>
                  <a:rPr lang="en-US" altLang="zh-CN" baseline="-25000" dirty="0" smtClean="0">
                    <a:latin typeface="Times New Roman" pitchFamily="18" charset="0"/>
                    <a:ea typeface="宋体" pitchFamily="2" charset="-122"/>
                  </a:rPr>
                  <a:t>A</a:t>
                </a:r>
                <a:r>
                  <a:rPr lang="en-US" altLang="en-US" dirty="0" smtClean="0">
                    <a:latin typeface="Times New Roman" pitchFamily="18" charset="0"/>
                    <a:ea typeface="宋体" pitchFamily="2" charset="-122"/>
                  </a:rPr>
                  <a:t>     </a:t>
                </a:r>
                <a:r>
                  <a:rPr lang="en-US" altLang="zh-CN" dirty="0">
                    <a:latin typeface="Times New Roman" pitchFamily="18" charset="0"/>
                    <a:ea typeface="宋体" pitchFamily="2" charset="-122"/>
                  </a:rPr>
                  <a:t>A  </a:t>
                </a:r>
              </a:p>
              <a:p>
                <a:pPr eaLnBrk="1" hangingPunct="1"/>
                <a:r>
                  <a:rPr lang="en-US" altLang="zh-CN" dirty="0">
                    <a:latin typeface="宋体" pitchFamily="2" charset="-122"/>
                    <a:ea typeface="宋体" pitchFamily="2" charset="-122"/>
                  </a:rPr>
                  <a:t>…</a:t>
                </a:r>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A.i</a:t>
                </a:r>
                <a:r>
                  <a:rPr lang="en-US" altLang="zh-CN" dirty="0">
                    <a:latin typeface="Times New Roman" pitchFamily="18" charset="0"/>
                    <a:ea typeface="宋体" pitchFamily="2" charset="-122"/>
                  </a:rPr>
                  <a:t>    A.s  </a:t>
                </a:r>
              </a:p>
            </p:txBody>
          </p:sp>
          <p:cxnSp>
            <p:nvCxnSpPr>
              <p:cNvPr id="83990" name="AutoShape 39"/>
              <p:cNvCxnSpPr>
                <a:cxnSpLocks noChangeShapeType="1"/>
                <a:stCxn id="83989" idx="1"/>
                <a:endCxn id="83989" idx="3"/>
              </p:cNvCxnSpPr>
              <p:nvPr/>
            </p:nvCxnSpPr>
            <p:spPr bwMode="auto">
              <a:xfrm>
                <a:off x="1069" y="3382"/>
                <a:ext cx="124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991" name="Line 40"/>
              <p:cNvSpPr>
                <a:spLocks noChangeShapeType="1"/>
              </p:cNvSpPr>
              <p:nvPr/>
            </p:nvSpPr>
            <p:spPr bwMode="auto">
              <a:xfrm>
                <a:off x="1392" y="3120"/>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2" name="Line 41"/>
              <p:cNvSpPr>
                <a:spLocks noChangeShapeType="1"/>
              </p:cNvSpPr>
              <p:nvPr/>
            </p:nvSpPr>
            <p:spPr bwMode="auto">
              <a:xfrm>
                <a:off x="1824" y="3120"/>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18506" name="Group 42"/>
          <p:cNvGrpSpPr>
            <a:grpSpLocks/>
          </p:cNvGrpSpPr>
          <p:nvPr/>
        </p:nvGrpSpPr>
        <p:grpSpPr bwMode="auto">
          <a:xfrm>
            <a:off x="2990850" y="5921170"/>
            <a:ext cx="608013" cy="838200"/>
            <a:chOff x="2113" y="3072"/>
            <a:chExt cx="383" cy="528"/>
          </a:xfrm>
        </p:grpSpPr>
        <p:sp>
          <p:nvSpPr>
            <p:cNvPr id="83984" name="Text Box 43"/>
            <p:cNvSpPr txBox="1">
              <a:spLocks noChangeArrowheads="1"/>
            </p:cNvSpPr>
            <p:nvPr/>
          </p:nvSpPr>
          <p:spPr bwMode="auto">
            <a:xfrm>
              <a:off x="2113" y="331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top</a:t>
              </a:r>
            </a:p>
          </p:txBody>
        </p:sp>
        <p:sp>
          <p:nvSpPr>
            <p:cNvPr id="83985" name="Line 44"/>
            <p:cNvSpPr>
              <a:spLocks noChangeShapeType="1"/>
            </p:cNvSpPr>
            <p:nvPr/>
          </p:nvSpPr>
          <p:spPr bwMode="auto">
            <a:xfrm flipV="1">
              <a:off x="2304" y="307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509" name="Group 45"/>
          <p:cNvGrpSpPr>
            <a:grpSpLocks/>
          </p:cNvGrpSpPr>
          <p:nvPr/>
        </p:nvGrpSpPr>
        <p:grpSpPr bwMode="auto">
          <a:xfrm>
            <a:off x="2025650" y="5921170"/>
            <a:ext cx="862013" cy="838200"/>
            <a:chOff x="2033" y="3072"/>
            <a:chExt cx="543" cy="528"/>
          </a:xfrm>
        </p:grpSpPr>
        <p:sp>
          <p:nvSpPr>
            <p:cNvPr id="83982" name="Text Box 46"/>
            <p:cNvSpPr txBox="1">
              <a:spLocks noChangeArrowheads="1"/>
            </p:cNvSpPr>
            <p:nvPr/>
          </p:nvSpPr>
          <p:spPr bwMode="auto">
            <a:xfrm>
              <a:off x="2033" y="3312"/>
              <a:ext cx="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solidFill>
                    <a:srgbClr val="0000FF"/>
                  </a:solidFill>
                  <a:latin typeface="Times New Roman" pitchFamily="18" charset="0"/>
                  <a:ea typeface="宋体" pitchFamily="2" charset="-122"/>
                </a:rPr>
                <a:t>top-1</a:t>
              </a:r>
            </a:p>
          </p:txBody>
        </p:sp>
        <p:sp>
          <p:nvSpPr>
            <p:cNvPr id="83983" name="Line 47"/>
            <p:cNvSpPr>
              <a:spLocks noChangeShapeType="1"/>
            </p:cNvSpPr>
            <p:nvPr/>
          </p:nvSpPr>
          <p:spPr bwMode="auto">
            <a:xfrm flipV="1">
              <a:off x="2304" y="307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Rectangle 2"/>
          <p:cNvSpPr>
            <a:spLocks noGrp="1" noChangeArrowheads="1"/>
          </p:cNvSpPr>
          <p:nvPr>
            <p:ph type="title"/>
          </p:nvPr>
        </p:nvSpPr>
        <p:spPr>
          <a:xfrm>
            <a:off x="0" y="152400"/>
            <a:ext cx="9144000" cy="756320"/>
          </a:xfrm>
        </p:spPr>
        <p:txBody>
          <a:bodyPr/>
          <a:lstStyle/>
          <a:p>
            <a:pPr eaLnBrk="1" hangingPunct="1"/>
            <a:r>
              <a:rPr lang="zh-CN" altLang="en-US" sz="3200" dirty="0" smtClean="0">
                <a:latin typeface="Verdana" pitchFamily="34" charset="0"/>
              </a:rPr>
              <a:t>算法</a:t>
            </a:r>
            <a:r>
              <a:rPr lang="en-US" altLang="zh-CN" sz="3200" dirty="0" smtClean="0">
                <a:latin typeface="Verdana" pitchFamily="34" charset="0"/>
              </a:rPr>
              <a:t>5.3</a:t>
            </a:r>
            <a:r>
              <a:rPr lang="zh-CN" altLang="en-US" sz="3200" dirty="0" smtClean="0">
                <a:latin typeface="Verdana" pitchFamily="34" charset="0"/>
              </a:rPr>
              <a:t>：</a:t>
            </a:r>
            <a:r>
              <a:rPr lang="en-US" altLang="zh-CN" sz="3200" dirty="0" smtClean="0">
                <a:latin typeface="Verdana" pitchFamily="34" charset="0"/>
              </a:rPr>
              <a:t>L</a:t>
            </a:r>
            <a:r>
              <a:rPr lang="zh-CN" altLang="en-US" sz="3200" dirty="0" smtClean="0">
                <a:latin typeface="Verdana" pitchFamily="34" charset="0"/>
              </a:rPr>
              <a:t>属性定义的自底向上分析和翻译（续）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8473">
                                            <p:txEl>
                                              <p:pRg st="0" end="0"/>
                                            </p:txEl>
                                          </p:spTgt>
                                        </p:tgtEl>
                                        <p:attrNameLst>
                                          <p:attrName>style.visibility</p:attrName>
                                        </p:attrNameLst>
                                      </p:cBhvr>
                                      <p:to>
                                        <p:strVal val="visible"/>
                                      </p:to>
                                    </p:set>
                                    <p:animEffect transition="in" filter="wipe(up)">
                                      <p:cBhvr>
                                        <p:cTn id="7" dur="500"/>
                                        <p:tgtEl>
                                          <p:spTgt spid="3184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8473">
                                            <p:txEl>
                                              <p:pRg st="1" end="1"/>
                                            </p:txEl>
                                          </p:spTgt>
                                        </p:tgtEl>
                                        <p:attrNameLst>
                                          <p:attrName>style.visibility</p:attrName>
                                        </p:attrNameLst>
                                      </p:cBhvr>
                                      <p:to>
                                        <p:strVal val="visible"/>
                                      </p:to>
                                    </p:set>
                                    <p:animEffect transition="in" filter="wipe(up)">
                                      <p:cBhvr>
                                        <p:cTn id="12" dur="500"/>
                                        <p:tgtEl>
                                          <p:spTgt spid="318473">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18473">
                                            <p:txEl>
                                              <p:pRg st="2" end="2"/>
                                            </p:txEl>
                                          </p:spTgt>
                                        </p:tgtEl>
                                        <p:attrNameLst>
                                          <p:attrName>style.visibility</p:attrName>
                                        </p:attrNameLst>
                                      </p:cBhvr>
                                      <p:to>
                                        <p:strVal val="visible"/>
                                      </p:to>
                                    </p:set>
                                    <p:animEffect transition="in" filter="wipe(up)">
                                      <p:cBhvr>
                                        <p:cTn id="16" dur="500"/>
                                        <p:tgtEl>
                                          <p:spTgt spid="318473">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18473">
                                            <p:txEl>
                                              <p:pRg st="3" end="3"/>
                                            </p:txEl>
                                          </p:spTgt>
                                        </p:tgtEl>
                                        <p:attrNameLst>
                                          <p:attrName>style.visibility</p:attrName>
                                        </p:attrNameLst>
                                      </p:cBhvr>
                                      <p:to>
                                        <p:strVal val="visible"/>
                                      </p:to>
                                    </p:set>
                                    <p:animEffect transition="in" filter="wipe(up)">
                                      <p:cBhvr>
                                        <p:cTn id="20" dur="500"/>
                                        <p:tgtEl>
                                          <p:spTgt spid="318473">
                                            <p:txEl>
                                              <p:pRg st="3" end="3"/>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18473">
                                            <p:txEl>
                                              <p:pRg st="4" end="4"/>
                                            </p:txEl>
                                          </p:spTgt>
                                        </p:tgtEl>
                                        <p:attrNameLst>
                                          <p:attrName>style.visibility</p:attrName>
                                        </p:attrNameLst>
                                      </p:cBhvr>
                                      <p:to>
                                        <p:strVal val="visible"/>
                                      </p:to>
                                    </p:set>
                                    <p:animEffect transition="in" filter="wipe(up)">
                                      <p:cBhvr>
                                        <p:cTn id="24" dur="500"/>
                                        <p:tgtEl>
                                          <p:spTgt spid="31847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18474"/>
                                        </p:tgtEl>
                                        <p:attrNameLst>
                                          <p:attrName>style.visibility</p:attrName>
                                        </p:attrNameLst>
                                      </p:cBhvr>
                                      <p:to>
                                        <p:strVal val="visible"/>
                                      </p:to>
                                    </p:set>
                                    <p:animEffect transition="in" filter="wipe(left)">
                                      <p:cBhvr>
                                        <p:cTn id="29" dur="500"/>
                                        <p:tgtEl>
                                          <p:spTgt spid="318474"/>
                                        </p:tgtEl>
                                      </p:cBhvr>
                                    </p:animEffect>
                                  </p:childTnLst>
                                </p:cTn>
                              </p:par>
                            </p:childTnLst>
                          </p:cTn>
                        </p:par>
                        <p:par>
                          <p:cTn id="30" fill="hold" nodeType="afterGroup">
                            <p:stCondLst>
                              <p:cond delay="500"/>
                            </p:stCondLst>
                            <p:childTnLst>
                              <p:par>
                                <p:cTn id="31" presetID="22" presetClass="entr" presetSubtype="4" fill="hold" nodeType="afterEffect">
                                  <p:stCondLst>
                                    <p:cond delay="0"/>
                                  </p:stCondLst>
                                  <p:childTnLst>
                                    <p:set>
                                      <p:cBhvr>
                                        <p:cTn id="32" dur="1" fill="hold">
                                          <p:stCondLst>
                                            <p:cond delay="0"/>
                                          </p:stCondLst>
                                        </p:cTn>
                                        <p:tgtEl>
                                          <p:spTgt spid="318466"/>
                                        </p:tgtEl>
                                        <p:attrNameLst>
                                          <p:attrName>style.visibility</p:attrName>
                                        </p:attrNameLst>
                                      </p:cBhvr>
                                      <p:to>
                                        <p:strVal val="visible"/>
                                      </p:to>
                                    </p:set>
                                    <p:animEffect transition="in" filter="wipe(down)">
                                      <p:cBhvr>
                                        <p:cTn id="33" dur="500"/>
                                        <p:tgtEl>
                                          <p:spTgt spid="318466"/>
                                        </p:tgtEl>
                                      </p:cBhvr>
                                    </p:animEffect>
                                  </p:childTnLst>
                                </p:cTn>
                              </p:par>
                            </p:childTnLst>
                          </p:cTn>
                        </p:par>
                        <p:par>
                          <p:cTn id="34" fill="hold" nodeType="afterGroup">
                            <p:stCondLst>
                              <p:cond delay="1000"/>
                            </p:stCondLst>
                            <p:childTnLst>
                              <p:par>
                                <p:cTn id="35" presetID="22" presetClass="entr" presetSubtype="4" fill="hold" nodeType="afterEffect">
                                  <p:stCondLst>
                                    <p:cond delay="0"/>
                                  </p:stCondLst>
                                  <p:childTnLst>
                                    <p:set>
                                      <p:cBhvr>
                                        <p:cTn id="36" dur="1" fill="hold">
                                          <p:stCondLst>
                                            <p:cond delay="0"/>
                                          </p:stCondLst>
                                        </p:cTn>
                                        <p:tgtEl>
                                          <p:spTgt spid="318486"/>
                                        </p:tgtEl>
                                        <p:attrNameLst>
                                          <p:attrName>style.visibility</p:attrName>
                                        </p:attrNameLst>
                                      </p:cBhvr>
                                      <p:to>
                                        <p:strVal val="visible"/>
                                      </p:to>
                                    </p:set>
                                    <p:animEffect transition="in" filter="wipe(down)">
                                      <p:cBhvr>
                                        <p:cTn id="37" dur="500"/>
                                        <p:tgtEl>
                                          <p:spTgt spid="318486"/>
                                        </p:tgtEl>
                                      </p:cBhvr>
                                    </p:animEffect>
                                  </p:childTnLst>
                                </p:cTn>
                              </p:par>
                            </p:childTnLst>
                          </p:cTn>
                        </p:par>
                        <p:par>
                          <p:cTn id="38" fill="hold">
                            <p:stCondLst>
                              <p:cond delay="1500"/>
                            </p:stCondLst>
                            <p:childTnLst>
                              <p:par>
                                <p:cTn id="39" presetID="22" presetClass="entr" presetSubtype="4" fill="hold" nodeType="afterEffect">
                                  <p:stCondLst>
                                    <p:cond delay="0"/>
                                  </p:stCondLst>
                                  <p:childTnLst>
                                    <p:set>
                                      <p:cBhvr>
                                        <p:cTn id="40" dur="1" fill="hold">
                                          <p:stCondLst>
                                            <p:cond delay="0"/>
                                          </p:stCondLst>
                                        </p:cTn>
                                        <p:tgtEl>
                                          <p:spTgt spid="318495"/>
                                        </p:tgtEl>
                                        <p:attrNameLst>
                                          <p:attrName>style.visibility</p:attrName>
                                        </p:attrNameLst>
                                      </p:cBhvr>
                                      <p:to>
                                        <p:strVal val="visible"/>
                                      </p:to>
                                    </p:set>
                                    <p:animEffect transition="in" filter="wipe(down)">
                                      <p:cBhvr>
                                        <p:cTn id="41" dur="500"/>
                                        <p:tgtEl>
                                          <p:spTgt spid="318495"/>
                                        </p:tgtEl>
                                      </p:cBhvr>
                                    </p:animEffect>
                                  </p:childTnLst>
                                </p:cTn>
                              </p:par>
                            </p:childTnLst>
                          </p:cTn>
                        </p:par>
                        <p:par>
                          <p:cTn id="42" fill="hold">
                            <p:stCondLst>
                              <p:cond delay="2000"/>
                            </p:stCondLst>
                            <p:childTnLst>
                              <p:par>
                                <p:cTn id="43" presetID="22" presetClass="entr" presetSubtype="4" fill="hold" nodeType="afterEffect">
                                  <p:stCondLst>
                                    <p:cond delay="0"/>
                                  </p:stCondLst>
                                  <p:childTnLst>
                                    <p:set>
                                      <p:cBhvr>
                                        <p:cTn id="44" dur="1" fill="hold">
                                          <p:stCondLst>
                                            <p:cond delay="0"/>
                                          </p:stCondLst>
                                        </p:cTn>
                                        <p:tgtEl>
                                          <p:spTgt spid="318492"/>
                                        </p:tgtEl>
                                        <p:attrNameLst>
                                          <p:attrName>style.visibility</p:attrName>
                                        </p:attrNameLst>
                                      </p:cBhvr>
                                      <p:to>
                                        <p:strVal val="visible"/>
                                      </p:to>
                                    </p:set>
                                    <p:animEffect transition="in" filter="wipe(down)">
                                      <p:cBhvr>
                                        <p:cTn id="45" dur="500"/>
                                        <p:tgtEl>
                                          <p:spTgt spid="318492"/>
                                        </p:tgtEl>
                                      </p:cBhvr>
                                    </p:animEffect>
                                  </p:childTnLst>
                                </p:cTn>
                              </p:par>
                            </p:childTnLst>
                          </p:cTn>
                        </p:par>
                        <p:par>
                          <p:cTn id="46" fill="hold">
                            <p:stCondLst>
                              <p:cond delay="2500"/>
                            </p:stCondLst>
                            <p:childTnLst>
                              <p:par>
                                <p:cTn id="47" presetID="22" presetClass="entr" presetSubtype="4" fill="hold" nodeType="afterEffect">
                                  <p:stCondLst>
                                    <p:cond delay="0"/>
                                  </p:stCondLst>
                                  <p:childTnLst>
                                    <p:set>
                                      <p:cBhvr>
                                        <p:cTn id="48" dur="1" fill="hold">
                                          <p:stCondLst>
                                            <p:cond delay="0"/>
                                          </p:stCondLst>
                                        </p:cTn>
                                        <p:tgtEl>
                                          <p:spTgt spid="318489"/>
                                        </p:tgtEl>
                                        <p:attrNameLst>
                                          <p:attrName>style.visibility</p:attrName>
                                        </p:attrNameLst>
                                      </p:cBhvr>
                                      <p:to>
                                        <p:strVal val="visible"/>
                                      </p:to>
                                    </p:set>
                                    <p:animEffect transition="in" filter="wipe(down)">
                                      <p:cBhvr>
                                        <p:cTn id="49" dur="500"/>
                                        <p:tgtEl>
                                          <p:spTgt spid="3184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18498"/>
                                        </p:tgtEl>
                                        <p:attrNameLst>
                                          <p:attrName>style.visibility</p:attrName>
                                        </p:attrNameLst>
                                      </p:cBhvr>
                                      <p:to>
                                        <p:strVal val="visible"/>
                                      </p:to>
                                    </p:set>
                                    <p:animEffect transition="in" filter="wipe(left)">
                                      <p:cBhvr>
                                        <p:cTn id="54" dur="500"/>
                                        <p:tgtEl>
                                          <p:spTgt spid="318498"/>
                                        </p:tgtEl>
                                      </p:cBhvr>
                                    </p:animEffect>
                                  </p:childTnLst>
                                </p:cTn>
                              </p:par>
                            </p:childTnLst>
                          </p:cTn>
                        </p:par>
                        <p:par>
                          <p:cTn id="55" fill="hold" nodeType="afterGroup">
                            <p:stCondLst>
                              <p:cond delay="500"/>
                            </p:stCondLst>
                            <p:childTnLst>
                              <p:par>
                                <p:cTn id="56" presetID="22" presetClass="entr" presetSubtype="4" fill="hold" nodeType="afterEffect">
                                  <p:stCondLst>
                                    <p:cond delay="0"/>
                                  </p:stCondLst>
                                  <p:childTnLst>
                                    <p:set>
                                      <p:cBhvr>
                                        <p:cTn id="57" dur="1" fill="hold">
                                          <p:stCondLst>
                                            <p:cond delay="0"/>
                                          </p:stCondLst>
                                        </p:cTn>
                                        <p:tgtEl>
                                          <p:spTgt spid="318506"/>
                                        </p:tgtEl>
                                        <p:attrNameLst>
                                          <p:attrName>style.visibility</p:attrName>
                                        </p:attrNameLst>
                                      </p:cBhvr>
                                      <p:to>
                                        <p:strVal val="visible"/>
                                      </p:to>
                                    </p:set>
                                    <p:animEffect transition="in" filter="wipe(down)">
                                      <p:cBhvr>
                                        <p:cTn id="58" dur="500"/>
                                        <p:tgtEl>
                                          <p:spTgt spid="318506"/>
                                        </p:tgtEl>
                                      </p:cBhvr>
                                    </p:animEffect>
                                  </p:childTnLst>
                                </p:cTn>
                              </p:par>
                            </p:childTnLst>
                          </p:cTn>
                        </p:par>
                        <p:par>
                          <p:cTn id="59" fill="hold">
                            <p:stCondLst>
                              <p:cond delay="1000"/>
                            </p:stCondLst>
                            <p:childTnLst>
                              <p:par>
                                <p:cTn id="60" presetID="22" presetClass="entr" presetSubtype="4" fill="hold" nodeType="afterEffect">
                                  <p:stCondLst>
                                    <p:cond delay="0"/>
                                  </p:stCondLst>
                                  <p:childTnLst>
                                    <p:set>
                                      <p:cBhvr>
                                        <p:cTn id="61" dur="1" fill="hold">
                                          <p:stCondLst>
                                            <p:cond delay="0"/>
                                          </p:stCondLst>
                                        </p:cTn>
                                        <p:tgtEl>
                                          <p:spTgt spid="318509"/>
                                        </p:tgtEl>
                                        <p:attrNameLst>
                                          <p:attrName>style.visibility</p:attrName>
                                        </p:attrNameLst>
                                      </p:cBhvr>
                                      <p:to>
                                        <p:strVal val="visible"/>
                                      </p:to>
                                    </p:set>
                                    <p:animEffect transition="in" filter="wipe(down)">
                                      <p:cBhvr>
                                        <p:cTn id="62" dur="500"/>
                                        <p:tgtEl>
                                          <p:spTgt spid="318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uiExpand="1" build="p" bldLvl="2"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89</a:t>
            </a:fld>
            <a:endParaRPr lang="en-US" altLang="zh-CN"/>
          </a:p>
        </p:txBody>
      </p:sp>
      <p:sp>
        <p:nvSpPr>
          <p:cNvPr id="3" name="Text Box 2"/>
          <p:cNvSpPr txBox="1">
            <a:spLocks noChangeArrowheads="1"/>
          </p:cNvSpPr>
          <p:nvPr/>
        </p:nvSpPr>
        <p:spPr bwMode="auto">
          <a:xfrm>
            <a:off x="521550" y="1583795"/>
            <a:ext cx="8153400" cy="3490186"/>
          </a:xfrm>
          <a:prstGeom prst="rect">
            <a:avLst/>
          </a:prstGeom>
          <a:noFill/>
          <a:ln w="9525">
            <a:noFill/>
            <a:miter lim="800000"/>
            <a:headEnd/>
            <a:tailEnd/>
          </a:ln>
        </p:spPr>
        <p:txBody>
          <a:bodyPr>
            <a:spAutoFit/>
          </a:bodyPr>
          <a:lstStyle/>
          <a:p>
            <a:pPr marL="292100" indent="-292100">
              <a:spcBef>
                <a:spcPct val="50000"/>
              </a:spcBef>
              <a:buClr>
                <a:srgbClr val="FF0000"/>
              </a:buClr>
            </a:pPr>
            <a:r>
              <a:rPr lang="en-US" altLang="zh-CN" b="0" dirty="0">
                <a:latin typeface="Times New Roman" pitchFamily="18" charset="0"/>
                <a:ea typeface="宋体" pitchFamily="2" charset="-122"/>
              </a:rPr>
              <a:t> </a:t>
            </a:r>
            <a:endParaRPr lang="zh-CN" altLang="en-US" sz="3200" dirty="0" smtClean="0">
              <a:solidFill>
                <a:srgbClr val="FF0000"/>
              </a:solidFill>
              <a:latin typeface="黑体" pitchFamily="2" charset="-122"/>
            </a:endParaRPr>
          </a:p>
          <a:p>
            <a:pPr marL="342900" indent="-342900">
              <a:lnSpc>
                <a:spcPct val="110000"/>
              </a:lnSpc>
              <a:spcBef>
                <a:spcPts val="0"/>
              </a:spcBef>
              <a:spcAft>
                <a:spcPts val="2400"/>
              </a:spcAft>
              <a:buClr>
                <a:srgbClr val="0000FF"/>
              </a:buClr>
              <a:buSzPct val="70000"/>
              <a:buFont typeface="Monotype Sorts" pitchFamily="2" charset="2"/>
              <a:buChar char="n"/>
            </a:pPr>
            <a:r>
              <a:rPr lang="zh-CN" altLang="en-US" sz="3200" dirty="0" smtClean="0">
                <a:latin typeface="+mn-lt"/>
                <a:ea typeface="+mn-ea"/>
              </a:rPr>
              <a:t>如果</a:t>
            </a:r>
            <a:r>
              <a:rPr lang="en-US" altLang="zh-CN" sz="3200" dirty="0" err="1" smtClean="0">
                <a:latin typeface="+mn-lt"/>
                <a:ea typeface="+mn-ea"/>
              </a:rPr>
              <a:t>X</a:t>
            </a:r>
            <a:r>
              <a:rPr lang="en-US" altLang="zh-CN" sz="3200" baseline="-25000" dirty="0" err="1" smtClean="0">
                <a:latin typeface="+mn-lt"/>
                <a:ea typeface="+mn-ea"/>
              </a:rPr>
              <a:t>j</a:t>
            </a:r>
            <a:r>
              <a:rPr lang="zh-CN" altLang="en-US" sz="3200" dirty="0" smtClean="0">
                <a:latin typeface="+mn-lt"/>
                <a:ea typeface="+mn-ea"/>
              </a:rPr>
              <a:t>没有继承属性，不使用标记非终结符</a:t>
            </a:r>
            <a:r>
              <a:rPr lang="en-US" altLang="zh-CN" sz="3200" dirty="0" err="1" smtClean="0">
                <a:latin typeface="+mn-lt"/>
                <a:ea typeface="+mn-ea"/>
              </a:rPr>
              <a:t>M</a:t>
            </a:r>
            <a:r>
              <a:rPr lang="en-US" altLang="zh-CN" sz="3200" baseline="-25000" dirty="0" err="1" smtClean="0">
                <a:latin typeface="+mn-lt"/>
                <a:ea typeface="+mn-ea"/>
              </a:rPr>
              <a:t>j</a:t>
            </a:r>
            <a:endParaRPr lang="en-US" altLang="zh-CN" sz="3200" baseline="-25000" dirty="0" smtClean="0">
              <a:latin typeface="+mn-lt"/>
              <a:ea typeface="+mn-ea"/>
            </a:endParaRPr>
          </a:p>
          <a:p>
            <a:pPr marL="342900" indent="-342900">
              <a:lnSpc>
                <a:spcPct val="110000"/>
              </a:lnSpc>
              <a:spcBef>
                <a:spcPts val="0"/>
              </a:spcBef>
              <a:buClr>
                <a:srgbClr val="0000FF"/>
              </a:buClr>
              <a:buSzPct val="70000"/>
              <a:buFont typeface="Monotype Sorts" pitchFamily="2" charset="2"/>
              <a:buChar char="n"/>
            </a:pPr>
            <a:r>
              <a:rPr lang="zh-CN" altLang="en-US" sz="3200" dirty="0" smtClean="0">
                <a:latin typeface="+mn-lt"/>
                <a:ea typeface="+mn-ea"/>
              </a:rPr>
              <a:t>如果</a:t>
            </a:r>
            <a:r>
              <a:rPr lang="en-US" altLang="zh-CN" sz="3200" dirty="0" smtClean="0">
                <a:latin typeface="+mn-lt"/>
                <a:ea typeface="+mn-ea"/>
              </a:rPr>
              <a:t>X</a:t>
            </a:r>
            <a:r>
              <a:rPr lang="en-US" altLang="zh-CN" sz="3200" baseline="-25000" dirty="0" smtClean="0">
                <a:latin typeface="+mn-lt"/>
                <a:ea typeface="+mn-ea"/>
              </a:rPr>
              <a:t>1</a:t>
            </a:r>
            <a:r>
              <a:rPr lang="en-US" altLang="zh-CN" sz="3200" dirty="0" smtClean="0">
                <a:latin typeface="+mn-lt"/>
                <a:ea typeface="+mn-ea"/>
              </a:rPr>
              <a:t>.i</a:t>
            </a:r>
            <a:r>
              <a:rPr lang="zh-CN" altLang="en-US" sz="3200" dirty="0" smtClean="0">
                <a:latin typeface="+mn-lt"/>
                <a:ea typeface="+mn-ea"/>
              </a:rPr>
              <a:t>由复写规则</a:t>
            </a:r>
            <a:r>
              <a:rPr lang="en-US" altLang="zh-CN" sz="3200" dirty="0" smtClean="0">
                <a:latin typeface="+mn-lt"/>
                <a:ea typeface="+mn-ea"/>
              </a:rPr>
              <a:t>X</a:t>
            </a:r>
            <a:r>
              <a:rPr lang="en-US" altLang="zh-CN" sz="3200" baseline="-25000" dirty="0" smtClean="0">
                <a:latin typeface="+mn-lt"/>
                <a:ea typeface="+mn-ea"/>
              </a:rPr>
              <a:t>1</a:t>
            </a:r>
            <a:r>
              <a:rPr lang="en-US" altLang="zh-CN" sz="3200" dirty="0" smtClean="0">
                <a:latin typeface="+mn-lt"/>
                <a:ea typeface="+mn-ea"/>
              </a:rPr>
              <a:t>.i:=</a:t>
            </a:r>
            <a:r>
              <a:rPr lang="en-US" altLang="zh-CN" sz="3200" dirty="0" err="1" smtClean="0">
                <a:latin typeface="+mn-lt"/>
                <a:ea typeface="+mn-ea"/>
              </a:rPr>
              <a:t>A.i</a:t>
            </a:r>
            <a:r>
              <a:rPr lang="zh-CN" altLang="en-US" sz="3200" dirty="0" smtClean="0">
                <a:latin typeface="+mn-lt"/>
                <a:ea typeface="+mn-ea"/>
              </a:rPr>
              <a:t>计算，可以省略</a:t>
            </a:r>
            <a:r>
              <a:rPr lang="en-US" altLang="zh-CN" sz="3200" dirty="0" smtClean="0">
                <a:latin typeface="+mn-lt"/>
                <a:ea typeface="+mn-ea"/>
              </a:rPr>
              <a:t>M</a:t>
            </a:r>
            <a:r>
              <a:rPr lang="en-US" altLang="zh-CN" sz="3200" baseline="-25000" dirty="0" smtClean="0">
                <a:latin typeface="+mn-lt"/>
                <a:ea typeface="+mn-ea"/>
              </a:rPr>
              <a:t>1</a:t>
            </a:r>
          </a:p>
          <a:p>
            <a:pPr marL="863600" lvl="1" indent="-381000">
              <a:spcBef>
                <a:spcPct val="50000"/>
              </a:spcBef>
              <a:buClr>
                <a:srgbClr val="FF0000"/>
              </a:buClr>
              <a:buFont typeface="Wingdings" pitchFamily="2" charset="2"/>
              <a:buChar char="Ø"/>
            </a:pPr>
            <a:endParaRPr lang="en-US" altLang="zh-CN" dirty="0">
              <a:latin typeface="黑体" pitchFamily="2" charset="-122"/>
            </a:endParaRPr>
          </a:p>
        </p:txBody>
      </p:sp>
      <p:sp>
        <p:nvSpPr>
          <p:cNvPr id="4" name="Rectangle 3"/>
          <p:cNvSpPr txBox="1">
            <a:spLocks noChangeArrowheads="1"/>
          </p:cNvSpPr>
          <p:nvPr/>
        </p:nvSpPr>
        <p:spPr>
          <a:xfrm>
            <a:off x="341530" y="323655"/>
            <a:ext cx="8335963" cy="1189038"/>
          </a:xfrm>
          <a:prstGeom prst="rect">
            <a:avLst/>
          </a:prstGeom>
        </p:spPr>
        <p:txBody>
          <a:bodyPr/>
          <a:lstStyle/>
          <a:p>
            <a:pPr lvl="0"/>
            <a:r>
              <a:rPr lang="zh-CN" altLang="en-US" sz="3600" dirty="0" smtClean="0">
                <a:solidFill>
                  <a:srgbClr val="FF0000"/>
                </a:solidFill>
                <a:latin typeface="黑体" pitchFamily="2" charset="-122"/>
              </a:rPr>
              <a:t>对改写产生式的简化，以减少可能导致的分析冲突</a:t>
            </a:r>
            <a:endParaRPr kumimoji="1" lang="zh-CN" altLang="en-US" sz="3600" b="1" i="0" u="none" strike="noStrike" kern="0" cap="none" spc="0" normalizeH="0" baseline="0" noProof="0" dirty="0" smtClean="0">
              <a:ln>
                <a:noFill/>
              </a:ln>
              <a:solidFill>
                <a:srgbClr val="FF3300"/>
              </a:solidFill>
              <a:effectLst/>
              <a:uLnTx/>
              <a:uFillTx/>
              <a:latin typeface="宋体" pitchFamily="2" charset="-122"/>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9</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FF0000"/>
                </a:solidFill>
                <a:effectLst/>
                <a:uLnTx/>
                <a:uFillTx/>
                <a:latin typeface="+mj-lt"/>
                <a:ea typeface="+mj-ea"/>
                <a:cs typeface="+mj-cs"/>
              </a:rPr>
              <a:t>语义规则的执行时机</a:t>
            </a:r>
            <a:endParaRPr kumimoji="1" lang="zh-CN" altLang="en-US" sz="3600" b="1" i="0" u="none" strike="noStrike" kern="0" cap="none" spc="0" normalizeH="0" baseline="0" noProof="0" dirty="0" smtClean="0">
              <a:ln>
                <a:noFill/>
              </a:ln>
              <a:solidFill>
                <a:srgbClr val="FF0000"/>
              </a:solidFill>
              <a:effectLst/>
              <a:uLnTx/>
              <a:uFillTx/>
              <a:latin typeface="+mj-lt"/>
              <a:ea typeface="+mj-ea"/>
              <a:cs typeface="+mj-cs"/>
            </a:endParaRPr>
          </a:p>
        </p:txBody>
      </p:sp>
      <p:sp>
        <p:nvSpPr>
          <p:cNvPr id="4" name="Rectangle 3"/>
          <p:cNvSpPr txBox="1">
            <a:spLocks noChangeArrowheads="1"/>
          </p:cNvSpPr>
          <p:nvPr/>
        </p:nvSpPr>
        <p:spPr>
          <a:xfrm>
            <a:off x="228600" y="1219200"/>
            <a:ext cx="8686800" cy="5181600"/>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可以用一个或多个子程序（称为</a:t>
            </a:r>
            <a:r>
              <a:rPr kumimoji="1" lang="zh-CN" altLang="en-US" sz="2800" b="1" i="0" u="none" strike="noStrike" kern="0" cap="none" spc="0" normalizeH="0" baseline="0" noProof="0" smtClean="0">
                <a:ln>
                  <a:noFill/>
                </a:ln>
                <a:solidFill>
                  <a:srgbClr val="0000FF"/>
                </a:solidFill>
                <a:effectLst/>
                <a:uLnTx/>
                <a:uFillTx/>
                <a:latin typeface="+mn-lt"/>
                <a:ea typeface="+mn-ea"/>
                <a:cs typeface="+mn-cs"/>
              </a:rPr>
              <a:t>语义动作</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）所要完成的功能描述产生式的语义。</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在</a:t>
            </a:r>
            <a:r>
              <a:rPr kumimoji="1" lang="zh-CN" altLang="en-US" sz="2800" b="1" i="0" u="none" strike="noStrike" kern="0" cap="none" spc="0" normalizeH="0" baseline="0" noProof="0" smtClean="0">
                <a:ln>
                  <a:noFill/>
                </a:ln>
                <a:solidFill>
                  <a:srgbClr val="0000FF"/>
                </a:solidFill>
                <a:effectLst/>
                <a:uLnTx/>
                <a:uFillTx/>
                <a:latin typeface="+mn-lt"/>
                <a:ea typeface="+mn-ea"/>
                <a:cs typeface="+mn-cs"/>
              </a:rPr>
              <a:t>语法分析过程中</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使用某个产生式时，在</a:t>
            </a:r>
            <a:r>
              <a:rPr kumimoji="1" lang="zh-CN" altLang="en-US" sz="2800" b="1" i="0" u="none" strike="noStrike" kern="0" cap="none" spc="0" normalizeH="0" baseline="0" noProof="0" smtClean="0">
                <a:ln>
                  <a:noFill/>
                </a:ln>
                <a:solidFill>
                  <a:srgbClr val="0000FF"/>
                </a:solidFill>
                <a:effectLst/>
                <a:uLnTx/>
                <a:uFillTx/>
                <a:latin typeface="+mn-lt"/>
                <a:ea typeface="+mn-ea"/>
                <a:cs typeface="+mn-cs"/>
              </a:rPr>
              <a:t>适当的时机</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执行相应的语义动作，完成所需要的翻译。</a:t>
            </a:r>
            <a:endParaRPr kumimoji="1" lang="zh-CN" altLang="en-US" sz="16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把语义动作</a:t>
            </a:r>
            <a:r>
              <a:rPr kumimoji="1" lang="zh-CN" altLang="en-US" sz="2800" b="1" i="0" u="none" strike="noStrike" kern="0" cap="none" spc="0" normalizeH="0" baseline="0" noProof="0" smtClean="0">
                <a:ln>
                  <a:noFill/>
                </a:ln>
                <a:solidFill>
                  <a:srgbClr val="0000FF"/>
                </a:solidFill>
                <a:effectLst/>
                <a:uLnTx/>
                <a:uFillTx/>
                <a:latin typeface="+mn-lt"/>
                <a:ea typeface="+mn-ea"/>
                <a:cs typeface="+mn-cs"/>
              </a:rPr>
              <a:t>插入到产生式中适当的位置</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，从而形成</a:t>
            </a:r>
            <a:r>
              <a:rPr kumimoji="1" lang="zh-CN" altLang="en-US" sz="2800" b="1" i="0" u="none" strike="noStrike" kern="0" cap="none" spc="0" normalizeH="0" baseline="0" noProof="0" smtClean="0">
                <a:ln>
                  <a:noFill/>
                </a:ln>
                <a:solidFill>
                  <a:srgbClr val="FF3300"/>
                </a:solidFill>
                <a:effectLst/>
                <a:uLnTx/>
                <a:uFillTx/>
                <a:latin typeface="+mn-lt"/>
                <a:ea typeface="+mn-ea"/>
                <a:cs typeface="+mn-cs"/>
              </a:rPr>
              <a:t>翻译方案</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a:t>
            </a:r>
            <a:endParaRPr kumimoji="1"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宋体" pitchFamily="2" charset="-122"/>
                <a:ea typeface="+mn-ea"/>
                <a:cs typeface="+mn-cs"/>
              </a:rPr>
              <a:t>两种描述语法制导翻译的形式</a:t>
            </a:r>
            <a:endParaRPr kumimoji="1"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just" defTabSz="914400" rtl="0" eaLnBrk="1" fontAlgn="base" latinLnBrk="0" hangingPunct="1">
              <a:lnSpc>
                <a:spcPct val="9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smtClean="0">
                <a:ln>
                  <a:noFill/>
                </a:ln>
                <a:solidFill>
                  <a:srgbClr val="FF0000"/>
                </a:solidFill>
                <a:effectLst/>
                <a:uLnTx/>
                <a:uFillTx/>
                <a:latin typeface="宋体" pitchFamily="2" charset="-122"/>
                <a:ea typeface="+mn-ea"/>
              </a:rPr>
              <a:t>语法制导定义</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：是对翻译的高层次的说明，它隐蔽了一些实现细节，无须指明翻译时语义规则的计算次序。</a:t>
            </a:r>
          </a:p>
          <a:p>
            <a:pPr marL="742950" marR="0" lvl="1" indent="-285750" algn="just" defTabSz="914400" rtl="0" eaLnBrk="1" fontAlgn="base" latinLnBrk="0" hangingPunct="1">
              <a:lnSpc>
                <a:spcPct val="9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smtClean="0">
                <a:ln>
                  <a:noFill/>
                </a:ln>
                <a:solidFill>
                  <a:srgbClr val="FF0000"/>
                </a:solidFill>
                <a:effectLst/>
                <a:uLnTx/>
                <a:uFillTx/>
                <a:latin typeface="宋体" pitchFamily="2" charset="-122"/>
                <a:ea typeface="+mn-ea"/>
              </a:rPr>
              <a:t>翻译方案</a:t>
            </a:r>
            <a:r>
              <a:rPr kumimoji="1" lang="zh-CN" altLang="en-US" sz="2400" b="1" i="0" u="none" strike="noStrike" kern="0" cap="none" spc="0" normalizeH="0" baseline="0" noProof="0" smtClean="0">
                <a:ln>
                  <a:noFill/>
                </a:ln>
                <a:solidFill>
                  <a:schemeClr val="tx1"/>
                </a:solidFill>
                <a:effectLst/>
                <a:uLnTx/>
                <a:uFillTx/>
                <a:latin typeface="宋体" pitchFamily="2" charset="-122"/>
                <a:ea typeface="+mn-ea"/>
              </a:rPr>
              <a:t>：指明了语义规则的计算次序，规定了语义动作的执行时机。</a:t>
            </a:r>
            <a:endPar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up)">
                                      <p:cBhvr>
                                        <p:cTn id="26" dur="500"/>
                                        <p:tgtEl>
                                          <p:spTgt spid="4">
                                            <p:txEl>
                                              <p:pRg st="4" end="4"/>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up)">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48F8A15-6356-4362-A3DC-ADCDC619B7DB}" type="slidenum">
              <a:rPr lang="en-US" altLang="zh-CN" sz="1400" b="0" smtClean="0">
                <a:latin typeface="Times New Roman" pitchFamily="18" charset="0"/>
              </a:rPr>
              <a:pPr eaLnBrk="1" hangingPunct="1"/>
              <a:t>90</a:t>
            </a:fld>
            <a:endParaRPr lang="en-US" altLang="zh-CN" sz="1400" b="0" smtClean="0">
              <a:latin typeface="Times New Roman" pitchFamily="18" charset="0"/>
            </a:endParaRPr>
          </a:p>
        </p:txBody>
      </p:sp>
      <p:sp>
        <p:nvSpPr>
          <p:cNvPr id="84995" name="Rectangle 2"/>
          <p:cNvSpPr>
            <a:spLocks noGrp="1" noChangeArrowheads="1"/>
          </p:cNvSpPr>
          <p:nvPr>
            <p:ph type="title"/>
          </p:nvPr>
        </p:nvSpPr>
        <p:spPr>
          <a:xfrm>
            <a:off x="323850" y="152400"/>
            <a:ext cx="8335963" cy="1143000"/>
          </a:xfrm>
        </p:spPr>
        <p:txBody>
          <a:bodyPr/>
          <a:lstStyle/>
          <a:p>
            <a:pPr marL="342900" indent="-342900">
              <a:spcBef>
                <a:spcPts val="600"/>
              </a:spcBef>
            </a:pPr>
            <a:r>
              <a:rPr lang="en-US" altLang="zh-CN" sz="3600" dirty="0">
                <a:latin typeface="Times New Roman" panose="02020603050405020304" pitchFamily="18" charset="0"/>
                <a:cs typeface="Times New Roman" panose="02020603050405020304" pitchFamily="18" charset="0"/>
              </a:rPr>
              <a:t>5.4.4  </a:t>
            </a:r>
            <a:r>
              <a:rPr lang="zh-CN" altLang="zh-CN" sz="3600" dirty="0">
                <a:latin typeface="Times New Roman" panose="02020603050405020304" pitchFamily="18" charset="0"/>
                <a:cs typeface="Times New Roman" panose="02020603050405020304" pitchFamily="18" charset="0"/>
              </a:rPr>
              <a:t>改写语法制导定义为</a:t>
            </a:r>
            <a:r>
              <a:rPr lang="en-US" altLang="zh-CN" sz="3600" dirty="0">
                <a:latin typeface="Times New Roman" panose="02020603050405020304" pitchFamily="18" charset="0"/>
                <a:cs typeface="Times New Roman" panose="02020603050405020304" pitchFamily="18" charset="0"/>
              </a:rPr>
              <a:t>S</a:t>
            </a:r>
            <a:r>
              <a:rPr lang="zh-CN" altLang="zh-CN" sz="3600" dirty="0">
                <a:latin typeface="Times New Roman" panose="02020603050405020304" pitchFamily="18" charset="0"/>
                <a:cs typeface="Times New Roman" panose="02020603050405020304" pitchFamily="18" charset="0"/>
              </a:rPr>
              <a:t>属性定义</a:t>
            </a:r>
            <a:endParaRPr lang="zh-CN" altLang="en-US" sz="3600" dirty="0">
              <a:latin typeface="Times New Roman" panose="02020603050405020304" pitchFamily="18" charset="0"/>
              <a:cs typeface="Times New Roman" panose="02020603050405020304" pitchFamily="18" charset="0"/>
            </a:endParaRPr>
          </a:p>
        </p:txBody>
      </p:sp>
      <p:sp>
        <p:nvSpPr>
          <p:cNvPr id="320515" name="Rectangle 3"/>
          <p:cNvSpPr>
            <a:spLocks noGrp="1" noChangeArrowheads="1"/>
          </p:cNvSpPr>
          <p:nvPr>
            <p:ph type="body" idx="1"/>
          </p:nvPr>
        </p:nvSpPr>
        <p:spPr>
          <a:xfrm>
            <a:off x="609600" y="1295400"/>
            <a:ext cx="8335963" cy="2590800"/>
          </a:xfrm>
        </p:spPr>
        <p:txBody>
          <a:bodyPr/>
          <a:lstStyle/>
          <a:p>
            <a:pPr algn="just"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例：</a:t>
            </a:r>
            <a:r>
              <a:rPr lang="en-US" altLang="zh-CN" dirty="0" smtClean="0">
                <a:latin typeface="Times New Roman" panose="02020603050405020304" pitchFamily="18" charset="0"/>
                <a:cs typeface="Times New Roman" panose="02020603050405020304" pitchFamily="18" charset="0"/>
              </a:rPr>
              <a:t>PASCAL</a:t>
            </a:r>
            <a:r>
              <a:rPr lang="zh-CN" altLang="en-US" dirty="0" smtClean="0">
                <a:latin typeface="Times New Roman" panose="02020603050405020304" pitchFamily="18" charset="0"/>
                <a:cs typeface="Times New Roman" panose="02020603050405020304" pitchFamily="18" charset="0"/>
              </a:rPr>
              <a:t>的变量声明语句可由如下文法产生：</a:t>
            </a:r>
          </a:p>
          <a:p>
            <a:pPr marL="533400" lvl="1" indent="0" algn="just" eaLnBrk="1" hangingPunct="1">
              <a:buFontTx/>
              <a:buNone/>
            </a:pPr>
            <a:endParaRPr lang="zh-CN" altLang="en-US" dirty="0" smtClean="0">
              <a:latin typeface="Times New Roman" panose="02020603050405020304" pitchFamily="18" charset="0"/>
              <a:cs typeface="Times New Roman" panose="02020603050405020304" pitchFamily="18" charset="0"/>
            </a:endParaRPr>
          </a:p>
          <a:p>
            <a:pPr marL="952500" lvl="2" algn="just" eaLnBrk="1" hangingPunct="1">
              <a:buFontTx/>
              <a:buNone/>
            </a:pPr>
            <a:r>
              <a:rPr lang="en-US" altLang="zh-CN" sz="2400" dirty="0"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L:T</a:t>
            </a:r>
          </a:p>
          <a:p>
            <a:pPr marL="952500" lvl="2" algn="just" eaLnBrk="1" hangingPunct="1">
              <a:buFontTx/>
              <a:buNone/>
            </a:pPr>
            <a:r>
              <a:rPr lang="en-US" altLang="zh-CN" sz="2400" dirty="0" err="1" smtClean="0">
                <a:latin typeface="Times New Roman" panose="02020603050405020304" pitchFamily="18" charset="0"/>
                <a:cs typeface="Times New Roman" panose="02020603050405020304" pitchFamily="18" charset="0"/>
              </a:rPr>
              <a:t>T</a:t>
            </a:r>
            <a:r>
              <a:rPr lang="en-US" altLang="zh-CN" sz="2400" dirty="0" err="1" smtClean="0">
                <a:latin typeface="Times New Roman" panose="02020603050405020304" pitchFamily="18" charset="0"/>
                <a:cs typeface="Times New Roman" panose="02020603050405020304" pitchFamily="18" charset="0"/>
                <a:sym typeface="Symbol" pitchFamily="18" charset="2"/>
              </a:rPr>
              <a:t></a:t>
            </a:r>
            <a:r>
              <a:rPr lang="en-US" altLang="zh-CN" sz="2400" dirty="0" err="1" smtClean="0">
                <a:latin typeface="Times New Roman" panose="02020603050405020304" pitchFamily="18" charset="0"/>
                <a:cs typeface="Times New Roman" panose="02020603050405020304" pitchFamily="18" charset="0"/>
              </a:rPr>
              <a:t>integer</a:t>
            </a:r>
            <a:r>
              <a:rPr lang="en-US" altLang="zh-CN" sz="2400" dirty="0" smtClean="0">
                <a:latin typeface="Times New Roman" panose="02020603050405020304" pitchFamily="18" charset="0"/>
                <a:cs typeface="Times New Roman" panose="02020603050405020304" pitchFamily="18" charset="0"/>
              </a:rPr>
              <a:t> | real</a:t>
            </a:r>
          </a:p>
          <a:p>
            <a:pPr marL="952500" lvl="2" algn="just" eaLnBrk="1" hangingPunct="1">
              <a:buFontTx/>
              <a:buNone/>
            </a:pPr>
            <a:r>
              <a:rPr lang="en-US" altLang="zh-CN" sz="2400" dirty="0" smtClean="0">
                <a:latin typeface="Times New Roman" panose="02020603050405020304" pitchFamily="18" charset="0"/>
                <a:cs typeface="Times New Roman" panose="02020603050405020304" pitchFamily="18" charset="0"/>
              </a:rPr>
              <a:t>L</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L, id | id</a:t>
            </a:r>
          </a:p>
          <a:p>
            <a:pPr marL="533400" lvl="1" indent="0" algn="just" eaLnBrk="1" hangingPunct="1">
              <a:buFontTx/>
              <a:buNone/>
            </a:pPr>
            <a:endParaRPr lang="en-US" altLang="zh-CN" dirty="0" smtClean="0">
              <a:latin typeface="Times New Roman" panose="02020603050405020304" pitchFamily="18" charset="0"/>
              <a:cs typeface="Times New Roman" panose="02020603050405020304" pitchFamily="18" charset="0"/>
            </a:endParaRPr>
          </a:p>
        </p:txBody>
      </p:sp>
      <p:grpSp>
        <p:nvGrpSpPr>
          <p:cNvPr id="320516" name="Group 4"/>
          <p:cNvGrpSpPr>
            <a:grpSpLocks/>
          </p:cNvGrpSpPr>
          <p:nvPr/>
        </p:nvGrpSpPr>
        <p:grpSpPr bwMode="auto">
          <a:xfrm>
            <a:off x="5173663" y="1828800"/>
            <a:ext cx="2414587" cy="2590800"/>
            <a:chOff x="3643" y="1104"/>
            <a:chExt cx="1521" cy="1632"/>
          </a:xfrm>
        </p:grpSpPr>
        <p:grpSp>
          <p:nvGrpSpPr>
            <p:cNvPr id="85020" name="Group 5"/>
            <p:cNvGrpSpPr>
              <a:grpSpLocks/>
            </p:cNvGrpSpPr>
            <p:nvPr/>
          </p:nvGrpSpPr>
          <p:grpSpPr bwMode="auto">
            <a:xfrm>
              <a:off x="3643" y="1104"/>
              <a:ext cx="1426" cy="1632"/>
              <a:chOff x="3115" y="1200"/>
              <a:chExt cx="1426" cy="1632"/>
            </a:xfrm>
          </p:grpSpPr>
          <p:sp>
            <p:nvSpPr>
              <p:cNvPr id="85023" name="Text Box 6"/>
              <p:cNvSpPr txBox="1">
                <a:spLocks noChangeArrowheads="1"/>
              </p:cNvSpPr>
              <p:nvPr/>
            </p:nvSpPr>
            <p:spPr bwMode="auto">
              <a:xfrm>
                <a:off x="3969" y="120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Times New Roman" pitchFamily="18" charset="0"/>
                    <a:ea typeface="宋体" pitchFamily="2" charset="-122"/>
                  </a:rPr>
                  <a:t>D</a:t>
                </a:r>
              </a:p>
            </p:txBody>
          </p:sp>
          <p:sp>
            <p:nvSpPr>
              <p:cNvPr id="85024" name="Text Box 7"/>
              <p:cNvSpPr txBox="1">
                <a:spLocks noChangeArrowheads="1"/>
              </p:cNvSpPr>
              <p:nvPr/>
            </p:nvSpPr>
            <p:spPr bwMode="auto">
              <a:xfrm>
                <a:off x="3673" y="1555"/>
                <a:ext cx="8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Times New Roman" pitchFamily="18" charset="0"/>
                    <a:ea typeface="宋体" pitchFamily="2" charset="-122"/>
                  </a:rPr>
                  <a:t>L    :     T</a:t>
                </a:r>
              </a:p>
            </p:txBody>
          </p:sp>
          <p:sp>
            <p:nvSpPr>
              <p:cNvPr id="85025" name="Text Box 8"/>
              <p:cNvSpPr txBox="1">
                <a:spLocks noChangeArrowheads="1"/>
              </p:cNvSpPr>
              <p:nvPr/>
            </p:nvSpPr>
            <p:spPr bwMode="auto">
              <a:xfrm>
                <a:off x="3399" y="1872"/>
                <a:ext cx="8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L    ,     r</a:t>
                </a:r>
              </a:p>
            </p:txBody>
          </p:sp>
          <p:sp>
            <p:nvSpPr>
              <p:cNvPr id="85026" name="Text Box 9"/>
              <p:cNvSpPr txBox="1">
                <a:spLocks noChangeArrowheads="1"/>
              </p:cNvSpPr>
              <p:nvPr/>
            </p:nvSpPr>
            <p:spPr bwMode="auto">
              <a:xfrm>
                <a:off x="3120" y="2208"/>
                <a:ext cx="8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L    ,     q</a:t>
                </a:r>
              </a:p>
            </p:txBody>
          </p:sp>
          <p:sp>
            <p:nvSpPr>
              <p:cNvPr id="85027" name="Text Box 10"/>
              <p:cNvSpPr txBox="1">
                <a:spLocks noChangeArrowheads="1"/>
              </p:cNvSpPr>
              <p:nvPr/>
            </p:nvSpPr>
            <p:spPr bwMode="auto">
              <a:xfrm>
                <a:off x="3115" y="25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Times New Roman" pitchFamily="18" charset="0"/>
                    <a:ea typeface="宋体" pitchFamily="2" charset="-122"/>
                  </a:rPr>
                  <a:t>p</a:t>
                </a:r>
              </a:p>
            </p:txBody>
          </p:sp>
          <p:grpSp>
            <p:nvGrpSpPr>
              <p:cNvPr id="85028" name="Group 11"/>
              <p:cNvGrpSpPr>
                <a:grpSpLocks/>
              </p:cNvGrpSpPr>
              <p:nvPr/>
            </p:nvGrpSpPr>
            <p:grpSpPr bwMode="auto">
              <a:xfrm>
                <a:off x="3840" y="1440"/>
                <a:ext cx="480" cy="144"/>
                <a:chOff x="3840" y="1440"/>
                <a:chExt cx="480" cy="144"/>
              </a:xfrm>
            </p:grpSpPr>
            <p:sp>
              <p:nvSpPr>
                <p:cNvPr id="85038" name="Line 12"/>
                <p:cNvSpPr>
                  <a:spLocks noChangeShapeType="1"/>
                </p:cNvSpPr>
                <p:nvPr/>
              </p:nvSpPr>
              <p:spPr bwMode="auto">
                <a:xfrm>
                  <a:off x="4080" y="14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9" name="Line 13"/>
                <p:cNvSpPr>
                  <a:spLocks noChangeShapeType="1"/>
                </p:cNvSpPr>
                <p:nvPr/>
              </p:nvSpPr>
              <p:spPr bwMode="auto">
                <a:xfrm flipH="1">
                  <a:off x="3840" y="1440"/>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40" name="Line 14"/>
                <p:cNvSpPr>
                  <a:spLocks noChangeShapeType="1"/>
                </p:cNvSpPr>
                <p:nvPr/>
              </p:nvSpPr>
              <p:spPr bwMode="auto">
                <a:xfrm>
                  <a:off x="4080" y="1440"/>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5029" name="Group 15"/>
              <p:cNvGrpSpPr>
                <a:grpSpLocks/>
              </p:cNvGrpSpPr>
              <p:nvPr/>
            </p:nvGrpSpPr>
            <p:grpSpPr bwMode="auto">
              <a:xfrm>
                <a:off x="3552" y="1824"/>
                <a:ext cx="480" cy="144"/>
                <a:chOff x="3840" y="1440"/>
                <a:chExt cx="480" cy="144"/>
              </a:xfrm>
            </p:grpSpPr>
            <p:sp>
              <p:nvSpPr>
                <p:cNvPr id="85035" name="Line 16"/>
                <p:cNvSpPr>
                  <a:spLocks noChangeShapeType="1"/>
                </p:cNvSpPr>
                <p:nvPr/>
              </p:nvSpPr>
              <p:spPr bwMode="auto">
                <a:xfrm>
                  <a:off x="4080" y="14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6" name="Line 17"/>
                <p:cNvSpPr>
                  <a:spLocks noChangeShapeType="1"/>
                </p:cNvSpPr>
                <p:nvPr/>
              </p:nvSpPr>
              <p:spPr bwMode="auto">
                <a:xfrm flipH="1">
                  <a:off x="3840" y="1440"/>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7" name="Line 18"/>
                <p:cNvSpPr>
                  <a:spLocks noChangeShapeType="1"/>
                </p:cNvSpPr>
                <p:nvPr/>
              </p:nvSpPr>
              <p:spPr bwMode="auto">
                <a:xfrm>
                  <a:off x="4080" y="1440"/>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5030" name="Group 19"/>
              <p:cNvGrpSpPr>
                <a:grpSpLocks/>
              </p:cNvGrpSpPr>
              <p:nvPr/>
            </p:nvGrpSpPr>
            <p:grpSpPr bwMode="auto">
              <a:xfrm>
                <a:off x="3264" y="2112"/>
                <a:ext cx="480" cy="144"/>
                <a:chOff x="3840" y="1440"/>
                <a:chExt cx="480" cy="144"/>
              </a:xfrm>
            </p:grpSpPr>
            <p:sp>
              <p:nvSpPr>
                <p:cNvPr id="85032" name="Line 20"/>
                <p:cNvSpPr>
                  <a:spLocks noChangeShapeType="1"/>
                </p:cNvSpPr>
                <p:nvPr/>
              </p:nvSpPr>
              <p:spPr bwMode="auto">
                <a:xfrm>
                  <a:off x="4080" y="14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3" name="Line 21"/>
                <p:cNvSpPr>
                  <a:spLocks noChangeShapeType="1"/>
                </p:cNvSpPr>
                <p:nvPr/>
              </p:nvSpPr>
              <p:spPr bwMode="auto">
                <a:xfrm flipH="1">
                  <a:off x="3840" y="1440"/>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4" name="Line 22"/>
                <p:cNvSpPr>
                  <a:spLocks noChangeShapeType="1"/>
                </p:cNvSpPr>
                <p:nvPr/>
              </p:nvSpPr>
              <p:spPr bwMode="auto">
                <a:xfrm>
                  <a:off x="4080" y="1440"/>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31" name="Line 23"/>
              <p:cNvSpPr>
                <a:spLocks noChangeShapeType="1"/>
              </p:cNvSpPr>
              <p:nvPr/>
            </p:nvSpPr>
            <p:spPr bwMode="auto">
              <a:xfrm>
                <a:off x="3216" y="24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1" name="Text Box 24"/>
            <p:cNvSpPr txBox="1">
              <a:spLocks noChangeArrowheads="1"/>
            </p:cNvSpPr>
            <p:nvPr/>
          </p:nvSpPr>
          <p:spPr bwMode="auto">
            <a:xfrm>
              <a:off x="4729" y="1920"/>
              <a:ext cx="4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Times New Roman" pitchFamily="18" charset="0"/>
                  <a:ea typeface="宋体" pitchFamily="2" charset="-122"/>
                </a:rPr>
                <a:t>real</a:t>
              </a:r>
            </a:p>
          </p:txBody>
        </p:sp>
        <p:sp>
          <p:nvSpPr>
            <p:cNvPr id="85022" name="Line 25"/>
            <p:cNvSpPr>
              <a:spLocks noChangeShapeType="1"/>
            </p:cNvSpPr>
            <p:nvPr/>
          </p:nvSpPr>
          <p:spPr bwMode="auto">
            <a:xfrm>
              <a:off x="4944" y="172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538" name="Rectangle 26"/>
          <p:cNvSpPr>
            <a:spLocks noChangeArrowheads="1"/>
          </p:cNvSpPr>
          <p:nvPr/>
        </p:nvSpPr>
        <p:spPr bwMode="auto">
          <a:xfrm>
            <a:off x="611560" y="4239090"/>
            <a:ext cx="8335963" cy="2340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dirty="0">
                <a:latin typeface="宋体" pitchFamily="2" charset="-122"/>
              </a:rPr>
              <a:t>问题：</a:t>
            </a:r>
          </a:p>
          <a:p>
            <a:pPr marL="533400" lvl="1">
              <a:spcBef>
                <a:spcPct val="20000"/>
              </a:spcBef>
            </a:pPr>
            <a:r>
              <a:rPr lang="zh-CN" altLang="en-US" dirty="0">
                <a:latin typeface="宋体" pitchFamily="2" charset="-122"/>
              </a:rPr>
              <a:t>标识符由</a:t>
            </a:r>
            <a:r>
              <a:rPr lang="en-US" altLang="zh-CN" dirty="0">
                <a:latin typeface="宋体" pitchFamily="2" charset="-122"/>
              </a:rPr>
              <a:t>L</a:t>
            </a:r>
            <a:r>
              <a:rPr lang="zh-CN" altLang="en-US" dirty="0">
                <a:latin typeface="宋体" pitchFamily="2" charset="-122"/>
              </a:rPr>
              <a:t>产生，而类型不在</a:t>
            </a:r>
            <a:r>
              <a:rPr lang="en-US" altLang="zh-CN" dirty="0">
                <a:latin typeface="宋体" pitchFamily="2" charset="-122"/>
              </a:rPr>
              <a:t>L</a:t>
            </a:r>
            <a:r>
              <a:rPr lang="zh-CN" altLang="en-US" dirty="0">
                <a:latin typeface="宋体" pitchFamily="2" charset="-122"/>
              </a:rPr>
              <a:t>的子树中</a:t>
            </a:r>
          </a:p>
          <a:p>
            <a:pPr marL="533400" lvl="1">
              <a:spcBef>
                <a:spcPct val="20000"/>
              </a:spcBef>
            </a:pPr>
            <a:r>
              <a:rPr lang="zh-CN" altLang="en-US" dirty="0">
                <a:latin typeface="宋体" pitchFamily="2" charset="-122"/>
              </a:rPr>
              <a:t>归约从左向右进行，类型信息从右向左传递</a:t>
            </a:r>
          </a:p>
          <a:p>
            <a:pPr marL="533400" lvl="1">
              <a:spcBef>
                <a:spcPct val="20000"/>
              </a:spcBef>
            </a:pPr>
            <a:r>
              <a:rPr lang="zh-CN" altLang="en-US" dirty="0">
                <a:latin typeface="宋体" pitchFamily="2" charset="-122"/>
              </a:rPr>
              <a:t>只用综合属性不能使类型和标识符联系在</a:t>
            </a:r>
            <a:r>
              <a:rPr lang="zh-CN" altLang="en-US" dirty="0" smtClean="0">
                <a:latin typeface="宋体" pitchFamily="2" charset="-122"/>
              </a:rPr>
              <a:t>一起</a:t>
            </a:r>
            <a:endParaRPr lang="en-US" altLang="zh-CN" dirty="0" smtClean="0">
              <a:latin typeface="宋体" pitchFamily="2" charset="-122"/>
            </a:endParaRPr>
          </a:p>
          <a:p>
            <a:pPr marL="533400" lvl="1">
              <a:spcBef>
                <a:spcPct val="20000"/>
              </a:spcBef>
            </a:pPr>
            <a:r>
              <a:rPr lang="zh-CN" altLang="en-US" dirty="0" smtClean="0">
                <a:latin typeface="宋体" pitchFamily="2" charset="-122"/>
              </a:rPr>
              <a:t>不是</a:t>
            </a:r>
            <a:r>
              <a:rPr lang="en-US" altLang="zh-CN" dirty="0" smtClean="0">
                <a:latin typeface="宋体" pitchFamily="2" charset="-122"/>
              </a:rPr>
              <a:t>L</a:t>
            </a:r>
            <a:r>
              <a:rPr lang="zh-CN" altLang="en-US" dirty="0" smtClean="0">
                <a:latin typeface="宋体" pitchFamily="2" charset="-122"/>
              </a:rPr>
              <a:t>属性定义</a:t>
            </a:r>
          </a:p>
          <a:p>
            <a:pPr marL="533400" lvl="1">
              <a:spcBef>
                <a:spcPct val="20000"/>
              </a:spcBef>
            </a:pPr>
            <a:endParaRPr lang="zh-CN" altLang="en-US" dirty="0">
              <a:latin typeface="宋体" pitchFamily="2" charset="-122"/>
            </a:endParaRPr>
          </a:p>
        </p:txBody>
      </p:sp>
      <p:sp>
        <p:nvSpPr>
          <p:cNvPr id="320539" name="Line 27"/>
          <p:cNvSpPr>
            <a:spLocks noChangeShapeType="1"/>
          </p:cNvSpPr>
          <p:nvPr/>
        </p:nvSpPr>
        <p:spPr bwMode="auto">
          <a:xfrm flipV="1">
            <a:off x="7467600" y="2819400"/>
            <a:ext cx="0" cy="381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540" name="Group 28"/>
          <p:cNvGrpSpPr>
            <a:grpSpLocks/>
          </p:cNvGrpSpPr>
          <p:nvPr/>
        </p:nvGrpSpPr>
        <p:grpSpPr bwMode="auto">
          <a:xfrm>
            <a:off x="4716463" y="2286000"/>
            <a:ext cx="3530600" cy="1600200"/>
            <a:chOff x="2971" y="1440"/>
            <a:chExt cx="2224" cy="1008"/>
          </a:xfrm>
        </p:grpSpPr>
        <p:sp>
          <p:nvSpPr>
            <p:cNvPr id="85013" name="Text Box 29"/>
            <p:cNvSpPr txBox="1">
              <a:spLocks noChangeArrowheads="1"/>
            </p:cNvSpPr>
            <p:nvPr/>
          </p:nvSpPr>
          <p:spPr bwMode="auto">
            <a:xfrm>
              <a:off x="4615" y="1440"/>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type</a:t>
              </a:r>
              <a:endParaRPr lang="en-US" altLang="zh-CN">
                <a:latin typeface="Times New Roman" pitchFamily="18" charset="0"/>
                <a:ea typeface="宋体" pitchFamily="2" charset="-122"/>
              </a:endParaRPr>
            </a:p>
          </p:txBody>
        </p:sp>
        <p:sp>
          <p:nvSpPr>
            <p:cNvPr id="85014" name="Text Box 30"/>
            <p:cNvSpPr txBox="1">
              <a:spLocks noChangeArrowheads="1"/>
            </p:cNvSpPr>
            <p:nvPr/>
          </p:nvSpPr>
          <p:spPr bwMode="auto">
            <a:xfrm>
              <a:off x="3541" y="1449"/>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in</a:t>
              </a:r>
              <a:endParaRPr lang="en-US" altLang="zh-CN">
                <a:latin typeface="Times New Roman" pitchFamily="18" charset="0"/>
                <a:ea typeface="宋体" pitchFamily="2" charset="-122"/>
              </a:endParaRPr>
            </a:p>
          </p:txBody>
        </p:sp>
        <p:sp>
          <p:nvSpPr>
            <p:cNvPr id="85015" name="Text Box 31"/>
            <p:cNvSpPr txBox="1">
              <a:spLocks noChangeArrowheads="1"/>
            </p:cNvSpPr>
            <p:nvPr/>
          </p:nvSpPr>
          <p:spPr bwMode="auto">
            <a:xfrm>
              <a:off x="3259" y="1785"/>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in</a:t>
              </a:r>
              <a:endParaRPr lang="en-US" altLang="zh-CN">
                <a:latin typeface="Times New Roman" pitchFamily="18" charset="0"/>
                <a:ea typeface="宋体" pitchFamily="2" charset="-122"/>
              </a:endParaRPr>
            </a:p>
          </p:txBody>
        </p:sp>
        <p:sp>
          <p:nvSpPr>
            <p:cNvPr id="85016" name="Text Box 32"/>
            <p:cNvSpPr txBox="1">
              <a:spLocks noChangeArrowheads="1"/>
            </p:cNvSpPr>
            <p:nvPr/>
          </p:nvSpPr>
          <p:spPr bwMode="auto">
            <a:xfrm>
              <a:off x="2971" y="2121"/>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in</a:t>
              </a:r>
              <a:endParaRPr lang="en-US" altLang="zh-CN">
                <a:latin typeface="Times New Roman" pitchFamily="18" charset="0"/>
                <a:ea typeface="宋体" pitchFamily="2" charset="-122"/>
              </a:endParaRPr>
            </a:p>
          </p:txBody>
        </p:sp>
        <p:sp>
          <p:nvSpPr>
            <p:cNvPr id="85017" name="Text Box 33"/>
            <p:cNvSpPr txBox="1">
              <a:spLocks noChangeArrowheads="1"/>
            </p:cNvSpPr>
            <p:nvPr/>
          </p:nvSpPr>
          <p:spPr bwMode="auto">
            <a:xfrm>
              <a:off x="3428" y="2121"/>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a:t>
              </a:r>
              <a:endParaRPr lang="en-US" altLang="zh-CN">
                <a:latin typeface="Times New Roman" pitchFamily="18" charset="0"/>
                <a:ea typeface="宋体" pitchFamily="2" charset="-122"/>
              </a:endParaRPr>
            </a:p>
          </p:txBody>
        </p:sp>
        <p:sp>
          <p:nvSpPr>
            <p:cNvPr id="85018" name="Text Box 34"/>
            <p:cNvSpPr txBox="1">
              <a:spLocks noChangeArrowheads="1"/>
            </p:cNvSpPr>
            <p:nvPr/>
          </p:nvSpPr>
          <p:spPr bwMode="auto">
            <a:xfrm>
              <a:off x="3716" y="1776"/>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a:t>
              </a:r>
              <a:endParaRPr lang="en-US" altLang="zh-CN">
                <a:latin typeface="Times New Roman" pitchFamily="18" charset="0"/>
                <a:ea typeface="宋体" pitchFamily="2" charset="-122"/>
              </a:endParaRPr>
            </a:p>
          </p:txBody>
        </p:sp>
        <p:sp>
          <p:nvSpPr>
            <p:cNvPr id="85019" name="Text Box 35"/>
            <p:cNvSpPr txBox="1">
              <a:spLocks noChangeArrowheads="1"/>
            </p:cNvSpPr>
            <p:nvPr/>
          </p:nvSpPr>
          <p:spPr bwMode="auto">
            <a:xfrm>
              <a:off x="4004" y="1440"/>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a:t>
              </a:r>
              <a:endParaRPr lang="en-US" altLang="zh-CN">
                <a:latin typeface="Times New Roman" pitchFamily="18" charset="0"/>
                <a:ea typeface="宋体" pitchFamily="2" charset="-122"/>
              </a:endParaRPr>
            </a:p>
          </p:txBody>
        </p:sp>
      </p:grpSp>
      <p:sp>
        <p:nvSpPr>
          <p:cNvPr id="320548" name="Arc 36"/>
          <p:cNvSpPr>
            <a:spLocks/>
          </p:cNvSpPr>
          <p:nvPr/>
        </p:nvSpPr>
        <p:spPr bwMode="auto">
          <a:xfrm rot="5400000" flipH="1">
            <a:off x="6457950" y="1657350"/>
            <a:ext cx="304800" cy="1562100"/>
          </a:xfrm>
          <a:custGeom>
            <a:avLst/>
            <a:gdLst>
              <a:gd name="T0" fmla="*/ 0 w 21600"/>
              <a:gd name="T1" fmla="*/ 0 h 43200"/>
              <a:gd name="T2" fmla="*/ 0 w 21600"/>
              <a:gd name="T3" fmla="*/ 2042485598 h 43200"/>
              <a:gd name="T4" fmla="*/ 0 w 21600"/>
              <a:gd name="T5" fmla="*/ 1021242799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9525">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49" name="Line 37"/>
          <p:cNvSpPr>
            <a:spLocks noChangeShapeType="1"/>
          </p:cNvSpPr>
          <p:nvPr/>
        </p:nvSpPr>
        <p:spPr bwMode="auto">
          <a:xfrm flipH="1">
            <a:off x="5410200" y="2743200"/>
            <a:ext cx="3048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50" name="Line 38"/>
          <p:cNvSpPr>
            <a:spLocks noChangeShapeType="1"/>
          </p:cNvSpPr>
          <p:nvPr/>
        </p:nvSpPr>
        <p:spPr bwMode="auto">
          <a:xfrm flipH="1">
            <a:off x="4953000" y="3276600"/>
            <a:ext cx="3048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551" name="Group 39"/>
          <p:cNvGrpSpPr>
            <a:grpSpLocks/>
          </p:cNvGrpSpPr>
          <p:nvPr/>
        </p:nvGrpSpPr>
        <p:grpSpPr bwMode="auto">
          <a:xfrm>
            <a:off x="4876800" y="3810000"/>
            <a:ext cx="762000" cy="457200"/>
            <a:chOff x="3072" y="2400"/>
            <a:chExt cx="480" cy="288"/>
          </a:xfrm>
        </p:grpSpPr>
        <p:sp>
          <p:nvSpPr>
            <p:cNvPr id="85011" name="Arc 40"/>
            <p:cNvSpPr>
              <a:spLocks/>
            </p:cNvSpPr>
            <p:nvPr/>
          </p:nvSpPr>
          <p:spPr bwMode="auto">
            <a:xfrm rot="5400000" flipV="1">
              <a:off x="3252" y="2220"/>
              <a:ext cx="96" cy="456"/>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9525">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2" name="Line 41"/>
            <p:cNvSpPr>
              <a:spLocks noChangeShapeType="1"/>
            </p:cNvSpPr>
            <p:nvPr/>
          </p:nvSpPr>
          <p:spPr bwMode="auto">
            <a:xfrm flipV="1">
              <a:off x="3552" y="2448"/>
              <a:ext cx="0" cy="24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554" name="Group 42"/>
          <p:cNvGrpSpPr>
            <a:grpSpLocks/>
          </p:cNvGrpSpPr>
          <p:nvPr/>
        </p:nvGrpSpPr>
        <p:grpSpPr bwMode="auto">
          <a:xfrm>
            <a:off x="5334000" y="3276600"/>
            <a:ext cx="1219200" cy="304800"/>
            <a:chOff x="3360" y="2064"/>
            <a:chExt cx="768" cy="192"/>
          </a:xfrm>
        </p:grpSpPr>
        <p:sp>
          <p:nvSpPr>
            <p:cNvPr id="85009" name="Line 43"/>
            <p:cNvSpPr>
              <a:spLocks noChangeShapeType="1"/>
            </p:cNvSpPr>
            <p:nvPr/>
          </p:nvSpPr>
          <p:spPr bwMode="auto">
            <a:xfrm flipH="1" flipV="1">
              <a:off x="3840" y="2064"/>
              <a:ext cx="288" cy="19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0" name="Arc 44"/>
            <p:cNvSpPr>
              <a:spLocks/>
            </p:cNvSpPr>
            <p:nvPr/>
          </p:nvSpPr>
          <p:spPr bwMode="auto">
            <a:xfrm rot="5400000" flipV="1">
              <a:off x="3528" y="1896"/>
              <a:ext cx="96" cy="432"/>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9525">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557" name="Group 45"/>
          <p:cNvGrpSpPr>
            <a:grpSpLocks/>
          </p:cNvGrpSpPr>
          <p:nvPr/>
        </p:nvGrpSpPr>
        <p:grpSpPr bwMode="auto">
          <a:xfrm>
            <a:off x="5829300" y="2743200"/>
            <a:ext cx="1181100" cy="304800"/>
            <a:chOff x="3672" y="1728"/>
            <a:chExt cx="744" cy="192"/>
          </a:xfrm>
        </p:grpSpPr>
        <p:sp>
          <p:nvSpPr>
            <p:cNvPr id="85007" name="Arc 46"/>
            <p:cNvSpPr>
              <a:spLocks/>
            </p:cNvSpPr>
            <p:nvPr/>
          </p:nvSpPr>
          <p:spPr bwMode="auto">
            <a:xfrm rot="5400000" flipV="1">
              <a:off x="3828" y="1572"/>
              <a:ext cx="96" cy="408"/>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9525">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8" name="Line 47"/>
            <p:cNvSpPr>
              <a:spLocks noChangeShapeType="1"/>
            </p:cNvSpPr>
            <p:nvPr/>
          </p:nvSpPr>
          <p:spPr bwMode="auto">
            <a:xfrm flipH="1" flipV="1">
              <a:off x="4128" y="1728"/>
              <a:ext cx="288" cy="19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wipe(up)">
                                      <p:cBhvr>
                                        <p:cTn id="7" dur="500"/>
                                        <p:tgtEl>
                                          <p:spTgt spid="32051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0515">
                                            <p:txEl>
                                              <p:pRg st="2" end="2"/>
                                            </p:txEl>
                                          </p:spTgt>
                                        </p:tgtEl>
                                        <p:attrNameLst>
                                          <p:attrName>style.visibility</p:attrName>
                                        </p:attrNameLst>
                                      </p:cBhvr>
                                      <p:to>
                                        <p:strVal val="visible"/>
                                      </p:to>
                                    </p:set>
                                    <p:animEffect transition="in" filter="wipe(up)">
                                      <p:cBhvr>
                                        <p:cTn id="11" dur="500"/>
                                        <p:tgtEl>
                                          <p:spTgt spid="320515">
                                            <p:txEl>
                                              <p:pRg st="2" end="2"/>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0515">
                                            <p:txEl>
                                              <p:pRg st="3" end="3"/>
                                            </p:txEl>
                                          </p:spTgt>
                                        </p:tgtEl>
                                        <p:attrNameLst>
                                          <p:attrName>style.visibility</p:attrName>
                                        </p:attrNameLst>
                                      </p:cBhvr>
                                      <p:to>
                                        <p:strVal val="visible"/>
                                      </p:to>
                                    </p:set>
                                    <p:animEffect transition="in" filter="wipe(up)">
                                      <p:cBhvr>
                                        <p:cTn id="15" dur="500"/>
                                        <p:tgtEl>
                                          <p:spTgt spid="320515">
                                            <p:txEl>
                                              <p:pRg st="3" end="3"/>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20515">
                                            <p:txEl>
                                              <p:pRg st="4" end="4"/>
                                            </p:txEl>
                                          </p:spTgt>
                                        </p:tgtEl>
                                        <p:attrNameLst>
                                          <p:attrName>style.visibility</p:attrName>
                                        </p:attrNameLst>
                                      </p:cBhvr>
                                      <p:to>
                                        <p:strVal val="visible"/>
                                      </p:to>
                                    </p:set>
                                    <p:animEffect transition="in" filter="wipe(up)">
                                      <p:cBhvr>
                                        <p:cTn id="19" dur="500"/>
                                        <p:tgtEl>
                                          <p:spTgt spid="32051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20516"/>
                                        </p:tgtEl>
                                        <p:attrNameLst>
                                          <p:attrName>style.visibility</p:attrName>
                                        </p:attrNameLst>
                                      </p:cBhvr>
                                      <p:to>
                                        <p:strVal val="visible"/>
                                      </p:to>
                                    </p:set>
                                    <p:animEffect transition="in" filter="wipe(up)">
                                      <p:cBhvr>
                                        <p:cTn id="24" dur="500"/>
                                        <p:tgtEl>
                                          <p:spTgt spid="3205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20540"/>
                                        </p:tgtEl>
                                        <p:attrNameLst>
                                          <p:attrName>style.visibility</p:attrName>
                                        </p:attrNameLst>
                                      </p:cBhvr>
                                      <p:to>
                                        <p:strVal val="visible"/>
                                      </p:to>
                                    </p:set>
                                    <p:animEffect transition="in" filter="wipe(left)">
                                      <p:cBhvr>
                                        <p:cTn id="29" dur="500"/>
                                        <p:tgtEl>
                                          <p:spTgt spid="3205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20539"/>
                                        </p:tgtEl>
                                        <p:attrNameLst>
                                          <p:attrName>style.visibility</p:attrName>
                                        </p:attrNameLst>
                                      </p:cBhvr>
                                      <p:to>
                                        <p:strVal val="visible"/>
                                      </p:to>
                                    </p:set>
                                    <p:animEffect transition="in" filter="wipe(down)">
                                      <p:cBhvr>
                                        <p:cTn id="34" dur="500"/>
                                        <p:tgtEl>
                                          <p:spTgt spid="3205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20548"/>
                                        </p:tgtEl>
                                        <p:attrNameLst>
                                          <p:attrName>style.visibility</p:attrName>
                                        </p:attrNameLst>
                                      </p:cBhvr>
                                      <p:to>
                                        <p:strVal val="visible"/>
                                      </p:to>
                                    </p:set>
                                    <p:animEffect transition="in" filter="wipe(right)">
                                      <p:cBhvr>
                                        <p:cTn id="39" dur="500"/>
                                        <p:tgtEl>
                                          <p:spTgt spid="32054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20549"/>
                                        </p:tgtEl>
                                        <p:attrNameLst>
                                          <p:attrName>style.visibility</p:attrName>
                                        </p:attrNameLst>
                                      </p:cBhvr>
                                      <p:to>
                                        <p:strVal val="visible"/>
                                      </p:to>
                                    </p:set>
                                    <p:animEffect transition="in" filter="wipe(up)">
                                      <p:cBhvr>
                                        <p:cTn id="44" dur="500"/>
                                        <p:tgtEl>
                                          <p:spTgt spid="3205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20550"/>
                                        </p:tgtEl>
                                        <p:attrNameLst>
                                          <p:attrName>style.visibility</p:attrName>
                                        </p:attrNameLst>
                                      </p:cBhvr>
                                      <p:to>
                                        <p:strVal val="visible"/>
                                      </p:to>
                                    </p:set>
                                    <p:animEffect transition="in" filter="wipe(up)">
                                      <p:cBhvr>
                                        <p:cTn id="49" dur="500"/>
                                        <p:tgtEl>
                                          <p:spTgt spid="32055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320551"/>
                                        </p:tgtEl>
                                        <p:attrNameLst>
                                          <p:attrName>style.visibility</p:attrName>
                                        </p:attrNameLst>
                                      </p:cBhvr>
                                      <p:to>
                                        <p:strVal val="visible"/>
                                      </p:to>
                                    </p:set>
                                    <p:animEffect transition="in" filter="wipe(down)">
                                      <p:cBhvr>
                                        <p:cTn id="54" dur="500"/>
                                        <p:tgtEl>
                                          <p:spTgt spid="3205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320554"/>
                                        </p:tgtEl>
                                        <p:attrNameLst>
                                          <p:attrName>style.visibility</p:attrName>
                                        </p:attrNameLst>
                                      </p:cBhvr>
                                      <p:to>
                                        <p:strVal val="visible"/>
                                      </p:to>
                                    </p:set>
                                    <p:animEffect transition="in" filter="wipe(down)">
                                      <p:cBhvr>
                                        <p:cTn id="59" dur="500"/>
                                        <p:tgtEl>
                                          <p:spTgt spid="32055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320557"/>
                                        </p:tgtEl>
                                        <p:attrNameLst>
                                          <p:attrName>style.visibility</p:attrName>
                                        </p:attrNameLst>
                                      </p:cBhvr>
                                      <p:to>
                                        <p:strVal val="visible"/>
                                      </p:to>
                                    </p:set>
                                    <p:animEffect transition="in" filter="wipe(down)">
                                      <p:cBhvr>
                                        <p:cTn id="64" dur="500"/>
                                        <p:tgtEl>
                                          <p:spTgt spid="32055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320538"/>
                                        </p:tgtEl>
                                        <p:attrNameLst>
                                          <p:attrName>style.visibility</p:attrName>
                                        </p:attrNameLst>
                                      </p:cBhvr>
                                      <p:to>
                                        <p:strVal val="visible"/>
                                      </p:to>
                                    </p:set>
                                    <p:animEffect transition="in" filter="wipe(up)">
                                      <p:cBhvr>
                                        <p:cTn id="69" dur="500"/>
                                        <p:tgtEl>
                                          <p:spTgt spid="320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bldLvl="2" autoUpdateAnimBg="0"/>
      <p:bldP spid="320538" grpId="0"/>
      <p:bldP spid="320539" grpId="0" animBg="1"/>
      <p:bldP spid="320548" grpId="0" animBg="1"/>
      <p:bldP spid="320549" grpId="0" animBg="1"/>
      <p:bldP spid="320550"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0422ABF-E406-4144-BDD1-FAA167A6D507}" type="slidenum">
              <a:rPr lang="en-US" altLang="zh-CN" sz="1400" b="0" smtClean="0">
                <a:latin typeface="Times New Roman" pitchFamily="18" charset="0"/>
              </a:rPr>
              <a:pPr eaLnBrk="1" hangingPunct="1"/>
              <a:t>91</a:t>
            </a:fld>
            <a:endParaRPr lang="en-US" altLang="zh-CN" sz="1400" b="0" smtClean="0">
              <a:latin typeface="Times New Roman" pitchFamily="18" charset="0"/>
            </a:endParaRPr>
          </a:p>
        </p:txBody>
      </p:sp>
      <p:sp>
        <p:nvSpPr>
          <p:cNvPr id="322562" name="Freeform 2"/>
          <p:cNvSpPr>
            <a:spLocks/>
          </p:cNvSpPr>
          <p:nvPr/>
        </p:nvSpPr>
        <p:spPr bwMode="auto">
          <a:xfrm>
            <a:off x="5427663" y="1223963"/>
            <a:ext cx="3644900" cy="2790825"/>
          </a:xfrm>
          <a:custGeom>
            <a:avLst/>
            <a:gdLst>
              <a:gd name="T0" fmla="*/ 2147483647 w 2296"/>
              <a:gd name="T1" fmla="*/ 2147483647 h 1758"/>
              <a:gd name="T2" fmla="*/ 2147483647 w 2296"/>
              <a:gd name="T3" fmla="*/ 2147483647 h 1758"/>
              <a:gd name="T4" fmla="*/ 2147483647 w 2296"/>
              <a:gd name="T5" fmla="*/ 0 h 1758"/>
              <a:gd name="T6" fmla="*/ 0 w 2296"/>
              <a:gd name="T7" fmla="*/ 0 h 1758"/>
              <a:gd name="T8" fmla="*/ 0 w 2296"/>
              <a:gd name="T9" fmla="*/ 2147483647 h 1758"/>
              <a:gd name="T10" fmla="*/ 2147483647 w 2296"/>
              <a:gd name="T11" fmla="*/ 2147483647 h 1758"/>
              <a:gd name="T12" fmla="*/ 2147483647 w 2296"/>
              <a:gd name="T13" fmla="*/ 2147483647 h 17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96" h="1758">
                <a:moveTo>
                  <a:pt x="1502" y="1758"/>
                </a:moveTo>
                <a:lnTo>
                  <a:pt x="2296" y="1758"/>
                </a:lnTo>
                <a:lnTo>
                  <a:pt x="2296" y="0"/>
                </a:lnTo>
                <a:lnTo>
                  <a:pt x="0" y="0"/>
                </a:lnTo>
                <a:lnTo>
                  <a:pt x="0" y="1049"/>
                </a:lnTo>
                <a:lnTo>
                  <a:pt x="878" y="1020"/>
                </a:lnTo>
                <a:lnTo>
                  <a:pt x="1502" y="1758"/>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0" name="Rectangle 3"/>
          <p:cNvSpPr>
            <a:spLocks noGrp="1" noChangeArrowheads="1"/>
          </p:cNvSpPr>
          <p:nvPr>
            <p:ph type="title"/>
          </p:nvPr>
        </p:nvSpPr>
        <p:spPr>
          <a:xfrm>
            <a:off x="304800" y="152400"/>
            <a:ext cx="8610600" cy="503238"/>
          </a:xfrm>
        </p:spPr>
        <p:txBody>
          <a:bodyPr/>
          <a:lstStyle/>
          <a:p>
            <a:pPr eaLnBrk="1" hangingPunct="1"/>
            <a:r>
              <a:rPr lang="zh-CN" altLang="en-US" sz="3600" smtClean="0">
                <a:latin typeface="宋体" pitchFamily="2" charset="-122"/>
              </a:rPr>
              <a:t>解决方法</a:t>
            </a:r>
          </a:p>
        </p:txBody>
      </p:sp>
      <p:sp>
        <p:nvSpPr>
          <p:cNvPr id="322564" name="Rectangle 4"/>
          <p:cNvSpPr>
            <a:spLocks noGrp="1" noChangeArrowheads="1"/>
          </p:cNvSpPr>
          <p:nvPr>
            <p:ph type="body" idx="1"/>
          </p:nvPr>
        </p:nvSpPr>
        <p:spPr>
          <a:xfrm>
            <a:off x="381000" y="762000"/>
            <a:ext cx="8335963" cy="3276600"/>
          </a:xfrm>
        </p:spPr>
        <p:txBody>
          <a:bodyPr/>
          <a:lstStyle/>
          <a:p>
            <a:pPr eaLnBrk="1" hangingPunct="1"/>
            <a:r>
              <a:rPr lang="zh-CN" altLang="en-US" dirty="0" smtClean="0">
                <a:latin typeface="Times New Roman" panose="02020603050405020304" pitchFamily="18" charset="0"/>
                <a:cs typeface="Times New Roman" panose="02020603050405020304" pitchFamily="18" charset="0"/>
              </a:rPr>
              <a:t>改写文法，使类型作为标识符表的最后一个元素</a:t>
            </a:r>
          </a:p>
          <a:p>
            <a:pPr marL="819150" lvl="1" eaLnBrk="1" hangingPunct="1">
              <a:buFontTx/>
              <a:buNone/>
            </a:pPr>
            <a:r>
              <a:rPr lang="en-US" altLang="zh-CN" dirty="0" err="1" smtClean="0">
                <a:latin typeface="Times New Roman" panose="02020603050405020304" pitchFamily="18" charset="0"/>
                <a:cs typeface="Times New Roman" panose="02020603050405020304" pitchFamily="18" charset="0"/>
              </a:rPr>
              <a:t>D</a:t>
            </a:r>
            <a:r>
              <a:rPr lang="en-US" altLang="zh-CN" dirty="0" err="1" smtClean="0">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idL</a:t>
            </a:r>
            <a:endParaRPr lang="en-US" altLang="zh-CN" dirty="0" smtClean="0">
              <a:latin typeface="Times New Roman" panose="02020603050405020304" pitchFamily="18" charset="0"/>
              <a:cs typeface="Times New Roman" panose="02020603050405020304" pitchFamily="18" charset="0"/>
            </a:endParaRPr>
          </a:p>
          <a:p>
            <a:pPr marL="819150" lvl="1" eaLnBrk="1" hangingPunct="1">
              <a:buFontTx/>
              <a:buNone/>
            </a:pPr>
            <a:r>
              <a:rPr lang="en-US" altLang="zh-CN" dirty="0" smtClean="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idL</a:t>
            </a:r>
            <a:r>
              <a:rPr lang="en-US" altLang="zh-CN" dirty="0" smtClean="0">
                <a:latin typeface="Times New Roman" panose="02020603050405020304" pitchFamily="18" charset="0"/>
                <a:cs typeface="Times New Roman" panose="02020603050405020304" pitchFamily="18" charset="0"/>
              </a:rPr>
              <a:t> | :T</a:t>
            </a:r>
          </a:p>
          <a:p>
            <a:pPr marL="819150" lvl="1" eaLnBrk="1" hangingPunct="1">
              <a:buFontTx/>
              <a:buNone/>
            </a:pPr>
            <a:r>
              <a:rPr lang="en-US" altLang="zh-CN" dirty="0" err="1" smtClean="0">
                <a:latin typeface="Times New Roman" panose="02020603050405020304" pitchFamily="18" charset="0"/>
                <a:cs typeface="Times New Roman" panose="02020603050405020304" pitchFamily="18" charset="0"/>
              </a:rPr>
              <a:t>T</a:t>
            </a:r>
            <a:r>
              <a:rPr lang="en-US" altLang="zh-CN" dirty="0" err="1" smtClean="0">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integer</a:t>
            </a:r>
            <a:r>
              <a:rPr lang="en-US" altLang="zh-CN" dirty="0" smtClean="0">
                <a:latin typeface="Times New Roman" panose="02020603050405020304" pitchFamily="18" charset="0"/>
                <a:cs typeface="Times New Roman" panose="02020603050405020304" pitchFamily="18" charset="0"/>
              </a:rPr>
              <a:t> | real</a:t>
            </a:r>
          </a:p>
          <a:p>
            <a:pPr eaLnBrk="1" hangingPunct="1"/>
            <a:r>
              <a:rPr lang="zh-CN" altLang="en-US" dirty="0" smtClean="0">
                <a:latin typeface="Times New Roman" panose="02020603050405020304" pitchFamily="18" charset="0"/>
                <a:cs typeface="Times New Roman" panose="02020603050405020304" pitchFamily="18" charset="0"/>
              </a:rPr>
              <a:t>改写后：</a:t>
            </a:r>
          </a:p>
          <a:p>
            <a:pPr marL="819150" lvl="1" eaLnBrk="1" hangingPunct="1">
              <a:buFontTx/>
              <a:buNone/>
            </a:pPr>
            <a:r>
              <a:rPr lang="zh-CN" altLang="en-US" dirty="0" smtClean="0">
                <a:latin typeface="Times New Roman" panose="02020603050405020304" pitchFamily="18" charset="0"/>
                <a:cs typeface="Times New Roman" panose="02020603050405020304" pitchFamily="18" charset="0"/>
              </a:rPr>
              <a:t>归约从右向左进行，类型信息从右向左传递 </a:t>
            </a:r>
          </a:p>
          <a:p>
            <a:pPr marL="819150" lvl="1" eaLnBrk="1" hangingPunct="1">
              <a:buFontTx/>
              <a:buNone/>
            </a:pPr>
            <a:r>
              <a:rPr lang="zh-CN" altLang="en-US" dirty="0" smtClean="0">
                <a:latin typeface="Times New Roman" panose="02020603050405020304" pitchFamily="18" charset="0"/>
                <a:cs typeface="Times New Roman" panose="02020603050405020304" pitchFamily="18" charset="0"/>
              </a:rPr>
              <a:t>仅用综合属性即可把类型信息和标识符联系起来</a:t>
            </a:r>
          </a:p>
        </p:txBody>
      </p:sp>
      <p:sp>
        <p:nvSpPr>
          <p:cNvPr id="322565" name="Rectangle 5"/>
          <p:cNvSpPr>
            <a:spLocks noChangeArrowheads="1"/>
          </p:cNvSpPr>
          <p:nvPr/>
        </p:nvSpPr>
        <p:spPr bwMode="auto">
          <a:xfrm>
            <a:off x="685800" y="3962400"/>
            <a:ext cx="825976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1143000" indent="-342900">
              <a:spcBef>
                <a:spcPct val="20000"/>
              </a:spcBef>
              <a:buClr>
                <a:schemeClr val="accent1"/>
              </a:buClr>
              <a:buSzPct val="70000"/>
              <a:buFont typeface="Monotype Sorts" pitchFamily="2" charset="2"/>
              <a:buNone/>
            </a:pPr>
            <a:r>
              <a:rPr lang="en-US" altLang="zh-CN" dirty="0" err="1">
                <a:solidFill>
                  <a:srgbClr val="0000FF"/>
                </a:solidFill>
                <a:latin typeface="Times New Roman" panose="02020603050405020304" pitchFamily="18" charset="0"/>
                <a:cs typeface="Times New Roman" panose="02020603050405020304" pitchFamily="18" charset="0"/>
              </a:rPr>
              <a:t>D</a:t>
            </a:r>
            <a:r>
              <a:rPr lang="en-US" altLang="zh-CN" dirty="0" err="1">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err="1">
                <a:solidFill>
                  <a:srgbClr val="0000FF"/>
                </a:solidFill>
                <a:latin typeface="Times New Roman" panose="02020603050405020304" pitchFamily="18" charset="0"/>
                <a:cs typeface="Times New Roman" panose="02020603050405020304" pitchFamily="18" charset="0"/>
              </a:rPr>
              <a:t>idL</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addtype</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id.entry</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L.type</a:t>
            </a:r>
            <a:r>
              <a:rPr lang="en-US" altLang="zh-CN" dirty="0">
                <a:solidFill>
                  <a:srgbClr val="0000FF"/>
                </a:solidFill>
                <a:latin typeface="Times New Roman" panose="02020603050405020304" pitchFamily="18" charset="0"/>
                <a:cs typeface="Times New Roman" panose="02020603050405020304" pitchFamily="18" charset="0"/>
              </a:rPr>
              <a:t>)</a:t>
            </a:r>
          </a:p>
          <a:p>
            <a:pPr marL="1143000" indent="-342900">
              <a:spcBef>
                <a:spcPct val="20000"/>
              </a:spcBef>
              <a:buClr>
                <a:schemeClr val="accent1"/>
              </a:buClr>
              <a:buSzPct val="70000"/>
              <a:buFont typeface="Monotype Sorts" pitchFamily="2" charset="2"/>
              <a:buNone/>
            </a:pPr>
            <a:r>
              <a:rPr lang="en-US" altLang="zh-CN" dirty="0">
                <a:solidFill>
                  <a:srgbClr val="0000FF"/>
                </a:solidFill>
                <a:latin typeface="Times New Roman" panose="02020603050405020304" pitchFamily="18" charset="0"/>
                <a:cs typeface="Times New Roman" panose="02020603050405020304" pitchFamily="18" charset="0"/>
              </a:rPr>
              <a:t>L</a:t>
            </a: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0000FF"/>
                </a:solidFill>
                <a:latin typeface="Times New Roman" panose="02020603050405020304" pitchFamily="18" charset="0"/>
                <a:cs typeface="Times New Roman" panose="02020603050405020304" pitchFamily="18" charset="0"/>
              </a:rPr>
              <a:t>,idL</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L.type</a:t>
            </a:r>
            <a:r>
              <a:rPr lang="en-US" altLang="zh-CN" dirty="0">
                <a:solidFill>
                  <a:srgbClr val="0000FF"/>
                </a:solidFill>
                <a:latin typeface="Times New Roman" panose="02020603050405020304" pitchFamily="18" charset="0"/>
                <a:cs typeface="Times New Roman" panose="02020603050405020304" pitchFamily="18" charset="0"/>
              </a:rPr>
              <a:t>=L</a:t>
            </a:r>
            <a:r>
              <a:rPr lang="en-US" altLang="zh-CN" sz="2800"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.type; </a:t>
            </a:r>
          </a:p>
          <a:p>
            <a:pPr marL="1619250" lvl="1" indent="-285750">
              <a:spcBef>
                <a:spcPct val="20000"/>
              </a:spcBef>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addtype</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id.entry</a:t>
            </a:r>
            <a:r>
              <a:rPr lang="en-US" altLang="zh-CN" dirty="0" smtClean="0">
                <a:solidFill>
                  <a:srgbClr val="0000FF"/>
                </a:solidFill>
                <a:latin typeface="Times New Roman" panose="02020603050405020304" pitchFamily="18" charset="0"/>
                <a:cs typeface="Times New Roman" panose="02020603050405020304" pitchFamily="18" charset="0"/>
              </a:rPr>
              <a:t>, L</a:t>
            </a:r>
            <a:r>
              <a:rPr lang="en-US" altLang="zh-CN" baseline="-25000" dirty="0" smtClean="0">
                <a:solidFill>
                  <a:srgbClr val="0000FF"/>
                </a:solidFill>
                <a:latin typeface="Times New Roman" panose="02020603050405020304" pitchFamily="18" charset="0"/>
                <a:cs typeface="Times New Roman" panose="02020603050405020304" pitchFamily="18" charset="0"/>
              </a:rPr>
              <a:t>1</a:t>
            </a:r>
            <a:r>
              <a:rPr lang="en-US" altLang="zh-CN" dirty="0" smtClean="0">
                <a:solidFill>
                  <a:srgbClr val="0000FF"/>
                </a:solidFill>
                <a:latin typeface="Times New Roman" panose="02020603050405020304" pitchFamily="18" charset="0"/>
                <a:cs typeface="Times New Roman" panose="02020603050405020304" pitchFamily="18" charset="0"/>
              </a:rPr>
              <a:t>.type</a:t>
            </a: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sz="2000" dirty="0">
              <a:solidFill>
                <a:srgbClr val="0000FF"/>
              </a:solidFill>
              <a:latin typeface="Times New Roman" panose="02020603050405020304" pitchFamily="18" charset="0"/>
              <a:cs typeface="Times New Roman" panose="02020603050405020304" pitchFamily="18" charset="0"/>
            </a:endParaRPr>
          </a:p>
          <a:p>
            <a:pPr marL="1143000" indent="-342900">
              <a:spcBef>
                <a:spcPct val="20000"/>
              </a:spcBef>
              <a:buClr>
                <a:schemeClr val="accent1"/>
              </a:buClr>
              <a:buSzPct val="70000"/>
              <a:buFont typeface="Monotype Sorts" pitchFamily="2" charset="2"/>
              <a:buNone/>
            </a:pPr>
            <a:r>
              <a:rPr lang="en-US" altLang="zh-CN" dirty="0">
                <a:solidFill>
                  <a:srgbClr val="0000FF"/>
                </a:solidFill>
                <a:latin typeface="Times New Roman" panose="02020603050405020304" pitchFamily="18" charset="0"/>
                <a:cs typeface="Times New Roman" panose="02020603050405020304" pitchFamily="18" charset="0"/>
              </a:rPr>
              <a:t>L</a:t>
            </a: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0000FF"/>
                </a:solidFill>
                <a:latin typeface="Times New Roman" panose="02020603050405020304" pitchFamily="18" charset="0"/>
                <a:cs typeface="Times New Roman" panose="02020603050405020304" pitchFamily="18" charset="0"/>
              </a:rPr>
              <a:t>:T             </a:t>
            </a:r>
            <a:r>
              <a:rPr lang="en-US" altLang="zh-CN" dirty="0" err="1">
                <a:solidFill>
                  <a:srgbClr val="0000FF"/>
                </a:solidFill>
                <a:latin typeface="Times New Roman" panose="02020603050405020304" pitchFamily="18" charset="0"/>
                <a:cs typeface="Times New Roman" panose="02020603050405020304" pitchFamily="18" charset="0"/>
              </a:rPr>
              <a:t>L.type</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T.type</a:t>
            </a:r>
            <a:r>
              <a:rPr lang="en-US" altLang="zh-CN" dirty="0">
                <a:solidFill>
                  <a:srgbClr val="0000FF"/>
                </a:solidFill>
                <a:latin typeface="Times New Roman" panose="02020603050405020304" pitchFamily="18" charset="0"/>
                <a:cs typeface="Times New Roman" panose="02020603050405020304" pitchFamily="18" charset="0"/>
              </a:rPr>
              <a:t> </a:t>
            </a:r>
          </a:p>
          <a:p>
            <a:pPr marL="1143000" indent="-342900">
              <a:spcBef>
                <a:spcPct val="20000"/>
              </a:spcBef>
              <a:buClr>
                <a:schemeClr val="accent1"/>
              </a:buClr>
              <a:buSzPct val="70000"/>
              <a:buFont typeface="Monotype Sorts" pitchFamily="2" charset="2"/>
              <a:buNone/>
            </a:pPr>
            <a:r>
              <a:rPr lang="en-US" altLang="zh-CN" dirty="0" err="1">
                <a:solidFill>
                  <a:srgbClr val="0000FF"/>
                </a:solidFill>
                <a:latin typeface="Times New Roman" panose="02020603050405020304" pitchFamily="18" charset="0"/>
                <a:cs typeface="Times New Roman" panose="02020603050405020304" pitchFamily="18" charset="0"/>
              </a:rPr>
              <a:t>T</a:t>
            </a:r>
            <a:r>
              <a:rPr lang="en-US" altLang="zh-CN" dirty="0" err="1">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err="1">
                <a:solidFill>
                  <a:srgbClr val="0000FF"/>
                </a:solidFill>
                <a:latin typeface="Times New Roman" panose="02020603050405020304" pitchFamily="18" charset="0"/>
                <a:cs typeface="Times New Roman" panose="02020603050405020304" pitchFamily="18" charset="0"/>
              </a:rPr>
              <a:t>integer</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T.type</a:t>
            </a:r>
            <a:r>
              <a:rPr lang="en-US" altLang="zh-CN" dirty="0" smtClean="0">
                <a:solidFill>
                  <a:srgbClr val="0000FF"/>
                </a:solidFill>
                <a:latin typeface="Times New Roman" panose="02020603050405020304" pitchFamily="18" charset="0"/>
                <a:cs typeface="Times New Roman" panose="02020603050405020304" pitchFamily="18" charset="0"/>
              </a:rPr>
              <a:t>=integer </a:t>
            </a:r>
            <a:endParaRPr lang="en-US" altLang="zh-CN" dirty="0">
              <a:solidFill>
                <a:srgbClr val="0000FF"/>
              </a:solidFill>
              <a:latin typeface="Times New Roman" panose="02020603050405020304" pitchFamily="18" charset="0"/>
              <a:cs typeface="Times New Roman" panose="02020603050405020304" pitchFamily="18" charset="0"/>
            </a:endParaRPr>
          </a:p>
          <a:p>
            <a:pPr marL="1143000" indent="-342900">
              <a:spcBef>
                <a:spcPct val="20000"/>
              </a:spcBef>
              <a:buClr>
                <a:schemeClr val="accent1"/>
              </a:buClr>
              <a:buSzPct val="70000"/>
              <a:buFont typeface="Monotype Sorts" pitchFamily="2" charset="2"/>
              <a:buNone/>
            </a:pPr>
            <a:r>
              <a:rPr lang="en-US" altLang="zh-CN" dirty="0" err="1">
                <a:solidFill>
                  <a:srgbClr val="0000FF"/>
                </a:solidFill>
                <a:latin typeface="Times New Roman" panose="02020603050405020304" pitchFamily="18" charset="0"/>
                <a:cs typeface="Times New Roman" panose="02020603050405020304" pitchFamily="18" charset="0"/>
              </a:rPr>
              <a:t>T</a:t>
            </a:r>
            <a:r>
              <a:rPr lang="en-US" altLang="zh-CN" dirty="0" err="1">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err="1">
                <a:solidFill>
                  <a:srgbClr val="0000FF"/>
                </a:solidFill>
                <a:latin typeface="Times New Roman" panose="02020603050405020304" pitchFamily="18" charset="0"/>
                <a:cs typeface="Times New Roman" panose="02020603050405020304" pitchFamily="18" charset="0"/>
              </a:rPr>
              <a:t>real</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T.type</a:t>
            </a:r>
            <a:r>
              <a:rPr lang="en-US" altLang="zh-CN" dirty="0">
                <a:solidFill>
                  <a:srgbClr val="0000FF"/>
                </a:solidFill>
                <a:latin typeface="Times New Roman" panose="02020603050405020304" pitchFamily="18" charset="0"/>
                <a:cs typeface="Times New Roman" panose="02020603050405020304" pitchFamily="18" charset="0"/>
              </a:rPr>
              <a:t>=real </a:t>
            </a:r>
          </a:p>
        </p:txBody>
      </p:sp>
      <p:grpSp>
        <p:nvGrpSpPr>
          <p:cNvPr id="322566" name="Group 6"/>
          <p:cNvGrpSpPr>
            <a:grpSpLocks/>
          </p:cNvGrpSpPr>
          <p:nvPr/>
        </p:nvGrpSpPr>
        <p:grpSpPr bwMode="auto">
          <a:xfrm>
            <a:off x="5791200" y="1219200"/>
            <a:ext cx="2646363" cy="2743200"/>
            <a:chOff x="3847" y="864"/>
            <a:chExt cx="1667" cy="1728"/>
          </a:xfrm>
        </p:grpSpPr>
        <p:sp>
          <p:nvSpPr>
            <p:cNvPr id="86040" name="Text Box 7"/>
            <p:cNvSpPr txBox="1">
              <a:spLocks noChangeArrowheads="1"/>
            </p:cNvSpPr>
            <p:nvPr/>
          </p:nvSpPr>
          <p:spPr bwMode="auto">
            <a:xfrm>
              <a:off x="4080" y="86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a:latin typeface="Times New Roman" pitchFamily="18" charset="0"/>
                  <a:ea typeface="宋体" pitchFamily="2" charset="-122"/>
                </a:rPr>
                <a:t>D</a:t>
              </a:r>
            </a:p>
          </p:txBody>
        </p:sp>
        <p:sp>
          <p:nvSpPr>
            <p:cNvPr id="86041" name="Text Box 8"/>
            <p:cNvSpPr txBox="1">
              <a:spLocks noChangeArrowheads="1"/>
            </p:cNvSpPr>
            <p:nvPr/>
          </p:nvSpPr>
          <p:spPr bwMode="auto">
            <a:xfrm>
              <a:off x="3847" y="1152"/>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p         L</a:t>
              </a:r>
            </a:p>
          </p:txBody>
        </p:sp>
        <p:sp>
          <p:nvSpPr>
            <p:cNvPr id="86042" name="Text Box 9"/>
            <p:cNvSpPr txBox="1">
              <a:spLocks noChangeArrowheads="1"/>
            </p:cNvSpPr>
            <p:nvPr/>
          </p:nvSpPr>
          <p:spPr bwMode="auto">
            <a:xfrm>
              <a:off x="3984" y="15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       q      L</a:t>
              </a:r>
            </a:p>
          </p:txBody>
        </p:sp>
        <p:sp>
          <p:nvSpPr>
            <p:cNvPr id="86043" name="Text Box 10"/>
            <p:cNvSpPr txBox="1">
              <a:spLocks noChangeArrowheads="1"/>
            </p:cNvSpPr>
            <p:nvPr/>
          </p:nvSpPr>
          <p:spPr bwMode="auto">
            <a:xfrm>
              <a:off x="4791" y="1872"/>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       T</a:t>
              </a:r>
            </a:p>
          </p:txBody>
        </p:sp>
        <p:sp>
          <p:nvSpPr>
            <p:cNvPr id="86044" name="Text Box 11"/>
            <p:cNvSpPr txBox="1">
              <a:spLocks noChangeArrowheads="1"/>
            </p:cNvSpPr>
            <p:nvPr/>
          </p:nvSpPr>
          <p:spPr bwMode="auto">
            <a:xfrm>
              <a:off x="5079" y="2304"/>
              <a:ext cx="4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real</a:t>
              </a:r>
            </a:p>
          </p:txBody>
        </p:sp>
        <p:grpSp>
          <p:nvGrpSpPr>
            <p:cNvPr id="86045" name="Group 12"/>
            <p:cNvGrpSpPr>
              <a:grpSpLocks/>
            </p:cNvGrpSpPr>
            <p:nvPr/>
          </p:nvGrpSpPr>
          <p:grpSpPr bwMode="auto">
            <a:xfrm>
              <a:off x="3984" y="1104"/>
              <a:ext cx="384" cy="144"/>
              <a:chOff x="3984" y="1104"/>
              <a:chExt cx="384" cy="144"/>
            </a:xfrm>
          </p:grpSpPr>
          <p:sp>
            <p:nvSpPr>
              <p:cNvPr id="86055" name="Line 13"/>
              <p:cNvSpPr>
                <a:spLocks noChangeShapeType="1"/>
              </p:cNvSpPr>
              <p:nvPr/>
            </p:nvSpPr>
            <p:spPr bwMode="auto">
              <a:xfrm flipH="1">
                <a:off x="3984" y="1104"/>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6" name="Line 14"/>
              <p:cNvSpPr>
                <a:spLocks noChangeShapeType="1"/>
              </p:cNvSpPr>
              <p:nvPr/>
            </p:nvSpPr>
            <p:spPr bwMode="auto">
              <a:xfrm>
                <a:off x="4176" y="1104"/>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6046" name="Group 15"/>
            <p:cNvGrpSpPr>
              <a:grpSpLocks/>
            </p:cNvGrpSpPr>
            <p:nvPr/>
          </p:nvGrpSpPr>
          <p:grpSpPr bwMode="auto">
            <a:xfrm>
              <a:off x="4128" y="1440"/>
              <a:ext cx="672" cy="144"/>
              <a:chOff x="4128" y="1392"/>
              <a:chExt cx="672" cy="144"/>
            </a:xfrm>
          </p:grpSpPr>
          <p:grpSp>
            <p:nvGrpSpPr>
              <p:cNvPr id="86051" name="Group 16"/>
              <p:cNvGrpSpPr>
                <a:grpSpLocks/>
              </p:cNvGrpSpPr>
              <p:nvPr/>
            </p:nvGrpSpPr>
            <p:grpSpPr bwMode="auto">
              <a:xfrm>
                <a:off x="4128" y="1392"/>
                <a:ext cx="672" cy="144"/>
                <a:chOff x="3984" y="1104"/>
                <a:chExt cx="384" cy="144"/>
              </a:xfrm>
            </p:grpSpPr>
            <p:sp>
              <p:nvSpPr>
                <p:cNvPr id="86053" name="Line 17"/>
                <p:cNvSpPr>
                  <a:spLocks noChangeShapeType="1"/>
                </p:cNvSpPr>
                <p:nvPr/>
              </p:nvSpPr>
              <p:spPr bwMode="auto">
                <a:xfrm flipH="1">
                  <a:off x="3984" y="1104"/>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4" name="Line 18"/>
                <p:cNvSpPr>
                  <a:spLocks noChangeShapeType="1"/>
                </p:cNvSpPr>
                <p:nvPr/>
              </p:nvSpPr>
              <p:spPr bwMode="auto">
                <a:xfrm>
                  <a:off x="4176" y="1104"/>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52" name="Line 19"/>
              <p:cNvSpPr>
                <a:spLocks noChangeShapeType="1"/>
              </p:cNvSpPr>
              <p:nvPr/>
            </p:nvSpPr>
            <p:spPr bwMode="auto">
              <a:xfrm>
                <a:off x="4464" y="13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6047" name="Group 20"/>
            <p:cNvGrpSpPr>
              <a:grpSpLocks/>
            </p:cNvGrpSpPr>
            <p:nvPr/>
          </p:nvGrpSpPr>
          <p:grpSpPr bwMode="auto">
            <a:xfrm>
              <a:off x="4848" y="1776"/>
              <a:ext cx="336" cy="144"/>
              <a:chOff x="4848" y="1776"/>
              <a:chExt cx="336" cy="144"/>
            </a:xfrm>
          </p:grpSpPr>
          <p:sp>
            <p:nvSpPr>
              <p:cNvPr id="86049" name="Line 21"/>
              <p:cNvSpPr>
                <a:spLocks noChangeShapeType="1"/>
              </p:cNvSpPr>
              <p:nvPr/>
            </p:nvSpPr>
            <p:spPr bwMode="auto">
              <a:xfrm>
                <a:off x="4848" y="17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0" name="Line 22"/>
              <p:cNvSpPr>
                <a:spLocks noChangeShapeType="1"/>
              </p:cNvSpPr>
              <p:nvPr/>
            </p:nvSpPr>
            <p:spPr bwMode="auto">
              <a:xfrm>
                <a:off x="4848" y="1776"/>
                <a:ext cx="3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48" name="Line 23"/>
            <p:cNvSpPr>
              <a:spLocks noChangeShapeType="1"/>
            </p:cNvSpPr>
            <p:nvPr/>
          </p:nvSpPr>
          <p:spPr bwMode="auto">
            <a:xfrm>
              <a:off x="5280" y="21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2584" name="Group 24"/>
          <p:cNvGrpSpPr>
            <a:grpSpLocks/>
          </p:cNvGrpSpPr>
          <p:nvPr/>
        </p:nvGrpSpPr>
        <p:grpSpPr bwMode="auto">
          <a:xfrm>
            <a:off x="6457950" y="1050925"/>
            <a:ext cx="2627313" cy="2211388"/>
            <a:chOff x="4068" y="662"/>
            <a:chExt cx="1655" cy="1393"/>
          </a:xfrm>
        </p:grpSpPr>
        <p:sp>
          <p:nvSpPr>
            <p:cNvPr id="86034" name="Text Box 25"/>
            <p:cNvSpPr txBox="1">
              <a:spLocks noChangeArrowheads="1"/>
            </p:cNvSpPr>
            <p:nvPr/>
          </p:nvSpPr>
          <p:spPr bwMode="auto">
            <a:xfrm>
              <a:off x="5143" y="172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type</a:t>
              </a:r>
            </a:p>
          </p:txBody>
        </p:sp>
        <p:sp>
          <p:nvSpPr>
            <p:cNvPr id="86035" name="Text Box 26"/>
            <p:cNvSpPr txBox="1">
              <a:spLocks noChangeArrowheads="1"/>
            </p:cNvSpPr>
            <p:nvPr/>
          </p:nvSpPr>
          <p:spPr bwMode="auto">
            <a:xfrm>
              <a:off x="4693" y="139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type</a:t>
              </a:r>
            </a:p>
          </p:txBody>
        </p:sp>
        <p:sp>
          <p:nvSpPr>
            <p:cNvPr id="86036" name="Text Box 27"/>
            <p:cNvSpPr txBox="1">
              <a:spLocks noChangeArrowheads="1"/>
            </p:cNvSpPr>
            <p:nvPr/>
          </p:nvSpPr>
          <p:spPr bwMode="auto">
            <a:xfrm>
              <a:off x="4327" y="10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type</a:t>
              </a:r>
            </a:p>
          </p:txBody>
        </p:sp>
        <p:sp>
          <p:nvSpPr>
            <p:cNvPr id="86037" name="Text Box 28"/>
            <p:cNvSpPr txBox="1">
              <a:spLocks noChangeArrowheads="1"/>
            </p:cNvSpPr>
            <p:nvPr/>
          </p:nvSpPr>
          <p:spPr bwMode="auto">
            <a:xfrm>
              <a:off x="4068" y="662"/>
              <a:ext cx="25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4000">
                  <a:solidFill>
                    <a:srgbClr val="FF0000"/>
                  </a:solidFill>
                  <a:latin typeface="Times New Roman" pitchFamily="18" charset="0"/>
                  <a:ea typeface="宋体" pitchFamily="2" charset="-122"/>
                </a:rPr>
                <a:t>.</a:t>
              </a:r>
              <a:r>
                <a:rPr lang="en-US" altLang="zh-CN" sz="2800">
                  <a:solidFill>
                    <a:srgbClr val="0000FF"/>
                  </a:solidFill>
                  <a:latin typeface="Times New Roman" pitchFamily="18" charset="0"/>
                  <a:ea typeface="宋体" pitchFamily="2" charset="-122"/>
                </a:rPr>
                <a:t> </a:t>
              </a:r>
              <a:endParaRPr lang="en-US" altLang="zh-CN">
                <a:solidFill>
                  <a:srgbClr val="0000FF"/>
                </a:solidFill>
                <a:latin typeface="Times New Roman" pitchFamily="18" charset="0"/>
                <a:ea typeface="宋体" pitchFamily="2" charset="-122"/>
              </a:endParaRPr>
            </a:p>
          </p:txBody>
        </p:sp>
        <p:sp>
          <p:nvSpPr>
            <p:cNvPr id="86038" name="Text Box 29"/>
            <p:cNvSpPr txBox="1">
              <a:spLocks noChangeArrowheads="1"/>
            </p:cNvSpPr>
            <p:nvPr/>
          </p:nvSpPr>
          <p:spPr bwMode="auto">
            <a:xfrm>
              <a:off x="4932" y="912"/>
              <a:ext cx="25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4000">
                  <a:solidFill>
                    <a:srgbClr val="FF0000"/>
                  </a:solidFill>
                  <a:latin typeface="Times New Roman" pitchFamily="18" charset="0"/>
                  <a:ea typeface="宋体" pitchFamily="2" charset="-122"/>
                </a:rPr>
                <a:t>.</a:t>
              </a:r>
              <a:r>
                <a:rPr lang="en-US" altLang="zh-CN" sz="2800">
                  <a:solidFill>
                    <a:srgbClr val="0000FF"/>
                  </a:solidFill>
                  <a:latin typeface="Times New Roman" pitchFamily="18" charset="0"/>
                  <a:ea typeface="宋体" pitchFamily="2" charset="-122"/>
                </a:rPr>
                <a:t> </a:t>
              </a:r>
              <a:endParaRPr lang="en-US" altLang="zh-CN">
                <a:solidFill>
                  <a:srgbClr val="0000FF"/>
                </a:solidFill>
                <a:latin typeface="Times New Roman" pitchFamily="18" charset="0"/>
                <a:ea typeface="宋体" pitchFamily="2" charset="-122"/>
              </a:endParaRPr>
            </a:p>
          </p:txBody>
        </p:sp>
        <p:sp>
          <p:nvSpPr>
            <p:cNvPr id="86039" name="Text Box 30"/>
            <p:cNvSpPr txBox="1">
              <a:spLocks noChangeArrowheads="1"/>
            </p:cNvSpPr>
            <p:nvPr/>
          </p:nvSpPr>
          <p:spPr bwMode="auto">
            <a:xfrm>
              <a:off x="5348" y="1373"/>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endParaRPr lang="zh-CN" altLang="zh-CN">
                <a:solidFill>
                  <a:srgbClr val="0000FF"/>
                </a:solidFill>
                <a:latin typeface="Times New Roman" pitchFamily="18" charset="0"/>
                <a:ea typeface="宋体" pitchFamily="2" charset="-122"/>
              </a:endParaRPr>
            </a:p>
          </p:txBody>
        </p:sp>
      </p:grpSp>
      <p:sp>
        <p:nvSpPr>
          <p:cNvPr id="322591" name="Line 31"/>
          <p:cNvSpPr>
            <a:spLocks noChangeShapeType="1"/>
          </p:cNvSpPr>
          <p:nvPr/>
        </p:nvSpPr>
        <p:spPr bwMode="auto">
          <a:xfrm flipV="1">
            <a:off x="8305800" y="3200400"/>
            <a:ext cx="0" cy="457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92" name="Line 32"/>
          <p:cNvSpPr>
            <a:spLocks noChangeShapeType="1"/>
          </p:cNvSpPr>
          <p:nvPr/>
        </p:nvSpPr>
        <p:spPr bwMode="auto">
          <a:xfrm flipH="1" flipV="1">
            <a:off x="7696200" y="2667000"/>
            <a:ext cx="60960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93" name="Line 33"/>
          <p:cNvSpPr>
            <a:spLocks noChangeShapeType="1"/>
          </p:cNvSpPr>
          <p:nvPr/>
        </p:nvSpPr>
        <p:spPr bwMode="auto">
          <a:xfrm flipH="1" flipV="1">
            <a:off x="7086600" y="2057400"/>
            <a:ext cx="45720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2594" name="Group 34"/>
          <p:cNvGrpSpPr>
            <a:grpSpLocks/>
          </p:cNvGrpSpPr>
          <p:nvPr/>
        </p:nvGrpSpPr>
        <p:grpSpPr bwMode="auto">
          <a:xfrm>
            <a:off x="6934200" y="2057400"/>
            <a:ext cx="990600" cy="533400"/>
            <a:chOff x="4368" y="1296"/>
            <a:chExt cx="624" cy="336"/>
          </a:xfrm>
        </p:grpSpPr>
        <p:sp>
          <p:nvSpPr>
            <p:cNvPr id="86032" name="Line 35"/>
            <p:cNvSpPr>
              <a:spLocks noChangeShapeType="1"/>
            </p:cNvSpPr>
            <p:nvPr/>
          </p:nvSpPr>
          <p:spPr bwMode="auto">
            <a:xfrm flipV="1">
              <a:off x="4800" y="1296"/>
              <a:ext cx="192" cy="24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3" name="Line 36"/>
            <p:cNvSpPr>
              <a:spLocks noChangeShapeType="1"/>
            </p:cNvSpPr>
            <p:nvPr/>
          </p:nvSpPr>
          <p:spPr bwMode="auto">
            <a:xfrm flipV="1">
              <a:off x="4368" y="1296"/>
              <a:ext cx="576" cy="3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2597" name="Group 37"/>
          <p:cNvGrpSpPr>
            <a:grpSpLocks/>
          </p:cNvGrpSpPr>
          <p:nvPr/>
        </p:nvGrpSpPr>
        <p:grpSpPr bwMode="auto">
          <a:xfrm>
            <a:off x="6096000" y="1600200"/>
            <a:ext cx="914400" cy="381000"/>
            <a:chOff x="3840" y="1008"/>
            <a:chExt cx="576" cy="240"/>
          </a:xfrm>
        </p:grpSpPr>
        <p:sp>
          <p:nvSpPr>
            <p:cNvPr id="86030" name="Line 38"/>
            <p:cNvSpPr>
              <a:spLocks noChangeShapeType="1"/>
            </p:cNvSpPr>
            <p:nvPr/>
          </p:nvSpPr>
          <p:spPr bwMode="auto">
            <a:xfrm flipH="1" flipV="1">
              <a:off x="4176" y="1008"/>
              <a:ext cx="240"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1" name="Line 39"/>
            <p:cNvSpPr>
              <a:spLocks noChangeShapeType="1"/>
            </p:cNvSpPr>
            <p:nvPr/>
          </p:nvSpPr>
          <p:spPr bwMode="auto">
            <a:xfrm flipV="1">
              <a:off x="3840" y="1008"/>
              <a:ext cx="288" cy="24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4">
                                            <p:txEl>
                                              <p:pRg st="0" end="0"/>
                                            </p:txEl>
                                          </p:spTgt>
                                        </p:tgtEl>
                                        <p:attrNameLst>
                                          <p:attrName>style.visibility</p:attrName>
                                        </p:attrNameLst>
                                      </p:cBhvr>
                                      <p:to>
                                        <p:strVal val="visible"/>
                                      </p:to>
                                    </p:set>
                                    <p:animEffect transition="in" filter="wipe(up)">
                                      <p:cBhvr>
                                        <p:cTn id="7" dur="500"/>
                                        <p:tgtEl>
                                          <p:spTgt spid="322564">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2564">
                                            <p:txEl>
                                              <p:pRg st="1" end="1"/>
                                            </p:txEl>
                                          </p:spTgt>
                                        </p:tgtEl>
                                        <p:attrNameLst>
                                          <p:attrName>style.visibility</p:attrName>
                                        </p:attrNameLst>
                                      </p:cBhvr>
                                      <p:to>
                                        <p:strVal val="visible"/>
                                      </p:to>
                                    </p:set>
                                    <p:animEffect transition="in" filter="wipe(up)">
                                      <p:cBhvr>
                                        <p:cTn id="11" dur="500"/>
                                        <p:tgtEl>
                                          <p:spTgt spid="322564">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2564">
                                            <p:txEl>
                                              <p:pRg st="2" end="2"/>
                                            </p:txEl>
                                          </p:spTgt>
                                        </p:tgtEl>
                                        <p:attrNameLst>
                                          <p:attrName>style.visibility</p:attrName>
                                        </p:attrNameLst>
                                      </p:cBhvr>
                                      <p:to>
                                        <p:strVal val="visible"/>
                                      </p:to>
                                    </p:set>
                                    <p:animEffect transition="in" filter="wipe(up)">
                                      <p:cBhvr>
                                        <p:cTn id="15" dur="500"/>
                                        <p:tgtEl>
                                          <p:spTgt spid="322564">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22564">
                                            <p:txEl>
                                              <p:pRg st="3" end="3"/>
                                            </p:txEl>
                                          </p:spTgt>
                                        </p:tgtEl>
                                        <p:attrNameLst>
                                          <p:attrName>style.visibility</p:attrName>
                                        </p:attrNameLst>
                                      </p:cBhvr>
                                      <p:to>
                                        <p:strVal val="visible"/>
                                      </p:to>
                                    </p:set>
                                    <p:animEffect transition="in" filter="wipe(up)">
                                      <p:cBhvr>
                                        <p:cTn id="19" dur="500"/>
                                        <p:tgtEl>
                                          <p:spTgt spid="322564">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256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22566"/>
                                        </p:tgtEl>
                                        <p:attrNameLst>
                                          <p:attrName>style.visibility</p:attrName>
                                        </p:attrNameLst>
                                      </p:cBhvr>
                                      <p:to>
                                        <p:strVal val="visible"/>
                                      </p:to>
                                    </p:set>
                                    <p:animEffect transition="in" filter="wipe(up)">
                                      <p:cBhvr>
                                        <p:cTn id="28" dur="500"/>
                                        <p:tgtEl>
                                          <p:spTgt spid="3225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22564">
                                            <p:txEl>
                                              <p:pRg st="4" end="4"/>
                                            </p:txEl>
                                          </p:spTgt>
                                        </p:tgtEl>
                                        <p:attrNameLst>
                                          <p:attrName>style.visibility</p:attrName>
                                        </p:attrNameLst>
                                      </p:cBhvr>
                                      <p:to>
                                        <p:strVal val="visible"/>
                                      </p:to>
                                    </p:set>
                                    <p:animEffect transition="in" filter="wipe(up)">
                                      <p:cBhvr>
                                        <p:cTn id="33" dur="500"/>
                                        <p:tgtEl>
                                          <p:spTgt spid="322564">
                                            <p:txEl>
                                              <p:pRg st="4" end="4"/>
                                            </p:txEl>
                                          </p:spTgt>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22564">
                                            <p:txEl>
                                              <p:pRg st="5" end="5"/>
                                            </p:txEl>
                                          </p:spTgt>
                                        </p:tgtEl>
                                        <p:attrNameLst>
                                          <p:attrName>style.visibility</p:attrName>
                                        </p:attrNameLst>
                                      </p:cBhvr>
                                      <p:to>
                                        <p:strVal val="visible"/>
                                      </p:to>
                                    </p:set>
                                    <p:animEffect transition="in" filter="wipe(up)">
                                      <p:cBhvr>
                                        <p:cTn id="37" dur="500"/>
                                        <p:tgtEl>
                                          <p:spTgt spid="32256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32258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22591"/>
                                        </p:tgtEl>
                                        <p:attrNameLst>
                                          <p:attrName>style.visibility</p:attrName>
                                        </p:attrNameLst>
                                      </p:cBhvr>
                                      <p:to>
                                        <p:strVal val="visible"/>
                                      </p:to>
                                    </p:set>
                                    <p:animEffect transition="in" filter="wipe(down)">
                                      <p:cBhvr>
                                        <p:cTn id="46" dur="500"/>
                                        <p:tgtEl>
                                          <p:spTgt spid="3225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22592"/>
                                        </p:tgtEl>
                                        <p:attrNameLst>
                                          <p:attrName>style.visibility</p:attrName>
                                        </p:attrNameLst>
                                      </p:cBhvr>
                                      <p:to>
                                        <p:strVal val="visible"/>
                                      </p:to>
                                    </p:set>
                                    <p:animEffect transition="in" filter="wipe(down)">
                                      <p:cBhvr>
                                        <p:cTn id="51" dur="500"/>
                                        <p:tgtEl>
                                          <p:spTgt spid="32259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22593"/>
                                        </p:tgtEl>
                                        <p:attrNameLst>
                                          <p:attrName>style.visibility</p:attrName>
                                        </p:attrNameLst>
                                      </p:cBhvr>
                                      <p:to>
                                        <p:strVal val="visible"/>
                                      </p:to>
                                    </p:set>
                                    <p:animEffect transition="in" filter="wipe(down)">
                                      <p:cBhvr>
                                        <p:cTn id="56" dur="500"/>
                                        <p:tgtEl>
                                          <p:spTgt spid="32259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322594"/>
                                        </p:tgtEl>
                                        <p:attrNameLst>
                                          <p:attrName>style.visibility</p:attrName>
                                        </p:attrNameLst>
                                      </p:cBhvr>
                                      <p:to>
                                        <p:strVal val="visible"/>
                                      </p:to>
                                    </p:set>
                                    <p:animEffect transition="in" filter="wipe(down)">
                                      <p:cBhvr>
                                        <p:cTn id="61" dur="500"/>
                                        <p:tgtEl>
                                          <p:spTgt spid="32259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322597"/>
                                        </p:tgtEl>
                                        <p:attrNameLst>
                                          <p:attrName>style.visibility</p:attrName>
                                        </p:attrNameLst>
                                      </p:cBhvr>
                                      <p:to>
                                        <p:strVal val="visible"/>
                                      </p:to>
                                    </p:set>
                                    <p:animEffect transition="in" filter="wipe(down)">
                                      <p:cBhvr>
                                        <p:cTn id="66" dur="500"/>
                                        <p:tgtEl>
                                          <p:spTgt spid="322597"/>
                                        </p:tgtEl>
                                      </p:cBhvr>
                                    </p:animEffect>
                                  </p:childTnLst>
                                </p:cTn>
                              </p:par>
                            </p:childTnLst>
                          </p:cTn>
                        </p:par>
                      </p:childTnLst>
                    </p:cTn>
                  </p:par>
                  <p:par>
                    <p:cTn id="67" fill="hold">
                      <p:stCondLst>
                        <p:cond delay="indefinite"/>
                      </p:stCondLst>
                      <p:childTnLst>
                        <p:par>
                          <p:cTn id="68" fill="hold" nodeType="after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22564">
                                            <p:txEl>
                                              <p:pRg st="6" end="6"/>
                                            </p:txEl>
                                          </p:spTgt>
                                        </p:tgtEl>
                                        <p:attrNameLst>
                                          <p:attrName>style.visibility</p:attrName>
                                        </p:attrNameLst>
                                      </p:cBhvr>
                                      <p:to>
                                        <p:strVal val="visible"/>
                                      </p:to>
                                    </p:set>
                                    <p:animEffect transition="in" filter="wipe(up)">
                                      <p:cBhvr>
                                        <p:cTn id="71" dur="500"/>
                                        <p:tgtEl>
                                          <p:spTgt spid="322564">
                                            <p:txEl>
                                              <p:pRg st="6" end="6"/>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22565">
                                            <p:txEl>
                                              <p:pRg st="5" end="5"/>
                                            </p:txEl>
                                          </p:spTgt>
                                        </p:tgtEl>
                                        <p:attrNameLst>
                                          <p:attrName>style.visibility</p:attrName>
                                        </p:attrNameLst>
                                      </p:cBhvr>
                                      <p:to>
                                        <p:strVal val="visible"/>
                                      </p:to>
                                    </p:set>
                                    <p:animEffect transition="in" filter="wipe(left)">
                                      <p:cBhvr>
                                        <p:cTn id="76" dur="500"/>
                                        <p:tgtEl>
                                          <p:spTgt spid="322565">
                                            <p:txEl>
                                              <p:pRg st="5" end="5"/>
                                            </p:txEl>
                                          </p:spTgt>
                                        </p:tgtEl>
                                      </p:cBhvr>
                                    </p:animEffect>
                                  </p:childTnLst>
                                  <p:subTnLst>
                                    <p:animClr clrSpc="rgb" dir="cw">
                                      <p:cBhvr override="childStyle">
                                        <p:cTn dur="1" fill="hold" display="0" masterRel="nextClick" afterEffect="1"/>
                                        <p:tgtEl>
                                          <p:spTgt spid="322565">
                                            <p:txEl>
                                              <p:pRg st="5" end="5"/>
                                            </p:txEl>
                                          </p:spTgt>
                                        </p:tgtEl>
                                        <p:attrNameLst>
                                          <p:attrName>ppt_c</p:attrName>
                                        </p:attrNameLst>
                                      </p:cBhvr>
                                      <p:to>
                                        <a:srgbClr val="000000"/>
                                      </p:to>
                                    </p:animClr>
                                  </p:sub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22565">
                                            <p:txEl>
                                              <p:pRg st="4" end="4"/>
                                            </p:txEl>
                                          </p:spTgt>
                                        </p:tgtEl>
                                        <p:attrNameLst>
                                          <p:attrName>style.visibility</p:attrName>
                                        </p:attrNameLst>
                                      </p:cBhvr>
                                      <p:to>
                                        <p:strVal val="visible"/>
                                      </p:to>
                                    </p:set>
                                    <p:animEffect transition="in" filter="wipe(left)">
                                      <p:cBhvr>
                                        <p:cTn id="81" dur="500"/>
                                        <p:tgtEl>
                                          <p:spTgt spid="322565">
                                            <p:txEl>
                                              <p:pRg st="4" end="4"/>
                                            </p:txEl>
                                          </p:spTgt>
                                        </p:tgtEl>
                                      </p:cBhvr>
                                    </p:animEffect>
                                  </p:childTnLst>
                                  <p:subTnLst>
                                    <p:animClr clrSpc="rgb" dir="cw">
                                      <p:cBhvr override="childStyle">
                                        <p:cTn dur="1" fill="hold" display="0" masterRel="nextClick" afterEffect="1"/>
                                        <p:tgtEl>
                                          <p:spTgt spid="322565">
                                            <p:txEl>
                                              <p:pRg st="4" end="4"/>
                                            </p:txEl>
                                          </p:spTgt>
                                        </p:tgtEl>
                                        <p:attrNameLst>
                                          <p:attrName>ppt_c</p:attrName>
                                        </p:attrNameLst>
                                      </p:cBhvr>
                                      <p:to>
                                        <a:srgbClr val="000000"/>
                                      </p:to>
                                    </p:animClr>
                                  </p:subTnLst>
                                </p:cTn>
                              </p:par>
                            </p:childTnLst>
                          </p:cTn>
                        </p:par>
                      </p:childTnLst>
                    </p:cTn>
                  </p:par>
                  <p:par>
                    <p:cTn id="82" fill="hold">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22565">
                                            <p:txEl>
                                              <p:pRg st="3" end="3"/>
                                            </p:txEl>
                                          </p:spTgt>
                                        </p:tgtEl>
                                        <p:attrNameLst>
                                          <p:attrName>style.visibility</p:attrName>
                                        </p:attrNameLst>
                                      </p:cBhvr>
                                      <p:to>
                                        <p:strVal val="visible"/>
                                      </p:to>
                                    </p:set>
                                    <p:animEffect transition="in" filter="wipe(left)">
                                      <p:cBhvr>
                                        <p:cTn id="86" dur="500"/>
                                        <p:tgtEl>
                                          <p:spTgt spid="322565">
                                            <p:txEl>
                                              <p:pRg st="3" end="3"/>
                                            </p:txEl>
                                          </p:spTgt>
                                        </p:tgtEl>
                                      </p:cBhvr>
                                    </p:animEffect>
                                  </p:childTnLst>
                                  <p:subTnLst>
                                    <p:animClr clrSpc="rgb" dir="cw">
                                      <p:cBhvr override="childStyle">
                                        <p:cTn dur="1" fill="hold" display="0" masterRel="nextClick" afterEffect="1"/>
                                        <p:tgtEl>
                                          <p:spTgt spid="322565">
                                            <p:txEl>
                                              <p:pRg st="3" end="3"/>
                                            </p:txEl>
                                          </p:spTgt>
                                        </p:tgtEl>
                                        <p:attrNameLst>
                                          <p:attrName>ppt_c</p:attrName>
                                        </p:attrNameLst>
                                      </p:cBhvr>
                                      <p:to>
                                        <a:srgbClr val="000000"/>
                                      </p:to>
                                    </p:animClr>
                                  </p:sub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22565">
                                            <p:txEl>
                                              <p:pRg st="1" end="1"/>
                                            </p:txEl>
                                          </p:spTgt>
                                        </p:tgtEl>
                                        <p:attrNameLst>
                                          <p:attrName>style.visibility</p:attrName>
                                        </p:attrNameLst>
                                      </p:cBhvr>
                                      <p:to>
                                        <p:strVal val="visible"/>
                                      </p:to>
                                    </p:set>
                                    <p:animEffect transition="in" filter="wipe(left)">
                                      <p:cBhvr>
                                        <p:cTn id="91" dur="500"/>
                                        <p:tgtEl>
                                          <p:spTgt spid="322565">
                                            <p:txEl>
                                              <p:pRg st="1" end="1"/>
                                            </p:txEl>
                                          </p:spTgt>
                                        </p:tgtEl>
                                      </p:cBhvr>
                                    </p:animEffect>
                                  </p:childTnLst>
                                  <p:subTnLst>
                                    <p:animClr clrSpc="rgb" dir="cw">
                                      <p:cBhvr override="childStyle">
                                        <p:cTn dur="1" fill="hold" display="0" masterRel="nextClick" afterEffect="1"/>
                                        <p:tgtEl>
                                          <p:spTgt spid="322565">
                                            <p:txEl>
                                              <p:pRg st="1" end="1"/>
                                            </p:txEl>
                                          </p:spTgt>
                                        </p:tgtEl>
                                        <p:attrNameLst>
                                          <p:attrName>ppt_c</p:attrName>
                                        </p:attrNameLst>
                                      </p:cBhvr>
                                      <p:to>
                                        <a:srgbClr val="000000"/>
                                      </p:to>
                                    </p:animClr>
                                  </p:sub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322565">
                                            <p:txEl>
                                              <p:pRg st="2" end="2"/>
                                            </p:txEl>
                                          </p:spTgt>
                                        </p:tgtEl>
                                        <p:attrNameLst>
                                          <p:attrName>style.visibility</p:attrName>
                                        </p:attrNameLst>
                                      </p:cBhvr>
                                      <p:to>
                                        <p:strVal val="visible"/>
                                      </p:to>
                                    </p:set>
                                    <p:animEffect transition="in" filter="wipe(left)">
                                      <p:cBhvr>
                                        <p:cTn id="95" dur="500"/>
                                        <p:tgtEl>
                                          <p:spTgt spid="322565">
                                            <p:txEl>
                                              <p:pRg st="2" end="2"/>
                                            </p:txEl>
                                          </p:spTgt>
                                        </p:tgtEl>
                                      </p:cBhvr>
                                    </p:animEffect>
                                  </p:childTnLst>
                                  <p:subTnLst>
                                    <p:animClr clrSpc="rgb" dir="cw">
                                      <p:cBhvr override="childStyle">
                                        <p:cTn dur="1" fill="hold" display="0" masterRel="nextClick" afterEffect="1"/>
                                        <p:tgtEl>
                                          <p:spTgt spid="322565">
                                            <p:txEl>
                                              <p:pRg st="2" end="2"/>
                                            </p:txEl>
                                          </p:spTgt>
                                        </p:tgtEl>
                                        <p:attrNameLst>
                                          <p:attrName>ppt_c</p:attrName>
                                        </p:attrNameLst>
                                      </p:cBhvr>
                                      <p:to>
                                        <a:srgbClr val="000000"/>
                                      </p:to>
                                    </p:animClr>
                                  </p:sub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22565">
                                            <p:txEl>
                                              <p:pRg st="0" end="0"/>
                                            </p:txEl>
                                          </p:spTgt>
                                        </p:tgtEl>
                                        <p:attrNameLst>
                                          <p:attrName>style.visibility</p:attrName>
                                        </p:attrNameLst>
                                      </p:cBhvr>
                                      <p:to>
                                        <p:strVal val="visible"/>
                                      </p:to>
                                    </p:set>
                                    <p:animEffect transition="in" filter="wipe(left)">
                                      <p:cBhvr>
                                        <p:cTn id="100" dur="500"/>
                                        <p:tgtEl>
                                          <p:spTgt spid="322565">
                                            <p:txEl>
                                              <p:pRg st="0" end="0"/>
                                            </p:txEl>
                                          </p:spTgt>
                                        </p:tgtEl>
                                      </p:cBhvr>
                                    </p:animEffect>
                                  </p:childTnLst>
                                  <p:subTnLst>
                                    <p:animClr clrSpc="rgb" dir="cw">
                                      <p:cBhvr override="childStyle">
                                        <p:cTn dur="1" fill="hold" display="0" masterRel="nextClick" afterEffect="1"/>
                                        <p:tgtEl>
                                          <p:spTgt spid="322565">
                                            <p:txEl>
                                              <p:pRg st="0" end="0"/>
                                            </p:txEl>
                                          </p:spTgt>
                                        </p:tgtEl>
                                        <p:attrNameLst>
                                          <p:attrName>ppt_c</p:attrName>
                                        </p:attrNameLst>
                                      </p:cBhvr>
                                      <p:to>
                                        <a:srgbClr val="00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uiExpand="1" animBg="1"/>
      <p:bldP spid="322564" grpId="0" uiExpand="1" build="p" bldLvl="2" autoUpdateAnimBg="0"/>
      <p:bldP spid="322565" grpId="0" uiExpand="1" build="p" autoUpdateAnimBg="0" rev="1"/>
      <p:bldP spid="322591" grpId="0" uiExpand="1" animBg="1"/>
      <p:bldP spid="322592" grpId="0" uiExpand="1" animBg="1"/>
      <p:bldP spid="322593" grpId="0" uiExpan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zh-CN" dirty="0"/>
              <a:t>通用的语法制导翻译方法</a:t>
            </a:r>
            <a:endParaRPr lang="zh-CN" altLang="en-US" dirty="0"/>
          </a:p>
        </p:txBody>
      </p:sp>
      <p:sp>
        <p:nvSpPr>
          <p:cNvPr id="3" name="内容占位符 2"/>
          <p:cNvSpPr>
            <a:spLocks noGrp="1"/>
          </p:cNvSpPr>
          <p:nvPr>
            <p:ph idx="1"/>
          </p:nvPr>
        </p:nvSpPr>
        <p:spPr>
          <a:xfrm>
            <a:off x="228600" y="1219200"/>
            <a:ext cx="8686800" cy="5360150"/>
          </a:xfrm>
        </p:spPr>
        <p:txBody>
          <a:bodyPr>
            <a:noAutofit/>
          </a:bodyPr>
          <a:lstStyle/>
          <a:p>
            <a:pPr eaLnBrk="1" hangingPunct="1"/>
            <a:r>
              <a:rPr lang="zh-CN" altLang="en-US" sz="2400" dirty="0" smtClean="0">
                <a:latin typeface="宋体" pitchFamily="2" charset="-122"/>
              </a:rPr>
              <a:t>上述翻译方法的局限：边分析边计算属性，访问结点的次序受到分析方法的限制，只能完成</a:t>
            </a:r>
            <a:r>
              <a:rPr lang="en-US" altLang="zh-CN" sz="2400" dirty="0" smtClean="0">
                <a:latin typeface="宋体" pitchFamily="2" charset="-122"/>
              </a:rPr>
              <a:t>L-</a:t>
            </a:r>
            <a:r>
              <a:rPr lang="zh-CN" altLang="en-US" sz="2400" dirty="0" smtClean="0">
                <a:latin typeface="宋体" pitchFamily="2" charset="-122"/>
              </a:rPr>
              <a:t>属性计算</a:t>
            </a:r>
          </a:p>
          <a:p>
            <a:pPr eaLnBrk="1" hangingPunct="1"/>
            <a:r>
              <a:rPr lang="zh-CN" altLang="en-US" sz="2400" dirty="0" smtClean="0">
                <a:latin typeface="宋体" pitchFamily="2" charset="-122"/>
              </a:rPr>
              <a:t>改进：对非</a:t>
            </a:r>
            <a:r>
              <a:rPr lang="en-US" altLang="zh-CN" sz="2400" dirty="0" smtClean="0">
                <a:latin typeface="宋体" pitchFamily="2" charset="-122"/>
              </a:rPr>
              <a:t>L</a:t>
            </a:r>
            <a:r>
              <a:rPr lang="zh-CN" altLang="en-US" sz="2400" dirty="0" smtClean="0">
                <a:latin typeface="宋体" pitchFamily="2" charset="-122"/>
              </a:rPr>
              <a:t>属性定义，把分析和属性计算分开，先建立分析树，然后遍历分析树来计算属性</a:t>
            </a:r>
          </a:p>
          <a:p>
            <a:pPr eaLnBrk="1" hangingPunct="1"/>
            <a:r>
              <a:rPr lang="zh-CN" altLang="en-US" sz="2400" dirty="0" smtClean="0">
                <a:latin typeface="宋体" pitchFamily="2" charset="-122"/>
              </a:rPr>
              <a:t>方法：从语法制导定义出发，建立一种在遍历分析树的过程中计算属性值的递归函数。</a:t>
            </a:r>
          </a:p>
          <a:p>
            <a:pPr lvl="1" eaLnBrk="1" hangingPunct="1"/>
            <a:r>
              <a:rPr lang="zh-CN" altLang="en-US" sz="2000" dirty="0" smtClean="0">
                <a:latin typeface="宋体" pitchFamily="2" charset="-122"/>
              </a:rPr>
              <a:t>每一个非终结符号构造一个函数，该函数不含语法分析部分（分析已在属性计算前完成，可用任何方法），它是在遍历分析树时计算属性的递归函数</a:t>
            </a:r>
          </a:p>
          <a:p>
            <a:pPr lvl="1" eaLnBrk="1" hangingPunct="1"/>
            <a:r>
              <a:rPr lang="zh-CN" altLang="en-US" sz="2000" dirty="0" smtClean="0">
                <a:latin typeface="宋体" pitchFamily="2" charset="-122"/>
              </a:rPr>
              <a:t>函数以产生式和它的语义规则所决定的次序访问该非终结符号的诸子结点，但不一定从左到右</a:t>
            </a:r>
          </a:p>
          <a:p>
            <a:pPr lvl="1" eaLnBrk="1" hangingPunct="1"/>
            <a:r>
              <a:rPr lang="zh-CN" altLang="en-US" sz="2000" dirty="0" smtClean="0">
                <a:latin typeface="宋体" pitchFamily="2" charset="-122"/>
              </a:rPr>
              <a:t>属性计算次序可在构造编译器时分析语法制导定义得出，因而是基于规则的方法</a:t>
            </a:r>
            <a:endParaRPr lang="zh-CN" altLang="en-US" sz="2000" dirty="0" smtClean="0"/>
          </a:p>
          <a:p>
            <a:pPr marL="0" lvl="2">
              <a:lnSpc>
                <a:spcPct val="110000"/>
              </a:lnSpc>
              <a:spcBef>
                <a:spcPts val="0"/>
              </a:spcBef>
              <a:buNone/>
            </a:pPr>
            <a:endParaRPr lang="en-US" altLang="zh-CN" dirty="0" smtClean="0"/>
          </a:p>
        </p:txBody>
      </p:sp>
      <p:sp>
        <p:nvSpPr>
          <p:cNvPr id="4" name="灯片编号占位符 3"/>
          <p:cNvSpPr>
            <a:spLocks noGrp="1"/>
          </p:cNvSpPr>
          <p:nvPr>
            <p:ph type="sldNum" sz="quarter" idx="10"/>
          </p:nvPr>
        </p:nvSpPr>
        <p:spPr/>
        <p:txBody>
          <a:bodyPr/>
          <a:lstStyle/>
          <a:p>
            <a:pPr>
              <a:defRPr/>
            </a:pPr>
            <a:fld id="{FB08A8A7-F375-47F5-8519-A951E30D1ABC}" type="slidenum">
              <a:rPr lang="en-US" altLang="zh-CN" smtClean="0"/>
              <a:pPr>
                <a:defRPr/>
              </a:pPr>
              <a:t>92</a:t>
            </a:fld>
            <a:endParaRPr lang="en-US" altLang="zh-CN"/>
          </a:p>
        </p:txBody>
      </p:sp>
    </p:spTree>
    <p:extLst>
      <p:ext uri="{BB962C8B-B14F-4D97-AF65-F5344CB8AC3E}">
        <p14:creationId xmlns:p14="http://schemas.microsoft.com/office/powerpoint/2010/main" val="341245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up)">
                                      <p:cBhvr>
                                        <p:cTn id="21" dur="500"/>
                                        <p:tgtEl>
                                          <p:spTgt spid="3">
                                            <p:txEl>
                                              <p:pRg st="3" end="3"/>
                                            </p:txEl>
                                          </p:spTgt>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up)">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E609CB8-C78D-45C4-BBEA-9FFCF8FDA6A1}" type="slidenum">
              <a:rPr lang="en-US" altLang="zh-CN" smtClean="0"/>
              <a:pPr>
                <a:defRPr/>
              </a:pPr>
              <a:t>93</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mj-lt"/>
                <a:ea typeface="+mj-ea"/>
                <a:cs typeface="+mj-cs"/>
              </a:rPr>
              <a:t>递归函数</a:t>
            </a:r>
          </a:p>
        </p:txBody>
      </p:sp>
      <p:sp>
        <p:nvSpPr>
          <p:cNvPr id="4" name="Rectangle 3"/>
          <p:cNvSpPr txBox="1">
            <a:spLocks noChangeArrowheads="1"/>
          </p:cNvSpPr>
          <p:nvPr/>
        </p:nvSpPr>
        <p:spPr>
          <a:xfrm>
            <a:off x="228600" y="1219200"/>
            <a:ext cx="8686800" cy="51816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函数的构造方法与预测翻译器的构造方法类似</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相同点：</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每个非终结符号有一个递归函数</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rPr>
              <a:t>继承属性作为函数的形参、综合属性是函数的返回值</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rPr>
              <a:t>文法符号的每个属性对应一个局部变量</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rPr>
              <a:t>函数体由不同的分支程序组成</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rPr>
              <a:t>每个产生式对应一个分支程序</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不同点：</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rPr>
              <a:t>函数的形参：</a:t>
            </a:r>
            <a:r>
              <a:rPr kumimoji="1" lang="zh-CN" altLang="en-US" sz="2400" b="1" i="0" u="none" strike="noStrike" kern="0" cap="none" spc="0" normalizeH="0" baseline="0" noProof="0" dirty="0" smtClean="0">
                <a:ln>
                  <a:noFill/>
                </a:ln>
                <a:solidFill>
                  <a:srgbClr val="0000FF"/>
                </a:solidFill>
                <a:effectLst/>
                <a:uLnTx/>
                <a:uFillTx/>
                <a:latin typeface="+mn-lt"/>
                <a:ea typeface="+mn-ea"/>
              </a:rPr>
              <a:t>结点编号</a:t>
            </a:r>
            <a:r>
              <a:rPr kumimoji="1" lang="zh-CN" altLang="en-US" sz="2400" b="1" i="0" u="none" strike="noStrike" kern="0" cap="none" spc="0" normalizeH="0" baseline="0" noProof="0" dirty="0" smtClean="0">
                <a:ln>
                  <a:noFill/>
                </a:ln>
                <a:solidFill>
                  <a:schemeClr val="tx1"/>
                </a:solidFill>
                <a:effectLst/>
                <a:uLnTx/>
                <a:uFillTx/>
                <a:latin typeface="+mn-lt"/>
                <a:ea typeface="+mn-ea"/>
              </a:rPr>
              <a:t>、继承属性</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rPr>
              <a:t>根据实参结点处所用的</a:t>
            </a:r>
            <a:r>
              <a:rPr kumimoji="1" lang="zh-CN" altLang="en-US" sz="2400" b="1" i="0" u="none" strike="noStrike" kern="0" cap="none" spc="0" normalizeH="0" baseline="0" noProof="0" dirty="0" smtClean="0">
                <a:ln>
                  <a:noFill/>
                </a:ln>
                <a:solidFill>
                  <a:srgbClr val="0000FF"/>
                </a:solidFill>
                <a:effectLst/>
                <a:uLnTx/>
                <a:uFillTx/>
                <a:latin typeface="+mn-lt"/>
                <a:ea typeface="+mn-ea"/>
              </a:rPr>
              <a:t>产生式</a:t>
            </a:r>
            <a:r>
              <a:rPr kumimoji="1" lang="zh-CN" altLang="en-US" sz="2400" b="1" i="0" u="none" strike="noStrike" kern="0" cap="none" spc="0" normalizeH="0" baseline="0" noProof="0" dirty="0" smtClean="0">
                <a:ln>
                  <a:noFill/>
                </a:ln>
                <a:solidFill>
                  <a:schemeClr val="tx1"/>
                </a:solidFill>
                <a:effectLst/>
                <a:uLnTx/>
                <a:uFillTx/>
                <a:latin typeface="+mn-lt"/>
                <a:ea typeface="+mn-ea"/>
              </a:rPr>
              <a:t>决定分支流程</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rPr>
              <a:t>分支语句序列的安排</a:t>
            </a:r>
          </a:p>
          <a:p>
            <a:pPr marL="1143000" marR="0" lvl="2" indent="-228600" algn="l" defTabSz="914400" rtl="0" eaLnBrk="1" fontAlgn="base" latinLnBrk="0" hangingPunct="1">
              <a:lnSpc>
                <a:spcPct val="100000"/>
              </a:lnSpc>
              <a:spcBef>
                <a:spcPct val="20000"/>
              </a:spcBef>
              <a:spcAft>
                <a:spcPct val="0"/>
              </a:spcAft>
              <a:buClr>
                <a:srgbClr val="0000FF"/>
              </a:buClr>
              <a:buSzTx/>
              <a:buFontTx/>
              <a:buNone/>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rPr>
              <a:t>根据属性间的依赖关系（拓扑排序）决定顺序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up)">
                                      <p:cBhvr>
                                        <p:cTn id="16" dur="500"/>
                                        <p:tgtEl>
                                          <p:spTgt spid="4">
                                            <p:txEl>
                                              <p:pRg st="2" end="2"/>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up)">
                                      <p:cBhvr>
                                        <p:cTn id="20" dur="500"/>
                                        <p:tgtEl>
                                          <p:spTgt spid="4">
                                            <p:txEl>
                                              <p:pRg st="3" end="3"/>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up)">
                                      <p:cBhvr>
                                        <p:cTn id="24" dur="500"/>
                                        <p:tgtEl>
                                          <p:spTgt spid="4">
                                            <p:txEl>
                                              <p:pRg st="4" end="4"/>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wipe(up)">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up)">
                                      <p:cBhvr>
                                        <p:cTn id="33" dur="500"/>
                                        <p:tgtEl>
                                          <p:spTgt spid="4">
                                            <p:txEl>
                                              <p:pRg st="6" end="6"/>
                                            </p:txEl>
                                          </p:spTgt>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up)">
                                      <p:cBhvr>
                                        <p:cTn id="37" dur="500"/>
                                        <p:tgtEl>
                                          <p:spTgt spid="4">
                                            <p:txEl>
                                              <p:pRg st="7" end="7"/>
                                            </p:txEl>
                                          </p:spTgt>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up)">
                                      <p:cBhvr>
                                        <p:cTn id="41" dur="500"/>
                                        <p:tgtEl>
                                          <p:spTgt spid="4">
                                            <p:txEl>
                                              <p:pRg st="8" end="8"/>
                                            </p:txEl>
                                          </p:spTgt>
                                        </p:tgtEl>
                                      </p:cBhvr>
                                    </p:animEffect>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wipe(up)">
                                      <p:cBhvr>
                                        <p:cTn id="45" dur="500"/>
                                        <p:tgtEl>
                                          <p:spTgt spid="4">
                                            <p:txEl>
                                              <p:pRg st="9" end="9"/>
                                            </p:txEl>
                                          </p:spTgt>
                                        </p:tgtEl>
                                      </p:cBhvr>
                                    </p:animEffect>
                                  </p:childTnLst>
                                </p:cTn>
                              </p:par>
                            </p:childTnLst>
                          </p:cTn>
                        </p:par>
                        <p:par>
                          <p:cTn id="46" fill="hold">
                            <p:stCondLst>
                              <p:cond delay="2000"/>
                            </p:stCondLst>
                            <p:childTnLst>
                              <p:par>
                                <p:cTn id="47" presetID="22" presetClass="entr" presetSubtype="1" fill="hold" nodeType="after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wipe(up)">
                                      <p:cBhvr>
                                        <p:cTn id="4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1043735"/>
            <a:ext cx="8686800" cy="5490610"/>
          </a:xfrm>
        </p:spPr>
        <p:txBody>
          <a:bodyPr/>
          <a:lstStyle/>
          <a:p>
            <a:pPr marL="0" indent="0">
              <a:buNone/>
            </a:pPr>
            <a:r>
              <a:rPr lang="zh-CN" altLang="zh-CN" sz="2400" dirty="0">
                <a:latin typeface="Times New Roman" panose="02020603050405020304" pitchFamily="18" charset="0"/>
                <a:cs typeface="Times New Roman" panose="02020603050405020304" pitchFamily="18" charset="0"/>
              </a:rPr>
              <a:t>输入：语法制导定义</a:t>
            </a:r>
          </a:p>
          <a:p>
            <a:pPr marL="0" indent="0">
              <a:buNone/>
            </a:pPr>
            <a:r>
              <a:rPr lang="zh-CN" altLang="zh-CN" sz="2400" dirty="0">
                <a:latin typeface="Times New Roman" panose="02020603050405020304" pitchFamily="18" charset="0"/>
                <a:cs typeface="Times New Roman" panose="02020603050405020304" pitchFamily="18" charset="0"/>
              </a:rPr>
              <a:t>输出：语法制导翻译程序</a:t>
            </a:r>
          </a:p>
          <a:p>
            <a:pPr marL="0" indent="0">
              <a:buNone/>
            </a:pPr>
            <a:r>
              <a:rPr lang="zh-CN" altLang="zh-CN" sz="2400" dirty="0">
                <a:latin typeface="Times New Roman" panose="02020603050405020304" pitchFamily="18" charset="0"/>
                <a:cs typeface="Times New Roman" panose="02020603050405020304" pitchFamily="18" charset="0"/>
              </a:rPr>
              <a:t>方法：</a:t>
            </a:r>
          </a:p>
          <a:p>
            <a:pPr marL="0" indent="0">
              <a:buNone/>
            </a:pPr>
            <a:r>
              <a:rPr lang="zh-CN" altLang="zh-CN" sz="2400" dirty="0">
                <a:latin typeface="Times New Roman" panose="02020603050405020304" pitchFamily="18" charset="0"/>
                <a:cs typeface="Times New Roman" panose="02020603050405020304" pitchFamily="18" charset="0"/>
              </a:rPr>
              <a:t>为每一个非终结符号</a:t>
            </a:r>
            <a:r>
              <a:rPr lang="en-US" altLang="zh-CN" sz="24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建立一个函数，该函数可以是递归的。</a:t>
            </a:r>
          </a:p>
          <a:p>
            <a:pPr marL="0" indent="0">
              <a:buNone/>
            </a:pPr>
            <a:r>
              <a:rPr lang="en-US" altLang="zh-CN" sz="2400" dirty="0">
                <a:latin typeface="Times New Roman" panose="02020603050405020304" pitchFamily="18" charset="0"/>
                <a:cs typeface="Times New Roman" panose="02020603050405020304" pitchFamily="18" charset="0"/>
              </a:rPr>
              <a:t>(1) </a:t>
            </a:r>
            <a:r>
              <a:rPr lang="zh-CN" altLang="zh-CN" sz="2400" dirty="0">
                <a:latin typeface="Times New Roman" panose="02020603050405020304" pitchFamily="18" charset="0"/>
                <a:cs typeface="Times New Roman" panose="02020603050405020304" pitchFamily="18" charset="0"/>
              </a:rPr>
              <a:t>设计函数头</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分析树结点</a:t>
            </a:r>
            <a:r>
              <a:rPr lang="zh-CN" altLang="en-US" dirty="0" smtClean="0">
                <a:latin typeface="Times New Roman" panose="02020603050405020304" pitchFamily="18" charset="0"/>
                <a:cs typeface="Times New Roman" panose="02020603050405020304" pitchFamily="18" charset="0"/>
              </a:rPr>
              <a:t>编号</a:t>
            </a:r>
            <a:r>
              <a:rPr lang="zh-CN" altLang="zh-CN" dirty="0" smtClean="0">
                <a:latin typeface="Times New Roman" panose="02020603050405020304" pitchFamily="18" charset="0"/>
                <a:cs typeface="Times New Roman" panose="02020603050405020304" pitchFamily="18" charset="0"/>
              </a:rPr>
              <a:t>作为</a:t>
            </a:r>
            <a:r>
              <a:rPr lang="zh-CN" altLang="zh-CN" dirty="0">
                <a:latin typeface="Times New Roman" panose="02020603050405020304" pitchFamily="18" charset="0"/>
                <a:cs typeface="Times New Roman" panose="02020603050405020304" pitchFamily="18" charset="0"/>
              </a:rPr>
              <a:t>函数的形参</a:t>
            </a: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的每一个继承属性对应函数的一个形参，</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的综合属性作为函数的返回值</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产生式中的每个文法符号的每一个属性都声明一个相应的局部变量</a:t>
            </a:r>
            <a:r>
              <a:rPr lang="zh-CN"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(2) </a:t>
            </a:r>
            <a:r>
              <a:rPr lang="zh-CN" altLang="zh-CN" sz="2400" dirty="0">
                <a:latin typeface="Times New Roman" panose="02020603050405020304" pitchFamily="18" charset="0"/>
                <a:cs typeface="Times New Roman" panose="02020603050405020304" pitchFamily="18" charset="0"/>
              </a:rPr>
              <a:t>函数体结构</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如果</a:t>
            </a:r>
            <a:r>
              <a:rPr lang="zh-CN" altLang="zh-CN" dirty="0">
                <a:latin typeface="Times New Roman" panose="02020603050405020304" pitchFamily="18" charset="0"/>
                <a:cs typeface="Times New Roman" panose="02020603050405020304" pitchFamily="18" charset="0"/>
              </a:rPr>
              <a:t>非终结符号</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有多个候选式，则</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的函数体首先要根据当前结点处使用的产生式来确定应执行的分支代码，即</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的函数代码可由多个分支组成</a:t>
            </a:r>
            <a:r>
              <a:rPr lang="zh-CN"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FB08A8A7-F375-47F5-8519-A951E30D1ABC}" type="slidenum">
              <a:rPr lang="en-US" altLang="zh-CN" smtClean="0"/>
              <a:pPr>
                <a:defRPr/>
              </a:pPr>
              <a:t>94</a:t>
            </a:fld>
            <a:endParaRPr lang="en-US" altLang="zh-CN"/>
          </a:p>
        </p:txBody>
      </p:sp>
      <p:sp>
        <p:nvSpPr>
          <p:cNvPr id="6" name="标题 1"/>
          <p:cNvSpPr>
            <a:spLocks noGrp="1"/>
          </p:cNvSpPr>
          <p:nvPr>
            <p:ph type="title"/>
          </p:nvPr>
        </p:nvSpPr>
        <p:spPr>
          <a:xfrm>
            <a:off x="71500" y="152400"/>
            <a:ext cx="9072499" cy="838200"/>
          </a:xfrm>
        </p:spPr>
        <p:txBody>
          <a:bodyPr/>
          <a:lstStyle/>
          <a:p>
            <a:r>
              <a:rPr lang="zh-CN" altLang="zh-CN" sz="2800" dirty="0"/>
              <a:t>算法</a:t>
            </a:r>
            <a:r>
              <a:rPr lang="en-US" altLang="zh-CN" sz="2800" dirty="0"/>
              <a:t>5.4 </a:t>
            </a:r>
            <a:r>
              <a:rPr lang="zh-CN" altLang="zh-CN" sz="2800" dirty="0" smtClean="0"/>
              <a:t>根据</a:t>
            </a:r>
            <a:r>
              <a:rPr lang="zh-CN" altLang="zh-CN" sz="2800" dirty="0"/>
              <a:t>语法制导定义构造语法制导</a:t>
            </a:r>
            <a:r>
              <a:rPr lang="zh-CN" altLang="zh-CN" sz="2800" dirty="0" smtClean="0"/>
              <a:t>翻译程序</a:t>
            </a:r>
            <a:endParaRPr lang="zh-CN" altLang="en-US" sz="2800" dirty="0"/>
          </a:p>
        </p:txBody>
      </p:sp>
    </p:spTree>
    <p:extLst>
      <p:ext uri="{BB962C8B-B14F-4D97-AF65-F5344CB8AC3E}">
        <p14:creationId xmlns:p14="http://schemas.microsoft.com/office/powerpoint/2010/main" val="424326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up)">
                                      <p:cBhvr>
                                        <p:cTn id="31" dur="500"/>
                                        <p:tgtEl>
                                          <p:spTgt spid="3">
                                            <p:txEl>
                                              <p:pRg st="5" end="5"/>
                                            </p:txEl>
                                          </p:spTgt>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up)">
                                      <p:cBhvr>
                                        <p:cTn id="40" dur="500"/>
                                        <p:tgtEl>
                                          <p:spTgt spid="3">
                                            <p:txEl>
                                              <p:pRg st="7" end="7"/>
                                            </p:txEl>
                                          </p:spTgt>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up)">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0" y="152400"/>
            <a:ext cx="9072499" cy="838200"/>
          </a:xfrm>
        </p:spPr>
        <p:txBody>
          <a:bodyPr/>
          <a:lstStyle/>
          <a:p>
            <a:r>
              <a:rPr lang="zh-CN" altLang="zh-CN" sz="2800" dirty="0"/>
              <a:t>算法</a:t>
            </a:r>
            <a:r>
              <a:rPr lang="en-US" altLang="zh-CN" sz="2800" dirty="0"/>
              <a:t>5.4 </a:t>
            </a:r>
            <a:r>
              <a:rPr lang="zh-CN" altLang="zh-CN" sz="2800" dirty="0" smtClean="0"/>
              <a:t>根据</a:t>
            </a:r>
            <a:r>
              <a:rPr lang="zh-CN" altLang="zh-CN" sz="2800" dirty="0"/>
              <a:t>语法制导定义构造语法制导</a:t>
            </a:r>
            <a:r>
              <a:rPr lang="zh-CN" altLang="zh-CN" sz="2800" dirty="0" smtClean="0"/>
              <a:t>翻译程序</a:t>
            </a:r>
            <a:r>
              <a:rPr lang="en-US" altLang="zh-CN" sz="2800" dirty="0" smtClean="0"/>
              <a:t>(</a:t>
            </a:r>
            <a:r>
              <a:rPr lang="zh-CN" altLang="en-US" sz="2800" dirty="0" smtClean="0"/>
              <a:t>续</a:t>
            </a:r>
            <a:r>
              <a:rPr lang="en-US" altLang="zh-CN" sz="2800" dirty="0" smtClean="0"/>
              <a:t>)</a:t>
            </a:r>
            <a:endParaRPr lang="zh-CN" altLang="en-US" sz="2800" dirty="0"/>
          </a:p>
        </p:txBody>
      </p:sp>
      <p:sp>
        <p:nvSpPr>
          <p:cNvPr id="3" name="内容占位符 2"/>
          <p:cNvSpPr>
            <a:spLocks noGrp="1"/>
          </p:cNvSpPr>
          <p:nvPr>
            <p:ph idx="1"/>
          </p:nvPr>
        </p:nvSpPr>
        <p:spPr>
          <a:xfrm>
            <a:off x="228600" y="1042265"/>
            <a:ext cx="8686800" cy="5447075"/>
          </a:xfrm>
        </p:spPr>
        <p:txBody>
          <a:bodyPr/>
          <a:lstStyle/>
          <a:p>
            <a:pPr marL="0" indent="0">
              <a:lnSpc>
                <a:spcPct val="110000"/>
              </a:lnSpc>
              <a:spcBef>
                <a:spcPts val="0"/>
              </a:spcBef>
              <a:buNone/>
            </a:pP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 </a:t>
            </a:r>
            <a:r>
              <a:rPr lang="zh-CN" altLang="zh-CN" sz="2400" dirty="0">
                <a:latin typeface="Times New Roman" panose="02020603050405020304" pitchFamily="18" charset="0"/>
                <a:cs typeface="Times New Roman" panose="02020603050405020304" pitchFamily="18" charset="0"/>
              </a:rPr>
              <a:t>设计分支代码</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lnSpc>
                <a:spcPct val="110000"/>
              </a:lnSpc>
              <a:spcBef>
                <a:spcPts val="0"/>
              </a:spcBef>
            </a:pPr>
            <a:r>
              <a:rPr lang="zh-CN" altLang="zh-CN" dirty="0" smtClean="0">
                <a:latin typeface="Times New Roman" panose="02020603050405020304" pitchFamily="18" charset="0"/>
                <a:cs typeface="Times New Roman" panose="02020603050405020304" pitchFamily="18" charset="0"/>
              </a:rPr>
              <a:t>依据</a:t>
            </a:r>
            <a:r>
              <a:rPr lang="zh-CN" altLang="zh-CN" dirty="0">
                <a:latin typeface="Times New Roman" panose="02020603050405020304" pitchFamily="18" charset="0"/>
                <a:cs typeface="Times New Roman" panose="02020603050405020304" pitchFamily="18" charset="0"/>
              </a:rPr>
              <a:t>语法制导定义中与</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的每个候选产生式相关的语义规则来设计相应的分支</a:t>
            </a:r>
            <a:r>
              <a:rPr lang="zh-CN" altLang="zh-CN" dirty="0" smtClean="0">
                <a:latin typeface="Times New Roman" panose="02020603050405020304" pitchFamily="18" charset="0"/>
                <a:cs typeface="Times New Roman" panose="02020603050405020304" pitchFamily="18" charset="0"/>
              </a:rPr>
              <a:t>程序代码</a:t>
            </a:r>
            <a:endParaRPr lang="en-US" altLang="zh-CN" dirty="0" smtClean="0">
              <a:latin typeface="Times New Roman" panose="02020603050405020304" pitchFamily="18" charset="0"/>
              <a:cs typeface="Times New Roman" panose="02020603050405020304" pitchFamily="18" charset="0"/>
            </a:endParaRPr>
          </a:p>
          <a:p>
            <a:pPr lvl="1">
              <a:lnSpc>
                <a:spcPct val="110000"/>
              </a:lnSpc>
              <a:spcBef>
                <a:spcPts val="0"/>
              </a:spcBef>
            </a:pPr>
            <a:r>
              <a:rPr lang="zh-CN" altLang="zh-CN" dirty="0" smtClean="0">
                <a:latin typeface="Times New Roman" panose="02020603050405020304" pitchFamily="18" charset="0"/>
                <a:cs typeface="Times New Roman" panose="02020603050405020304" pitchFamily="18" charset="0"/>
              </a:rPr>
              <a:t>根据</a:t>
            </a:r>
            <a:r>
              <a:rPr lang="zh-CN" altLang="zh-CN" dirty="0">
                <a:latin typeface="Times New Roman" panose="02020603050405020304" pitchFamily="18" charset="0"/>
                <a:cs typeface="Times New Roman" panose="02020603050405020304" pitchFamily="18" charset="0"/>
              </a:rPr>
              <a:t>属性之间的依赖关系确定访问子结点的</a:t>
            </a:r>
            <a:r>
              <a:rPr lang="zh-CN" altLang="zh-CN" dirty="0" smtClean="0">
                <a:latin typeface="Times New Roman" panose="02020603050405020304" pitchFamily="18" charset="0"/>
                <a:cs typeface="Times New Roman" panose="02020603050405020304" pitchFamily="18" charset="0"/>
              </a:rPr>
              <a:t>顺序</a:t>
            </a:r>
            <a:endParaRPr lang="en-US" altLang="zh-CN" dirty="0" smtClean="0">
              <a:latin typeface="Times New Roman" panose="02020603050405020304" pitchFamily="18" charset="0"/>
              <a:cs typeface="Times New Roman" panose="02020603050405020304" pitchFamily="18" charset="0"/>
            </a:endParaRPr>
          </a:p>
          <a:p>
            <a:pPr lvl="1">
              <a:lnSpc>
                <a:spcPct val="110000"/>
              </a:lnSpc>
              <a:spcBef>
                <a:spcPts val="0"/>
              </a:spcBef>
            </a:pPr>
            <a:r>
              <a:rPr lang="zh-CN" altLang="zh-CN" dirty="0" smtClean="0">
                <a:latin typeface="Times New Roman" panose="02020603050405020304" pitchFamily="18" charset="0"/>
                <a:cs typeface="Times New Roman" panose="02020603050405020304" pitchFamily="18" charset="0"/>
              </a:rPr>
              <a:t>子</a:t>
            </a:r>
            <a:r>
              <a:rPr lang="zh-CN" altLang="zh-CN" dirty="0">
                <a:latin typeface="Times New Roman" panose="02020603050405020304" pitchFamily="18" charset="0"/>
                <a:cs typeface="Times New Roman" panose="02020603050405020304" pitchFamily="18" charset="0"/>
              </a:rPr>
              <a:t>结点可以是内部</a:t>
            </a:r>
            <a:r>
              <a:rPr lang="zh-CN" altLang="zh-CN" dirty="0" smtClean="0">
                <a:latin typeface="Times New Roman" panose="02020603050405020304" pitchFamily="18" charset="0"/>
                <a:cs typeface="Times New Roman" panose="02020603050405020304" pitchFamily="18" charset="0"/>
              </a:rPr>
              <a:t>结点</a:t>
            </a:r>
            <a:r>
              <a:rPr lang="zh-CN" altLang="en-US" dirty="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或者</a:t>
            </a:r>
            <a:r>
              <a:rPr lang="zh-CN" altLang="zh-CN" dirty="0">
                <a:latin typeface="Times New Roman" panose="02020603050405020304" pitchFamily="18" charset="0"/>
                <a:cs typeface="Times New Roman" panose="02020603050405020304" pitchFamily="18" charset="0"/>
              </a:rPr>
              <a:t>叶子结点。</a:t>
            </a:r>
          </a:p>
          <a:p>
            <a:pPr marL="0" indent="0">
              <a:lnSpc>
                <a:spcPct val="110000"/>
              </a:lnSpc>
              <a:spcBef>
                <a:spcPts val="0"/>
              </a:spcBef>
              <a:buNone/>
            </a:pPr>
            <a:r>
              <a:rPr lang="zh-CN" altLang="zh-CN" sz="2400" dirty="0">
                <a:latin typeface="Times New Roman" panose="02020603050405020304" pitchFamily="18" charset="0"/>
                <a:cs typeface="Times New Roman" panose="02020603050405020304" pitchFamily="18" charset="0"/>
              </a:rPr>
              <a:t>① 若子结点是叶子结点，并且对应的记号</a:t>
            </a:r>
            <a:r>
              <a:rPr lang="en-US" altLang="zh-CN" sz="2400"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有综合属性</a:t>
            </a:r>
            <a:r>
              <a:rPr lang="en-US" altLang="zh-CN" sz="2400"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，则把它的值保存于为属性</a:t>
            </a:r>
            <a:r>
              <a:rPr lang="en-US" altLang="zh-CN" sz="2400" dirty="0" err="1">
                <a:latin typeface="Times New Roman" panose="02020603050405020304" pitchFamily="18" charset="0"/>
                <a:cs typeface="Times New Roman" panose="02020603050405020304" pitchFamily="18" charset="0"/>
              </a:rPr>
              <a:t>X.x</a:t>
            </a:r>
            <a:r>
              <a:rPr lang="zh-CN" altLang="zh-CN" sz="2400" dirty="0">
                <a:latin typeface="Times New Roman" panose="02020603050405020304" pitchFamily="18" charset="0"/>
                <a:cs typeface="Times New Roman" panose="02020603050405020304" pitchFamily="18" charset="0"/>
              </a:rPr>
              <a:t>声明的变量中。</a:t>
            </a:r>
          </a:p>
          <a:p>
            <a:pPr marL="0" indent="0">
              <a:lnSpc>
                <a:spcPct val="110000"/>
              </a:lnSpc>
              <a:spcBef>
                <a:spcPts val="0"/>
              </a:spcBef>
              <a:buNone/>
            </a:pPr>
            <a:r>
              <a:rPr lang="zh-CN" altLang="zh-CN" sz="2400" dirty="0">
                <a:latin typeface="Times New Roman" panose="02020603050405020304" pitchFamily="18" charset="0"/>
                <a:cs typeface="Times New Roman" panose="02020603050405020304" pitchFamily="18" charset="0"/>
              </a:rPr>
              <a:t>② 若子结点是内部结点，且对应于非终结符号</a:t>
            </a:r>
            <a:r>
              <a:rPr lang="en-US" altLang="zh-CN" sz="2400" dirty="0" smtClean="0">
                <a:latin typeface="Times New Roman" panose="02020603050405020304" pitchFamily="18" charset="0"/>
                <a:cs typeface="Times New Roman" panose="02020603050405020304" pitchFamily="18" charset="0"/>
              </a:rPr>
              <a:t>B</a:t>
            </a:r>
          </a:p>
          <a:p>
            <a:pPr lvl="1">
              <a:lnSpc>
                <a:spcPct val="110000"/>
              </a:lnSpc>
              <a:spcBef>
                <a:spcPts val="0"/>
              </a:spcBef>
            </a:pPr>
            <a:r>
              <a:rPr lang="zh-CN" altLang="zh-CN" dirty="0" smtClean="0">
                <a:latin typeface="Times New Roman" panose="02020603050405020304" pitchFamily="18" charset="0"/>
                <a:cs typeface="Times New Roman" panose="02020603050405020304" pitchFamily="18" charset="0"/>
              </a:rPr>
              <a:t>如果</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有继承属性</a:t>
            </a:r>
            <a:r>
              <a:rPr lang="en-US" altLang="zh-CN" dirty="0" err="1">
                <a:latin typeface="Times New Roman" panose="02020603050405020304" pitchFamily="18" charset="0"/>
                <a:cs typeface="Times New Roman" panose="02020603050405020304" pitchFamily="18" charset="0"/>
              </a:rPr>
              <a:t>B.i</a:t>
            </a:r>
            <a:r>
              <a:rPr lang="zh-CN" altLang="zh-CN" dirty="0">
                <a:latin typeface="Times New Roman" panose="02020603050405020304" pitchFamily="18" charset="0"/>
                <a:cs typeface="Times New Roman" panose="02020603050405020304" pitchFamily="18" charset="0"/>
              </a:rPr>
              <a:t>，则先根据语义规则生成</a:t>
            </a:r>
            <a:r>
              <a:rPr lang="zh-CN" altLang="zh-CN" dirty="0" smtClean="0">
                <a:latin typeface="Times New Roman" panose="02020603050405020304" pitchFamily="18" charset="0"/>
                <a:cs typeface="Times New Roman" panose="02020603050405020304" pitchFamily="18" charset="0"/>
              </a:rPr>
              <a:t>计算</a:t>
            </a:r>
            <a:r>
              <a:rPr lang="en-US" altLang="zh-CN" dirty="0" err="1" smtClean="0">
                <a:latin typeface="Times New Roman" panose="02020603050405020304" pitchFamily="18" charset="0"/>
                <a:cs typeface="Times New Roman" panose="02020603050405020304" pitchFamily="18" charset="0"/>
              </a:rPr>
              <a:t>B.i</a:t>
            </a:r>
            <a:r>
              <a:rPr lang="zh-CN" altLang="zh-CN" dirty="0">
                <a:latin typeface="Times New Roman" panose="02020603050405020304" pitchFamily="18" charset="0"/>
                <a:cs typeface="Times New Roman" panose="02020603050405020304" pitchFamily="18" charset="0"/>
              </a:rPr>
              <a:t>值的代码，即将语义规则中出现的属性替换为相应的</a:t>
            </a:r>
            <a:r>
              <a:rPr lang="zh-CN" altLang="zh-CN" dirty="0" smtClean="0">
                <a:latin typeface="Times New Roman" panose="02020603050405020304" pitchFamily="18" charset="0"/>
                <a:cs typeface="Times New Roman" panose="02020603050405020304" pitchFamily="18" charset="0"/>
              </a:rPr>
              <a:t>变量</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lnSpc>
                <a:spcPct val="110000"/>
              </a:lnSpc>
              <a:spcBef>
                <a:spcPts val="0"/>
              </a:spcBef>
            </a:pPr>
            <a:r>
              <a:rPr lang="zh-CN" altLang="en-US" dirty="0" smtClean="0">
                <a:latin typeface="Times New Roman" panose="02020603050405020304" pitchFamily="18" charset="0"/>
                <a:cs typeface="Times New Roman" panose="02020603050405020304" pitchFamily="18" charset="0"/>
              </a:rPr>
              <a:t>然后，</a:t>
            </a:r>
            <a:r>
              <a:rPr lang="zh-CN" altLang="zh-CN" dirty="0" smtClean="0">
                <a:latin typeface="Times New Roman" panose="02020603050405020304" pitchFamily="18" charset="0"/>
                <a:cs typeface="Times New Roman" panose="02020603050405020304" pitchFamily="18" charset="0"/>
              </a:rPr>
              <a:t>产生</a:t>
            </a:r>
            <a:r>
              <a:rPr lang="zh-CN" altLang="zh-CN" dirty="0">
                <a:latin typeface="Times New Roman" panose="02020603050405020304" pitchFamily="18" charset="0"/>
                <a:cs typeface="Times New Roman" panose="02020603050405020304" pitchFamily="18" charset="0"/>
              </a:rPr>
              <a:t>一个函数调用</a:t>
            </a:r>
            <a:r>
              <a:rPr lang="zh-CN" altLang="zh-CN" dirty="0" smtClean="0">
                <a:latin typeface="Times New Roman" panose="02020603050405020304" pitchFamily="18" charset="0"/>
                <a:cs typeface="Times New Roman" panose="02020603050405020304" pitchFamily="18" charset="0"/>
              </a:rPr>
              <a:t>语句</a:t>
            </a:r>
            <a:r>
              <a:rPr lang="en-US" altLang="zh-CN" dirty="0" smtClean="0">
                <a:latin typeface="Times New Roman" panose="02020603050405020304" pitchFamily="18" charset="0"/>
                <a:cs typeface="Times New Roman" panose="02020603050405020304" pitchFamily="18" charset="0"/>
              </a:rPr>
              <a:t> c=B(n</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对应的分析树</a:t>
            </a:r>
            <a:r>
              <a:rPr lang="zh-CN" altLang="zh-CN" dirty="0" smtClean="0">
                <a:latin typeface="Times New Roman" panose="02020603050405020304" pitchFamily="18" charset="0"/>
                <a:cs typeface="Times New Roman" panose="02020603050405020304" pitchFamily="18" charset="0"/>
              </a:rPr>
              <a:t>结点</a:t>
            </a:r>
            <a:r>
              <a:rPr lang="zh-CN" altLang="en-US" dirty="0" smtClean="0">
                <a:latin typeface="Times New Roman" panose="02020603050405020304" pitchFamily="18" charset="0"/>
                <a:cs typeface="Times New Roman" panose="02020603050405020304" pitchFamily="18" charset="0"/>
              </a:rPr>
              <a:t>编号</a:t>
            </a:r>
            <a:r>
              <a:rPr lang="zh-CN"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 2,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k)</a:t>
            </a:r>
            <a:r>
              <a:rPr lang="zh-CN" altLang="zh-CN" dirty="0">
                <a:latin typeface="Times New Roman" panose="02020603050405020304" pitchFamily="18" charset="0"/>
                <a:cs typeface="Times New Roman" panose="02020603050405020304" pitchFamily="18" charset="0"/>
              </a:rPr>
              <a:t>是对应于</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的继承属性的变量，</a:t>
            </a: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是对应于</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的综合属性的变量。</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FB08A8A7-F375-47F5-8519-A951E30D1ABC}" type="slidenum">
              <a:rPr lang="en-US" altLang="zh-CN" smtClean="0"/>
              <a:pPr>
                <a:defRPr/>
              </a:pPr>
              <a:t>95</a:t>
            </a:fld>
            <a:endParaRPr lang="en-US" altLang="zh-CN"/>
          </a:p>
        </p:txBody>
      </p:sp>
    </p:spTree>
    <p:extLst>
      <p:ext uri="{BB962C8B-B14F-4D97-AF65-F5344CB8AC3E}">
        <p14:creationId xmlns:p14="http://schemas.microsoft.com/office/powerpoint/2010/main" val="274076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up)">
                                      <p:cBhvr>
                                        <p:cTn id="29" dur="500"/>
                                        <p:tgtEl>
                                          <p:spTgt spid="3">
                                            <p:txEl>
                                              <p:pRg st="5" end="5"/>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up)">
                                      <p:cBhvr>
                                        <p:cTn id="33" dur="500"/>
                                        <p:tgtEl>
                                          <p:spTgt spid="3">
                                            <p:txEl>
                                              <p:pRg st="6" end="6"/>
                                            </p:txEl>
                                          </p:spTgt>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up)">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示例：</a:t>
            </a:r>
            <a:r>
              <a:rPr lang="en-US" altLang="zh-CN" sz="2800" dirty="0" smtClean="0"/>
              <a:t/>
            </a:r>
            <a:br>
              <a:rPr lang="en-US" altLang="zh-CN" sz="2800" dirty="0" smtClean="0"/>
            </a:br>
            <a:r>
              <a:rPr lang="en-US" altLang="zh-CN" sz="2800" dirty="0"/>
              <a:t> </a:t>
            </a:r>
            <a:r>
              <a:rPr lang="en-US" altLang="zh-CN" sz="2800" dirty="0" smtClean="0"/>
              <a:t>  </a:t>
            </a:r>
            <a:r>
              <a:rPr lang="zh-CN" altLang="zh-CN" sz="2800" dirty="0" smtClean="0"/>
              <a:t>为表</a:t>
            </a:r>
            <a:r>
              <a:rPr lang="en-US" altLang="zh-CN" sz="2800" dirty="0"/>
              <a:t>5-2</a:t>
            </a:r>
            <a:r>
              <a:rPr lang="zh-CN" altLang="zh-CN" sz="2800" dirty="0"/>
              <a:t>中的语法制导定义构造语法制导翻译程序</a:t>
            </a:r>
            <a:endParaRPr lang="zh-CN" altLang="en-US" sz="2800" dirty="0"/>
          </a:p>
        </p:txBody>
      </p:sp>
      <p:sp>
        <p:nvSpPr>
          <p:cNvPr id="3" name="内容占位符 2"/>
          <p:cNvSpPr>
            <a:spLocks noGrp="1"/>
          </p:cNvSpPr>
          <p:nvPr>
            <p:ph idx="1"/>
          </p:nvPr>
        </p:nvSpPr>
        <p:spPr>
          <a:xfrm>
            <a:off x="971600" y="3834045"/>
            <a:ext cx="3398295" cy="2745305"/>
          </a:xfrm>
        </p:spPr>
        <p:txBody>
          <a:bodyPr/>
          <a:lstStyle/>
          <a:p>
            <a:r>
              <a:rPr lang="zh-CN" altLang="en-US" sz="2400" dirty="0" smtClean="0">
                <a:latin typeface="Times New Roman" panose="02020603050405020304" pitchFamily="18" charset="0"/>
                <a:cs typeface="Times New Roman" panose="02020603050405020304" pitchFamily="18" charset="0"/>
              </a:rPr>
              <a:t>函数：</a:t>
            </a:r>
            <a:endParaRPr lang="en-US" altLang="zh-CN" sz="2400" dirty="0" smtClean="0">
              <a:latin typeface="Times New Roman" panose="02020603050405020304" pitchFamily="18" charset="0"/>
              <a:cs typeface="Times New Roman" panose="02020603050405020304" pitchFamily="18" charset="0"/>
            </a:endParaRPr>
          </a:p>
          <a:p>
            <a:pPr marL="457200" lvl="1" indent="0">
              <a:buNone/>
            </a:pP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(n, </a:t>
            </a:r>
            <a:r>
              <a:rPr lang="en-US" altLang="zh-CN" dirty="0" err="1" smtClean="0">
                <a:latin typeface="Times New Roman" panose="02020603050405020304" pitchFamily="18" charset="0"/>
                <a:cs typeface="Times New Roman" panose="02020603050405020304" pitchFamily="18" charset="0"/>
              </a:rPr>
              <a:t>ai</a:t>
            </a:r>
            <a:r>
              <a:rPr lang="en-US" altLang="zh-CN" dirty="0" smtClean="0">
                <a:latin typeface="Times New Roman" panose="02020603050405020304" pitchFamily="18" charset="0"/>
                <a:cs typeface="Times New Roman" panose="02020603050405020304" pitchFamily="18" charset="0"/>
              </a:rPr>
              <a:t>)</a:t>
            </a:r>
          </a:p>
          <a:p>
            <a:pPr marL="457200" lvl="1" indent="0">
              <a:buNone/>
            </a:pP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li</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457200" lvl="1" indent="0">
              <a:buNone/>
            </a:pP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mi</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457200" lvl="1" indent="0">
              <a:buNone/>
            </a:pP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Q</a:t>
            </a:r>
            <a:r>
              <a:rPr lang="en-US" altLang="zh-CN"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qi</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457200" lvl="1" indent="0">
              <a:buNone/>
            </a:pP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R</a:t>
            </a:r>
            <a:r>
              <a:rPr lang="en-US" altLang="zh-CN"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ri</a:t>
            </a:r>
            <a:r>
              <a:rPr lang="en-US" altLang="zh-CN"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FB08A8A7-F375-47F5-8519-A951E30D1ABC}" type="slidenum">
              <a:rPr lang="en-US" altLang="zh-CN" smtClean="0"/>
              <a:pPr>
                <a:defRPr/>
              </a:pPr>
              <a:t>96</a:t>
            </a:fld>
            <a:endParaRPr lang="en-US" altLang="zh-CN"/>
          </a:p>
        </p:txBody>
      </p:sp>
      <p:pic>
        <p:nvPicPr>
          <p:cNvPr id="1597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585" y="1133745"/>
            <a:ext cx="3561767" cy="2603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13"/>
          <p:cNvGrpSpPr>
            <a:grpSpLocks/>
          </p:cNvGrpSpPr>
          <p:nvPr/>
        </p:nvGrpSpPr>
        <p:grpSpPr bwMode="auto">
          <a:xfrm>
            <a:off x="5112060" y="1763815"/>
            <a:ext cx="3001962" cy="1752600"/>
            <a:chOff x="3339" y="816"/>
            <a:chExt cx="1891" cy="1104"/>
          </a:xfrm>
        </p:grpSpPr>
        <p:sp>
          <p:nvSpPr>
            <p:cNvPr id="8" name="Text Box 14"/>
            <p:cNvSpPr txBox="1">
              <a:spLocks noChangeArrowheads="1"/>
            </p:cNvSpPr>
            <p:nvPr/>
          </p:nvSpPr>
          <p:spPr bwMode="auto">
            <a:xfrm>
              <a:off x="4126" y="864"/>
              <a:ext cx="255"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A</a:t>
              </a:r>
            </a:p>
          </p:txBody>
        </p:sp>
        <p:sp>
          <p:nvSpPr>
            <p:cNvPr id="9" name="Text Box 15"/>
            <p:cNvSpPr txBox="1">
              <a:spLocks noChangeArrowheads="1"/>
            </p:cNvSpPr>
            <p:nvPr/>
          </p:nvSpPr>
          <p:spPr bwMode="auto">
            <a:xfrm>
              <a:off x="3629" y="1632"/>
              <a:ext cx="1316"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L                   M</a:t>
              </a:r>
            </a:p>
          </p:txBody>
        </p:sp>
        <p:grpSp>
          <p:nvGrpSpPr>
            <p:cNvPr id="10" name="Group 16"/>
            <p:cNvGrpSpPr>
              <a:grpSpLocks/>
            </p:cNvGrpSpPr>
            <p:nvPr/>
          </p:nvGrpSpPr>
          <p:grpSpPr bwMode="auto">
            <a:xfrm>
              <a:off x="3773" y="1152"/>
              <a:ext cx="960" cy="480"/>
              <a:chOff x="3552" y="1392"/>
              <a:chExt cx="960" cy="480"/>
            </a:xfrm>
          </p:grpSpPr>
          <p:sp>
            <p:nvSpPr>
              <p:cNvPr id="17" name="Line 17"/>
              <p:cNvSpPr>
                <a:spLocks noChangeShapeType="1"/>
              </p:cNvSpPr>
              <p:nvPr/>
            </p:nvSpPr>
            <p:spPr bwMode="auto">
              <a:xfrm flipH="1">
                <a:off x="3552" y="1392"/>
                <a:ext cx="480" cy="480"/>
              </a:xfrm>
              <a:prstGeom prst="line">
                <a:avLst/>
              </a:prstGeom>
              <a:noFill/>
              <a:ln w="9525">
                <a:solidFill>
                  <a:schemeClr val="tx1"/>
                </a:solidFill>
                <a:round/>
                <a:headEnd/>
                <a:tailEnd/>
              </a:ln>
            </p:spPr>
            <p:txBody>
              <a:bodyPr wrap="none" anchor="ctr"/>
              <a:lstStyle/>
              <a:p>
                <a:endParaRPr lang="zh-CN" altLang="en-US"/>
              </a:p>
            </p:txBody>
          </p:sp>
          <p:sp>
            <p:nvSpPr>
              <p:cNvPr id="18" name="Line 18"/>
              <p:cNvSpPr>
                <a:spLocks noChangeShapeType="1"/>
              </p:cNvSpPr>
              <p:nvPr/>
            </p:nvSpPr>
            <p:spPr bwMode="auto">
              <a:xfrm>
                <a:off x="4032" y="1392"/>
                <a:ext cx="480" cy="480"/>
              </a:xfrm>
              <a:prstGeom prst="line">
                <a:avLst/>
              </a:prstGeom>
              <a:noFill/>
              <a:ln w="9525">
                <a:solidFill>
                  <a:schemeClr val="tx1"/>
                </a:solidFill>
                <a:round/>
                <a:headEnd/>
                <a:tailEnd/>
              </a:ln>
            </p:spPr>
            <p:txBody>
              <a:bodyPr wrap="none" anchor="ctr"/>
              <a:lstStyle/>
              <a:p>
                <a:endParaRPr lang="zh-CN" altLang="en-US"/>
              </a:p>
            </p:txBody>
          </p:sp>
        </p:grpSp>
        <p:sp>
          <p:nvSpPr>
            <p:cNvPr id="11" name="Text Box 19"/>
            <p:cNvSpPr txBox="1">
              <a:spLocks noChangeArrowheads="1"/>
            </p:cNvSpPr>
            <p:nvPr/>
          </p:nvSpPr>
          <p:spPr bwMode="auto">
            <a:xfrm>
              <a:off x="3339" y="1584"/>
              <a:ext cx="290"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i</a:t>
              </a:r>
              <a:endParaRPr lang="en-US" altLang="zh-CN" b="0">
                <a:solidFill>
                  <a:srgbClr val="0000FF"/>
                </a:solidFill>
                <a:latin typeface="Times New Roman" pitchFamily="18" charset="0"/>
                <a:ea typeface="宋体" pitchFamily="2" charset="-122"/>
              </a:endParaRPr>
            </a:p>
          </p:txBody>
        </p:sp>
        <p:sp>
          <p:nvSpPr>
            <p:cNvPr id="12" name="Text Box 20"/>
            <p:cNvSpPr txBox="1">
              <a:spLocks noChangeArrowheads="1"/>
            </p:cNvSpPr>
            <p:nvPr/>
          </p:nvSpPr>
          <p:spPr bwMode="auto">
            <a:xfrm>
              <a:off x="3811" y="1584"/>
              <a:ext cx="315"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s</a:t>
              </a:r>
              <a:endParaRPr lang="en-US" altLang="zh-CN" b="0">
                <a:solidFill>
                  <a:srgbClr val="0000FF"/>
                </a:solidFill>
                <a:latin typeface="Times New Roman" pitchFamily="18" charset="0"/>
                <a:ea typeface="宋体" pitchFamily="2" charset="-122"/>
              </a:endParaRPr>
            </a:p>
          </p:txBody>
        </p:sp>
        <p:sp>
          <p:nvSpPr>
            <p:cNvPr id="13" name="Text Box 21"/>
            <p:cNvSpPr txBox="1">
              <a:spLocks noChangeArrowheads="1"/>
            </p:cNvSpPr>
            <p:nvPr/>
          </p:nvSpPr>
          <p:spPr bwMode="auto">
            <a:xfrm>
              <a:off x="4445" y="1584"/>
              <a:ext cx="290"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i</a:t>
              </a:r>
              <a:endParaRPr lang="en-US" altLang="zh-CN" b="0">
                <a:solidFill>
                  <a:srgbClr val="0000FF"/>
                </a:solidFill>
                <a:latin typeface="Times New Roman" pitchFamily="18" charset="0"/>
                <a:ea typeface="宋体" pitchFamily="2" charset="-122"/>
              </a:endParaRPr>
            </a:p>
          </p:txBody>
        </p:sp>
        <p:sp>
          <p:nvSpPr>
            <p:cNvPr id="14" name="Text Box 22"/>
            <p:cNvSpPr txBox="1">
              <a:spLocks noChangeArrowheads="1"/>
            </p:cNvSpPr>
            <p:nvPr/>
          </p:nvSpPr>
          <p:spPr bwMode="auto">
            <a:xfrm>
              <a:off x="4915" y="1584"/>
              <a:ext cx="315"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s</a:t>
              </a:r>
              <a:endParaRPr lang="en-US" altLang="zh-CN" b="0">
                <a:solidFill>
                  <a:srgbClr val="0000FF"/>
                </a:solidFill>
                <a:latin typeface="Times New Roman" pitchFamily="18" charset="0"/>
                <a:ea typeface="宋体" pitchFamily="2" charset="-122"/>
              </a:endParaRPr>
            </a:p>
          </p:txBody>
        </p:sp>
        <p:sp>
          <p:nvSpPr>
            <p:cNvPr id="15" name="Text Box 23"/>
            <p:cNvSpPr txBox="1">
              <a:spLocks noChangeArrowheads="1"/>
            </p:cNvSpPr>
            <p:nvPr/>
          </p:nvSpPr>
          <p:spPr bwMode="auto">
            <a:xfrm>
              <a:off x="4322" y="816"/>
              <a:ext cx="315"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s</a:t>
              </a:r>
              <a:endParaRPr lang="en-US" altLang="zh-CN" b="0">
                <a:solidFill>
                  <a:srgbClr val="0000FF"/>
                </a:solidFill>
                <a:latin typeface="Times New Roman" pitchFamily="18" charset="0"/>
                <a:ea typeface="宋体" pitchFamily="2" charset="-122"/>
              </a:endParaRPr>
            </a:p>
          </p:txBody>
        </p:sp>
        <p:sp>
          <p:nvSpPr>
            <p:cNvPr id="16" name="Text Box 24"/>
            <p:cNvSpPr txBox="1">
              <a:spLocks noChangeArrowheads="1"/>
            </p:cNvSpPr>
            <p:nvPr/>
          </p:nvSpPr>
          <p:spPr bwMode="auto">
            <a:xfrm>
              <a:off x="3917" y="816"/>
              <a:ext cx="290"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i</a:t>
              </a:r>
              <a:endParaRPr lang="en-US" altLang="zh-CN" b="0">
                <a:solidFill>
                  <a:srgbClr val="0000FF"/>
                </a:solidFill>
                <a:latin typeface="Times New Roman" pitchFamily="18" charset="0"/>
                <a:ea typeface="宋体" pitchFamily="2" charset="-122"/>
              </a:endParaRPr>
            </a:p>
          </p:txBody>
        </p:sp>
      </p:grpSp>
      <p:sp>
        <p:nvSpPr>
          <p:cNvPr id="19" name="Line 25"/>
          <p:cNvSpPr>
            <a:spLocks noChangeShapeType="1"/>
          </p:cNvSpPr>
          <p:nvPr/>
        </p:nvSpPr>
        <p:spPr bwMode="auto">
          <a:xfrm flipH="1">
            <a:off x="5221597" y="2221015"/>
            <a:ext cx="914400" cy="9144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20" name="Arc 26"/>
          <p:cNvSpPr>
            <a:spLocks/>
          </p:cNvSpPr>
          <p:nvPr/>
        </p:nvSpPr>
        <p:spPr bwMode="auto">
          <a:xfrm>
            <a:off x="6059797" y="3059215"/>
            <a:ext cx="914400" cy="228600"/>
          </a:xfrm>
          <a:custGeom>
            <a:avLst/>
            <a:gdLst>
              <a:gd name="T0" fmla="*/ 0 w 43200"/>
              <a:gd name="T1" fmla="*/ 2147483647 h 21600"/>
              <a:gd name="T2" fmla="*/ 2147483647 w 43200"/>
              <a:gd name="T3" fmla="*/ 2147483647 h 21600"/>
              <a:gd name="T4" fmla="*/ 2147483647 w 43200"/>
              <a:gd name="T5" fmla="*/ 2147483647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9525">
            <a:solidFill>
              <a:srgbClr val="FF0000"/>
            </a:solidFill>
            <a:round/>
            <a:headEnd/>
            <a:tailEnd type="triangle" w="med" len="med"/>
          </a:ln>
        </p:spPr>
        <p:txBody>
          <a:bodyPr wrap="none" anchor="ctr"/>
          <a:lstStyle/>
          <a:p>
            <a:endParaRPr lang="zh-CN" altLang="en-US"/>
          </a:p>
        </p:txBody>
      </p:sp>
      <p:sp>
        <p:nvSpPr>
          <p:cNvPr id="21" name="Line 27"/>
          <p:cNvSpPr>
            <a:spLocks noChangeShapeType="1"/>
          </p:cNvSpPr>
          <p:nvPr/>
        </p:nvSpPr>
        <p:spPr bwMode="auto">
          <a:xfrm flipH="1" flipV="1">
            <a:off x="6821797" y="2144815"/>
            <a:ext cx="914400" cy="914400"/>
          </a:xfrm>
          <a:prstGeom prst="line">
            <a:avLst/>
          </a:prstGeom>
          <a:noFill/>
          <a:ln w="9525">
            <a:solidFill>
              <a:srgbClr val="FF0000"/>
            </a:solidFill>
            <a:round/>
            <a:headEnd/>
            <a:tailEnd type="triangle" w="med" len="med"/>
          </a:ln>
        </p:spPr>
        <p:txBody>
          <a:bodyPr wrap="none" anchor="ctr"/>
          <a:lstStyle/>
          <a:p>
            <a:endParaRPr lang="zh-CN" altLang="en-US"/>
          </a:p>
        </p:txBody>
      </p:sp>
      <p:grpSp>
        <p:nvGrpSpPr>
          <p:cNvPr id="22" name="Group 28"/>
          <p:cNvGrpSpPr>
            <a:grpSpLocks/>
          </p:cNvGrpSpPr>
          <p:nvPr/>
        </p:nvGrpSpPr>
        <p:grpSpPr bwMode="auto">
          <a:xfrm>
            <a:off x="5191435" y="4202215"/>
            <a:ext cx="2925762" cy="1752600"/>
            <a:chOff x="3389" y="2352"/>
            <a:chExt cx="1843" cy="1104"/>
          </a:xfrm>
        </p:grpSpPr>
        <p:sp>
          <p:nvSpPr>
            <p:cNvPr id="23" name="Text Box 29"/>
            <p:cNvSpPr txBox="1">
              <a:spLocks noChangeArrowheads="1"/>
            </p:cNvSpPr>
            <p:nvPr/>
          </p:nvSpPr>
          <p:spPr bwMode="auto">
            <a:xfrm>
              <a:off x="4128" y="2400"/>
              <a:ext cx="255"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A</a:t>
              </a:r>
            </a:p>
          </p:txBody>
        </p:sp>
        <p:sp>
          <p:nvSpPr>
            <p:cNvPr id="24" name="Text Box 30"/>
            <p:cNvSpPr txBox="1">
              <a:spLocks noChangeArrowheads="1"/>
            </p:cNvSpPr>
            <p:nvPr/>
          </p:nvSpPr>
          <p:spPr bwMode="auto">
            <a:xfrm>
              <a:off x="3641" y="3168"/>
              <a:ext cx="1295" cy="288"/>
            </a:xfrm>
            <a:prstGeom prst="rect">
              <a:avLst/>
            </a:prstGeom>
            <a:noFill/>
            <a:ln w="9525">
              <a:noFill/>
              <a:miter lim="800000"/>
              <a:headEnd/>
              <a:tailEnd/>
            </a:ln>
          </p:spPr>
          <p:txBody>
            <a:bodyPr wrap="none" anchor="ctr">
              <a:spAutoFit/>
            </a:bodyPr>
            <a:lstStyle/>
            <a:p>
              <a:pPr algn="ctr"/>
              <a:r>
                <a:rPr lang="en-US" altLang="zh-CN" b="0">
                  <a:latin typeface="Times New Roman" pitchFamily="18" charset="0"/>
                  <a:ea typeface="宋体" pitchFamily="2" charset="-122"/>
                </a:rPr>
                <a:t>Q                   R</a:t>
              </a:r>
            </a:p>
          </p:txBody>
        </p:sp>
        <p:grpSp>
          <p:nvGrpSpPr>
            <p:cNvPr id="25" name="Group 31"/>
            <p:cNvGrpSpPr>
              <a:grpSpLocks/>
            </p:cNvGrpSpPr>
            <p:nvPr/>
          </p:nvGrpSpPr>
          <p:grpSpPr bwMode="auto">
            <a:xfrm>
              <a:off x="3775" y="2688"/>
              <a:ext cx="960" cy="480"/>
              <a:chOff x="3552" y="1392"/>
              <a:chExt cx="960" cy="480"/>
            </a:xfrm>
          </p:grpSpPr>
          <p:sp>
            <p:nvSpPr>
              <p:cNvPr id="32" name="Line 32"/>
              <p:cNvSpPr>
                <a:spLocks noChangeShapeType="1"/>
              </p:cNvSpPr>
              <p:nvPr/>
            </p:nvSpPr>
            <p:spPr bwMode="auto">
              <a:xfrm flipH="1">
                <a:off x="3552" y="1392"/>
                <a:ext cx="480" cy="480"/>
              </a:xfrm>
              <a:prstGeom prst="line">
                <a:avLst/>
              </a:prstGeom>
              <a:noFill/>
              <a:ln w="9525">
                <a:solidFill>
                  <a:schemeClr val="tx1"/>
                </a:solidFill>
                <a:round/>
                <a:headEnd/>
                <a:tailEnd/>
              </a:ln>
            </p:spPr>
            <p:txBody>
              <a:bodyPr wrap="none" anchor="ctr"/>
              <a:lstStyle/>
              <a:p>
                <a:endParaRPr lang="zh-CN" altLang="en-US"/>
              </a:p>
            </p:txBody>
          </p:sp>
          <p:sp>
            <p:nvSpPr>
              <p:cNvPr id="33" name="Line 33"/>
              <p:cNvSpPr>
                <a:spLocks noChangeShapeType="1"/>
              </p:cNvSpPr>
              <p:nvPr/>
            </p:nvSpPr>
            <p:spPr bwMode="auto">
              <a:xfrm>
                <a:off x="4032" y="1392"/>
                <a:ext cx="480" cy="480"/>
              </a:xfrm>
              <a:prstGeom prst="line">
                <a:avLst/>
              </a:prstGeom>
              <a:noFill/>
              <a:ln w="9525">
                <a:solidFill>
                  <a:schemeClr val="tx1"/>
                </a:solidFill>
                <a:round/>
                <a:headEnd/>
                <a:tailEnd/>
              </a:ln>
            </p:spPr>
            <p:txBody>
              <a:bodyPr wrap="none" anchor="ctr"/>
              <a:lstStyle/>
              <a:p>
                <a:endParaRPr lang="zh-CN" altLang="en-US"/>
              </a:p>
            </p:txBody>
          </p:sp>
        </p:grpSp>
        <p:sp>
          <p:nvSpPr>
            <p:cNvPr id="26" name="Text Box 34"/>
            <p:cNvSpPr txBox="1">
              <a:spLocks noChangeArrowheads="1"/>
            </p:cNvSpPr>
            <p:nvPr/>
          </p:nvSpPr>
          <p:spPr bwMode="auto">
            <a:xfrm>
              <a:off x="3389" y="3120"/>
              <a:ext cx="290"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i</a:t>
              </a:r>
              <a:endParaRPr lang="en-US" altLang="zh-CN" b="0">
                <a:solidFill>
                  <a:srgbClr val="0000FF"/>
                </a:solidFill>
                <a:latin typeface="Times New Roman" pitchFamily="18" charset="0"/>
                <a:ea typeface="宋体" pitchFamily="2" charset="-122"/>
              </a:endParaRPr>
            </a:p>
          </p:txBody>
        </p:sp>
        <p:sp>
          <p:nvSpPr>
            <p:cNvPr id="27" name="Text Box 35"/>
            <p:cNvSpPr txBox="1">
              <a:spLocks noChangeArrowheads="1"/>
            </p:cNvSpPr>
            <p:nvPr/>
          </p:nvSpPr>
          <p:spPr bwMode="auto">
            <a:xfrm>
              <a:off x="3842" y="3120"/>
              <a:ext cx="315"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s</a:t>
              </a:r>
              <a:endParaRPr lang="en-US" altLang="zh-CN" b="0">
                <a:solidFill>
                  <a:srgbClr val="0000FF"/>
                </a:solidFill>
                <a:latin typeface="Times New Roman" pitchFamily="18" charset="0"/>
                <a:ea typeface="宋体" pitchFamily="2" charset="-122"/>
              </a:endParaRPr>
            </a:p>
          </p:txBody>
        </p:sp>
        <p:sp>
          <p:nvSpPr>
            <p:cNvPr id="28" name="Text Box 36"/>
            <p:cNvSpPr txBox="1">
              <a:spLocks noChangeArrowheads="1"/>
            </p:cNvSpPr>
            <p:nvPr/>
          </p:nvSpPr>
          <p:spPr bwMode="auto">
            <a:xfrm>
              <a:off x="4447" y="3120"/>
              <a:ext cx="290"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i</a:t>
              </a:r>
              <a:endParaRPr lang="en-US" altLang="zh-CN" b="0">
                <a:solidFill>
                  <a:srgbClr val="0000FF"/>
                </a:solidFill>
                <a:latin typeface="Times New Roman" pitchFamily="18" charset="0"/>
                <a:ea typeface="宋体" pitchFamily="2" charset="-122"/>
              </a:endParaRPr>
            </a:p>
          </p:txBody>
        </p:sp>
        <p:sp>
          <p:nvSpPr>
            <p:cNvPr id="29" name="Text Box 37"/>
            <p:cNvSpPr txBox="1">
              <a:spLocks noChangeArrowheads="1"/>
            </p:cNvSpPr>
            <p:nvPr/>
          </p:nvSpPr>
          <p:spPr bwMode="auto">
            <a:xfrm>
              <a:off x="4917" y="3120"/>
              <a:ext cx="315"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s</a:t>
              </a:r>
              <a:endParaRPr lang="en-US" altLang="zh-CN" b="0">
                <a:solidFill>
                  <a:srgbClr val="0000FF"/>
                </a:solidFill>
                <a:latin typeface="Times New Roman" pitchFamily="18" charset="0"/>
                <a:ea typeface="宋体" pitchFamily="2" charset="-122"/>
              </a:endParaRPr>
            </a:p>
          </p:txBody>
        </p:sp>
        <p:sp>
          <p:nvSpPr>
            <p:cNvPr id="30" name="Text Box 38"/>
            <p:cNvSpPr txBox="1">
              <a:spLocks noChangeArrowheads="1"/>
            </p:cNvSpPr>
            <p:nvPr/>
          </p:nvSpPr>
          <p:spPr bwMode="auto">
            <a:xfrm>
              <a:off x="4349" y="2352"/>
              <a:ext cx="315"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s</a:t>
              </a:r>
              <a:endParaRPr lang="en-US" altLang="zh-CN" b="0">
                <a:solidFill>
                  <a:srgbClr val="0000FF"/>
                </a:solidFill>
                <a:latin typeface="Times New Roman" pitchFamily="18" charset="0"/>
                <a:ea typeface="宋体" pitchFamily="2" charset="-122"/>
              </a:endParaRPr>
            </a:p>
          </p:txBody>
        </p:sp>
        <p:sp>
          <p:nvSpPr>
            <p:cNvPr id="31" name="Text Box 39"/>
            <p:cNvSpPr txBox="1">
              <a:spLocks noChangeArrowheads="1"/>
            </p:cNvSpPr>
            <p:nvPr/>
          </p:nvSpPr>
          <p:spPr bwMode="auto">
            <a:xfrm>
              <a:off x="3915" y="2352"/>
              <a:ext cx="290" cy="327"/>
            </a:xfrm>
            <a:prstGeom prst="rect">
              <a:avLst/>
            </a:prstGeom>
            <a:noFill/>
            <a:ln w="9525">
              <a:noFill/>
              <a:miter lim="800000"/>
              <a:headEnd/>
              <a:tailEnd/>
            </a:ln>
          </p:spPr>
          <p:txBody>
            <a:bodyPr wrap="none" anchor="ctr">
              <a:spAutoFit/>
            </a:bodyPr>
            <a:lstStyle/>
            <a:p>
              <a:pPr algn="ctr"/>
              <a:r>
                <a:rPr lang="en-US" altLang="zh-CN" sz="2800">
                  <a:solidFill>
                    <a:srgbClr val="0000FF"/>
                  </a:solidFill>
                  <a:latin typeface="Times New Roman" pitchFamily="18" charset="0"/>
                  <a:ea typeface="宋体" pitchFamily="2" charset="-122"/>
                </a:rPr>
                <a:t>. </a:t>
              </a:r>
              <a:r>
                <a:rPr lang="en-US" altLang="zh-CN" sz="2800" b="0">
                  <a:solidFill>
                    <a:srgbClr val="0000FF"/>
                  </a:solidFill>
                  <a:latin typeface="Times New Roman" pitchFamily="18" charset="0"/>
                  <a:ea typeface="宋体" pitchFamily="2" charset="-122"/>
                </a:rPr>
                <a:t>i</a:t>
              </a:r>
              <a:endParaRPr lang="en-US" altLang="zh-CN" b="0">
                <a:solidFill>
                  <a:srgbClr val="0000FF"/>
                </a:solidFill>
                <a:latin typeface="Times New Roman" pitchFamily="18" charset="0"/>
                <a:ea typeface="宋体" pitchFamily="2" charset="-122"/>
              </a:endParaRPr>
            </a:p>
          </p:txBody>
        </p:sp>
      </p:grpSp>
      <p:sp>
        <p:nvSpPr>
          <p:cNvPr id="34" name="Line 40"/>
          <p:cNvSpPr>
            <a:spLocks noChangeShapeType="1"/>
          </p:cNvSpPr>
          <p:nvPr/>
        </p:nvSpPr>
        <p:spPr bwMode="auto">
          <a:xfrm>
            <a:off x="6212197" y="4659415"/>
            <a:ext cx="914400" cy="9144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35" name="Arc 41"/>
          <p:cNvSpPr>
            <a:spLocks/>
          </p:cNvSpPr>
          <p:nvPr/>
        </p:nvSpPr>
        <p:spPr bwMode="auto">
          <a:xfrm>
            <a:off x="5373997" y="5345215"/>
            <a:ext cx="2362200" cy="304800"/>
          </a:xfrm>
          <a:custGeom>
            <a:avLst/>
            <a:gdLst>
              <a:gd name="T0" fmla="*/ 0 w 43200"/>
              <a:gd name="T1" fmla="*/ 2147483647 h 21600"/>
              <a:gd name="T2" fmla="*/ 2147483647 w 43200"/>
              <a:gd name="T3" fmla="*/ 2147483647 h 21600"/>
              <a:gd name="T4" fmla="*/ 2147483647 w 43200"/>
              <a:gd name="T5" fmla="*/ 2147483647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9525">
            <a:solidFill>
              <a:srgbClr val="FF0000"/>
            </a:solidFill>
            <a:round/>
            <a:headEnd type="triangle" w="med" len="med"/>
            <a:tailEnd/>
          </a:ln>
        </p:spPr>
        <p:txBody>
          <a:bodyPr wrap="none" anchor="ctr"/>
          <a:lstStyle/>
          <a:p>
            <a:endParaRPr lang="zh-CN" altLang="en-US"/>
          </a:p>
        </p:txBody>
      </p:sp>
      <p:sp>
        <p:nvSpPr>
          <p:cNvPr id="36" name="Line 42"/>
          <p:cNvSpPr>
            <a:spLocks noChangeShapeType="1"/>
          </p:cNvSpPr>
          <p:nvPr/>
        </p:nvSpPr>
        <p:spPr bwMode="auto">
          <a:xfrm flipV="1">
            <a:off x="6059797" y="4659415"/>
            <a:ext cx="990600" cy="990600"/>
          </a:xfrm>
          <a:prstGeom prst="line">
            <a:avLst/>
          </a:prstGeom>
          <a:noFill/>
          <a:ln w="9525">
            <a:solidFill>
              <a:srgbClr val="FF0000"/>
            </a:solidFill>
            <a:round/>
            <a:headEnd/>
            <a:tailEnd type="triangle" w="med" len="med"/>
          </a:ln>
        </p:spPr>
        <p:txBody>
          <a:bodyPr wrap="none" anchor="ctr"/>
          <a:lstStyle/>
          <a:p>
            <a:endParaRPr lang="zh-CN" altLang="en-US"/>
          </a:p>
        </p:txBody>
      </p:sp>
      <p:graphicFrame>
        <p:nvGraphicFramePr>
          <p:cNvPr id="37" name="Object 43">
            <a:hlinkClick r:id="" action="ppaction://hlinkshowjump?jump=nextslide"/>
          </p:cNvPr>
          <p:cNvGraphicFramePr>
            <a:graphicFrameLocks noChangeAspect="1"/>
          </p:cNvGraphicFramePr>
          <p:nvPr/>
        </p:nvGraphicFramePr>
        <p:xfrm flipV="1">
          <a:off x="8442430" y="1223755"/>
          <a:ext cx="519112" cy="604837"/>
        </p:xfrm>
        <a:graphic>
          <a:graphicData uri="http://schemas.openxmlformats.org/presentationml/2006/ole">
            <mc:AlternateContent xmlns:mc="http://schemas.openxmlformats.org/markup-compatibility/2006">
              <mc:Choice xmlns:v="urn:schemas-microsoft-com:vml" Requires="v">
                <p:oleObj spid="_x0000_s207875" name="剪辑" r:id="rId4" imgW="3543101" imgH="4123546" progId="">
                  <p:embed/>
                </p:oleObj>
              </mc:Choice>
              <mc:Fallback>
                <p:oleObj name="剪辑" r:id="rId4" imgW="3543101" imgH="4123546" progId="">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8442430" y="1223755"/>
                        <a:ext cx="519112"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ectangle 4"/>
          <p:cNvSpPr>
            <a:spLocks noChangeArrowheads="1"/>
          </p:cNvSpPr>
          <p:nvPr/>
        </p:nvSpPr>
        <p:spPr bwMode="auto">
          <a:xfrm>
            <a:off x="2366755" y="2933945"/>
            <a:ext cx="1935215" cy="381000"/>
          </a:xfrm>
          <a:prstGeom prst="rect">
            <a:avLst/>
          </a:prstGeom>
          <a:solidFill>
            <a:srgbClr val="FF0000">
              <a:alpha val="41000"/>
            </a:srgbClr>
          </a:solidFill>
          <a:ln w="9525">
            <a:noFill/>
            <a:miter lim="800000"/>
            <a:headEnd/>
            <a:tailEnd/>
          </a:ln>
        </p:spPr>
        <p:txBody>
          <a:bodyPr wrap="none" anchor="ctr"/>
          <a:lstStyle/>
          <a:p>
            <a:endParaRPr lang="zh-CN" altLang="en-US"/>
          </a:p>
        </p:txBody>
      </p:sp>
    </p:spTree>
    <p:extLst>
      <p:ext uri="{BB962C8B-B14F-4D97-AF65-F5344CB8AC3E}">
        <p14:creationId xmlns:p14="http://schemas.microsoft.com/office/powerpoint/2010/main" val="319645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wipe(up)">
                                      <p:cBhvr>
                                        <p:cTn id="7" dur="500"/>
                                        <p:tgtEl>
                                          <p:spTgt spid="1597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right)">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wipe(up)">
                                      <p:cBhvr>
                                        <p:cTn id="57" dur="500"/>
                                        <p:tgtEl>
                                          <p:spTgt spid="3">
                                            <p:txEl>
                                              <p:pRg st="0" end="0"/>
                                            </p:txEl>
                                          </p:spTgt>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up)">
                                      <p:cBhvr>
                                        <p:cTn id="61" dur="500"/>
                                        <p:tgtEl>
                                          <p:spTgt spid="3">
                                            <p:txEl>
                                              <p:pRg st="1" end="1"/>
                                            </p:txEl>
                                          </p:spTgt>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wipe(up)">
                                      <p:cBhvr>
                                        <p:cTn id="65" dur="500"/>
                                        <p:tgtEl>
                                          <p:spTgt spid="3">
                                            <p:txEl>
                                              <p:pRg st="2" end="2"/>
                                            </p:txEl>
                                          </p:spTgt>
                                        </p:tgtEl>
                                      </p:cBhvr>
                                    </p:animEffect>
                                  </p:childTnLst>
                                </p:cTn>
                              </p:par>
                            </p:childTnLst>
                          </p:cTn>
                        </p:par>
                        <p:par>
                          <p:cTn id="66" fill="hold">
                            <p:stCondLst>
                              <p:cond delay="1500"/>
                            </p:stCondLst>
                            <p:childTnLst>
                              <p:par>
                                <p:cTn id="67" presetID="22" presetClass="entr" presetSubtype="1" fill="hold" grpId="0" nodeType="after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animEffect transition="in" filter="wipe(up)">
                                      <p:cBhvr>
                                        <p:cTn id="69" dur="500"/>
                                        <p:tgtEl>
                                          <p:spTgt spid="3">
                                            <p:txEl>
                                              <p:pRg st="3" end="3"/>
                                            </p:txEl>
                                          </p:spTgt>
                                        </p:tgtEl>
                                      </p:cBhvr>
                                    </p:animEffect>
                                  </p:childTnLst>
                                </p:cTn>
                              </p:par>
                            </p:childTnLst>
                          </p:cTn>
                        </p:par>
                        <p:par>
                          <p:cTn id="70" fill="hold">
                            <p:stCondLst>
                              <p:cond delay="2000"/>
                            </p:stCondLst>
                            <p:childTnLst>
                              <p:par>
                                <p:cTn id="71" presetID="22" presetClass="entr" presetSubtype="1" fill="hold" grpId="0" nodeType="after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up)">
                                      <p:cBhvr>
                                        <p:cTn id="73" dur="500"/>
                                        <p:tgtEl>
                                          <p:spTgt spid="3">
                                            <p:txEl>
                                              <p:pRg st="4" end="4"/>
                                            </p:txEl>
                                          </p:spTgt>
                                        </p:tgtEl>
                                      </p:cBhvr>
                                    </p:animEffect>
                                  </p:childTnLst>
                                </p:cTn>
                              </p:par>
                            </p:childTnLst>
                          </p:cTn>
                        </p:par>
                        <p:par>
                          <p:cTn id="74" fill="hold">
                            <p:stCondLst>
                              <p:cond delay="2500"/>
                            </p:stCondLst>
                            <p:childTnLst>
                              <p:par>
                                <p:cTn id="75" presetID="22" presetClass="entr" presetSubtype="1" fill="hold" grpId="0" nodeType="after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Effect transition="in" filter="wipe(up)">
                                      <p:cBhvr>
                                        <p:cTn id="7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34" grpId="0" animBg="1"/>
      <p:bldP spid="35" grpId="0" animBg="1"/>
      <p:bldP spid="36" grpId="0" animBg="1"/>
      <p:bldP spid="3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1"/>
          </p:nvPr>
        </p:nvSpPr>
        <p:spPr>
          <a:xfrm>
            <a:off x="228599" y="998729"/>
            <a:ext cx="4455495" cy="4095455"/>
          </a:xfrm>
          <a:ln>
            <a:solidFill>
              <a:schemeClr val="tx1"/>
            </a:solidFill>
          </a:ln>
        </p:spPr>
        <p:txBody>
          <a:bodyPr/>
          <a:lstStyle/>
          <a:p>
            <a:pPr marL="0" indent="0">
              <a:buNone/>
            </a:pPr>
            <a:r>
              <a:rPr lang="en-US" altLang="zh-CN" sz="2000" dirty="0">
                <a:latin typeface="Times New Roman" panose="02020603050405020304" pitchFamily="18" charset="0"/>
                <a:cs typeface="Times New Roman" panose="02020603050405020304" pitchFamily="18" charset="0"/>
              </a:rPr>
              <a:t>float </a:t>
            </a:r>
            <a:r>
              <a:rPr lang="en-US" altLang="zh-CN" sz="2000" i="1" dirty="0" err="1">
                <a:latin typeface="Times New Roman" panose="02020603050405020304" pitchFamily="18" charset="0"/>
                <a:cs typeface="Times New Roman" panose="02020603050405020304" pitchFamily="18" charset="0"/>
              </a:rPr>
              <a:t>fx</a:t>
            </a:r>
            <a:r>
              <a:rPr lang="en-US" altLang="zh-CN" sz="2000" dirty="0" err="1">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(n, </a:t>
            </a:r>
            <a:r>
              <a:rPr lang="en-US" altLang="zh-CN" sz="2000" dirty="0" err="1">
                <a:latin typeface="Times New Roman" panose="02020603050405020304" pitchFamily="18" charset="0"/>
                <a:cs typeface="Times New Roman" panose="02020603050405020304" pitchFamily="18" charset="0"/>
              </a:rPr>
              <a:t>ai</a:t>
            </a:r>
            <a:r>
              <a:rPr lang="en-US" altLang="zh-CN" sz="2000" dirty="0">
                <a:latin typeface="Times New Roman" panose="02020603050405020304" pitchFamily="18" charset="0"/>
                <a:cs typeface="Times New Roman" panose="02020603050405020304" pitchFamily="18" charset="0"/>
              </a:rPr>
              <a:t>) { 		</a:t>
            </a:r>
            <a:endParaRPr lang="zh-CN" altLang="zh-CN" sz="2000" dirty="0" smtClean="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float as, li, ls, mi, </a:t>
            </a:r>
            <a:r>
              <a:rPr lang="en-US" altLang="zh-CN" sz="2000" dirty="0" err="1" smtClean="0">
                <a:latin typeface="Times New Roman" panose="02020603050405020304" pitchFamily="18" charset="0"/>
                <a:cs typeface="Times New Roman" panose="02020603050405020304" pitchFamily="18" charset="0"/>
              </a:rPr>
              <a:t>ms</a:t>
            </a:r>
            <a:r>
              <a:rPr lang="en-US" altLang="zh-CN" sz="2000" dirty="0" smtClean="0">
                <a:latin typeface="Times New Roman" panose="02020603050405020304" pitchFamily="18" charset="0"/>
                <a:cs typeface="Times New Roman" panose="02020603050405020304" pitchFamily="18" charset="0"/>
              </a:rPr>
              <a:t>, qi, </a:t>
            </a:r>
            <a:r>
              <a:rPr lang="en-US" altLang="zh-CN" sz="2000" dirty="0" err="1" smtClean="0">
                <a:latin typeface="Times New Roman" panose="02020603050405020304" pitchFamily="18" charset="0"/>
                <a:cs typeface="Times New Roman" panose="02020603050405020304" pitchFamily="18" charset="0"/>
              </a:rPr>
              <a:t>qs</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ri</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rs</a:t>
            </a:r>
            <a:r>
              <a:rPr lang="en-US" altLang="zh-CN" sz="2000" dirty="0" smtClean="0">
                <a:latin typeface="Times New Roman" panose="02020603050405020304" pitchFamily="18" charset="0"/>
                <a:cs typeface="Times New Roman" panose="02020603050405020304" pitchFamily="18" charset="0"/>
              </a:rPr>
              <a:t>;</a:t>
            </a:r>
            <a:endParaRPr lang="zh-CN" altLang="zh-CN" sz="2000" dirty="0" smtClean="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switch </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在结点</a:t>
            </a:r>
            <a:r>
              <a:rPr lang="en-US" altLang="zh-CN" sz="2000" dirty="0">
                <a:latin typeface="Times New Roman" panose="02020603050405020304" pitchFamily="18" charset="0"/>
                <a:cs typeface="Times New Roman" panose="02020603050405020304" pitchFamily="18" charset="0"/>
              </a:rPr>
              <a:t>n</a:t>
            </a:r>
            <a:r>
              <a:rPr lang="zh-CN" altLang="zh-CN" sz="2000" dirty="0">
                <a:latin typeface="Times New Roman" panose="02020603050405020304" pitchFamily="18" charset="0"/>
                <a:cs typeface="Times New Roman" panose="02020603050405020304" pitchFamily="18" charset="0"/>
              </a:rPr>
              <a:t>处使用的产生式 </a:t>
            </a:r>
            <a:r>
              <a:rPr lang="en-US" altLang="zh-CN" sz="2000" dirty="0" smtClean="0">
                <a:latin typeface="Times New Roman" panose="02020603050405020304" pitchFamily="18" charset="0"/>
                <a:cs typeface="Times New Roman" panose="02020603050405020304" pitchFamily="18" charset="0"/>
              </a:rPr>
              <a:t>)</a:t>
            </a:r>
          </a:p>
          <a:p>
            <a:pPr marL="0" indent="0">
              <a:buNone/>
            </a:pPr>
            <a:r>
              <a:rPr lang="en-US" altLang="zh-CN" sz="2000" dirty="0" smtClean="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case  </a:t>
            </a:r>
            <a:r>
              <a:rPr lang="en-US" altLang="zh-CN" sz="2000" dirty="0">
                <a:latin typeface="Times New Roman" panose="02020603050405020304" pitchFamily="18" charset="0"/>
                <a:cs typeface="Times New Roman" panose="02020603050405020304" pitchFamily="18" charset="0"/>
                <a:sym typeface="Symbol"/>
              </a:rPr>
              <a:t></a:t>
            </a:r>
            <a:r>
              <a:rPr lang="en-US" altLang="zh-CN" sz="2000" i="1" dirty="0">
                <a:latin typeface="Times New Roman" panose="02020603050405020304" pitchFamily="18" charset="0"/>
                <a:cs typeface="Times New Roman" panose="02020603050405020304" pitchFamily="18" charset="0"/>
              </a:rPr>
              <a:t>A</a:t>
            </a:r>
            <a:r>
              <a:rPr lang="en-US" altLang="zh-CN" sz="2000" i="1" dirty="0">
                <a:latin typeface="Times New Roman" panose="02020603050405020304" pitchFamily="18" charset="0"/>
                <a:cs typeface="Times New Roman" panose="02020603050405020304" pitchFamily="18" charset="0"/>
                <a:sym typeface="Symbol"/>
              </a:rPr>
              <a:t></a:t>
            </a:r>
            <a:r>
              <a:rPr lang="en-US" altLang="zh-CN" sz="2000" i="1" dirty="0">
                <a:latin typeface="Times New Roman" panose="02020603050405020304" pitchFamily="18" charset="0"/>
                <a:cs typeface="Times New Roman" panose="02020603050405020304" pitchFamily="18" charset="0"/>
              </a:rPr>
              <a:t>LM</a:t>
            </a:r>
            <a:r>
              <a:rPr lang="en-US" altLang="zh-CN" sz="2000" dirty="0">
                <a:latin typeface="Times New Roman" panose="02020603050405020304" pitchFamily="18" charset="0"/>
                <a:cs typeface="Times New Roman" panose="02020603050405020304" pitchFamily="18" charset="0"/>
                <a:sym typeface="Symbol"/>
              </a:rPr>
              <a:t></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li=</a:t>
            </a:r>
            <a:r>
              <a:rPr lang="en-US" altLang="zh-CN" sz="2000" i="1" dirty="0" smtClean="0">
                <a:latin typeface="Times New Roman" panose="02020603050405020304" pitchFamily="18" charset="0"/>
                <a:cs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ai</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ls=</a:t>
            </a:r>
            <a:r>
              <a:rPr lang="en-US" altLang="zh-CN" sz="2000" i="1" dirty="0" err="1" smtClean="0">
                <a:latin typeface="Times New Roman" panose="02020603050405020304" pitchFamily="18" charset="0"/>
                <a:cs typeface="Times New Roman" panose="02020603050405020304" pitchFamily="18" charset="0"/>
              </a:rPr>
              <a:t>fxL</a:t>
            </a:r>
            <a:r>
              <a:rPr lang="en-US" altLang="zh-CN" sz="2000" dirty="0" smtClean="0">
                <a:latin typeface="Times New Roman" panose="02020603050405020304" pitchFamily="18" charset="0"/>
                <a:cs typeface="Times New Roman" panose="02020603050405020304" pitchFamily="18" charset="0"/>
              </a:rPr>
              <a:t>(child(n</a:t>
            </a:r>
            <a:r>
              <a:rPr lang="en-US" altLang="zh-CN" sz="2000" dirty="0">
                <a:latin typeface="Times New Roman" panose="02020603050405020304" pitchFamily="18" charset="0"/>
                <a:cs typeface="Times New Roman" panose="02020603050405020304" pitchFamily="18" charset="0"/>
              </a:rPr>
              <a:t>, 1), </a:t>
            </a:r>
            <a:r>
              <a:rPr lang="en-US" altLang="zh-CN" sz="2000" dirty="0" smtClean="0">
                <a:latin typeface="Times New Roman" panose="02020603050405020304" pitchFamily="18" charset="0"/>
                <a:cs typeface="Times New Roman" panose="02020603050405020304" pitchFamily="18" charset="0"/>
              </a:rPr>
              <a:t> li</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mi=</a:t>
            </a:r>
            <a:r>
              <a:rPr lang="en-US" altLang="zh-CN" sz="2000" i="1" dirty="0" smtClean="0">
                <a:latin typeface="Times New Roman" panose="02020603050405020304" pitchFamily="18" charset="0"/>
                <a:cs typeface="Times New Roman" panose="02020603050405020304" pitchFamily="18" charset="0"/>
              </a:rPr>
              <a:t>m</a:t>
            </a:r>
            <a:r>
              <a:rPr lang="en-US" altLang="zh-CN" sz="2000" dirty="0" smtClean="0">
                <a:latin typeface="Times New Roman" panose="02020603050405020304" pitchFamily="18" charset="0"/>
                <a:cs typeface="Times New Roman" panose="02020603050405020304" pitchFamily="18" charset="0"/>
              </a:rPr>
              <a:t>(ls</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ms</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fxM</a:t>
            </a:r>
            <a:r>
              <a:rPr lang="en-US" altLang="zh-CN" sz="2000" dirty="0" smtClean="0">
                <a:latin typeface="Times New Roman" panose="02020603050405020304" pitchFamily="18" charset="0"/>
                <a:cs typeface="Times New Roman" panose="02020603050405020304" pitchFamily="18" charset="0"/>
              </a:rPr>
              <a:t>(child(n</a:t>
            </a:r>
            <a:r>
              <a:rPr lang="en-US" altLang="zh-CN" sz="2000" dirty="0">
                <a:latin typeface="Times New Roman" panose="02020603050405020304" pitchFamily="18" charset="0"/>
                <a:cs typeface="Times New Roman" panose="02020603050405020304" pitchFamily="18" charset="0"/>
              </a:rPr>
              <a:t>, 2), mi); 	</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as=</a:t>
            </a:r>
            <a:r>
              <a:rPr lang="en-US" altLang="zh-CN" sz="2000" i="1" dirty="0" smtClean="0">
                <a:latin typeface="Times New Roman" panose="02020603050405020304" pitchFamily="18" charset="0"/>
                <a:cs typeface="Times New Roman" panose="02020603050405020304" pitchFamily="18" charset="0"/>
              </a:rPr>
              <a:t>f</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ms</a:t>
            </a:r>
            <a:r>
              <a:rPr lang="en-US" altLang="zh-CN" sz="20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return  </a:t>
            </a:r>
            <a:r>
              <a:rPr lang="en-US" altLang="zh-CN" sz="2000" dirty="0">
                <a:latin typeface="Times New Roman" panose="02020603050405020304" pitchFamily="18" charset="0"/>
                <a:cs typeface="Times New Roman" panose="02020603050405020304" pitchFamily="18" charset="0"/>
              </a:rPr>
              <a:t>as</a:t>
            </a:r>
            <a:r>
              <a:rPr lang="en-US" altLang="zh-CN" sz="2000" dirty="0" smtClean="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FB08A8A7-F375-47F5-8519-A951E30D1ABC}" type="slidenum">
              <a:rPr lang="en-US" altLang="zh-CN" smtClean="0"/>
              <a:pPr>
                <a:defRPr/>
              </a:pPr>
              <a:t>97</a:t>
            </a:fld>
            <a:endParaRPr lang="en-US" altLang="zh-CN"/>
          </a:p>
        </p:txBody>
      </p:sp>
      <p:sp>
        <p:nvSpPr>
          <p:cNvPr id="9" name="标题 1"/>
          <p:cNvSpPr>
            <a:spLocks noGrp="1"/>
          </p:cNvSpPr>
          <p:nvPr>
            <p:ph type="title"/>
          </p:nvPr>
        </p:nvSpPr>
        <p:spPr>
          <a:xfrm>
            <a:off x="304800" y="152400"/>
            <a:ext cx="8610600" cy="621305"/>
          </a:xfrm>
        </p:spPr>
        <p:txBody>
          <a:bodyPr/>
          <a:lstStyle/>
          <a:p>
            <a:pPr marL="457200"/>
            <a:r>
              <a:rPr lang="zh-CN" altLang="en-US" dirty="0" smtClean="0">
                <a:latin typeface="Times New Roman" panose="02020603050405020304" pitchFamily="18" charset="0"/>
                <a:cs typeface="Times New Roman" panose="02020603050405020304" pitchFamily="18" charset="0"/>
              </a:rPr>
              <a:t>翻译函数 </a:t>
            </a:r>
            <a:r>
              <a:rPr lang="en-US" altLang="zh-CN" i="1" dirty="0" err="1" smtClean="0">
                <a:latin typeface="Times New Roman" panose="02020603050405020304" pitchFamily="18" charset="0"/>
                <a:cs typeface="Times New Roman" panose="02020603050405020304" pitchFamily="18" charset="0"/>
              </a:rPr>
              <a:t>fx</a:t>
            </a:r>
            <a:r>
              <a:rPr lang="en-US" altLang="zh-CN" dirty="0" err="1"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ai</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示意</a:t>
            </a:r>
            <a:endParaRPr lang="en-US" altLang="zh-CN" dirty="0">
              <a:latin typeface="Times New Roman" panose="02020603050405020304" pitchFamily="18" charset="0"/>
              <a:cs typeface="Times New Roman" panose="02020603050405020304" pitchFamily="18" charset="0"/>
            </a:endParaRPr>
          </a:p>
        </p:txBody>
      </p:sp>
      <p:sp>
        <p:nvSpPr>
          <p:cNvPr id="10" name="文本占位符 5"/>
          <p:cNvSpPr txBox="1">
            <a:spLocks/>
          </p:cNvSpPr>
          <p:nvPr/>
        </p:nvSpPr>
        <p:spPr bwMode="auto">
          <a:xfrm>
            <a:off x="4684095" y="998730"/>
            <a:ext cx="4253390" cy="40954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marL="0" indent="0">
              <a:buFont typeface="Monotype Sorts" pitchFamily="2" charset="2"/>
              <a:buNone/>
            </a:pPr>
            <a:r>
              <a:rPr lang="pt-BR" altLang="zh-CN" sz="2000" kern="0" dirty="0" smtClean="0">
                <a:latin typeface="Times New Roman" panose="02020603050405020304" pitchFamily="18" charset="0"/>
                <a:cs typeface="Times New Roman" panose="02020603050405020304" pitchFamily="18" charset="0"/>
              </a:rPr>
              <a:t>case  </a:t>
            </a:r>
            <a:r>
              <a:rPr lang="en-US" altLang="zh-CN" sz="2000" kern="0" dirty="0" smtClean="0">
                <a:latin typeface="Times New Roman" panose="02020603050405020304" pitchFamily="18" charset="0"/>
                <a:cs typeface="Times New Roman" panose="02020603050405020304" pitchFamily="18" charset="0"/>
                <a:sym typeface="Symbol"/>
              </a:rPr>
              <a:t></a:t>
            </a:r>
            <a:r>
              <a:rPr lang="pt-BR" altLang="zh-CN" sz="2000" i="1" kern="0" dirty="0" smtClean="0">
                <a:latin typeface="Times New Roman" panose="02020603050405020304" pitchFamily="18" charset="0"/>
                <a:cs typeface="Times New Roman" panose="02020603050405020304" pitchFamily="18" charset="0"/>
              </a:rPr>
              <a:t>A</a:t>
            </a:r>
            <a:r>
              <a:rPr lang="en-US" altLang="zh-CN" sz="2000" i="1" kern="0" dirty="0" smtClean="0">
                <a:latin typeface="Times New Roman" panose="02020603050405020304" pitchFamily="18" charset="0"/>
                <a:cs typeface="Times New Roman" panose="02020603050405020304" pitchFamily="18" charset="0"/>
                <a:sym typeface="Symbol"/>
              </a:rPr>
              <a:t></a:t>
            </a:r>
            <a:r>
              <a:rPr lang="pt-BR" altLang="zh-CN" sz="2000" i="1" kern="0" dirty="0" smtClean="0">
                <a:latin typeface="Times New Roman" panose="02020603050405020304" pitchFamily="18" charset="0"/>
                <a:cs typeface="Times New Roman" panose="02020603050405020304" pitchFamily="18" charset="0"/>
              </a:rPr>
              <a:t>QR</a:t>
            </a:r>
            <a:r>
              <a:rPr lang="en-US" altLang="zh-CN" sz="2000" kern="0" dirty="0" smtClean="0">
                <a:latin typeface="Times New Roman" panose="02020603050405020304" pitchFamily="18" charset="0"/>
                <a:cs typeface="Times New Roman" panose="02020603050405020304" pitchFamily="18" charset="0"/>
                <a:sym typeface="Symbol"/>
              </a:rPr>
              <a:t></a:t>
            </a:r>
            <a:r>
              <a:rPr lang="pt-BR" altLang="zh-CN" sz="2000" kern="0" dirty="0" smtClean="0">
                <a:latin typeface="Times New Roman" panose="02020603050405020304" pitchFamily="18" charset="0"/>
                <a:cs typeface="Times New Roman" panose="02020603050405020304" pitchFamily="18" charset="0"/>
              </a:rPr>
              <a:t>:</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pt-BR" altLang="zh-CN" sz="2000" kern="0" dirty="0" smtClean="0">
                <a:latin typeface="Times New Roman" panose="02020603050405020304" pitchFamily="18" charset="0"/>
                <a:cs typeface="Times New Roman" panose="02020603050405020304" pitchFamily="18" charset="0"/>
              </a:rPr>
              <a:t>        ri=</a:t>
            </a:r>
            <a:r>
              <a:rPr lang="pt-BR" altLang="zh-CN" sz="2000" i="1" kern="0" dirty="0" smtClean="0">
                <a:latin typeface="Times New Roman" panose="02020603050405020304" pitchFamily="18" charset="0"/>
                <a:cs typeface="Times New Roman" panose="02020603050405020304" pitchFamily="18" charset="0"/>
              </a:rPr>
              <a:t>r</a:t>
            </a:r>
            <a:r>
              <a:rPr lang="pt-BR" altLang="zh-CN" sz="2000" kern="0" dirty="0" smtClean="0">
                <a:latin typeface="Times New Roman" panose="02020603050405020304" pitchFamily="18" charset="0"/>
                <a:cs typeface="Times New Roman" panose="02020603050405020304" pitchFamily="18" charset="0"/>
              </a:rPr>
              <a:t>(ai);   		</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pt-BR" altLang="zh-CN" sz="2000" kern="0" dirty="0" smtClean="0">
                <a:latin typeface="Times New Roman" panose="02020603050405020304" pitchFamily="18" charset="0"/>
                <a:cs typeface="Times New Roman" panose="02020603050405020304" pitchFamily="18" charset="0"/>
              </a:rPr>
              <a:t>        rs=</a:t>
            </a:r>
            <a:r>
              <a:rPr lang="pt-BR" altLang="zh-CN" sz="2000" i="1" kern="0" dirty="0" smtClean="0">
                <a:latin typeface="Times New Roman" panose="02020603050405020304" pitchFamily="18" charset="0"/>
                <a:cs typeface="Times New Roman" panose="02020603050405020304" pitchFamily="18" charset="0"/>
              </a:rPr>
              <a:t>fxR</a:t>
            </a:r>
            <a:r>
              <a:rPr lang="pt-BR" altLang="zh-CN" sz="2000" kern="0" dirty="0" smtClean="0">
                <a:latin typeface="Times New Roman" panose="02020603050405020304" pitchFamily="18" charset="0"/>
                <a:cs typeface="Times New Roman" panose="02020603050405020304" pitchFamily="18" charset="0"/>
              </a:rPr>
              <a:t>(child(n, 2), ri); </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pt-BR" altLang="zh-CN" sz="2000" kern="0" dirty="0" smtClean="0">
                <a:latin typeface="Times New Roman" panose="02020603050405020304" pitchFamily="18" charset="0"/>
                <a:cs typeface="Times New Roman" panose="02020603050405020304" pitchFamily="18" charset="0"/>
              </a:rPr>
              <a:t>        qi=</a:t>
            </a:r>
            <a:r>
              <a:rPr lang="pt-BR" altLang="zh-CN" sz="2000" i="1" kern="0" dirty="0" smtClean="0">
                <a:latin typeface="Times New Roman" panose="02020603050405020304" pitchFamily="18" charset="0"/>
                <a:cs typeface="Times New Roman" panose="02020603050405020304" pitchFamily="18" charset="0"/>
              </a:rPr>
              <a:t>q</a:t>
            </a:r>
            <a:r>
              <a:rPr lang="pt-BR" altLang="zh-CN" sz="2000" kern="0" dirty="0" smtClean="0">
                <a:latin typeface="Times New Roman" panose="02020603050405020304" pitchFamily="18" charset="0"/>
                <a:cs typeface="Times New Roman" panose="02020603050405020304" pitchFamily="18" charset="0"/>
              </a:rPr>
              <a:t>(rs);  		</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pt-BR" altLang="zh-CN" sz="2000" kern="0" dirty="0" smtClean="0">
                <a:latin typeface="Times New Roman" panose="02020603050405020304" pitchFamily="18" charset="0"/>
                <a:cs typeface="Times New Roman" panose="02020603050405020304" pitchFamily="18" charset="0"/>
              </a:rPr>
              <a:t>        qs=</a:t>
            </a:r>
            <a:r>
              <a:rPr lang="en-US" altLang="zh-CN" sz="2000" i="1" kern="0" dirty="0" err="1" smtClean="0">
                <a:latin typeface="Times New Roman" panose="02020603050405020304" pitchFamily="18" charset="0"/>
                <a:cs typeface="Times New Roman" panose="02020603050405020304" pitchFamily="18" charset="0"/>
              </a:rPr>
              <a:t>fx</a:t>
            </a:r>
            <a:r>
              <a:rPr lang="pt-BR" altLang="zh-CN" sz="2000" i="1" kern="0" dirty="0" smtClean="0">
                <a:latin typeface="Times New Roman" panose="02020603050405020304" pitchFamily="18" charset="0"/>
                <a:cs typeface="Times New Roman" panose="02020603050405020304" pitchFamily="18" charset="0"/>
              </a:rPr>
              <a:t>Q</a:t>
            </a:r>
            <a:r>
              <a:rPr lang="pt-BR" altLang="zh-CN" sz="2000" kern="0" dirty="0" smtClean="0">
                <a:latin typeface="Times New Roman" panose="02020603050405020304" pitchFamily="18" charset="0"/>
                <a:cs typeface="Times New Roman" panose="02020603050405020304" pitchFamily="18" charset="0"/>
              </a:rPr>
              <a:t>(child(n, 1), qi);</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pt-BR" altLang="zh-CN" sz="2000" kern="0" dirty="0" smtClean="0">
                <a:latin typeface="Times New Roman" panose="02020603050405020304" pitchFamily="18" charset="0"/>
                <a:cs typeface="Times New Roman" panose="02020603050405020304" pitchFamily="18" charset="0"/>
              </a:rPr>
              <a:t>        as=</a:t>
            </a:r>
            <a:r>
              <a:rPr lang="en-US" altLang="zh-CN" sz="2000" i="1" kern="0" dirty="0" smtClean="0">
                <a:latin typeface="Times New Roman" panose="02020603050405020304" pitchFamily="18" charset="0"/>
                <a:cs typeface="Times New Roman" panose="02020603050405020304" pitchFamily="18" charset="0"/>
              </a:rPr>
              <a:t>f</a:t>
            </a:r>
            <a:r>
              <a:rPr lang="en-US" altLang="zh-CN" sz="2000" kern="0" dirty="0" smtClean="0">
                <a:latin typeface="Times New Roman" panose="02020603050405020304" pitchFamily="18" charset="0"/>
                <a:cs typeface="Times New Roman" panose="02020603050405020304" pitchFamily="18" charset="0"/>
              </a:rPr>
              <a:t>(</a:t>
            </a:r>
            <a:r>
              <a:rPr lang="en-US" altLang="zh-CN" sz="2000" kern="0" dirty="0" err="1" smtClean="0">
                <a:latin typeface="Times New Roman" panose="02020603050405020304" pitchFamily="18" charset="0"/>
                <a:cs typeface="Times New Roman" panose="02020603050405020304" pitchFamily="18" charset="0"/>
              </a:rPr>
              <a:t>qs</a:t>
            </a:r>
            <a:r>
              <a:rPr lang="en-US" altLang="zh-CN" sz="2000" kern="0" dirty="0" smtClean="0">
                <a:latin typeface="Times New Roman" panose="02020603050405020304" pitchFamily="18" charset="0"/>
                <a:cs typeface="Times New Roman" panose="02020603050405020304" pitchFamily="18" charset="0"/>
              </a:rPr>
              <a:t>);  		</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en-US" altLang="zh-CN" sz="2000" kern="0" dirty="0" smtClean="0">
                <a:latin typeface="Times New Roman" panose="02020603050405020304" pitchFamily="18" charset="0"/>
                <a:cs typeface="Times New Roman" panose="02020603050405020304" pitchFamily="18" charset="0"/>
              </a:rPr>
              <a:t>        return  as;</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en-US" altLang="zh-CN" sz="2000" kern="0" dirty="0" smtClean="0">
                <a:latin typeface="Times New Roman" panose="02020603050405020304" pitchFamily="18" charset="0"/>
                <a:cs typeface="Times New Roman" panose="02020603050405020304" pitchFamily="18" charset="0"/>
              </a:rPr>
              <a:t>    default:</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en-US" altLang="zh-CN" sz="2000" kern="0" dirty="0" smtClean="0">
                <a:latin typeface="Times New Roman" panose="02020603050405020304" pitchFamily="18" charset="0"/>
                <a:cs typeface="Times New Roman" panose="02020603050405020304" pitchFamily="18" charset="0"/>
              </a:rPr>
              <a:t>        error();</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en-US" altLang="zh-CN" sz="2000" kern="0" dirty="0" smtClean="0">
                <a:latin typeface="Times New Roman" panose="02020603050405020304" pitchFamily="18" charset="0"/>
                <a:cs typeface="Times New Roman" panose="02020603050405020304" pitchFamily="18" charset="0"/>
              </a:rPr>
              <a:t>    }</a:t>
            </a:r>
            <a:endParaRPr lang="zh-CN" altLang="zh-CN" sz="2000" kern="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en-US" altLang="zh-CN" sz="2000" kern="0" dirty="0" smtClean="0">
                <a:latin typeface="Times New Roman" panose="02020603050405020304" pitchFamily="18" charset="0"/>
                <a:cs typeface="Times New Roman" panose="02020603050405020304" pitchFamily="18" charset="0"/>
              </a:rPr>
              <a:t>}</a:t>
            </a:r>
            <a:endParaRPr lang="zh-CN" altLang="en-US" sz="2000" kern="0" dirty="0">
              <a:latin typeface="Times New Roman" panose="02020603050405020304" pitchFamily="18" charset="0"/>
              <a:cs typeface="Times New Roman" panose="02020603050405020304" pitchFamily="18" charset="0"/>
            </a:endParaRPr>
          </a:p>
        </p:txBody>
      </p:sp>
      <p:pic>
        <p:nvPicPr>
          <p:cNvPr id="1607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620" y="5229200"/>
            <a:ext cx="19431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7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2577" y="5209830"/>
            <a:ext cx="18764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8898" name="Object 8">
            <a:hlinkClick r:id="" action="ppaction://hlinkshowjump?jump=previousslide"/>
          </p:cNvPr>
          <p:cNvGraphicFramePr>
            <a:graphicFrameLocks noChangeAspect="1"/>
          </p:cNvGraphicFramePr>
          <p:nvPr/>
        </p:nvGraphicFramePr>
        <p:xfrm>
          <a:off x="8305800" y="76200"/>
          <a:ext cx="758825" cy="439738"/>
        </p:xfrm>
        <a:graphic>
          <a:graphicData uri="http://schemas.openxmlformats.org/presentationml/2006/ole">
            <mc:AlternateContent xmlns:mc="http://schemas.openxmlformats.org/markup-compatibility/2006">
              <mc:Choice xmlns:v="urn:schemas-microsoft-com:vml" Requires="v">
                <p:oleObj spid="_x0000_s208899" name="剪辑" r:id="rId5" imgW="7002463" imgH="4060825" progId="">
                  <p:embed/>
                </p:oleObj>
              </mc:Choice>
              <mc:Fallback>
                <p:oleObj name="剪辑" r:id="rId5" imgW="7002463" imgH="4060825"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76200"/>
                        <a:ext cx="758825"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40126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9588AF7-C9C9-4A48-B1C8-1C5F71CCD6F5}" type="slidenum">
              <a:rPr lang="en-US" altLang="zh-CN" sz="1400" b="0" smtClean="0">
                <a:latin typeface="Times New Roman" pitchFamily="18" charset="0"/>
              </a:rPr>
              <a:pPr eaLnBrk="1" hangingPunct="1"/>
              <a:t>98</a:t>
            </a:fld>
            <a:endParaRPr lang="en-US" altLang="zh-CN" sz="1400" b="0" smtClean="0">
              <a:latin typeface="Times New Roman" pitchFamily="18" charset="0"/>
            </a:endParaRPr>
          </a:p>
        </p:txBody>
      </p:sp>
      <p:sp>
        <p:nvSpPr>
          <p:cNvPr id="87043" name="Rectangle 2"/>
          <p:cNvSpPr>
            <a:spLocks noGrp="1" noChangeArrowheads="1"/>
          </p:cNvSpPr>
          <p:nvPr>
            <p:ph type="title"/>
          </p:nvPr>
        </p:nvSpPr>
        <p:spPr>
          <a:xfrm>
            <a:off x="304800" y="152400"/>
            <a:ext cx="8863013" cy="838200"/>
          </a:xfrm>
        </p:spPr>
        <p:txBody>
          <a:bodyPr/>
          <a:lstStyle/>
          <a:p>
            <a:pPr eaLnBrk="1" hangingPunct="1"/>
            <a:r>
              <a:rPr lang="zh-CN" altLang="en-US" smtClean="0"/>
              <a:t>小  结</a:t>
            </a:r>
          </a:p>
        </p:txBody>
      </p:sp>
      <p:sp>
        <p:nvSpPr>
          <p:cNvPr id="87044" name="Rectangle 3"/>
          <p:cNvSpPr>
            <a:spLocks noGrp="1" noChangeArrowheads="1"/>
          </p:cNvSpPr>
          <p:nvPr>
            <p:ph type="body" idx="1"/>
          </p:nvPr>
        </p:nvSpPr>
        <p:spPr>
          <a:xfrm>
            <a:off x="330200" y="1125538"/>
            <a:ext cx="8813800" cy="5268912"/>
          </a:xfrm>
        </p:spPr>
        <p:txBody>
          <a:bodyPr/>
          <a:lstStyle/>
          <a:p>
            <a:pPr eaLnBrk="1" hangingPunct="1"/>
            <a:r>
              <a:rPr lang="zh-CN" altLang="en-US" smtClean="0"/>
              <a:t>综合属性、继承属性</a:t>
            </a:r>
          </a:p>
          <a:p>
            <a:pPr eaLnBrk="1" hangingPunct="1"/>
            <a:r>
              <a:rPr lang="zh-CN" altLang="en-US" smtClean="0"/>
              <a:t>语法制导定义</a:t>
            </a:r>
          </a:p>
          <a:p>
            <a:pPr lvl="1" eaLnBrk="1" hangingPunct="1"/>
            <a:r>
              <a:rPr lang="en-US" altLang="zh-CN" smtClean="0"/>
              <a:t>S-</a:t>
            </a:r>
            <a:r>
              <a:rPr lang="zh-CN" altLang="en-US" smtClean="0"/>
              <a:t>属性定义</a:t>
            </a:r>
          </a:p>
          <a:p>
            <a:pPr lvl="1" eaLnBrk="1" hangingPunct="1"/>
            <a:r>
              <a:rPr lang="en-US" altLang="zh-CN" smtClean="0"/>
              <a:t>L-</a:t>
            </a:r>
            <a:r>
              <a:rPr lang="zh-CN" altLang="en-US" smtClean="0"/>
              <a:t>属性定义（继承属性应满足的</a:t>
            </a:r>
            <a:r>
              <a:rPr lang="zh-CN" altLang="en-US" smtClean="0">
                <a:solidFill>
                  <a:srgbClr val="0000FF"/>
                </a:solidFill>
              </a:rPr>
              <a:t>限制条件</a:t>
            </a:r>
            <a:r>
              <a:rPr lang="zh-CN" altLang="en-US" smtClean="0"/>
              <a:t>）</a:t>
            </a:r>
          </a:p>
          <a:p>
            <a:pPr eaLnBrk="1" hangingPunct="1"/>
            <a:r>
              <a:rPr lang="zh-CN" altLang="en-US" smtClean="0"/>
              <a:t>翻译方案</a:t>
            </a:r>
          </a:p>
          <a:p>
            <a:pPr lvl="1" eaLnBrk="1" hangingPunct="1"/>
            <a:r>
              <a:rPr lang="zh-CN" altLang="en-US" smtClean="0"/>
              <a:t>构造</a:t>
            </a:r>
            <a:r>
              <a:rPr lang="en-US" altLang="zh-CN" smtClean="0"/>
              <a:t>S-</a:t>
            </a:r>
            <a:r>
              <a:rPr lang="zh-CN" altLang="en-US" smtClean="0"/>
              <a:t>属性定义的翻译方案（语义动作放在产生式右尾）</a:t>
            </a:r>
          </a:p>
          <a:p>
            <a:pPr lvl="1" eaLnBrk="1" hangingPunct="1"/>
            <a:r>
              <a:rPr lang="zh-CN" altLang="en-US" smtClean="0"/>
              <a:t>构造</a:t>
            </a:r>
            <a:r>
              <a:rPr lang="en-US" altLang="zh-CN" smtClean="0"/>
              <a:t>L-</a:t>
            </a:r>
            <a:r>
              <a:rPr lang="zh-CN" altLang="en-US" smtClean="0"/>
              <a:t>属性定义的翻译方案（语义动作插入</a:t>
            </a:r>
            <a:r>
              <a:rPr lang="zh-CN" altLang="en-US" smtClean="0">
                <a:solidFill>
                  <a:srgbClr val="0000FF"/>
                </a:solidFill>
              </a:rPr>
              <a:t>产生式之中</a:t>
            </a:r>
            <a:r>
              <a:rPr lang="zh-CN" altLang="en-US" smtClean="0"/>
              <a:t>）</a:t>
            </a:r>
          </a:p>
          <a:p>
            <a:pPr eaLnBrk="1" hangingPunct="1"/>
            <a:r>
              <a:rPr lang="en-US" altLang="zh-CN" smtClean="0"/>
              <a:t>S-</a:t>
            </a:r>
            <a:r>
              <a:rPr lang="zh-CN" altLang="en-US" smtClean="0"/>
              <a:t>属性定义的自底向上翻译（</a:t>
            </a:r>
            <a:r>
              <a:rPr lang="zh-CN" altLang="en-US" smtClean="0">
                <a:solidFill>
                  <a:srgbClr val="0000FF"/>
                </a:solidFill>
              </a:rPr>
              <a:t>改造</a:t>
            </a:r>
            <a:r>
              <a:rPr lang="en-US" altLang="zh-CN" smtClean="0">
                <a:solidFill>
                  <a:srgbClr val="0000FF"/>
                </a:solidFill>
              </a:rPr>
              <a:t>LR</a:t>
            </a:r>
            <a:r>
              <a:rPr lang="zh-CN" altLang="en-US" smtClean="0">
                <a:solidFill>
                  <a:srgbClr val="0000FF"/>
                </a:solidFill>
              </a:rPr>
              <a:t>分析程序</a:t>
            </a:r>
            <a:r>
              <a:rPr lang="zh-CN" altLang="en-US" smtClean="0"/>
              <a:t>）</a:t>
            </a:r>
          </a:p>
          <a:p>
            <a:pPr lvl="1" eaLnBrk="1" hangingPunct="1"/>
            <a:r>
              <a:rPr lang="zh-CN" altLang="en-US" smtClean="0"/>
              <a:t>分析栈的扩充</a:t>
            </a:r>
          </a:p>
          <a:p>
            <a:pPr lvl="1" eaLnBrk="1" hangingPunct="1"/>
            <a:r>
              <a:rPr lang="zh-CN" altLang="en-US" smtClean="0"/>
              <a:t>分析控制程序的修改</a:t>
            </a:r>
          </a:p>
        </p:txBody>
      </p:sp>
    </p:spTree>
    <p:extLst>
      <p:ext uri="{BB962C8B-B14F-4D97-AF65-F5344CB8AC3E}">
        <p14:creationId xmlns:p14="http://schemas.microsoft.com/office/powerpoint/2010/main" val="27913804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5F2355D-8E5C-4C1B-A13F-C62E71250A7C}" type="slidenum">
              <a:rPr lang="en-US" altLang="zh-CN" sz="1400" b="0" smtClean="0">
                <a:latin typeface="Times New Roman" pitchFamily="18" charset="0"/>
              </a:rPr>
              <a:pPr eaLnBrk="1" hangingPunct="1"/>
              <a:t>99</a:t>
            </a:fld>
            <a:endParaRPr lang="en-US" altLang="zh-CN" sz="1400" b="0" smtClean="0">
              <a:latin typeface="Times New Roman" pitchFamily="18" charset="0"/>
            </a:endParaRPr>
          </a:p>
        </p:txBody>
      </p:sp>
      <p:sp>
        <p:nvSpPr>
          <p:cNvPr id="88067" name="Rectangle 2"/>
          <p:cNvSpPr>
            <a:spLocks noGrp="1" noChangeArrowheads="1"/>
          </p:cNvSpPr>
          <p:nvPr>
            <p:ph type="title"/>
          </p:nvPr>
        </p:nvSpPr>
        <p:spPr/>
        <p:txBody>
          <a:bodyPr/>
          <a:lstStyle/>
          <a:p>
            <a:pPr eaLnBrk="1" hangingPunct="1"/>
            <a:r>
              <a:rPr lang="zh-CN" altLang="en-US" smtClean="0"/>
              <a:t>小  结</a:t>
            </a:r>
            <a:r>
              <a:rPr lang="zh-CN" altLang="en-US" sz="2800" smtClean="0"/>
              <a:t>（续）</a:t>
            </a:r>
            <a:endParaRPr lang="zh-CN" altLang="en-US" smtClean="0"/>
          </a:p>
        </p:txBody>
      </p:sp>
      <p:sp>
        <p:nvSpPr>
          <p:cNvPr id="88068" name="Rectangle 3"/>
          <p:cNvSpPr>
            <a:spLocks noGrp="1" noChangeArrowheads="1"/>
          </p:cNvSpPr>
          <p:nvPr>
            <p:ph type="body" idx="1"/>
          </p:nvPr>
        </p:nvSpPr>
        <p:spPr/>
        <p:txBody>
          <a:bodyPr/>
          <a:lstStyle/>
          <a:p>
            <a:pPr eaLnBrk="1" hangingPunct="1"/>
            <a:r>
              <a:rPr lang="en-US" altLang="zh-CN" dirty="0" smtClean="0"/>
              <a:t>L-</a:t>
            </a:r>
            <a:r>
              <a:rPr lang="zh-CN" altLang="en-US" dirty="0" smtClean="0"/>
              <a:t>属性定义的预测翻译</a:t>
            </a:r>
          </a:p>
          <a:p>
            <a:pPr lvl="1" eaLnBrk="1" hangingPunct="1"/>
            <a:r>
              <a:rPr lang="zh-CN" altLang="en-US" dirty="0" smtClean="0"/>
              <a:t>为每个非终结符号构造递归函数</a:t>
            </a:r>
          </a:p>
          <a:p>
            <a:pPr lvl="1" eaLnBrk="1" hangingPunct="1"/>
            <a:r>
              <a:rPr lang="zh-CN" altLang="en-US" dirty="0" smtClean="0"/>
              <a:t>形参、返回值、局部变量</a:t>
            </a:r>
          </a:p>
          <a:p>
            <a:pPr lvl="1" eaLnBrk="1" hangingPunct="1"/>
            <a:r>
              <a:rPr lang="zh-CN" altLang="en-US" dirty="0" smtClean="0"/>
              <a:t>函数体、分支程序</a:t>
            </a:r>
          </a:p>
          <a:p>
            <a:pPr lvl="1" eaLnBrk="1" hangingPunct="1"/>
            <a:r>
              <a:rPr lang="zh-CN" altLang="en-US" dirty="0" smtClean="0"/>
              <a:t>分支程序段的设计</a:t>
            </a:r>
          </a:p>
          <a:p>
            <a:pPr eaLnBrk="1" hangingPunct="1"/>
            <a:r>
              <a:rPr lang="en-US" altLang="zh-CN" dirty="0" smtClean="0"/>
              <a:t>L-</a:t>
            </a:r>
            <a:r>
              <a:rPr lang="zh-CN" altLang="en-US" dirty="0" smtClean="0"/>
              <a:t>属性定义的自底向上翻译</a:t>
            </a:r>
          </a:p>
          <a:p>
            <a:pPr lvl="1" eaLnBrk="1" hangingPunct="1"/>
            <a:r>
              <a:rPr lang="zh-CN" altLang="en-US" dirty="0" smtClean="0"/>
              <a:t>通过</a:t>
            </a:r>
            <a:r>
              <a:rPr lang="zh-CN" altLang="en-US" dirty="0" smtClean="0">
                <a:solidFill>
                  <a:srgbClr val="0000FF"/>
                </a:solidFill>
              </a:rPr>
              <a:t>复制规则</a:t>
            </a:r>
            <a:r>
              <a:rPr lang="zh-CN" altLang="en-US" dirty="0" smtClean="0"/>
              <a:t>引用继承属性</a:t>
            </a:r>
          </a:p>
          <a:p>
            <a:pPr lvl="1" eaLnBrk="1" hangingPunct="1"/>
            <a:r>
              <a:rPr lang="zh-CN" altLang="en-US" dirty="0" smtClean="0"/>
              <a:t>引入标记非终结符号及相应的产生式</a:t>
            </a:r>
          </a:p>
          <a:p>
            <a:pPr lvl="1" eaLnBrk="1" hangingPunct="1"/>
            <a:r>
              <a:rPr lang="zh-CN" altLang="en-US" dirty="0" smtClean="0"/>
              <a:t>修改语义动作、使继承属性由复制规则实现</a:t>
            </a:r>
            <a:endParaRPr lang="en-US" altLang="zh-CN" dirty="0" smtClean="0"/>
          </a:p>
          <a:p>
            <a:pPr eaLnBrk="1" hangingPunct="1"/>
            <a:r>
              <a:rPr lang="zh-CN" altLang="zh-CN" dirty="0"/>
              <a:t>通用的语法制导翻译方法</a:t>
            </a:r>
            <a:endParaRPr lang="zh-CN" altLang="en-US" dirty="0" smtClean="0"/>
          </a:p>
        </p:txBody>
      </p:sp>
    </p:spTree>
    <p:extLst>
      <p:ext uri="{BB962C8B-B14F-4D97-AF65-F5344CB8AC3E}">
        <p14:creationId xmlns:p14="http://schemas.microsoft.com/office/powerpoint/2010/main" val="2695111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Verdana" pitchFamily="34"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5283</TotalTime>
  <Words>10137</Words>
  <Application>Microsoft Office PowerPoint</Application>
  <PresentationFormat>全屏显示(4:3)</PresentationFormat>
  <Paragraphs>1790</Paragraphs>
  <Slides>99</Slides>
  <Notes>41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99</vt:i4>
      </vt:variant>
    </vt:vector>
  </HeadingPairs>
  <TitlesOfParts>
    <vt:vector size="113" baseType="lpstr">
      <vt:lpstr>Monotype Sorts</vt:lpstr>
      <vt:lpstr>MS Sans Serif</vt:lpstr>
      <vt:lpstr>黑体</vt:lpstr>
      <vt:lpstr>华文彩云</vt:lpstr>
      <vt:lpstr>楷体_GB2312</vt:lpstr>
      <vt:lpstr>宋体</vt:lpstr>
      <vt:lpstr>Arial</vt:lpstr>
      <vt:lpstr>Symbol</vt:lpstr>
      <vt:lpstr>Times New Roman</vt:lpstr>
      <vt:lpstr>Verdana</vt:lpstr>
      <vt:lpstr>Wingdings</vt:lpstr>
      <vt:lpstr>领带型模板</vt:lpstr>
      <vt:lpstr>剪辑</vt:lpstr>
      <vt:lpstr>Clip</vt:lpstr>
      <vt:lpstr>第5章  语法制导翻译技术</vt:lpstr>
      <vt:lpstr>语法制导翻译技术</vt:lpstr>
      <vt:lpstr>语法制导翻译概述</vt:lpstr>
      <vt:lpstr>语法制导翻译的整体思路</vt:lpstr>
      <vt:lpstr>语法制导翻译示例</vt:lpstr>
      <vt:lpstr>语法制导翻译示例（续）</vt:lpstr>
      <vt:lpstr>翻译目标决定语义规则</vt:lpstr>
      <vt:lpstr>翻译结果依赖于语义规则</vt:lpstr>
      <vt:lpstr>PowerPoint 演示文稿</vt:lpstr>
      <vt:lpstr>语法制导翻译的一般步骤</vt:lpstr>
      <vt:lpstr>5.1  语法制导定义及翻译方案</vt:lpstr>
      <vt:lpstr>5.1.1  语法制导定义</vt:lpstr>
      <vt:lpstr>语法制导定义</vt:lpstr>
      <vt:lpstr>语义规则</vt:lpstr>
      <vt:lpstr>简单算术表达式求值的语法制导定义</vt:lpstr>
      <vt:lpstr>综合属性</vt:lpstr>
      <vt:lpstr>6+7*8的分析树加注释的过程</vt:lpstr>
      <vt:lpstr>继承属性</vt:lpstr>
      <vt:lpstr>PowerPoint 演示文稿</vt:lpstr>
      <vt:lpstr>语句real id1,id2,id3的注释分析树</vt:lpstr>
      <vt:lpstr>5.1.2  依赖图</vt:lpstr>
      <vt:lpstr>算法5.1  构造依赖图</vt:lpstr>
      <vt:lpstr>依赖图构造举例</vt:lpstr>
      <vt:lpstr>5.1.3  计算次序</vt:lpstr>
      <vt:lpstr>计算顺序</vt:lpstr>
      <vt:lpstr>语法制导翻译过程</vt:lpstr>
      <vt:lpstr>5.1.4  S属性定义和L属性定义</vt:lpstr>
      <vt:lpstr>PowerPoint 演示文稿</vt:lpstr>
      <vt:lpstr>属性计算顺序——深度优先遍历分析树</vt:lpstr>
      <vt:lpstr>5.1.5 翻译方案</vt:lpstr>
      <vt:lpstr>一个简单的翻译方案：    ETR    R +T { print('+') } R1            | -T { print('-') } R1            |     Tnum { print(num.val) }</vt:lpstr>
      <vt:lpstr>翻译方案的设计</vt:lpstr>
      <vt:lpstr>为L属性定义设计翻译方案的原则</vt:lpstr>
      <vt:lpstr>考虑如下翻译方案：     SA1A2 { A1.in=1；A2.in=2 }     Aa { print(A.in) }</vt:lpstr>
      <vt:lpstr>L属性定义翻译方案设计举例</vt:lpstr>
      <vt:lpstr>5.2 S-属性定义的自底向上翻译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5.2.1 为表达式构造语法树的语法制导定义</vt:lpstr>
      <vt:lpstr>语法树示例</vt:lpstr>
      <vt:lpstr>构造表达式的语法树</vt:lpstr>
      <vt:lpstr>构造函数</vt:lpstr>
      <vt:lpstr>建立表达式a*4+b的语法树</vt:lpstr>
      <vt:lpstr>构造表达式语法树的语法制导定义</vt:lpstr>
      <vt:lpstr>构造表达式语法树的语法制导定义（续） </vt:lpstr>
      <vt:lpstr>表达式a*4+b的语法树的构造</vt:lpstr>
      <vt:lpstr>表达式的有向非循环图(dag)</vt:lpstr>
      <vt:lpstr>PowerPoint 演示文稿</vt:lpstr>
      <vt:lpstr>为表达式 a+a*(b-c)+(b-c)*d 构造dag</vt:lpstr>
      <vt:lpstr>5.3  L-属性定义的自顶向下翻译</vt:lpstr>
      <vt:lpstr>5.3.1 消除翻译方案中的左递归</vt:lpstr>
      <vt:lpstr>为(3")设置把M.i传递给M.s的语义动作，得到：    (3")  M {M.s=M.i}</vt:lpstr>
      <vt:lpstr>翻译方案</vt:lpstr>
      <vt:lpstr>PowerPoint 演示文稿</vt:lpstr>
      <vt:lpstr>消除翻译方案中左递归的一般方法</vt:lpstr>
      <vt:lpstr>计算属性的两种方法</vt:lpstr>
      <vt:lpstr>PowerPoint 演示文稿</vt:lpstr>
      <vt:lpstr>PowerPoint 演示文稿</vt:lpstr>
      <vt:lpstr>PowerPoint 演示文稿</vt:lpstr>
      <vt:lpstr>5.3.2 预测翻译程序的设计</vt:lpstr>
      <vt:lpstr>PowerPoint 演示文稿</vt:lpstr>
      <vt:lpstr>示例：   为简单表达式求值的翻译方案构造翻译程序</vt:lpstr>
      <vt:lpstr>与ETM、M+TM| 相应的分析过程</vt:lpstr>
      <vt:lpstr>实现翻译方案的函数</vt:lpstr>
      <vt:lpstr>实现翻译方案的函数</vt:lpstr>
      <vt:lpstr>5.4  L属性定义的自底向上翻译</vt:lpstr>
      <vt:lpstr>5.4.1  移走翻译方案中嵌入的语义规则</vt:lpstr>
      <vt:lpstr>示例：去掉如下翻译方案中嵌入的动作：       ETR       R+T {print(+)} R |-T {print(-)} R |        Tnum {print(num.val)}</vt:lpstr>
      <vt:lpstr>PowerPoint 演示文稿</vt:lpstr>
      <vt:lpstr>PowerPoint 演示文稿</vt:lpstr>
      <vt:lpstr>5.4.2  直接使用分析栈中的继承属性</vt:lpstr>
      <vt:lpstr>复制规则的重要作用</vt:lpstr>
      <vt:lpstr>例：应用继承属性，用复制规则传递标识符的类型</vt:lpstr>
      <vt:lpstr>计算属性值的代码段</vt:lpstr>
      <vt:lpstr>5.4.3  变换继承属性的计算规则</vt:lpstr>
      <vt:lpstr>模拟复制规则的继承属性计算</vt:lpstr>
      <vt:lpstr>用标记非终结符号模拟         非复制规则的语义规则</vt:lpstr>
      <vt:lpstr>PowerPoint 演示文稿</vt:lpstr>
      <vt:lpstr>算法5.3：L属性定义的自底向上分析和翻译</vt:lpstr>
      <vt:lpstr>算法5.3：L属性定义的自底向上分析和翻译（续）</vt:lpstr>
      <vt:lpstr>算法5.3：L属性定义的自底向上分析和翻译（续）</vt:lpstr>
      <vt:lpstr>PowerPoint 演示文稿</vt:lpstr>
      <vt:lpstr>5.4.4  改写语法制导定义为S属性定义</vt:lpstr>
      <vt:lpstr>解决方法</vt:lpstr>
      <vt:lpstr>5.5 通用的语法制导翻译方法</vt:lpstr>
      <vt:lpstr>PowerPoint 演示文稿</vt:lpstr>
      <vt:lpstr>算法5.4 根据语法制导定义构造语法制导翻译程序</vt:lpstr>
      <vt:lpstr>算法5.4 根据语法制导定义构造语法制导翻译程序(续)</vt:lpstr>
      <vt:lpstr>示例：    为表5-2中的语法制导定义构造语法制导翻译程序</vt:lpstr>
      <vt:lpstr>翻译函数 fxA(n, ai)示意</vt:lpstr>
      <vt:lpstr>小  结</vt:lpstr>
      <vt:lpstr>小  结（续）</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dc:title>
  <dc:creator>Li Wensheng</dc:creator>
  <cp:lastModifiedBy>BUPT</cp:lastModifiedBy>
  <cp:revision>477</cp:revision>
  <cp:lastPrinted>2002-07-19T08:01:10Z</cp:lastPrinted>
  <dcterms:created xsi:type="dcterms:W3CDTF">2002-06-11T01:14:55Z</dcterms:created>
  <dcterms:modified xsi:type="dcterms:W3CDTF">2020-10-15T01:20:17Z</dcterms:modified>
</cp:coreProperties>
</file>